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04" r:id="rId1"/>
  </p:sldMasterIdLst>
  <p:notesMasterIdLst>
    <p:notesMasterId r:id="rId137"/>
  </p:notesMasterIdLst>
  <p:sldIdLst>
    <p:sldId id="256" r:id="rId2"/>
    <p:sldId id="464" r:id="rId3"/>
    <p:sldId id="372" r:id="rId4"/>
    <p:sldId id="420" r:id="rId5"/>
    <p:sldId id="462" r:id="rId6"/>
    <p:sldId id="257" r:id="rId7"/>
    <p:sldId id="384" r:id="rId8"/>
    <p:sldId id="266" r:id="rId9"/>
    <p:sldId id="265" r:id="rId10"/>
    <p:sldId id="264" r:id="rId11"/>
    <p:sldId id="460" r:id="rId12"/>
    <p:sldId id="263" r:id="rId13"/>
    <p:sldId id="262" r:id="rId14"/>
    <p:sldId id="261" r:id="rId15"/>
    <p:sldId id="455" r:id="rId16"/>
    <p:sldId id="456" r:id="rId17"/>
    <p:sldId id="457" r:id="rId18"/>
    <p:sldId id="463" r:id="rId19"/>
    <p:sldId id="465" r:id="rId20"/>
    <p:sldId id="466" r:id="rId21"/>
    <p:sldId id="467" r:id="rId22"/>
    <p:sldId id="468" r:id="rId23"/>
    <p:sldId id="469" r:id="rId24"/>
    <p:sldId id="470" r:id="rId25"/>
    <p:sldId id="471" r:id="rId26"/>
    <p:sldId id="472" r:id="rId27"/>
    <p:sldId id="473" r:id="rId28"/>
    <p:sldId id="474" r:id="rId29"/>
    <p:sldId id="475" r:id="rId30"/>
    <p:sldId id="476" r:id="rId31"/>
    <p:sldId id="477" r:id="rId32"/>
    <p:sldId id="478" r:id="rId33"/>
    <p:sldId id="479" r:id="rId34"/>
    <p:sldId id="504" r:id="rId35"/>
    <p:sldId id="480" r:id="rId36"/>
    <p:sldId id="506" r:id="rId37"/>
    <p:sldId id="485" r:id="rId38"/>
    <p:sldId id="486" r:id="rId39"/>
    <p:sldId id="507" r:id="rId40"/>
    <p:sldId id="508" r:id="rId41"/>
    <p:sldId id="509" r:id="rId42"/>
    <p:sldId id="510" r:id="rId43"/>
    <p:sldId id="511" r:id="rId44"/>
    <p:sldId id="512" r:id="rId45"/>
    <p:sldId id="513" r:id="rId46"/>
    <p:sldId id="514" r:id="rId47"/>
    <p:sldId id="515" r:id="rId48"/>
    <p:sldId id="517" r:id="rId49"/>
    <p:sldId id="518" r:id="rId50"/>
    <p:sldId id="519" r:id="rId51"/>
    <p:sldId id="520" r:id="rId52"/>
    <p:sldId id="521" r:id="rId53"/>
    <p:sldId id="503" r:id="rId54"/>
    <p:sldId id="422" r:id="rId55"/>
    <p:sldId id="449" r:id="rId56"/>
    <p:sldId id="425" r:id="rId57"/>
    <p:sldId id="426" r:id="rId58"/>
    <p:sldId id="429" r:id="rId59"/>
    <p:sldId id="431" r:id="rId60"/>
    <p:sldId id="432" r:id="rId61"/>
    <p:sldId id="522" r:id="rId62"/>
    <p:sldId id="433" r:id="rId63"/>
    <p:sldId id="523" r:id="rId64"/>
    <p:sldId id="439" r:id="rId65"/>
    <p:sldId id="524" r:id="rId66"/>
    <p:sldId id="442" r:id="rId67"/>
    <p:sldId id="577" r:id="rId68"/>
    <p:sldId id="536" r:id="rId69"/>
    <p:sldId id="538" r:id="rId70"/>
    <p:sldId id="539" r:id="rId71"/>
    <p:sldId id="537" r:id="rId72"/>
    <p:sldId id="454" r:id="rId73"/>
    <p:sldId id="543" r:id="rId74"/>
    <p:sldId id="544" r:id="rId75"/>
    <p:sldId id="545" r:id="rId76"/>
    <p:sldId id="546" r:id="rId77"/>
    <p:sldId id="547" r:id="rId78"/>
    <p:sldId id="548" r:id="rId79"/>
    <p:sldId id="549" r:id="rId80"/>
    <p:sldId id="550" r:id="rId81"/>
    <p:sldId id="551" r:id="rId82"/>
    <p:sldId id="552" r:id="rId83"/>
    <p:sldId id="553" r:id="rId84"/>
    <p:sldId id="554" r:id="rId85"/>
    <p:sldId id="555" r:id="rId86"/>
    <p:sldId id="556" r:id="rId87"/>
    <p:sldId id="557" r:id="rId88"/>
    <p:sldId id="558" r:id="rId89"/>
    <p:sldId id="560" r:id="rId90"/>
    <p:sldId id="561" r:id="rId91"/>
    <p:sldId id="559" r:id="rId92"/>
    <p:sldId id="579" r:id="rId93"/>
    <p:sldId id="562" r:id="rId94"/>
    <p:sldId id="563" r:id="rId95"/>
    <p:sldId id="564" r:id="rId96"/>
    <p:sldId id="565" r:id="rId97"/>
    <p:sldId id="566" r:id="rId98"/>
    <p:sldId id="569" r:id="rId99"/>
    <p:sldId id="567" r:id="rId100"/>
    <p:sldId id="269" r:id="rId101"/>
    <p:sldId id="273" r:id="rId102"/>
    <p:sldId id="276" r:id="rId103"/>
    <p:sldId id="360" r:id="rId104"/>
    <p:sldId id="279" r:id="rId105"/>
    <p:sldId id="278" r:id="rId106"/>
    <p:sldId id="570" r:id="rId107"/>
    <p:sldId id="379" r:id="rId108"/>
    <p:sldId id="282" r:id="rId109"/>
    <p:sldId id="283" r:id="rId110"/>
    <p:sldId id="374" r:id="rId111"/>
    <p:sldId id="375" r:id="rId112"/>
    <p:sldId id="286" r:id="rId113"/>
    <p:sldId id="572" r:id="rId114"/>
    <p:sldId id="574" r:id="rId115"/>
    <p:sldId id="576" r:id="rId116"/>
    <p:sldId id="575" r:id="rId117"/>
    <p:sldId id="571" r:id="rId118"/>
    <p:sldId id="578" r:id="rId119"/>
    <p:sldId id="391" r:id="rId120"/>
    <p:sldId id="393" r:id="rId121"/>
    <p:sldId id="394" r:id="rId122"/>
    <p:sldId id="317" r:id="rId123"/>
    <p:sldId id="535" r:id="rId124"/>
    <p:sldId id="525" r:id="rId125"/>
    <p:sldId id="526" r:id="rId126"/>
    <p:sldId id="527" r:id="rId127"/>
    <p:sldId id="528" r:id="rId128"/>
    <p:sldId id="529" r:id="rId129"/>
    <p:sldId id="530" r:id="rId130"/>
    <p:sldId id="531" r:id="rId131"/>
    <p:sldId id="532" r:id="rId132"/>
    <p:sldId id="533" r:id="rId133"/>
    <p:sldId id="534" r:id="rId134"/>
    <p:sldId id="541" r:id="rId135"/>
    <p:sldId id="542" r:id="rId13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eY9Ji0ncv5+Jhic7ugLHlA==" hashData="UXyteA/5mo5XLOFpGITsZXIsWdEygFlk4itbjm66YMVavZPJ8ZXblWIRTKxq3amSA5QxEqkSIad2BF9g5beSL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088" autoAdjust="0"/>
    <p:restoredTop sz="94660"/>
  </p:normalViewPr>
  <p:slideViewPr>
    <p:cSldViewPr snapToGrid="0">
      <p:cViewPr varScale="1">
        <p:scale>
          <a:sx n="84" d="100"/>
          <a:sy n="84" d="100"/>
        </p:scale>
        <p:origin x="898" y="8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presProps" Target="presProps.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viewProps" Target="viewProps.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C96B739-9F97-46C0-B76A-2CB52DFE04E6}" type="doc">
      <dgm:prSet loTypeId="urn:microsoft.com/office/officeart/2005/8/layout/hierarchy1" loCatId="hierarchy" qsTypeId="urn:microsoft.com/office/officeart/2005/8/quickstyle/3d2" qsCatId="3D" csTypeId="urn:microsoft.com/office/officeart/2005/8/colors/accent0_1" csCatId="mainScheme" phldr="1"/>
      <dgm:spPr/>
      <dgm:t>
        <a:bodyPr/>
        <a:lstStyle/>
        <a:p>
          <a:endParaRPr lang="tr-TR"/>
        </a:p>
      </dgm:t>
    </dgm:pt>
    <dgm:pt modelId="{3ADE898B-3499-4786-A297-02479B17B3A6}">
      <dgm:prSet phldrT="[Metin]" custT="1"/>
      <dgm:spPr/>
      <dgm:t>
        <a:bodyPr/>
        <a:lstStyle/>
        <a:p>
          <a:r>
            <a:rPr lang="tr-TR" sz="1900" b="1" dirty="0" smtClean="0"/>
            <a:t>REKTÖR</a:t>
          </a:r>
        </a:p>
        <a:p>
          <a:r>
            <a:rPr lang="tr-TR" sz="1900" dirty="0" smtClean="0"/>
            <a:t>Prof. Dr. Hüseyin BAĞ</a:t>
          </a:r>
          <a:endParaRPr lang="tr-TR" sz="1900" dirty="0"/>
        </a:p>
      </dgm:t>
    </dgm:pt>
    <dgm:pt modelId="{B1771CC0-9F8F-49E2-A03C-E0E2751B3513}" type="parTrans" cxnId="{489972B3-72E1-473C-BF59-9405F8FD1E5C}">
      <dgm:prSet/>
      <dgm:spPr/>
      <dgm:t>
        <a:bodyPr/>
        <a:lstStyle/>
        <a:p>
          <a:endParaRPr lang="tr-TR"/>
        </a:p>
      </dgm:t>
    </dgm:pt>
    <dgm:pt modelId="{C18284F2-2293-4D8A-8F6D-B2F9FEA8B868}" type="sibTrans" cxnId="{489972B3-72E1-473C-BF59-9405F8FD1E5C}">
      <dgm:prSet/>
      <dgm:spPr/>
      <dgm:t>
        <a:bodyPr/>
        <a:lstStyle/>
        <a:p>
          <a:endParaRPr lang="tr-TR"/>
        </a:p>
      </dgm:t>
    </dgm:pt>
    <dgm:pt modelId="{F35B3B63-A517-43E2-B8F4-D4F24259DAD0}">
      <dgm:prSet phldrT="[Metin]"/>
      <dgm:spPr/>
      <dgm:t>
        <a:bodyPr/>
        <a:lstStyle/>
        <a:p>
          <a:r>
            <a:rPr lang="tr-TR" b="1" dirty="0" smtClean="0"/>
            <a:t>REKTÖR YARDIMCISI</a:t>
          </a:r>
        </a:p>
        <a:p>
          <a:r>
            <a:rPr lang="tr-TR" dirty="0" smtClean="0"/>
            <a:t>Prof. Dr. Rafet KILINÇARSLAN</a:t>
          </a:r>
          <a:endParaRPr lang="tr-TR" dirty="0"/>
        </a:p>
      </dgm:t>
    </dgm:pt>
    <dgm:pt modelId="{B8000792-2B1B-4AB5-8A13-3AF23A929897}" type="parTrans" cxnId="{7425ED86-D49A-4B48-B92F-1EF66532C05F}">
      <dgm:prSet/>
      <dgm:spPr/>
      <dgm:t>
        <a:bodyPr/>
        <a:lstStyle/>
        <a:p>
          <a:endParaRPr lang="tr-TR"/>
        </a:p>
      </dgm:t>
    </dgm:pt>
    <dgm:pt modelId="{A0B86196-C6B7-4C9A-958D-6208AC4643E6}" type="sibTrans" cxnId="{7425ED86-D49A-4B48-B92F-1EF66532C05F}">
      <dgm:prSet/>
      <dgm:spPr/>
      <dgm:t>
        <a:bodyPr/>
        <a:lstStyle/>
        <a:p>
          <a:endParaRPr lang="tr-TR"/>
        </a:p>
      </dgm:t>
    </dgm:pt>
    <dgm:pt modelId="{93461D05-5063-40B6-84AE-716274399DC7}">
      <dgm:prSet phldrT="[Metin]"/>
      <dgm:spPr/>
      <dgm:t>
        <a:bodyPr/>
        <a:lstStyle/>
        <a:p>
          <a:r>
            <a:rPr lang="tr-TR" b="1" dirty="0" smtClean="0"/>
            <a:t>REKTÖR YARDIMCISI</a:t>
          </a:r>
        </a:p>
        <a:p>
          <a:r>
            <a:rPr lang="tr-TR" dirty="0" smtClean="0"/>
            <a:t>Prof. Dr. Erdinç DURU</a:t>
          </a:r>
          <a:endParaRPr lang="tr-TR" dirty="0"/>
        </a:p>
      </dgm:t>
    </dgm:pt>
    <dgm:pt modelId="{987259EA-9F13-4A73-A7BD-F7855D780085}" type="parTrans" cxnId="{B798CCD6-16D9-44AF-BC97-FB9353EBC746}">
      <dgm:prSet/>
      <dgm:spPr/>
      <dgm:t>
        <a:bodyPr/>
        <a:lstStyle/>
        <a:p>
          <a:endParaRPr lang="tr-TR"/>
        </a:p>
      </dgm:t>
    </dgm:pt>
    <dgm:pt modelId="{0717B3E4-616B-4DE4-BC7C-7884E5E3CD68}" type="sibTrans" cxnId="{B798CCD6-16D9-44AF-BC97-FB9353EBC746}">
      <dgm:prSet/>
      <dgm:spPr/>
      <dgm:t>
        <a:bodyPr/>
        <a:lstStyle/>
        <a:p>
          <a:endParaRPr lang="tr-TR"/>
        </a:p>
      </dgm:t>
    </dgm:pt>
    <dgm:pt modelId="{FDD826BC-6ADA-4653-89E1-0FC880CFA30E}">
      <dgm:prSet phldrT="[Metin]"/>
      <dgm:spPr/>
      <dgm:t>
        <a:bodyPr/>
        <a:lstStyle/>
        <a:p>
          <a:r>
            <a:rPr lang="tr-TR" b="1" dirty="0" smtClean="0"/>
            <a:t>REKTÖR YARDIMCISI</a:t>
          </a:r>
        </a:p>
        <a:p>
          <a:r>
            <a:rPr lang="tr-TR" dirty="0" smtClean="0"/>
            <a:t>Prof. Dr. Arzu YAREN</a:t>
          </a:r>
          <a:endParaRPr lang="tr-TR" dirty="0"/>
        </a:p>
      </dgm:t>
    </dgm:pt>
    <dgm:pt modelId="{79C78C8D-7B22-4B04-BA6A-0C52C62E907C}" type="parTrans" cxnId="{20FE828D-7D7D-4399-B92A-5AFD0B2D7874}">
      <dgm:prSet/>
      <dgm:spPr/>
      <dgm:t>
        <a:bodyPr/>
        <a:lstStyle/>
        <a:p>
          <a:endParaRPr lang="tr-TR"/>
        </a:p>
      </dgm:t>
    </dgm:pt>
    <dgm:pt modelId="{C947910C-246B-479C-95E0-23E9E3D38D1E}" type="sibTrans" cxnId="{20FE828D-7D7D-4399-B92A-5AFD0B2D7874}">
      <dgm:prSet/>
      <dgm:spPr/>
      <dgm:t>
        <a:bodyPr/>
        <a:lstStyle/>
        <a:p>
          <a:endParaRPr lang="tr-TR"/>
        </a:p>
      </dgm:t>
    </dgm:pt>
    <dgm:pt modelId="{4C22544B-E17B-4FC6-BCE1-BCFBCB2168D5}" type="pres">
      <dgm:prSet presAssocID="{2C96B739-9F97-46C0-B76A-2CB52DFE04E6}" presName="hierChild1" presStyleCnt="0">
        <dgm:presLayoutVars>
          <dgm:chPref val="1"/>
          <dgm:dir/>
          <dgm:animOne val="branch"/>
          <dgm:animLvl val="lvl"/>
          <dgm:resizeHandles/>
        </dgm:presLayoutVars>
      </dgm:prSet>
      <dgm:spPr/>
      <dgm:t>
        <a:bodyPr/>
        <a:lstStyle/>
        <a:p>
          <a:endParaRPr lang="tr-TR"/>
        </a:p>
      </dgm:t>
    </dgm:pt>
    <dgm:pt modelId="{CAEE46B8-DE92-4967-B8E7-AD2F648EB40E}" type="pres">
      <dgm:prSet presAssocID="{3ADE898B-3499-4786-A297-02479B17B3A6}" presName="hierRoot1" presStyleCnt="0"/>
      <dgm:spPr/>
    </dgm:pt>
    <dgm:pt modelId="{3DE78937-AE13-4118-8126-FB3DF6E08DFD}" type="pres">
      <dgm:prSet presAssocID="{3ADE898B-3499-4786-A297-02479B17B3A6}" presName="composite" presStyleCnt="0"/>
      <dgm:spPr/>
    </dgm:pt>
    <dgm:pt modelId="{34FD37A4-28A6-49BE-B5CF-E10558B2A02E}" type="pres">
      <dgm:prSet presAssocID="{3ADE898B-3499-4786-A297-02479B17B3A6}" presName="background" presStyleLbl="node0" presStyleIdx="0" presStyleCnt="1"/>
      <dgm:spPr/>
    </dgm:pt>
    <dgm:pt modelId="{B72984D9-24C2-4724-8522-BEC87656CF6C}" type="pres">
      <dgm:prSet presAssocID="{3ADE898B-3499-4786-A297-02479B17B3A6}" presName="text" presStyleLbl="fgAcc0" presStyleIdx="0" presStyleCnt="1" custScaleX="151695">
        <dgm:presLayoutVars>
          <dgm:chPref val="3"/>
        </dgm:presLayoutVars>
      </dgm:prSet>
      <dgm:spPr/>
      <dgm:t>
        <a:bodyPr/>
        <a:lstStyle/>
        <a:p>
          <a:endParaRPr lang="tr-TR"/>
        </a:p>
      </dgm:t>
    </dgm:pt>
    <dgm:pt modelId="{29C742F7-BBE2-4230-8764-2CF804B22C33}" type="pres">
      <dgm:prSet presAssocID="{3ADE898B-3499-4786-A297-02479B17B3A6}" presName="hierChild2" presStyleCnt="0"/>
      <dgm:spPr/>
    </dgm:pt>
    <dgm:pt modelId="{D9753188-1936-4EE5-8CEA-93FE745C7FE8}" type="pres">
      <dgm:prSet presAssocID="{B8000792-2B1B-4AB5-8A13-3AF23A929897}" presName="Name10" presStyleLbl="parChTrans1D2" presStyleIdx="0" presStyleCnt="3"/>
      <dgm:spPr/>
      <dgm:t>
        <a:bodyPr/>
        <a:lstStyle/>
        <a:p>
          <a:endParaRPr lang="tr-TR"/>
        </a:p>
      </dgm:t>
    </dgm:pt>
    <dgm:pt modelId="{5F3DB532-7ADB-4E6F-ADD4-B3057A4BCA72}" type="pres">
      <dgm:prSet presAssocID="{F35B3B63-A517-43E2-B8F4-D4F24259DAD0}" presName="hierRoot2" presStyleCnt="0"/>
      <dgm:spPr/>
    </dgm:pt>
    <dgm:pt modelId="{5CACF998-6723-47E9-8A18-3035EE0AB62B}" type="pres">
      <dgm:prSet presAssocID="{F35B3B63-A517-43E2-B8F4-D4F24259DAD0}" presName="composite2" presStyleCnt="0"/>
      <dgm:spPr/>
    </dgm:pt>
    <dgm:pt modelId="{9B2645A0-4323-45E6-A1A0-C5BE84282623}" type="pres">
      <dgm:prSet presAssocID="{F35B3B63-A517-43E2-B8F4-D4F24259DAD0}" presName="background2" presStyleLbl="node2" presStyleIdx="0" presStyleCnt="3"/>
      <dgm:spPr/>
    </dgm:pt>
    <dgm:pt modelId="{4B10727F-1291-4BCB-9E65-61C5D28F851F}" type="pres">
      <dgm:prSet presAssocID="{F35B3B63-A517-43E2-B8F4-D4F24259DAD0}" presName="text2" presStyleLbl="fgAcc2" presStyleIdx="0" presStyleCnt="3" custScaleX="205574" custScaleY="92613" custLinFactNeighborX="-14318" custLinFactNeighborY="-23526">
        <dgm:presLayoutVars>
          <dgm:chPref val="3"/>
        </dgm:presLayoutVars>
      </dgm:prSet>
      <dgm:spPr/>
      <dgm:t>
        <a:bodyPr/>
        <a:lstStyle/>
        <a:p>
          <a:endParaRPr lang="tr-TR"/>
        </a:p>
      </dgm:t>
    </dgm:pt>
    <dgm:pt modelId="{A335C440-440F-4EF7-9C06-7339961FDB1B}" type="pres">
      <dgm:prSet presAssocID="{F35B3B63-A517-43E2-B8F4-D4F24259DAD0}" presName="hierChild3" presStyleCnt="0"/>
      <dgm:spPr/>
    </dgm:pt>
    <dgm:pt modelId="{B7709C76-3FD9-417D-B1B8-51B9EB1CB2C6}" type="pres">
      <dgm:prSet presAssocID="{987259EA-9F13-4A73-A7BD-F7855D780085}" presName="Name10" presStyleLbl="parChTrans1D2" presStyleIdx="1" presStyleCnt="3"/>
      <dgm:spPr/>
      <dgm:t>
        <a:bodyPr/>
        <a:lstStyle/>
        <a:p>
          <a:endParaRPr lang="tr-TR"/>
        </a:p>
      </dgm:t>
    </dgm:pt>
    <dgm:pt modelId="{6101E8CE-0BB5-4C76-B18D-0941F7E6874A}" type="pres">
      <dgm:prSet presAssocID="{93461D05-5063-40B6-84AE-716274399DC7}" presName="hierRoot2" presStyleCnt="0"/>
      <dgm:spPr/>
    </dgm:pt>
    <dgm:pt modelId="{32689E91-72AD-43C8-B741-DAEF33C74B7B}" type="pres">
      <dgm:prSet presAssocID="{93461D05-5063-40B6-84AE-716274399DC7}" presName="composite2" presStyleCnt="0"/>
      <dgm:spPr/>
    </dgm:pt>
    <dgm:pt modelId="{E78B7142-65A3-4D7F-A323-04923BA5A963}" type="pres">
      <dgm:prSet presAssocID="{93461D05-5063-40B6-84AE-716274399DC7}" presName="background2" presStyleLbl="node2" presStyleIdx="1" presStyleCnt="3"/>
      <dgm:spPr/>
    </dgm:pt>
    <dgm:pt modelId="{37603A01-88FD-45CD-9CE1-DA45075DDAFE}" type="pres">
      <dgm:prSet presAssocID="{93461D05-5063-40B6-84AE-716274399DC7}" presName="text2" presStyleLbl="fgAcc2" presStyleIdx="1" presStyleCnt="3" custScaleX="168060" custScaleY="95202" custLinFactNeighborX="-5198" custLinFactNeighborY="-19755">
        <dgm:presLayoutVars>
          <dgm:chPref val="3"/>
        </dgm:presLayoutVars>
      </dgm:prSet>
      <dgm:spPr/>
      <dgm:t>
        <a:bodyPr/>
        <a:lstStyle/>
        <a:p>
          <a:endParaRPr lang="tr-TR"/>
        </a:p>
      </dgm:t>
    </dgm:pt>
    <dgm:pt modelId="{290755A7-AE63-4EF9-93D2-C6AB76267285}" type="pres">
      <dgm:prSet presAssocID="{93461D05-5063-40B6-84AE-716274399DC7}" presName="hierChild3" presStyleCnt="0"/>
      <dgm:spPr/>
    </dgm:pt>
    <dgm:pt modelId="{4784464F-B7B9-44AE-9BE5-4398519E070F}" type="pres">
      <dgm:prSet presAssocID="{79C78C8D-7B22-4B04-BA6A-0C52C62E907C}" presName="Name10" presStyleLbl="parChTrans1D2" presStyleIdx="2" presStyleCnt="3"/>
      <dgm:spPr/>
      <dgm:t>
        <a:bodyPr/>
        <a:lstStyle/>
        <a:p>
          <a:endParaRPr lang="tr-TR"/>
        </a:p>
      </dgm:t>
    </dgm:pt>
    <dgm:pt modelId="{F6A0748C-346E-4A2B-A514-31C7C6F5BBC7}" type="pres">
      <dgm:prSet presAssocID="{FDD826BC-6ADA-4653-89E1-0FC880CFA30E}" presName="hierRoot2" presStyleCnt="0"/>
      <dgm:spPr/>
    </dgm:pt>
    <dgm:pt modelId="{45C1EEF2-F34E-42A0-A822-C63A44A67F66}" type="pres">
      <dgm:prSet presAssocID="{FDD826BC-6ADA-4653-89E1-0FC880CFA30E}" presName="composite2" presStyleCnt="0"/>
      <dgm:spPr/>
    </dgm:pt>
    <dgm:pt modelId="{0C5C4562-06BB-45F6-9E34-FB023F99831F}" type="pres">
      <dgm:prSet presAssocID="{FDD826BC-6ADA-4653-89E1-0FC880CFA30E}" presName="background2" presStyleLbl="node2" presStyleIdx="2" presStyleCnt="3"/>
      <dgm:spPr/>
    </dgm:pt>
    <dgm:pt modelId="{465BF4D6-7A40-466E-B6CF-19B04C7E0B2E}" type="pres">
      <dgm:prSet presAssocID="{FDD826BC-6ADA-4653-89E1-0FC880CFA30E}" presName="text2" presStyleLbl="fgAcc2" presStyleIdx="2" presStyleCnt="3" custScaleX="161291" custScaleY="101756" custLinFactNeighborX="2082" custLinFactNeighborY="-26553">
        <dgm:presLayoutVars>
          <dgm:chPref val="3"/>
        </dgm:presLayoutVars>
      </dgm:prSet>
      <dgm:spPr/>
      <dgm:t>
        <a:bodyPr/>
        <a:lstStyle/>
        <a:p>
          <a:endParaRPr lang="tr-TR"/>
        </a:p>
      </dgm:t>
    </dgm:pt>
    <dgm:pt modelId="{9DF43B6D-7205-4708-B39C-A3E05A1C9C15}" type="pres">
      <dgm:prSet presAssocID="{FDD826BC-6ADA-4653-89E1-0FC880CFA30E}" presName="hierChild3" presStyleCnt="0"/>
      <dgm:spPr/>
    </dgm:pt>
  </dgm:ptLst>
  <dgm:cxnLst>
    <dgm:cxn modelId="{F23539A3-B8F8-45C1-84B1-DE2A2A4F0428}" type="presOf" srcId="{FDD826BC-6ADA-4653-89E1-0FC880CFA30E}" destId="{465BF4D6-7A40-466E-B6CF-19B04C7E0B2E}" srcOrd="0" destOrd="0" presId="urn:microsoft.com/office/officeart/2005/8/layout/hierarchy1"/>
    <dgm:cxn modelId="{424B38D6-B3C2-4B42-BC23-6ECDD9EB4467}" type="presOf" srcId="{2C96B739-9F97-46C0-B76A-2CB52DFE04E6}" destId="{4C22544B-E17B-4FC6-BCE1-BCFBCB2168D5}" srcOrd="0" destOrd="0" presId="urn:microsoft.com/office/officeart/2005/8/layout/hierarchy1"/>
    <dgm:cxn modelId="{E063F709-AECC-4CC4-A8B9-6DA5209E9054}" type="presOf" srcId="{F35B3B63-A517-43E2-B8F4-D4F24259DAD0}" destId="{4B10727F-1291-4BCB-9E65-61C5D28F851F}" srcOrd="0" destOrd="0" presId="urn:microsoft.com/office/officeart/2005/8/layout/hierarchy1"/>
    <dgm:cxn modelId="{D8465787-07C1-4AEB-A916-943D6A160E98}" type="presOf" srcId="{79C78C8D-7B22-4B04-BA6A-0C52C62E907C}" destId="{4784464F-B7B9-44AE-9BE5-4398519E070F}" srcOrd="0" destOrd="0" presId="urn:microsoft.com/office/officeart/2005/8/layout/hierarchy1"/>
    <dgm:cxn modelId="{E5679BCF-EDB7-4E7A-97C3-7FF0C395B05B}" type="presOf" srcId="{987259EA-9F13-4A73-A7BD-F7855D780085}" destId="{B7709C76-3FD9-417D-B1B8-51B9EB1CB2C6}" srcOrd="0" destOrd="0" presId="urn:microsoft.com/office/officeart/2005/8/layout/hierarchy1"/>
    <dgm:cxn modelId="{B798CCD6-16D9-44AF-BC97-FB9353EBC746}" srcId="{3ADE898B-3499-4786-A297-02479B17B3A6}" destId="{93461D05-5063-40B6-84AE-716274399DC7}" srcOrd="1" destOrd="0" parTransId="{987259EA-9F13-4A73-A7BD-F7855D780085}" sibTransId="{0717B3E4-616B-4DE4-BC7C-7884E5E3CD68}"/>
    <dgm:cxn modelId="{2DDA6B1E-31BC-416A-8232-268498B35941}" type="presOf" srcId="{B8000792-2B1B-4AB5-8A13-3AF23A929897}" destId="{D9753188-1936-4EE5-8CEA-93FE745C7FE8}" srcOrd="0" destOrd="0" presId="urn:microsoft.com/office/officeart/2005/8/layout/hierarchy1"/>
    <dgm:cxn modelId="{489972B3-72E1-473C-BF59-9405F8FD1E5C}" srcId="{2C96B739-9F97-46C0-B76A-2CB52DFE04E6}" destId="{3ADE898B-3499-4786-A297-02479B17B3A6}" srcOrd="0" destOrd="0" parTransId="{B1771CC0-9F8F-49E2-A03C-E0E2751B3513}" sibTransId="{C18284F2-2293-4D8A-8F6D-B2F9FEA8B868}"/>
    <dgm:cxn modelId="{61817055-9031-4958-AA49-8CB7408AE70A}" type="presOf" srcId="{3ADE898B-3499-4786-A297-02479B17B3A6}" destId="{B72984D9-24C2-4724-8522-BEC87656CF6C}" srcOrd="0" destOrd="0" presId="urn:microsoft.com/office/officeart/2005/8/layout/hierarchy1"/>
    <dgm:cxn modelId="{7D4E7E49-0D44-4F68-AD66-092138107485}" type="presOf" srcId="{93461D05-5063-40B6-84AE-716274399DC7}" destId="{37603A01-88FD-45CD-9CE1-DA45075DDAFE}" srcOrd="0" destOrd="0" presId="urn:microsoft.com/office/officeart/2005/8/layout/hierarchy1"/>
    <dgm:cxn modelId="{20FE828D-7D7D-4399-B92A-5AFD0B2D7874}" srcId="{3ADE898B-3499-4786-A297-02479B17B3A6}" destId="{FDD826BC-6ADA-4653-89E1-0FC880CFA30E}" srcOrd="2" destOrd="0" parTransId="{79C78C8D-7B22-4B04-BA6A-0C52C62E907C}" sibTransId="{C947910C-246B-479C-95E0-23E9E3D38D1E}"/>
    <dgm:cxn modelId="{7425ED86-D49A-4B48-B92F-1EF66532C05F}" srcId="{3ADE898B-3499-4786-A297-02479B17B3A6}" destId="{F35B3B63-A517-43E2-B8F4-D4F24259DAD0}" srcOrd="0" destOrd="0" parTransId="{B8000792-2B1B-4AB5-8A13-3AF23A929897}" sibTransId="{A0B86196-C6B7-4C9A-958D-6208AC4643E6}"/>
    <dgm:cxn modelId="{999AB4A7-CFE8-42B4-AF23-B6EC3F20C5D7}" type="presParOf" srcId="{4C22544B-E17B-4FC6-BCE1-BCFBCB2168D5}" destId="{CAEE46B8-DE92-4967-B8E7-AD2F648EB40E}" srcOrd="0" destOrd="0" presId="urn:microsoft.com/office/officeart/2005/8/layout/hierarchy1"/>
    <dgm:cxn modelId="{6212B7BE-2E80-4640-BCB6-EF757C0D7550}" type="presParOf" srcId="{CAEE46B8-DE92-4967-B8E7-AD2F648EB40E}" destId="{3DE78937-AE13-4118-8126-FB3DF6E08DFD}" srcOrd="0" destOrd="0" presId="urn:microsoft.com/office/officeart/2005/8/layout/hierarchy1"/>
    <dgm:cxn modelId="{2467D5BD-12DE-4DCA-9F12-CA6517E9D316}" type="presParOf" srcId="{3DE78937-AE13-4118-8126-FB3DF6E08DFD}" destId="{34FD37A4-28A6-49BE-B5CF-E10558B2A02E}" srcOrd="0" destOrd="0" presId="urn:microsoft.com/office/officeart/2005/8/layout/hierarchy1"/>
    <dgm:cxn modelId="{0FEEBAE2-2584-430B-925A-05CB6E22A278}" type="presParOf" srcId="{3DE78937-AE13-4118-8126-FB3DF6E08DFD}" destId="{B72984D9-24C2-4724-8522-BEC87656CF6C}" srcOrd="1" destOrd="0" presId="urn:microsoft.com/office/officeart/2005/8/layout/hierarchy1"/>
    <dgm:cxn modelId="{F1B5A8B0-A0E4-4CBA-91DE-E712936A5214}" type="presParOf" srcId="{CAEE46B8-DE92-4967-B8E7-AD2F648EB40E}" destId="{29C742F7-BBE2-4230-8764-2CF804B22C33}" srcOrd="1" destOrd="0" presId="urn:microsoft.com/office/officeart/2005/8/layout/hierarchy1"/>
    <dgm:cxn modelId="{F45DCAB6-9EF6-4E21-8F1C-28B163B21D84}" type="presParOf" srcId="{29C742F7-BBE2-4230-8764-2CF804B22C33}" destId="{D9753188-1936-4EE5-8CEA-93FE745C7FE8}" srcOrd="0" destOrd="0" presId="urn:microsoft.com/office/officeart/2005/8/layout/hierarchy1"/>
    <dgm:cxn modelId="{F9B1A029-DCF9-423A-82E7-E2CC35EBDB86}" type="presParOf" srcId="{29C742F7-BBE2-4230-8764-2CF804B22C33}" destId="{5F3DB532-7ADB-4E6F-ADD4-B3057A4BCA72}" srcOrd="1" destOrd="0" presId="urn:microsoft.com/office/officeart/2005/8/layout/hierarchy1"/>
    <dgm:cxn modelId="{CE1F2E2D-143F-49C8-950F-4D801D539174}" type="presParOf" srcId="{5F3DB532-7ADB-4E6F-ADD4-B3057A4BCA72}" destId="{5CACF998-6723-47E9-8A18-3035EE0AB62B}" srcOrd="0" destOrd="0" presId="urn:microsoft.com/office/officeart/2005/8/layout/hierarchy1"/>
    <dgm:cxn modelId="{4F82F99E-4CA5-4A59-946A-1E7ED41BC2B1}" type="presParOf" srcId="{5CACF998-6723-47E9-8A18-3035EE0AB62B}" destId="{9B2645A0-4323-45E6-A1A0-C5BE84282623}" srcOrd="0" destOrd="0" presId="urn:microsoft.com/office/officeart/2005/8/layout/hierarchy1"/>
    <dgm:cxn modelId="{96D2123B-8CB5-4A19-A017-319B4B654B28}" type="presParOf" srcId="{5CACF998-6723-47E9-8A18-3035EE0AB62B}" destId="{4B10727F-1291-4BCB-9E65-61C5D28F851F}" srcOrd="1" destOrd="0" presId="urn:microsoft.com/office/officeart/2005/8/layout/hierarchy1"/>
    <dgm:cxn modelId="{B22C6CF4-7BB4-467D-B55C-B7E17FE6DB51}" type="presParOf" srcId="{5F3DB532-7ADB-4E6F-ADD4-B3057A4BCA72}" destId="{A335C440-440F-4EF7-9C06-7339961FDB1B}" srcOrd="1" destOrd="0" presId="urn:microsoft.com/office/officeart/2005/8/layout/hierarchy1"/>
    <dgm:cxn modelId="{A6D715D2-E90A-48C6-B5BC-69B7E1D73058}" type="presParOf" srcId="{29C742F7-BBE2-4230-8764-2CF804B22C33}" destId="{B7709C76-3FD9-417D-B1B8-51B9EB1CB2C6}" srcOrd="2" destOrd="0" presId="urn:microsoft.com/office/officeart/2005/8/layout/hierarchy1"/>
    <dgm:cxn modelId="{37D024BE-0648-4849-B6FD-D9FF2390074D}" type="presParOf" srcId="{29C742F7-BBE2-4230-8764-2CF804B22C33}" destId="{6101E8CE-0BB5-4C76-B18D-0941F7E6874A}" srcOrd="3" destOrd="0" presId="urn:microsoft.com/office/officeart/2005/8/layout/hierarchy1"/>
    <dgm:cxn modelId="{DD6FB85C-3C94-4CF8-8F31-8CFB8183FFA9}" type="presParOf" srcId="{6101E8CE-0BB5-4C76-B18D-0941F7E6874A}" destId="{32689E91-72AD-43C8-B741-DAEF33C74B7B}" srcOrd="0" destOrd="0" presId="urn:microsoft.com/office/officeart/2005/8/layout/hierarchy1"/>
    <dgm:cxn modelId="{52DF01AA-EC13-4498-8357-07D1940892FA}" type="presParOf" srcId="{32689E91-72AD-43C8-B741-DAEF33C74B7B}" destId="{E78B7142-65A3-4D7F-A323-04923BA5A963}" srcOrd="0" destOrd="0" presId="urn:microsoft.com/office/officeart/2005/8/layout/hierarchy1"/>
    <dgm:cxn modelId="{A994B0F4-D60E-49C0-AEE8-6A80F8519641}" type="presParOf" srcId="{32689E91-72AD-43C8-B741-DAEF33C74B7B}" destId="{37603A01-88FD-45CD-9CE1-DA45075DDAFE}" srcOrd="1" destOrd="0" presId="urn:microsoft.com/office/officeart/2005/8/layout/hierarchy1"/>
    <dgm:cxn modelId="{9D7A8DCB-C782-4C35-B1ED-8487E37C8499}" type="presParOf" srcId="{6101E8CE-0BB5-4C76-B18D-0941F7E6874A}" destId="{290755A7-AE63-4EF9-93D2-C6AB76267285}" srcOrd="1" destOrd="0" presId="urn:microsoft.com/office/officeart/2005/8/layout/hierarchy1"/>
    <dgm:cxn modelId="{01AE16D2-834B-4C39-8D72-3D51362765FF}" type="presParOf" srcId="{29C742F7-BBE2-4230-8764-2CF804B22C33}" destId="{4784464F-B7B9-44AE-9BE5-4398519E070F}" srcOrd="4" destOrd="0" presId="urn:microsoft.com/office/officeart/2005/8/layout/hierarchy1"/>
    <dgm:cxn modelId="{9434BE56-E695-4FC7-97D7-0BB127133C8A}" type="presParOf" srcId="{29C742F7-BBE2-4230-8764-2CF804B22C33}" destId="{F6A0748C-346E-4A2B-A514-31C7C6F5BBC7}" srcOrd="5" destOrd="0" presId="urn:microsoft.com/office/officeart/2005/8/layout/hierarchy1"/>
    <dgm:cxn modelId="{52CBDAEB-CF72-42F3-A6B3-A085FE8DA246}" type="presParOf" srcId="{F6A0748C-346E-4A2B-A514-31C7C6F5BBC7}" destId="{45C1EEF2-F34E-42A0-A822-C63A44A67F66}" srcOrd="0" destOrd="0" presId="urn:microsoft.com/office/officeart/2005/8/layout/hierarchy1"/>
    <dgm:cxn modelId="{F082FF55-F1D0-4700-BFCD-A87E7D5845FD}" type="presParOf" srcId="{45C1EEF2-F34E-42A0-A822-C63A44A67F66}" destId="{0C5C4562-06BB-45F6-9E34-FB023F99831F}" srcOrd="0" destOrd="0" presId="urn:microsoft.com/office/officeart/2005/8/layout/hierarchy1"/>
    <dgm:cxn modelId="{E0BDD702-FBF2-46EA-961E-659F3CEA8785}" type="presParOf" srcId="{45C1EEF2-F34E-42A0-A822-C63A44A67F66}" destId="{465BF4D6-7A40-466E-B6CF-19B04C7E0B2E}" srcOrd="1" destOrd="0" presId="urn:microsoft.com/office/officeart/2005/8/layout/hierarchy1"/>
    <dgm:cxn modelId="{E4646273-FD73-4763-B2F0-2DF1D63293C7}" type="presParOf" srcId="{F6A0748C-346E-4A2B-A514-31C7C6F5BBC7}" destId="{9DF43B6D-7205-4708-B39C-A3E05A1C9C1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10FC9CE-874D-4A57-B41D-1C78A8AA00EA}" type="doc">
      <dgm:prSet loTypeId="urn:microsoft.com/office/officeart/2005/8/layout/hierarchy1" loCatId="hierarchy" qsTypeId="urn:microsoft.com/office/officeart/2005/8/quickstyle/simple2" qsCatId="simple" csTypeId="urn:microsoft.com/office/officeart/2005/8/colors/accent0_1" csCatId="mainScheme" phldr="1"/>
      <dgm:spPr/>
      <dgm:t>
        <a:bodyPr/>
        <a:lstStyle/>
        <a:p>
          <a:endParaRPr lang="tr-TR"/>
        </a:p>
      </dgm:t>
    </dgm:pt>
    <dgm:pt modelId="{F76407AB-A8B6-479B-AC50-673315482A80}">
      <dgm:prSet phldrT="[Metin]"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tr-TR" sz="1900" b="1" dirty="0" smtClean="0"/>
            <a:t>GENEL SEKRETER</a:t>
          </a:r>
        </a:p>
        <a:p>
          <a:pPr marL="0" marR="0" indent="0" defTabSz="488950" eaLnBrk="1" fontAlgn="auto" latinLnBrk="0" hangingPunct="1">
            <a:lnSpc>
              <a:spcPct val="90000"/>
            </a:lnSpc>
            <a:spcBef>
              <a:spcPct val="0"/>
            </a:spcBef>
            <a:spcAft>
              <a:spcPct val="35000"/>
            </a:spcAft>
            <a:buClrTx/>
            <a:buSzTx/>
            <a:buFontTx/>
            <a:buNone/>
            <a:tabLst/>
            <a:defRPr/>
          </a:pPr>
          <a:r>
            <a:rPr lang="tr-TR" sz="1900" b="0" dirty="0" smtClean="0"/>
            <a:t>Doç. Dr. Mehmet Ali SARI</a:t>
          </a:r>
        </a:p>
      </dgm:t>
    </dgm:pt>
    <dgm:pt modelId="{CD9F39B1-DA29-4F60-80BB-960FF67B35FA}" type="parTrans" cxnId="{6272FD15-0277-4C76-ADC5-EC8F311D2551}">
      <dgm:prSet/>
      <dgm:spPr/>
      <dgm:t>
        <a:bodyPr/>
        <a:lstStyle/>
        <a:p>
          <a:endParaRPr lang="tr-TR"/>
        </a:p>
      </dgm:t>
    </dgm:pt>
    <dgm:pt modelId="{92E82F9E-C7CA-4010-95AF-F9943BE30A3E}" type="sibTrans" cxnId="{6272FD15-0277-4C76-ADC5-EC8F311D2551}">
      <dgm:prSet/>
      <dgm:spPr/>
      <dgm:t>
        <a:bodyPr/>
        <a:lstStyle/>
        <a:p>
          <a:endParaRPr lang="tr-TR"/>
        </a:p>
      </dgm:t>
    </dgm:pt>
    <dgm:pt modelId="{7CC40248-6516-45E1-8BA1-4AAA8A822BCF}" type="pres">
      <dgm:prSet presAssocID="{410FC9CE-874D-4A57-B41D-1C78A8AA00EA}" presName="hierChild1" presStyleCnt="0">
        <dgm:presLayoutVars>
          <dgm:chPref val="1"/>
          <dgm:dir/>
          <dgm:animOne val="branch"/>
          <dgm:animLvl val="lvl"/>
          <dgm:resizeHandles/>
        </dgm:presLayoutVars>
      </dgm:prSet>
      <dgm:spPr/>
      <dgm:t>
        <a:bodyPr/>
        <a:lstStyle/>
        <a:p>
          <a:endParaRPr lang="tr-TR"/>
        </a:p>
      </dgm:t>
    </dgm:pt>
    <dgm:pt modelId="{5DF2F2EE-16F0-4E1E-A5A9-E2DD858B163A}" type="pres">
      <dgm:prSet presAssocID="{F76407AB-A8B6-479B-AC50-673315482A80}" presName="hierRoot1" presStyleCnt="0"/>
      <dgm:spPr/>
    </dgm:pt>
    <dgm:pt modelId="{8A2FBFEE-E881-43FB-A34F-6C58E4FC49B0}" type="pres">
      <dgm:prSet presAssocID="{F76407AB-A8B6-479B-AC50-673315482A80}" presName="composite" presStyleCnt="0"/>
      <dgm:spPr/>
    </dgm:pt>
    <dgm:pt modelId="{1C9659BB-655F-4D74-B3DD-3BF682B1B87B}" type="pres">
      <dgm:prSet presAssocID="{F76407AB-A8B6-479B-AC50-673315482A80}" presName="background" presStyleLbl="node0" presStyleIdx="0" presStyleCnt="1"/>
      <dgm:spPr/>
    </dgm:pt>
    <dgm:pt modelId="{19719BC8-C68C-48B1-B044-67FC60C2E7F2}" type="pres">
      <dgm:prSet presAssocID="{F76407AB-A8B6-479B-AC50-673315482A80}" presName="text" presStyleLbl="fgAcc0" presStyleIdx="0" presStyleCnt="1" custScaleX="183406" custLinFactNeighborX="-11776" custLinFactNeighborY="-18029">
        <dgm:presLayoutVars>
          <dgm:chPref val="3"/>
        </dgm:presLayoutVars>
      </dgm:prSet>
      <dgm:spPr/>
      <dgm:t>
        <a:bodyPr/>
        <a:lstStyle/>
        <a:p>
          <a:endParaRPr lang="tr-TR"/>
        </a:p>
      </dgm:t>
    </dgm:pt>
    <dgm:pt modelId="{75587390-8673-41C8-8D7A-AE8A1A868B86}" type="pres">
      <dgm:prSet presAssocID="{F76407AB-A8B6-479B-AC50-673315482A80}" presName="hierChild2" presStyleCnt="0"/>
      <dgm:spPr/>
    </dgm:pt>
  </dgm:ptLst>
  <dgm:cxnLst>
    <dgm:cxn modelId="{6272FD15-0277-4C76-ADC5-EC8F311D2551}" srcId="{410FC9CE-874D-4A57-B41D-1C78A8AA00EA}" destId="{F76407AB-A8B6-479B-AC50-673315482A80}" srcOrd="0" destOrd="0" parTransId="{CD9F39B1-DA29-4F60-80BB-960FF67B35FA}" sibTransId="{92E82F9E-C7CA-4010-95AF-F9943BE30A3E}"/>
    <dgm:cxn modelId="{A4C7ACA0-72D5-4B21-9289-2065CE8B43D5}" type="presOf" srcId="{F76407AB-A8B6-479B-AC50-673315482A80}" destId="{19719BC8-C68C-48B1-B044-67FC60C2E7F2}" srcOrd="0" destOrd="0" presId="urn:microsoft.com/office/officeart/2005/8/layout/hierarchy1"/>
    <dgm:cxn modelId="{171F30F7-5C6E-4F49-AEB8-5AED9934F20D}" type="presOf" srcId="{410FC9CE-874D-4A57-B41D-1C78A8AA00EA}" destId="{7CC40248-6516-45E1-8BA1-4AAA8A822BCF}" srcOrd="0" destOrd="0" presId="urn:microsoft.com/office/officeart/2005/8/layout/hierarchy1"/>
    <dgm:cxn modelId="{E8A5F252-AB47-495D-B700-AF44AA7D6B73}" type="presParOf" srcId="{7CC40248-6516-45E1-8BA1-4AAA8A822BCF}" destId="{5DF2F2EE-16F0-4E1E-A5A9-E2DD858B163A}" srcOrd="0" destOrd="0" presId="urn:microsoft.com/office/officeart/2005/8/layout/hierarchy1"/>
    <dgm:cxn modelId="{8C270B0D-2DE0-4CE4-8260-7C045ED0D962}" type="presParOf" srcId="{5DF2F2EE-16F0-4E1E-A5A9-E2DD858B163A}" destId="{8A2FBFEE-E881-43FB-A34F-6C58E4FC49B0}" srcOrd="0" destOrd="0" presId="urn:microsoft.com/office/officeart/2005/8/layout/hierarchy1"/>
    <dgm:cxn modelId="{99E94945-B609-4C31-B483-632074F44784}" type="presParOf" srcId="{8A2FBFEE-E881-43FB-A34F-6C58E4FC49B0}" destId="{1C9659BB-655F-4D74-B3DD-3BF682B1B87B}" srcOrd="0" destOrd="0" presId="urn:microsoft.com/office/officeart/2005/8/layout/hierarchy1"/>
    <dgm:cxn modelId="{B372FFDD-A373-42FC-9808-A67B668F1FCE}" type="presParOf" srcId="{8A2FBFEE-E881-43FB-A34F-6C58E4FC49B0}" destId="{19719BC8-C68C-48B1-B044-67FC60C2E7F2}" srcOrd="1" destOrd="0" presId="urn:microsoft.com/office/officeart/2005/8/layout/hierarchy1"/>
    <dgm:cxn modelId="{AFC2D77B-0E1E-40A4-BC48-600E8017EB3E}" type="presParOf" srcId="{5DF2F2EE-16F0-4E1E-A5A9-E2DD858B163A}" destId="{75587390-8673-41C8-8D7A-AE8A1A868B86}"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142766-D62E-4A07-A5B9-2BB8BF57CA24}" type="doc">
      <dgm:prSet loTypeId="urn:microsoft.com/office/officeart/2005/8/layout/hierarchy1" loCatId="hierarchy" qsTypeId="urn:microsoft.com/office/officeart/2005/8/quickstyle/3d3" qsCatId="3D" csTypeId="urn:microsoft.com/office/officeart/2005/8/colors/accent0_1" csCatId="mainScheme" phldr="1"/>
      <dgm:spPr/>
    </dgm:pt>
    <dgm:pt modelId="{B373045E-D1DD-4606-B10D-55423BA9EAA9}">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cap="none" normalizeH="0" baseline="0" dirty="0" smtClean="0">
            <a:ln/>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Üniversite</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(Rektör)</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cap="none" normalizeH="0" baseline="0" dirty="0" smtClean="0">
            <a:ln/>
            <a:effectLst/>
            <a:latin typeface="+mj-lt"/>
          </a:endParaRPr>
        </a:p>
      </dgm:t>
    </dgm:pt>
    <dgm:pt modelId="{A6B9D84D-E1B0-4428-8D7C-D002F54E20EF}" type="parTrans" cxnId="{42CB80DB-6D50-4DB6-A430-FC795CDC19AD}">
      <dgm:prSet/>
      <dgm:spPr/>
      <dgm:t>
        <a:bodyPr/>
        <a:lstStyle/>
        <a:p>
          <a:endParaRPr lang="tr-TR">
            <a:latin typeface="+mj-lt"/>
          </a:endParaRPr>
        </a:p>
      </dgm:t>
    </dgm:pt>
    <dgm:pt modelId="{6408105C-84D0-4B67-9D89-23B03FD5C567}" type="sibTrans" cxnId="{42CB80DB-6D50-4DB6-A430-FC795CDC19AD}">
      <dgm:prSet/>
      <dgm:spPr/>
      <dgm:t>
        <a:bodyPr/>
        <a:lstStyle/>
        <a:p>
          <a:endParaRPr lang="tr-TR" dirty="0">
            <a:latin typeface="+mj-lt"/>
          </a:endParaRPr>
        </a:p>
      </dgm:t>
    </dgm:pt>
    <dgm:pt modelId="{A56C28C3-D77D-4804-84E4-EBEA4546375C}">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Enstitüler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(Enstitü Başkanı)</a:t>
          </a:r>
        </a:p>
      </dgm:t>
    </dgm:pt>
    <dgm:pt modelId="{BF3B50E4-D294-4CE5-AF27-C22D08210662}" type="parTrans" cxnId="{D8898DEC-334D-4CB5-8BBE-6D4FF6A3CF7C}">
      <dgm:prSet/>
      <dgm:spPr/>
      <dgm:t>
        <a:bodyPr/>
        <a:lstStyle/>
        <a:p>
          <a:endParaRPr lang="tr-TR" sz="3600" b="1">
            <a:latin typeface="+mj-lt"/>
          </a:endParaRPr>
        </a:p>
      </dgm:t>
    </dgm:pt>
    <dgm:pt modelId="{67953AAE-A290-477E-B290-D2ACDE7A6FDD}" type="sibTrans" cxnId="{D8898DEC-334D-4CB5-8BBE-6D4FF6A3CF7C}">
      <dgm:prSet/>
      <dgm:spPr/>
      <dgm:t>
        <a:bodyPr/>
        <a:lstStyle/>
        <a:p>
          <a:endParaRPr lang="tr-TR">
            <a:latin typeface="+mj-lt"/>
          </a:endParaRPr>
        </a:p>
      </dgm:t>
    </dgm:pt>
    <dgm:pt modelId="{94E2E353-62E2-4218-BFBF-C03F2B070231}">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cap="none" normalizeH="0" baseline="0" dirty="0" smtClean="0">
            <a:ln/>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Fakülteler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(Dekan)</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cap="none" normalizeH="0" baseline="0" dirty="0" smtClean="0">
            <a:ln/>
            <a:effectLst/>
            <a:latin typeface="+mj-lt"/>
          </a:endParaRPr>
        </a:p>
      </dgm:t>
    </dgm:pt>
    <dgm:pt modelId="{4ABCB4A9-A477-458E-80E0-E24022051EE0}" type="parTrans" cxnId="{1A861D70-73AE-4F2F-8F91-D7E41A58A56E}">
      <dgm:prSet/>
      <dgm:spPr/>
      <dgm:t>
        <a:bodyPr/>
        <a:lstStyle/>
        <a:p>
          <a:endParaRPr lang="tr-TR" sz="3600" b="1">
            <a:latin typeface="+mj-lt"/>
          </a:endParaRPr>
        </a:p>
      </dgm:t>
    </dgm:pt>
    <dgm:pt modelId="{C6DAA0F1-B06B-4234-9235-3884530A8D7B}" type="sibTrans" cxnId="{1A861D70-73AE-4F2F-8F91-D7E41A58A56E}">
      <dgm:prSet/>
      <dgm:spPr/>
      <dgm:t>
        <a:bodyPr/>
        <a:lstStyle/>
        <a:p>
          <a:endParaRPr lang="tr-TR">
            <a:latin typeface="+mj-lt"/>
          </a:endParaRPr>
        </a:p>
      </dgm:t>
    </dgm:pt>
    <dgm:pt modelId="{EE18A607-5585-4511-B7FC-32B052D1CA6C}">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cap="none" normalizeH="0" baseline="0" dirty="0" smtClean="0">
            <a:ln/>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Bölümler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(Bölüm Başkanı)</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cap="none" normalizeH="0" baseline="0" dirty="0" smtClean="0">
            <a:ln/>
            <a:effectLst/>
            <a:latin typeface="+mj-lt"/>
          </a:endParaRPr>
        </a:p>
      </dgm:t>
    </dgm:pt>
    <dgm:pt modelId="{516C5814-66BF-4399-8E6B-89E804F8E505}" type="parTrans" cxnId="{44E8E1D5-0276-4356-A94D-CF429AB4498B}">
      <dgm:prSet/>
      <dgm:spPr/>
      <dgm:t>
        <a:bodyPr/>
        <a:lstStyle/>
        <a:p>
          <a:endParaRPr lang="tr-TR" sz="3600" b="1">
            <a:latin typeface="+mj-lt"/>
          </a:endParaRPr>
        </a:p>
      </dgm:t>
    </dgm:pt>
    <dgm:pt modelId="{F44C9018-0772-4A9C-9FBF-17C03A90E6FA}" type="sibTrans" cxnId="{44E8E1D5-0276-4356-A94D-CF429AB4498B}">
      <dgm:prSet/>
      <dgm:spPr/>
      <dgm:t>
        <a:bodyPr/>
        <a:lstStyle/>
        <a:p>
          <a:endParaRPr lang="tr-TR">
            <a:latin typeface="+mj-lt"/>
          </a:endParaRPr>
        </a:p>
      </dgm:t>
    </dgm:pt>
    <dgm:pt modelId="{B627F02D-E4EC-40BA-879F-B4B11A5E50ED}">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cap="none" normalizeH="0" baseline="0" dirty="0" smtClean="0">
            <a:ln/>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Anabilim Dalı </a:t>
          </a:r>
          <a:br>
            <a:rPr kumimoji="0" lang="tr-TR" altLang="tr-TR" sz="1600" b="1" i="0" u="none" strike="noStrike" cap="none" normalizeH="0" baseline="0" dirty="0" smtClean="0">
              <a:ln/>
              <a:effectLst/>
              <a:latin typeface="+mj-lt"/>
            </a:rPr>
          </a:br>
          <a:r>
            <a:rPr kumimoji="0" lang="tr-TR" altLang="tr-TR" sz="1600" b="1" i="0" u="none" strike="noStrike" cap="none" normalizeH="0" baseline="0" dirty="0" smtClean="0">
              <a:ln/>
              <a:effectLst/>
              <a:latin typeface="+mj-lt"/>
            </a:rPr>
            <a:t>(Anabilim Dalı Başkanı)</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cap="none" normalizeH="0" baseline="0" dirty="0" smtClean="0">
            <a:ln/>
            <a:effectLst/>
            <a:latin typeface="+mj-lt"/>
          </a:endParaRPr>
        </a:p>
      </dgm:t>
    </dgm:pt>
    <dgm:pt modelId="{96153FDA-2ACB-406D-BA65-E989DC054974}" type="parTrans" cxnId="{74F7EA4D-57F8-4D4A-A592-4F4C68639CB1}">
      <dgm:prSet/>
      <dgm:spPr/>
      <dgm:t>
        <a:bodyPr/>
        <a:lstStyle/>
        <a:p>
          <a:endParaRPr lang="tr-TR" sz="3600" b="1">
            <a:latin typeface="+mj-lt"/>
          </a:endParaRPr>
        </a:p>
      </dgm:t>
    </dgm:pt>
    <dgm:pt modelId="{BEBFF0FD-1F14-4FA1-A4AF-5BF1D9E2BB09}" type="sibTrans" cxnId="{74F7EA4D-57F8-4D4A-A592-4F4C68639CB1}">
      <dgm:prSet/>
      <dgm:spPr/>
      <dgm:t>
        <a:bodyPr/>
        <a:lstStyle/>
        <a:p>
          <a:endParaRPr lang="tr-TR">
            <a:latin typeface="+mj-lt"/>
          </a:endParaRPr>
        </a:p>
      </dgm:t>
    </dgm:pt>
    <dgm:pt modelId="{41A31E47-D659-45A4-B4C5-16C7F6B9F271}">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Merkezler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(Müdür)</a:t>
          </a:r>
        </a:p>
      </dgm:t>
    </dgm:pt>
    <dgm:pt modelId="{B60DB14B-F419-4D9D-B8C3-C2BC27092B14}" type="parTrans" cxnId="{96A6C7D3-E698-4326-B4FA-BD83534E2A51}">
      <dgm:prSet/>
      <dgm:spPr/>
      <dgm:t>
        <a:bodyPr/>
        <a:lstStyle/>
        <a:p>
          <a:endParaRPr lang="tr-TR" sz="3600" b="1">
            <a:latin typeface="+mj-lt"/>
          </a:endParaRPr>
        </a:p>
      </dgm:t>
    </dgm:pt>
    <dgm:pt modelId="{14852E23-A952-4561-8E6C-DBEFB3F240E2}" type="sibTrans" cxnId="{96A6C7D3-E698-4326-B4FA-BD83534E2A51}">
      <dgm:prSet/>
      <dgm:spPr/>
      <dgm:t>
        <a:bodyPr/>
        <a:lstStyle/>
        <a:p>
          <a:endParaRPr lang="tr-TR">
            <a:latin typeface="+mj-lt"/>
          </a:endParaRPr>
        </a:p>
      </dgm:t>
    </dgm:pt>
    <dgm:pt modelId="{9B333C46-BDA1-4CE0-9A14-4B949462FA0F}">
      <dgm:prSet custT="1"/>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Yüksek Okullar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cap="none" normalizeH="0" baseline="0" dirty="0" smtClean="0">
              <a:ln/>
              <a:effectLst/>
              <a:latin typeface="+mj-lt"/>
            </a:rPr>
            <a:t>(Müdür)</a:t>
          </a:r>
        </a:p>
      </dgm:t>
    </dgm:pt>
    <dgm:pt modelId="{13B0A4F8-B14C-4912-8E8D-DB3113385D4B}" type="parTrans" cxnId="{594463DF-D267-4A53-B59F-ACF148C931E9}">
      <dgm:prSet/>
      <dgm:spPr/>
      <dgm:t>
        <a:bodyPr/>
        <a:lstStyle/>
        <a:p>
          <a:endParaRPr lang="tr-TR" sz="3600" b="1">
            <a:latin typeface="+mj-lt"/>
          </a:endParaRPr>
        </a:p>
      </dgm:t>
    </dgm:pt>
    <dgm:pt modelId="{FC76D93D-7520-4E95-AE94-3CB86094E9A3}" type="sibTrans" cxnId="{594463DF-D267-4A53-B59F-ACF148C931E9}">
      <dgm:prSet/>
      <dgm:spPr/>
      <dgm:t>
        <a:bodyPr/>
        <a:lstStyle/>
        <a:p>
          <a:endParaRPr lang="tr-TR">
            <a:latin typeface="+mj-lt"/>
          </a:endParaRPr>
        </a:p>
      </dgm:t>
    </dgm:pt>
    <dgm:pt modelId="{EF18D9D0-B389-4D79-898D-7DFAD2681B7B}" type="pres">
      <dgm:prSet presAssocID="{23142766-D62E-4A07-A5B9-2BB8BF57CA24}" presName="hierChild1" presStyleCnt="0">
        <dgm:presLayoutVars>
          <dgm:chPref val="1"/>
          <dgm:dir/>
          <dgm:animOne val="branch"/>
          <dgm:animLvl val="lvl"/>
          <dgm:resizeHandles/>
        </dgm:presLayoutVars>
      </dgm:prSet>
      <dgm:spPr/>
    </dgm:pt>
    <dgm:pt modelId="{D978DB67-D241-40B1-AF6E-B8FC710539D3}" type="pres">
      <dgm:prSet presAssocID="{B373045E-D1DD-4606-B10D-55423BA9EAA9}" presName="hierRoot1" presStyleCnt="0"/>
      <dgm:spPr/>
    </dgm:pt>
    <dgm:pt modelId="{DB4D085E-30CC-4EC0-BD1F-9C7DB4BAE166}" type="pres">
      <dgm:prSet presAssocID="{B373045E-D1DD-4606-B10D-55423BA9EAA9}" presName="composite" presStyleCnt="0"/>
      <dgm:spPr/>
    </dgm:pt>
    <dgm:pt modelId="{532FB105-C1D4-4B72-BC6C-8D99C7595D17}" type="pres">
      <dgm:prSet presAssocID="{B373045E-D1DD-4606-B10D-55423BA9EAA9}" presName="background" presStyleLbl="node0" presStyleIdx="0" presStyleCnt="1"/>
      <dgm:spPr/>
    </dgm:pt>
    <dgm:pt modelId="{1874FE84-22AC-44D4-BAE9-C72EB5EC1341}" type="pres">
      <dgm:prSet presAssocID="{B373045E-D1DD-4606-B10D-55423BA9EAA9}" presName="text" presStyleLbl="fgAcc0" presStyleIdx="0" presStyleCnt="1" custScaleX="180439">
        <dgm:presLayoutVars>
          <dgm:chPref val="3"/>
        </dgm:presLayoutVars>
      </dgm:prSet>
      <dgm:spPr/>
      <dgm:t>
        <a:bodyPr/>
        <a:lstStyle/>
        <a:p>
          <a:endParaRPr lang="tr-TR"/>
        </a:p>
      </dgm:t>
    </dgm:pt>
    <dgm:pt modelId="{104EEC73-BDA8-44BD-AC66-14E0CB04E1A2}" type="pres">
      <dgm:prSet presAssocID="{B373045E-D1DD-4606-B10D-55423BA9EAA9}" presName="hierChild2" presStyleCnt="0"/>
      <dgm:spPr/>
    </dgm:pt>
    <dgm:pt modelId="{FF7E60E2-906E-43DD-902A-ABDB70BA1CF3}" type="pres">
      <dgm:prSet presAssocID="{BF3B50E4-D294-4CE5-AF27-C22D08210662}" presName="Name10" presStyleLbl="parChTrans1D2" presStyleIdx="0" presStyleCnt="4"/>
      <dgm:spPr/>
      <dgm:t>
        <a:bodyPr/>
        <a:lstStyle/>
        <a:p>
          <a:endParaRPr lang="tr-TR"/>
        </a:p>
      </dgm:t>
    </dgm:pt>
    <dgm:pt modelId="{10446C3F-A0FE-4402-B31C-9D44C45C0BFE}" type="pres">
      <dgm:prSet presAssocID="{A56C28C3-D77D-4804-84E4-EBEA4546375C}" presName="hierRoot2" presStyleCnt="0"/>
      <dgm:spPr/>
    </dgm:pt>
    <dgm:pt modelId="{D1FBA774-5BBC-48E0-AE7A-DA4C924CC0FA}" type="pres">
      <dgm:prSet presAssocID="{A56C28C3-D77D-4804-84E4-EBEA4546375C}" presName="composite2" presStyleCnt="0"/>
      <dgm:spPr/>
    </dgm:pt>
    <dgm:pt modelId="{5E6F96CF-5702-4EAC-A234-DA82B3FB44DD}" type="pres">
      <dgm:prSet presAssocID="{A56C28C3-D77D-4804-84E4-EBEA4546375C}" presName="background2" presStyleLbl="node2" presStyleIdx="0" presStyleCnt="4"/>
      <dgm:spPr/>
    </dgm:pt>
    <dgm:pt modelId="{E50062D3-6F90-45DB-AC14-0B37243B0869}" type="pres">
      <dgm:prSet presAssocID="{A56C28C3-D77D-4804-84E4-EBEA4546375C}" presName="text2" presStyleLbl="fgAcc2" presStyleIdx="0" presStyleCnt="4" custScaleX="168800">
        <dgm:presLayoutVars>
          <dgm:chPref val="3"/>
        </dgm:presLayoutVars>
      </dgm:prSet>
      <dgm:spPr/>
      <dgm:t>
        <a:bodyPr/>
        <a:lstStyle/>
        <a:p>
          <a:endParaRPr lang="tr-TR"/>
        </a:p>
      </dgm:t>
    </dgm:pt>
    <dgm:pt modelId="{1099DE31-B713-453C-934E-A63B51097DF0}" type="pres">
      <dgm:prSet presAssocID="{A56C28C3-D77D-4804-84E4-EBEA4546375C}" presName="hierChild3" presStyleCnt="0"/>
      <dgm:spPr/>
    </dgm:pt>
    <dgm:pt modelId="{512934B2-4C48-4C10-BAE4-6D62149DA131}" type="pres">
      <dgm:prSet presAssocID="{4ABCB4A9-A477-458E-80E0-E24022051EE0}" presName="Name10" presStyleLbl="parChTrans1D2" presStyleIdx="1" presStyleCnt="4"/>
      <dgm:spPr/>
      <dgm:t>
        <a:bodyPr/>
        <a:lstStyle/>
        <a:p>
          <a:endParaRPr lang="tr-TR"/>
        </a:p>
      </dgm:t>
    </dgm:pt>
    <dgm:pt modelId="{CD17903F-4C0F-4F0E-8A3B-2BDA5A68C18A}" type="pres">
      <dgm:prSet presAssocID="{94E2E353-62E2-4218-BFBF-C03F2B070231}" presName="hierRoot2" presStyleCnt="0"/>
      <dgm:spPr/>
    </dgm:pt>
    <dgm:pt modelId="{F5AF4EE0-2BDE-44ED-BE6B-0993826E00A0}" type="pres">
      <dgm:prSet presAssocID="{94E2E353-62E2-4218-BFBF-C03F2B070231}" presName="composite2" presStyleCnt="0"/>
      <dgm:spPr/>
    </dgm:pt>
    <dgm:pt modelId="{C160F89E-3360-498C-92F0-C4A16950B813}" type="pres">
      <dgm:prSet presAssocID="{94E2E353-62E2-4218-BFBF-C03F2B070231}" presName="background2" presStyleLbl="node2" presStyleIdx="1" presStyleCnt="4"/>
      <dgm:spPr/>
    </dgm:pt>
    <dgm:pt modelId="{2117DD32-9759-40BC-A91A-A7186902DF95}" type="pres">
      <dgm:prSet presAssocID="{94E2E353-62E2-4218-BFBF-C03F2B070231}" presName="text2" presStyleLbl="fgAcc2" presStyleIdx="1" presStyleCnt="4" custScaleX="151351">
        <dgm:presLayoutVars>
          <dgm:chPref val="3"/>
        </dgm:presLayoutVars>
      </dgm:prSet>
      <dgm:spPr/>
      <dgm:t>
        <a:bodyPr/>
        <a:lstStyle/>
        <a:p>
          <a:endParaRPr lang="tr-TR"/>
        </a:p>
      </dgm:t>
    </dgm:pt>
    <dgm:pt modelId="{3BF190E6-2228-4245-96B0-7B9059F55D1C}" type="pres">
      <dgm:prSet presAssocID="{94E2E353-62E2-4218-BFBF-C03F2B070231}" presName="hierChild3" presStyleCnt="0"/>
      <dgm:spPr/>
    </dgm:pt>
    <dgm:pt modelId="{6C564332-090D-4A30-9DDB-1169C82171A5}" type="pres">
      <dgm:prSet presAssocID="{516C5814-66BF-4399-8E6B-89E804F8E505}" presName="Name17" presStyleLbl="parChTrans1D3" presStyleIdx="0" presStyleCnt="1"/>
      <dgm:spPr/>
      <dgm:t>
        <a:bodyPr/>
        <a:lstStyle/>
        <a:p>
          <a:endParaRPr lang="tr-TR"/>
        </a:p>
      </dgm:t>
    </dgm:pt>
    <dgm:pt modelId="{5183E532-0CB9-4387-86B8-F268097F4567}" type="pres">
      <dgm:prSet presAssocID="{EE18A607-5585-4511-B7FC-32B052D1CA6C}" presName="hierRoot3" presStyleCnt="0"/>
      <dgm:spPr/>
    </dgm:pt>
    <dgm:pt modelId="{F306AEF1-1BA9-4461-A7F1-7D5B95FF1250}" type="pres">
      <dgm:prSet presAssocID="{EE18A607-5585-4511-B7FC-32B052D1CA6C}" presName="composite3" presStyleCnt="0"/>
      <dgm:spPr/>
    </dgm:pt>
    <dgm:pt modelId="{503C96DB-39A7-4872-B684-2490544F9C5B}" type="pres">
      <dgm:prSet presAssocID="{EE18A607-5585-4511-B7FC-32B052D1CA6C}" presName="background3" presStyleLbl="node3" presStyleIdx="0" presStyleCnt="1"/>
      <dgm:spPr/>
    </dgm:pt>
    <dgm:pt modelId="{533727E9-9579-441C-A9B2-CD5F3DA2EC2B}" type="pres">
      <dgm:prSet presAssocID="{EE18A607-5585-4511-B7FC-32B052D1CA6C}" presName="text3" presStyleLbl="fgAcc3" presStyleIdx="0" presStyleCnt="1" custScaleX="223848">
        <dgm:presLayoutVars>
          <dgm:chPref val="3"/>
        </dgm:presLayoutVars>
      </dgm:prSet>
      <dgm:spPr/>
      <dgm:t>
        <a:bodyPr/>
        <a:lstStyle/>
        <a:p>
          <a:endParaRPr lang="tr-TR"/>
        </a:p>
      </dgm:t>
    </dgm:pt>
    <dgm:pt modelId="{9434802E-2EBE-491E-B577-B826E1363649}" type="pres">
      <dgm:prSet presAssocID="{EE18A607-5585-4511-B7FC-32B052D1CA6C}" presName="hierChild4" presStyleCnt="0"/>
      <dgm:spPr/>
    </dgm:pt>
    <dgm:pt modelId="{4E4A6D7A-9D20-4A69-BD28-0FF18AAFA22E}" type="pres">
      <dgm:prSet presAssocID="{96153FDA-2ACB-406D-BA65-E989DC054974}" presName="Name23" presStyleLbl="parChTrans1D4" presStyleIdx="0" presStyleCnt="1"/>
      <dgm:spPr/>
      <dgm:t>
        <a:bodyPr/>
        <a:lstStyle/>
        <a:p>
          <a:endParaRPr lang="tr-TR"/>
        </a:p>
      </dgm:t>
    </dgm:pt>
    <dgm:pt modelId="{7A8171C8-D786-46CF-9C3C-9407D6AD53C9}" type="pres">
      <dgm:prSet presAssocID="{B627F02D-E4EC-40BA-879F-B4B11A5E50ED}" presName="hierRoot4" presStyleCnt="0"/>
      <dgm:spPr/>
    </dgm:pt>
    <dgm:pt modelId="{8A448004-9287-41BB-9D78-8F96AD04BD32}" type="pres">
      <dgm:prSet presAssocID="{B627F02D-E4EC-40BA-879F-B4B11A5E50ED}" presName="composite4" presStyleCnt="0"/>
      <dgm:spPr/>
    </dgm:pt>
    <dgm:pt modelId="{787FB6CD-9A94-4327-86DC-25BAF0D4D250}" type="pres">
      <dgm:prSet presAssocID="{B627F02D-E4EC-40BA-879F-B4B11A5E50ED}" presName="background4" presStyleLbl="node4" presStyleIdx="0" presStyleCnt="1"/>
      <dgm:spPr/>
    </dgm:pt>
    <dgm:pt modelId="{EC479464-5F82-48C8-AADF-889FEE3BD942}" type="pres">
      <dgm:prSet presAssocID="{B627F02D-E4EC-40BA-879F-B4B11A5E50ED}" presName="text4" presStyleLbl="fgAcc4" presStyleIdx="0" presStyleCnt="1" custScaleX="256048">
        <dgm:presLayoutVars>
          <dgm:chPref val="3"/>
        </dgm:presLayoutVars>
      </dgm:prSet>
      <dgm:spPr/>
      <dgm:t>
        <a:bodyPr/>
        <a:lstStyle/>
        <a:p>
          <a:endParaRPr lang="tr-TR"/>
        </a:p>
      </dgm:t>
    </dgm:pt>
    <dgm:pt modelId="{66E3C99F-4534-4CBA-BD66-6AE52C0012BD}" type="pres">
      <dgm:prSet presAssocID="{B627F02D-E4EC-40BA-879F-B4B11A5E50ED}" presName="hierChild5" presStyleCnt="0"/>
      <dgm:spPr/>
    </dgm:pt>
    <dgm:pt modelId="{A083ED30-05D8-4D83-A121-771AC0D88670}" type="pres">
      <dgm:prSet presAssocID="{B60DB14B-F419-4D9D-B8C3-C2BC27092B14}" presName="Name10" presStyleLbl="parChTrans1D2" presStyleIdx="2" presStyleCnt="4"/>
      <dgm:spPr/>
      <dgm:t>
        <a:bodyPr/>
        <a:lstStyle/>
        <a:p>
          <a:endParaRPr lang="tr-TR"/>
        </a:p>
      </dgm:t>
    </dgm:pt>
    <dgm:pt modelId="{F7FB476E-619F-4063-A750-E76B4D50F219}" type="pres">
      <dgm:prSet presAssocID="{41A31E47-D659-45A4-B4C5-16C7F6B9F271}" presName="hierRoot2" presStyleCnt="0"/>
      <dgm:spPr/>
    </dgm:pt>
    <dgm:pt modelId="{67FDA5C4-FDAC-4332-92DC-F35AFD0CF403}" type="pres">
      <dgm:prSet presAssocID="{41A31E47-D659-45A4-B4C5-16C7F6B9F271}" presName="composite2" presStyleCnt="0"/>
      <dgm:spPr/>
    </dgm:pt>
    <dgm:pt modelId="{C4058C35-DE13-498D-8329-E126959E05F0}" type="pres">
      <dgm:prSet presAssocID="{41A31E47-D659-45A4-B4C5-16C7F6B9F271}" presName="background2" presStyleLbl="node2" presStyleIdx="2" presStyleCnt="4"/>
      <dgm:spPr/>
    </dgm:pt>
    <dgm:pt modelId="{0D3BCAE1-BF98-4AEF-BFB7-43DEB6A8441A}" type="pres">
      <dgm:prSet presAssocID="{41A31E47-D659-45A4-B4C5-16C7F6B9F271}" presName="text2" presStyleLbl="fgAcc2" presStyleIdx="2" presStyleCnt="4" custScaleX="140350">
        <dgm:presLayoutVars>
          <dgm:chPref val="3"/>
        </dgm:presLayoutVars>
      </dgm:prSet>
      <dgm:spPr/>
      <dgm:t>
        <a:bodyPr/>
        <a:lstStyle/>
        <a:p>
          <a:endParaRPr lang="tr-TR"/>
        </a:p>
      </dgm:t>
    </dgm:pt>
    <dgm:pt modelId="{7CD32D00-05A5-4AFE-A827-9C53F5665AC8}" type="pres">
      <dgm:prSet presAssocID="{41A31E47-D659-45A4-B4C5-16C7F6B9F271}" presName="hierChild3" presStyleCnt="0"/>
      <dgm:spPr/>
    </dgm:pt>
    <dgm:pt modelId="{F3F84C43-EB53-4AA8-8EC4-6A34D66B310B}" type="pres">
      <dgm:prSet presAssocID="{13B0A4F8-B14C-4912-8E8D-DB3113385D4B}" presName="Name10" presStyleLbl="parChTrans1D2" presStyleIdx="3" presStyleCnt="4"/>
      <dgm:spPr/>
      <dgm:t>
        <a:bodyPr/>
        <a:lstStyle/>
        <a:p>
          <a:endParaRPr lang="tr-TR"/>
        </a:p>
      </dgm:t>
    </dgm:pt>
    <dgm:pt modelId="{24CEE173-4F8F-4C3B-9544-857BB1CEA65F}" type="pres">
      <dgm:prSet presAssocID="{9B333C46-BDA1-4CE0-9A14-4B949462FA0F}" presName="hierRoot2" presStyleCnt="0"/>
      <dgm:spPr/>
    </dgm:pt>
    <dgm:pt modelId="{9131E6A8-CD1C-4A89-A3BF-168CD3AA51CD}" type="pres">
      <dgm:prSet presAssocID="{9B333C46-BDA1-4CE0-9A14-4B949462FA0F}" presName="composite2" presStyleCnt="0"/>
      <dgm:spPr/>
    </dgm:pt>
    <dgm:pt modelId="{A7A7E5EE-E9E4-4D98-866D-5EF81B88D9D8}" type="pres">
      <dgm:prSet presAssocID="{9B333C46-BDA1-4CE0-9A14-4B949462FA0F}" presName="background2" presStyleLbl="node2" presStyleIdx="3" presStyleCnt="4"/>
      <dgm:spPr/>
    </dgm:pt>
    <dgm:pt modelId="{33471A9F-2523-4382-8E7B-03D9FF65A019}" type="pres">
      <dgm:prSet presAssocID="{9B333C46-BDA1-4CE0-9A14-4B949462FA0F}" presName="text2" presStyleLbl="fgAcc2" presStyleIdx="3" presStyleCnt="4" custScaleX="175960">
        <dgm:presLayoutVars>
          <dgm:chPref val="3"/>
        </dgm:presLayoutVars>
      </dgm:prSet>
      <dgm:spPr/>
      <dgm:t>
        <a:bodyPr/>
        <a:lstStyle/>
        <a:p>
          <a:endParaRPr lang="tr-TR"/>
        </a:p>
      </dgm:t>
    </dgm:pt>
    <dgm:pt modelId="{0196AA91-EE61-437E-88A6-7FFDC74E3BAD}" type="pres">
      <dgm:prSet presAssocID="{9B333C46-BDA1-4CE0-9A14-4B949462FA0F}" presName="hierChild3" presStyleCnt="0"/>
      <dgm:spPr/>
    </dgm:pt>
  </dgm:ptLst>
  <dgm:cxnLst>
    <dgm:cxn modelId="{74F7EA4D-57F8-4D4A-A592-4F4C68639CB1}" srcId="{EE18A607-5585-4511-B7FC-32B052D1CA6C}" destId="{B627F02D-E4EC-40BA-879F-B4B11A5E50ED}" srcOrd="0" destOrd="0" parTransId="{96153FDA-2ACB-406D-BA65-E989DC054974}" sibTransId="{BEBFF0FD-1F14-4FA1-A4AF-5BF1D9E2BB09}"/>
    <dgm:cxn modelId="{A5406E40-C610-4448-90E1-04C984E04E6D}" type="presOf" srcId="{94E2E353-62E2-4218-BFBF-C03F2B070231}" destId="{2117DD32-9759-40BC-A91A-A7186902DF95}" srcOrd="0" destOrd="0" presId="urn:microsoft.com/office/officeart/2005/8/layout/hierarchy1"/>
    <dgm:cxn modelId="{96A6C7D3-E698-4326-B4FA-BD83534E2A51}" srcId="{B373045E-D1DD-4606-B10D-55423BA9EAA9}" destId="{41A31E47-D659-45A4-B4C5-16C7F6B9F271}" srcOrd="2" destOrd="0" parTransId="{B60DB14B-F419-4D9D-B8C3-C2BC27092B14}" sibTransId="{14852E23-A952-4561-8E6C-DBEFB3F240E2}"/>
    <dgm:cxn modelId="{1A861D70-73AE-4F2F-8F91-D7E41A58A56E}" srcId="{B373045E-D1DD-4606-B10D-55423BA9EAA9}" destId="{94E2E353-62E2-4218-BFBF-C03F2B070231}" srcOrd="1" destOrd="0" parTransId="{4ABCB4A9-A477-458E-80E0-E24022051EE0}" sibTransId="{C6DAA0F1-B06B-4234-9235-3884530A8D7B}"/>
    <dgm:cxn modelId="{8377991A-3380-465D-920A-05B17624CE98}" type="presOf" srcId="{96153FDA-2ACB-406D-BA65-E989DC054974}" destId="{4E4A6D7A-9D20-4A69-BD28-0FF18AAFA22E}" srcOrd="0" destOrd="0" presId="urn:microsoft.com/office/officeart/2005/8/layout/hierarchy1"/>
    <dgm:cxn modelId="{42CB80DB-6D50-4DB6-A430-FC795CDC19AD}" srcId="{23142766-D62E-4A07-A5B9-2BB8BF57CA24}" destId="{B373045E-D1DD-4606-B10D-55423BA9EAA9}" srcOrd="0" destOrd="0" parTransId="{A6B9D84D-E1B0-4428-8D7C-D002F54E20EF}" sibTransId="{6408105C-84D0-4B67-9D89-23B03FD5C567}"/>
    <dgm:cxn modelId="{FF58802B-9ADA-4655-9FB0-36CFD9D9F670}" type="presOf" srcId="{41A31E47-D659-45A4-B4C5-16C7F6B9F271}" destId="{0D3BCAE1-BF98-4AEF-BFB7-43DEB6A8441A}" srcOrd="0" destOrd="0" presId="urn:microsoft.com/office/officeart/2005/8/layout/hierarchy1"/>
    <dgm:cxn modelId="{CFA3CBA6-8FF0-408D-82DA-C30BCDE3A8E4}" type="presOf" srcId="{B60DB14B-F419-4D9D-B8C3-C2BC27092B14}" destId="{A083ED30-05D8-4D83-A121-771AC0D88670}" srcOrd="0" destOrd="0" presId="urn:microsoft.com/office/officeart/2005/8/layout/hierarchy1"/>
    <dgm:cxn modelId="{8A40DA3B-ABDB-45D4-AF59-8AFDFA6A7F3D}" type="presOf" srcId="{A56C28C3-D77D-4804-84E4-EBEA4546375C}" destId="{E50062D3-6F90-45DB-AC14-0B37243B0869}" srcOrd="0" destOrd="0" presId="urn:microsoft.com/office/officeart/2005/8/layout/hierarchy1"/>
    <dgm:cxn modelId="{B82788D8-E25B-4A53-817E-1DADDDCAE6F9}" type="presOf" srcId="{13B0A4F8-B14C-4912-8E8D-DB3113385D4B}" destId="{F3F84C43-EB53-4AA8-8EC4-6A34D66B310B}" srcOrd="0" destOrd="0" presId="urn:microsoft.com/office/officeart/2005/8/layout/hierarchy1"/>
    <dgm:cxn modelId="{A80B95F7-0402-4793-8CBB-63B9DEC45E4B}" type="presOf" srcId="{9B333C46-BDA1-4CE0-9A14-4B949462FA0F}" destId="{33471A9F-2523-4382-8E7B-03D9FF65A019}" srcOrd="0" destOrd="0" presId="urn:microsoft.com/office/officeart/2005/8/layout/hierarchy1"/>
    <dgm:cxn modelId="{05F7AF05-B6EC-4083-BA19-20F6A4F27DAE}" type="presOf" srcId="{516C5814-66BF-4399-8E6B-89E804F8E505}" destId="{6C564332-090D-4A30-9DDB-1169C82171A5}" srcOrd="0" destOrd="0" presId="urn:microsoft.com/office/officeart/2005/8/layout/hierarchy1"/>
    <dgm:cxn modelId="{DAF8A050-6DE4-471C-832C-C5EF9E0DED48}" type="presOf" srcId="{B627F02D-E4EC-40BA-879F-B4B11A5E50ED}" destId="{EC479464-5F82-48C8-AADF-889FEE3BD942}" srcOrd="0" destOrd="0" presId="urn:microsoft.com/office/officeart/2005/8/layout/hierarchy1"/>
    <dgm:cxn modelId="{44E8E1D5-0276-4356-A94D-CF429AB4498B}" srcId="{94E2E353-62E2-4218-BFBF-C03F2B070231}" destId="{EE18A607-5585-4511-B7FC-32B052D1CA6C}" srcOrd="0" destOrd="0" parTransId="{516C5814-66BF-4399-8E6B-89E804F8E505}" sibTransId="{F44C9018-0772-4A9C-9FBF-17C03A90E6FA}"/>
    <dgm:cxn modelId="{6AC99134-DB58-45C7-9455-5EA63101E1F9}" type="presOf" srcId="{BF3B50E4-D294-4CE5-AF27-C22D08210662}" destId="{FF7E60E2-906E-43DD-902A-ABDB70BA1CF3}" srcOrd="0" destOrd="0" presId="urn:microsoft.com/office/officeart/2005/8/layout/hierarchy1"/>
    <dgm:cxn modelId="{594463DF-D267-4A53-B59F-ACF148C931E9}" srcId="{B373045E-D1DD-4606-B10D-55423BA9EAA9}" destId="{9B333C46-BDA1-4CE0-9A14-4B949462FA0F}" srcOrd="3" destOrd="0" parTransId="{13B0A4F8-B14C-4912-8E8D-DB3113385D4B}" sibTransId="{FC76D93D-7520-4E95-AE94-3CB86094E9A3}"/>
    <dgm:cxn modelId="{8D1E0EC4-013F-40E2-8AD5-EB4E1A31BB4A}" type="presOf" srcId="{B373045E-D1DD-4606-B10D-55423BA9EAA9}" destId="{1874FE84-22AC-44D4-BAE9-C72EB5EC1341}" srcOrd="0" destOrd="0" presId="urn:microsoft.com/office/officeart/2005/8/layout/hierarchy1"/>
    <dgm:cxn modelId="{E3DFBC4F-C48A-494E-B959-E90D87BCA517}" type="presOf" srcId="{EE18A607-5585-4511-B7FC-32B052D1CA6C}" destId="{533727E9-9579-441C-A9B2-CD5F3DA2EC2B}" srcOrd="0" destOrd="0" presId="urn:microsoft.com/office/officeart/2005/8/layout/hierarchy1"/>
    <dgm:cxn modelId="{00FE1872-FA09-4323-B720-C832A9F4AEE4}" type="presOf" srcId="{4ABCB4A9-A477-458E-80E0-E24022051EE0}" destId="{512934B2-4C48-4C10-BAE4-6D62149DA131}" srcOrd="0" destOrd="0" presId="urn:microsoft.com/office/officeart/2005/8/layout/hierarchy1"/>
    <dgm:cxn modelId="{0A07E76D-DF05-49DE-8EA8-336201C8374B}" type="presOf" srcId="{23142766-D62E-4A07-A5B9-2BB8BF57CA24}" destId="{EF18D9D0-B389-4D79-898D-7DFAD2681B7B}" srcOrd="0" destOrd="0" presId="urn:microsoft.com/office/officeart/2005/8/layout/hierarchy1"/>
    <dgm:cxn modelId="{D8898DEC-334D-4CB5-8BBE-6D4FF6A3CF7C}" srcId="{B373045E-D1DD-4606-B10D-55423BA9EAA9}" destId="{A56C28C3-D77D-4804-84E4-EBEA4546375C}" srcOrd="0" destOrd="0" parTransId="{BF3B50E4-D294-4CE5-AF27-C22D08210662}" sibTransId="{67953AAE-A290-477E-B290-D2ACDE7A6FDD}"/>
    <dgm:cxn modelId="{C2E87087-2A77-4216-8447-3EED01315FB6}" type="presParOf" srcId="{EF18D9D0-B389-4D79-898D-7DFAD2681B7B}" destId="{D978DB67-D241-40B1-AF6E-B8FC710539D3}" srcOrd="0" destOrd="0" presId="urn:microsoft.com/office/officeart/2005/8/layout/hierarchy1"/>
    <dgm:cxn modelId="{86EE6AC1-A222-4E73-A0DD-69982D3D875A}" type="presParOf" srcId="{D978DB67-D241-40B1-AF6E-B8FC710539D3}" destId="{DB4D085E-30CC-4EC0-BD1F-9C7DB4BAE166}" srcOrd="0" destOrd="0" presId="urn:microsoft.com/office/officeart/2005/8/layout/hierarchy1"/>
    <dgm:cxn modelId="{0342E8E3-23C9-4C7C-8778-4CECF0CC3F9D}" type="presParOf" srcId="{DB4D085E-30CC-4EC0-BD1F-9C7DB4BAE166}" destId="{532FB105-C1D4-4B72-BC6C-8D99C7595D17}" srcOrd="0" destOrd="0" presId="urn:microsoft.com/office/officeart/2005/8/layout/hierarchy1"/>
    <dgm:cxn modelId="{B653A978-A473-43BB-81A4-E1C45761FB5E}" type="presParOf" srcId="{DB4D085E-30CC-4EC0-BD1F-9C7DB4BAE166}" destId="{1874FE84-22AC-44D4-BAE9-C72EB5EC1341}" srcOrd="1" destOrd="0" presId="urn:microsoft.com/office/officeart/2005/8/layout/hierarchy1"/>
    <dgm:cxn modelId="{AC895DAA-C5D9-4EC6-8AEE-03018A49C455}" type="presParOf" srcId="{D978DB67-D241-40B1-AF6E-B8FC710539D3}" destId="{104EEC73-BDA8-44BD-AC66-14E0CB04E1A2}" srcOrd="1" destOrd="0" presId="urn:microsoft.com/office/officeart/2005/8/layout/hierarchy1"/>
    <dgm:cxn modelId="{F0132197-64A0-4385-A3CB-BC729F845444}" type="presParOf" srcId="{104EEC73-BDA8-44BD-AC66-14E0CB04E1A2}" destId="{FF7E60E2-906E-43DD-902A-ABDB70BA1CF3}" srcOrd="0" destOrd="0" presId="urn:microsoft.com/office/officeart/2005/8/layout/hierarchy1"/>
    <dgm:cxn modelId="{1D8F650F-93C4-4B2C-8302-4E81F385E349}" type="presParOf" srcId="{104EEC73-BDA8-44BD-AC66-14E0CB04E1A2}" destId="{10446C3F-A0FE-4402-B31C-9D44C45C0BFE}" srcOrd="1" destOrd="0" presId="urn:microsoft.com/office/officeart/2005/8/layout/hierarchy1"/>
    <dgm:cxn modelId="{330C1F8F-068D-4740-A3F1-8499E63B3218}" type="presParOf" srcId="{10446C3F-A0FE-4402-B31C-9D44C45C0BFE}" destId="{D1FBA774-5BBC-48E0-AE7A-DA4C924CC0FA}" srcOrd="0" destOrd="0" presId="urn:microsoft.com/office/officeart/2005/8/layout/hierarchy1"/>
    <dgm:cxn modelId="{D2C88A7E-496A-4C55-877D-0B956F3A54AA}" type="presParOf" srcId="{D1FBA774-5BBC-48E0-AE7A-DA4C924CC0FA}" destId="{5E6F96CF-5702-4EAC-A234-DA82B3FB44DD}" srcOrd="0" destOrd="0" presId="urn:microsoft.com/office/officeart/2005/8/layout/hierarchy1"/>
    <dgm:cxn modelId="{C4BD3075-307B-4F17-885B-D38D3B4DC120}" type="presParOf" srcId="{D1FBA774-5BBC-48E0-AE7A-DA4C924CC0FA}" destId="{E50062D3-6F90-45DB-AC14-0B37243B0869}" srcOrd="1" destOrd="0" presId="urn:microsoft.com/office/officeart/2005/8/layout/hierarchy1"/>
    <dgm:cxn modelId="{C093AD55-0B3B-4CE5-B3CE-994326334F2E}" type="presParOf" srcId="{10446C3F-A0FE-4402-B31C-9D44C45C0BFE}" destId="{1099DE31-B713-453C-934E-A63B51097DF0}" srcOrd="1" destOrd="0" presId="urn:microsoft.com/office/officeart/2005/8/layout/hierarchy1"/>
    <dgm:cxn modelId="{EE037916-0517-4E29-BC9F-7B8F125C67D8}" type="presParOf" srcId="{104EEC73-BDA8-44BD-AC66-14E0CB04E1A2}" destId="{512934B2-4C48-4C10-BAE4-6D62149DA131}" srcOrd="2" destOrd="0" presId="urn:microsoft.com/office/officeart/2005/8/layout/hierarchy1"/>
    <dgm:cxn modelId="{E3D54CE5-B2B9-4E7D-A7BF-827F874871F7}" type="presParOf" srcId="{104EEC73-BDA8-44BD-AC66-14E0CB04E1A2}" destId="{CD17903F-4C0F-4F0E-8A3B-2BDA5A68C18A}" srcOrd="3" destOrd="0" presId="urn:microsoft.com/office/officeart/2005/8/layout/hierarchy1"/>
    <dgm:cxn modelId="{84953DBD-DE10-46B1-A322-086AD6D89177}" type="presParOf" srcId="{CD17903F-4C0F-4F0E-8A3B-2BDA5A68C18A}" destId="{F5AF4EE0-2BDE-44ED-BE6B-0993826E00A0}" srcOrd="0" destOrd="0" presId="urn:microsoft.com/office/officeart/2005/8/layout/hierarchy1"/>
    <dgm:cxn modelId="{5AD6DE8D-7B06-4A6B-8090-BDAB903DBB5C}" type="presParOf" srcId="{F5AF4EE0-2BDE-44ED-BE6B-0993826E00A0}" destId="{C160F89E-3360-498C-92F0-C4A16950B813}" srcOrd="0" destOrd="0" presId="urn:microsoft.com/office/officeart/2005/8/layout/hierarchy1"/>
    <dgm:cxn modelId="{10C9E93D-B96A-4221-84E8-5C52B06DD821}" type="presParOf" srcId="{F5AF4EE0-2BDE-44ED-BE6B-0993826E00A0}" destId="{2117DD32-9759-40BC-A91A-A7186902DF95}" srcOrd="1" destOrd="0" presId="urn:microsoft.com/office/officeart/2005/8/layout/hierarchy1"/>
    <dgm:cxn modelId="{E75C78A2-8955-40A7-B330-5513A17D0C1C}" type="presParOf" srcId="{CD17903F-4C0F-4F0E-8A3B-2BDA5A68C18A}" destId="{3BF190E6-2228-4245-96B0-7B9059F55D1C}" srcOrd="1" destOrd="0" presId="urn:microsoft.com/office/officeart/2005/8/layout/hierarchy1"/>
    <dgm:cxn modelId="{9FF23ABD-4FFC-4701-BD1B-8678228A41A5}" type="presParOf" srcId="{3BF190E6-2228-4245-96B0-7B9059F55D1C}" destId="{6C564332-090D-4A30-9DDB-1169C82171A5}" srcOrd="0" destOrd="0" presId="urn:microsoft.com/office/officeart/2005/8/layout/hierarchy1"/>
    <dgm:cxn modelId="{E76A239D-BDA6-473C-87F2-F7457EE19C79}" type="presParOf" srcId="{3BF190E6-2228-4245-96B0-7B9059F55D1C}" destId="{5183E532-0CB9-4387-86B8-F268097F4567}" srcOrd="1" destOrd="0" presId="urn:microsoft.com/office/officeart/2005/8/layout/hierarchy1"/>
    <dgm:cxn modelId="{83E6A780-3815-44AD-AB0A-791451F2448E}" type="presParOf" srcId="{5183E532-0CB9-4387-86B8-F268097F4567}" destId="{F306AEF1-1BA9-4461-A7F1-7D5B95FF1250}" srcOrd="0" destOrd="0" presId="urn:microsoft.com/office/officeart/2005/8/layout/hierarchy1"/>
    <dgm:cxn modelId="{4412BE8F-8ED2-4809-B534-D3A5E22C90D3}" type="presParOf" srcId="{F306AEF1-1BA9-4461-A7F1-7D5B95FF1250}" destId="{503C96DB-39A7-4872-B684-2490544F9C5B}" srcOrd="0" destOrd="0" presId="urn:microsoft.com/office/officeart/2005/8/layout/hierarchy1"/>
    <dgm:cxn modelId="{6DA8D488-40CC-4C7D-B03F-364635900F98}" type="presParOf" srcId="{F306AEF1-1BA9-4461-A7F1-7D5B95FF1250}" destId="{533727E9-9579-441C-A9B2-CD5F3DA2EC2B}" srcOrd="1" destOrd="0" presId="urn:microsoft.com/office/officeart/2005/8/layout/hierarchy1"/>
    <dgm:cxn modelId="{740F31F3-A197-407F-BB24-A3472868E3CA}" type="presParOf" srcId="{5183E532-0CB9-4387-86B8-F268097F4567}" destId="{9434802E-2EBE-491E-B577-B826E1363649}" srcOrd="1" destOrd="0" presId="urn:microsoft.com/office/officeart/2005/8/layout/hierarchy1"/>
    <dgm:cxn modelId="{141FCC01-FA5F-4EFB-81A5-4B4216C5AD89}" type="presParOf" srcId="{9434802E-2EBE-491E-B577-B826E1363649}" destId="{4E4A6D7A-9D20-4A69-BD28-0FF18AAFA22E}" srcOrd="0" destOrd="0" presId="urn:microsoft.com/office/officeart/2005/8/layout/hierarchy1"/>
    <dgm:cxn modelId="{39694169-03B6-403F-8970-253C8868B8EB}" type="presParOf" srcId="{9434802E-2EBE-491E-B577-B826E1363649}" destId="{7A8171C8-D786-46CF-9C3C-9407D6AD53C9}" srcOrd="1" destOrd="0" presId="urn:microsoft.com/office/officeart/2005/8/layout/hierarchy1"/>
    <dgm:cxn modelId="{550B3CB1-366C-4310-A37C-889E74A6D2EB}" type="presParOf" srcId="{7A8171C8-D786-46CF-9C3C-9407D6AD53C9}" destId="{8A448004-9287-41BB-9D78-8F96AD04BD32}" srcOrd="0" destOrd="0" presId="urn:microsoft.com/office/officeart/2005/8/layout/hierarchy1"/>
    <dgm:cxn modelId="{F738F831-6BCC-4559-985D-86E726766768}" type="presParOf" srcId="{8A448004-9287-41BB-9D78-8F96AD04BD32}" destId="{787FB6CD-9A94-4327-86DC-25BAF0D4D250}" srcOrd="0" destOrd="0" presId="urn:microsoft.com/office/officeart/2005/8/layout/hierarchy1"/>
    <dgm:cxn modelId="{4B239F47-ACCF-4719-9000-9396A1865DCB}" type="presParOf" srcId="{8A448004-9287-41BB-9D78-8F96AD04BD32}" destId="{EC479464-5F82-48C8-AADF-889FEE3BD942}" srcOrd="1" destOrd="0" presId="urn:microsoft.com/office/officeart/2005/8/layout/hierarchy1"/>
    <dgm:cxn modelId="{909EC65A-D9C5-48D9-9BBD-5CB3F4C1FBC5}" type="presParOf" srcId="{7A8171C8-D786-46CF-9C3C-9407D6AD53C9}" destId="{66E3C99F-4534-4CBA-BD66-6AE52C0012BD}" srcOrd="1" destOrd="0" presId="urn:microsoft.com/office/officeart/2005/8/layout/hierarchy1"/>
    <dgm:cxn modelId="{D9B5624A-37C6-419D-9D3C-F0D51D0CB970}" type="presParOf" srcId="{104EEC73-BDA8-44BD-AC66-14E0CB04E1A2}" destId="{A083ED30-05D8-4D83-A121-771AC0D88670}" srcOrd="4" destOrd="0" presId="urn:microsoft.com/office/officeart/2005/8/layout/hierarchy1"/>
    <dgm:cxn modelId="{F27182AC-08C5-4809-8A0B-14C7D311DF7F}" type="presParOf" srcId="{104EEC73-BDA8-44BD-AC66-14E0CB04E1A2}" destId="{F7FB476E-619F-4063-A750-E76B4D50F219}" srcOrd="5" destOrd="0" presId="urn:microsoft.com/office/officeart/2005/8/layout/hierarchy1"/>
    <dgm:cxn modelId="{B6C77F09-4E6C-4F2B-BDE5-576F727541BE}" type="presParOf" srcId="{F7FB476E-619F-4063-A750-E76B4D50F219}" destId="{67FDA5C4-FDAC-4332-92DC-F35AFD0CF403}" srcOrd="0" destOrd="0" presId="urn:microsoft.com/office/officeart/2005/8/layout/hierarchy1"/>
    <dgm:cxn modelId="{7EE57F77-9252-4636-8E9D-04A8E352B8F0}" type="presParOf" srcId="{67FDA5C4-FDAC-4332-92DC-F35AFD0CF403}" destId="{C4058C35-DE13-498D-8329-E126959E05F0}" srcOrd="0" destOrd="0" presId="urn:microsoft.com/office/officeart/2005/8/layout/hierarchy1"/>
    <dgm:cxn modelId="{245B217D-7C19-44BC-8590-BE4733F6A2BE}" type="presParOf" srcId="{67FDA5C4-FDAC-4332-92DC-F35AFD0CF403}" destId="{0D3BCAE1-BF98-4AEF-BFB7-43DEB6A8441A}" srcOrd="1" destOrd="0" presId="urn:microsoft.com/office/officeart/2005/8/layout/hierarchy1"/>
    <dgm:cxn modelId="{CA209660-289E-4F20-A432-7F38B4A72F17}" type="presParOf" srcId="{F7FB476E-619F-4063-A750-E76B4D50F219}" destId="{7CD32D00-05A5-4AFE-A827-9C53F5665AC8}" srcOrd="1" destOrd="0" presId="urn:microsoft.com/office/officeart/2005/8/layout/hierarchy1"/>
    <dgm:cxn modelId="{37432A80-0AF0-4A1F-8C68-034EEB2BC474}" type="presParOf" srcId="{104EEC73-BDA8-44BD-AC66-14E0CB04E1A2}" destId="{F3F84C43-EB53-4AA8-8EC4-6A34D66B310B}" srcOrd="6" destOrd="0" presId="urn:microsoft.com/office/officeart/2005/8/layout/hierarchy1"/>
    <dgm:cxn modelId="{1A6168AE-EE71-4230-B37F-566426619F24}" type="presParOf" srcId="{104EEC73-BDA8-44BD-AC66-14E0CB04E1A2}" destId="{24CEE173-4F8F-4C3B-9544-857BB1CEA65F}" srcOrd="7" destOrd="0" presId="urn:microsoft.com/office/officeart/2005/8/layout/hierarchy1"/>
    <dgm:cxn modelId="{90D6BA75-468D-4030-86C8-B20494CA71D4}" type="presParOf" srcId="{24CEE173-4F8F-4C3B-9544-857BB1CEA65F}" destId="{9131E6A8-CD1C-4A89-A3BF-168CD3AA51CD}" srcOrd="0" destOrd="0" presId="urn:microsoft.com/office/officeart/2005/8/layout/hierarchy1"/>
    <dgm:cxn modelId="{AD789648-76AF-46DE-9FC8-C9B6F41F787D}" type="presParOf" srcId="{9131E6A8-CD1C-4A89-A3BF-168CD3AA51CD}" destId="{A7A7E5EE-E9E4-4D98-866D-5EF81B88D9D8}" srcOrd="0" destOrd="0" presId="urn:microsoft.com/office/officeart/2005/8/layout/hierarchy1"/>
    <dgm:cxn modelId="{017D71C0-56D3-414A-8576-2497E2341C5A}" type="presParOf" srcId="{9131E6A8-CD1C-4A89-A3BF-168CD3AA51CD}" destId="{33471A9F-2523-4382-8E7B-03D9FF65A019}" srcOrd="1" destOrd="0" presId="urn:microsoft.com/office/officeart/2005/8/layout/hierarchy1"/>
    <dgm:cxn modelId="{7180B978-871A-4158-95DA-99BB7CCADC01}" type="presParOf" srcId="{24CEE173-4F8F-4C3B-9544-857BB1CEA65F}" destId="{0196AA91-EE61-437E-88A6-7FFDC74E3BAD}"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C96B739-9F97-46C0-B76A-2CB52DFE04E6}" type="doc">
      <dgm:prSet loTypeId="urn:microsoft.com/office/officeart/2005/8/layout/hierarchy1" loCatId="hierarchy" qsTypeId="urn:microsoft.com/office/officeart/2005/8/quickstyle/3d2" qsCatId="3D" csTypeId="urn:microsoft.com/office/officeart/2005/8/colors/accent0_1" csCatId="mainScheme" phldr="1"/>
      <dgm:spPr/>
      <dgm:t>
        <a:bodyPr/>
        <a:lstStyle/>
        <a:p>
          <a:endParaRPr lang="tr-TR"/>
        </a:p>
      </dgm:t>
    </dgm:pt>
    <dgm:pt modelId="{3ADE898B-3499-4786-A297-02479B17B3A6}">
      <dgm:prSet phldrT="[Metin]" custT="1"/>
      <dgm:spPr/>
      <dgm:t>
        <a:bodyPr/>
        <a:lstStyle/>
        <a:p>
          <a:r>
            <a:rPr lang="tr-TR" sz="1700" b="1" dirty="0" smtClean="0"/>
            <a:t>DEKAN</a:t>
          </a:r>
        </a:p>
        <a:p>
          <a:pPr rtl="0"/>
          <a:r>
            <a:rPr lang="tr-TR" sz="1700" dirty="0" smtClean="0"/>
            <a:t>Prof. Dr. Yahya TÜLEK</a:t>
          </a:r>
          <a:endParaRPr lang="tr-TR" sz="1700" dirty="0"/>
        </a:p>
      </dgm:t>
    </dgm:pt>
    <dgm:pt modelId="{B1771CC0-9F8F-49E2-A03C-E0E2751B3513}" type="parTrans" cxnId="{489972B3-72E1-473C-BF59-9405F8FD1E5C}">
      <dgm:prSet/>
      <dgm:spPr/>
      <dgm:t>
        <a:bodyPr/>
        <a:lstStyle/>
        <a:p>
          <a:endParaRPr lang="tr-TR"/>
        </a:p>
      </dgm:t>
    </dgm:pt>
    <dgm:pt modelId="{C18284F2-2293-4D8A-8F6D-B2F9FEA8B868}" type="sibTrans" cxnId="{489972B3-72E1-473C-BF59-9405F8FD1E5C}">
      <dgm:prSet/>
      <dgm:spPr/>
      <dgm:t>
        <a:bodyPr/>
        <a:lstStyle/>
        <a:p>
          <a:endParaRPr lang="tr-TR"/>
        </a:p>
      </dgm:t>
    </dgm:pt>
    <dgm:pt modelId="{F35B3B63-A517-43E2-B8F4-D4F24259DAD0}">
      <dgm:prSet phldrT="[Metin]" custT="1"/>
      <dgm:spPr/>
      <dgm:t>
        <a:bodyPr/>
        <a:lstStyle/>
        <a:p>
          <a:r>
            <a:rPr lang="tr-TR" sz="1700" b="1" dirty="0" smtClean="0"/>
            <a:t>DEKAN YARDIMCISI</a:t>
          </a:r>
        </a:p>
        <a:p>
          <a:r>
            <a:rPr lang="tr-TR" sz="1700" dirty="0" smtClean="0"/>
            <a:t>Yrd. Doç. Dr. Haluk ERGEZER </a:t>
          </a:r>
          <a:endParaRPr lang="tr-TR" sz="1700" dirty="0"/>
        </a:p>
      </dgm:t>
    </dgm:pt>
    <dgm:pt modelId="{B8000792-2B1B-4AB5-8A13-3AF23A929897}" type="parTrans" cxnId="{7425ED86-D49A-4B48-B92F-1EF66532C05F}">
      <dgm:prSet/>
      <dgm:spPr/>
      <dgm:t>
        <a:bodyPr/>
        <a:lstStyle/>
        <a:p>
          <a:endParaRPr lang="tr-TR"/>
        </a:p>
      </dgm:t>
    </dgm:pt>
    <dgm:pt modelId="{A0B86196-C6B7-4C9A-958D-6208AC4643E6}" type="sibTrans" cxnId="{7425ED86-D49A-4B48-B92F-1EF66532C05F}">
      <dgm:prSet/>
      <dgm:spPr/>
      <dgm:t>
        <a:bodyPr/>
        <a:lstStyle/>
        <a:p>
          <a:endParaRPr lang="tr-TR"/>
        </a:p>
      </dgm:t>
    </dgm:pt>
    <dgm:pt modelId="{FDD826BC-6ADA-4653-89E1-0FC880CFA30E}">
      <dgm:prSet phldrT="[Metin]" custT="1"/>
      <dgm:spPr/>
      <dgm:t>
        <a:bodyPr/>
        <a:lstStyle/>
        <a:p>
          <a:r>
            <a:rPr lang="tr-TR" sz="1700" b="1" dirty="0" smtClean="0"/>
            <a:t>DEKAN YARDIMCISI</a:t>
          </a:r>
        </a:p>
        <a:p>
          <a:r>
            <a:rPr lang="tr-TR" sz="1700" dirty="0" smtClean="0"/>
            <a:t>Yrd. Doç. Dr. Ali Serkan SOYDAN</a:t>
          </a:r>
          <a:endParaRPr lang="tr-TR" sz="1700" dirty="0"/>
        </a:p>
      </dgm:t>
    </dgm:pt>
    <dgm:pt modelId="{79C78C8D-7B22-4B04-BA6A-0C52C62E907C}" type="parTrans" cxnId="{20FE828D-7D7D-4399-B92A-5AFD0B2D7874}">
      <dgm:prSet/>
      <dgm:spPr/>
      <dgm:t>
        <a:bodyPr/>
        <a:lstStyle/>
        <a:p>
          <a:endParaRPr lang="tr-TR"/>
        </a:p>
      </dgm:t>
    </dgm:pt>
    <dgm:pt modelId="{C947910C-246B-479C-95E0-23E9E3D38D1E}" type="sibTrans" cxnId="{20FE828D-7D7D-4399-B92A-5AFD0B2D7874}">
      <dgm:prSet/>
      <dgm:spPr/>
      <dgm:t>
        <a:bodyPr/>
        <a:lstStyle/>
        <a:p>
          <a:endParaRPr lang="tr-TR"/>
        </a:p>
      </dgm:t>
    </dgm:pt>
    <dgm:pt modelId="{4C22544B-E17B-4FC6-BCE1-BCFBCB2168D5}" type="pres">
      <dgm:prSet presAssocID="{2C96B739-9F97-46C0-B76A-2CB52DFE04E6}" presName="hierChild1" presStyleCnt="0">
        <dgm:presLayoutVars>
          <dgm:chPref val="1"/>
          <dgm:dir/>
          <dgm:animOne val="branch"/>
          <dgm:animLvl val="lvl"/>
          <dgm:resizeHandles/>
        </dgm:presLayoutVars>
      </dgm:prSet>
      <dgm:spPr/>
      <dgm:t>
        <a:bodyPr/>
        <a:lstStyle/>
        <a:p>
          <a:endParaRPr lang="tr-TR"/>
        </a:p>
      </dgm:t>
    </dgm:pt>
    <dgm:pt modelId="{CAEE46B8-DE92-4967-B8E7-AD2F648EB40E}" type="pres">
      <dgm:prSet presAssocID="{3ADE898B-3499-4786-A297-02479B17B3A6}" presName="hierRoot1" presStyleCnt="0"/>
      <dgm:spPr/>
      <dgm:t>
        <a:bodyPr/>
        <a:lstStyle/>
        <a:p>
          <a:endParaRPr lang="tr-TR"/>
        </a:p>
      </dgm:t>
    </dgm:pt>
    <dgm:pt modelId="{3DE78937-AE13-4118-8126-FB3DF6E08DFD}" type="pres">
      <dgm:prSet presAssocID="{3ADE898B-3499-4786-A297-02479B17B3A6}" presName="composite" presStyleCnt="0"/>
      <dgm:spPr/>
      <dgm:t>
        <a:bodyPr/>
        <a:lstStyle/>
        <a:p>
          <a:endParaRPr lang="tr-TR"/>
        </a:p>
      </dgm:t>
    </dgm:pt>
    <dgm:pt modelId="{34FD37A4-28A6-49BE-B5CF-E10558B2A02E}" type="pres">
      <dgm:prSet presAssocID="{3ADE898B-3499-4786-A297-02479B17B3A6}" presName="background" presStyleLbl="node0" presStyleIdx="0" presStyleCnt="1"/>
      <dgm:spPr/>
      <dgm:t>
        <a:bodyPr/>
        <a:lstStyle/>
        <a:p>
          <a:endParaRPr lang="tr-TR"/>
        </a:p>
      </dgm:t>
    </dgm:pt>
    <dgm:pt modelId="{B72984D9-24C2-4724-8522-BEC87656CF6C}" type="pres">
      <dgm:prSet presAssocID="{3ADE898B-3499-4786-A297-02479B17B3A6}" presName="text" presStyleLbl="fgAcc0" presStyleIdx="0" presStyleCnt="1" custScaleX="144367" custLinFactNeighborX="2210" custLinFactNeighborY="-10854">
        <dgm:presLayoutVars>
          <dgm:chPref val="3"/>
        </dgm:presLayoutVars>
      </dgm:prSet>
      <dgm:spPr/>
      <dgm:t>
        <a:bodyPr/>
        <a:lstStyle/>
        <a:p>
          <a:endParaRPr lang="tr-TR"/>
        </a:p>
      </dgm:t>
    </dgm:pt>
    <dgm:pt modelId="{29C742F7-BBE2-4230-8764-2CF804B22C33}" type="pres">
      <dgm:prSet presAssocID="{3ADE898B-3499-4786-A297-02479B17B3A6}" presName="hierChild2" presStyleCnt="0"/>
      <dgm:spPr/>
      <dgm:t>
        <a:bodyPr/>
        <a:lstStyle/>
        <a:p>
          <a:endParaRPr lang="tr-TR"/>
        </a:p>
      </dgm:t>
    </dgm:pt>
    <dgm:pt modelId="{D9753188-1936-4EE5-8CEA-93FE745C7FE8}" type="pres">
      <dgm:prSet presAssocID="{B8000792-2B1B-4AB5-8A13-3AF23A929897}" presName="Name10" presStyleLbl="parChTrans1D2" presStyleIdx="0" presStyleCnt="2"/>
      <dgm:spPr/>
      <dgm:t>
        <a:bodyPr/>
        <a:lstStyle/>
        <a:p>
          <a:endParaRPr lang="tr-TR"/>
        </a:p>
      </dgm:t>
    </dgm:pt>
    <dgm:pt modelId="{5F3DB532-7ADB-4E6F-ADD4-B3057A4BCA72}" type="pres">
      <dgm:prSet presAssocID="{F35B3B63-A517-43E2-B8F4-D4F24259DAD0}" presName="hierRoot2" presStyleCnt="0"/>
      <dgm:spPr/>
      <dgm:t>
        <a:bodyPr/>
        <a:lstStyle/>
        <a:p>
          <a:endParaRPr lang="tr-TR"/>
        </a:p>
      </dgm:t>
    </dgm:pt>
    <dgm:pt modelId="{5CACF998-6723-47E9-8A18-3035EE0AB62B}" type="pres">
      <dgm:prSet presAssocID="{F35B3B63-A517-43E2-B8F4-D4F24259DAD0}" presName="composite2" presStyleCnt="0"/>
      <dgm:spPr/>
      <dgm:t>
        <a:bodyPr/>
        <a:lstStyle/>
        <a:p>
          <a:endParaRPr lang="tr-TR"/>
        </a:p>
      </dgm:t>
    </dgm:pt>
    <dgm:pt modelId="{9B2645A0-4323-45E6-A1A0-C5BE84282623}" type="pres">
      <dgm:prSet presAssocID="{F35B3B63-A517-43E2-B8F4-D4F24259DAD0}" presName="background2" presStyleLbl="node2" presStyleIdx="0" presStyleCnt="2"/>
      <dgm:spPr/>
      <dgm:t>
        <a:bodyPr/>
        <a:lstStyle/>
        <a:p>
          <a:endParaRPr lang="tr-TR"/>
        </a:p>
      </dgm:t>
    </dgm:pt>
    <dgm:pt modelId="{4B10727F-1291-4BCB-9E65-61C5D28F851F}" type="pres">
      <dgm:prSet presAssocID="{F35B3B63-A517-43E2-B8F4-D4F24259DAD0}" presName="text2" presStyleLbl="fgAcc2" presStyleIdx="0" presStyleCnt="2" custScaleX="194319" custScaleY="91804" custLinFactNeighborX="-79405" custLinFactNeighborY="-14287">
        <dgm:presLayoutVars>
          <dgm:chPref val="3"/>
        </dgm:presLayoutVars>
      </dgm:prSet>
      <dgm:spPr/>
      <dgm:t>
        <a:bodyPr/>
        <a:lstStyle/>
        <a:p>
          <a:endParaRPr lang="tr-TR"/>
        </a:p>
      </dgm:t>
    </dgm:pt>
    <dgm:pt modelId="{A335C440-440F-4EF7-9C06-7339961FDB1B}" type="pres">
      <dgm:prSet presAssocID="{F35B3B63-A517-43E2-B8F4-D4F24259DAD0}" presName="hierChild3" presStyleCnt="0"/>
      <dgm:spPr/>
      <dgm:t>
        <a:bodyPr/>
        <a:lstStyle/>
        <a:p>
          <a:endParaRPr lang="tr-TR"/>
        </a:p>
      </dgm:t>
    </dgm:pt>
    <dgm:pt modelId="{4784464F-B7B9-44AE-9BE5-4398519E070F}" type="pres">
      <dgm:prSet presAssocID="{79C78C8D-7B22-4B04-BA6A-0C52C62E907C}" presName="Name10" presStyleLbl="parChTrans1D2" presStyleIdx="1" presStyleCnt="2"/>
      <dgm:spPr/>
      <dgm:t>
        <a:bodyPr/>
        <a:lstStyle/>
        <a:p>
          <a:endParaRPr lang="tr-TR"/>
        </a:p>
      </dgm:t>
    </dgm:pt>
    <dgm:pt modelId="{F6A0748C-346E-4A2B-A514-31C7C6F5BBC7}" type="pres">
      <dgm:prSet presAssocID="{FDD826BC-6ADA-4653-89E1-0FC880CFA30E}" presName="hierRoot2" presStyleCnt="0"/>
      <dgm:spPr/>
      <dgm:t>
        <a:bodyPr/>
        <a:lstStyle/>
        <a:p>
          <a:endParaRPr lang="tr-TR"/>
        </a:p>
      </dgm:t>
    </dgm:pt>
    <dgm:pt modelId="{45C1EEF2-F34E-42A0-A822-C63A44A67F66}" type="pres">
      <dgm:prSet presAssocID="{FDD826BC-6ADA-4653-89E1-0FC880CFA30E}" presName="composite2" presStyleCnt="0"/>
      <dgm:spPr/>
      <dgm:t>
        <a:bodyPr/>
        <a:lstStyle/>
        <a:p>
          <a:endParaRPr lang="tr-TR"/>
        </a:p>
      </dgm:t>
    </dgm:pt>
    <dgm:pt modelId="{0C5C4562-06BB-45F6-9E34-FB023F99831F}" type="pres">
      <dgm:prSet presAssocID="{FDD826BC-6ADA-4653-89E1-0FC880CFA30E}" presName="background2" presStyleLbl="node2" presStyleIdx="1" presStyleCnt="2"/>
      <dgm:spPr/>
      <dgm:t>
        <a:bodyPr/>
        <a:lstStyle/>
        <a:p>
          <a:endParaRPr lang="tr-TR"/>
        </a:p>
      </dgm:t>
    </dgm:pt>
    <dgm:pt modelId="{465BF4D6-7A40-466E-B6CF-19B04C7E0B2E}" type="pres">
      <dgm:prSet presAssocID="{FDD826BC-6ADA-4653-89E1-0FC880CFA30E}" presName="text2" presStyleLbl="fgAcc2" presStyleIdx="1" presStyleCnt="2" custScaleX="199930" custScaleY="94455" custLinFactNeighborX="54051" custLinFactNeighborY="-14306">
        <dgm:presLayoutVars>
          <dgm:chPref val="3"/>
        </dgm:presLayoutVars>
      </dgm:prSet>
      <dgm:spPr/>
      <dgm:t>
        <a:bodyPr/>
        <a:lstStyle/>
        <a:p>
          <a:endParaRPr lang="tr-TR"/>
        </a:p>
      </dgm:t>
    </dgm:pt>
    <dgm:pt modelId="{9DF43B6D-7205-4708-B39C-A3E05A1C9C15}" type="pres">
      <dgm:prSet presAssocID="{FDD826BC-6ADA-4653-89E1-0FC880CFA30E}" presName="hierChild3" presStyleCnt="0"/>
      <dgm:spPr/>
      <dgm:t>
        <a:bodyPr/>
        <a:lstStyle/>
        <a:p>
          <a:endParaRPr lang="tr-TR"/>
        </a:p>
      </dgm:t>
    </dgm:pt>
  </dgm:ptLst>
  <dgm:cxnLst>
    <dgm:cxn modelId="{F23539A3-B8F8-45C1-84B1-DE2A2A4F0428}" type="presOf" srcId="{FDD826BC-6ADA-4653-89E1-0FC880CFA30E}" destId="{465BF4D6-7A40-466E-B6CF-19B04C7E0B2E}" srcOrd="0" destOrd="0" presId="urn:microsoft.com/office/officeart/2005/8/layout/hierarchy1"/>
    <dgm:cxn modelId="{424B38D6-B3C2-4B42-BC23-6ECDD9EB4467}" type="presOf" srcId="{2C96B739-9F97-46C0-B76A-2CB52DFE04E6}" destId="{4C22544B-E17B-4FC6-BCE1-BCFBCB2168D5}" srcOrd="0" destOrd="0" presId="urn:microsoft.com/office/officeart/2005/8/layout/hierarchy1"/>
    <dgm:cxn modelId="{E063F709-AECC-4CC4-A8B9-6DA5209E9054}" type="presOf" srcId="{F35B3B63-A517-43E2-B8F4-D4F24259DAD0}" destId="{4B10727F-1291-4BCB-9E65-61C5D28F851F}" srcOrd="0" destOrd="0" presId="urn:microsoft.com/office/officeart/2005/8/layout/hierarchy1"/>
    <dgm:cxn modelId="{D8465787-07C1-4AEB-A916-943D6A160E98}" type="presOf" srcId="{79C78C8D-7B22-4B04-BA6A-0C52C62E907C}" destId="{4784464F-B7B9-44AE-9BE5-4398519E070F}" srcOrd="0" destOrd="0" presId="urn:microsoft.com/office/officeart/2005/8/layout/hierarchy1"/>
    <dgm:cxn modelId="{2DDA6B1E-31BC-416A-8232-268498B35941}" type="presOf" srcId="{B8000792-2B1B-4AB5-8A13-3AF23A929897}" destId="{D9753188-1936-4EE5-8CEA-93FE745C7FE8}" srcOrd="0" destOrd="0" presId="urn:microsoft.com/office/officeart/2005/8/layout/hierarchy1"/>
    <dgm:cxn modelId="{489972B3-72E1-473C-BF59-9405F8FD1E5C}" srcId="{2C96B739-9F97-46C0-B76A-2CB52DFE04E6}" destId="{3ADE898B-3499-4786-A297-02479B17B3A6}" srcOrd="0" destOrd="0" parTransId="{B1771CC0-9F8F-49E2-A03C-E0E2751B3513}" sibTransId="{C18284F2-2293-4D8A-8F6D-B2F9FEA8B868}"/>
    <dgm:cxn modelId="{61817055-9031-4958-AA49-8CB7408AE70A}" type="presOf" srcId="{3ADE898B-3499-4786-A297-02479B17B3A6}" destId="{B72984D9-24C2-4724-8522-BEC87656CF6C}" srcOrd="0" destOrd="0" presId="urn:microsoft.com/office/officeart/2005/8/layout/hierarchy1"/>
    <dgm:cxn modelId="{20FE828D-7D7D-4399-B92A-5AFD0B2D7874}" srcId="{3ADE898B-3499-4786-A297-02479B17B3A6}" destId="{FDD826BC-6ADA-4653-89E1-0FC880CFA30E}" srcOrd="1" destOrd="0" parTransId="{79C78C8D-7B22-4B04-BA6A-0C52C62E907C}" sibTransId="{C947910C-246B-479C-95E0-23E9E3D38D1E}"/>
    <dgm:cxn modelId="{7425ED86-D49A-4B48-B92F-1EF66532C05F}" srcId="{3ADE898B-3499-4786-A297-02479B17B3A6}" destId="{F35B3B63-A517-43E2-B8F4-D4F24259DAD0}" srcOrd="0" destOrd="0" parTransId="{B8000792-2B1B-4AB5-8A13-3AF23A929897}" sibTransId="{A0B86196-C6B7-4C9A-958D-6208AC4643E6}"/>
    <dgm:cxn modelId="{999AB4A7-CFE8-42B4-AF23-B6EC3F20C5D7}" type="presParOf" srcId="{4C22544B-E17B-4FC6-BCE1-BCFBCB2168D5}" destId="{CAEE46B8-DE92-4967-B8E7-AD2F648EB40E}" srcOrd="0" destOrd="0" presId="urn:microsoft.com/office/officeart/2005/8/layout/hierarchy1"/>
    <dgm:cxn modelId="{6212B7BE-2E80-4640-BCB6-EF757C0D7550}" type="presParOf" srcId="{CAEE46B8-DE92-4967-B8E7-AD2F648EB40E}" destId="{3DE78937-AE13-4118-8126-FB3DF6E08DFD}" srcOrd="0" destOrd="0" presId="urn:microsoft.com/office/officeart/2005/8/layout/hierarchy1"/>
    <dgm:cxn modelId="{2467D5BD-12DE-4DCA-9F12-CA6517E9D316}" type="presParOf" srcId="{3DE78937-AE13-4118-8126-FB3DF6E08DFD}" destId="{34FD37A4-28A6-49BE-B5CF-E10558B2A02E}" srcOrd="0" destOrd="0" presId="urn:microsoft.com/office/officeart/2005/8/layout/hierarchy1"/>
    <dgm:cxn modelId="{0FEEBAE2-2584-430B-925A-05CB6E22A278}" type="presParOf" srcId="{3DE78937-AE13-4118-8126-FB3DF6E08DFD}" destId="{B72984D9-24C2-4724-8522-BEC87656CF6C}" srcOrd="1" destOrd="0" presId="urn:microsoft.com/office/officeart/2005/8/layout/hierarchy1"/>
    <dgm:cxn modelId="{F1B5A8B0-A0E4-4CBA-91DE-E712936A5214}" type="presParOf" srcId="{CAEE46B8-DE92-4967-B8E7-AD2F648EB40E}" destId="{29C742F7-BBE2-4230-8764-2CF804B22C33}" srcOrd="1" destOrd="0" presId="urn:microsoft.com/office/officeart/2005/8/layout/hierarchy1"/>
    <dgm:cxn modelId="{F45DCAB6-9EF6-4E21-8F1C-28B163B21D84}" type="presParOf" srcId="{29C742F7-BBE2-4230-8764-2CF804B22C33}" destId="{D9753188-1936-4EE5-8CEA-93FE745C7FE8}" srcOrd="0" destOrd="0" presId="urn:microsoft.com/office/officeart/2005/8/layout/hierarchy1"/>
    <dgm:cxn modelId="{F9B1A029-DCF9-423A-82E7-E2CC35EBDB86}" type="presParOf" srcId="{29C742F7-BBE2-4230-8764-2CF804B22C33}" destId="{5F3DB532-7ADB-4E6F-ADD4-B3057A4BCA72}" srcOrd="1" destOrd="0" presId="urn:microsoft.com/office/officeart/2005/8/layout/hierarchy1"/>
    <dgm:cxn modelId="{CE1F2E2D-143F-49C8-950F-4D801D539174}" type="presParOf" srcId="{5F3DB532-7ADB-4E6F-ADD4-B3057A4BCA72}" destId="{5CACF998-6723-47E9-8A18-3035EE0AB62B}" srcOrd="0" destOrd="0" presId="urn:microsoft.com/office/officeart/2005/8/layout/hierarchy1"/>
    <dgm:cxn modelId="{4F82F99E-4CA5-4A59-946A-1E7ED41BC2B1}" type="presParOf" srcId="{5CACF998-6723-47E9-8A18-3035EE0AB62B}" destId="{9B2645A0-4323-45E6-A1A0-C5BE84282623}" srcOrd="0" destOrd="0" presId="urn:microsoft.com/office/officeart/2005/8/layout/hierarchy1"/>
    <dgm:cxn modelId="{96D2123B-8CB5-4A19-A017-319B4B654B28}" type="presParOf" srcId="{5CACF998-6723-47E9-8A18-3035EE0AB62B}" destId="{4B10727F-1291-4BCB-9E65-61C5D28F851F}" srcOrd="1" destOrd="0" presId="urn:microsoft.com/office/officeart/2005/8/layout/hierarchy1"/>
    <dgm:cxn modelId="{B22C6CF4-7BB4-467D-B55C-B7E17FE6DB51}" type="presParOf" srcId="{5F3DB532-7ADB-4E6F-ADD4-B3057A4BCA72}" destId="{A335C440-440F-4EF7-9C06-7339961FDB1B}" srcOrd="1" destOrd="0" presId="urn:microsoft.com/office/officeart/2005/8/layout/hierarchy1"/>
    <dgm:cxn modelId="{01AE16D2-834B-4C39-8D72-3D51362765FF}" type="presParOf" srcId="{29C742F7-BBE2-4230-8764-2CF804B22C33}" destId="{4784464F-B7B9-44AE-9BE5-4398519E070F}" srcOrd="2" destOrd="0" presId="urn:microsoft.com/office/officeart/2005/8/layout/hierarchy1"/>
    <dgm:cxn modelId="{9434BE56-E695-4FC7-97D7-0BB127133C8A}" type="presParOf" srcId="{29C742F7-BBE2-4230-8764-2CF804B22C33}" destId="{F6A0748C-346E-4A2B-A514-31C7C6F5BBC7}" srcOrd="3" destOrd="0" presId="urn:microsoft.com/office/officeart/2005/8/layout/hierarchy1"/>
    <dgm:cxn modelId="{52CBDAEB-CF72-42F3-A6B3-A085FE8DA246}" type="presParOf" srcId="{F6A0748C-346E-4A2B-A514-31C7C6F5BBC7}" destId="{45C1EEF2-F34E-42A0-A822-C63A44A67F66}" srcOrd="0" destOrd="0" presId="urn:microsoft.com/office/officeart/2005/8/layout/hierarchy1"/>
    <dgm:cxn modelId="{F082FF55-F1D0-4700-BFCD-A87E7D5845FD}" type="presParOf" srcId="{45C1EEF2-F34E-42A0-A822-C63A44A67F66}" destId="{0C5C4562-06BB-45F6-9E34-FB023F99831F}" srcOrd="0" destOrd="0" presId="urn:microsoft.com/office/officeart/2005/8/layout/hierarchy1"/>
    <dgm:cxn modelId="{E0BDD702-FBF2-46EA-961E-659F3CEA8785}" type="presParOf" srcId="{45C1EEF2-F34E-42A0-A822-C63A44A67F66}" destId="{465BF4D6-7A40-466E-B6CF-19B04C7E0B2E}" srcOrd="1" destOrd="0" presId="urn:microsoft.com/office/officeart/2005/8/layout/hierarchy1"/>
    <dgm:cxn modelId="{E4646273-FD73-4763-B2F0-2DF1D63293C7}" type="presParOf" srcId="{F6A0748C-346E-4A2B-A514-31C7C6F5BBC7}" destId="{9DF43B6D-7205-4708-B39C-A3E05A1C9C1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10FC9CE-874D-4A57-B41D-1C78A8AA00EA}" type="doc">
      <dgm:prSet loTypeId="urn:microsoft.com/office/officeart/2005/8/layout/hierarchy1" loCatId="hierarchy" qsTypeId="urn:microsoft.com/office/officeart/2005/8/quickstyle/simple2" qsCatId="simple" csTypeId="urn:microsoft.com/office/officeart/2005/8/colors/accent0_1" csCatId="mainScheme" phldr="1"/>
      <dgm:spPr/>
      <dgm:t>
        <a:bodyPr/>
        <a:lstStyle/>
        <a:p>
          <a:endParaRPr lang="tr-TR"/>
        </a:p>
      </dgm:t>
    </dgm:pt>
    <dgm:pt modelId="{F76407AB-A8B6-479B-AC50-673315482A80}">
      <dgm:prSet phldrT="[Metin]"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tr-TR" sz="1700" b="1" dirty="0" smtClean="0"/>
            <a:t>FAKÜLTE SEKRETERİ</a:t>
          </a:r>
        </a:p>
        <a:p>
          <a:pPr marL="0" indent="0" defTabSz="914400">
            <a:lnSpc>
              <a:spcPct val="100000"/>
            </a:lnSpc>
            <a:spcBef>
              <a:spcPts val="0"/>
            </a:spcBef>
            <a:spcAft>
              <a:spcPts val="0"/>
            </a:spcAft>
            <a:buNone/>
          </a:pPr>
          <a:r>
            <a:rPr lang="tr-TR" sz="1700" dirty="0" smtClean="0"/>
            <a:t>Fehmi SÖYLEV</a:t>
          </a:r>
          <a:endParaRPr lang="tr-TR" sz="1700" b="0" dirty="0" smtClean="0"/>
        </a:p>
      </dgm:t>
    </dgm:pt>
    <dgm:pt modelId="{CD9F39B1-DA29-4F60-80BB-960FF67B35FA}" type="parTrans" cxnId="{6272FD15-0277-4C76-ADC5-EC8F311D2551}">
      <dgm:prSet/>
      <dgm:spPr/>
      <dgm:t>
        <a:bodyPr/>
        <a:lstStyle/>
        <a:p>
          <a:endParaRPr lang="tr-TR"/>
        </a:p>
      </dgm:t>
    </dgm:pt>
    <dgm:pt modelId="{92E82F9E-C7CA-4010-95AF-F9943BE30A3E}" type="sibTrans" cxnId="{6272FD15-0277-4C76-ADC5-EC8F311D2551}">
      <dgm:prSet/>
      <dgm:spPr/>
      <dgm:t>
        <a:bodyPr/>
        <a:lstStyle/>
        <a:p>
          <a:endParaRPr lang="tr-TR"/>
        </a:p>
      </dgm:t>
    </dgm:pt>
    <dgm:pt modelId="{7CC40248-6516-45E1-8BA1-4AAA8A822BCF}" type="pres">
      <dgm:prSet presAssocID="{410FC9CE-874D-4A57-B41D-1C78A8AA00EA}" presName="hierChild1" presStyleCnt="0">
        <dgm:presLayoutVars>
          <dgm:chPref val="1"/>
          <dgm:dir/>
          <dgm:animOne val="branch"/>
          <dgm:animLvl val="lvl"/>
          <dgm:resizeHandles/>
        </dgm:presLayoutVars>
      </dgm:prSet>
      <dgm:spPr/>
      <dgm:t>
        <a:bodyPr/>
        <a:lstStyle/>
        <a:p>
          <a:endParaRPr lang="tr-TR"/>
        </a:p>
      </dgm:t>
    </dgm:pt>
    <dgm:pt modelId="{5DF2F2EE-16F0-4E1E-A5A9-E2DD858B163A}" type="pres">
      <dgm:prSet presAssocID="{F76407AB-A8B6-479B-AC50-673315482A80}" presName="hierRoot1" presStyleCnt="0"/>
      <dgm:spPr/>
    </dgm:pt>
    <dgm:pt modelId="{8A2FBFEE-E881-43FB-A34F-6C58E4FC49B0}" type="pres">
      <dgm:prSet presAssocID="{F76407AB-A8B6-479B-AC50-673315482A80}" presName="composite" presStyleCnt="0"/>
      <dgm:spPr/>
    </dgm:pt>
    <dgm:pt modelId="{1C9659BB-655F-4D74-B3DD-3BF682B1B87B}" type="pres">
      <dgm:prSet presAssocID="{F76407AB-A8B6-479B-AC50-673315482A80}" presName="background" presStyleLbl="node0" presStyleIdx="0" presStyleCnt="1"/>
      <dgm:spPr/>
    </dgm:pt>
    <dgm:pt modelId="{19719BC8-C68C-48B1-B044-67FC60C2E7F2}" type="pres">
      <dgm:prSet presAssocID="{F76407AB-A8B6-479B-AC50-673315482A80}" presName="text" presStyleLbl="fgAcc0" presStyleIdx="0" presStyleCnt="1" custScaleX="156477" custLinFactNeighborX="-22060" custLinFactNeighborY="-5435">
        <dgm:presLayoutVars>
          <dgm:chPref val="3"/>
        </dgm:presLayoutVars>
      </dgm:prSet>
      <dgm:spPr/>
      <dgm:t>
        <a:bodyPr/>
        <a:lstStyle/>
        <a:p>
          <a:endParaRPr lang="tr-TR"/>
        </a:p>
      </dgm:t>
    </dgm:pt>
    <dgm:pt modelId="{75587390-8673-41C8-8D7A-AE8A1A868B86}" type="pres">
      <dgm:prSet presAssocID="{F76407AB-A8B6-479B-AC50-673315482A80}" presName="hierChild2" presStyleCnt="0"/>
      <dgm:spPr/>
    </dgm:pt>
  </dgm:ptLst>
  <dgm:cxnLst>
    <dgm:cxn modelId="{6272FD15-0277-4C76-ADC5-EC8F311D2551}" srcId="{410FC9CE-874D-4A57-B41D-1C78A8AA00EA}" destId="{F76407AB-A8B6-479B-AC50-673315482A80}" srcOrd="0" destOrd="0" parTransId="{CD9F39B1-DA29-4F60-80BB-960FF67B35FA}" sibTransId="{92E82F9E-C7CA-4010-95AF-F9943BE30A3E}"/>
    <dgm:cxn modelId="{A4C7ACA0-72D5-4B21-9289-2065CE8B43D5}" type="presOf" srcId="{F76407AB-A8B6-479B-AC50-673315482A80}" destId="{19719BC8-C68C-48B1-B044-67FC60C2E7F2}" srcOrd="0" destOrd="0" presId="urn:microsoft.com/office/officeart/2005/8/layout/hierarchy1"/>
    <dgm:cxn modelId="{171F30F7-5C6E-4F49-AEB8-5AED9934F20D}" type="presOf" srcId="{410FC9CE-874D-4A57-B41D-1C78A8AA00EA}" destId="{7CC40248-6516-45E1-8BA1-4AAA8A822BCF}" srcOrd="0" destOrd="0" presId="urn:microsoft.com/office/officeart/2005/8/layout/hierarchy1"/>
    <dgm:cxn modelId="{E8A5F252-AB47-495D-B700-AF44AA7D6B73}" type="presParOf" srcId="{7CC40248-6516-45E1-8BA1-4AAA8A822BCF}" destId="{5DF2F2EE-16F0-4E1E-A5A9-E2DD858B163A}" srcOrd="0" destOrd="0" presId="urn:microsoft.com/office/officeart/2005/8/layout/hierarchy1"/>
    <dgm:cxn modelId="{8C270B0D-2DE0-4CE4-8260-7C045ED0D962}" type="presParOf" srcId="{5DF2F2EE-16F0-4E1E-A5A9-E2DD858B163A}" destId="{8A2FBFEE-E881-43FB-A34F-6C58E4FC49B0}" srcOrd="0" destOrd="0" presId="urn:microsoft.com/office/officeart/2005/8/layout/hierarchy1"/>
    <dgm:cxn modelId="{99E94945-B609-4C31-B483-632074F44784}" type="presParOf" srcId="{8A2FBFEE-E881-43FB-A34F-6C58E4FC49B0}" destId="{1C9659BB-655F-4D74-B3DD-3BF682B1B87B}" srcOrd="0" destOrd="0" presId="urn:microsoft.com/office/officeart/2005/8/layout/hierarchy1"/>
    <dgm:cxn modelId="{B372FFDD-A373-42FC-9808-A67B668F1FCE}" type="presParOf" srcId="{8A2FBFEE-E881-43FB-A34F-6C58E4FC49B0}" destId="{19719BC8-C68C-48B1-B044-67FC60C2E7F2}" srcOrd="1" destOrd="0" presId="urn:microsoft.com/office/officeart/2005/8/layout/hierarchy1"/>
    <dgm:cxn modelId="{AFC2D77B-0E1E-40A4-BC48-600E8017EB3E}" type="presParOf" srcId="{5DF2F2EE-16F0-4E1E-A5A9-E2DD858B163A}" destId="{75587390-8673-41C8-8D7A-AE8A1A868B86}" srcOrd="1" destOrd="0" presId="urn:microsoft.com/office/officeart/2005/8/layout/hierarchy1"/>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B00FC0B-C3A2-47AD-A1E4-7507109D5D12}" type="doc">
      <dgm:prSet loTypeId="urn:microsoft.com/office/officeart/2005/8/layout/hList6" loCatId="list" qsTypeId="urn:microsoft.com/office/officeart/2005/8/quickstyle/simple3" qsCatId="simple" csTypeId="urn:microsoft.com/office/officeart/2005/8/colors/colorful1" csCatId="colorful" phldr="1"/>
      <dgm:spPr/>
      <dgm:t>
        <a:bodyPr/>
        <a:lstStyle/>
        <a:p>
          <a:endParaRPr lang="tr-TR"/>
        </a:p>
      </dgm:t>
    </dgm:pt>
    <dgm:pt modelId="{2A498F83-09A7-414D-B22B-565678A18486}">
      <dgm:prSet phldrT="[Metin]" custT="1"/>
      <dgm:spPr/>
      <dgm:t>
        <a:bodyPr/>
        <a:lstStyle/>
        <a:p>
          <a:pPr algn="l">
            <a:lnSpc>
              <a:spcPct val="100000"/>
            </a:lnSpc>
            <a:spcBef>
              <a:spcPts val="600"/>
            </a:spcBef>
          </a:pPr>
          <a:r>
            <a:rPr lang="tr-TR" sz="1700" b="1" dirty="0" smtClean="0"/>
            <a:t>İDARİ BİRİMLER</a:t>
          </a:r>
        </a:p>
        <a:p>
          <a:pPr algn="l">
            <a:lnSpc>
              <a:spcPct val="100000"/>
            </a:lnSpc>
            <a:spcBef>
              <a:spcPts val="600"/>
            </a:spcBef>
          </a:pPr>
          <a:r>
            <a:rPr lang="tr-TR" altLang="tr-TR" sz="1700" dirty="0" smtClean="0"/>
            <a:t>Personel İşleri</a:t>
          </a:r>
          <a:endParaRPr lang="tr-TR" sz="1700" dirty="0" smtClean="0"/>
        </a:p>
        <a:p>
          <a:pPr algn="l">
            <a:lnSpc>
              <a:spcPct val="100000"/>
            </a:lnSpc>
            <a:spcBef>
              <a:spcPts val="600"/>
            </a:spcBef>
          </a:pPr>
          <a:r>
            <a:rPr lang="tr-TR" altLang="tr-TR" sz="1700" dirty="0" smtClean="0"/>
            <a:t>Yazı İşleri</a:t>
          </a:r>
        </a:p>
        <a:p>
          <a:pPr algn="l">
            <a:lnSpc>
              <a:spcPct val="100000"/>
            </a:lnSpc>
            <a:spcBef>
              <a:spcPts val="600"/>
            </a:spcBef>
          </a:pPr>
          <a:r>
            <a:rPr lang="tr-TR" altLang="tr-TR" sz="1700" dirty="0" smtClean="0"/>
            <a:t>Öğrenci İşleri</a:t>
          </a:r>
        </a:p>
        <a:p>
          <a:pPr algn="l">
            <a:lnSpc>
              <a:spcPct val="100000"/>
            </a:lnSpc>
            <a:spcBef>
              <a:spcPts val="600"/>
            </a:spcBef>
          </a:pPr>
          <a:r>
            <a:rPr lang="tr-TR" altLang="tr-TR" sz="1700" dirty="0" smtClean="0"/>
            <a:t>Tahakkuk</a:t>
          </a:r>
        </a:p>
        <a:p>
          <a:pPr algn="l">
            <a:lnSpc>
              <a:spcPct val="100000"/>
            </a:lnSpc>
            <a:spcBef>
              <a:spcPts val="600"/>
            </a:spcBef>
          </a:pPr>
          <a:r>
            <a:rPr lang="tr-TR" altLang="tr-TR" sz="1700" dirty="0" smtClean="0"/>
            <a:t>Döner Sermaye</a:t>
          </a:r>
        </a:p>
        <a:p>
          <a:pPr algn="l">
            <a:lnSpc>
              <a:spcPct val="100000"/>
            </a:lnSpc>
            <a:spcBef>
              <a:spcPts val="600"/>
            </a:spcBef>
          </a:pPr>
          <a:r>
            <a:rPr lang="tr-TR" altLang="tr-TR" sz="1700" dirty="0" smtClean="0"/>
            <a:t>Staj Koordinatörlüğü</a:t>
          </a:r>
        </a:p>
        <a:p>
          <a:pPr algn="l">
            <a:lnSpc>
              <a:spcPct val="100000"/>
            </a:lnSpc>
            <a:spcBef>
              <a:spcPts val="600"/>
            </a:spcBef>
          </a:pPr>
          <a:r>
            <a:rPr lang="tr-TR" altLang="tr-TR" sz="1700" dirty="0" smtClean="0"/>
            <a:t>Taşınır Kayıt Kontrol</a:t>
          </a:r>
        </a:p>
        <a:p>
          <a:pPr algn="l">
            <a:lnSpc>
              <a:spcPct val="100000"/>
            </a:lnSpc>
            <a:spcBef>
              <a:spcPts val="600"/>
            </a:spcBef>
          </a:pPr>
          <a:r>
            <a:rPr lang="tr-TR" altLang="tr-TR" sz="1700" dirty="0" smtClean="0"/>
            <a:t>Evrak Kayıt</a:t>
          </a:r>
        </a:p>
        <a:p>
          <a:pPr algn="l">
            <a:lnSpc>
              <a:spcPct val="100000"/>
            </a:lnSpc>
            <a:spcBef>
              <a:spcPts val="600"/>
            </a:spcBef>
          </a:pPr>
          <a:r>
            <a:rPr lang="tr-TR" altLang="tr-TR" sz="1700" dirty="0" smtClean="0"/>
            <a:t>Baskı Matbaa – Dergi Yayın</a:t>
          </a:r>
        </a:p>
        <a:p>
          <a:pPr algn="l">
            <a:lnSpc>
              <a:spcPct val="100000"/>
            </a:lnSpc>
            <a:spcBef>
              <a:spcPts val="600"/>
            </a:spcBef>
          </a:pPr>
          <a:r>
            <a:rPr lang="tr-TR" altLang="tr-TR" sz="1700" dirty="0" smtClean="0"/>
            <a:t>Bilgi İşlem</a:t>
          </a:r>
        </a:p>
        <a:p>
          <a:pPr algn="l">
            <a:lnSpc>
              <a:spcPct val="100000"/>
            </a:lnSpc>
            <a:spcBef>
              <a:spcPts val="600"/>
            </a:spcBef>
          </a:pPr>
          <a:r>
            <a:rPr lang="tr-TR" altLang="tr-TR" sz="1700" dirty="0" smtClean="0"/>
            <a:t>Bölüm Sekreterlikleri</a:t>
          </a:r>
        </a:p>
        <a:p>
          <a:pPr algn="l">
            <a:lnSpc>
              <a:spcPct val="100000"/>
            </a:lnSpc>
            <a:spcBef>
              <a:spcPts val="600"/>
            </a:spcBef>
          </a:pPr>
          <a:r>
            <a:rPr lang="tr-TR" altLang="tr-TR" sz="1700" dirty="0" smtClean="0"/>
            <a:t>Atölyeler</a:t>
          </a:r>
          <a:endParaRPr lang="tr-TR" sz="1700" b="1" dirty="0"/>
        </a:p>
      </dgm:t>
    </dgm:pt>
    <dgm:pt modelId="{FE623241-E5F6-426F-ABD1-79CE4E4C4DFA}" type="parTrans" cxnId="{33501F99-4382-4AB0-9F76-309753521A7B}">
      <dgm:prSet/>
      <dgm:spPr/>
      <dgm:t>
        <a:bodyPr/>
        <a:lstStyle/>
        <a:p>
          <a:endParaRPr lang="tr-TR"/>
        </a:p>
      </dgm:t>
    </dgm:pt>
    <dgm:pt modelId="{CF84F243-F5D2-4537-AA24-769331558983}" type="sibTrans" cxnId="{33501F99-4382-4AB0-9F76-309753521A7B}">
      <dgm:prSet/>
      <dgm:spPr/>
      <dgm:t>
        <a:bodyPr/>
        <a:lstStyle/>
        <a:p>
          <a:endParaRPr lang="tr-TR"/>
        </a:p>
      </dgm:t>
    </dgm:pt>
    <dgm:pt modelId="{E54C02D8-93FD-4D02-B824-AA34CEF386BD}">
      <dgm:prSet phldrT="[Metin]" custT="1"/>
      <dgm:spPr/>
      <dgm:t>
        <a:bodyPr/>
        <a:lstStyle/>
        <a:p>
          <a:pPr algn="l">
            <a:lnSpc>
              <a:spcPct val="100000"/>
            </a:lnSpc>
            <a:spcBef>
              <a:spcPts val="600"/>
            </a:spcBef>
          </a:pPr>
          <a:r>
            <a:rPr lang="tr-TR" sz="1700" b="1" dirty="0" smtClean="0"/>
            <a:t>AKADEMİK BİRİMLER</a:t>
          </a:r>
        </a:p>
        <a:p>
          <a:pPr algn="l">
            <a:lnSpc>
              <a:spcPct val="100000"/>
            </a:lnSpc>
            <a:spcBef>
              <a:spcPts val="600"/>
            </a:spcBef>
          </a:pPr>
          <a:r>
            <a:rPr lang="tr-TR" altLang="tr-TR" sz="1700" dirty="0" smtClean="0"/>
            <a:t>Bilgisayar Mühendisliği Bölümü</a:t>
          </a:r>
          <a:endParaRPr lang="tr-TR" sz="1700" dirty="0" smtClean="0"/>
        </a:p>
        <a:p>
          <a:pPr algn="l">
            <a:lnSpc>
              <a:spcPct val="100000"/>
            </a:lnSpc>
            <a:spcBef>
              <a:spcPts val="600"/>
            </a:spcBef>
          </a:pPr>
          <a:r>
            <a:rPr lang="tr-TR" altLang="tr-TR" sz="1700" dirty="0" smtClean="0"/>
            <a:t>Çevre Mühendisliği Bölümü</a:t>
          </a:r>
        </a:p>
        <a:p>
          <a:pPr algn="l">
            <a:lnSpc>
              <a:spcPct val="100000"/>
            </a:lnSpc>
            <a:spcBef>
              <a:spcPts val="600"/>
            </a:spcBef>
          </a:pPr>
          <a:r>
            <a:rPr lang="tr-TR" altLang="tr-TR" sz="1700" dirty="0" smtClean="0"/>
            <a:t>Elektrik-Elektronik Mühendisliği Bölümü</a:t>
          </a:r>
        </a:p>
        <a:p>
          <a:pPr algn="l">
            <a:lnSpc>
              <a:spcPct val="100000"/>
            </a:lnSpc>
            <a:spcBef>
              <a:spcPts val="600"/>
            </a:spcBef>
          </a:pPr>
          <a:r>
            <a:rPr lang="tr-TR" altLang="tr-TR" sz="1700" dirty="0" smtClean="0"/>
            <a:t>Endüstri Mühendisliği Bölümü</a:t>
          </a:r>
        </a:p>
        <a:p>
          <a:pPr algn="l">
            <a:lnSpc>
              <a:spcPct val="100000"/>
            </a:lnSpc>
            <a:spcBef>
              <a:spcPts val="600"/>
            </a:spcBef>
          </a:pPr>
          <a:r>
            <a:rPr lang="tr-TR" altLang="tr-TR" sz="1700" dirty="0" smtClean="0"/>
            <a:t>Gıda Mühendisliği Bölümü</a:t>
          </a:r>
        </a:p>
        <a:p>
          <a:pPr algn="l">
            <a:lnSpc>
              <a:spcPct val="100000"/>
            </a:lnSpc>
            <a:spcBef>
              <a:spcPts val="600"/>
            </a:spcBef>
          </a:pPr>
          <a:r>
            <a:rPr lang="tr-TR" altLang="tr-TR" sz="1700" dirty="0" smtClean="0"/>
            <a:t>İnşaat Mühendisliği Bölümü</a:t>
          </a:r>
        </a:p>
        <a:p>
          <a:pPr algn="l">
            <a:lnSpc>
              <a:spcPct val="100000"/>
            </a:lnSpc>
            <a:spcBef>
              <a:spcPts val="600"/>
            </a:spcBef>
          </a:pPr>
          <a:r>
            <a:rPr lang="tr-TR" altLang="tr-TR" sz="1700" dirty="0" smtClean="0"/>
            <a:t>Jeofizik Mühendisliği Bölümü</a:t>
          </a:r>
        </a:p>
        <a:p>
          <a:pPr algn="l">
            <a:lnSpc>
              <a:spcPct val="100000"/>
            </a:lnSpc>
            <a:spcBef>
              <a:spcPts val="600"/>
            </a:spcBef>
          </a:pPr>
          <a:r>
            <a:rPr lang="tr-TR" altLang="tr-TR" sz="1700" dirty="0" smtClean="0"/>
            <a:t>Jeoloji Mühendisliği Bölümü</a:t>
          </a:r>
        </a:p>
        <a:p>
          <a:pPr algn="l">
            <a:lnSpc>
              <a:spcPct val="100000"/>
            </a:lnSpc>
            <a:spcBef>
              <a:spcPts val="600"/>
            </a:spcBef>
          </a:pPr>
          <a:r>
            <a:rPr lang="tr-TR" altLang="tr-TR" sz="1700" dirty="0" smtClean="0"/>
            <a:t>Kimya Mühendisliği Bölümü</a:t>
          </a:r>
        </a:p>
        <a:p>
          <a:pPr algn="l">
            <a:lnSpc>
              <a:spcPct val="100000"/>
            </a:lnSpc>
            <a:spcBef>
              <a:spcPts val="600"/>
            </a:spcBef>
          </a:pPr>
          <a:r>
            <a:rPr lang="tr-TR" altLang="tr-TR" sz="1700" dirty="0" smtClean="0"/>
            <a:t>Makine Mühendisliği Bölümü</a:t>
          </a:r>
        </a:p>
        <a:p>
          <a:pPr algn="l">
            <a:lnSpc>
              <a:spcPct val="100000"/>
            </a:lnSpc>
            <a:spcBef>
              <a:spcPts val="600"/>
            </a:spcBef>
          </a:pPr>
          <a:r>
            <a:rPr lang="tr-TR" altLang="tr-TR" sz="1700" dirty="0" smtClean="0"/>
            <a:t>Tekstil Mühendisliği Bölümü</a:t>
          </a:r>
          <a:endParaRPr lang="tr-TR" sz="1700" b="1" dirty="0"/>
        </a:p>
      </dgm:t>
    </dgm:pt>
    <dgm:pt modelId="{FEDFAF7C-C52A-49B6-A820-897BDA91DBAD}" type="parTrans" cxnId="{13060D79-DFB0-48D5-A210-E5A579264617}">
      <dgm:prSet/>
      <dgm:spPr/>
      <dgm:t>
        <a:bodyPr/>
        <a:lstStyle/>
        <a:p>
          <a:endParaRPr lang="tr-TR"/>
        </a:p>
      </dgm:t>
    </dgm:pt>
    <dgm:pt modelId="{94DC15BA-73B1-4137-8E25-02620A2AA04D}" type="sibTrans" cxnId="{13060D79-DFB0-48D5-A210-E5A579264617}">
      <dgm:prSet/>
      <dgm:spPr/>
      <dgm:t>
        <a:bodyPr/>
        <a:lstStyle/>
        <a:p>
          <a:endParaRPr lang="tr-TR"/>
        </a:p>
      </dgm:t>
    </dgm:pt>
    <dgm:pt modelId="{631ED886-0EF9-45E2-ACFA-9801EA2BBA55}" type="pres">
      <dgm:prSet presAssocID="{EB00FC0B-C3A2-47AD-A1E4-7507109D5D12}" presName="Name0" presStyleCnt="0">
        <dgm:presLayoutVars>
          <dgm:dir/>
          <dgm:resizeHandles val="exact"/>
        </dgm:presLayoutVars>
      </dgm:prSet>
      <dgm:spPr/>
      <dgm:t>
        <a:bodyPr/>
        <a:lstStyle/>
        <a:p>
          <a:endParaRPr lang="tr-TR"/>
        </a:p>
      </dgm:t>
    </dgm:pt>
    <dgm:pt modelId="{2A47888B-581B-4F5A-B20F-8E6ED59E2546}" type="pres">
      <dgm:prSet presAssocID="{2A498F83-09A7-414D-B22B-565678A18486}" presName="node" presStyleLbl="node1" presStyleIdx="0" presStyleCnt="2">
        <dgm:presLayoutVars>
          <dgm:bulletEnabled val="1"/>
        </dgm:presLayoutVars>
      </dgm:prSet>
      <dgm:spPr/>
      <dgm:t>
        <a:bodyPr/>
        <a:lstStyle/>
        <a:p>
          <a:endParaRPr lang="tr-TR"/>
        </a:p>
      </dgm:t>
    </dgm:pt>
    <dgm:pt modelId="{F49AC1A0-2A20-4C86-87FC-27DAB5954916}" type="pres">
      <dgm:prSet presAssocID="{CF84F243-F5D2-4537-AA24-769331558983}" presName="sibTrans" presStyleCnt="0"/>
      <dgm:spPr/>
    </dgm:pt>
    <dgm:pt modelId="{A2693504-28CD-4AE5-9B9E-B41F29AAEC8D}" type="pres">
      <dgm:prSet presAssocID="{E54C02D8-93FD-4D02-B824-AA34CEF386BD}" presName="node" presStyleLbl="node1" presStyleIdx="1" presStyleCnt="2">
        <dgm:presLayoutVars>
          <dgm:bulletEnabled val="1"/>
        </dgm:presLayoutVars>
      </dgm:prSet>
      <dgm:spPr/>
      <dgm:t>
        <a:bodyPr/>
        <a:lstStyle/>
        <a:p>
          <a:endParaRPr lang="tr-TR"/>
        </a:p>
      </dgm:t>
    </dgm:pt>
  </dgm:ptLst>
  <dgm:cxnLst>
    <dgm:cxn modelId="{13060D79-DFB0-48D5-A210-E5A579264617}" srcId="{EB00FC0B-C3A2-47AD-A1E4-7507109D5D12}" destId="{E54C02D8-93FD-4D02-B824-AA34CEF386BD}" srcOrd="1" destOrd="0" parTransId="{FEDFAF7C-C52A-49B6-A820-897BDA91DBAD}" sibTransId="{94DC15BA-73B1-4137-8E25-02620A2AA04D}"/>
    <dgm:cxn modelId="{8E0D6161-63D7-4A63-94B6-1C80134A379E}" type="presOf" srcId="{EB00FC0B-C3A2-47AD-A1E4-7507109D5D12}" destId="{631ED886-0EF9-45E2-ACFA-9801EA2BBA55}" srcOrd="0" destOrd="0" presId="urn:microsoft.com/office/officeart/2005/8/layout/hList6"/>
    <dgm:cxn modelId="{2CF31855-1B2A-46F5-8C1B-C708DCD862F8}" type="presOf" srcId="{2A498F83-09A7-414D-B22B-565678A18486}" destId="{2A47888B-581B-4F5A-B20F-8E6ED59E2546}" srcOrd="0" destOrd="0" presId="urn:microsoft.com/office/officeart/2005/8/layout/hList6"/>
    <dgm:cxn modelId="{33501F99-4382-4AB0-9F76-309753521A7B}" srcId="{EB00FC0B-C3A2-47AD-A1E4-7507109D5D12}" destId="{2A498F83-09A7-414D-B22B-565678A18486}" srcOrd="0" destOrd="0" parTransId="{FE623241-E5F6-426F-ABD1-79CE4E4C4DFA}" sibTransId="{CF84F243-F5D2-4537-AA24-769331558983}"/>
    <dgm:cxn modelId="{8EC3DBC9-447B-44DC-A87B-A3886EAB971F}" type="presOf" srcId="{E54C02D8-93FD-4D02-B824-AA34CEF386BD}" destId="{A2693504-28CD-4AE5-9B9E-B41F29AAEC8D}" srcOrd="0" destOrd="0" presId="urn:microsoft.com/office/officeart/2005/8/layout/hList6"/>
    <dgm:cxn modelId="{C7435BC1-175B-4D01-8568-D58C45F3DE1E}" type="presParOf" srcId="{631ED886-0EF9-45E2-ACFA-9801EA2BBA55}" destId="{2A47888B-581B-4F5A-B20F-8E6ED59E2546}" srcOrd="0" destOrd="0" presId="urn:microsoft.com/office/officeart/2005/8/layout/hList6"/>
    <dgm:cxn modelId="{D8EC99BB-1BB8-4B99-B70E-268BDB51158B}" type="presParOf" srcId="{631ED886-0EF9-45E2-ACFA-9801EA2BBA55}" destId="{F49AC1A0-2A20-4C86-87FC-27DAB5954916}" srcOrd="1" destOrd="0" presId="urn:microsoft.com/office/officeart/2005/8/layout/hList6"/>
    <dgm:cxn modelId="{046DE887-AE7F-4F74-8982-74601F685476}" type="presParOf" srcId="{631ED886-0EF9-45E2-ACFA-9801EA2BBA55}" destId="{A2693504-28CD-4AE5-9B9E-B41F29AAEC8D}"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84464F-B7B9-44AE-9BE5-4398519E070F}">
      <dsp:nvSpPr>
        <dsp:cNvPr id="0" name=""/>
        <dsp:cNvSpPr/>
      </dsp:nvSpPr>
      <dsp:spPr>
        <a:xfrm>
          <a:off x="5277182" y="1145253"/>
          <a:ext cx="3801517" cy="220076"/>
        </a:xfrm>
        <a:custGeom>
          <a:avLst/>
          <a:gdLst/>
          <a:ahLst/>
          <a:cxnLst/>
          <a:rect l="0" t="0" r="0" b="0"/>
          <a:pathLst>
            <a:path>
              <a:moveTo>
                <a:pt x="0" y="0"/>
              </a:moveTo>
              <a:lnTo>
                <a:pt x="0" y="53267"/>
              </a:lnTo>
              <a:lnTo>
                <a:pt x="3801517" y="53267"/>
              </a:lnTo>
              <a:lnTo>
                <a:pt x="3801517" y="220076"/>
              </a:lnTo>
            </a:path>
          </a:pathLst>
        </a:custGeom>
        <a:noFill/>
        <a:ln w="19050" cap="flat" cmpd="sng" algn="ctr">
          <a:solidFill>
            <a:schemeClr val="dk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B7709C76-3FD9-417D-B1B8-51B9EB1CB2C6}">
      <dsp:nvSpPr>
        <dsp:cNvPr id="0" name=""/>
        <dsp:cNvSpPr/>
      </dsp:nvSpPr>
      <dsp:spPr>
        <a:xfrm>
          <a:off x="5277182" y="1145253"/>
          <a:ext cx="305090" cy="297804"/>
        </a:xfrm>
        <a:custGeom>
          <a:avLst/>
          <a:gdLst/>
          <a:ahLst/>
          <a:cxnLst/>
          <a:rect l="0" t="0" r="0" b="0"/>
          <a:pathLst>
            <a:path>
              <a:moveTo>
                <a:pt x="0" y="0"/>
              </a:moveTo>
              <a:lnTo>
                <a:pt x="0" y="130996"/>
              </a:lnTo>
              <a:lnTo>
                <a:pt x="305090" y="130996"/>
              </a:lnTo>
              <a:lnTo>
                <a:pt x="305090" y="297804"/>
              </a:lnTo>
            </a:path>
          </a:pathLst>
        </a:custGeom>
        <a:noFill/>
        <a:ln w="19050" cap="flat" cmpd="sng" algn="ctr">
          <a:solidFill>
            <a:schemeClr val="dk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9753188-1936-4EE5-8CEA-93FE745C7FE8}">
      <dsp:nvSpPr>
        <dsp:cNvPr id="0" name=""/>
        <dsp:cNvSpPr/>
      </dsp:nvSpPr>
      <dsp:spPr>
        <a:xfrm>
          <a:off x="1654026" y="1145253"/>
          <a:ext cx="3623156" cy="254687"/>
        </a:xfrm>
        <a:custGeom>
          <a:avLst/>
          <a:gdLst/>
          <a:ahLst/>
          <a:cxnLst/>
          <a:rect l="0" t="0" r="0" b="0"/>
          <a:pathLst>
            <a:path>
              <a:moveTo>
                <a:pt x="3623156" y="0"/>
              </a:moveTo>
              <a:lnTo>
                <a:pt x="3623156" y="87878"/>
              </a:lnTo>
              <a:lnTo>
                <a:pt x="0" y="87878"/>
              </a:lnTo>
              <a:lnTo>
                <a:pt x="0" y="254687"/>
              </a:lnTo>
            </a:path>
          </a:pathLst>
        </a:custGeom>
        <a:noFill/>
        <a:ln w="19050" cap="flat" cmpd="sng" algn="ctr">
          <a:solidFill>
            <a:schemeClr val="dk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4FD37A4-28A6-49BE-B5CF-E10558B2A02E}">
      <dsp:nvSpPr>
        <dsp:cNvPr id="0" name=""/>
        <dsp:cNvSpPr/>
      </dsp:nvSpPr>
      <dsp:spPr>
        <a:xfrm>
          <a:off x="3911447" y="1851"/>
          <a:ext cx="2731469" cy="1143401"/>
        </a:xfrm>
        <a:prstGeom prst="roundRect">
          <a:avLst>
            <a:gd name="adj" fmla="val 10000"/>
          </a:avLst>
        </a:prstGeom>
        <a:gradFill rotWithShape="0">
          <a:gsLst>
            <a:gs pos="0">
              <a:schemeClr val="lt1">
                <a:hueOff val="0"/>
                <a:satOff val="0"/>
                <a:lumOff val="0"/>
                <a:alphaOff val="0"/>
                <a:tint val="94000"/>
                <a:satMod val="180000"/>
                <a:lumMod val="98000"/>
              </a:schemeClr>
            </a:gs>
            <a:gs pos="100000">
              <a:schemeClr val="lt1">
                <a:hueOff val="0"/>
                <a:satOff val="0"/>
                <a:lumOff val="0"/>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72984D9-24C2-4724-8522-BEC87656CF6C}">
      <dsp:nvSpPr>
        <dsp:cNvPr id="0" name=""/>
        <dsp:cNvSpPr/>
      </dsp:nvSpPr>
      <dsp:spPr>
        <a:xfrm>
          <a:off x="4111517" y="191918"/>
          <a:ext cx="2731469" cy="1143401"/>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ln>
        <a:effectLst>
          <a:outerShdw blurRad="50800" dist="25400" dir="5400000" rotWithShape="0">
            <a:srgbClr val="000000">
              <a:alpha val="46000"/>
            </a:srgbClr>
          </a:out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kern="1200" dirty="0" smtClean="0"/>
            <a:t>REKTÖR</a:t>
          </a:r>
        </a:p>
        <a:p>
          <a:pPr lvl="0" algn="ctr" defTabSz="844550">
            <a:lnSpc>
              <a:spcPct val="90000"/>
            </a:lnSpc>
            <a:spcBef>
              <a:spcPct val="0"/>
            </a:spcBef>
            <a:spcAft>
              <a:spcPct val="35000"/>
            </a:spcAft>
          </a:pPr>
          <a:r>
            <a:rPr lang="tr-TR" sz="1900" kern="1200" dirty="0" smtClean="0"/>
            <a:t>Prof. Dr. Hüseyin BAĞ</a:t>
          </a:r>
          <a:endParaRPr lang="tr-TR" sz="1900" kern="1200" dirty="0"/>
        </a:p>
      </dsp:txBody>
      <dsp:txXfrm>
        <a:off x="4145006" y="225407"/>
        <a:ext cx="2664491" cy="1076423"/>
      </dsp:txXfrm>
    </dsp:sp>
    <dsp:sp modelId="{9B2645A0-4323-45E6-A1A0-C5BE84282623}">
      <dsp:nvSpPr>
        <dsp:cNvPr id="0" name=""/>
        <dsp:cNvSpPr/>
      </dsp:nvSpPr>
      <dsp:spPr>
        <a:xfrm>
          <a:off x="-196790" y="1399940"/>
          <a:ext cx="3701632" cy="1058938"/>
        </a:xfrm>
        <a:prstGeom prst="roundRect">
          <a:avLst>
            <a:gd name="adj" fmla="val 10000"/>
          </a:avLst>
        </a:prstGeom>
        <a:gradFill rotWithShape="0">
          <a:gsLst>
            <a:gs pos="0">
              <a:schemeClr val="lt1">
                <a:hueOff val="0"/>
                <a:satOff val="0"/>
                <a:lumOff val="0"/>
                <a:alphaOff val="0"/>
                <a:tint val="94000"/>
                <a:satMod val="180000"/>
                <a:lumMod val="98000"/>
              </a:schemeClr>
            </a:gs>
            <a:gs pos="100000">
              <a:schemeClr val="lt1">
                <a:hueOff val="0"/>
                <a:satOff val="0"/>
                <a:lumOff val="0"/>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B10727F-1291-4BCB-9E65-61C5D28F851F}">
      <dsp:nvSpPr>
        <dsp:cNvPr id="0" name=""/>
        <dsp:cNvSpPr/>
      </dsp:nvSpPr>
      <dsp:spPr>
        <a:xfrm>
          <a:off x="3280" y="1590007"/>
          <a:ext cx="3701632" cy="1058938"/>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ln>
        <a:effectLst>
          <a:outerShdw blurRad="50800" dist="25400" dir="5400000" rotWithShape="0">
            <a:srgbClr val="000000">
              <a:alpha val="46000"/>
            </a:srgbClr>
          </a:out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kern="1200" dirty="0" smtClean="0"/>
            <a:t>REKTÖR YARDIMCISI</a:t>
          </a:r>
        </a:p>
        <a:p>
          <a:pPr lvl="0" algn="ctr" defTabSz="844550">
            <a:lnSpc>
              <a:spcPct val="90000"/>
            </a:lnSpc>
            <a:spcBef>
              <a:spcPct val="0"/>
            </a:spcBef>
            <a:spcAft>
              <a:spcPct val="35000"/>
            </a:spcAft>
          </a:pPr>
          <a:r>
            <a:rPr lang="tr-TR" sz="1900" kern="1200" dirty="0" smtClean="0"/>
            <a:t>Prof. Dr. Rafet KILINÇARSLAN</a:t>
          </a:r>
          <a:endParaRPr lang="tr-TR" sz="1900" kern="1200" dirty="0"/>
        </a:p>
      </dsp:txBody>
      <dsp:txXfrm>
        <a:off x="34295" y="1621022"/>
        <a:ext cx="3639602" cy="996908"/>
      </dsp:txXfrm>
    </dsp:sp>
    <dsp:sp modelId="{E78B7142-65A3-4D7F-A323-04923BA5A963}">
      <dsp:nvSpPr>
        <dsp:cNvPr id="0" name=""/>
        <dsp:cNvSpPr/>
      </dsp:nvSpPr>
      <dsp:spPr>
        <a:xfrm>
          <a:off x="4069200" y="1443058"/>
          <a:ext cx="3026143" cy="1088541"/>
        </a:xfrm>
        <a:prstGeom prst="roundRect">
          <a:avLst>
            <a:gd name="adj" fmla="val 10000"/>
          </a:avLst>
        </a:prstGeom>
        <a:gradFill rotWithShape="0">
          <a:gsLst>
            <a:gs pos="0">
              <a:schemeClr val="lt1">
                <a:hueOff val="0"/>
                <a:satOff val="0"/>
                <a:lumOff val="0"/>
                <a:alphaOff val="0"/>
                <a:tint val="94000"/>
                <a:satMod val="180000"/>
                <a:lumMod val="98000"/>
              </a:schemeClr>
            </a:gs>
            <a:gs pos="100000">
              <a:schemeClr val="lt1">
                <a:hueOff val="0"/>
                <a:satOff val="0"/>
                <a:lumOff val="0"/>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37603A01-88FD-45CD-9CE1-DA45075DDAFE}">
      <dsp:nvSpPr>
        <dsp:cNvPr id="0" name=""/>
        <dsp:cNvSpPr/>
      </dsp:nvSpPr>
      <dsp:spPr>
        <a:xfrm>
          <a:off x="4269271" y="1633125"/>
          <a:ext cx="3026143" cy="1088541"/>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ln>
        <a:effectLst>
          <a:outerShdw blurRad="50800" dist="25400" dir="5400000" rotWithShape="0">
            <a:srgbClr val="000000">
              <a:alpha val="46000"/>
            </a:srgbClr>
          </a:out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kern="1200" dirty="0" smtClean="0"/>
            <a:t>REKTÖR YARDIMCISI</a:t>
          </a:r>
        </a:p>
        <a:p>
          <a:pPr lvl="0" algn="ctr" defTabSz="844550">
            <a:lnSpc>
              <a:spcPct val="90000"/>
            </a:lnSpc>
            <a:spcBef>
              <a:spcPct val="0"/>
            </a:spcBef>
            <a:spcAft>
              <a:spcPct val="35000"/>
            </a:spcAft>
          </a:pPr>
          <a:r>
            <a:rPr lang="tr-TR" sz="1900" kern="1200" dirty="0" smtClean="0"/>
            <a:t>Prof. Dr. Erdinç DURU</a:t>
          </a:r>
          <a:endParaRPr lang="tr-TR" sz="1900" kern="1200" dirty="0"/>
        </a:p>
      </dsp:txBody>
      <dsp:txXfrm>
        <a:off x="4301153" y="1665007"/>
        <a:ext cx="2962379" cy="1024777"/>
      </dsp:txXfrm>
    </dsp:sp>
    <dsp:sp modelId="{0C5C4562-06BB-45F6-9E34-FB023F99831F}">
      <dsp:nvSpPr>
        <dsp:cNvPr id="0" name=""/>
        <dsp:cNvSpPr/>
      </dsp:nvSpPr>
      <dsp:spPr>
        <a:xfrm>
          <a:off x="7626570" y="1365330"/>
          <a:ext cx="2904258" cy="1163479"/>
        </a:xfrm>
        <a:prstGeom prst="roundRect">
          <a:avLst>
            <a:gd name="adj" fmla="val 10000"/>
          </a:avLst>
        </a:prstGeom>
        <a:gradFill rotWithShape="0">
          <a:gsLst>
            <a:gs pos="0">
              <a:schemeClr val="lt1">
                <a:hueOff val="0"/>
                <a:satOff val="0"/>
                <a:lumOff val="0"/>
                <a:alphaOff val="0"/>
                <a:tint val="94000"/>
                <a:satMod val="180000"/>
                <a:lumMod val="98000"/>
              </a:schemeClr>
            </a:gs>
            <a:gs pos="100000">
              <a:schemeClr val="lt1">
                <a:hueOff val="0"/>
                <a:satOff val="0"/>
                <a:lumOff val="0"/>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65BF4D6-7A40-466E-B6CF-19B04C7E0B2E}">
      <dsp:nvSpPr>
        <dsp:cNvPr id="0" name=""/>
        <dsp:cNvSpPr/>
      </dsp:nvSpPr>
      <dsp:spPr>
        <a:xfrm>
          <a:off x="7826641" y="1555396"/>
          <a:ext cx="2904258" cy="1163479"/>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ln>
        <a:effectLst>
          <a:outerShdw blurRad="50800" dist="25400" dir="5400000" rotWithShape="0">
            <a:srgbClr val="000000">
              <a:alpha val="46000"/>
            </a:srgbClr>
          </a:out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72390" tIns="72390" rIns="72390" bIns="72390" numCol="1" spcCol="1270" anchor="ctr" anchorCtr="0">
          <a:noAutofit/>
        </a:bodyPr>
        <a:lstStyle/>
        <a:p>
          <a:pPr lvl="0" algn="ctr" defTabSz="844550">
            <a:lnSpc>
              <a:spcPct val="90000"/>
            </a:lnSpc>
            <a:spcBef>
              <a:spcPct val="0"/>
            </a:spcBef>
            <a:spcAft>
              <a:spcPct val="35000"/>
            </a:spcAft>
          </a:pPr>
          <a:r>
            <a:rPr lang="tr-TR" sz="1900" b="1" kern="1200" dirty="0" smtClean="0"/>
            <a:t>REKTÖR YARDIMCISI</a:t>
          </a:r>
        </a:p>
        <a:p>
          <a:pPr lvl="0" algn="ctr" defTabSz="844550">
            <a:lnSpc>
              <a:spcPct val="90000"/>
            </a:lnSpc>
            <a:spcBef>
              <a:spcPct val="0"/>
            </a:spcBef>
            <a:spcAft>
              <a:spcPct val="35000"/>
            </a:spcAft>
          </a:pPr>
          <a:r>
            <a:rPr lang="tr-TR" sz="1900" kern="1200" dirty="0" smtClean="0"/>
            <a:t>Prof. Dr. Arzu YAREN</a:t>
          </a:r>
          <a:endParaRPr lang="tr-TR" sz="1900" kern="1200" dirty="0"/>
        </a:p>
      </dsp:txBody>
      <dsp:txXfrm>
        <a:off x="7860718" y="1589473"/>
        <a:ext cx="2836104" cy="109532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659BB-655F-4D74-B3DD-3BF682B1B87B}">
      <dsp:nvSpPr>
        <dsp:cNvPr id="0" name=""/>
        <dsp:cNvSpPr/>
      </dsp:nvSpPr>
      <dsp:spPr>
        <a:xfrm>
          <a:off x="785675" y="-184592"/>
          <a:ext cx="3207352" cy="1110470"/>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a:outerShdw blurRad="38100" dist="12700" dir="5400000" rotWithShape="0">
            <a:srgbClr val="000000">
              <a:alpha val="15000"/>
            </a:srgbClr>
          </a:outerShdw>
        </a:effectLst>
      </dsp:spPr>
      <dsp:style>
        <a:lnRef idx="3">
          <a:scrgbClr r="0" g="0" b="0"/>
        </a:lnRef>
        <a:fillRef idx="1">
          <a:scrgbClr r="0" g="0" b="0"/>
        </a:fillRef>
        <a:effectRef idx="1">
          <a:scrgbClr r="0" g="0" b="0"/>
        </a:effectRef>
        <a:fontRef idx="minor">
          <a:schemeClr val="lt1"/>
        </a:fontRef>
      </dsp:style>
    </dsp:sp>
    <dsp:sp modelId="{19719BC8-C68C-48B1-B044-67FC60C2E7F2}">
      <dsp:nvSpPr>
        <dsp:cNvPr id="0" name=""/>
        <dsp:cNvSpPr/>
      </dsp:nvSpPr>
      <dsp:spPr>
        <a:xfrm>
          <a:off x="979983" y="0"/>
          <a:ext cx="3207352" cy="1110470"/>
        </a:xfrm>
        <a:prstGeom prst="roundRect">
          <a:avLst>
            <a:gd name="adj" fmla="val 10000"/>
          </a:avLst>
        </a:prstGeom>
        <a:solidFill>
          <a:schemeClr val="dk1">
            <a:alpha val="90000"/>
            <a:tint val="40000"/>
            <a:hueOff val="0"/>
            <a:satOff val="0"/>
            <a:lumOff val="0"/>
            <a:alphaOff val="0"/>
          </a:schemeClr>
        </a:solidFill>
        <a:ln w="1905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2390" tIns="72390" rIns="72390" bIns="7239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1900" b="1" kern="1200" dirty="0" smtClean="0"/>
            <a:t>GENEL SEKRETER</a:t>
          </a:r>
        </a:p>
        <a:p>
          <a:pPr marL="0" marR="0" lvl="0" indent="0" algn="ctr" defTabSz="488950" eaLnBrk="1" fontAlgn="auto" latinLnBrk="0" hangingPunct="1">
            <a:lnSpc>
              <a:spcPct val="90000"/>
            </a:lnSpc>
            <a:spcBef>
              <a:spcPct val="0"/>
            </a:spcBef>
            <a:spcAft>
              <a:spcPct val="35000"/>
            </a:spcAft>
            <a:buClrTx/>
            <a:buSzTx/>
            <a:buFontTx/>
            <a:buNone/>
            <a:tabLst/>
            <a:defRPr/>
          </a:pPr>
          <a:r>
            <a:rPr lang="tr-TR" sz="1900" b="0" kern="1200" dirty="0" smtClean="0"/>
            <a:t>Doç. Dr. Mehmet Ali SARI</a:t>
          </a:r>
        </a:p>
      </dsp:txBody>
      <dsp:txXfrm>
        <a:off x="1012508" y="32525"/>
        <a:ext cx="3142302" cy="104542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F84C43-EB53-4AA8-8EC4-6A34D66B310B}">
      <dsp:nvSpPr>
        <dsp:cNvPr id="0" name=""/>
        <dsp:cNvSpPr/>
      </dsp:nvSpPr>
      <dsp:spPr>
        <a:xfrm>
          <a:off x="4679100" y="700468"/>
          <a:ext cx="2904656" cy="320494"/>
        </a:xfrm>
        <a:custGeom>
          <a:avLst/>
          <a:gdLst/>
          <a:ahLst/>
          <a:cxnLst/>
          <a:rect l="0" t="0" r="0" b="0"/>
          <a:pathLst>
            <a:path>
              <a:moveTo>
                <a:pt x="0" y="0"/>
              </a:moveTo>
              <a:lnTo>
                <a:pt x="0" y="218407"/>
              </a:lnTo>
              <a:lnTo>
                <a:pt x="2904656" y="218407"/>
              </a:lnTo>
              <a:lnTo>
                <a:pt x="2904656" y="320494"/>
              </a:lnTo>
            </a:path>
          </a:pathLst>
        </a:custGeom>
        <a:noFill/>
        <a:ln w="19050" cap="flat" cmpd="sng" algn="ctr">
          <a:solidFill>
            <a:schemeClr val="dk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A083ED30-05D8-4D83-A121-771AC0D88670}">
      <dsp:nvSpPr>
        <dsp:cNvPr id="0" name=""/>
        <dsp:cNvSpPr/>
      </dsp:nvSpPr>
      <dsp:spPr>
        <a:xfrm>
          <a:off x="4679100" y="700468"/>
          <a:ext cx="916925" cy="320494"/>
        </a:xfrm>
        <a:custGeom>
          <a:avLst/>
          <a:gdLst/>
          <a:ahLst/>
          <a:cxnLst/>
          <a:rect l="0" t="0" r="0" b="0"/>
          <a:pathLst>
            <a:path>
              <a:moveTo>
                <a:pt x="0" y="0"/>
              </a:moveTo>
              <a:lnTo>
                <a:pt x="0" y="218407"/>
              </a:lnTo>
              <a:lnTo>
                <a:pt x="916925" y="218407"/>
              </a:lnTo>
              <a:lnTo>
                <a:pt x="916925" y="320494"/>
              </a:lnTo>
            </a:path>
          </a:pathLst>
        </a:custGeom>
        <a:noFill/>
        <a:ln w="19050" cap="flat" cmpd="sng" algn="ctr">
          <a:solidFill>
            <a:schemeClr val="dk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E4A6D7A-9D20-4A69-BD28-0FF18AAFA22E}">
      <dsp:nvSpPr>
        <dsp:cNvPr id="0" name=""/>
        <dsp:cNvSpPr/>
      </dsp:nvSpPr>
      <dsp:spPr>
        <a:xfrm>
          <a:off x="3698167" y="2740979"/>
          <a:ext cx="91440" cy="320494"/>
        </a:xfrm>
        <a:custGeom>
          <a:avLst/>
          <a:gdLst/>
          <a:ahLst/>
          <a:cxnLst/>
          <a:rect l="0" t="0" r="0" b="0"/>
          <a:pathLst>
            <a:path>
              <a:moveTo>
                <a:pt x="45720" y="0"/>
              </a:moveTo>
              <a:lnTo>
                <a:pt x="45720" y="320494"/>
              </a:lnTo>
            </a:path>
          </a:pathLst>
        </a:custGeom>
        <a:noFill/>
        <a:ln w="19050" cap="flat" cmpd="sng" algn="ctr">
          <a:solidFill>
            <a:schemeClr val="dk1">
              <a:shade val="8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6C564332-090D-4A30-9DDB-1169C82171A5}">
      <dsp:nvSpPr>
        <dsp:cNvPr id="0" name=""/>
        <dsp:cNvSpPr/>
      </dsp:nvSpPr>
      <dsp:spPr>
        <a:xfrm>
          <a:off x="3698167" y="1720723"/>
          <a:ext cx="91440" cy="320494"/>
        </a:xfrm>
        <a:custGeom>
          <a:avLst/>
          <a:gdLst/>
          <a:ahLst/>
          <a:cxnLst/>
          <a:rect l="0" t="0" r="0" b="0"/>
          <a:pathLst>
            <a:path>
              <a:moveTo>
                <a:pt x="45720" y="0"/>
              </a:moveTo>
              <a:lnTo>
                <a:pt x="45720" y="320494"/>
              </a:lnTo>
            </a:path>
          </a:pathLst>
        </a:custGeom>
        <a:noFill/>
        <a:ln w="19050" cap="flat" cmpd="sng" algn="ctr">
          <a:solidFill>
            <a:schemeClr val="dk1">
              <a:shade val="8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512934B2-4C48-4C10-BAE4-6D62149DA131}">
      <dsp:nvSpPr>
        <dsp:cNvPr id="0" name=""/>
        <dsp:cNvSpPr/>
      </dsp:nvSpPr>
      <dsp:spPr>
        <a:xfrm>
          <a:off x="3743887" y="700468"/>
          <a:ext cx="935212" cy="320494"/>
        </a:xfrm>
        <a:custGeom>
          <a:avLst/>
          <a:gdLst/>
          <a:ahLst/>
          <a:cxnLst/>
          <a:rect l="0" t="0" r="0" b="0"/>
          <a:pathLst>
            <a:path>
              <a:moveTo>
                <a:pt x="935212" y="0"/>
              </a:moveTo>
              <a:lnTo>
                <a:pt x="935212" y="218407"/>
              </a:lnTo>
              <a:lnTo>
                <a:pt x="0" y="218407"/>
              </a:lnTo>
              <a:lnTo>
                <a:pt x="0" y="320494"/>
              </a:lnTo>
            </a:path>
          </a:pathLst>
        </a:custGeom>
        <a:noFill/>
        <a:ln w="19050" cap="flat" cmpd="sng" algn="ctr">
          <a:solidFill>
            <a:schemeClr val="dk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FF7E60E2-906E-43DD-902A-ABDB70BA1CF3}">
      <dsp:nvSpPr>
        <dsp:cNvPr id="0" name=""/>
        <dsp:cNvSpPr/>
      </dsp:nvSpPr>
      <dsp:spPr>
        <a:xfrm>
          <a:off x="1734992" y="700468"/>
          <a:ext cx="2944108" cy="320494"/>
        </a:xfrm>
        <a:custGeom>
          <a:avLst/>
          <a:gdLst/>
          <a:ahLst/>
          <a:cxnLst/>
          <a:rect l="0" t="0" r="0" b="0"/>
          <a:pathLst>
            <a:path>
              <a:moveTo>
                <a:pt x="2944108" y="0"/>
              </a:moveTo>
              <a:lnTo>
                <a:pt x="2944108" y="218407"/>
              </a:lnTo>
              <a:lnTo>
                <a:pt x="0" y="218407"/>
              </a:lnTo>
              <a:lnTo>
                <a:pt x="0" y="320494"/>
              </a:lnTo>
            </a:path>
          </a:pathLst>
        </a:custGeom>
        <a:noFill/>
        <a:ln w="19050" cap="flat" cmpd="sng" algn="ctr">
          <a:solidFill>
            <a:schemeClr val="dk1">
              <a:shade val="60000"/>
              <a:hueOff val="0"/>
              <a:satOff val="0"/>
              <a:lumOff val="0"/>
              <a:alphaOff val="0"/>
            </a:schemeClr>
          </a:solidFill>
          <a:prstDash val="solid"/>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532FB105-C1D4-4B72-BC6C-8D99C7595D17}">
      <dsp:nvSpPr>
        <dsp:cNvPr id="0" name=""/>
        <dsp:cNvSpPr/>
      </dsp:nvSpPr>
      <dsp:spPr>
        <a:xfrm>
          <a:off x="3684894" y="707"/>
          <a:ext cx="1988412" cy="699761"/>
        </a:xfrm>
        <a:prstGeom prst="roundRect">
          <a:avLst>
            <a:gd name="adj" fmla="val 10000"/>
          </a:avLst>
        </a:prstGeom>
        <a:solidFill>
          <a:schemeClr val="lt1">
            <a:hueOff val="0"/>
            <a:satOff val="0"/>
            <a:lumOff val="0"/>
            <a:alphaOff val="0"/>
          </a:schemeClr>
        </a:solidFill>
        <a:ln>
          <a:noFill/>
        </a:ln>
        <a:effectLst>
          <a:outerShdw blurRad="38100" dist="12700" dir="5400000" rotWithShape="0">
            <a:srgbClr val="000000">
              <a:alpha val="1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1874FE84-22AC-44D4-BAE9-C72EB5EC1341}">
      <dsp:nvSpPr>
        <dsp:cNvPr id="0" name=""/>
        <dsp:cNvSpPr/>
      </dsp:nvSpPr>
      <dsp:spPr>
        <a:xfrm>
          <a:off x="3807337" y="117028"/>
          <a:ext cx="1988412" cy="699761"/>
        </a:xfrm>
        <a:prstGeom prst="roundRect">
          <a:avLst>
            <a:gd name="adj" fmla="val 10000"/>
          </a:avLst>
        </a:prstGeom>
        <a:solidFill>
          <a:schemeClr val="dk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kern="1200" cap="none" normalizeH="0" baseline="0" dirty="0" smtClean="0">
            <a:ln/>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Üniversite</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(Rektör)</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kern="1200" cap="none" normalizeH="0" baseline="0" dirty="0" smtClean="0">
            <a:ln/>
            <a:effectLst/>
            <a:latin typeface="+mj-lt"/>
          </a:endParaRPr>
        </a:p>
      </dsp:txBody>
      <dsp:txXfrm>
        <a:off x="3827832" y="137523"/>
        <a:ext cx="1947422" cy="658771"/>
      </dsp:txXfrm>
    </dsp:sp>
    <dsp:sp modelId="{5E6F96CF-5702-4EAC-A234-DA82B3FB44DD}">
      <dsp:nvSpPr>
        <dsp:cNvPr id="0" name=""/>
        <dsp:cNvSpPr/>
      </dsp:nvSpPr>
      <dsp:spPr>
        <a:xfrm>
          <a:off x="804916" y="1020962"/>
          <a:ext cx="1860152" cy="699761"/>
        </a:xfrm>
        <a:prstGeom prst="roundRect">
          <a:avLst>
            <a:gd name="adj" fmla="val 10000"/>
          </a:avLst>
        </a:prstGeom>
        <a:solidFill>
          <a:schemeClr val="lt1">
            <a:hueOff val="0"/>
            <a:satOff val="0"/>
            <a:lumOff val="0"/>
            <a:alphaOff val="0"/>
          </a:schemeClr>
        </a:solidFill>
        <a:ln>
          <a:noFill/>
        </a:ln>
        <a:effectLst>
          <a:outerShdw blurRad="38100" dist="12700" dir="5400000" rotWithShape="0">
            <a:srgbClr val="000000">
              <a:alpha val="1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E50062D3-6F90-45DB-AC14-0B37243B0869}">
      <dsp:nvSpPr>
        <dsp:cNvPr id="0" name=""/>
        <dsp:cNvSpPr/>
      </dsp:nvSpPr>
      <dsp:spPr>
        <a:xfrm>
          <a:off x="927359" y="1137283"/>
          <a:ext cx="1860152" cy="699761"/>
        </a:xfrm>
        <a:prstGeom prst="roundRect">
          <a:avLst>
            <a:gd name="adj" fmla="val 10000"/>
          </a:avLst>
        </a:prstGeom>
        <a:solidFill>
          <a:schemeClr val="dk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Enstitüler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(Enstitü Başkanı)</a:t>
          </a:r>
        </a:p>
      </dsp:txBody>
      <dsp:txXfrm>
        <a:off x="947854" y="1157778"/>
        <a:ext cx="1819162" cy="658771"/>
      </dsp:txXfrm>
    </dsp:sp>
    <dsp:sp modelId="{C160F89E-3360-498C-92F0-C4A16950B813}">
      <dsp:nvSpPr>
        <dsp:cNvPr id="0" name=""/>
        <dsp:cNvSpPr/>
      </dsp:nvSpPr>
      <dsp:spPr>
        <a:xfrm>
          <a:off x="2909954" y="1020962"/>
          <a:ext cx="1667866" cy="699761"/>
        </a:xfrm>
        <a:prstGeom prst="roundRect">
          <a:avLst>
            <a:gd name="adj" fmla="val 10000"/>
          </a:avLst>
        </a:prstGeom>
        <a:solidFill>
          <a:schemeClr val="lt1">
            <a:hueOff val="0"/>
            <a:satOff val="0"/>
            <a:lumOff val="0"/>
            <a:alphaOff val="0"/>
          </a:schemeClr>
        </a:solidFill>
        <a:ln>
          <a:noFill/>
        </a:ln>
        <a:effectLst>
          <a:outerShdw blurRad="38100" dist="12700" dir="5400000" rotWithShape="0">
            <a:srgbClr val="000000">
              <a:alpha val="1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2117DD32-9759-40BC-A91A-A7186902DF95}">
      <dsp:nvSpPr>
        <dsp:cNvPr id="0" name=""/>
        <dsp:cNvSpPr/>
      </dsp:nvSpPr>
      <dsp:spPr>
        <a:xfrm>
          <a:off x="3032397" y="1137283"/>
          <a:ext cx="1667866" cy="699761"/>
        </a:xfrm>
        <a:prstGeom prst="roundRect">
          <a:avLst>
            <a:gd name="adj" fmla="val 10000"/>
          </a:avLst>
        </a:prstGeom>
        <a:solidFill>
          <a:schemeClr val="dk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kern="1200" cap="none" normalizeH="0" baseline="0" dirty="0" smtClean="0">
            <a:ln/>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Fakülteler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(Dekan)</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kern="1200" cap="none" normalizeH="0" baseline="0" dirty="0" smtClean="0">
            <a:ln/>
            <a:effectLst/>
            <a:latin typeface="+mj-lt"/>
          </a:endParaRPr>
        </a:p>
      </dsp:txBody>
      <dsp:txXfrm>
        <a:off x="3052892" y="1157778"/>
        <a:ext cx="1626876" cy="658771"/>
      </dsp:txXfrm>
    </dsp:sp>
    <dsp:sp modelId="{503C96DB-39A7-4872-B684-2490544F9C5B}">
      <dsp:nvSpPr>
        <dsp:cNvPr id="0" name=""/>
        <dsp:cNvSpPr/>
      </dsp:nvSpPr>
      <dsp:spPr>
        <a:xfrm>
          <a:off x="2510501" y="2041218"/>
          <a:ext cx="2466773" cy="699761"/>
        </a:xfrm>
        <a:prstGeom prst="roundRect">
          <a:avLst>
            <a:gd name="adj" fmla="val 10000"/>
          </a:avLst>
        </a:prstGeom>
        <a:solidFill>
          <a:schemeClr val="lt1">
            <a:hueOff val="0"/>
            <a:satOff val="0"/>
            <a:lumOff val="0"/>
            <a:alphaOff val="0"/>
          </a:schemeClr>
        </a:solidFill>
        <a:ln>
          <a:noFill/>
        </a:ln>
        <a:effectLst>
          <a:outerShdw blurRad="38100" dist="12700" dir="5400000" rotWithShape="0">
            <a:srgbClr val="000000">
              <a:alpha val="1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533727E9-9579-441C-A9B2-CD5F3DA2EC2B}">
      <dsp:nvSpPr>
        <dsp:cNvPr id="0" name=""/>
        <dsp:cNvSpPr/>
      </dsp:nvSpPr>
      <dsp:spPr>
        <a:xfrm>
          <a:off x="2632943" y="2157539"/>
          <a:ext cx="2466773" cy="699761"/>
        </a:xfrm>
        <a:prstGeom prst="roundRect">
          <a:avLst>
            <a:gd name="adj" fmla="val 10000"/>
          </a:avLst>
        </a:prstGeom>
        <a:solidFill>
          <a:schemeClr val="dk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kern="1200" cap="none" normalizeH="0" baseline="0" dirty="0" smtClean="0">
            <a:ln/>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Bölümler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(Bölüm Başkanı)</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kern="1200" cap="none" normalizeH="0" baseline="0" dirty="0" smtClean="0">
            <a:ln/>
            <a:effectLst/>
            <a:latin typeface="+mj-lt"/>
          </a:endParaRPr>
        </a:p>
      </dsp:txBody>
      <dsp:txXfrm>
        <a:off x="2653438" y="2178034"/>
        <a:ext cx="2425783" cy="658771"/>
      </dsp:txXfrm>
    </dsp:sp>
    <dsp:sp modelId="{787FB6CD-9A94-4327-86DC-25BAF0D4D250}">
      <dsp:nvSpPr>
        <dsp:cNvPr id="0" name=""/>
        <dsp:cNvSpPr/>
      </dsp:nvSpPr>
      <dsp:spPr>
        <a:xfrm>
          <a:off x="2333081" y="3061473"/>
          <a:ext cx="2821613" cy="699761"/>
        </a:xfrm>
        <a:prstGeom prst="roundRect">
          <a:avLst>
            <a:gd name="adj" fmla="val 10000"/>
          </a:avLst>
        </a:prstGeom>
        <a:solidFill>
          <a:schemeClr val="lt1">
            <a:hueOff val="0"/>
            <a:satOff val="0"/>
            <a:lumOff val="0"/>
            <a:alphaOff val="0"/>
          </a:schemeClr>
        </a:solidFill>
        <a:ln>
          <a:noFill/>
        </a:ln>
        <a:effectLst>
          <a:outerShdw blurRad="38100" dist="12700" dir="5400000" rotWithShape="0">
            <a:srgbClr val="000000">
              <a:alpha val="1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EC479464-5F82-48C8-AADF-889FEE3BD942}">
      <dsp:nvSpPr>
        <dsp:cNvPr id="0" name=""/>
        <dsp:cNvSpPr/>
      </dsp:nvSpPr>
      <dsp:spPr>
        <a:xfrm>
          <a:off x="2455524" y="3177794"/>
          <a:ext cx="2821613" cy="699761"/>
        </a:xfrm>
        <a:prstGeom prst="roundRect">
          <a:avLst>
            <a:gd name="adj" fmla="val 10000"/>
          </a:avLst>
        </a:prstGeom>
        <a:solidFill>
          <a:schemeClr val="dk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kern="1200" cap="none" normalizeH="0" baseline="0" dirty="0" smtClean="0">
            <a:ln/>
            <a:effectLst/>
            <a:latin typeface="+mj-lt"/>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Anabilim Dalı </a:t>
          </a:r>
          <a:br>
            <a:rPr kumimoji="0" lang="tr-TR" altLang="tr-TR" sz="1600" b="1" i="0" u="none" strike="noStrike" kern="1200" cap="none" normalizeH="0" baseline="0" dirty="0" smtClean="0">
              <a:ln/>
              <a:effectLst/>
              <a:latin typeface="+mj-lt"/>
            </a:rPr>
          </a:br>
          <a:r>
            <a:rPr kumimoji="0" lang="tr-TR" altLang="tr-TR" sz="1600" b="1" i="0" u="none" strike="noStrike" kern="1200" cap="none" normalizeH="0" baseline="0" dirty="0" smtClean="0">
              <a:ln/>
              <a:effectLst/>
              <a:latin typeface="+mj-lt"/>
            </a:rPr>
            <a:t>(Anabilim Dalı Başkanı)</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tr-TR" altLang="tr-TR" sz="1600" b="1" i="0" u="none" strike="noStrike" kern="1200" cap="none" normalizeH="0" baseline="0" dirty="0" smtClean="0">
            <a:ln/>
            <a:effectLst/>
            <a:latin typeface="+mj-lt"/>
          </a:endParaRPr>
        </a:p>
      </dsp:txBody>
      <dsp:txXfrm>
        <a:off x="2476019" y="3198289"/>
        <a:ext cx="2780623" cy="658771"/>
      </dsp:txXfrm>
    </dsp:sp>
    <dsp:sp modelId="{C4058C35-DE13-498D-8329-E126959E05F0}">
      <dsp:nvSpPr>
        <dsp:cNvPr id="0" name=""/>
        <dsp:cNvSpPr/>
      </dsp:nvSpPr>
      <dsp:spPr>
        <a:xfrm>
          <a:off x="4822707" y="1020962"/>
          <a:ext cx="1546637" cy="699761"/>
        </a:xfrm>
        <a:prstGeom prst="roundRect">
          <a:avLst>
            <a:gd name="adj" fmla="val 10000"/>
          </a:avLst>
        </a:prstGeom>
        <a:solidFill>
          <a:schemeClr val="lt1">
            <a:hueOff val="0"/>
            <a:satOff val="0"/>
            <a:lumOff val="0"/>
            <a:alphaOff val="0"/>
          </a:schemeClr>
        </a:solidFill>
        <a:ln>
          <a:noFill/>
        </a:ln>
        <a:effectLst>
          <a:outerShdw blurRad="38100" dist="12700" dir="5400000" rotWithShape="0">
            <a:srgbClr val="000000">
              <a:alpha val="1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0D3BCAE1-BF98-4AEF-BFB7-43DEB6A8441A}">
      <dsp:nvSpPr>
        <dsp:cNvPr id="0" name=""/>
        <dsp:cNvSpPr/>
      </dsp:nvSpPr>
      <dsp:spPr>
        <a:xfrm>
          <a:off x="4945149" y="1137283"/>
          <a:ext cx="1546637" cy="699761"/>
        </a:xfrm>
        <a:prstGeom prst="roundRect">
          <a:avLst>
            <a:gd name="adj" fmla="val 10000"/>
          </a:avLst>
        </a:prstGeom>
        <a:solidFill>
          <a:schemeClr val="dk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Merkezler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(Müdür)</a:t>
          </a:r>
        </a:p>
      </dsp:txBody>
      <dsp:txXfrm>
        <a:off x="4965644" y="1157778"/>
        <a:ext cx="1505647" cy="658771"/>
      </dsp:txXfrm>
    </dsp:sp>
    <dsp:sp modelId="{A7A7E5EE-E9E4-4D98-866D-5EF81B88D9D8}">
      <dsp:nvSpPr>
        <dsp:cNvPr id="0" name=""/>
        <dsp:cNvSpPr/>
      </dsp:nvSpPr>
      <dsp:spPr>
        <a:xfrm>
          <a:off x="6614230" y="1020962"/>
          <a:ext cx="1939054" cy="699761"/>
        </a:xfrm>
        <a:prstGeom prst="roundRect">
          <a:avLst>
            <a:gd name="adj" fmla="val 10000"/>
          </a:avLst>
        </a:prstGeom>
        <a:solidFill>
          <a:schemeClr val="lt1">
            <a:hueOff val="0"/>
            <a:satOff val="0"/>
            <a:lumOff val="0"/>
            <a:alphaOff val="0"/>
          </a:schemeClr>
        </a:solidFill>
        <a:ln>
          <a:noFill/>
        </a:ln>
        <a:effectLst>
          <a:outerShdw blurRad="38100" dist="12700" dir="5400000" rotWithShape="0">
            <a:srgbClr val="000000">
              <a:alpha val="1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sp>
    <dsp:sp modelId="{33471A9F-2523-4382-8E7B-03D9FF65A019}">
      <dsp:nvSpPr>
        <dsp:cNvPr id="0" name=""/>
        <dsp:cNvSpPr/>
      </dsp:nvSpPr>
      <dsp:spPr>
        <a:xfrm>
          <a:off x="6736673" y="1137283"/>
          <a:ext cx="1939054" cy="699761"/>
        </a:xfrm>
        <a:prstGeom prst="roundRect">
          <a:avLst>
            <a:gd name="adj" fmla="val 10000"/>
          </a:avLst>
        </a:prstGeom>
        <a:solidFill>
          <a:schemeClr val="dk1">
            <a:alpha val="90000"/>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Yüksek Okullar</a:t>
          </a:r>
        </a:p>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1600" b="1" i="0" u="none" strike="noStrike" kern="1200" cap="none" normalizeH="0" baseline="0" dirty="0" smtClean="0">
              <a:ln/>
              <a:effectLst/>
              <a:latin typeface="+mj-lt"/>
            </a:rPr>
            <a:t>(Müdür)</a:t>
          </a:r>
        </a:p>
      </dsp:txBody>
      <dsp:txXfrm>
        <a:off x="6757168" y="1157778"/>
        <a:ext cx="1898064" cy="65877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84464F-B7B9-44AE-9BE5-4398519E070F}">
      <dsp:nvSpPr>
        <dsp:cNvPr id="0" name=""/>
        <dsp:cNvSpPr/>
      </dsp:nvSpPr>
      <dsp:spPr>
        <a:xfrm>
          <a:off x="5315237" y="1049917"/>
          <a:ext cx="2966258" cy="498193"/>
        </a:xfrm>
        <a:custGeom>
          <a:avLst/>
          <a:gdLst/>
          <a:ahLst/>
          <a:cxnLst/>
          <a:rect l="0" t="0" r="0" b="0"/>
          <a:pathLst>
            <a:path>
              <a:moveTo>
                <a:pt x="0" y="0"/>
              </a:moveTo>
              <a:lnTo>
                <a:pt x="0" y="326569"/>
              </a:lnTo>
              <a:lnTo>
                <a:pt x="2966258" y="326569"/>
              </a:lnTo>
              <a:lnTo>
                <a:pt x="2966258" y="498193"/>
              </a:lnTo>
            </a:path>
          </a:pathLst>
        </a:custGeom>
        <a:noFill/>
        <a:ln w="19050" cap="flat" cmpd="sng" algn="ctr">
          <a:solidFill>
            <a:schemeClr val="dk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D9753188-1936-4EE5-8CEA-93FE745C7FE8}">
      <dsp:nvSpPr>
        <dsp:cNvPr id="0" name=""/>
        <dsp:cNvSpPr/>
      </dsp:nvSpPr>
      <dsp:spPr>
        <a:xfrm>
          <a:off x="1745404" y="1049917"/>
          <a:ext cx="3569833" cy="498417"/>
        </a:xfrm>
        <a:custGeom>
          <a:avLst/>
          <a:gdLst/>
          <a:ahLst/>
          <a:cxnLst/>
          <a:rect l="0" t="0" r="0" b="0"/>
          <a:pathLst>
            <a:path>
              <a:moveTo>
                <a:pt x="3569833" y="0"/>
              </a:moveTo>
              <a:lnTo>
                <a:pt x="3569833" y="326792"/>
              </a:lnTo>
              <a:lnTo>
                <a:pt x="0" y="326792"/>
              </a:lnTo>
              <a:lnTo>
                <a:pt x="0" y="498417"/>
              </a:lnTo>
            </a:path>
          </a:pathLst>
        </a:custGeom>
        <a:noFill/>
        <a:ln w="19050" cap="flat" cmpd="sng" algn="ctr">
          <a:solidFill>
            <a:schemeClr val="dk1">
              <a:shade val="60000"/>
              <a:hueOff val="0"/>
              <a:satOff val="0"/>
              <a:lumOff val="0"/>
              <a:alphaOff val="0"/>
            </a:schemeClr>
          </a:solidFill>
          <a:prstDash val="solid"/>
        </a:ln>
        <a:effectLst/>
        <a:scene3d>
          <a:camera prst="orthographicFront"/>
          <a:lightRig rig="threePt" dir="t">
            <a:rot lat="0" lon="0" rev="7500000"/>
          </a:lightRig>
        </a:scene3d>
        <a:sp3d z="-40000" prstMaterial="matte"/>
      </dsp:spPr>
      <dsp:style>
        <a:lnRef idx="2">
          <a:scrgbClr r="0" g="0" b="0"/>
        </a:lnRef>
        <a:fillRef idx="0">
          <a:scrgbClr r="0" g="0" b="0"/>
        </a:fillRef>
        <a:effectRef idx="0">
          <a:scrgbClr r="0" g="0" b="0"/>
        </a:effectRef>
        <a:fontRef idx="minor"/>
      </dsp:style>
    </dsp:sp>
    <dsp:sp modelId="{34FD37A4-28A6-49BE-B5CF-E10558B2A02E}">
      <dsp:nvSpPr>
        <dsp:cNvPr id="0" name=""/>
        <dsp:cNvSpPr/>
      </dsp:nvSpPr>
      <dsp:spPr>
        <a:xfrm>
          <a:off x="3977951" y="-126496"/>
          <a:ext cx="2674571" cy="1176413"/>
        </a:xfrm>
        <a:prstGeom prst="roundRect">
          <a:avLst>
            <a:gd name="adj" fmla="val 10000"/>
          </a:avLst>
        </a:prstGeom>
        <a:gradFill rotWithShape="0">
          <a:gsLst>
            <a:gs pos="0">
              <a:schemeClr val="lt1">
                <a:hueOff val="0"/>
                <a:satOff val="0"/>
                <a:lumOff val="0"/>
                <a:alphaOff val="0"/>
                <a:tint val="94000"/>
                <a:satMod val="180000"/>
                <a:lumMod val="98000"/>
              </a:schemeClr>
            </a:gs>
            <a:gs pos="100000">
              <a:schemeClr val="lt1">
                <a:hueOff val="0"/>
                <a:satOff val="0"/>
                <a:lumOff val="0"/>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B72984D9-24C2-4724-8522-BEC87656CF6C}">
      <dsp:nvSpPr>
        <dsp:cNvPr id="0" name=""/>
        <dsp:cNvSpPr/>
      </dsp:nvSpPr>
      <dsp:spPr>
        <a:xfrm>
          <a:off x="4183798" y="69058"/>
          <a:ext cx="2674571" cy="1176413"/>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ln>
        <a:effectLst>
          <a:outerShdw blurRad="50800" dist="25400" dir="5400000" rotWithShape="0">
            <a:srgbClr val="000000">
              <a:alpha val="46000"/>
            </a:srgbClr>
          </a:out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tr-TR" sz="1700" b="1" kern="1200" dirty="0" smtClean="0"/>
            <a:t>DEKAN</a:t>
          </a:r>
        </a:p>
        <a:p>
          <a:pPr lvl="0" algn="ctr" defTabSz="755650" rtl="0">
            <a:lnSpc>
              <a:spcPct val="90000"/>
            </a:lnSpc>
            <a:spcBef>
              <a:spcPct val="0"/>
            </a:spcBef>
            <a:spcAft>
              <a:spcPct val="35000"/>
            </a:spcAft>
          </a:pPr>
          <a:r>
            <a:rPr lang="tr-TR" sz="1700" kern="1200" dirty="0" smtClean="0"/>
            <a:t>Prof. Dr. Yahya TÜLEK</a:t>
          </a:r>
          <a:endParaRPr lang="tr-TR" sz="1700" kern="1200" dirty="0"/>
        </a:p>
      </dsp:txBody>
      <dsp:txXfrm>
        <a:off x="4218254" y="103514"/>
        <a:ext cx="2605659" cy="1107501"/>
      </dsp:txXfrm>
    </dsp:sp>
    <dsp:sp modelId="{9B2645A0-4323-45E6-A1A0-C5BE84282623}">
      <dsp:nvSpPr>
        <dsp:cNvPr id="0" name=""/>
        <dsp:cNvSpPr/>
      </dsp:nvSpPr>
      <dsp:spPr>
        <a:xfrm>
          <a:off x="-54591" y="1548334"/>
          <a:ext cx="3599991" cy="1079994"/>
        </a:xfrm>
        <a:prstGeom prst="roundRect">
          <a:avLst>
            <a:gd name="adj" fmla="val 10000"/>
          </a:avLst>
        </a:prstGeom>
        <a:gradFill rotWithShape="0">
          <a:gsLst>
            <a:gs pos="0">
              <a:schemeClr val="lt1">
                <a:hueOff val="0"/>
                <a:satOff val="0"/>
                <a:lumOff val="0"/>
                <a:alphaOff val="0"/>
                <a:tint val="94000"/>
                <a:satMod val="180000"/>
                <a:lumMod val="98000"/>
              </a:schemeClr>
            </a:gs>
            <a:gs pos="100000">
              <a:schemeClr val="lt1">
                <a:hueOff val="0"/>
                <a:satOff val="0"/>
                <a:lumOff val="0"/>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B10727F-1291-4BCB-9E65-61C5D28F851F}">
      <dsp:nvSpPr>
        <dsp:cNvPr id="0" name=""/>
        <dsp:cNvSpPr/>
      </dsp:nvSpPr>
      <dsp:spPr>
        <a:xfrm>
          <a:off x="151254" y="1743888"/>
          <a:ext cx="3599991" cy="1079994"/>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ln>
        <a:effectLst>
          <a:outerShdw blurRad="50800" dist="25400" dir="5400000" rotWithShape="0">
            <a:srgbClr val="000000">
              <a:alpha val="46000"/>
            </a:srgbClr>
          </a:out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tr-TR" sz="1700" b="1" kern="1200" dirty="0" smtClean="0"/>
            <a:t>DEKAN YARDIMCISI</a:t>
          </a:r>
        </a:p>
        <a:p>
          <a:pPr lvl="0" algn="ctr" defTabSz="755650">
            <a:lnSpc>
              <a:spcPct val="90000"/>
            </a:lnSpc>
            <a:spcBef>
              <a:spcPct val="0"/>
            </a:spcBef>
            <a:spcAft>
              <a:spcPct val="35000"/>
            </a:spcAft>
          </a:pPr>
          <a:r>
            <a:rPr lang="tr-TR" sz="1700" kern="1200" dirty="0" smtClean="0"/>
            <a:t>Yrd. Doç. Dr. Haluk ERGEZER </a:t>
          </a:r>
          <a:endParaRPr lang="tr-TR" sz="1700" kern="1200" dirty="0"/>
        </a:p>
      </dsp:txBody>
      <dsp:txXfrm>
        <a:off x="182886" y="1775520"/>
        <a:ext cx="3536727" cy="1016730"/>
      </dsp:txXfrm>
    </dsp:sp>
    <dsp:sp modelId="{0C5C4562-06BB-45F6-9E34-FB023F99831F}">
      <dsp:nvSpPr>
        <dsp:cNvPr id="0" name=""/>
        <dsp:cNvSpPr/>
      </dsp:nvSpPr>
      <dsp:spPr>
        <a:xfrm>
          <a:off x="6429524" y="1548110"/>
          <a:ext cx="3703942" cy="1111181"/>
        </a:xfrm>
        <a:prstGeom prst="roundRect">
          <a:avLst>
            <a:gd name="adj" fmla="val 10000"/>
          </a:avLst>
        </a:prstGeom>
        <a:gradFill rotWithShape="0">
          <a:gsLst>
            <a:gs pos="0">
              <a:schemeClr val="lt1">
                <a:hueOff val="0"/>
                <a:satOff val="0"/>
                <a:lumOff val="0"/>
                <a:alphaOff val="0"/>
                <a:tint val="94000"/>
                <a:satMod val="180000"/>
                <a:lumMod val="98000"/>
              </a:schemeClr>
            </a:gs>
            <a:gs pos="100000">
              <a:schemeClr val="lt1">
                <a:hueOff val="0"/>
                <a:satOff val="0"/>
                <a:lumOff val="0"/>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465BF4D6-7A40-466E-B6CF-19B04C7E0B2E}">
      <dsp:nvSpPr>
        <dsp:cNvPr id="0" name=""/>
        <dsp:cNvSpPr/>
      </dsp:nvSpPr>
      <dsp:spPr>
        <a:xfrm>
          <a:off x="6635371" y="1743665"/>
          <a:ext cx="3703942" cy="1111181"/>
        </a:xfrm>
        <a:prstGeom prst="roundRect">
          <a:avLst>
            <a:gd name="adj" fmla="val 10000"/>
          </a:avLst>
        </a:prstGeom>
        <a:solidFill>
          <a:schemeClr val="dk1">
            <a:alpha val="90000"/>
            <a:tint val="40000"/>
            <a:hueOff val="0"/>
            <a:satOff val="0"/>
            <a:lumOff val="0"/>
            <a:alphaOff val="0"/>
          </a:schemeClr>
        </a:solidFill>
        <a:ln w="12700" cap="flat" cmpd="sng" algn="ctr">
          <a:solidFill>
            <a:schemeClr val="dk1">
              <a:hueOff val="0"/>
              <a:satOff val="0"/>
              <a:lumOff val="0"/>
              <a:alphaOff val="0"/>
            </a:schemeClr>
          </a:solidFill>
          <a:prstDash val="solid"/>
        </a:ln>
        <a:effectLst>
          <a:outerShdw blurRad="50800" dist="25400" dir="5400000" rotWithShape="0">
            <a:srgbClr val="000000">
              <a:alpha val="46000"/>
            </a:srgbClr>
          </a:outerShdw>
        </a:effectLst>
        <a:scene3d>
          <a:camera prst="orthographicFront"/>
          <a:lightRig rig="threePt" dir="t">
            <a:rot lat="0" lon="0" rev="7500000"/>
          </a:lightRig>
        </a:scene3d>
        <a:sp3d z="152400" extrusionH="63500" prstMaterial="dkEdge">
          <a:bevelT w="125400" h="363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tr-TR" sz="1700" b="1" kern="1200" dirty="0" smtClean="0"/>
            <a:t>DEKAN YARDIMCISI</a:t>
          </a:r>
        </a:p>
        <a:p>
          <a:pPr lvl="0" algn="ctr" defTabSz="755650">
            <a:lnSpc>
              <a:spcPct val="90000"/>
            </a:lnSpc>
            <a:spcBef>
              <a:spcPct val="0"/>
            </a:spcBef>
            <a:spcAft>
              <a:spcPct val="35000"/>
            </a:spcAft>
          </a:pPr>
          <a:r>
            <a:rPr lang="tr-TR" sz="1700" kern="1200" dirty="0" smtClean="0"/>
            <a:t>Yrd. Doç. Dr. Ali Serkan SOYDAN</a:t>
          </a:r>
          <a:endParaRPr lang="tr-TR" sz="1700" kern="1200" dirty="0"/>
        </a:p>
      </dsp:txBody>
      <dsp:txXfrm>
        <a:off x="6667916" y="1776210"/>
        <a:ext cx="3638852" cy="10460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9659BB-655F-4D74-B3DD-3BF682B1B87B}">
      <dsp:nvSpPr>
        <dsp:cNvPr id="0" name=""/>
        <dsp:cNvSpPr/>
      </dsp:nvSpPr>
      <dsp:spPr>
        <a:xfrm>
          <a:off x="841294" y="-60200"/>
          <a:ext cx="2736425" cy="1110470"/>
        </a:xfrm>
        <a:prstGeom prst="roundRect">
          <a:avLst>
            <a:gd name="adj" fmla="val 10000"/>
          </a:avLst>
        </a:prstGeom>
        <a:solidFill>
          <a:schemeClr val="lt1">
            <a:hueOff val="0"/>
            <a:satOff val="0"/>
            <a:lumOff val="0"/>
            <a:alphaOff val="0"/>
          </a:schemeClr>
        </a:solidFill>
        <a:ln w="25400" cap="flat" cmpd="sng" algn="ctr">
          <a:solidFill>
            <a:schemeClr val="dk1">
              <a:shade val="80000"/>
              <a:hueOff val="0"/>
              <a:satOff val="0"/>
              <a:lumOff val="0"/>
              <a:alphaOff val="0"/>
            </a:schemeClr>
          </a:solidFill>
          <a:prstDash val="solid"/>
        </a:ln>
        <a:effectLst>
          <a:outerShdw blurRad="38100" dist="12700" dir="5400000" rotWithShape="0">
            <a:srgbClr val="000000">
              <a:alpha val="15000"/>
            </a:srgbClr>
          </a:outerShdw>
        </a:effectLst>
      </dsp:spPr>
      <dsp:style>
        <a:lnRef idx="3">
          <a:scrgbClr r="0" g="0" b="0"/>
        </a:lnRef>
        <a:fillRef idx="1">
          <a:scrgbClr r="0" g="0" b="0"/>
        </a:fillRef>
        <a:effectRef idx="1">
          <a:scrgbClr r="0" g="0" b="0"/>
        </a:effectRef>
        <a:fontRef idx="minor">
          <a:schemeClr val="lt1"/>
        </a:fontRef>
      </dsp:style>
    </dsp:sp>
    <dsp:sp modelId="{19719BC8-C68C-48B1-B044-67FC60C2E7F2}">
      <dsp:nvSpPr>
        <dsp:cNvPr id="0" name=""/>
        <dsp:cNvSpPr/>
      </dsp:nvSpPr>
      <dsp:spPr>
        <a:xfrm>
          <a:off x="1035602" y="124391"/>
          <a:ext cx="2736425" cy="1110470"/>
        </a:xfrm>
        <a:prstGeom prst="roundRect">
          <a:avLst>
            <a:gd name="adj" fmla="val 10000"/>
          </a:avLst>
        </a:prstGeom>
        <a:solidFill>
          <a:schemeClr val="dk1">
            <a:alpha val="90000"/>
            <a:tint val="40000"/>
            <a:hueOff val="0"/>
            <a:satOff val="0"/>
            <a:lumOff val="0"/>
            <a:alphaOff val="0"/>
          </a:schemeClr>
        </a:solidFill>
        <a:ln w="19050" cap="flat" cmpd="sng" algn="ctr">
          <a:solidFill>
            <a:schemeClr val="dk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tr-TR" sz="1700" b="1" kern="1200" dirty="0" smtClean="0"/>
            <a:t>FAKÜLTE SEKRETERİ</a:t>
          </a:r>
        </a:p>
        <a:p>
          <a:pPr marL="0" lvl="0" indent="0" algn="ctr" defTabSz="914400">
            <a:lnSpc>
              <a:spcPct val="100000"/>
            </a:lnSpc>
            <a:spcBef>
              <a:spcPct val="0"/>
            </a:spcBef>
            <a:spcAft>
              <a:spcPts val="0"/>
            </a:spcAft>
            <a:buNone/>
          </a:pPr>
          <a:r>
            <a:rPr lang="tr-TR" sz="1700" kern="1200" dirty="0" smtClean="0"/>
            <a:t>Fehmi SÖYLEV</a:t>
          </a:r>
          <a:endParaRPr lang="tr-TR" sz="1700" b="0" kern="1200" dirty="0" smtClean="0"/>
        </a:p>
      </dsp:txBody>
      <dsp:txXfrm>
        <a:off x="1068127" y="156916"/>
        <a:ext cx="2671375" cy="104542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7888B-581B-4F5A-B20F-8E6ED59E2546}">
      <dsp:nvSpPr>
        <dsp:cNvPr id="0" name=""/>
        <dsp:cNvSpPr/>
      </dsp:nvSpPr>
      <dsp:spPr>
        <a:xfrm rot="16200000">
          <a:off x="-16610" y="22395"/>
          <a:ext cx="5610131" cy="5565340"/>
        </a:xfrm>
        <a:prstGeom prst="flowChartManualOperation">
          <a:avLst/>
        </a:prstGeom>
        <a:solidFill>
          <a:schemeClr val="accent2">
            <a:hueOff val="0"/>
            <a:satOff val="0"/>
            <a:lumOff val="0"/>
            <a:alphaOff val="0"/>
          </a:schemeClr>
        </a:solidFill>
        <a:ln>
          <a:noFill/>
        </a:ln>
        <a:effectLst>
          <a:outerShdw blurRad="38100" dist="12700" dir="5400000" rotWithShape="0">
            <a:srgbClr val="000000">
              <a:alpha val="1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0" tIns="0" rIns="107950" bIns="0" numCol="1" spcCol="1270" anchor="ctr" anchorCtr="0">
          <a:noAutofit/>
        </a:bodyPr>
        <a:lstStyle/>
        <a:p>
          <a:pPr lvl="0" algn="l" defTabSz="755650">
            <a:lnSpc>
              <a:spcPct val="100000"/>
            </a:lnSpc>
            <a:spcBef>
              <a:spcPct val="0"/>
            </a:spcBef>
            <a:spcAft>
              <a:spcPct val="35000"/>
            </a:spcAft>
          </a:pPr>
          <a:r>
            <a:rPr lang="tr-TR" sz="1700" b="1" kern="1200" dirty="0" smtClean="0"/>
            <a:t>İDARİ BİRİMLER</a:t>
          </a:r>
        </a:p>
        <a:p>
          <a:pPr lvl="0" algn="l" defTabSz="755650">
            <a:lnSpc>
              <a:spcPct val="100000"/>
            </a:lnSpc>
            <a:spcBef>
              <a:spcPct val="0"/>
            </a:spcBef>
            <a:spcAft>
              <a:spcPct val="35000"/>
            </a:spcAft>
          </a:pPr>
          <a:r>
            <a:rPr lang="tr-TR" altLang="tr-TR" sz="1700" kern="1200" dirty="0" smtClean="0"/>
            <a:t>Personel İşleri</a:t>
          </a:r>
          <a:endParaRPr lang="tr-TR" sz="1700" kern="1200" dirty="0" smtClean="0"/>
        </a:p>
        <a:p>
          <a:pPr lvl="0" algn="l" defTabSz="755650">
            <a:lnSpc>
              <a:spcPct val="100000"/>
            </a:lnSpc>
            <a:spcBef>
              <a:spcPct val="0"/>
            </a:spcBef>
            <a:spcAft>
              <a:spcPct val="35000"/>
            </a:spcAft>
          </a:pPr>
          <a:r>
            <a:rPr lang="tr-TR" altLang="tr-TR" sz="1700" kern="1200" dirty="0" smtClean="0"/>
            <a:t>Yazı İşleri</a:t>
          </a:r>
        </a:p>
        <a:p>
          <a:pPr lvl="0" algn="l" defTabSz="755650">
            <a:lnSpc>
              <a:spcPct val="100000"/>
            </a:lnSpc>
            <a:spcBef>
              <a:spcPct val="0"/>
            </a:spcBef>
            <a:spcAft>
              <a:spcPct val="35000"/>
            </a:spcAft>
          </a:pPr>
          <a:r>
            <a:rPr lang="tr-TR" altLang="tr-TR" sz="1700" kern="1200" dirty="0" smtClean="0"/>
            <a:t>Öğrenci İşleri</a:t>
          </a:r>
        </a:p>
        <a:p>
          <a:pPr lvl="0" algn="l" defTabSz="755650">
            <a:lnSpc>
              <a:spcPct val="100000"/>
            </a:lnSpc>
            <a:spcBef>
              <a:spcPct val="0"/>
            </a:spcBef>
            <a:spcAft>
              <a:spcPct val="35000"/>
            </a:spcAft>
          </a:pPr>
          <a:r>
            <a:rPr lang="tr-TR" altLang="tr-TR" sz="1700" kern="1200" dirty="0" smtClean="0"/>
            <a:t>Tahakkuk</a:t>
          </a:r>
        </a:p>
        <a:p>
          <a:pPr lvl="0" algn="l" defTabSz="755650">
            <a:lnSpc>
              <a:spcPct val="100000"/>
            </a:lnSpc>
            <a:spcBef>
              <a:spcPct val="0"/>
            </a:spcBef>
            <a:spcAft>
              <a:spcPct val="35000"/>
            </a:spcAft>
          </a:pPr>
          <a:r>
            <a:rPr lang="tr-TR" altLang="tr-TR" sz="1700" kern="1200" dirty="0" smtClean="0"/>
            <a:t>Döner Sermaye</a:t>
          </a:r>
        </a:p>
        <a:p>
          <a:pPr lvl="0" algn="l" defTabSz="755650">
            <a:lnSpc>
              <a:spcPct val="100000"/>
            </a:lnSpc>
            <a:spcBef>
              <a:spcPct val="0"/>
            </a:spcBef>
            <a:spcAft>
              <a:spcPct val="35000"/>
            </a:spcAft>
          </a:pPr>
          <a:r>
            <a:rPr lang="tr-TR" altLang="tr-TR" sz="1700" kern="1200" dirty="0" smtClean="0"/>
            <a:t>Staj Koordinatörlüğü</a:t>
          </a:r>
        </a:p>
        <a:p>
          <a:pPr lvl="0" algn="l" defTabSz="755650">
            <a:lnSpc>
              <a:spcPct val="100000"/>
            </a:lnSpc>
            <a:spcBef>
              <a:spcPct val="0"/>
            </a:spcBef>
            <a:spcAft>
              <a:spcPct val="35000"/>
            </a:spcAft>
          </a:pPr>
          <a:r>
            <a:rPr lang="tr-TR" altLang="tr-TR" sz="1700" kern="1200" dirty="0" smtClean="0"/>
            <a:t>Taşınır Kayıt Kontrol</a:t>
          </a:r>
        </a:p>
        <a:p>
          <a:pPr lvl="0" algn="l" defTabSz="755650">
            <a:lnSpc>
              <a:spcPct val="100000"/>
            </a:lnSpc>
            <a:spcBef>
              <a:spcPct val="0"/>
            </a:spcBef>
            <a:spcAft>
              <a:spcPct val="35000"/>
            </a:spcAft>
          </a:pPr>
          <a:r>
            <a:rPr lang="tr-TR" altLang="tr-TR" sz="1700" kern="1200" dirty="0" smtClean="0"/>
            <a:t>Evrak Kayıt</a:t>
          </a:r>
        </a:p>
        <a:p>
          <a:pPr lvl="0" algn="l" defTabSz="755650">
            <a:lnSpc>
              <a:spcPct val="100000"/>
            </a:lnSpc>
            <a:spcBef>
              <a:spcPct val="0"/>
            </a:spcBef>
            <a:spcAft>
              <a:spcPct val="35000"/>
            </a:spcAft>
          </a:pPr>
          <a:r>
            <a:rPr lang="tr-TR" altLang="tr-TR" sz="1700" kern="1200" dirty="0" smtClean="0"/>
            <a:t>Baskı Matbaa – Dergi Yayın</a:t>
          </a:r>
        </a:p>
        <a:p>
          <a:pPr lvl="0" algn="l" defTabSz="755650">
            <a:lnSpc>
              <a:spcPct val="100000"/>
            </a:lnSpc>
            <a:spcBef>
              <a:spcPct val="0"/>
            </a:spcBef>
            <a:spcAft>
              <a:spcPct val="35000"/>
            </a:spcAft>
          </a:pPr>
          <a:r>
            <a:rPr lang="tr-TR" altLang="tr-TR" sz="1700" kern="1200" dirty="0" smtClean="0"/>
            <a:t>Bilgi İşlem</a:t>
          </a:r>
        </a:p>
        <a:p>
          <a:pPr lvl="0" algn="l" defTabSz="755650">
            <a:lnSpc>
              <a:spcPct val="100000"/>
            </a:lnSpc>
            <a:spcBef>
              <a:spcPct val="0"/>
            </a:spcBef>
            <a:spcAft>
              <a:spcPct val="35000"/>
            </a:spcAft>
          </a:pPr>
          <a:r>
            <a:rPr lang="tr-TR" altLang="tr-TR" sz="1700" kern="1200" dirty="0" smtClean="0"/>
            <a:t>Bölüm Sekreterlikleri</a:t>
          </a:r>
        </a:p>
        <a:p>
          <a:pPr lvl="0" algn="l" defTabSz="755650">
            <a:lnSpc>
              <a:spcPct val="100000"/>
            </a:lnSpc>
            <a:spcBef>
              <a:spcPct val="0"/>
            </a:spcBef>
            <a:spcAft>
              <a:spcPct val="35000"/>
            </a:spcAft>
          </a:pPr>
          <a:r>
            <a:rPr lang="tr-TR" altLang="tr-TR" sz="1700" kern="1200" dirty="0" smtClean="0"/>
            <a:t>Atölyeler</a:t>
          </a:r>
          <a:endParaRPr lang="tr-TR" sz="1700" b="1" kern="1200" dirty="0"/>
        </a:p>
      </dsp:txBody>
      <dsp:txXfrm rot="5400000">
        <a:off x="5786" y="1122025"/>
        <a:ext cx="5565340" cy="3366079"/>
      </dsp:txXfrm>
    </dsp:sp>
    <dsp:sp modelId="{A2693504-28CD-4AE5-9B9E-B41F29AAEC8D}">
      <dsp:nvSpPr>
        <dsp:cNvPr id="0" name=""/>
        <dsp:cNvSpPr/>
      </dsp:nvSpPr>
      <dsp:spPr>
        <a:xfrm rot="16200000">
          <a:off x="5966131" y="22395"/>
          <a:ext cx="5610131" cy="5565340"/>
        </a:xfrm>
        <a:prstGeom prst="flowChartManualOperation">
          <a:avLst/>
        </a:prstGeom>
        <a:solidFill>
          <a:schemeClr val="accent3">
            <a:hueOff val="0"/>
            <a:satOff val="0"/>
            <a:lumOff val="0"/>
            <a:alphaOff val="0"/>
          </a:schemeClr>
        </a:solidFill>
        <a:ln>
          <a:noFill/>
        </a:ln>
        <a:effectLst>
          <a:outerShdw blurRad="38100" dist="12700" dir="5400000" rotWithShape="0">
            <a:srgbClr val="000000">
              <a:alpha val="15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07950" tIns="0" rIns="107950" bIns="0" numCol="1" spcCol="1270" anchor="ctr" anchorCtr="0">
          <a:noAutofit/>
        </a:bodyPr>
        <a:lstStyle/>
        <a:p>
          <a:pPr lvl="0" algn="l" defTabSz="755650">
            <a:lnSpc>
              <a:spcPct val="100000"/>
            </a:lnSpc>
            <a:spcBef>
              <a:spcPct val="0"/>
            </a:spcBef>
            <a:spcAft>
              <a:spcPct val="35000"/>
            </a:spcAft>
          </a:pPr>
          <a:r>
            <a:rPr lang="tr-TR" sz="1700" b="1" kern="1200" dirty="0" smtClean="0"/>
            <a:t>AKADEMİK BİRİMLER</a:t>
          </a:r>
        </a:p>
        <a:p>
          <a:pPr lvl="0" algn="l" defTabSz="755650">
            <a:lnSpc>
              <a:spcPct val="100000"/>
            </a:lnSpc>
            <a:spcBef>
              <a:spcPct val="0"/>
            </a:spcBef>
            <a:spcAft>
              <a:spcPct val="35000"/>
            </a:spcAft>
          </a:pPr>
          <a:r>
            <a:rPr lang="tr-TR" altLang="tr-TR" sz="1700" kern="1200" dirty="0" smtClean="0"/>
            <a:t>Bilgisayar Mühendisliği Bölümü</a:t>
          </a:r>
          <a:endParaRPr lang="tr-TR" sz="1700" kern="1200" dirty="0" smtClean="0"/>
        </a:p>
        <a:p>
          <a:pPr lvl="0" algn="l" defTabSz="755650">
            <a:lnSpc>
              <a:spcPct val="100000"/>
            </a:lnSpc>
            <a:spcBef>
              <a:spcPct val="0"/>
            </a:spcBef>
            <a:spcAft>
              <a:spcPct val="35000"/>
            </a:spcAft>
          </a:pPr>
          <a:r>
            <a:rPr lang="tr-TR" altLang="tr-TR" sz="1700" kern="1200" dirty="0" smtClean="0"/>
            <a:t>Çevre Mühendisliği Bölümü</a:t>
          </a:r>
        </a:p>
        <a:p>
          <a:pPr lvl="0" algn="l" defTabSz="755650">
            <a:lnSpc>
              <a:spcPct val="100000"/>
            </a:lnSpc>
            <a:spcBef>
              <a:spcPct val="0"/>
            </a:spcBef>
            <a:spcAft>
              <a:spcPct val="35000"/>
            </a:spcAft>
          </a:pPr>
          <a:r>
            <a:rPr lang="tr-TR" altLang="tr-TR" sz="1700" kern="1200" dirty="0" smtClean="0"/>
            <a:t>Elektrik-Elektronik Mühendisliği Bölümü</a:t>
          </a:r>
        </a:p>
        <a:p>
          <a:pPr lvl="0" algn="l" defTabSz="755650">
            <a:lnSpc>
              <a:spcPct val="100000"/>
            </a:lnSpc>
            <a:spcBef>
              <a:spcPct val="0"/>
            </a:spcBef>
            <a:spcAft>
              <a:spcPct val="35000"/>
            </a:spcAft>
          </a:pPr>
          <a:r>
            <a:rPr lang="tr-TR" altLang="tr-TR" sz="1700" kern="1200" dirty="0" smtClean="0"/>
            <a:t>Endüstri Mühendisliği Bölümü</a:t>
          </a:r>
        </a:p>
        <a:p>
          <a:pPr lvl="0" algn="l" defTabSz="755650">
            <a:lnSpc>
              <a:spcPct val="100000"/>
            </a:lnSpc>
            <a:spcBef>
              <a:spcPct val="0"/>
            </a:spcBef>
            <a:spcAft>
              <a:spcPct val="35000"/>
            </a:spcAft>
          </a:pPr>
          <a:r>
            <a:rPr lang="tr-TR" altLang="tr-TR" sz="1700" kern="1200" dirty="0" smtClean="0"/>
            <a:t>Gıda Mühendisliği Bölümü</a:t>
          </a:r>
        </a:p>
        <a:p>
          <a:pPr lvl="0" algn="l" defTabSz="755650">
            <a:lnSpc>
              <a:spcPct val="100000"/>
            </a:lnSpc>
            <a:spcBef>
              <a:spcPct val="0"/>
            </a:spcBef>
            <a:spcAft>
              <a:spcPct val="35000"/>
            </a:spcAft>
          </a:pPr>
          <a:r>
            <a:rPr lang="tr-TR" altLang="tr-TR" sz="1700" kern="1200" dirty="0" smtClean="0"/>
            <a:t>İnşaat Mühendisliği Bölümü</a:t>
          </a:r>
        </a:p>
        <a:p>
          <a:pPr lvl="0" algn="l" defTabSz="755650">
            <a:lnSpc>
              <a:spcPct val="100000"/>
            </a:lnSpc>
            <a:spcBef>
              <a:spcPct val="0"/>
            </a:spcBef>
            <a:spcAft>
              <a:spcPct val="35000"/>
            </a:spcAft>
          </a:pPr>
          <a:r>
            <a:rPr lang="tr-TR" altLang="tr-TR" sz="1700" kern="1200" dirty="0" smtClean="0"/>
            <a:t>Jeofizik Mühendisliği Bölümü</a:t>
          </a:r>
        </a:p>
        <a:p>
          <a:pPr lvl="0" algn="l" defTabSz="755650">
            <a:lnSpc>
              <a:spcPct val="100000"/>
            </a:lnSpc>
            <a:spcBef>
              <a:spcPct val="0"/>
            </a:spcBef>
            <a:spcAft>
              <a:spcPct val="35000"/>
            </a:spcAft>
          </a:pPr>
          <a:r>
            <a:rPr lang="tr-TR" altLang="tr-TR" sz="1700" kern="1200" dirty="0" smtClean="0"/>
            <a:t>Jeoloji Mühendisliği Bölümü</a:t>
          </a:r>
        </a:p>
        <a:p>
          <a:pPr lvl="0" algn="l" defTabSz="755650">
            <a:lnSpc>
              <a:spcPct val="100000"/>
            </a:lnSpc>
            <a:spcBef>
              <a:spcPct val="0"/>
            </a:spcBef>
            <a:spcAft>
              <a:spcPct val="35000"/>
            </a:spcAft>
          </a:pPr>
          <a:r>
            <a:rPr lang="tr-TR" altLang="tr-TR" sz="1700" kern="1200" dirty="0" smtClean="0"/>
            <a:t>Kimya Mühendisliği Bölümü</a:t>
          </a:r>
        </a:p>
        <a:p>
          <a:pPr lvl="0" algn="l" defTabSz="755650">
            <a:lnSpc>
              <a:spcPct val="100000"/>
            </a:lnSpc>
            <a:spcBef>
              <a:spcPct val="0"/>
            </a:spcBef>
            <a:spcAft>
              <a:spcPct val="35000"/>
            </a:spcAft>
          </a:pPr>
          <a:r>
            <a:rPr lang="tr-TR" altLang="tr-TR" sz="1700" kern="1200" dirty="0" smtClean="0"/>
            <a:t>Makine Mühendisliği Bölümü</a:t>
          </a:r>
        </a:p>
        <a:p>
          <a:pPr lvl="0" algn="l" defTabSz="755650">
            <a:lnSpc>
              <a:spcPct val="100000"/>
            </a:lnSpc>
            <a:spcBef>
              <a:spcPct val="0"/>
            </a:spcBef>
            <a:spcAft>
              <a:spcPct val="35000"/>
            </a:spcAft>
          </a:pPr>
          <a:r>
            <a:rPr lang="tr-TR" altLang="tr-TR" sz="1700" kern="1200" dirty="0" smtClean="0"/>
            <a:t>Tekstil Mühendisliği Bölümü</a:t>
          </a:r>
          <a:endParaRPr lang="tr-TR" sz="1700" b="1" kern="1200" dirty="0"/>
        </a:p>
      </dsp:txBody>
      <dsp:txXfrm rot="5400000">
        <a:off x="5988527" y="1122025"/>
        <a:ext cx="5565340" cy="3366079"/>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FD8D64-A02B-4B43-A38C-AC359D13C8C3}" type="datetimeFigureOut">
              <a:rPr lang="tr-TR" smtClean="0"/>
              <a:t>27.06.2018</a:t>
            </a:fld>
            <a:endParaRPr lang="tr-TR"/>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smtClean="0"/>
              <a:t>Asıl metin stillerini düzenle</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B5965F-4FFD-4CD7-A9AF-037618276F15}" type="slidenum">
              <a:rPr lang="tr-TR" smtClean="0"/>
              <a:t>‹#›</a:t>
            </a:fld>
            <a:endParaRPr lang="tr-TR"/>
          </a:p>
        </p:txBody>
      </p:sp>
    </p:spTree>
    <p:extLst>
      <p:ext uri="{BB962C8B-B14F-4D97-AF65-F5344CB8AC3E}">
        <p14:creationId xmlns:p14="http://schemas.microsoft.com/office/powerpoint/2010/main" val="2139217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AC19C05D-3C45-47BC-9F59-999341DBC573}" type="slidenum">
              <a:rPr lang="tr-TR" altLang="tr-TR" sz="1400" smtClean="0">
                <a:cs typeface="Arial Unicode MS" pitchFamily="32" charset="0"/>
              </a:rPr>
              <a:pPr>
                <a:spcBef>
                  <a:spcPct val="0"/>
                </a:spcBef>
                <a:buClrTx/>
                <a:buFontTx/>
                <a:buNone/>
              </a:pPr>
              <a:t>21</a:t>
            </a:fld>
            <a:endParaRPr lang="tr-TR" altLang="tr-TR" sz="1400" smtClean="0">
              <a:cs typeface="Arial Unicode MS" pitchFamily="32" charset="0"/>
            </a:endParaRPr>
          </a:p>
        </p:txBody>
      </p:sp>
      <p:sp>
        <p:nvSpPr>
          <p:cNvPr id="32771" name="Rectangle 1"/>
          <p:cNvSpPr>
            <a:spLocks noGrp="1" noRot="1" noChangeAspect="1" noChangeArrowheads="1" noTextEdit="1"/>
          </p:cNvSpPr>
          <p:nvPr>
            <p:ph type="sldImg"/>
          </p:nvPr>
        </p:nvSpPr>
        <p:spPr>
          <a:xfrm>
            <a:off x="217488" y="812800"/>
            <a:ext cx="7123112" cy="400685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2772" name="Text Box 2"/>
          <p:cNvSpPr txBox="1">
            <a:spLocks noChangeArrowheads="1"/>
          </p:cNvSpPr>
          <p:nvPr/>
        </p:nvSpPr>
        <p:spPr bwMode="auto">
          <a:xfrm>
            <a:off x="755650" y="5078413"/>
            <a:ext cx="6046788" cy="481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17392503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DE1E6451-67D4-4196-A6B7-4CB8517B2F7E}" type="slidenum">
              <a:rPr lang="tr-TR" altLang="tr-TR" sz="1400" smtClean="0">
                <a:cs typeface="Arial Unicode MS" pitchFamily="32" charset="0"/>
              </a:rPr>
              <a:pPr>
                <a:spcBef>
                  <a:spcPct val="0"/>
                </a:spcBef>
                <a:buClrTx/>
                <a:buFontTx/>
                <a:buNone/>
              </a:pPr>
              <a:t>22</a:t>
            </a:fld>
            <a:endParaRPr lang="tr-TR" altLang="tr-TR" sz="1400" smtClean="0">
              <a:cs typeface="Arial Unicode MS" pitchFamily="32" charset="0"/>
            </a:endParaRPr>
          </a:p>
        </p:txBody>
      </p:sp>
      <p:sp>
        <p:nvSpPr>
          <p:cNvPr id="34819"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F8317048-900B-47F3-AB08-0D98951CD9CA}" type="slidenum">
              <a:rPr lang="tr-TR" altLang="tr-TR" sz="1400">
                <a:cs typeface="Arial Unicode MS" pitchFamily="32" charset="0"/>
              </a:rPr>
              <a:pPr algn="r" eaLnBrk="1">
                <a:lnSpc>
                  <a:spcPct val="95000"/>
                </a:lnSpc>
                <a:spcBef>
                  <a:spcPct val="0"/>
                </a:spcBef>
                <a:buClrTx/>
                <a:buFontTx/>
                <a:buNone/>
              </a:pPr>
              <a:t>22</a:t>
            </a:fld>
            <a:endParaRPr lang="tr-TR" altLang="tr-TR" sz="1400">
              <a:cs typeface="Arial Unicode MS" pitchFamily="32" charset="0"/>
            </a:endParaRPr>
          </a:p>
        </p:txBody>
      </p:sp>
      <p:sp>
        <p:nvSpPr>
          <p:cNvPr id="34820" name="Rectangle 2"/>
          <p:cNvSpPr>
            <a:spLocks noGrp="1" noRot="1" noChangeAspect="1" noChangeArrowheads="1" noTextEdit="1"/>
          </p:cNvSpPr>
          <p:nvPr>
            <p:ph type="sldImg"/>
          </p:nvPr>
        </p:nvSpPr>
        <p:spPr>
          <a:xfrm>
            <a:off x="217488" y="812800"/>
            <a:ext cx="7124700"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4821"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915974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FB3ACE2C-DBFE-472D-9260-2F772C9E096B}" type="slidenum">
              <a:rPr lang="tr-TR" altLang="tr-TR" sz="1400" smtClean="0">
                <a:cs typeface="Arial Unicode MS" pitchFamily="32" charset="0"/>
              </a:rPr>
              <a:pPr>
                <a:spcBef>
                  <a:spcPct val="0"/>
                </a:spcBef>
                <a:buClrTx/>
                <a:buFontTx/>
                <a:buNone/>
              </a:pPr>
              <a:t>23</a:t>
            </a:fld>
            <a:endParaRPr lang="tr-TR" altLang="tr-TR" sz="1400" smtClean="0">
              <a:cs typeface="Arial Unicode MS" pitchFamily="32" charset="0"/>
            </a:endParaRPr>
          </a:p>
        </p:txBody>
      </p:sp>
      <p:sp>
        <p:nvSpPr>
          <p:cNvPr id="36867" name="Rectangle 1"/>
          <p:cNvSpPr>
            <a:spLocks noGrp="1" noRot="1" noChangeAspect="1" noChangeArrowheads="1" noTextEdit="1"/>
          </p:cNvSpPr>
          <p:nvPr>
            <p:ph type="sldImg"/>
          </p:nvPr>
        </p:nvSpPr>
        <p:spPr>
          <a:xfrm>
            <a:off x="217488" y="812800"/>
            <a:ext cx="7123112" cy="400685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6868" name="Text Box 2"/>
          <p:cNvSpPr txBox="1">
            <a:spLocks noChangeArrowheads="1"/>
          </p:cNvSpPr>
          <p:nvPr/>
        </p:nvSpPr>
        <p:spPr bwMode="auto">
          <a:xfrm>
            <a:off x="755650" y="5078413"/>
            <a:ext cx="6046788" cy="481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24327027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FE2CB271-A827-45AE-938A-B4F1700EA2FC}" type="slidenum">
              <a:rPr lang="tr-TR" altLang="tr-TR" sz="1400" smtClean="0">
                <a:cs typeface="Arial Unicode MS" pitchFamily="32" charset="0"/>
              </a:rPr>
              <a:pPr>
                <a:spcBef>
                  <a:spcPct val="0"/>
                </a:spcBef>
                <a:buClrTx/>
                <a:buFontTx/>
                <a:buNone/>
              </a:pPr>
              <a:t>24</a:t>
            </a:fld>
            <a:endParaRPr lang="tr-TR" altLang="tr-TR" sz="1400" smtClean="0">
              <a:cs typeface="Arial Unicode MS" pitchFamily="32" charset="0"/>
            </a:endParaRPr>
          </a:p>
        </p:txBody>
      </p:sp>
      <p:sp>
        <p:nvSpPr>
          <p:cNvPr id="38915"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D9640E0A-7776-4FF8-9E73-545F0AB8B154}" type="slidenum">
              <a:rPr lang="tr-TR" altLang="tr-TR" sz="1400">
                <a:cs typeface="Arial Unicode MS" pitchFamily="32" charset="0"/>
              </a:rPr>
              <a:pPr algn="r" eaLnBrk="1">
                <a:lnSpc>
                  <a:spcPct val="95000"/>
                </a:lnSpc>
                <a:spcBef>
                  <a:spcPct val="0"/>
                </a:spcBef>
                <a:buClrTx/>
                <a:buFontTx/>
                <a:buNone/>
              </a:pPr>
              <a:t>24</a:t>
            </a:fld>
            <a:endParaRPr lang="tr-TR" altLang="tr-TR" sz="1400">
              <a:cs typeface="Arial Unicode MS" pitchFamily="32" charset="0"/>
            </a:endParaRPr>
          </a:p>
        </p:txBody>
      </p:sp>
      <p:sp>
        <p:nvSpPr>
          <p:cNvPr id="38916"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38917"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23884974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37663A86-FE95-4C13-AEE6-ECC7EA795A6B}" type="slidenum">
              <a:rPr lang="tr-TR" altLang="tr-TR" sz="1400" smtClean="0">
                <a:cs typeface="Arial Unicode MS" pitchFamily="32" charset="0"/>
              </a:rPr>
              <a:pPr>
                <a:spcBef>
                  <a:spcPct val="0"/>
                </a:spcBef>
                <a:buClrTx/>
                <a:buFontTx/>
                <a:buNone/>
              </a:pPr>
              <a:t>25</a:t>
            </a:fld>
            <a:endParaRPr lang="tr-TR" altLang="tr-TR" sz="1400" smtClean="0">
              <a:cs typeface="Arial Unicode MS" pitchFamily="32" charset="0"/>
            </a:endParaRPr>
          </a:p>
        </p:txBody>
      </p:sp>
      <p:sp>
        <p:nvSpPr>
          <p:cNvPr id="4096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887E0E95-A77A-44DD-93EB-96EEAFABFFF1}" type="slidenum">
              <a:rPr lang="tr-TR" altLang="tr-TR" sz="1400">
                <a:cs typeface="Arial Unicode MS" pitchFamily="32" charset="0"/>
              </a:rPr>
              <a:pPr algn="r" eaLnBrk="1">
                <a:lnSpc>
                  <a:spcPct val="95000"/>
                </a:lnSpc>
                <a:spcBef>
                  <a:spcPct val="0"/>
                </a:spcBef>
                <a:buClrTx/>
                <a:buFontTx/>
                <a:buNone/>
              </a:pPr>
              <a:t>25</a:t>
            </a:fld>
            <a:endParaRPr lang="tr-TR" altLang="tr-TR" sz="1400">
              <a:cs typeface="Arial Unicode MS" pitchFamily="32" charset="0"/>
            </a:endParaRPr>
          </a:p>
        </p:txBody>
      </p:sp>
      <p:sp>
        <p:nvSpPr>
          <p:cNvPr id="4096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096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12850916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9026711-DF63-48A1-B48B-BF99E640460B}" type="slidenum">
              <a:rPr lang="tr-TR" altLang="tr-TR" sz="1400" smtClean="0">
                <a:cs typeface="Arial Unicode MS" pitchFamily="32" charset="0"/>
              </a:rPr>
              <a:pPr>
                <a:spcBef>
                  <a:spcPct val="0"/>
                </a:spcBef>
                <a:buClrTx/>
                <a:buFontTx/>
                <a:buNone/>
              </a:pPr>
              <a:t>28</a:t>
            </a:fld>
            <a:endParaRPr lang="tr-TR" altLang="tr-TR" sz="1400" smtClean="0">
              <a:cs typeface="Arial Unicode MS" pitchFamily="32" charset="0"/>
            </a:endParaRPr>
          </a:p>
        </p:txBody>
      </p:sp>
      <p:sp>
        <p:nvSpPr>
          <p:cNvPr id="43011"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45DC0D71-6246-48AA-86BE-0D453C8FA8C9}" type="slidenum">
              <a:rPr lang="tr-TR" altLang="tr-TR" sz="1400">
                <a:cs typeface="Arial Unicode MS" pitchFamily="32" charset="0"/>
              </a:rPr>
              <a:pPr algn="r" eaLnBrk="1">
                <a:lnSpc>
                  <a:spcPct val="95000"/>
                </a:lnSpc>
                <a:spcBef>
                  <a:spcPct val="0"/>
                </a:spcBef>
                <a:buClrTx/>
                <a:buFontTx/>
                <a:buNone/>
              </a:pPr>
              <a:t>28</a:t>
            </a:fld>
            <a:endParaRPr lang="tr-TR" altLang="tr-TR" sz="1400">
              <a:cs typeface="Arial Unicode MS" pitchFamily="32" charset="0"/>
            </a:endParaRPr>
          </a:p>
        </p:txBody>
      </p:sp>
      <p:sp>
        <p:nvSpPr>
          <p:cNvPr id="43012"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3013"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11226305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3D074B52-6238-4FB6-A4A2-70B38929FBFF}" type="slidenum">
              <a:rPr lang="tr-TR" altLang="tr-TR" sz="1400" smtClean="0">
                <a:cs typeface="Arial Unicode MS" pitchFamily="32" charset="0"/>
              </a:rPr>
              <a:pPr>
                <a:spcBef>
                  <a:spcPct val="0"/>
                </a:spcBef>
                <a:buClrTx/>
                <a:buFontTx/>
                <a:buNone/>
              </a:pPr>
              <a:t>30</a:t>
            </a:fld>
            <a:endParaRPr lang="tr-TR" altLang="tr-TR" sz="1400" smtClean="0">
              <a:cs typeface="Arial Unicode MS" pitchFamily="32" charset="0"/>
            </a:endParaRPr>
          </a:p>
        </p:txBody>
      </p:sp>
      <p:sp>
        <p:nvSpPr>
          <p:cNvPr id="45059"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57B7AEBD-4A56-454C-A2A4-0318FCD840E4}" type="slidenum">
              <a:rPr lang="tr-TR" altLang="tr-TR" sz="1400">
                <a:cs typeface="Arial Unicode MS" pitchFamily="32" charset="0"/>
              </a:rPr>
              <a:pPr algn="r" eaLnBrk="1">
                <a:lnSpc>
                  <a:spcPct val="95000"/>
                </a:lnSpc>
                <a:spcBef>
                  <a:spcPct val="0"/>
                </a:spcBef>
                <a:buClrTx/>
                <a:buFontTx/>
                <a:buNone/>
              </a:pPr>
              <a:t>30</a:t>
            </a:fld>
            <a:endParaRPr lang="tr-TR" altLang="tr-TR" sz="1400">
              <a:cs typeface="Arial Unicode MS" pitchFamily="32" charset="0"/>
            </a:endParaRPr>
          </a:p>
        </p:txBody>
      </p:sp>
      <p:sp>
        <p:nvSpPr>
          <p:cNvPr id="45060"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5061"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9862574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06E8D8B4-858A-49B2-BB07-67BD0963255A}" type="slidenum">
              <a:rPr lang="tr-TR" altLang="tr-TR" sz="1400" smtClean="0">
                <a:cs typeface="Arial Unicode MS" pitchFamily="32" charset="0"/>
              </a:rPr>
              <a:pPr>
                <a:spcBef>
                  <a:spcPct val="0"/>
                </a:spcBef>
                <a:buClrTx/>
                <a:buFontTx/>
                <a:buNone/>
              </a:pPr>
              <a:t>33</a:t>
            </a:fld>
            <a:endParaRPr lang="tr-TR" altLang="tr-TR" sz="1400" smtClean="0">
              <a:cs typeface="Arial Unicode MS" pitchFamily="32" charset="0"/>
            </a:endParaRPr>
          </a:p>
        </p:txBody>
      </p:sp>
      <p:sp>
        <p:nvSpPr>
          <p:cNvPr id="47107"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92E8C9B1-DF96-4270-AE44-51F1E1BB5C3C}" type="slidenum">
              <a:rPr lang="tr-TR" altLang="tr-TR" sz="1400">
                <a:cs typeface="Arial Unicode MS" pitchFamily="32" charset="0"/>
              </a:rPr>
              <a:pPr algn="r" eaLnBrk="1">
                <a:lnSpc>
                  <a:spcPct val="95000"/>
                </a:lnSpc>
                <a:spcBef>
                  <a:spcPct val="0"/>
                </a:spcBef>
                <a:buClrTx/>
                <a:buFontTx/>
                <a:buNone/>
              </a:pPr>
              <a:t>33</a:t>
            </a:fld>
            <a:endParaRPr lang="tr-TR" altLang="tr-TR" sz="1400">
              <a:cs typeface="Arial Unicode MS" pitchFamily="32" charset="0"/>
            </a:endParaRPr>
          </a:p>
        </p:txBody>
      </p:sp>
      <p:sp>
        <p:nvSpPr>
          <p:cNvPr id="47108"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7109"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30861765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69FAC0C2-A7CE-4EAC-BA97-FFA61159E89E}" type="slidenum">
              <a:rPr lang="tr-TR" altLang="tr-TR" sz="1400" smtClean="0">
                <a:cs typeface="Arial Unicode MS" pitchFamily="32" charset="0"/>
              </a:rPr>
              <a:pPr>
                <a:spcBef>
                  <a:spcPct val="0"/>
                </a:spcBef>
                <a:buClrTx/>
                <a:buFontTx/>
                <a:buNone/>
              </a:pPr>
              <a:t>35</a:t>
            </a:fld>
            <a:endParaRPr lang="tr-TR" altLang="tr-TR" sz="1400" smtClean="0">
              <a:cs typeface="Arial Unicode MS" pitchFamily="32" charset="0"/>
            </a:endParaRPr>
          </a:p>
        </p:txBody>
      </p:sp>
      <p:sp>
        <p:nvSpPr>
          <p:cNvPr id="49155"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184A94AD-F4FC-44A0-8B9F-83411A7CE74E}" type="slidenum">
              <a:rPr lang="tr-TR" altLang="tr-TR" sz="1400">
                <a:cs typeface="Arial Unicode MS" pitchFamily="32" charset="0"/>
              </a:rPr>
              <a:pPr algn="r" eaLnBrk="1">
                <a:lnSpc>
                  <a:spcPct val="95000"/>
                </a:lnSpc>
                <a:spcBef>
                  <a:spcPct val="0"/>
                </a:spcBef>
                <a:buClrTx/>
                <a:buFontTx/>
                <a:buNone/>
              </a:pPr>
              <a:t>35</a:t>
            </a:fld>
            <a:endParaRPr lang="tr-TR" altLang="tr-TR" sz="1400">
              <a:cs typeface="Arial Unicode MS" pitchFamily="32" charset="0"/>
            </a:endParaRPr>
          </a:p>
        </p:txBody>
      </p:sp>
      <p:sp>
        <p:nvSpPr>
          <p:cNvPr id="49156"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9157"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3114392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72C386EE-278F-40A7-8999-3069655151AB}" type="slidenum">
              <a:rPr lang="tr-TR" altLang="tr-TR" sz="1400" smtClean="0">
                <a:cs typeface="Arial Unicode MS" pitchFamily="32" charset="0"/>
              </a:rPr>
              <a:pPr>
                <a:spcBef>
                  <a:spcPct val="0"/>
                </a:spcBef>
                <a:buClrTx/>
                <a:buFontTx/>
                <a:buNone/>
              </a:pPr>
              <a:t>37</a:t>
            </a:fld>
            <a:endParaRPr lang="tr-TR" altLang="tr-TR" sz="1400" smtClean="0">
              <a:cs typeface="Arial Unicode MS" pitchFamily="32" charset="0"/>
            </a:endParaRPr>
          </a:p>
        </p:txBody>
      </p:sp>
      <p:sp>
        <p:nvSpPr>
          <p:cNvPr id="59395" name="Rectangle 1"/>
          <p:cNvSpPr>
            <a:spLocks noGrp="1" noRot="1" noChangeAspect="1" noChangeArrowheads="1" noTextEdit="1"/>
          </p:cNvSpPr>
          <p:nvPr>
            <p:ph type="sldImg"/>
          </p:nvPr>
        </p:nvSpPr>
        <p:spPr>
          <a:xfrm>
            <a:off x="217488" y="812800"/>
            <a:ext cx="7123112" cy="4006850"/>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9396" name="Text Box 2"/>
          <p:cNvSpPr txBox="1">
            <a:spLocks noChangeArrowheads="1"/>
          </p:cNvSpPr>
          <p:nvPr/>
        </p:nvSpPr>
        <p:spPr bwMode="auto">
          <a:xfrm>
            <a:off x="755650" y="5078413"/>
            <a:ext cx="6046788" cy="48101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2134034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861A479-5D13-40AF-AE74-0C6BEC2FA127}" type="slidenum">
              <a:rPr lang="tr-TR" altLang="tr-TR" sz="1400" smtClean="0">
                <a:cs typeface="Arial Unicode MS" pitchFamily="32" charset="0"/>
              </a:rPr>
              <a:pPr>
                <a:spcBef>
                  <a:spcPct val="0"/>
                </a:spcBef>
                <a:buClrTx/>
                <a:buFontTx/>
                <a:buNone/>
              </a:pPr>
              <a:t>38</a:t>
            </a:fld>
            <a:endParaRPr lang="tr-TR" altLang="tr-TR" sz="1400" smtClean="0">
              <a:cs typeface="Arial Unicode MS" pitchFamily="32" charset="0"/>
            </a:endParaRPr>
          </a:p>
        </p:txBody>
      </p:sp>
      <p:sp>
        <p:nvSpPr>
          <p:cNvPr id="6144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EEFABFA0-2F50-4B2F-905B-31B313049E9C}" type="slidenum">
              <a:rPr lang="tr-TR" altLang="tr-TR" sz="1400">
                <a:cs typeface="Arial Unicode MS" pitchFamily="32" charset="0"/>
              </a:rPr>
              <a:pPr algn="r" eaLnBrk="1">
                <a:lnSpc>
                  <a:spcPct val="95000"/>
                </a:lnSpc>
                <a:spcBef>
                  <a:spcPct val="0"/>
                </a:spcBef>
                <a:buClrTx/>
                <a:buFontTx/>
                <a:buNone/>
              </a:pPr>
              <a:t>38</a:t>
            </a:fld>
            <a:endParaRPr lang="tr-TR" altLang="tr-TR" sz="1400">
              <a:cs typeface="Arial Unicode MS" pitchFamily="32" charset="0"/>
            </a:endParaRPr>
          </a:p>
        </p:txBody>
      </p:sp>
      <p:sp>
        <p:nvSpPr>
          <p:cNvPr id="6144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33677803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861A479-5D13-40AF-AE74-0C6BEC2FA127}" type="slidenum">
              <a:rPr lang="tr-TR" altLang="tr-TR" sz="1400" smtClean="0">
                <a:cs typeface="Arial Unicode MS" pitchFamily="32" charset="0"/>
              </a:rPr>
              <a:pPr>
                <a:spcBef>
                  <a:spcPct val="0"/>
                </a:spcBef>
                <a:buClrTx/>
                <a:buFontTx/>
                <a:buNone/>
              </a:pPr>
              <a:t>41</a:t>
            </a:fld>
            <a:endParaRPr lang="tr-TR" altLang="tr-TR" sz="1400" smtClean="0">
              <a:cs typeface="Arial Unicode MS" pitchFamily="32" charset="0"/>
            </a:endParaRPr>
          </a:p>
        </p:txBody>
      </p:sp>
      <p:sp>
        <p:nvSpPr>
          <p:cNvPr id="6144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EEFABFA0-2F50-4B2F-905B-31B313049E9C}" type="slidenum">
              <a:rPr lang="tr-TR" altLang="tr-TR" sz="1400">
                <a:cs typeface="Arial Unicode MS" pitchFamily="32" charset="0"/>
              </a:rPr>
              <a:pPr algn="r" eaLnBrk="1">
                <a:lnSpc>
                  <a:spcPct val="95000"/>
                </a:lnSpc>
                <a:spcBef>
                  <a:spcPct val="0"/>
                </a:spcBef>
                <a:buClrTx/>
                <a:buFontTx/>
                <a:buNone/>
              </a:pPr>
              <a:t>41</a:t>
            </a:fld>
            <a:endParaRPr lang="tr-TR" altLang="tr-TR" sz="1400">
              <a:cs typeface="Arial Unicode MS" pitchFamily="32" charset="0"/>
            </a:endParaRPr>
          </a:p>
        </p:txBody>
      </p:sp>
      <p:sp>
        <p:nvSpPr>
          <p:cNvPr id="6144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9725081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861A479-5D13-40AF-AE74-0C6BEC2FA127}" type="slidenum">
              <a:rPr lang="tr-TR" altLang="tr-TR" sz="1400" smtClean="0">
                <a:cs typeface="Arial Unicode MS" pitchFamily="32" charset="0"/>
              </a:rPr>
              <a:pPr>
                <a:spcBef>
                  <a:spcPct val="0"/>
                </a:spcBef>
                <a:buClrTx/>
                <a:buFontTx/>
                <a:buNone/>
              </a:pPr>
              <a:t>43</a:t>
            </a:fld>
            <a:endParaRPr lang="tr-TR" altLang="tr-TR" sz="1400" smtClean="0">
              <a:cs typeface="Arial Unicode MS" pitchFamily="32" charset="0"/>
            </a:endParaRPr>
          </a:p>
        </p:txBody>
      </p:sp>
      <p:sp>
        <p:nvSpPr>
          <p:cNvPr id="6144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EEFABFA0-2F50-4B2F-905B-31B313049E9C}" type="slidenum">
              <a:rPr lang="tr-TR" altLang="tr-TR" sz="1400">
                <a:cs typeface="Arial Unicode MS" pitchFamily="32" charset="0"/>
              </a:rPr>
              <a:pPr algn="r" eaLnBrk="1">
                <a:lnSpc>
                  <a:spcPct val="95000"/>
                </a:lnSpc>
                <a:spcBef>
                  <a:spcPct val="0"/>
                </a:spcBef>
                <a:buClrTx/>
                <a:buFontTx/>
                <a:buNone/>
              </a:pPr>
              <a:t>43</a:t>
            </a:fld>
            <a:endParaRPr lang="tr-TR" altLang="tr-TR" sz="1400">
              <a:cs typeface="Arial Unicode MS" pitchFamily="32" charset="0"/>
            </a:endParaRPr>
          </a:p>
        </p:txBody>
      </p:sp>
      <p:sp>
        <p:nvSpPr>
          <p:cNvPr id="6144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12988031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861A479-5D13-40AF-AE74-0C6BEC2FA127}" type="slidenum">
              <a:rPr lang="tr-TR" altLang="tr-TR" sz="1400" smtClean="0">
                <a:cs typeface="Arial Unicode MS" pitchFamily="32" charset="0"/>
              </a:rPr>
              <a:pPr>
                <a:spcBef>
                  <a:spcPct val="0"/>
                </a:spcBef>
                <a:buClrTx/>
                <a:buFontTx/>
                <a:buNone/>
              </a:pPr>
              <a:t>44</a:t>
            </a:fld>
            <a:endParaRPr lang="tr-TR" altLang="tr-TR" sz="1400" smtClean="0">
              <a:cs typeface="Arial Unicode MS" pitchFamily="32" charset="0"/>
            </a:endParaRPr>
          </a:p>
        </p:txBody>
      </p:sp>
      <p:sp>
        <p:nvSpPr>
          <p:cNvPr id="6144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EEFABFA0-2F50-4B2F-905B-31B313049E9C}" type="slidenum">
              <a:rPr lang="tr-TR" altLang="tr-TR" sz="1400">
                <a:cs typeface="Arial Unicode MS" pitchFamily="32" charset="0"/>
              </a:rPr>
              <a:pPr algn="r" eaLnBrk="1">
                <a:lnSpc>
                  <a:spcPct val="95000"/>
                </a:lnSpc>
                <a:spcBef>
                  <a:spcPct val="0"/>
                </a:spcBef>
                <a:buClrTx/>
                <a:buFontTx/>
                <a:buNone/>
              </a:pPr>
              <a:t>44</a:t>
            </a:fld>
            <a:endParaRPr lang="tr-TR" altLang="tr-TR" sz="1400">
              <a:cs typeface="Arial Unicode MS" pitchFamily="32" charset="0"/>
            </a:endParaRPr>
          </a:p>
        </p:txBody>
      </p:sp>
      <p:sp>
        <p:nvSpPr>
          <p:cNvPr id="6144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31470692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861A479-5D13-40AF-AE74-0C6BEC2FA127}" type="slidenum">
              <a:rPr lang="tr-TR" altLang="tr-TR" sz="1400" smtClean="0">
                <a:cs typeface="Arial Unicode MS" pitchFamily="32" charset="0"/>
              </a:rPr>
              <a:pPr>
                <a:spcBef>
                  <a:spcPct val="0"/>
                </a:spcBef>
                <a:buClrTx/>
                <a:buFontTx/>
                <a:buNone/>
              </a:pPr>
              <a:t>46</a:t>
            </a:fld>
            <a:endParaRPr lang="tr-TR" altLang="tr-TR" sz="1400" smtClean="0">
              <a:cs typeface="Arial Unicode MS" pitchFamily="32" charset="0"/>
            </a:endParaRPr>
          </a:p>
        </p:txBody>
      </p:sp>
      <p:sp>
        <p:nvSpPr>
          <p:cNvPr id="6144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EEFABFA0-2F50-4B2F-905B-31B313049E9C}" type="slidenum">
              <a:rPr lang="tr-TR" altLang="tr-TR" sz="1400">
                <a:cs typeface="Arial Unicode MS" pitchFamily="32" charset="0"/>
              </a:rPr>
              <a:pPr algn="r" eaLnBrk="1">
                <a:lnSpc>
                  <a:spcPct val="95000"/>
                </a:lnSpc>
                <a:spcBef>
                  <a:spcPct val="0"/>
                </a:spcBef>
                <a:buClrTx/>
                <a:buFontTx/>
                <a:buNone/>
              </a:pPr>
              <a:t>46</a:t>
            </a:fld>
            <a:endParaRPr lang="tr-TR" altLang="tr-TR" sz="1400">
              <a:cs typeface="Arial Unicode MS" pitchFamily="32" charset="0"/>
            </a:endParaRPr>
          </a:p>
        </p:txBody>
      </p:sp>
      <p:sp>
        <p:nvSpPr>
          <p:cNvPr id="6144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18814312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861A479-5D13-40AF-AE74-0C6BEC2FA127}" type="slidenum">
              <a:rPr lang="tr-TR" altLang="tr-TR" sz="1400" smtClean="0">
                <a:cs typeface="Arial Unicode MS" pitchFamily="32" charset="0"/>
              </a:rPr>
              <a:pPr>
                <a:spcBef>
                  <a:spcPct val="0"/>
                </a:spcBef>
                <a:buClrTx/>
                <a:buFontTx/>
                <a:buNone/>
              </a:pPr>
              <a:t>48</a:t>
            </a:fld>
            <a:endParaRPr lang="tr-TR" altLang="tr-TR" sz="1400" smtClean="0">
              <a:cs typeface="Arial Unicode MS" pitchFamily="32" charset="0"/>
            </a:endParaRPr>
          </a:p>
        </p:txBody>
      </p:sp>
      <p:sp>
        <p:nvSpPr>
          <p:cNvPr id="6144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EEFABFA0-2F50-4B2F-905B-31B313049E9C}" type="slidenum">
              <a:rPr lang="tr-TR" altLang="tr-TR" sz="1400">
                <a:cs typeface="Arial Unicode MS" pitchFamily="32" charset="0"/>
              </a:rPr>
              <a:pPr algn="r" eaLnBrk="1">
                <a:lnSpc>
                  <a:spcPct val="95000"/>
                </a:lnSpc>
                <a:spcBef>
                  <a:spcPct val="0"/>
                </a:spcBef>
                <a:buClrTx/>
                <a:buFontTx/>
                <a:buNone/>
              </a:pPr>
              <a:t>48</a:t>
            </a:fld>
            <a:endParaRPr lang="tr-TR" altLang="tr-TR" sz="1400">
              <a:cs typeface="Arial Unicode MS" pitchFamily="32" charset="0"/>
            </a:endParaRPr>
          </a:p>
        </p:txBody>
      </p:sp>
      <p:sp>
        <p:nvSpPr>
          <p:cNvPr id="6144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13046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861A479-5D13-40AF-AE74-0C6BEC2FA127}" type="slidenum">
              <a:rPr lang="tr-TR" altLang="tr-TR" sz="1400" smtClean="0">
                <a:cs typeface="Arial Unicode MS" pitchFamily="32" charset="0"/>
              </a:rPr>
              <a:pPr>
                <a:spcBef>
                  <a:spcPct val="0"/>
                </a:spcBef>
                <a:buClrTx/>
                <a:buFontTx/>
                <a:buNone/>
              </a:pPr>
              <a:t>50</a:t>
            </a:fld>
            <a:endParaRPr lang="tr-TR" altLang="tr-TR" sz="1400" smtClean="0">
              <a:cs typeface="Arial Unicode MS" pitchFamily="32" charset="0"/>
            </a:endParaRPr>
          </a:p>
        </p:txBody>
      </p:sp>
      <p:sp>
        <p:nvSpPr>
          <p:cNvPr id="6144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EEFABFA0-2F50-4B2F-905B-31B313049E9C}" type="slidenum">
              <a:rPr lang="tr-TR" altLang="tr-TR" sz="1400">
                <a:cs typeface="Arial Unicode MS" pitchFamily="32" charset="0"/>
              </a:rPr>
              <a:pPr algn="r" eaLnBrk="1">
                <a:lnSpc>
                  <a:spcPct val="95000"/>
                </a:lnSpc>
                <a:spcBef>
                  <a:spcPct val="0"/>
                </a:spcBef>
                <a:buClrTx/>
                <a:buFontTx/>
                <a:buNone/>
              </a:pPr>
              <a:t>50</a:t>
            </a:fld>
            <a:endParaRPr lang="tr-TR" altLang="tr-TR" sz="1400">
              <a:cs typeface="Arial Unicode MS" pitchFamily="32" charset="0"/>
            </a:endParaRPr>
          </a:p>
        </p:txBody>
      </p:sp>
      <p:sp>
        <p:nvSpPr>
          <p:cNvPr id="6144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2630530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Rectangle 9"/>
          <p:cNvSpPr>
            <a:spLocks noGrp="1" noChangeArrowheads="1"/>
          </p:cNvSpPr>
          <p:nvPr>
            <p:ph type="sldNum" sz="quarter"/>
          </p:nvPr>
        </p:nvSpPr>
        <p:spPr>
          <a:noFill/>
          <a:extLst>
            <a:ext uri="{91240B29-F687-4F45-9708-019B960494DF}">
              <a14:hiddenLine xmlns:a14="http://schemas.microsoft.com/office/drawing/2010/main" w="9525">
                <a:solidFill>
                  <a:srgbClr val="3465AF"/>
                </a:solidFill>
                <a:round/>
                <a:headEnd/>
                <a:tailEnd/>
              </a14:hiddenLine>
            </a:ext>
          </a:extLst>
        </p:spPr>
        <p:txBody>
          <a:bodyPr/>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spcBef>
                <a:spcPct val="0"/>
              </a:spcBef>
              <a:buClrTx/>
              <a:buFontTx/>
              <a:buNone/>
            </a:pPr>
            <a:fld id="{C861A479-5D13-40AF-AE74-0C6BEC2FA127}" type="slidenum">
              <a:rPr lang="tr-TR" altLang="tr-TR" sz="1400" smtClean="0">
                <a:cs typeface="Arial Unicode MS" pitchFamily="32" charset="0"/>
              </a:rPr>
              <a:pPr>
                <a:spcBef>
                  <a:spcPct val="0"/>
                </a:spcBef>
                <a:buClrTx/>
                <a:buFontTx/>
                <a:buNone/>
              </a:pPr>
              <a:t>51</a:t>
            </a:fld>
            <a:endParaRPr lang="tr-TR" altLang="tr-TR" sz="1400" smtClean="0">
              <a:cs typeface="Arial Unicode MS" pitchFamily="32" charset="0"/>
            </a:endParaRPr>
          </a:p>
        </p:txBody>
      </p:sp>
      <p:sp>
        <p:nvSpPr>
          <p:cNvPr id="61443" name="Text Box 1"/>
          <p:cNvSpPr txBox="1">
            <a:spLocks noChangeArrowheads="1"/>
          </p:cNvSpPr>
          <p:nvPr/>
        </p:nvSpPr>
        <p:spPr bwMode="auto">
          <a:xfrm>
            <a:off x="4278313" y="10156825"/>
            <a:ext cx="32797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b"/>
          <a:lstStyle>
            <a:lvl1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1pPr>
            <a:lvl2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2pPr>
            <a:lvl3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3pPr>
            <a:lvl4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4pPr>
            <a:lvl5pPr>
              <a:spcBef>
                <a:spcPct val="30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5pPr>
            <a:lvl6pPr marL="25146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6pPr>
            <a:lvl7pPr marL="29718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7pPr>
            <a:lvl8pPr marL="34290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8pPr>
            <a:lvl9pPr marL="3886200" indent="-228600" defTabSz="449263" eaLnBrk="0" fontAlgn="base" hangingPunct="0">
              <a:spcBef>
                <a:spcPct val="30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200">
                <a:solidFill>
                  <a:srgbClr val="000000"/>
                </a:solidFill>
                <a:latin typeface="Times New Roman" panose="02020603050405020304" pitchFamily="18" charset="0"/>
              </a:defRPr>
            </a:lvl9pPr>
          </a:lstStyle>
          <a:p>
            <a:pPr algn="r" eaLnBrk="1">
              <a:lnSpc>
                <a:spcPct val="95000"/>
              </a:lnSpc>
              <a:spcBef>
                <a:spcPct val="0"/>
              </a:spcBef>
              <a:buClrTx/>
              <a:buFontTx/>
              <a:buNone/>
            </a:pPr>
            <a:fld id="{EEFABFA0-2F50-4B2F-905B-31B313049E9C}" type="slidenum">
              <a:rPr lang="tr-TR" altLang="tr-TR" sz="1400">
                <a:cs typeface="Arial Unicode MS" pitchFamily="32" charset="0"/>
              </a:rPr>
              <a:pPr algn="r" eaLnBrk="1">
                <a:lnSpc>
                  <a:spcPct val="95000"/>
                </a:lnSpc>
                <a:spcBef>
                  <a:spcPct val="0"/>
                </a:spcBef>
                <a:buClrTx/>
                <a:buFontTx/>
                <a:buNone/>
              </a:pPr>
              <a:t>51</a:t>
            </a:fld>
            <a:endParaRPr lang="tr-TR" altLang="tr-TR" sz="1400">
              <a:cs typeface="Arial Unicode MS" pitchFamily="32" charset="0"/>
            </a:endParaRPr>
          </a:p>
        </p:txBody>
      </p:sp>
      <p:sp>
        <p:nvSpPr>
          <p:cNvPr id="61444" name="Rectangle 2"/>
          <p:cNvSpPr>
            <a:spLocks noGrp="1" noRot="1" noChangeAspect="1" noChangeArrowheads="1" noTextEdit="1"/>
          </p:cNvSpPr>
          <p:nvPr>
            <p:ph type="sldImg"/>
          </p:nvPr>
        </p:nvSpPr>
        <p:spPr>
          <a:xfrm>
            <a:off x="215900" y="812800"/>
            <a:ext cx="7126288" cy="4008438"/>
          </a:xfrm>
          <a:solidFill>
            <a:srgbClr val="FFFFFF"/>
          </a:solidFill>
          <a:ln>
            <a:solidFill>
              <a:srgbClr val="000000"/>
            </a:solidFill>
            <a:miter lim="800000"/>
            <a:headEnd/>
            <a:tailEnd/>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61445" name="Text Box 3"/>
          <p:cNvSpPr txBox="1">
            <a:spLocks noChangeArrowheads="1"/>
          </p:cNvSpPr>
          <p:nvPr/>
        </p:nvSpPr>
        <p:spPr bwMode="auto">
          <a:xfrm>
            <a:off x="755650" y="5078413"/>
            <a:ext cx="6048375" cy="48117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Tree>
    <p:extLst>
      <p:ext uri="{BB962C8B-B14F-4D97-AF65-F5344CB8AC3E}">
        <p14:creationId xmlns:p14="http://schemas.microsoft.com/office/powerpoint/2010/main" val="356255375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12192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62173D37-188F-4606-AF44-345FDD4CEF5D}" type="datetime1">
              <a:rPr lang="tr-TR" smtClean="0"/>
              <a:t>27.06.2018</a:t>
            </a:fld>
            <a:endParaRPr lang="tr-TR"/>
          </a:p>
        </p:txBody>
      </p:sp>
      <p:sp>
        <p:nvSpPr>
          <p:cNvPr id="5" name="Footer Placeholder 4"/>
          <p:cNvSpPr>
            <a:spLocks noGrp="1"/>
          </p:cNvSpPr>
          <p:nvPr>
            <p:ph type="ftr" sz="quarter" idx="11"/>
          </p:nvPr>
        </p:nvSpPr>
        <p:spPr/>
        <p:txBody>
          <a:bodyPr/>
          <a:lstStyle>
            <a:lvl1pPr>
              <a:defRPr>
                <a:solidFill>
                  <a:schemeClr val="tx2"/>
                </a:solidFill>
              </a:defRPr>
            </a:lvl1pPr>
          </a:lstStyle>
          <a:p>
            <a:r>
              <a:rPr lang="tr-TR" smtClean="0"/>
              <a:t>PAÜ Mühendislik Fakültesi MÜDEK Değerlendirme Toplantısı 25-27 Mart 2018</a:t>
            </a:r>
            <a:endParaRPr lang="tr-TR"/>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F302176B-0E47-46AC-8F43-DAB4B8A37D06}" type="slidenum">
              <a:rPr lang="tr-TR" smtClean="0"/>
              <a:pPr/>
              <a:t>‹#›</a:t>
            </a:fld>
            <a:endParaRPr lang="tr-TR"/>
          </a:p>
        </p:txBody>
      </p:sp>
      <p:grpSp>
        <p:nvGrpSpPr>
          <p:cNvPr id="8" name="Group 7"/>
          <p:cNvGrpSpPr/>
          <p:nvPr/>
        </p:nvGrpSpPr>
        <p:grpSpPr>
          <a:xfrm>
            <a:off x="1592135" y="2887530"/>
            <a:ext cx="9038813"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657872"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77788" y="1387737"/>
            <a:ext cx="9036424"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1828800" y="3767862"/>
            <a:ext cx="85344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Tree>
  </p:cSld>
  <p:clrMapOvr>
    <a:overrideClrMapping bg1="dk1" tx1="lt1" bg2="dk2" tx2="lt2" accent1="accent1" accent2="accent2" accent3="accent3" accent4="accent4" accent5="accent5" accent6="accent6" hlink="hlink" folHlink="folHlink"/>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932330" y="1943742"/>
            <a:ext cx="10327340" cy="4182421"/>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a:xfrm>
            <a:off x="480504" y="6385199"/>
            <a:ext cx="2844800" cy="365125"/>
          </a:xfrm>
        </p:spPr>
        <p:txBody>
          <a:bodyPr/>
          <a:lstStyle/>
          <a:p>
            <a:fld id="{F168F44F-7050-43A1-9DDC-019721F51076}" type="datetime1">
              <a:rPr lang="tr-TR" smtClean="0"/>
              <a:t>27.06.2018</a:t>
            </a:fld>
            <a:endParaRPr lang="tr-TR"/>
          </a:p>
        </p:txBody>
      </p:sp>
      <p:sp>
        <p:nvSpPr>
          <p:cNvPr id="5" name="Footer Placeholder 4"/>
          <p:cNvSpPr>
            <a:spLocks noGrp="1"/>
          </p:cNvSpPr>
          <p:nvPr>
            <p:ph type="ftr" sz="quarter" idx="11"/>
          </p:nvPr>
        </p:nvSpPr>
        <p:spPr>
          <a:xfrm>
            <a:off x="1404983" y="6385199"/>
            <a:ext cx="9335588" cy="365125"/>
          </a:xfrm>
        </p:spPr>
        <p:txBody>
          <a:bodyPr/>
          <a:lstStyle/>
          <a:p>
            <a:r>
              <a:rPr lang="tr-TR" smtClean="0"/>
              <a:t>PAÜ Mühendislik Fakültesi MÜDEK Değerlendirme Toplantısı 25-27 Mart 2018</a:t>
            </a:r>
            <a:endParaRPr lang="tr-TR"/>
          </a:p>
        </p:txBody>
      </p:sp>
      <p:sp>
        <p:nvSpPr>
          <p:cNvPr id="6" name="Slide Number Placeholder 5"/>
          <p:cNvSpPr>
            <a:spLocks noGrp="1"/>
          </p:cNvSpPr>
          <p:nvPr>
            <p:ph type="sldNum" sz="quarter" idx="12"/>
          </p:nvPr>
        </p:nvSpPr>
        <p:spPr>
          <a:xfrm>
            <a:off x="8852352" y="6385199"/>
            <a:ext cx="2844800" cy="365125"/>
          </a:xfrm>
        </p:spPr>
        <p:txBody>
          <a:bodyPr/>
          <a:lstStyle/>
          <a:p>
            <a:fld id="{F302176B-0E47-46AC-8F43-DAB4B8A37D06}" type="slidenum">
              <a:rPr lang="tr-TR" smtClean="0"/>
              <a:pPr/>
              <a:t>‹#›</a:t>
            </a:fld>
            <a:endParaRPr lang="tr-TR"/>
          </a:p>
        </p:txBody>
      </p:sp>
      <p:sp>
        <p:nvSpPr>
          <p:cNvPr id="11" name="Title 10"/>
          <p:cNvSpPr>
            <a:spLocks noGrp="1"/>
          </p:cNvSpPr>
          <p:nvPr>
            <p:ph type="title"/>
          </p:nvPr>
        </p:nvSpPr>
        <p:spPr>
          <a:xfrm>
            <a:off x="917987" y="269900"/>
            <a:ext cx="10341684" cy="1054250"/>
          </a:xfrm>
        </p:spPr>
        <p:txBody>
          <a:bodyPr/>
          <a:lstStyle/>
          <a:p>
            <a:r>
              <a:rPr lang="tr-TR" smtClean="0"/>
              <a:t>Asıl başlık stili için tıklatın</a:t>
            </a:r>
            <a:endParaRPr lang="en-US"/>
          </a:p>
        </p:txBody>
      </p:sp>
      <p:grpSp>
        <p:nvGrpSpPr>
          <p:cNvPr id="12" name="Group 11"/>
          <p:cNvGrpSpPr/>
          <p:nvPr/>
        </p:nvGrpSpPr>
        <p:grpSpPr>
          <a:xfrm>
            <a:off x="1563446" y="1091961"/>
            <a:ext cx="9038813" cy="923330"/>
            <a:chOff x="1172584" y="1381459"/>
            <a:chExt cx="6779110" cy="923330"/>
          </a:xfrm>
        </p:grpSpPr>
        <p:sp>
          <p:nvSpPr>
            <p:cNvPr id="13" name="TextBox 12"/>
            <p:cNvSpPr txBox="1"/>
            <p:nvPr/>
          </p:nvSpPr>
          <p:spPr>
            <a:xfrm>
              <a:off x="4147073" y="1381459"/>
              <a:ext cx="657872"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12192000" cy="6858000"/>
          </a:xfrm>
          <a:prstGeom prst="rect">
            <a:avLst/>
          </a:prstGeom>
        </p:spPr>
      </p:pic>
      <p:grpSp>
        <p:nvGrpSpPr>
          <p:cNvPr id="7" name="Group 7"/>
          <p:cNvGrpSpPr/>
          <p:nvPr/>
        </p:nvGrpSpPr>
        <p:grpSpPr>
          <a:xfrm>
            <a:off x="1563446" y="2887579"/>
            <a:ext cx="9038813" cy="923330"/>
            <a:chOff x="1172584" y="1381459"/>
            <a:chExt cx="6779110" cy="923330"/>
          </a:xfrm>
        </p:grpSpPr>
        <p:sp>
          <p:nvSpPr>
            <p:cNvPr id="9" name="TextBox 8"/>
            <p:cNvSpPr txBox="1"/>
            <p:nvPr/>
          </p:nvSpPr>
          <p:spPr>
            <a:xfrm>
              <a:off x="4147073" y="1381459"/>
              <a:ext cx="657872"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920054" y="1204857"/>
            <a:ext cx="10339617" cy="1910716"/>
          </a:xfrm>
        </p:spPr>
        <p:txBody>
          <a:bodyPr anchor="b"/>
          <a:lstStyle>
            <a:lvl1pPr algn="ctr">
              <a:defRPr sz="5400" b="0" cap="none" baseline="0">
                <a:solidFill>
                  <a:schemeClr val="tx2"/>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932331" y="3767317"/>
            <a:ext cx="10312996"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37945AF4-76E7-436F-923B-8C2AD43D57EB}" type="datetime1">
              <a:rPr lang="tr-TR" smtClean="0"/>
              <a:t>27.06.2018</a:t>
            </a:fld>
            <a:endParaRPr lang="tr-TR"/>
          </a:p>
        </p:txBody>
      </p:sp>
      <p:sp>
        <p:nvSpPr>
          <p:cNvPr id="5" name="Footer Placeholder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1B57C0F-0B03-413A-956F-48D032E939D2}" type="datetime1">
              <a:rPr lang="tr-TR" smtClean="0"/>
              <a:t>27.06.2018</a:t>
            </a:fld>
            <a:endParaRPr lang="tr-TR"/>
          </a:p>
        </p:txBody>
      </p:sp>
      <p:sp>
        <p:nvSpPr>
          <p:cNvPr id="6" name="Footer Placeholder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
        <p:nvSpPr>
          <p:cNvPr id="12" name="Title 11"/>
          <p:cNvSpPr>
            <a:spLocks noGrp="1"/>
          </p:cNvSpPr>
          <p:nvPr>
            <p:ph type="title"/>
          </p:nvPr>
        </p:nvSpPr>
        <p:spPr/>
        <p:txBody>
          <a:bodyPr/>
          <a:lstStyle>
            <a:lvl1pPr>
              <a:defRPr>
                <a:solidFill>
                  <a:schemeClr val="tx2"/>
                </a:solidFill>
              </a:defRPr>
            </a:lvl1pPr>
          </a:lstStyle>
          <a:p>
            <a:r>
              <a:rPr lang="tr-TR" smtClean="0"/>
              <a:t>Asıl başlık stili için tıklatın</a:t>
            </a:r>
            <a:endParaRPr lang="en-US" dirty="0"/>
          </a:p>
        </p:txBody>
      </p:sp>
      <p:grpSp>
        <p:nvGrpSpPr>
          <p:cNvPr id="13" name="Group 12"/>
          <p:cNvGrpSpPr/>
          <p:nvPr/>
        </p:nvGrpSpPr>
        <p:grpSpPr>
          <a:xfrm>
            <a:off x="1563446" y="1392217"/>
            <a:ext cx="9038813" cy="923330"/>
            <a:chOff x="1172584" y="1381459"/>
            <a:chExt cx="6779110" cy="923330"/>
          </a:xfrm>
        </p:grpSpPr>
        <p:sp>
          <p:nvSpPr>
            <p:cNvPr id="14" name="TextBox 13"/>
            <p:cNvSpPr txBox="1"/>
            <p:nvPr/>
          </p:nvSpPr>
          <p:spPr>
            <a:xfrm>
              <a:off x="4147073" y="1381459"/>
              <a:ext cx="657872"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914400" y="2240280"/>
            <a:ext cx="5071872" cy="3877056"/>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10" name="Content Placeholder 9"/>
          <p:cNvSpPr>
            <a:spLocks noGrp="1"/>
          </p:cNvSpPr>
          <p:nvPr>
            <p:ph sz="quarter" idx="14"/>
          </p:nvPr>
        </p:nvSpPr>
        <p:spPr>
          <a:xfrm>
            <a:off x="6193535" y="2240280"/>
            <a:ext cx="5071872" cy="3877056"/>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a:p>
        </p:txBody>
      </p:sp>
      <p:sp>
        <p:nvSpPr>
          <p:cNvPr id="3" name="Text Placeholder 2"/>
          <p:cNvSpPr>
            <a:spLocks noGrp="1"/>
          </p:cNvSpPr>
          <p:nvPr>
            <p:ph type="body" idx="1"/>
          </p:nvPr>
        </p:nvSpPr>
        <p:spPr>
          <a:xfrm>
            <a:off x="1402080" y="2240280"/>
            <a:ext cx="458992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917984" y="2947595"/>
            <a:ext cx="5071872"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669741" y="2240280"/>
            <a:ext cx="4596384"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193368" y="2944368"/>
            <a:ext cx="50663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8F8F62C6-8867-4B19-AE7D-8058773FA307}" type="datetime1">
              <a:rPr lang="tr-TR" smtClean="0"/>
              <a:t>27.06.2018</a:t>
            </a:fld>
            <a:endParaRPr lang="tr-TR"/>
          </a:p>
        </p:txBody>
      </p:sp>
      <p:sp>
        <p:nvSpPr>
          <p:cNvPr id="8" name="Footer Placeholder 7"/>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9" name="Slide Number Placeholder 8"/>
          <p:cNvSpPr>
            <a:spLocks noGrp="1"/>
          </p:cNvSpPr>
          <p:nvPr>
            <p:ph type="sldNum" sz="quarter" idx="12"/>
          </p:nvPr>
        </p:nvSpPr>
        <p:spPr/>
        <p:txBody>
          <a:bodyPr/>
          <a:lstStyle/>
          <a:p>
            <a:fld id="{F302176B-0E47-46AC-8F43-DAB4B8A37D06}" type="slidenum">
              <a:rPr lang="tr-TR" smtClean="0"/>
              <a:pPr/>
              <a:t>‹#›</a:t>
            </a:fld>
            <a:endParaRPr lang="tr-TR"/>
          </a:p>
        </p:txBody>
      </p:sp>
      <p:grpSp>
        <p:nvGrpSpPr>
          <p:cNvPr id="14" name="Group 13"/>
          <p:cNvGrpSpPr/>
          <p:nvPr/>
        </p:nvGrpSpPr>
        <p:grpSpPr>
          <a:xfrm>
            <a:off x="1563446" y="1392217"/>
            <a:ext cx="9038813" cy="923330"/>
            <a:chOff x="1172584" y="1381459"/>
            <a:chExt cx="6779110" cy="923330"/>
          </a:xfrm>
        </p:grpSpPr>
        <p:sp>
          <p:nvSpPr>
            <p:cNvPr id="16" name="TextBox 15"/>
            <p:cNvSpPr txBox="1"/>
            <p:nvPr/>
          </p:nvSpPr>
          <p:spPr>
            <a:xfrm>
              <a:off x="4147073" y="1381459"/>
              <a:ext cx="657872"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3CCE7FE7-8CDD-4CFE-AD7D-35E87A458C3A}" type="datetime1">
              <a:rPr lang="tr-TR" smtClean="0"/>
              <a:t>27.06.2018</a:t>
            </a:fld>
            <a:endParaRPr lang="tr-TR"/>
          </a:p>
        </p:txBody>
      </p:sp>
      <p:sp>
        <p:nvSpPr>
          <p:cNvPr id="4" name="Footer Placeholder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ide Number Placeholder 4"/>
          <p:cNvSpPr>
            <a:spLocks noGrp="1"/>
          </p:cNvSpPr>
          <p:nvPr>
            <p:ph type="sldNum" sz="quarter" idx="12"/>
          </p:nvPr>
        </p:nvSpPr>
        <p:spPr/>
        <p:txBody>
          <a:bodyPr/>
          <a:lstStyle/>
          <a:p>
            <a:fld id="{F302176B-0E47-46AC-8F43-DAB4B8A37D06}" type="slidenum">
              <a:rPr lang="tr-TR" smtClean="0"/>
              <a:pPr/>
              <a:t>‹#›</a:t>
            </a:fld>
            <a:endParaRPr lang="tr-TR"/>
          </a:p>
        </p:txBody>
      </p:sp>
      <p:grpSp>
        <p:nvGrpSpPr>
          <p:cNvPr id="10" name="Group 9"/>
          <p:cNvGrpSpPr/>
          <p:nvPr/>
        </p:nvGrpSpPr>
        <p:grpSpPr>
          <a:xfrm>
            <a:off x="1563446" y="1392217"/>
            <a:ext cx="9038813" cy="923330"/>
            <a:chOff x="1172584" y="1381459"/>
            <a:chExt cx="6779110" cy="923330"/>
          </a:xfrm>
        </p:grpSpPr>
        <p:sp>
          <p:nvSpPr>
            <p:cNvPr id="14" name="TextBox 13"/>
            <p:cNvSpPr txBox="1"/>
            <p:nvPr/>
          </p:nvSpPr>
          <p:spPr>
            <a:xfrm>
              <a:off x="4147073" y="1381459"/>
              <a:ext cx="657872"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191417-33FD-4F59-B008-2B76507C7E3B}" type="datetime1">
              <a:rPr lang="tr-TR" smtClean="0"/>
              <a:t>27.06.2018</a:t>
            </a:fld>
            <a:endParaRPr lang="tr-TR"/>
          </a:p>
        </p:txBody>
      </p:sp>
      <p:sp>
        <p:nvSpPr>
          <p:cNvPr id="3" name="Footer Placeholder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ide Number Placeholder 3"/>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712773" y="1678196"/>
            <a:ext cx="4563311" cy="1886921"/>
          </a:xfrm>
        </p:spPr>
        <p:txBody>
          <a:bodyPr anchor="b"/>
          <a:lstStyle>
            <a:lvl1pPr algn="l">
              <a:defRPr sz="2800" b="0"/>
            </a:lvl1pPr>
          </a:lstStyle>
          <a:p>
            <a:r>
              <a:rPr lang="tr-TR" smtClean="0"/>
              <a:t>Asıl başlık stili için tıklatın</a:t>
            </a:r>
            <a:endParaRPr lang="en-US"/>
          </a:p>
        </p:txBody>
      </p:sp>
      <p:sp>
        <p:nvSpPr>
          <p:cNvPr id="3" name="Content Placeholder 2"/>
          <p:cNvSpPr>
            <a:spLocks noGrp="1"/>
          </p:cNvSpPr>
          <p:nvPr>
            <p:ph idx="1"/>
          </p:nvPr>
        </p:nvSpPr>
        <p:spPr>
          <a:xfrm>
            <a:off x="922669" y="559399"/>
            <a:ext cx="5488889"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6712773" y="3603813"/>
            <a:ext cx="4548967"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AB9E4869-DC3A-4AF7-AF35-246E4B621605}" type="datetime1">
              <a:rPr lang="tr-TR" smtClean="0"/>
              <a:t>27.06.2018</a:t>
            </a:fld>
            <a:endParaRPr lang="tr-TR"/>
          </a:p>
        </p:txBody>
      </p:sp>
      <p:sp>
        <p:nvSpPr>
          <p:cNvPr id="6" name="Footer Placeholder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903642" y="4668819"/>
            <a:ext cx="10356028" cy="644729"/>
          </a:xfrm>
        </p:spPr>
        <p:txBody>
          <a:bodyPr anchor="b"/>
          <a:lstStyle>
            <a:lvl1pPr algn="ctr">
              <a:defRPr sz="2800" b="0"/>
            </a:lvl1pPr>
          </a:lstStyle>
          <a:p>
            <a:r>
              <a:rPr lang="tr-TR" smtClean="0"/>
              <a:t>Asıl başlık stili için tıklatın</a:t>
            </a:r>
            <a:endParaRPr lang="en-US"/>
          </a:p>
        </p:txBody>
      </p:sp>
      <p:sp>
        <p:nvSpPr>
          <p:cNvPr id="3" name="Picture Placeholder 2"/>
          <p:cNvSpPr>
            <a:spLocks noGrp="1"/>
          </p:cNvSpPr>
          <p:nvPr>
            <p:ph type="pic" idx="1"/>
          </p:nvPr>
        </p:nvSpPr>
        <p:spPr>
          <a:xfrm rot="240000">
            <a:off x="2911723" y="666965"/>
            <a:ext cx="6362875"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917986" y="5324306"/>
            <a:ext cx="10341685"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E0D63D54-A19A-4193-A7F2-8CEC4727C917}" type="datetime1">
              <a:rPr lang="tr-TR" smtClean="0"/>
              <a:t>27.06.2018</a:t>
            </a:fld>
            <a:endParaRPr lang="tr-TR"/>
          </a:p>
        </p:txBody>
      </p:sp>
      <p:sp>
        <p:nvSpPr>
          <p:cNvPr id="6" name="Footer Placeholder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a:p>
        </p:txBody>
      </p:sp>
      <p:sp>
        <p:nvSpPr>
          <p:cNvPr id="3" name="Vertical Text Placeholder 2"/>
          <p:cNvSpPr>
            <a:spLocks noGrp="1"/>
          </p:cNvSpPr>
          <p:nvPr>
            <p:ph type="body" orient="vert" idx="1"/>
          </p:nvPr>
        </p:nvSpPr>
        <p:spPr/>
        <p:txBody>
          <a:bodyPr vert="eaVert" anchor="ct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2314E01F-E2BB-4809-ADA3-0A7863630854}" type="datetime1">
              <a:rPr lang="tr-TR" smtClean="0"/>
              <a:t>27.06.2018</a:t>
            </a:fld>
            <a:endParaRPr lang="tr-TR"/>
          </a:p>
        </p:txBody>
      </p:sp>
      <p:sp>
        <p:nvSpPr>
          <p:cNvPr id="5" name="Footer Placeholder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grpSp>
        <p:nvGrpSpPr>
          <p:cNvPr id="11" name="Group 10"/>
          <p:cNvGrpSpPr/>
          <p:nvPr/>
        </p:nvGrpSpPr>
        <p:grpSpPr>
          <a:xfrm>
            <a:off x="1563446" y="1392217"/>
            <a:ext cx="9038813" cy="923330"/>
            <a:chOff x="1172584" y="1381459"/>
            <a:chExt cx="6779110" cy="923330"/>
          </a:xfrm>
        </p:grpSpPr>
        <p:sp>
          <p:nvSpPr>
            <p:cNvPr id="15" name="TextBox 14"/>
            <p:cNvSpPr txBox="1"/>
            <p:nvPr/>
          </p:nvSpPr>
          <p:spPr>
            <a:xfrm>
              <a:off x="4147073" y="1381459"/>
              <a:ext cx="657872"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22081" y="559399"/>
            <a:ext cx="2237591" cy="5566765"/>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917985" y="849855"/>
            <a:ext cx="7343889" cy="5023821"/>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a:p>
        </p:txBody>
      </p:sp>
      <p:sp>
        <p:nvSpPr>
          <p:cNvPr id="4" name="Date Placeholder 3"/>
          <p:cNvSpPr>
            <a:spLocks noGrp="1"/>
          </p:cNvSpPr>
          <p:nvPr>
            <p:ph type="dt" sz="half" idx="10"/>
          </p:nvPr>
        </p:nvSpPr>
        <p:spPr/>
        <p:txBody>
          <a:bodyPr/>
          <a:lstStyle/>
          <a:p>
            <a:fld id="{CA3A8A19-27C7-4C5B-80FE-38851FAA7C40}" type="datetime1">
              <a:rPr lang="tr-TR" smtClean="0"/>
              <a:t>27.06.2018</a:t>
            </a:fld>
            <a:endParaRPr lang="tr-TR"/>
          </a:p>
        </p:txBody>
      </p:sp>
      <p:sp>
        <p:nvSpPr>
          <p:cNvPr id="5" name="Footer Placeholder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grpSp>
        <p:nvGrpSpPr>
          <p:cNvPr id="11" name="Group 10"/>
          <p:cNvGrpSpPr/>
          <p:nvPr/>
        </p:nvGrpSpPr>
        <p:grpSpPr>
          <a:xfrm rot="5400000">
            <a:off x="6125426" y="2880824"/>
            <a:ext cx="5480154" cy="923330"/>
            <a:chOff x="1815339" y="1496875"/>
            <a:chExt cx="5480154" cy="692497"/>
          </a:xfrm>
        </p:grpSpPr>
        <p:sp>
          <p:nvSpPr>
            <p:cNvPr id="12" name="TextBox 11"/>
            <p:cNvSpPr txBox="1"/>
            <p:nvPr/>
          </p:nvSpPr>
          <p:spPr>
            <a:xfrm>
              <a:off x="4147073" y="1496875"/>
              <a:ext cx="877163" cy="692497"/>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itle Placeholder 1"/>
          <p:cNvSpPr>
            <a:spLocks noGrp="1"/>
          </p:cNvSpPr>
          <p:nvPr>
            <p:ph type="title"/>
          </p:nvPr>
        </p:nvSpPr>
        <p:spPr>
          <a:xfrm>
            <a:off x="917987" y="570156"/>
            <a:ext cx="10341684" cy="1054250"/>
          </a:xfrm>
          <a:prstGeom prst="rect">
            <a:avLst/>
          </a:prstGeom>
        </p:spPr>
        <p:txBody>
          <a:bodyPr vert="horz" lIns="91440" tIns="45720" rIns="91440" bIns="45720" rtlCol="0" anchor="ctr">
            <a:no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932330" y="2248348"/>
            <a:ext cx="10327340" cy="3877815"/>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480504" y="6161443"/>
            <a:ext cx="2844800" cy="365125"/>
          </a:xfrm>
          <a:prstGeom prst="rect">
            <a:avLst/>
          </a:prstGeom>
        </p:spPr>
        <p:txBody>
          <a:bodyPr vert="horz" lIns="91440" tIns="45720" rIns="91440" bIns="45720" rtlCol="0" anchor="ctr"/>
          <a:lstStyle>
            <a:lvl1pPr algn="l">
              <a:defRPr sz="1200">
                <a:solidFill>
                  <a:schemeClr val="tx2"/>
                </a:solidFill>
              </a:defRPr>
            </a:lvl1pPr>
          </a:lstStyle>
          <a:p>
            <a:fld id="{5873DEE1-D7A6-420E-87C4-DA7DDD4DF3F1}" type="datetime1">
              <a:rPr lang="tr-TR" smtClean="0"/>
              <a:t>27.06.2018</a:t>
            </a:fld>
            <a:endParaRPr lang="tr-TR"/>
          </a:p>
        </p:txBody>
      </p:sp>
      <p:sp>
        <p:nvSpPr>
          <p:cNvPr id="5" name="Footer Placeholder 4"/>
          <p:cNvSpPr>
            <a:spLocks noGrp="1"/>
          </p:cNvSpPr>
          <p:nvPr>
            <p:ph type="ftr" sz="quarter" idx="3"/>
          </p:nvPr>
        </p:nvSpPr>
        <p:spPr>
          <a:xfrm>
            <a:off x="1404983" y="6161443"/>
            <a:ext cx="9335588" cy="365125"/>
          </a:xfrm>
          <a:prstGeom prst="rect">
            <a:avLst/>
          </a:prstGeom>
        </p:spPr>
        <p:txBody>
          <a:bodyPr vert="horz" lIns="91440" tIns="45720" rIns="91440" bIns="45720" rtlCol="0" anchor="ctr"/>
          <a:lstStyle>
            <a:lvl1pPr algn="ctr">
              <a:defRPr sz="1200">
                <a:solidFill>
                  <a:schemeClr val="tx2"/>
                </a:solidFill>
              </a:defRPr>
            </a:lvl1pPr>
          </a:lstStyle>
          <a:p>
            <a:r>
              <a:rPr lang="tr-TR" smtClean="0"/>
              <a:t>PAÜ Mühendislik Fakültesi MÜDEK Değerlendirme Toplantısı 25-27 Mart 2018</a:t>
            </a:r>
            <a:endParaRPr lang="tr-TR" dirty="0"/>
          </a:p>
        </p:txBody>
      </p:sp>
      <p:sp>
        <p:nvSpPr>
          <p:cNvPr id="6" name="Slide Number Placeholder 5"/>
          <p:cNvSpPr>
            <a:spLocks noGrp="1"/>
          </p:cNvSpPr>
          <p:nvPr>
            <p:ph type="sldNum" sz="quarter" idx="4"/>
          </p:nvPr>
        </p:nvSpPr>
        <p:spPr>
          <a:xfrm>
            <a:off x="8852352" y="6161443"/>
            <a:ext cx="2844800" cy="365125"/>
          </a:xfrm>
          <a:prstGeom prst="rect">
            <a:avLst/>
          </a:prstGeom>
        </p:spPr>
        <p:txBody>
          <a:bodyPr vert="horz" lIns="91440" tIns="45720" rIns="91440" bIns="45720" rtlCol="0" anchor="ctr"/>
          <a:lstStyle>
            <a:lvl1pPr algn="r">
              <a:defRPr sz="1200">
                <a:solidFill>
                  <a:schemeClr val="tx2"/>
                </a:solidFill>
              </a:defRPr>
            </a:lvl1pPr>
          </a:lstStyle>
          <a:p>
            <a:fld id="{F302176B-0E47-46AC-8F43-DAB4B8A37D06}"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ransition>
    <p:fade/>
  </p:transition>
  <p:hf hdr="0" dt="0"/>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sunumlar/Oryantasyon/pau_tanitim_filmi_2016.mp4" TargetMode="External"/><Relationship Id="rId2" Type="http://schemas.openxmlformats.org/officeDocument/2006/relationships/hyperlink" Target="http://www.pau.edu.tr/" TargetMode="Externa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hyperlink" Target="http://harita.pau.edu.tr/"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2.xml"/><Relationship Id="rId3" Type="http://schemas.openxmlformats.org/officeDocument/2006/relationships/diagramLayout" Target="../diagrams/layout1.xml"/><Relationship Id="rId7" Type="http://schemas.openxmlformats.org/officeDocument/2006/relationships/diagramData" Target="../diagrams/data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5.xml.rels><?xml version="1.0" encoding="UTF-8" standalone="yes"?>
<Relationships xmlns="http://schemas.openxmlformats.org/package/2006/relationships"><Relationship Id="rId3" Type="http://schemas.openxmlformats.org/officeDocument/2006/relationships/hyperlink" Target="sunumlar/Oryantasyon/muhendisli_fakultesi_2017.mpeg" TargetMode="External"/><Relationship Id="rId2" Type="http://schemas.openxmlformats.org/officeDocument/2006/relationships/hyperlink" Target="http://www.pau.edu.tr/mf/"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www.pau.edu.tr/oidb/tr/sayfa/yonetmelik" TargetMode="External"/><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hyperlink" Target="http://www.pau.edu.tr/oidb/tr/haberler"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www.pau.edu.tr/eduroam/" TargetMode="Externa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8" Type="http://schemas.openxmlformats.org/officeDocument/2006/relationships/slide" Target="slide131.xml"/><Relationship Id="rId3" Type="http://schemas.openxmlformats.org/officeDocument/2006/relationships/slide" Target="slide134.xml"/><Relationship Id="rId7" Type="http://schemas.openxmlformats.org/officeDocument/2006/relationships/slide" Target="slide129.xml"/><Relationship Id="rId2" Type="http://schemas.openxmlformats.org/officeDocument/2006/relationships/slide" Target="slide124.xml"/><Relationship Id="rId1" Type="http://schemas.openxmlformats.org/officeDocument/2006/relationships/slideLayout" Target="../slideLayouts/slideLayout2.xml"/><Relationship Id="rId6" Type="http://schemas.openxmlformats.org/officeDocument/2006/relationships/slide" Target="slide128.xml"/><Relationship Id="rId5" Type="http://schemas.openxmlformats.org/officeDocument/2006/relationships/slide" Target="slide127.xml"/><Relationship Id="rId4" Type="http://schemas.openxmlformats.org/officeDocument/2006/relationships/slide" Target="slide12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hyperlink" Target="http://www.pau.edu.tr/oidb/tr/sayfa/akademik-takvim-3" TargetMode="Externa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hyperlink" Target="http://www.alataymobil.com/" TargetMode="Externa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hyperlink" Target="https://obis.pau.edu.tr/Danisman/TekDersSimulasyonY.aspx" TargetMode="Externa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hyperlink" Target="https://www.facebook.com/pg/pautekstil/videos/?ref=page_internal" TargetMode="Externa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hyperlink" Target="http://kutuphane.pau.edu.tr/sayilarla-kutuphane/" TargetMode="External"/><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hyperlink" Target="http://spormerkezi.pau.edu.tr/" TargetMode="Externa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9.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40.png"/><Relationship Id="rId4" Type="http://schemas.openxmlformats.org/officeDocument/2006/relationships/image" Target="../media/image39.png"/></Relationships>
</file>

<file path=ppt/slides/_rels/slide1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png"/><Relationship Id="rId1" Type="http://schemas.openxmlformats.org/officeDocument/2006/relationships/slideLayout" Target="../slideLayouts/slideLayout6.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slide" Target="slide60.xml"/><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109728" y="3354704"/>
            <a:ext cx="11987784" cy="2808312"/>
          </a:xfrm>
        </p:spPr>
        <p:txBody>
          <a:bodyPr>
            <a:noAutofit/>
          </a:bodyPr>
          <a:lstStyle/>
          <a:p>
            <a:r>
              <a:rPr lang="tr-TR" sz="4900" spc="300" dirty="0" smtClean="0"/>
              <a:t>PAMUKKALE ÜNİVERSİTESİ MÜHENDİSLİK FAKÜLTESİ’NE HOŞGELDİNİZ</a:t>
            </a:r>
            <a:endParaRPr lang="tr-TR" sz="4900" spc="300" dirty="0"/>
          </a:p>
        </p:txBody>
      </p:sp>
      <p:pic>
        <p:nvPicPr>
          <p:cNvPr id="1026" name="Picture 2" descr="C:\Users\HarunRemzi\Desktop\topluluk\logo paü png.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38018" y="463024"/>
            <a:ext cx="2603500" cy="2616200"/>
          </a:xfrm>
          <a:prstGeom prst="rect">
            <a:avLst/>
          </a:prstGeom>
          <a:noFill/>
          <a:extLst>
            <a:ext uri="{909E8E84-426E-40DD-AFC4-6F175D3DCCD1}">
              <a14:hiddenFill xmlns:a14="http://schemas.microsoft.com/office/drawing/2010/main">
                <a:solidFill>
                  <a:srgbClr val="FFFFFF"/>
                </a:solidFill>
              </a14:hiddenFill>
            </a:ext>
          </a:extLst>
        </p:spPr>
      </p:pic>
      <p:pic>
        <p:nvPicPr>
          <p:cNvPr id="3" name="Resim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304788" y="338564"/>
            <a:ext cx="2865120" cy="2865120"/>
          </a:xfrm>
          <a:prstGeom prst="rect">
            <a:avLst/>
          </a:prstGeom>
        </p:spPr>
      </p:pic>
    </p:spTree>
    <p:extLst>
      <p:ext uri="{BB962C8B-B14F-4D97-AF65-F5344CB8AC3E}">
        <p14:creationId xmlns:p14="http://schemas.microsoft.com/office/powerpoint/2010/main" val="544542643"/>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932329" y="1943742"/>
            <a:ext cx="10621041" cy="4182421"/>
          </a:xfrm>
        </p:spPr>
        <p:txBody>
          <a:bodyPr>
            <a:normAutofit/>
          </a:bodyPr>
          <a:lstStyle/>
          <a:p>
            <a:r>
              <a:rPr lang="tr-TR" sz="2800" dirty="0" smtClean="0"/>
              <a:t> </a:t>
            </a:r>
            <a:r>
              <a:rPr lang="tr-TR" sz="2800" dirty="0" err="1" smtClean="0"/>
              <a:t>Dekan’ın</a:t>
            </a:r>
            <a:r>
              <a:rPr lang="tr-TR" sz="2800" dirty="0" smtClean="0"/>
              <a:t> açış konuşması</a:t>
            </a:r>
          </a:p>
          <a:p>
            <a:r>
              <a:rPr lang="tr-TR" sz="2800" dirty="0" smtClean="0"/>
              <a:t> Üniversite hakkında kısa bilgilendirme</a:t>
            </a:r>
          </a:p>
          <a:p>
            <a:r>
              <a:rPr lang="tr-TR" sz="2800" dirty="0" smtClean="0"/>
              <a:t> Fakülte hakkında kısa bilgilendirme</a:t>
            </a:r>
          </a:p>
          <a:p>
            <a:r>
              <a:rPr lang="tr-TR" sz="2800" dirty="0" smtClean="0"/>
              <a:t> Pusula Bilgi Sistemi hakkında bilgilendirme</a:t>
            </a:r>
          </a:p>
          <a:p>
            <a:r>
              <a:rPr lang="tr-TR" sz="2800" dirty="0" smtClean="0"/>
              <a:t> MÜDEK değerlendirme ölçütlerinin sağlanması</a:t>
            </a:r>
          </a:p>
          <a:p>
            <a:pPr lvl="1"/>
            <a:r>
              <a:rPr lang="tr-TR" sz="2800" b="1" dirty="0" smtClean="0"/>
              <a:t> </a:t>
            </a:r>
            <a:r>
              <a:rPr lang="tr-TR" sz="2800" b="1" dirty="0" err="1" smtClean="0"/>
              <a:t>Keshavarz</a:t>
            </a:r>
            <a:r>
              <a:rPr lang="tr-TR" sz="2800" dirty="0" smtClean="0"/>
              <a:t> değerlendirme yöntemi hakkında bilgilendirme</a:t>
            </a:r>
          </a:p>
          <a:p>
            <a:endParaRPr lang="tr-TR" sz="2800" b="1" dirty="0" smtClean="0"/>
          </a:p>
        </p:txBody>
      </p:sp>
      <p:sp>
        <p:nvSpPr>
          <p:cNvPr id="4" name="Unvan 3"/>
          <p:cNvSpPr>
            <a:spLocks noGrp="1"/>
          </p:cNvSpPr>
          <p:nvPr>
            <p:ph type="title"/>
          </p:nvPr>
        </p:nvSpPr>
        <p:spPr/>
        <p:txBody>
          <a:bodyPr/>
          <a:lstStyle/>
          <a:p>
            <a:r>
              <a:rPr lang="tr-TR" dirty="0" smtClean="0"/>
              <a:t>Sunum Planı</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2</a:t>
            </a:fld>
            <a:endParaRPr lang="tr-TR"/>
          </a:p>
        </p:txBody>
      </p:sp>
    </p:spTree>
    <p:extLst>
      <p:ext uri="{BB962C8B-B14F-4D97-AF65-F5344CB8AC3E}">
        <p14:creationId xmlns:p14="http://schemas.microsoft.com/office/powerpoint/2010/main" val="3448618610"/>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864089" y="2111868"/>
            <a:ext cx="10763801" cy="3877815"/>
          </a:xfrm>
        </p:spPr>
        <p:txBody>
          <a:bodyPr>
            <a:normAutofit/>
          </a:bodyPr>
          <a:lstStyle/>
          <a:p>
            <a:pPr marL="0" indent="0">
              <a:buNone/>
            </a:pPr>
            <a:r>
              <a:rPr lang="tr-TR" sz="2800" b="1" u="sng" dirty="0"/>
              <a:t>26 Mart 2018 Pazartesi</a:t>
            </a:r>
          </a:p>
          <a:p>
            <a:pPr marL="0" indent="0">
              <a:buNone/>
            </a:pPr>
            <a:r>
              <a:rPr lang="tr-TR" sz="2800" dirty="0"/>
              <a:t>9:00-10:00</a:t>
            </a:r>
          </a:p>
          <a:p>
            <a:r>
              <a:rPr lang="tr-TR" sz="2800" dirty="0" err="1"/>
              <a:t>Dekan’ın</a:t>
            </a:r>
            <a:r>
              <a:rPr lang="tr-TR" sz="2800" dirty="0"/>
              <a:t> Takım’a sunuşu</a:t>
            </a:r>
          </a:p>
          <a:p>
            <a:pPr marL="0" indent="0">
              <a:buNone/>
            </a:pPr>
            <a:r>
              <a:rPr lang="tr-TR" sz="2800" dirty="0"/>
              <a:t>10:00-11:00</a:t>
            </a:r>
          </a:p>
          <a:p>
            <a:r>
              <a:rPr lang="tr-TR" sz="2800" dirty="0"/>
              <a:t> Değerlendirici-Bölüm Yöneticileri Toplantısı</a:t>
            </a:r>
          </a:p>
          <a:p>
            <a:r>
              <a:rPr lang="tr-TR" sz="2800" dirty="0"/>
              <a:t> Öğrenci Değerlendirici-Program Öğrenci Temsilcisi Toplantısı</a:t>
            </a:r>
          </a:p>
          <a:p>
            <a:r>
              <a:rPr lang="tr-TR" sz="2800" dirty="0"/>
              <a:t>Takım Başkanı-Fakülte Yöneticileri Toplantısı</a:t>
            </a:r>
          </a:p>
        </p:txBody>
      </p:sp>
      <p:sp>
        <p:nvSpPr>
          <p:cNvPr id="4" name="Unvan 3"/>
          <p:cNvSpPr>
            <a:spLocks noGrp="1"/>
          </p:cNvSpPr>
          <p:nvPr>
            <p:ph type="title"/>
          </p:nvPr>
        </p:nvSpPr>
        <p:spPr/>
        <p:txBody>
          <a:bodyPr/>
          <a:lstStyle/>
          <a:p>
            <a:r>
              <a:rPr lang="tr-TR" dirty="0" smtClean="0"/>
              <a:t>Program</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3</a:t>
            </a:fld>
            <a:endParaRPr lang="tr-TR"/>
          </a:p>
        </p:txBody>
      </p:sp>
    </p:spTree>
    <p:extLst>
      <p:ext uri="{BB962C8B-B14F-4D97-AF65-F5344CB8AC3E}">
        <p14:creationId xmlns:p14="http://schemas.microsoft.com/office/powerpoint/2010/main" val="3216323617"/>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864090" y="2111868"/>
            <a:ext cx="10327340" cy="3877815"/>
          </a:xfrm>
        </p:spPr>
        <p:txBody>
          <a:bodyPr>
            <a:normAutofit/>
          </a:bodyPr>
          <a:lstStyle/>
          <a:p>
            <a:pPr marL="0" indent="0">
              <a:buNone/>
            </a:pPr>
            <a:r>
              <a:rPr lang="tr-TR" sz="2800" b="1" u="sng" dirty="0"/>
              <a:t>26 Mart 2018 Pazartesi</a:t>
            </a:r>
            <a:endParaRPr lang="tr-TR" sz="2800" dirty="0"/>
          </a:p>
          <a:p>
            <a:pPr marL="0" indent="0">
              <a:buNone/>
            </a:pPr>
            <a:r>
              <a:rPr lang="tr-TR" sz="2800" dirty="0"/>
              <a:t>11:00-12:30</a:t>
            </a:r>
          </a:p>
          <a:p>
            <a:r>
              <a:rPr lang="tr-TR" sz="2800" dirty="0"/>
              <a:t>Değerlendirici-Çalışma Grupları Toplantısı</a:t>
            </a:r>
          </a:p>
          <a:p>
            <a:r>
              <a:rPr lang="tr-TR" sz="2800" dirty="0"/>
              <a:t>Değerlendirici-Program Öğrenci Temsilcisi Toplantısı</a:t>
            </a:r>
          </a:p>
          <a:p>
            <a:r>
              <a:rPr lang="tr-TR" sz="2800" dirty="0"/>
              <a:t>Takım Başkanı-Üniversite Üst Yönetim Toplantıları</a:t>
            </a:r>
          </a:p>
        </p:txBody>
      </p:sp>
      <p:sp>
        <p:nvSpPr>
          <p:cNvPr id="4" name="Unvan 3"/>
          <p:cNvSpPr>
            <a:spLocks noGrp="1"/>
          </p:cNvSpPr>
          <p:nvPr>
            <p:ph type="title"/>
          </p:nvPr>
        </p:nvSpPr>
        <p:spPr/>
        <p:txBody>
          <a:bodyPr/>
          <a:lstStyle/>
          <a:p>
            <a:r>
              <a:rPr lang="tr-TR" dirty="0" smtClean="0"/>
              <a:t>Program</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4</a:t>
            </a:fld>
            <a:endParaRPr lang="tr-TR"/>
          </a:p>
        </p:txBody>
      </p:sp>
    </p:spTree>
    <p:extLst>
      <p:ext uri="{BB962C8B-B14F-4D97-AF65-F5344CB8AC3E}">
        <p14:creationId xmlns:p14="http://schemas.microsoft.com/office/powerpoint/2010/main" val="3456782956"/>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864089" y="2111868"/>
            <a:ext cx="11596315" cy="3877815"/>
          </a:xfrm>
        </p:spPr>
        <p:txBody>
          <a:bodyPr>
            <a:normAutofit/>
          </a:bodyPr>
          <a:lstStyle/>
          <a:p>
            <a:pPr marL="0" indent="0">
              <a:buNone/>
            </a:pPr>
            <a:r>
              <a:rPr lang="tr-TR" sz="2800" b="1" u="sng" dirty="0"/>
              <a:t>26 Mart 2018 Pazartesi</a:t>
            </a:r>
            <a:endParaRPr lang="tr-TR" sz="2800" dirty="0"/>
          </a:p>
          <a:p>
            <a:pPr marL="0" indent="0">
              <a:buNone/>
            </a:pPr>
            <a:r>
              <a:rPr lang="tr-TR" sz="2800" dirty="0"/>
              <a:t>14:00-17:30</a:t>
            </a:r>
          </a:p>
          <a:p>
            <a:r>
              <a:rPr lang="tr-TR" sz="2800" dirty="0"/>
              <a:t>Değerlendirici-Bölüm Ziyareti</a:t>
            </a:r>
          </a:p>
          <a:p>
            <a:r>
              <a:rPr lang="tr-TR" sz="2800" dirty="0"/>
              <a:t>Öğrenci Değerlendirici-Program Öğrenci Temsilcisi Toplantısı</a:t>
            </a:r>
          </a:p>
          <a:p>
            <a:r>
              <a:rPr lang="tr-TR" sz="2800" dirty="0"/>
              <a:t>Takım Başkanı-Destek Birimleri Toplantısı</a:t>
            </a:r>
          </a:p>
          <a:p>
            <a:pPr marL="0" indent="0">
              <a:buNone/>
            </a:pPr>
            <a:r>
              <a:rPr lang="tr-TR" sz="2800" dirty="0"/>
              <a:t>17:30-18:00</a:t>
            </a:r>
          </a:p>
          <a:p>
            <a:r>
              <a:rPr lang="tr-TR" sz="2800" dirty="0"/>
              <a:t>Takım Başkanı-Bölüm Başkanı ve Takım Başkanı-Dekan Toplantıları</a:t>
            </a:r>
          </a:p>
        </p:txBody>
      </p:sp>
      <p:sp>
        <p:nvSpPr>
          <p:cNvPr id="4" name="Unvan 3"/>
          <p:cNvSpPr>
            <a:spLocks noGrp="1"/>
          </p:cNvSpPr>
          <p:nvPr>
            <p:ph type="title"/>
          </p:nvPr>
        </p:nvSpPr>
        <p:spPr/>
        <p:txBody>
          <a:bodyPr/>
          <a:lstStyle/>
          <a:p>
            <a:r>
              <a:rPr lang="tr-TR" dirty="0" smtClean="0"/>
              <a:t>Program</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5</a:t>
            </a:fld>
            <a:endParaRPr lang="tr-TR"/>
          </a:p>
        </p:txBody>
      </p:sp>
    </p:spTree>
    <p:extLst>
      <p:ext uri="{BB962C8B-B14F-4D97-AF65-F5344CB8AC3E}">
        <p14:creationId xmlns:p14="http://schemas.microsoft.com/office/powerpoint/2010/main" val="1578678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44185" y="1719080"/>
            <a:ext cx="5328592" cy="4271189"/>
          </a:xfrm>
        </p:spPr>
        <p:txBody>
          <a:bodyPr>
            <a:noAutofit/>
          </a:bodyPr>
          <a:lstStyle/>
          <a:p>
            <a:pPr marL="0" indent="0">
              <a:buNone/>
            </a:pPr>
            <a:r>
              <a:rPr lang="tr-TR" sz="2200" b="1" dirty="0"/>
              <a:t>GENEL </a:t>
            </a:r>
            <a:r>
              <a:rPr lang="tr-TR" sz="2200" b="1" dirty="0" smtClean="0"/>
              <a:t>BİLGİLER</a:t>
            </a:r>
            <a:r>
              <a:rPr lang="tr-TR" sz="2200" b="1" baseline="30000" dirty="0" smtClean="0"/>
              <a:t>*</a:t>
            </a:r>
          </a:p>
          <a:p>
            <a:pPr marL="0" indent="0">
              <a:buNone/>
            </a:pPr>
            <a:r>
              <a:rPr lang="tr-TR" sz="2200" dirty="0" smtClean="0"/>
              <a:t>Kuruluş Tarihi: 1992</a:t>
            </a:r>
          </a:p>
          <a:p>
            <a:pPr marL="0" indent="0">
              <a:buNone/>
            </a:pPr>
            <a:r>
              <a:rPr lang="tr-TR" sz="2200" dirty="0" smtClean="0"/>
              <a:t>Rektör</a:t>
            </a:r>
            <a:r>
              <a:rPr lang="tr-TR" sz="2200" dirty="0"/>
              <a:t>: Prof. Dr. Hüseyin BAĞ</a:t>
            </a:r>
          </a:p>
          <a:p>
            <a:pPr marL="0" indent="0">
              <a:buNone/>
            </a:pPr>
            <a:r>
              <a:rPr lang="tr-TR" sz="2200" dirty="0"/>
              <a:t>İnternet adresi: </a:t>
            </a:r>
            <a:r>
              <a:rPr lang="tr-TR" sz="2200" dirty="0" smtClean="0">
                <a:solidFill>
                  <a:srgbClr val="FF0000"/>
                </a:solidFill>
                <a:hlinkClick r:id="rId2"/>
              </a:rPr>
              <a:t>www.pau.edu.tr</a:t>
            </a:r>
            <a:r>
              <a:rPr lang="tr-TR" sz="2200" dirty="0" smtClean="0">
                <a:solidFill>
                  <a:srgbClr val="FF0000"/>
                </a:solidFill>
              </a:rPr>
              <a:t> </a:t>
            </a:r>
            <a:endParaRPr lang="tr-TR" sz="2200" dirty="0">
              <a:solidFill>
                <a:srgbClr val="FF0000"/>
              </a:solidFill>
            </a:endParaRPr>
          </a:p>
          <a:p>
            <a:pPr marL="0" indent="0">
              <a:buNone/>
            </a:pPr>
            <a:r>
              <a:rPr lang="tr-TR" sz="2200" dirty="0"/>
              <a:t>54.483 </a:t>
            </a:r>
            <a:r>
              <a:rPr lang="tr-TR" sz="2200" dirty="0" smtClean="0"/>
              <a:t>Öğrenci</a:t>
            </a:r>
            <a:endParaRPr lang="tr-TR" sz="2200" dirty="0"/>
          </a:p>
          <a:p>
            <a:pPr marL="0" indent="0">
              <a:buNone/>
            </a:pPr>
            <a:r>
              <a:rPr lang="tr-TR" sz="2200" dirty="0"/>
              <a:t>2.024 Akademik </a:t>
            </a:r>
            <a:r>
              <a:rPr lang="tr-TR" sz="2200" dirty="0" smtClean="0"/>
              <a:t>Personel</a:t>
            </a:r>
            <a:endParaRPr lang="tr-TR" sz="2200" dirty="0"/>
          </a:p>
          <a:p>
            <a:pPr marL="0" indent="0">
              <a:buNone/>
            </a:pPr>
            <a:r>
              <a:rPr lang="tr-TR" sz="2200" dirty="0"/>
              <a:t>16 </a:t>
            </a:r>
            <a:r>
              <a:rPr lang="tr-TR" sz="2200" dirty="0" smtClean="0"/>
              <a:t>Fakülte</a:t>
            </a:r>
            <a:endParaRPr lang="tr-TR" sz="2200" dirty="0"/>
          </a:p>
          <a:p>
            <a:pPr marL="0" indent="0">
              <a:buNone/>
            </a:pPr>
            <a:r>
              <a:rPr lang="tr-TR" sz="2200" dirty="0"/>
              <a:t>16 Meslek Yüksekokulu</a:t>
            </a:r>
          </a:p>
          <a:p>
            <a:pPr marL="0" indent="0">
              <a:buNone/>
            </a:pPr>
            <a:r>
              <a:rPr lang="tr-TR" sz="2200" dirty="0"/>
              <a:t>3 Yüksekokul</a:t>
            </a:r>
          </a:p>
          <a:p>
            <a:pPr marL="0" indent="0">
              <a:buNone/>
            </a:pPr>
            <a:r>
              <a:rPr lang="tr-TR" sz="2200" dirty="0"/>
              <a:t>6 Enstitü</a:t>
            </a:r>
          </a:p>
          <a:p>
            <a:pPr marL="0" indent="0">
              <a:buNone/>
            </a:pPr>
            <a:r>
              <a:rPr lang="tr-TR" sz="2200" dirty="0"/>
              <a:t>39 Araştırma Merkezi</a:t>
            </a:r>
          </a:p>
        </p:txBody>
      </p:sp>
      <p:sp>
        <p:nvSpPr>
          <p:cNvPr id="2" name="Başlık 1"/>
          <p:cNvSpPr>
            <a:spLocks noGrp="1"/>
          </p:cNvSpPr>
          <p:nvPr>
            <p:ph type="title"/>
          </p:nvPr>
        </p:nvSpPr>
        <p:spPr/>
        <p:txBody>
          <a:bodyPr/>
          <a:lstStyle/>
          <a:p>
            <a:r>
              <a:rPr lang="tr-TR" dirty="0" smtClean="0"/>
              <a:t>ÜNİVERSİTEMİZ</a:t>
            </a:r>
            <a:endParaRPr lang="tr-TR" dirty="0"/>
          </a:p>
        </p:txBody>
      </p:sp>
      <p:pic>
        <p:nvPicPr>
          <p:cNvPr id="1026" name="Picture 2" descr="C:\Users\HarunRemzi\Desktop\topluluk\logo paü png.png">
            <a:hlinkClick r:id="rId3" action="ppaction://hlinkfil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2849" y="2628989"/>
            <a:ext cx="2631981" cy="2644820"/>
          </a:xfrm>
          <a:prstGeom prst="rect">
            <a:avLst/>
          </a:prstGeom>
          <a:noFill/>
          <a:extLst>
            <a:ext uri="{909E8E84-426E-40DD-AFC4-6F175D3DCCD1}">
              <a14:hiddenFill xmlns:a14="http://schemas.microsoft.com/office/drawing/2010/main">
                <a:solidFill>
                  <a:srgbClr val="FFFFFF"/>
                </a:solidFill>
              </a14:hiddenFill>
            </a:ext>
          </a:extLst>
        </p:spPr>
      </p:pic>
      <p:sp>
        <p:nvSpPr>
          <p:cNvPr id="4" name="Metin kutusu 3"/>
          <p:cNvSpPr txBox="1"/>
          <p:nvPr/>
        </p:nvSpPr>
        <p:spPr>
          <a:xfrm>
            <a:off x="744185" y="6223616"/>
            <a:ext cx="4899289" cy="323165"/>
          </a:xfrm>
          <a:prstGeom prst="rect">
            <a:avLst/>
          </a:prstGeom>
          <a:noFill/>
        </p:spPr>
        <p:txBody>
          <a:bodyPr wrap="square" rtlCol="0">
            <a:spAutoFit/>
          </a:bodyPr>
          <a:lstStyle/>
          <a:p>
            <a:r>
              <a:rPr lang="tr-TR" sz="1500" dirty="0"/>
              <a:t>*26.3.2018 itibari ile güncel verilerden elde edilmiştir.</a:t>
            </a:r>
          </a:p>
        </p:txBody>
      </p:sp>
      <p:sp>
        <p:nvSpPr>
          <p:cNvPr id="6" name="Altbilgi Yer Tutucusu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6</a:t>
            </a:fld>
            <a:endParaRPr lang="tr-TR"/>
          </a:p>
        </p:txBody>
      </p:sp>
    </p:spTree>
    <p:extLst>
      <p:ext uri="{BB962C8B-B14F-4D97-AF65-F5344CB8AC3E}">
        <p14:creationId xmlns:p14="http://schemas.microsoft.com/office/powerpoint/2010/main" val="155588867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rotWithShape="1">
          <a:blip r:embed="rId2"/>
          <a:srcRect t="3717" b="4729"/>
          <a:stretch/>
        </p:blipFill>
        <p:spPr>
          <a:xfrm>
            <a:off x="1523999" y="1193073"/>
            <a:ext cx="9445067" cy="4864129"/>
          </a:xfrm>
          <a:prstGeom prst="rect">
            <a:avLst/>
          </a:prstGeom>
        </p:spPr>
      </p:pic>
      <p:sp>
        <p:nvSpPr>
          <p:cNvPr id="4" name="Unvan 3"/>
          <p:cNvSpPr>
            <a:spLocks noGrp="1"/>
          </p:cNvSpPr>
          <p:nvPr>
            <p:ph type="title"/>
          </p:nvPr>
        </p:nvSpPr>
        <p:spPr>
          <a:xfrm>
            <a:off x="2212491" y="138824"/>
            <a:ext cx="7756263" cy="1054250"/>
          </a:xfrm>
        </p:spPr>
        <p:txBody>
          <a:bodyPr/>
          <a:lstStyle/>
          <a:p>
            <a:r>
              <a:rPr lang="tr-TR" dirty="0" smtClean="0"/>
              <a:t>Yerleşke Haritası</a:t>
            </a:r>
            <a:endParaRPr lang="tr-TR" dirty="0"/>
          </a:p>
        </p:txBody>
      </p:sp>
      <p:sp>
        <p:nvSpPr>
          <p:cNvPr id="6" name="Dikdörtgen 5"/>
          <p:cNvSpPr/>
          <p:nvPr/>
        </p:nvSpPr>
        <p:spPr>
          <a:xfrm>
            <a:off x="7878906" y="6057203"/>
            <a:ext cx="2868093" cy="369332"/>
          </a:xfrm>
          <a:prstGeom prst="rect">
            <a:avLst/>
          </a:prstGeom>
        </p:spPr>
        <p:txBody>
          <a:bodyPr wrap="none">
            <a:spAutoFit/>
          </a:bodyPr>
          <a:lstStyle/>
          <a:p>
            <a:r>
              <a:rPr lang="tr-TR" dirty="0">
                <a:hlinkClick r:id="rId3"/>
              </a:rPr>
              <a:t>http://harita.pau.edu.tr/</a:t>
            </a:r>
            <a:r>
              <a:rPr lang="tr-TR" dirty="0"/>
              <a:t> </a:t>
            </a:r>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7</a:t>
            </a:fld>
            <a:endParaRPr lang="tr-TR"/>
          </a:p>
        </p:txBody>
      </p:sp>
    </p:spTree>
    <p:extLst>
      <p:ext uri="{BB962C8B-B14F-4D97-AF65-F5344CB8AC3E}">
        <p14:creationId xmlns:p14="http://schemas.microsoft.com/office/powerpoint/2010/main" val="517449742"/>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sz="4000" dirty="0"/>
              <a:t>YÖNETİM</a:t>
            </a:r>
          </a:p>
        </p:txBody>
      </p:sp>
      <p:graphicFrame>
        <p:nvGraphicFramePr>
          <p:cNvPr id="10" name="İçerik Yer Tutucusu 9"/>
          <p:cNvGraphicFramePr>
            <a:graphicFrameLocks noGrp="1"/>
          </p:cNvGraphicFramePr>
          <p:nvPr>
            <p:ph idx="1"/>
            <p:extLst>
              <p:ext uri="{D42A27DB-BD31-4B8C-83A1-F6EECF244321}">
                <p14:modId xmlns:p14="http://schemas.microsoft.com/office/powerpoint/2010/main" val="3147979989"/>
              </p:ext>
            </p:extLst>
          </p:nvPr>
        </p:nvGraphicFramePr>
        <p:xfrm>
          <a:off x="655093" y="1912449"/>
          <a:ext cx="10754435" cy="3024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1" name="Diyagram 10"/>
          <p:cNvGraphicFramePr/>
          <p:nvPr>
            <p:extLst>
              <p:ext uri="{D42A27DB-BD31-4B8C-83A1-F6EECF244321}">
                <p14:modId xmlns:p14="http://schemas.microsoft.com/office/powerpoint/2010/main" val="1442529899"/>
              </p:ext>
            </p:extLst>
          </p:nvPr>
        </p:nvGraphicFramePr>
        <p:xfrm>
          <a:off x="3777087" y="5030620"/>
          <a:ext cx="5384882" cy="129536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8</a:t>
            </a:fld>
            <a:endParaRPr lang="tr-TR"/>
          </a:p>
        </p:txBody>
      </p:sp>
    </p:spTree>
    <p:extLst>
      <p:ext uri="{BB962C8B-B14F-4D97-AF65-F5344CB8AC3E}">
        <p14:creationId xmlns:p14="http://schemas.microsoft.com/office/powerpoint/2010/main" val="3971765728"/>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917987" y="2204865"/>
            <a:ext cx="5300843" cy="3645443"/>
          </a:xfrm>
        </p:spPr>
        <p:txBody>
          <a:bodyPr>
            <a:noAutofit/>
          </a:bodyPr>
          <a:lstStyle/>
          <a:p>
            <a:pPr marL="0" indent="0">
              <a:spcBef>
                <a:spcPts val="500"/>
              </a:spcBef>
              <a:buNone/>
            </a:pPr>
            <a:r>
              <a:rPr lang="tr-TR" sz="2300" dirty="0">
                <a:solidFill>
                  <a:schemeClr val="tx1"/>
                </a:solidFill>
              </a:rPr>
              <a:t>1. Diş Hekimliği Fakültesi</a:t>
            </a:r>
          </a:p>
          <a:p>
            <a:pPr marL="0" indent="0">
              <a:spcBef>
                <a:spcPts val="500"/>
              </a:spcBef>
              <a:buNone/>
            </a:pPr>
            <a:r>
              <a:rPr lang="tr-TR" sz="2300" dirty="0">
                <a:solidFill>
                  <a:schemeClr val="tx1"/>
                </a:solidFill>
              </a:rPr>
              <a:t>2. Eğitim Fakültesi</a:t>
            </a:r>
          </a:p>
          <a:p>
            <a:pPr marL="0" indent="0">
              <a:spcBef>
                <a:spcPts val="500"/>
              </a:spcBef>
              <a:buNone/>
            </a:pPr>
            <a:r>
              <a:rPr lang="tr-TR" sz="2300" dirty="0">
                <a:solidFill>
                  <a:schemeClr val="tx1"/>
                </a:solidFill>
              </a:rPr>
              <a:t>3. Fen-Edebiyat Fakültesi</a:t>
            </a:r>
          </a:p>
          <a:p>
            <a:pPr marL="0" indent="0">
              <a:spcBef>
                <a:spcPts val="500"/>
              </a:spcBef>
              <a:buNone/>
            </a:pPr>
            <a:r>
              <a:rPr lang="tr-TR" sz="2300" dirty="0">
                <a:solidFill>
                  <a:schemeClr val="tx1"/>
                </a:solidFill>
              </a:rPr>
              <a:t>4. Hukuk Fakültesi</a:t>
            </a:r>
          </a:p>
          <a:p>
            <a:pPr marL="0" indent="0">
              <a:spcBef>
                <a:spcPts val="500"/>
              </a:spcBef>
              <a:buNone/>
            </a:pPr>
            <a:r>
              <a:rPr lang="tr-TR" sz="2300" dirty="0">
                <a:solidFill>
                  <a:schemeClr val="tx1"/>
                </a:solidFill>
              </a:rPr>
              <a:t>5. İktisadi ve İdari Bilimler Fakültesi</a:t>
            </a:r>
          </a:p>
          <a:p>
            <a:pPr marL="0" indent="0">
              <a:spcBef>
                <a:spcPts val="500"/>
              </a:spcBef>
              <a:buNone/>
            </a:pPr>
            <a:r>
              <a:rPr lang="tr-TR" sz="2300" dirty="0">
                <a:solidFill>
                  <a:schemeClr val="tx1"/>
                </a:solidFill>
              </a:rPr>
              <a:t>6. İlahiyat Fakültesi</a:t>
            </a:r>
          </a:p>
          <a:p>
            <a:pPr marL="0" indent="0">
              <a:spcBef>
                <a:spcPts val="500"/>
              </a:spcBef>
              <a:buNone/>
            </a:pPr>
            <a:r>
              <a:rPr lang="tr-TR" sz="2300" dirty="0">
                <a:solidFill>
                  <a:schemeClr val="tx1"/>
                </a:solidFill>
              </a:rPr>
              <a:t>7. İletişim Fakültesi</a:t>
            </a:r>
          </a:p>
          <a:p>
            <a:pPr marL="0" indent="0">
              <a:spcBef>
                <a:spcPts val="500"/>
              </a:spcBef>
              <a:buNone/>
            </a:pPr>
            <a:r>
              <a:rPr lang="tr-TR" sz="2300" dirty="0">
                <a:solidFill>
                  <a:schemeClr val="tx1"/>
                </a:solidFill>
              </a:rPr>
              <a:t>8. </a:t>
            </a:r>
            <a:r>
              <a:rPr lang="tr-TR" sz="2300" dirty="0"/>
              <a:t>Mimarlık ve Tasarım Fakültesi</a:t>
            </a:r>
          </a:p>
          <a:p>
            <a:pPr marL="0" indent="0">
              <a:spcBef>
                <a:spcPts val="500"/>
              </a:spcBef>
              <a:buNone/>
            </a:pPr>
            <a:endParaRPr lang="tr-TR" sz="2300" dirty="0">
              <a:solidFill>
                <a:schemeClr val="tx1"/>
              </a:solidFill>
            </a:endParaRPr>
          </a:p>
        </p:txBody>
      </p:sp>
      <p:sp>
        <p:nvSpPr>
          <p:cNvPr id="2" name="Başlık 1"/>
          <p:cNvSpPr>
            <a:spLocks noGrp="1"/>
          </p:cNvSpPr>
          <p:nvPr>
            <p:ph type="title"/>
          </p:nvPr>
        </p:nvSpPr>
        <p:spPr/>
        <p:txBody>
          <a:bodyPr/>
          <a:lstStyle/>
          <a:p>
            <a:r>
              <a:rPr lang="tr-TR" sz="4000" dirty="0"/>
              <a:t>FAKÜLTELER</a:t>
            </a:r>
          </a:p>
        </p:txBody>
      </p:sp>
      <p:sp>
        <p:nvSpPr>
          <p:cNvPr id="4" name="Dikdörtgen 3"/>
          <p:cNvSpPr/>
          <p:nvPr/>
        </p:nvSpPr>
        <p:spPr>
          <a:xfrm>
            <a:off x="6218830" y="2204865"/>
            <a:ext cx="5714512" cy="3372718"/>
          </a:xfrm>
          <a:prstGeom prst="rect">
            <a:avLst/>
          </a:prstGeom>
        </p:spPr>
        <p:txBody>
          <a:bodyPr wrap="square">
            <a:spAutoFit/>
          </a:bodyPr>
          <a:lstStyle/>
          <a:p>
            <a:pPr>
              <a:spcBef>
                <a:spcPts val="500"/>
              </a:spcBef>
            </a:pPr>
            <a:r>
              <a:rPr lang="tr-TR" sz="2300" b="1" u="sng" dirty="0"/>
              <a:t>9. Mühendislik Fakültesi</a:t>
            </a:r>
          </a:p>
          <a:p>
            <a:pPr>
              <a:spcBef>
                <a:spcPts val="500"/>
              </a:spcBef>
            </a:pPr>
            <a:r>
              <a:rPr lang="tr-TR" sz="2300" dirty="0"/>
              <a:t>10. Müzik ve Sahne Sanatları Fakültesi</a:t>
            </a:r>
          </a:p>
          <a:p>
            <a:pPr>
              <a:spcBef>
                <a:spcPts val="500"/>
              </a:spcBef>
            </a:pPr>
            <a:r>
              <a:rPr lang="tr-TR" sz="2300" dirty="0"/>
              <a:t>11. Sağlık Bilimleri Fakültesi</a:t>
            </a:r>
          </a:p>
          <a:p>
            <a:pPr>
              <a:spcBef>
                <a:spcPts val="500"/>
              </a:spcBef>
            </a:pPr>
            <a:r>
              <a:rPr lang="tr-TR" sz="2300" dirty="0"/>
              <a:t>12. Spor Bilimleri Fakültesi</a:t>
            </a:r>
          </a:p>
          <a:p>
            <a:pPr>
              <a:spcBef>
                <a:spcPts val="500"/>
              </a:spcBef>
            </a:pPr>
            <a:r>
              <a:rPr lang="tr-TR" sz="2300" dirty="0"/>
              <a:t>13. Teknik Eğitim Fakültesi</a:t>
            </a:r>
          </a:p>
          <a:p>
            <a:pPr>
              <a:spcBef>
                <a:spcPts val="500"/>
              </a:spcBef>
            </a:pPr>
            <a:r>
              <a:rPr lang="tr-TR" sz="2300" dirty="0"/>
              <a:t>14. Teknoloji Fakültesi</a:t>
            </a:r>
          </a:p>
          <a:p>
            <a:pPr>
              <a:spcBef>
                <a:spcPts val="500"/>
              </a:spcBef>
            </a:pPr>
            <a:r>
              <a:rPr lang="tr-TR" sz="2300" dirty="0"/>
              <a:t>15. Tıp Fakültesi</a:t>
            </a:r>
          </a:p>
          <a:p>
            <a:pPr>
              <a:spcBef>
                <a:spcPts val="500"/>
              </a:spcBef>
            </a:pPr>
            <a:r>
              <a:rPr lang="tr-TR" sz="2300" dirty="0"/>
              <a:t>16. Turizm Fakültesi</a:t>
            </a:r>
          </a:p>
        </p:txBody>
      </p:sp>
      <p:sp>
        <p:nvSpPr>
          <p:cNvPr id="6" name="Altbilgi Yer Tutucusu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9</a:t>
            </a:fld>
            <a:endParaRPr lang="tr-TR"/>
          </a:p>
        </p:txBody>
      </p:sp>
    </p:spTree>
    <p:extLst>
      <p:ext uri="{BB962C8B-B14F-4D97-AF65-F5344CB8AC3E}">
        <p14:creationId xmlns:p14="http://schemas.microsoft.com/office/powerpoint/2010/main" val="3420652931"/>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pPr marL="0" indent="0">
              <a:spcBef>
                <a:spcPts val="600"/>
              </a:spcBef>
              <a:buNone/>
            </a:pPr>
            <a:r>
              <a:rPr lang="tr-TR" dirty="0" smtClean="0"/>
              <a:t>1. Acıpayam </a:t>
            </a:r>
            <a:r>
              <a:rPr lang="tr-TR" dirty="0"/>
              <a:t>Meslek Yüksekokulu</a:t>
            </a:r>
          </a:p>
          <a:p>
            <a:pPr marL="0" indent="0">
              <a:spcBef>
                <a:spcPts val="600"/>
              </a:spcBef>
              <a:buNone/>
            </a:pPr>
            <a:r>
              <a:rPr lang="tr-TR" dirty="0" smtClean="0"/>
              <a:t>2. Bekilli </a:t>
            </a:r>
            <a:r>
              <a:rPr lang="tr-TR" dirty="0"/>
              <a:t>Meslek </a:t>
            </a:r>
            <a:r>
              <a:rPr lang="tr-TR" dirty="0" smtClean="0"/>
              <a:t>Yüksekokulu</a:t>
            </a:r>
          </a:p>
          <a:p>
            <a:pPr marL="0" indent="0">
              <a:spcBef>
                <a:spcPts val="600"/>
              </a:spcBef>
              <a:buNone/>
            </a:pPr>
            <a:r>
              <a:rPr lang="tr-TR" dirty="0" smtClean="0"/>
              <a:t>3. Bozkurt Meslek </a:t>
            </a:r>
            <a:r>
              <a:rPr lang="tr-TR" dirty="0"/>
              <a:t>Yüksekokulu</a:t>
            </a:r>
          </a:p>
          <a:p>
            <a:pPr marL="0" indent="0">
              <a:spcBef>
                <a:spcPts val="600"/>
              </a:spcBef>
              <a:buNone/>
            </a:pPr>
            <a:r>
              <a:rPr lang="tr-TR" dirty="0" smtClean="0"/>
              <a:t>4. Buldan </a:t>
            </a:r>
            <a:r>
              <a:rPr lang="tr-TR" dirty="0"/>
              <a:t>Meslek Yüksekokulu</a:t>
            </a:r>
          </a:p>
          <a:p>
            <a:pPr marL="0" indent="0">
              <a:spcBef>
                <a:spcPts val="600"/>
              </a:spcBef>
              <a:buNone/>
            </a:pPr>
            <a:r>
              <a:rPr lang="tr-TR" dirty="0"/>
              <a:t>5</a:t>
            </a:r>
            <a:r>
              <a:rPr lang="tr-TR" dirty="0" smtClean="0"/>
              <a:t>. Çal </a:t>
            </a:r>
            <a:r>
              <a:rPr lang="tr-TR" dirty="0"/>
              <a:t>Meslek </a:t>
            </a:r>
            <a:r>
              <a:rPr lang="tr-TR" dirty="0" smtClean="0"/>
              <a:t>Yüksekokulu</a:t>
            </a:r>
          </a:p>
          <a:p>
            <a:pPr marL="0" indent="0">
              <a:spcBef>
                <a:spcPts val="600"/>
              </a:spcBef>
              <a:buNone/>
            </a:pPr>
            <a:r>
              <a:rPr lang="tr-TR" dirty="0" smtClean="0"/>
              <a:t>6. Çameli Meslek Yüksekokulu</a:t>
            </a:r>
            <a:endParaRPr lang="tr-TR" dirty="0"/>
          </a:p>
          <a:p>
            <a:pPr marL="0" indent="0">
              <a:spcBef>
                <a:spcPts val="600"/>
              </a:spcBef>
              <a:buNone/>
            </a:pPr>
            <a:r>
              <a:rPr lang="tr-TR" dirty="0" smtClean="0"/>
              <a:t>7. Çivril </a:t>
            </a:r>
            <a:r>
              <a:rPr lang="tr-TR" dirty="0"/>
              <a:t>Atasay Kamer Meslek Yüksekokulu</a:t>
            </a:r>
          </a:p>
          <a:p>
            <a:pPr marL="0" indent="0">
              <a:spcBef>
                <a:spcPts val="600"/>
              </a:spcBef>
              <a:buNone/>
            </a:pPr>
            <a:r>
              <a:rPr lang="tr-TR" dirty="0"/>
              <a:t>8</a:t>
            </a:r>
            <a:r>
              <a:rPr lang="tr-TR" dirty="0" smtClean="0"/>
              <a:t>. Denizli </a:t>
            </a:r>
            <a:r>
              <a:rPr lang="tr-TR" dirty="0"/>
              <a:t>Sağlık Hizmetleri Meslek </a:t>
            </a:r>
            <a:r>
              <a:rPr lang="tr-TR" dirty="0" smtClean="0"/>
              <a:t>Yüksekokulu</a:t>
            </a:r>
          </a:p>
        </p:txBody>
      </p:sp>
      <p:sp>
        <p:nvSpPr>
          <p:cNvPr id="2" name="Başlık 1"/>
          <p:cNvSpPr>
            <a:spLocks noGrp="1"/>
          </p:cNvSpPr>
          <p:nvPr>
            <p:ph type="title"/>
          </p:nvPr>
        </p:nvSpPr>
        <p:spPr/>
        <p:txBody>
          <a:bodyPr/>
          <a:lstStyle/>
          <a:p>
            <a:r>
              <a:rPr lang="tr-TR" sz="4000" dirty="0"/>
              <a:t>MESLEK YÜKSEKOKULLARI</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10</a:t>
            </a:fld>
            <a:endParaRPr lang="tr-TR"/>
          </a:p>
        </p:txBody>
      </p:sp>
    </p:spTree>
    <p:extLst>
      <p:ext uri="{BB962C8B-B14F-4D97-AF65-F5344CB8AC3E}">
        <p14:creationId xmlns:p14="http://schemas.microsoft.com/office/powerpoint/2010/main" val="1449796451"/>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pPr marL="0" indent="0">
              <a:spcBef>
                <a:spcPts val="600"/>
              </a:spcBef>
              <a:buNone/>
            </a:pPr>
            <a:r>
              <a:rPr lang="tr-TR" dirty="0" smtClean="0"/>
              <a:t>9. Denizli Sosyal Bilimler Meslek Yüksekokulu</a:t>
            </a:r>
          </a:p>
          <a:p>
            <a:pPr marL="0" indent="0">
              <a:spcBef>
                <a:spcPts val="600"/>
              </a:spcBef>
              <a:buNone/>
            </a:pPr>
            <a:r>
              <a:rPr lang="tr-TR" dirty="0" smtClean="0"/>
              <a:t>10. Denizli Teknik Bilimler Meslek Yüksekokulu</a:t>
            </a:r>
          </a:p>
          <a:p>
            <a:pPr marL="0" indent="0">
              <a:spcBef>
                <a:spcPts val="600"/>
              </a:spcBef>
              <a:buNone/>
            </a:pPr>
            <a:r>
              <a:rPr lang="tr-TR" dirty="0" smtClean="0"/>
              <a:t>11. Honaz Meslek Yüksekokulu</a:t>
            </a:r>
          </a:p>
          <a:p>
            <a:pPr marL="0" indent="0">
              <a:spcBef>
                <a:spcPts val="600"/>
              </a:spcBef>
              <a:buNone/>
            </a:pPr>
            <a:r>
              <a:rPr lang="tr-TR" dirty="0" smtClean="0"/>
              <a:t>12. Kale Meslek Yüksekokulu</a:t>
            </a:r>
          </a:p>
          <a:p>
            <a:pPr marL="0" indent="0">
              <a:spcBef>
                <a:spcPts val="600"/>
              </a:spcBef>
              <a:buNone/>
            </a:pPr>
            <a:r>
              <a:rPr lang="tr-TR" dirty="0" smtClean="0"/>
              <a:t>13. Sarayköy Meslek Yüksekokulu</a:t>
            </a:r>
          </a:p>
          <a:p>
            <a:pPr marL="0" indent="0">
              <a:spcBef>
                <a:spcPts val="600"/>
              </a:spcBef>
              <a:buNone/>
            </a:pPr>
            <a:r>
              <a:rPr lang="tr-TR" dirty="0" smtClean="0"/>
              <a:t>14. Serinhisar Meslek Yüksekokulu</a:t>
            </a:r>
          </a:p>
          <a:p>
            <a:pPr marL="0" indent="0">
              <a:spcBef>
                <a:spcPts val="600"/>
              </a:spcBef>
              <a:buNone/>
            </a:pPr>
            <a:r>
              <a:rPr lang="tr-TR" dirty="0" smtClean="0"/>
              <a:t>15. Tavas Meslek Yüksekokulu</a:t>
            </a:r>
          </a:p>
          <a:p>
            <a:pPr marL="0" indent="0">
              <a:spcBef>
                <a:spcPts val="600"/>
              </a:spcBef>
              <a:buNone/>
            </a:pPr>
            <a:r>
              <a:rPr lang="tr-TR" dirty="0" smtClean="0"/>
              <a:t>16. Tavas Sağlık Hizmetleri Meslek Yüksekokulu</a:t>
            </a:r>
            <a:endParaRPr lang="tr-TR" dirty="0"/>
          </a:p>
        </p:txBody>
      </p:sp>
      <p:sp>
        <p:nvSpPr>
          <p:cNvPr id="2" name="Başlık 1"/>
          <p:cNvSpPr>
            <a:spLocks noGrp="1"/>
          </p:cNvSpPr>
          <p:nvPr>
            <p:ph type="title"/>
          </p:nvPr>
        </p:nvSpPr>
        <p:spPr/>
        <p:txBody>
          <a:bodyPr/>
          <a:lstStyle/>
          <a:p>
            <a:r>
              <a:rPr lang="tr-TR" sz="4000" dirty="0"/>
              <a:t>MESLEK YÜKSEKOKULLARI</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11</a:t>
            </a:fld>
            <a:endParaRPr lang="tr-TR"/>
          </a:p>
        </p:txBody>
      </p:sp>
    </p:spTree>
    <p:extLst>
      <p:ext uri="{BB962C8B-B14F-4D97-AF65-F5344CB8AC3E}">
        <p14:creationId xmlns:p14="http://schemas.microsoft.com/office/powerpoint/2010/main" val="2148643662"/>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normAutofit/>
          </a:bodyPr>
          <a:lstStyle/>
          <a:p>
            <a:pPr marL="0" indent="0">
              <a:buNone/>
            </a:pPr>
            <a:r>
              <a:rPr lang="tr-TR" dirty="0" smtClean="0"/>
              <a:t>1. Arkeoloji </a:t>
            </a:r>
            <a:r>
              <a:rPr lang="tr-TR" dirty="0"/>
              <a:t>Enstitüsü</a:t>
            </a:r>
          </a:p>
          <a:p>
            <a:pPr marL="0" indent="0">
              <a:buNone/>
            </a:pPr>
            <a:r>
              <a:rPr lang="tr-TR" dirty="0" smtClean="0"/>
              <a:t>2. Eğitim </a:t>
            </a:r>
            <a:r>
              <a:rPr lang="tr-TR" dirty="0"/>
              <a:t>Bilimleri Enstitüsü</a:t>
            </a:r>
          </a:p>
          <a:p>
            <a:pPr marL="0" indent="0">
              <a:buNone/>
            </a:pPr>
            <a:r>
              <a:rPr lang="tr-TR" dirty="0" smtClean="0"/>
              <a:t>3. Fen </a:t>
            </a:r>
            <a:r>
              <a:rPr lang="tr-TR" dirty="0"/>
              <a:t>Bilimleri Enstitüsü</a:t>
            </a:r>
          </a:p>
          <a:p>
            <a:pPr marL="0" indent="0">
              <a:spcBef>
                <a:spcPts val="600"/>
              </a:spcBef>
              <a:buNone/>
            </a:pPr>
            <a:r>
              <a:rPr lang="tr-TR" dirty="0" smtClean="0"/>
              <a:t>4. İslami </a:t>
            </a:r>
            <a:r>
              <a:rPr lang="tr-TR" dirty="0"/>
              <a:t>İlimler Enstitüsü</a:t>
            </a:r>
          </a:p>
          <a:p>
            <a:pPr marL="0" indent="0">
              <a:buNone/>
            </a:pPr>
            <a:r>
              <a:rPr lang="tr-TR" dirty="0" smtClean="0"/>
              <a:t>5. Sağlık </a:t>
            </a:r>
            <a:r>
              <a:rPr lang="tr-TR" dirty="0"/>
              <a:t>Bilimleri Enstitüsü</a:t>
            </a:r>
          </a:p>
          <a:p>
            <a:pPr marL="0" indent="0">
              <a:buNone/>
            </a:pPr>
            <a:r>
              <a:rPr lang="tr-TR" dirty="0" smtClean="0"/>
              <a:t>6. Sosyal </a:t>
            </a:r>
            <a:r>
              <a:rPr lang="tr-TR" dirty="0"/>
              <a:t>Bilimler </a:t>
            </a:r>
            <a:r>
              <a:rPr lang="tr-TR" dirty="0" smtClean="0"/>
              <a:t>Enstitüsü</a:t>
            </a:r>
            <a:endParaRPr lang="tr-TR" dirty="0"/>
          </a:p>
        </p:txBody>
      </p:sp>
      <p:sp>
        <p:nvSpPr>
          <p:cNvPr id="2" name="Başlık 1"/>
          <p:cNvSpPr>
            <a:spLocks noGrp="1"/>
          </p:cNvSpPr>
          <p:nvPr>
            <p:ph type="title"/>
          </p:nvPr>
        </p:nvSpPr>
        <p:spPr/>
        <p:txBody>
          <a:bodyPr/>
          <a:lstStyle/>
          <a:p>
            <a:r>
              <a:rPr lang="tr-TR" sz="4000" dirty="0"/>
              <a:t>ENSTİTÜLER</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12</a:t>
            </a:fld>
            <a:endParaRPr lang="tr-TR"/>
          </a:p>
        </p:txBody>
      </p:sp>
    </p:spTree>
    <p:extLst>
      <p:ext uri="{BB962C8B-B14F-4D97-AF65-F5344CB8AC3E}">
        <p14:creationId xmlns:p14="http://schemas.microsoft.com/office/powerpoint/2010/main" val="2902814884"/>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p:txBody>
          <a:bodyPr/>
          <a:lstStyle/>
          <a:p>
            <a:pPr marL="0" indent="0">
              <a:buNone/>
            </a:pPr>
            <a:r>
              <a:rPr lang="tr-TR" dirty="0" smtClean="0"/>
              <a:t>1. Fizik </a:t>
            </a:r>
            <a:r>
              <a:rPr lang="tr-TR" dirty="0"/>
              <a:t>Tedavi ve Rehabilitasyon Yüksekokulu</a:t>
            </a:r>
          </a:p>
          <a:p>
            <a:pPr marL="0" indent="0">
              <a:buNone/>
            </a:pPr>
            <a:r>
              <a:rPr lang="tr-TR" dirty="0" smtClean="0"/>
              <a:t>2. Uygulamalı </a:t>
            </a:r>
            <a:r>
              <a:rPr lang="tr-TR" dirty="0"/>
              <a:t>Bilimler Yüksekokulu</a:t>
            </a:r>
          </a:p>
          <a:p>
            <a:pPr marL="0" indent="0">
              <a:buNone/>
            </a:pPr>
            <a:r>
              <a:rPr lang="tr-TR" dirty="0" smtClean="0"/>
              <a:t>3. Yabancı </a:t>
            </a:r>
            <a:r>
              <a:rPr lang="tr-TR" dirty="0"/>
              <a:t>Diller </a:t>
            </a:r>
            <a:r>
              <a:rPr lang="tr-TR" dirty="0" smtClean="0"/>
              <a:t>Yüksekokulu</a:t>
            </a:r>
            <a:endParaRPr lang="tr-TR" dirty="0"/>
          </a:p>
        </p:txBody>
      </p:sp>
      <p:sp>
        <p:nvSpPr>
          <p:cNvPr id="2" name="Başlık 1"/>
          <p:cNvSpPr>
            <a:spLocks noGrp="1"/>
          </p:cNvSpPr>
          <p:nvPr>
            <p:ph type="title"/>
          </p:nvPr>
        </p:nvSpPr>
        <p:spPr/>
        <p:txBody>
          <a:bodyPr/>
          <a:lstStyle/>
          <a:p>
            <a:r>
              <a:rPr lang="tr-TR" sz="4000" dirty="0"/>
              <a:t>YÜKSEKOKULLAR</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13</a:t>
            </a:fld>
            <a:endParaRPr lang="tr-TR"/>
          </a:p>
        </p:txBody>
      </p:sp>
    </p:spTree>
    <p:extLst>
      <p:ext uri="{BB962C8B-B14F-4D97-AF65-F5344CB8AC3E}">
        <p14:creationId xmlns:p14="http://schemas.microsoft.com/office/powerpoint/2010/main" val="1607552062"/>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z="3600" dirty="0"/>
              <a:t>ÜNİVERSİTELER GENEL TEŞKİLAT ŞEMASI</a:t>
            </a:r>
          </a:p>
        </p:txBody>
      </p:sp>
      <p:graphicFrame>
        <p:nvGraphicFramePr>
          <p:cNvPr id="5" name="Diyagram 4"/>
          <p:cNvGraphicFramePr/>
          <p:nvPr>
            <p:extLst>
              <p:ext uri="{D42A27DB-BD31-4B8C-83A1-F6EECF244321}">
                <p14:modId xmlns:p14="http://schemas.microsoft.com/office/powerpoint/2010/main" val="778973317"/>
              </p:ext>
            </p:extLst>
          </p:nvPr>
        </p:nvGraphicFramePr>
        <p:xfrm>
          <a:off x="1355678" y="1915543"/>
          <a:ext cx="9480644" cy="3878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14</a:t>
            </a:fld>
            <a:endParaRPr lang="tr-TR"/>
          </a:p>
        </p:txBody>
      </p:sp>
    </p:spTree>
    <p:extLst>
      <p:ext uri="{BB962C8B-B14F-4D97-AF65-F5344CB8AC3E}">
        <p14:creationId xmlns:p14="http://schemas.microsoft.com/office/powerpoint/2010/main" val="3729661917"/>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760237" y="1894115"/>
            <a:ext cx="5328592" cy="4271189"/>
          </a:xfrm>
        </p:spPr>
        <p:txBody>
          <a:bodyPr>
            <a:normAutofit/>
          </a:bodyPr>
          <a:lstStyle/>
          <a:p>
            <a:pPr marL="0" indent="0">
              <a:buNone/>
            </a:pPr>
            <a:r>
              <a:rPr lang="tr-TR" b="1" dirty="0" smtClean="0"/>
              <a:t>GENEL BİLGİLER</a:t>
            </a:r>
            <a:r>
              <a:rPr lang="tr-TR" b="1" baseline="30000" dirty="0" smtClean="0"/>
              <a:t>*</a:t>
            </a:r>
          </a:p>
          <a:p>
            <a:pPr marL="0" indent="0">
              <a:buNone/>
            </a:pPr>
            <a:r>
              <a:rPr lang="tr-TR" dirty="0" smtClean="0"/>
              <a:t>Kuruluş Tarihi: 1976</a:t>
            </a:r>
          </a:p>
          <a:p>
            <a:pPr marL="0" indent="0">
              <a:buNone/>
            </a:pPr>
            <a:r>
              <a:rPr lang="tr-TR" dirty="0" smtClean="0"/>
              <a:t>Dekan: Prof. Dr. Yahya TÜLEK</a:t>
            </a:r>
          </a:p>
          <a:p>
            <a:pPr marL="0" indent="0">
              <a:buNone/>
            </a:pPr>
            <a:r>
              <a:rPr lang="tr-TR" dirty="0" smtClean="0"/>
              <a:t>İnternet adresi: </a:t>
            </a:r>
            <a:r>
              <a:rPr lang="tr-TR" dirty="0" smtClean="0">
                <a:solidFill>
                  <a:srgbClr val="FF0000"/>
                </a:solidFill>
                <a:hlinkClick r:id="rId2"/>
              </a:rPr>
              <a:t>www.pau.edu.tr/mf/</a:t>
            </a:r>
            <a:r>
              <a:rPr lang="tr-TR" dirty="0" smtClean="0">
                <a:solidFill>
                  <a:srgbClr val="FF0000"/>
                </a:solidFill>
              </a:rPr>
              <a:t> </a:t>
            </a:r>
          </a:p>
          <a:p>
            <a:pPr marL="0" indent="0">
              <a:buNone/>
            </a:pPr>
            <a:r>
              <a:rPr lang="tr-TR" dirty="0"/>
              <a:t>6188 Öğrenci</a:t>
            </a:r>
          </a:p>
          <a:p>
            <a:pPr marL="0" indent="0">
              <a:buNone/>
            </a:pPr>
            <a:r>
              <a:rPr lang="tr-TR" dirty="0" smtClean="0"/>
              <a:t>134 Öğretim Üyesi</a:t>
            </a:r>
          </a:p>
          <a:p>
            <a:pPr marL="0" indent="0">
              <a:buNone/>
            </a:pPr>
            <a:r>
              <a:rPr lang="tr-TR" dirty="0" smtClean="0"/>
              <a:t>69 Öğretim Elemanı</a:t>
            </a:r>
            <a:endParaRPr lang="tr-TR" dirty="0"/>
          </a:p>
          <a:p>
            <a:pPr marL="0" indent="0">
              <a:buNone/>
            </a:pPr>
            <a:r>
              <a:rPr lang="tr-TR" dirty="0"/>
              <a:t>64 İdari Personel</a:t>
            </a:r>
          </a:p>
          <a:p>
            <a:pPr marL="0" indent="0">
              <a:buNone/>
            </a:pPr>
            <a:r>
              <a:rPr lang="tr-TR" dirty="0"/>
              <a:t>11 </a:t>
            </a:r>
            <a:r>
              <a:rPr lang="tr-TR" dirty="0" smtClean="0"/>
              <a:t>Bölüm</a:t>
            </a:r>
          </a:p>
          <a:p>
            <a:pPr marL="0" indent="0">
              <a:buNone/>
            </a:pPr>
            <a:endParaRPr lang="tr-TR" dirty="0"/>
          </a:p>
        </p:txBody>
      </p:sp>
      <p:sp>
        <p:nvSpPr>
          <p:cNvPr id="2" name="Başlık 1"/>
          <p:cNvSpPr>
            <a:spLocks noGrp="1"/>
          </p:cNvSpPr>
          <p:nvPr>
            <p:ph type="title"/>
          </p:nvPr>
        </p:nvSpPr>
        <p:spPr/>
        <p:txBody>
          <a:bodyPr/>
          <a:lstStyle/>
          <a:p>
            <a:r>
              <a:rPr lang="tr-TR" dirty="0" smtClean="0"/>
              <a:t>FAKÜLTEMİZ</a:t>
            </a:r>
            <a:endParaRPr lang="tr-TR" dirty="0"/>
          </a:p>
        </p:txBody>
      </p:sp>
      <p:sp>
        <p:nvSpPr>
          <p:cNvPr id="4" name="Metin kutusu 3"/>
          <p:cNvSpPr txBox="1"/>
          <p:nvPr/>
        </p:nvSpPr>
        <p:spPr>
          <a:xfrm>
            <a:off x="760237" y="6062194"/>
            <a:ext cx="6912768" cy="338554"/>
          </a:xfrm>
          <a:prstGeom prst="rect">
            <a:avLst/>
          </a:prstGeom>
          <a:noFill/>
        </p:spPr>
        <p:txBody>
          <a:bodyPr wrap="square" rtlCol="0">
            <a:spAutoFit/>
          </a:bodyPr>
          <a:lstStyle/>
          <a:p>
            <a:r>
              <a:rPr lang="tr-TR" sz="1600" dirty="0"/>
              <a:t>*25.03.2018 itibari ile güncel verilerden elde edilmiştir.</a:t>
            </a:r>
          </a:p>
        </p:txBody>
      </p:sp>
      <p:pic>
        <p:nvPicPr>
          <p:cNvPr id="6" name="Resim 5">
            <a:hlinkClick r:id="rId3" action="ppaction://hlinkfile"/>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74240" y="2026920"/>
            <a:ext cx="2804160" cy="2804160"/>
          </a:xfrm>
          <a:prstGeom prst="rect">
            <a:avLst/>
          </a:prstGeom>
        </p:spPr>
      </p:pic>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15</a:t>
            </a:fld>
            <a:endParaRPr lang="tr-TR"/>
          </a:p>
        </p:txBody>
      </p:sp>
    </p:spTree>
    <p:extLst>
      <p:ext uri="{BB962C8B-B14F-4D97-AF65-F5344CB8AC3E}">
        <p14:creationId xmlns:p14="http://schemas.microsoft.com/office/powerpoint/2010/main" val="283411132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ctrTitle" idx="4294967295"/>
          </p:nvPr>
        </p:nvSpPr>
        <p:spPr>
          <a:xfrm>
            <a:off x="1919536" y="332658"/>
            <a:ext cx="8280920" cy="1296143"/>
          </a:xfrm>
        </p:spPr>
        <p:txBody>
          <a:bodyPr/>
          <a:lstStyle/>
          <a:p>
            <a:r>
              <a:rPr lang="tr-TR" sz="4000" dirty="0"/>
              <a:t>PAÜ MÜHENDİSLİK FAKÜLTESİ</a:t>
            </a:r>
          </a:p>
        </p:txBody>
      </p:sp>
      <p:pic>
        <p:nvPicPr>
          <p:cNvPr id="3" name="Resim 2"/>
          <p:cNvPicPr>
            <a:picLocks noChangeAspect="1"/>
          </p:cNvPicPr>
          <p:nvPr/>
        </p:nvPicPr>
        <p:blipFill rotWithShape="1">
          <a:blip r:embed="rId2">
            <a:extLst>
              <a:ext uri="{28A0092B-C50C-407E-A947-70E740481C1C}">
                <a14:useLocalDpi xmlns:a14="http://schemas.microsoft.com/office/drawing/2010/main" val="0"/>
              </a:ext>
            </a:extLst>
          </a:blip>
          <a:srcRect t="11278"/>
          <a:stretch/>
        </p:blipFill>
        <p:spPr>
          <a:xfrm>
            <a:off x="0" y="2320119"/>
            <a:ext cx="12192000" cy="2540712"/>
          </a:xfrm>
          <a:prstGeom prst="rect">
            <a:avLst/>
          </a:prstGeom>
        </p:spPr>
      </p:pic>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16</a:t>
            </a:fld>
            <a:endParaRPr lang="tr-TR"/>
          </a:p>
        </p:txBody>
      </p:sp>
    </p:spTree>
    <p:extLst>
      <p:ext uri="{BB962C8B-B14F-4D97-AF65-F5344CB8AC3E}">
        <p14:creationId xmlns:p14="http://schemas.microsoft.com/office/powerpoint/2010/main" val="2441511418"/>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YÖNETİM</a:t>
            </a:r>
            <a:endParaRPr lang="tr-TR" dirty="0"/>
          </a:p>
        </p:txBody>
      </p:sp>
      <p:graphicFrame>
        <p:nvGraphicFramePr>
          <p:cNvPr id="6" name="İçerik Yer Tutucusu 9"/>
          <p:cNvGraphicFramePr>
            <a:graphicFrameLocks noGrp="1"/>
          </p:cNvGraphicFramePr>
          <p:nvPr>
            <p:ph idx="1"/>
            <p:extLst>
              <p:ext uri="{D42A27DB-BD31-4B8C-83A1-F6EECF244321}">
                <p14:modId xmlns:p14="http://schemas.microsoft.com/office/powerpoint/2010/main" val="982028315"/>
              </p:ext>
            </p:extLst>
          </p:nvPr>
        </p:nvGraphicFramePr>
        <p:xfrm>
          <a:off x="917987" y="2005433"/>
          <a:ext cx="10754435" cy="30243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7" name="Diyagram 6"/>
          <p:cNvGraphicFramePr/>
          <p:nvPr>
            <p:extLst>
              <p:ext uri="{D42A27DB-BD31-4B8C-83A1-F6EECF244321}">
                <p14:modId xmlns:p14="http://schemas.microsoft.com/office/powerpoint/2010/main" val="3839140580"/>
              </p:ext>
            </p:extLst>
          </p:nvPr>
        </p:nvGraphicFramePr>
        <p:xfrm>
          <a:off x="4022201" y="4972274"/>
          <a:ext cx="5384882" cy="1295369"/>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17</a:t>
            </a:fld>
            <a:endParaRPr lang="tr-TR"/>
          </a:p>
        </p:txBody>
      </p:sp>
    </p:spTree>
    <p:extLst>
      <p:ext uri="{BB962C8B-B14F-4D97-AF65-F5344CB8AC3E}">
        <p14:creationId xmlns:p14="http://schemas.microsoft.com/office/powerpoint/2010/main" val="361879132"/>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yagram 2"/>
          <p:cNvGraphicFramePr/>
          <p:nvPr>
            <p:extLst>
              <p:ext uri="{D42A27DB-BD31-4B8C-83A1-F6EECF244321}">
                <p14:modId xmlns:p14="http://schemas.microsoft.com/office/powerpoint/2010/main" val="1337168584"/>
              </p:ext>
            </p:extLst>
          </p:nvPr>
        </p:nvGraphicFramePr>
        <p:xfrm>
          <a:off x="423080" y="204717"/>
          <a:ext cx="11559653" cy="56101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Altbilgi Yer Tutucusu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18</a:t>
            </a:fld>
            <a:endParaRPr lang="tr-TR"/>
          </a:p>
        </p:txBody>
      </p:sp>
    </p:spTree>
    <p:extLst>
      <p:ext uri="{BB962C8B-B14F-4D97-AF65-F5344CB8AC3E}">
        <p14:creationId xmlns:p14="http://schemas.microsoft.com/office/powerpoint/2010/main" val="3826815678"/>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PUSULA BİLGİ SİSTEMİ</a:t>
            </a:r>
            <a:endParaRPr lang="tr-TR" dirty="0"/>
          </a:p>
        </p:txBody>
      </p:sp>
      <p:sp>
        <p:nvSpPr>
          <p:cNvPr id="6" name="Metin Yer Tutucusu 5"/>
          <p:cNvSpPr>
            <a:spLocks noGrp="1"/>
          </p:cNvSpPr>
          <p:nvPr>
            <p:ph type="body" idx="1"/>
          </p:nvPr>
        </p:nvSpPr>
        <p:spPr/>
        <p:txBody>
          <a:bodyPr/>
          <a:lstStyle/>
          <a:p>
            <a:r>
              <a:rPr lang="tr-TR" dirty="0" smtClean="0"/>
              <a:t>Kaynak: Bilgi İşlem Daire Başkanlığı Sunumu</a:t>
            </a:r>
            <a:endParaRPr lang="tr-TR" dirty="0"/>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19</a:t>
            </a:fld>
            <a:endParaRPr lang="tr-TR"/>
          </a:p>
        </p:txBody>
      </p:sp>
    </p:spTree>
    <p:extLst>
      <p:ext uri="{BB962C8B-B14F-4D97-AF65-F5344CB8AC3E}">
        <p14:creationId xmlns:p14="http://schemas.microsoft.com/office/powerpoint/2010/main" val="142423923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291" y="224025"/>
            <a:ext cx="11146971" cy="5937418"/>
          </a:xfrm>
          <a:prstGeom prst="rect">
            <a:avLst/>
          </a:prstGeom>
        </p:spPr>
      </p:pic>
      <p:sp>
        <p:nvSpPr>
          <p:cNvPr id="6" name="Altbilgi Yer Tutucusu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20</a:t>
            </a:fld>
            <a:endParaRPr lang="tr-TR"/>
          </a:p>
        </p:txBody>
      </p:sp>
    </p:spTree>
    <p:extLst>
      <p:ext uri="{BB962C8B-B14F-4D97-AF65-F5344CB8AC3E}">
        <p14:creationId xmlns:p14="http://schemas.microsoft.com/office/powerpoint/2010/main" val="3076743512"/>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50" name="Text Box 5"/>
          <p:cNvSpPr txBox="1">
            <a:spLocks noChangeArrowheads="1"/>
          </p:cNvSpPr>
          <p:nvPr/>
        </p:nvSpPr>
        <p:spPr bwMode="auto">
          <a:xfrm>
            <a:off x="457140" y="275049"/>
            <a:ext cx="8228529" cy="7063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spcBef>
                <a:spcPct val="0"/>
              </a:spcBef>
              <a:buClrTx/>
              <a:buFontTx/>
              <a:buNone/>
            </a:pPr>
            <a:r>
              <a:rPr lang="tr-TR" altLang="tr-TR" sz="4200" b="0" i="0">
                <a:solidFill>
                  <a:srgbClr val="EBEBEB"/>
                </a:solidFill>
                <a:ea typeface="宋体" panose="02010600030101010101" pitchFamily="2" charset="-122"/>
              </a:rPr>
              <a:t>Yazılımlar</a:t>
            </a:r>
          </a:p>
        </p:txBody>
      </p:sp>
      <p:sp>
        <p:nvSpPr>
          <p:cNvPr id="7" name="Unvan 6"/>
          <p:cNvSpPr>
            <a:spLocks noGrp="1"/>
          </p:cNvSpPr>
          <p:nvPr>
            <p:ph type="title"/>
          </p:nvPr>
        </p:nvSpPr>
        <p:spPr/>
        <p:txBody>
          <a:bodyPr/>
          <a:lstStyle/>
          <a:p>
            <a:r>
              <a:rPr lang="tr-TR" dirty="0" smtClean="0"/>
              <a:t>Pusula Bilgi Sistemi</a:t>
            </a:r>
            <a:endParaRPr lang="tr-TR" dirty="0"/>
          </a:p>
        </p:txBody>
      </p:sp>
      <p:grpSp>
        <p:nvGrpSpPr>
          <p:cNvPr id="16" name="Grup 15"/>
          <p:cNvGrpSpPr/>
          <p:nvPr/>
        </p:nvGrpSpPr>
        <p:grpSpPr>
          <a:xfrm>
            <a:off x="2352369" y="1948006"/>
            <a:ext cx="3361887" cy="1638087"/>
            <a:chOff x="2352369" y="957585"/>
            <a:chExt cx="3361887" cy="1638087"/>
          </a:xfrm>
        </p:grpSpPr>
        <p:sp>
          <p:nvSpPr>
            <p:cNvPr id="17" name="AutoShape 1"/>
            <p:cNvSpPr>
              <a:spLocks noChangeArrowheads="1"/>
            </p:cNvSpPr>
            <p:nvPr/>
          </p:nvSpPr>
          <p:spPr bwMode="auto">
            <a:xfrm>
              <a:off x="2352369" y="957585"/>
              <a:ext cx="3361887" cy="1638087"/>
            </a:xfrm>
            <a:custGeom>
              <a:avLst/>
              <a:gdLst>
                <a:gd name="T0" fmla="*/ 1274367 w 3156937"/>
                <a:gd name="T1" fmla="*/ 0 h 1639030"/>
                <a:gd name="T2" fmla="*/ 1404665 w 3156937"/>
                <a:gd name="T3" fmla="*/ 4215 h 1639030"/>
                <a:gd name="T4" fmla="*/ 1408016 w 3156937"/>
                <a:gd name="T5" fmla="*/ 4544 h 1639030"/>
                <a:gd name="T6" fmla="*/ 1431807 w 3156937"/>
                <a:gd name="T7" fmla="*/ 1463 h 1639030"/>
                <a:gd name="T8" fmla="*/ 4659437 w 3156937"/>
                <a:gd name="T9" fmla="*/ 1463 h 1639030"/>
                <a:gd name="T10" fmla="*/ 4909115 w 3156937"/>
                <a:gd name="T11" fmla="*/ 161458 h 1639030"/>
                <a:gd name="T12" fmla="*/ 4909115 w 3156937"/>
                <a:gd name="T13" fmla="*/ 1473207 h 1639030"/>
                <a:gd name="T14" fmla="*/ 4659437 w 3156937"/>
                <a:gd name="T15" fmla="*/ 1633198 h 1639030"/>
                <a:gd name="T16" fmla="*/ 1431807 w 3156937"/>
                <a:gd name="T17" fmla="*/ 1633198 h 1639030"/>
                <a:gd name="T18" fmla="*/ 1400313 w 3156937"/>
                <a:gd name="T19" fmla="*/ 1629123 h 1639030"/>
                <a:gd name="T20" fmla="*/ 1274367 w 3156937"/>
                <a:gd name="T21" fmla="*/ 1633199 h 1639030"/>
                <a:gd name="T22" fmla="*/ 0 w 3156937"/>
                <a:gd name="T23" fmla="*/ 816599 h 1639030"/>
                <a:gd name="T24" fmla="*/ 1274367 w 3156937"/>
                <a:gd name="T25" fmla="*/ 0 h 16390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156937"/>
                <a:gd name="T40" fmla="*/ 0 h 1639030"/>
                <a:gd name="T41" fmla="*/ 3156937 w 3156937"/>
                <a:gd name="T42" fmla="*/ 1639030 h 16390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156937" h="1639030">
                  <a:moveTo>
                    <a:pt x="819515" y="0"/>
                  </a:moveTo>
                  <a:cubicBezTo>
                    <a:pt x="847803" y="0"/>
                    <a:pt x="875756" y="1433"/>
                    <a:pt x="903306" y="4231"/>
                  </a:cubicBezTo>
                  <a:lnTo>
                    <a:pt x="905462" y="4560"/>
                  </a:lnTo>
                  <a:lnTo>
                    <a:pt x="920763" y="1471"/>
                  </a:lnTo>
                  <a:lnTo>
                    <a:pt x="2996374" y="1471"/>
                  </a:lnTo>
                  <a:cubicBezTo>
                    <a:pt x="3085050" y="1471"/>
                    <a:pt x="3156937" y="73358"/>
                    <a:pt x="3156937" y="162034"/>
                  </a:cubicBezTo>
                  <a:lnTo>
                    <a:pt x="3156937" y="1478466"/>
                  </a:lnTo>
                  <a:cubicBezTo>
                    <a:pt x="3156937" y="1567142"/>
                    <a:pt x="3085050" y="1639029"/>
                    <a:pt x="2996374" y="1639029"/>
                  </a:cubicBezTo>
                  <a:lnTo>
                    <a:pt x="920763" y="1639029"/>
                  </a:lnTo>
                  <a:lnTo>
                    <a:pt x="900510" y="1634940"/>
                  </a:lnTo>
                  <a:lnTo>
                    <a:pt x="819515" y="1639030"/>
                  </a:lnTo>
                  <a:cubicBezTo>
                    <a:pt x="366909" y="1639030"/>
                    <a:pt x="0" y="1272121"/>
                    <a:pt x="0" y="819515"/>
                  </a:cubicBezTo>
                  <a:cubicBezTo>
                    <a:pt x="0" y="366909"/>
                    <a:pt x="366909" y="0"/>
                    <a:pt x="819515" y="0"/>
                  </a:cubicBezTo>
                  <a:close/>
                </a:path>
              </a:pathLst>
            </a:custGeom>
            <a:solidFill>
              <a:srgbClr val="E6B729"/>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547798" tIns="46794" rIns="143981"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r" eaLnBrk="1" hangingPunct="1">
                <a:lnSpc>
                  <a:spcPct val="130000"/>
                </a:lnSpc>
                <a:spcBef>
                  <a:spcPct val="0"/>
                </a:spcBef>
                <a:buClrTx/>
                <a:buFontTx/>
                <a:buNone/>
              </a:pPr>
              <a:r>
                <a:rPr lang="tr-TR" altLang="tr-TR" sz="1600" i="0" dirty="0">
                  <a:solidFill>
                    <a:srgbClr val="EA6312"/>
                  </a:solidFill>
                  <a:latin typeface="+mj-lt"/>
                </a:rPr>
                <a:t>PUSULA BİLGİ SİSTEMİ</a:t>
              </a:r>
            </a:p>
          </p:txBody>
        </p:sp>
        <p:sp>
          <p:nvSpPr>
            <p:cNvPr id="18" name="Oval 2"/>
            <p:cNvSpPr>
              <a:spLocks noChangeArrowheads="1"/>
            </p:cNvSpPr>
            <p:nvPr/>
          </p:nvSpPr>
          <p:spPr bwMode="auto">
            <a:xfrm>
              <a:off x="2587288" y="1148060"/>
              <a:ext cx="1314279" cy="1282533"/>
            </a:xfrm>
            <a:prstGeom prst="ellipse">
              <a:avLst/>
            </a:prstGeom>
            <a:solidFill>
              <a:srgbClr val="EA6312"/>
            </a:solidFill>
            <a:ln>
              <a:noFill/>
            </a:ln>
            <a:effectLst>
              <a:outerShdw dist="12600" dir="5400000" algn="ctr" rotWithShape="0">
                <a:srgbClr val="000000">
                  <a:alpha val="45029"/>
                </a:srgbClr>
              </a:outerShdw>
            </a:effectLst>
            <a:extLst>
              <a:ext uri="{91240B29-F687-4F45-9708-019B960494DF}">
                <a14:hiddenLine xmlns:a14="http://schemas.microsoft.com/office/drawing/2010/main" w="9525">
                  <a:solidFill>
                    <a:srgbClr val="3465AF"/>
                  </a:solidFill>
                  <a:round/>
                  <a:headEnd/>
                  <a:tailEnd/>
                </a14:hiddenLine>
              </a:ext>
            </a:extLst>
          </p:spPr>
          <p:txBody>
            <a:bodyPr lIns="89988" tIns="46794" rIns="89988" bIns="143981"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ctr" eaLnBrk="1" hangingPunct="1">
                <a:lnSpc>
                  <a:spcPct val="93000"/>
                </a:lnSpc>
                <a:spcBef>
                  <a:spcPct val="0"/>
                </a:spcBef>
                <a:buClrTx/>
                <a:buFontTx/>
                <a:buNone/>
              </a:pPr>
              <a:r>
                <a:rPr lang="tr-TR" altLang="tr-TR" sz="5399" b="0" i="0">
                  <a:latin typeface="Broadway" panose="04040905080B02020502" pitchFamily="82" charset="0"/>
                  <a:ea typeface="宋体" panose="02010600030101010101" pitchFamily="2" charset="-122"/>
                </a:rPr>
                <a:t>1</a:t>
              </a:r>
            </a:p>
          </p:txBody>
        </p:sp>
      </p:grpSp>
      <p:grpSp>
        <p:nvGrpSpPr>
          <p:cNvPr id="19" name="Grup 18"/>
          <p:cNvGrpSpPr/>
          <p:nvPr/>
        </p:nvGrpSpPr>
        <p:grpSpPr>
          <a:xfrm>
            <a:off x="5950763" y="1948006"/>
            <a:ext cx="3385696" cy="1638087"/>
            <a:chOff x="5950763" y="957585"/>
            <a:chExt cx="3385696" cy="1638087"/>
          </a:xfrm>
        </p:grpSpPr>
        <p:sp>
          <p:nvSpPr>
            <p:cNvPr id="20" name="AutoShape 3"/>
            <p:cNvSpPr>
              <a:spLocks noChangeArrowheads="1"/>
            </p:cNvSpPr>
            <p:nvPr/>
          </p:nvSpPr>
          <p:spPr bwMode="auto">
            <a:xfrm>
              <a:off x="5950763" y="957585"/>
              <a:ext cx="3385696" cy="1638087"/>
            </a:xfrm>
            <a:custGeom>
              <a:avLst/>
              <a:gdLst>
                <a:gd name="T0" fmla="*/ 3962342 w 3136255"/>
                <a:gd name="T1" fmla="*/ 0 h 1639030"/>
                <a:gd name="T2" fmla="*/ 5363965 w 3136255"/>
                <a:gd name="T3" fmla="*/ 816599 h 1639030"/>
                <a:gd name="T4" fmla="*/ 3962342 w 3136255"/>
                <a:gd name="T5" fmla="*/ 1633199 h 1639030"/>
                <a:gd name="T6" fmla="*/ 3852109 w 3136255"/>
                <a:gd name="T7" fmla="*/ 1629956 h 1639030"/>
                <a:gd name="T8" fmla="*/ 3824550 w 3136255"/>
                <a:gd name="T9" fmla="*/ 1633198 h 1639030"/>
                <a:gd name="T10" fmla="*/ 274613 w 3136255"/>
                <a:gd name="T11" fmla="*/ 1633198 h 1639030"/>
                <a:gd name="T12" fmla="*/ 0 w 3136255"/>
                <a:gd name="T13" fmla="*/ 1473207 h 1639030"/>
                <a:gd name="T14" fmla="*/ 0 w 3136255"/>
                <a:gd name="T15" fmla="*/ 161458 h 1639030"/>
                <a:gd name="T16" fmla="*/ 274613 w 3136255"/>
                <a:gd name="T17" fmla="*/ 1463 h 1639030"/>
                <a:gd name="T18" fmla="*/ 3824550 w 3136255"/>
                <a:gd name="T19" fmla="*/ 1463 h 1639030"/>
                <a:gd name="T20" fmla="*/ 3842150 w 3136255"/>
                <a:gd name="T21" fmla="*/ 3533 h 1639030"/>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136255"/>
                <a:gd name="T34" fmla="*/ 0 h 1639030"/>
                <a:gd name="T35" fmla="*/ 3136255 w 3136255"/>
                <a:gd name="T36" fmla="*/ 1639030 h 1639030"/>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136255" h="1639030">
                  <a:moveTo>
                    <a:pt x="2316740" y="0"/>
                  </a:moveTo>
                  <a:cubicBezTo>
                    <a:pt x="2769346" y="0"/>
                    <a:pt x="3136255" y="366909"/>
                    <a:pt x="3136255" y="819515"/>
                  </a:cubicBezTo>
                  <a:cubicBezTo>
                    <a:pt x="3136255" y="1272121"/>
                    <a:pt x="2769346" y="1639030"/>
                    <a:pt x="2316740" y="1639030"/>
                  </a:cubicBezTo>
                  <a:lnTo>
                    <a:pt x="2252289" y="1635776"/>
                  </a:lnTo>
                  <a:lnTo>
                    <a:pt x="2236174" y="1639029"/>
                  </a:lnTo>
                  <a:lnTo>
                    <a:pt x="160563" y="1639029"/>
                  </a:lnTo>
                  <a:cubicBezTo>
                    <a:pt x="71887" y="1639029"/>
                    <a:pt x="0" y="1567142"/>
                    <a:pt x="0" y="1478466"/>
                  </a:cubicBezTo>
                  <a:lnTo>
                    <a:pt x="0" y="162034"/>
                  </a:lnTo>
                  <a:cubicBezTo>
                    <a:pt x="0" y="73358"/>
                    <a:pt x="71887" y="1471"/>
                    <a:pt x="160563" y="1471"/>
                  </a:cubicBezTo>
                  <a:lnTo>
                    <a:pt x="2236174" y="1471"/>
                  </a:lnTo>
                  <a:lnTo>
                    <a:pt x="2246465" y="3549"/>
                  </a:lnTo>
                  <a:lnTo>
                    <a:pt x="2316740" y="0"/>
                  </a:lnTo>
                  <a:close/>
                </a:path>
              </a:pathLst>
            </a:custGeom>
            <a:solidFill>
              <a:srgbClr val="6AAC90"/>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43981" tIns="46794" rIns="154779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30000"/>
                </a:lnSpc>
                <a:spcBef>
                  <a:spcPct val="0"/>
                </a:spcBef>
                <a:buClrTx/>
                <a:buFontTx/>
                <a:buNone/>
              </a:pPr>
              <a:r>
                <a:rPr lang="tr-TR" altLang="tr-TR" sz="1600" i="0" dirty="0">
                  <a:solidFill>
                    <a:srgbClr val="1E5155"/>
                  </a:solidFill>
                  <a:latin typeface="+mj-lt"/>
                </a:rPr>
                <a:t>PUSULA BİLGİ SİSTEMİ </a:t>
              </a:r>
              <a:r>
                <a:rPr lang="tr-TR" altLang="tr-TR" sz="1600" i="0" dirty="0" smtClean="0">
                  <a:solidFill>
                    <a:srgbClr val="1E5155"/>
                  </a:solidFill>
                  <a:latin typeface="+mj-lt"/>
                </a:rPr>
                <a:t>DIŞINDA </a:t>
              </a:r>
              <a:r>
                <a:rPr lang="tr-TR" altLang="tr-TR" sz="1600" i="0" dirty="0">
                  <a:solidFill>
                    <a:srgbClr val="1E5155"/>
                  </a:solidFill>
                  <a:latin typeface="+mj-lt"/>
                </a:rPr>
                <a:t>GELİSTİRİLEN YAZILIMLAR</a:t>
              </a:r>
            </a:p>
          </p:txBody>
        </p:sp>
        <p:sp>
          <p:nvSpPr>
            <p:cNvPr id="21" name="Oval 4"/>
            <p:cNvSpPr>
              <a:spLocks noChangeArrowheads="1"/>
            </p:cNvSpPr>
            <p:nvPr/>
          </p:nvSpPr>
          <p:spPr bwMode="auto">
            <a:xfrm>
              <a:off x="7785674" y="1121076"/>
              <a:ext cx="1315866" cy="1282533"/>
            </a:xfrm>
            <a:prstGeom prst="ellipse">
              <a:avLst/>
            </a:prstGeom>
            <a:solidFill>
              <a:srgbClr val="1E5155"/>
            </a:solidFill>
            <a:ln>
              <a:noFill/>
            </a:ln>
            <a:effectLst>
              <a:outerShdw dist="12600" dir="5400000" algn="ctr" rotWithShape="0">
                <a:srgbClr val="000000">
                  <a:alpha val="45029"/>
                </a:srgbClr>
              </a:outerShdw>
            </a:effectLst>
            <a:extLst>
              <a:ext uri="{91240B29-F687-4F45-9708-019B960494DF}">
                <a14:hiddenLine xmlns:a14="http://schemas.microsoft.com/office/drawing/2010/main" w="9525">
                  <a:solidFill>
                    <a:srgbClr val="3465AF"/>
                  </a:solidFill>
                  <a:round/>
                  <a:headEnd/>
                  <a:tailEnd/>
                </a14:hiddenLine>
              </a:ext>
            </a:extLst>
          </p:spPr>
          <p:txBody>
            <a:bodyPr lIns="89988" tIns="46794" rIns="89988" bIns="143981"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ctr" eaLnBrk="1" hangingPunct="1">
                <a:lnSpc>
                  <a:spcPct val="93000"/>
                </a:lnSpc>
                <a:spcBef>
                  <a:spcPct val="0"/>
                </a:spcBef>
                <a:buClrTx/>
                <a:buFontTx/>
                <a:buNone/>
              </a:pPr>
              <a:r>
                <a:rPr lang="tr-TR" altLang="tr-TR" sz="5399" b="0" i="0">
                  <a:latin typeface="Broadway" panose="04040905080B02020502" pitchFamily="82" charset="0"/>
                  <a:ea typeface="宋体" panose="02010600030101010101" pitchFamily="2" charset="-122"/>
                </a:rPr>
                <a:t>2</a:t>
              </a:r>
            </a:p>
          </p:txBody>
        </p:sp>
      </p:grpSp>
      <p:sp>
        <p:nvSpPr>
          <p:cNvPr id="22" name="Text Box 6"/>
          <p:cNvSpPr txBox="1">
            <a:spLocks noChangeArrowheads="1"/>
          </p:cNvSpPr>
          <p:nvPr/>
        </p:nvSpPr>
        <p:spPr bwMode="auto">
          <a:xfrm>
            <a:off x="2046514" y="3771806"/>
            <a:ext cx="3764569" cy="19895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38138" indent="-338138">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9pPr>
          </a:lstStyle>
          <a:p>
            <a:pPr eaLnBrk="1" hangingPunct="1">
              <a:buClr>
                <a:schemeClr val="accent1"/>
              </a:buClr>
              <a:buSzPct val="80000"/>
              <a:buFont typeface="Wingdings" panose="05000000000000000000" pitchFamily="2" charset="2"/>
              <a:buChar char=""/>
            </a:pPr>
            <a:r>
              <a:rPr lang="tr-TR" altLang="tr-TR" i="0" dirty="0">
                <a:solidFill>
                  <a:schemeClr val="tx2"/>
                </a:solidFill>
                <a:latin typeface="+mj-lt"/>
                <a:ea typeface="+mj-ea"/>
                <a:cs typeface="+mj-cs"/>
              </a:rPr>
              <a:t>İdari Süreç Yazılımları</a:t>
            </a:r>
          </a:p>
          <a:p>
            <a:pPr eaLnBrk="1" hangingPunct="1">
              <a:buClr>
                <a:schemeClr val="accent1"/>
              </a:buClr>
              <a:buSzPct val="80000"/>
              <a:buFont typeface="Wingdings" panose="05000000000000000000" pitchFamily="2" charset="2"/>
              <a:buChar char=""/>
            </a:pPr>
            <a:r>
              <a:rPr lang="tr-TR" altLang="tr-TR" i="0" dirty="0">
                <a:solidFill>
                  <a:schemeClr val="tx2"/>
                </a:solidFill>
                <a:latin typeface="+mj-lt"/>
                <a:ea typeface="+mj-ea"/>
                <a:cs typeface="+mj-cs"/>
              </a:rPr>
              <a:t>Eğitim-Öğretim Süreçleri Yazılımları</a:t>
            </a:r>
          </a:p>
          <a:p>
            <a:pPr eaLnBrk="1" hangingPunct="1">
              <a:buClr>
                <a:schemeClr val="accent1"/>
              </a:buClr>
              <a:buSzPct val="80000"/>
              <a:buFont typeface="Wingdings" panose="05000000000000000000" pitchFamily="2" charset="2"/>
              <a:buChar char=""/>
            </a:pPr>
            <a:r>
              <a:rPr lang="tr-TR" altLang="tr-TR" i="0" dirty="0">
                <a:solidFill>
                  <a:schemeClr val="tx2"/>
                </a:solidFill>
                <a:latin typeface="+mj-lt"/>
                <a:ea typeface="+mj-ea"/>
                <a:cs typeface="+mj-cs"/>
              </a:rPr>
              <a:t>Genel Kullanıma Açık Yazılımlar</a:t>
            </a:r>
          </a:p>
        </p:txBody>
      </p:sp>
      <p:sp>
        <p:nvSpPr>
          <p:cNvPr id="23" name="Text Box 7"/>
          <p:cNvSpPr txBox="1">
            <a:spLocks noChangeArrowheads="1"/>
          </p:cNvSpPr>
          <p:nvPr/>
        </p:nvSpPr>
        <p:spPr bwMode="auto">
          <a:xfrm>
            <a:off x="5950763" y="3771806"/>
            <a:ext cx="4020551" cy="198953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marL="338138" indent="-338138">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338138" algn="l"/>
                <a:tab pos="785813" algn="l"/>
                <a:tab pos="1235075" algn="l"/>
                <a:tab pos="1684338" algn="l"/>
                <a:tab pos="2133600" algn="l"/>
                <a:tab pos="2582863" algn="l"/>
                <a:tab pos="3032125" algn="l"/>
                <a:tab pos="3481388" algn="l"/>
                <a:tab pos="3930650" algn="l"/>
                <a:tab pos="4379913" algn="l"/>
                <a:tab pos="4829175" algn="l"/>
                <a:tab pos="5278438" algn="l"/>
                <a:tab pos="5727700" algn="l"/>
                <a:tab pos="6176963" algn="l"/>
                <a:tab pos="6626225" algn="l"/>
                <a:tab pos="7075488" algn="l"/>
                <a:tab pos="7524750" algn="l"/>
                <a:tab pos="7974013" algn="l"/>
                <a:tab pos="8423275" algn="l"/>
                <a:tab pos="8872538" algn="l"/>
                <a:tab pos="9321800" algn="l"/>
              </a:tabLst>
              <a:defRPr sz="1400">
                <a:solidFill>
                  <a:srgbClr val="FFFFFF"/>
                </a:solidFill>
                <a:latin typeface="Century Gothic" panose="020B0502020202020204" pitchFamily="34" charset="0"/>
                <a:cs typeface="DejaVu Sans" charset="0"/>
              </a:defRPr>
            </a:lvl9pPr>
          </a:lstStyle>
          <a:p>
            <a:pPr eaLnBrk="1" hangingPunct="1">
              <a:buClr>
                <a:schemeClr val="accent1"/>
              </a:buClr>
              <a:buSzPct val="80000"/>
              <a:buFont typeface="Wingdings" panose="05000000000000000000" pitchFamily="2" charset="2"/>
              <a:buChar char=""/>
            </a:pPr>
            <a:r>
              <a:rPr lang="tr-TR" altLang="tr-TR" i="0" dirty="0">
                <a:solidFill>
                  <a:schemeClr val="tx2"/>
                </a:solidFill>
                <a:latin typeface="+mj-lt"/>
                <a:ea typeface="+mj-ea"/>
                <a:cs typeface="+mj-cs"/>
              </a:rPr>
              <a:t>Maaş-Tahakkuk </a:t>
            </a:r>
            <a:r>
              <a:rPr lang="tr-TR" altLang="tr-TR" i="0" dirty="0" smtClean="0">
                <a:solidFill>
                  <a:schemeClr val="tx2"/>
                </a:solidFill>
                <a:latin typeface="+mj-lt"/>
                <a:ea typeface="+mj-ea"/>
                <a:cs typeface="+mj-cs"/>
              </a:rPr>
              <a:t> yazlımı</a:t>
            </a:r>
            <a:endParaRPr lang="tr-TR" altLang="tr-TR" i="0" dirty="0">
              <a:solidFill>
                <a:schemeClr val="tx2"/>
              </a:solidFill>
              <a:latin typeface="+mj-lt"/>
              <a:ea typeface="+mj-ea"/>
              <a:cs typeface="+mj-cs"/>
            </a:endParaRPr>
          </a:p>
        </p:txBody>
      </p:sp>
      <p:sp>
        <p:nvSpPr>
          <p:cNvPr id="13" name="Altbilgi Yer Tutucusu 1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21</a:t>
            </a:fld>
            <a:endParaRPr lang="tr-TR"/>
          </a:p>
        </p:txBody>
      </p:sp>
    </p:spTree>
    <p:extLst>
      <p:ext uri="{BB962C8B-B14F-4D97-AF65-F5344CB8AC3E}">
        <p14:creationId xmlns:p14="http://schemas.microsoft.com/office/powerpoint/2010/main" val="1505252196"/>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3625378" y="2768687"/>
            <a:ext cx="7941229" cy="657139"/>
          </a:xfrm>
          <a:prstGeom prst="rect">
            <a:avLst/>
          </a:prstGeom>
          <a:solidFill>
            <a:srgbClr val="000000">
              <a:alpha val="47842"/>
            </a:srgbClr>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079859"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93000"/>
              </a:lnSpc>
              <a:spcBef>
                <a:spcPct val="0"/>
              </a:spcBef>
              <a:buClrTx/>
              <a:buFontTx/>
              <a:buNone/>
            </a:pPr>
            <a:r>
              <a:rPr lang="tr-TR" altLang="tr-TR" sz="1800" b="0" i="0">
                <a:latin typeface="+mj-lt"/>
                <a:ea typeface="宋体" panose="02010600030101010101" pitchFamily="2" charset="-122"/>
              </a:rPr>
              <a:t>Öğretim Elemanları, Öğrenci İşleri Personeli ve Öğrencilerin kullandıkları bilgi sistemlerini kapsar.</a:t>
            </a:r>
          </a:p>
        </p:txBody>
      </p:sp>
      <p:sp>
        <p:nvSpPr>
          <p:cNvPr id="33795" name="Rectangle 2"/>
          <p:cNvSpPr>
            <a:spLocks noChangeArrowheads="1"/>
          </p:cNvSpPr>
          <p:nvPr/>
        </p:nvSpPr>
        <p:spPr bwMode="auto">
          <a:xfrm>
            <a:off x="3625378" y="3606778"/>
            <a:ext cx="7941229" cy="657139"/>
          </a:xfrm>
          <a:prstGeom prst="rect">
            <a:avLst/>
          </a:prstGeom>
          <a:solidFill>
            <a:srgbClr val="000000">
              <a:alpha val="47842"/>
            </a:srgbClr>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079859"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93000"/>
              </a:lnSpc>
              <a:spcBef>
                <a:spcPct val="0"/>
              </a:spcBef>
              <a:buClrTx/>
              <a:buFontTx/>
              <a:buNone/>
            </a:pPr>
            <a:r>
              <a:rPr lang="tr-TR" altLang="tr-TR" sz="1800" b="0" i="0">
                <a:latin typeface="+mj-lt"/>
                <a:ea typeface="宋体" panose="02010600030101010101" pitchFamily="2" charset="-122"/>
              </a:rPr>
              <a:t>Genel olarak, tüm kullanıcıların kullanımına açık yazılımlar grubudur.</a:t>
            </a:r>
          </a:p>
        </p:txBody>
      </p:sp>
      <p:sp>
        <p:nvSpPr>
          <p:cNvPr id="33796" name="Rectangle 3"/>
          <p:cNvSpPr>
            <a:spLocks noChangeArrowheads="1"/>
          </p:cNvSpPr>
          <p:nvPr/>
        </p:nvSpPr>
        <p:spPr bwMode="auto">
          <a:xfrm>
            <a:off x="3625378" y="1930596"/>
            <a:ext cx="7941229" cy="657139"/>
          </a:xfrm>
          <a:prstGeom prst="rect">
            <a:avLst/>
          </a:prstGeom>
          <a:solidFill>
            <a:srgbClr val="000000">
              <a:alpha val="47842"/>
            </a:srgbClr>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079859"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93000"/>
              </a:lnSpc>
              <a:spcBef>
                <a:spcPct val="0"/>
              </a:spcBef>
              <a:buClrTx/>
              <a:buFontTx/>
              <a:buNone/>
            </a:pPr>
            <a:r>
              <a:rPr lang="tr-TR" altLang="tr-TR" sz="1800" b="0" i="0" dirty="0">
                <a:latin typeface="+mj-lt"/>
                <a:ea typeface="宋体" panose="02010600030101010101" pitchFamily="2" charset="-122"/>
              </a:rPr>
              <a:t>Genellikle üniversite personelinin kullanımında bulunan yazılımlar grubudur.</a:t>
            </a:r>
          </a:p>
        </p:txBody>
      </p:sp>
      <p:sp>
        <p:nvSpPr>
          <p:cNvPr id="33797" name="AutoShape 4"/>
          <p:cNvSpPr>
            <a:spLocks noChangeArrowheads="1"/>
          </p:cNvSpPr>
          <p:nvPr/>
        </p:nvSpPr>
        <p:spPr bwMode="auto">
          <a:xfrm rot="20760000">
            <a:off x="-134920" y="2402022"/>
            <a:ext cx="3898393" cy="634917"/>
          </a:xfrm>
          <a:prstGeom prst="parallelogram">
            <a:avLst>
              <a:gd name="adj" fmla="val 24986"/>
            </a:avLst>
          </a:prstGeom>
          <a:solidFill>
            <a:srgbClr val="ED5654"/>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r" eaLnBrk="1" hangingPunct="1">
              <a:lnSpc>
                <a:spcPct val="93000"/>
              </a:lnSpc>
              <a:spcBef>
                <a:spcPct val="0"/>
              </a:spcBef>
              <a:buClrTx/>
              <a:buFontTx/>
              <a:buNone/>
            </a:pPr>
            <a:r>
              <a:rPr lang="tr-TR" altLang="tr-TR" sz="1800" b="0" i="0">
                <a:latin typeface="+mj-lt"/>
                <a:ea typeface="宋体" panose="02010600030101010101" pitchFamily="2" charset="-122"/>
              </a:rPr>
              <a:t>İdari Süreç Yazılımları</a:t>
            </a:r>
          </a:p>
        </p:txBody>
      </p:sp>
      <p:sp>
        <p:nvSpPr>
          <p:cNvPr id="33798" name="AutoShape 5"/>
          <p:cNvSpPr>
            <a:spLocks noChangeArrowheads="1"/>
          </p:cNvSpPr>
          <p:nvPr/>
        </p:nvSpPr>
        <p:spPr bwMode="auto">
          <a:xfrm>
            <a:off x="3625378" y="1935358"/>
            <a:ext cx="920630" cy="657139"/>
          </a:xfrm>
          <a:prstGeom prst="homePlate">
            <a:avLst>
              <a:gd name="adj" fmla="val 40310"/>
            </a:avLst>
          </a:prstGeom>
          <a:solidFill>
            <a:srgbClr val="B01513"/>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ctr" eaLnBrk="1" hangingPunct="1">
              <a:lnSpc>
                <a:spcPct val="93000"/>
              </a:lnSpc>
              <a:spcBef>
                <a:spcPct val="0"/>
              </a:spcBef>
              <a:buClrTx/>
              <a:buFontTx/>
              <a:buNone/>
            </a:pPr>
            <a:r>
              <a:rPr lang="tr-TR" altLang="tr-TR" sz="3200" b="0" i="0" dirty="0">
                <a:latin typeface="+mj-lt"/>
              </a:rPr>
              <a:t>1</a:t>
            </a:r>
          </a:p>
        </p:txBody>
      </p:sp>
      <p:sp>
        <p:nvSpPr>
          <p:cNvPr id="33799" name="AutoShape 6"/>
          <p:cNvSpPr>
            <a:spLocks noChangeArrowheads="1"/>
          </p:cNvSpPr>
          <p:nvPr/>
        </p:nvSpPr>
        <p:spPr bwMode="auto">
          <a:xfrm rot="20760000">
            <a:off x="-134920" y="3240113"/>
            <a:ext cx="3898393" cy="634917"/>
          </a:xfrm>
          <a:prstGeom prst="parallelogram">
            <a:avLst>
              <a:gd name="adj" fmla="val 24986"/>
            </a:avLst>
          </a:prstGeom>
          <a:solidFill>
            <a:srgbClr val="F4A16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r" eaLnBrk="1" hangingPunct="1">
              <a:lnSpc>
                <a:spcPct val="93000"/>
              </a:lnSpc>
              <a:spcBef>
                <a:spcPct val="0"/>
              </a:spcBef>
              <a:buClrTx/>
              <a:buFontTx/>
              <a:buNone/>
            </a:pPr>
            <a:r>
              <a:rPr lang="tr-TR" altLang="tr-TR" sz="1800" b="0" i="0">
                <a:latin typeface="+mj-lt"/>
                <a:ea typeface="宋体" panose="02010600030101010101" pitchFamily="2" charset="-122"/>
              </a:rPr>
              <a:t>Eğitim-Öğretim Süreçleri Yazılımları</a:t>
            </a:r>
          </a:p>
        </p:txBody>
      </p:sp>
      <p:sp>
        <p:nvSpPr>
          <p:cNvPr id="33800" name="AutoShape 7"/>
          <p:cNvSpPr>
            <a:spLocks noChangeArrowheads="1"/>
          </p:cNvSpPr>
          <p:nvPr/>
        </p:nvSpPr>
        <p:spPr bwMode="auto">
          <a:xfrm>
            <a:off x="3625378" y="2773449"/>
            <a:ext cx="920630" cy="657139"/>
          </a:xfrm>
          <a:prstGeom prst="homePlate">
            <a:avLst>
              <a:gd name="adj" fmla="val 40310"/>
            </a:avLst>
          </a:prstGeom>
          <a:solidFill>
            <a:srgbClr val="EA6312"/>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ctr" eaLnBrk="1" hangingPunct="1">
              <a:lnSpc>
                <a:spcPct val="93000"/>
              </a:lnSpc>
              <a:spcBef>
                <a:spcPct val="0"/>
              </a:spcBef>
              <a:buClrTx/>
              <a:buFontTx/>
              <a:buNone/>
            </a:pPr>
            <a:r>
              <a:rPr lang="tr-TR" altLang="tr-TR" sz="3200" b="0" i="0">
                <a:latin typeface="+mj-lt"/>
              </a:rPr>
              <a:t>2</a:t>
            </a:r>
          </a:p>
        </p:txBody>
      </p:sp>
      <p:sp>
        <p:nvSpPr>
          <p:cNvPr id="33801" name="AutoShape 8"/>
          <p:cNvSpPr>
            <a:spLocks noChangeArrowheads="1"/>
          </p:cNvSpPr>
          <p:nvPr/>
        </p:nvSpPr>
        <p:spPr bwMode="auto">
          <a:xfrm rot="20760000">
            <a:off x="-134920" y="4078204"/>
            <a:ext cx="3898393" cy="634917"/>
          </a:xfrm>
          <a:prstGeom prst="parallelogram">
            <a:avLst>
              <a:gd name="adj" fmla="val 24986"/>
            </a:avLst>
          </a:prstGeom>
          <a:solidFill>
            <a:srgbClr val="F0D47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r" eaLnBrk="1" hangingPunct="1">
              <a:lnSpc>
                <a:spcPct val="93000"/>
              </a:lnSpc>
              <a:spcBef>
                <a:spcPct val="0"/>
              </a:spcBef>
              <a:buClrTx/>
              <a:buFontTx/>
              <a:buNone/>
            </a:pPr>
            <a:r>
              <a:rPr lang="tr-TR" altLang="tr-TR" sz="1800" b="0" i="0">
                <a:latin typeface="+mj-lt"/>
                <a:ea typeface="宋体" panose="02010600030101010101" pitchFamily="2" charset="-122"/>
              </a:rPr>
              <a:t>Genel Yazılımlar</a:t>
            </a:r>
          </a:p>
        </p:txBody>
      </p:sp>
      <p:sp>
        <p:nvSpPr>
          <p:cNvPr id="33802" name="AutoShape 9"/>
          <p:cNvSpPr>
            <a:spLocks noChangeArrowheads="1"/>
          </p:cNvSpPr>
          <p:nvPr/>
        </p:nvSpPr>
        <p:spPr bwMode="auto">
          <a:xfrm>
            <a:off x="3625378" y="3611540"/>
            <a:ext cx="920630" cy="657139"/>
          </a:xfrm>
          <a:prstGeom prst="homePlate">
            <a:avLst>
              <a:gd name="adj" fmla="val 40310"/>
            </a:avLst>
          </a:prstGeom>
          <a:solidFill>
            <a:srgbClr val="E6B729"/>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ctr" eaLnBrk="1" hangingPunct="1">
              <a:lnSpc>
                <a:spcPct val="93000"/>
              </a:lnSpc>
              <a:spcBef>
                <a:spcPct val="0"/>
              </a:spcBef>
              <a:buClrTx/>
              <a:buFontTx/>
              <a:buNone/>
            </a:pPr>
            <a:r>
              <a:rPr lang="tr-TR" altLang="tr-TR" sz="3200" b="0" i="0">
                <a:latin typeface="+mj-lt"/>
              </a:rPr>
              <a:t>3</a:t>
            </a:r>
          </a:p>
        </p:txBody>
      </p:sp>
      <p:sp>
        <p:nvSpPr>
          <p:cNvPr id="33803" name="Text Box 10"/>
          <p:cNvSpPr txBox="1">
            <a:spLocks noChangeArrowheads="1"/>
          </p:cNvSpPr>
          <p:nvPr/>
        </p:nvSpPr>
        <p:spPr bwMode="auto">
          <a:xfrm>
            <a:off x="457140" y="275049"/>
            <a:ext cx="8228529" cy="7063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spcBef>
                <a:spcPct val="0"/>
              </a:spcBef>
              <a:buClrTx/>
              <a:buFontTx/>
              <a:buNone/>
            </a:pPr>
            <a:r>
              <a:rPr lang="tr-TR" altLang="tr-TR" sz="4200" b="0" i="0">
                <a:solidFill>
                  <a:srgbClr val="EBEBEB"/>
                </a:solidFill>
                <a:latin typeface="+mj-lt"/>
                <a:ea typeface="宋体" panose="02010600030101010101" pitchFamily="2" charset="-122"/>
              </a:rPr>
              <a:t>Pusula Bilgi Sistemi</a:t>
            </a:r>
          </a:p>
        </p:txBody>
      </p:sp>
      <p:sp>
        <p:nvSpPr>
          <p:cNvPr id="3" name="Unvan 2"/>
          <p:cNvSpPr>
            <a:spLocks noGrp="1"/>
          </p:cNvSpPr>
          <p:nvPr>
            <p:ph type="title"/>
          </p:nvPr>
        </p:nvSpPr>
        <p:spPr/>
        <p:txBody>
          <a:bodyPr/>
          <a:lstStyle/>
          <a:p>
            <a:r>
              <a:rPr lang="tr-TR" dirty="0"/>
              <a:t>Pusula Bilgi Sistemi</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22</a:t>
            </a:fld>
            <a:endParaRPr lang="tr-TR"/>
          </a:p>
        </p:txBody>
      </p:sp>
    </p:spTree>
    <p:extLst>
      <p:ext uri="{BB962C8B-B14F-4D97-AF65-F5344CB8AC3E}">
        <p14:creationId xmlns:p14="http://schemas.microsoft.com/office/powerpoint/2010/main" val="4189182247"/>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Oval 1"/>
          <p:cNvSpPr>
            <a:spLocks noChangeArrowheads="1"/>
          </p:cNvSpPr>
          <p:nvPr/>
        </p:nvSpPr>
        <p:spPr bwMode="auto">
          <a:xfrm>
            <a:off x="9047572" y="2934852"/>
            <a:ext cx="2663478" cy="1907927"/>
          </a:xfrm>
          <a:prstGeom prst="ellipse">
            <a:avLst/>
          </a:prstGeom>
          <a:solidFill>
            <a:srgbClr val="FFFFFF"/>
          </a:solidFill>
          <a:ln w="63360" cap="sq">
            <a:solidFill>
              <a:srgbClr val="FFC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ctr" eaLnBrk="1" hangingPunct="1">
              <a:lnSpc>
                <a:spcPct val="93000"/>
              </a:lnSpc>
              <a:spcBef>
                <a:spcPct val="0"/>
              </a:spcBef>
              <a:buClrTx/>
              <a:buFontTx/>
              <a:buNone/>
            </a:pPr>
            <a:r>
              <a:rPr lang="tr-TR" altLang="tr-TR" sz="2800" b="0" i="0">
                <a:solidFill>
                  <a:srgbClr val="BF9000"/>
                </a:solidFill>
                <a:latin typeface="Microsoft YaHei" panose="020B0503020204020204" pitchFamily="34" charset="-122"/>
              </a:rPr>
              <a:t>İdari Süreç Yazılımları</a:t>
            </a:r>
          </a:p>
        </p:txBody>
      </p:sp>
      <p:sp>
        <p:nvSpPr>
          <p:cNvPr id="35849" name="Text Box 8"/>
          <p:cNvSpPr txBox="1">
            <a:spLocks noChangeArrowheads="1"/>
          </p:cNvSpPr>
          <p:nvPr/>
        </p:nvSpPr>
        <p:spPr bwMode="auto">
          <a:xfrm rot="19140000">
            <a:off x="4072891" y="2747243"/>
            <a:ext cx="2557129" cy="282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dirty="0">
                <a:solidFill>
                  <a:srgbClr val="BF9000"/>
                </a:solidFill>
                <a:latin typeface="Microsoft YaHei" panose="020B0503020204020204" pitchFamily="34" charset="-122"/>
              </a:rPr>
              <a:t>Personel Bilgi Sistemi</a:t>
            </a:r>
          </a:p>
        </p:txBody>
      </p:sp>
      <p:sp>
        <p:nvSpPr>
          <p:cNvPr id="35850" name="Text Box 9"/>
          <p:cNvSpPr txBox="1">
            <a:spLocks noChangeArrowheads="1"/>
          </p:cNvSpPr>
          <p:nvPr/>
        </p:nvSpPr>
        <p:spPr bwMode="auto">
          <a:xfrm rot="19140000">
            <a:off x="7923756" y="2300954"/>
            <a:ext cx="3688870" cy="4460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dirty="0">
                <a:solidFill>
                  <a:srgbClr val="BF9000"/>
                </a:solidFill>
                <a:latin typeface="Microsoft YaHei" panose="020B0503020204020204" pitchFamily="34" charset="-122"/>
              </a:rPr>
              <a:t>Bukalemun İçerik Yönetim Sistemi</a:t>
            </a:r>
          </a:p>
        </p:txBody>
      </p:sp>
      <p:sp>
        <p:nvSpPr>
          <p:cNvPr id="35851" name="Text Box 10"/>
          <p:cNvSpPr txBox="1">
            <a:spLocks noChangeArrowheads="1"/>
          </p:cNvSpPr>
          <p:nvPr/>
        </p:nvSpPr>
        <p:spPr bwMode="auto">
          <a:xfrm rot="19140000">
            <a:off x="6252560" y="2694103"/>
            <a:ext cx="2447606" cy="3777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dirty="0">
                <a:solidFill>
                  <a:srgbClr val="BF9000"/>
                </a:solidFill>
                <a:latin typeface="Microsoft YaHei" panose="020B0503020204020204" pitchFamily="34" charset="-122"/>
              </a:rPr>
              <a:t>Alt Yapı Bilgi Sistemi</a:t>
            </a:r>
          </a:p>
        </p:txBody>
      </p:sp>
      <p:sp>
        <p:nvSpPr>
          <p:cNvPr id="35852" name="Text Box 11"/>
          <p:cNvSpPr txBox="1">
            <a:spLocks noChangeArrowheads="1"/>
          </p:cNvSpPr>
          <p:nvPr/>
        </p:nvSpPr>
        <p:spPr bwMode="auto">
          <a:xfrm rot="2640000">
            <a:off x="5676955" y="5053983"/>
            <a:ext cx="2949191" cy="36666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Doküman Yönetim Sistemi</a:t>
            </a:r>
          </a:p>
        </p:txBody>
      </p:sp>
      <p:sp>
        <p:nvSpPr>
          <p:cNvPr id="35853" name="Text Box 12"/>
          <p:cNvSpPr txBox="1">
            <a:spLocks noChangeArrowheads="1"/>
          </p:cNvSpPr>
          <p:nvPr/>
        </p:nvSpPr>
        <p:spPr bwMode="auto">
          <a:xfrm rot="2640000">
            <a:off x="7430914" y="4869857"/>
            <a:ext cx="2390464" cy="3031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dirty="0">
                <a:solidFill>
                  <a:srgbClr val="BF9000"/>
                </a:solidFill>
                <a:latin typeface="Microsoft YaHei" panose="020B0503020204020204" pitchFamily="34" charset="-122"/>
              </a:rPr>
              <a:t>Bildirim Takip Sistemi</a:t>
            </a:r>
          </a:p>
          <a:p>
            <a:pPr eaLnBrk="1" hangingPunct="1">
              <a:lnSpc>
                <a:spcPct val="110000"/>
              </a:lnSpc>
              <a:spcBef>
                <a:spcPct val="0"/>
              </a:spcBef>
              <a:buClrTx/>
              <a:buFontTx/>
              <a:buNone/>
            </a:pPr>
            <a:endParaRPr lang="tr-TR" altLang="tr-TR" sz="1600" b="0" i="0" dirty="0">
              <a:solidFill>
                <a:srgbClr val="BF9000"/>
              </a:solidFill>
              <a:latin typeface="Microsoft YaHei" panose="020B0503020204020204" pitchFamily="34" charset="-122"/>
            </a:endParaRPr>
          </a:p>
        </p:txBody>
      </p:sp>
      <p:sp>
        <p:nvSpPr>
          <p:cNvPr id="35855" name="Text Box 14"/>
          <p:cNvSpPr txBox="1">
            <a:spLocks noChangeArrowheads="1"/>
          </p:cNvSpPr>
          <p:nvPr/>
        </p:nvSpPr>
        <p:spPr bwMode="auto">
          <a:xfrm rot="2640000">
            <a:off x="2286496" y="5204776"/>
            <a:ext cx="3414267" cy="411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Stratejik Yönetim Bilgi Sistemi</a:t>
            </a:r>
          </a:p>
        </p:txBody>
      </p:sp>
      <p:sp>
        <p:nvSpPr>
          <p:cNvPr id="35857" name="Text Box 16"/>
          <p:cNvSpPr txBox="1">
            <a:spLocks noChangeArrowheads="1"/>
          </p:cNvSpPr>
          <p:nvPr/>
        </p:nvSpPr>
        <p:spPr bwMode="auto">
          <a:xfrm rot="19140000">
            <a:off x="2183009" y="2427737"/>
            <a:ext cx="3438077" cy="3507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dirty="0">
                <a:solidFill>
                  <a:srgbClr val="BF9000"/>
                </a:solidFill>
                <a:latin typeface="Microsoft YaHei" panose="020B0503020204020204" pitchFamily="34" charset="-122"/>
              </a:rPr>
              <a:t>Süreç Yönetimi Bilgi Sistemi</a:t>
            </a:r>
          </a:p>
        </p:txBody>
      </p:sp>
      <p:sp>
        <p:nvSpPr>
          <p:cNvPr id="35859" name="Text Box 18"/>
          <p:cNvSpPr txBox="1">
            <a:spLocks noChangeArrowheads="1"/>
          </p:cNvSpPr>
          <p:nvPr/>
        </p:nvSpPr>
        <p:spPr bwMode="auto">
          <a:xfrm rot="2640000">
            <a:off x="4089662" y="4863508"/>
            <a:ext cx="2177766" cy="34444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Proje Bilgi Sistemi</a:t>
            </a:r>
          </a:p>
        </p:txBody>
      </p:sp>
      <p:sp>
        <p:nvSpPr>
          <p:cNvPr id="35861" name="Text Box 20"/>
          <p:cNvSpPr txBox="1">
            <a:spLocks noChangeArrowheads="1"/>
          </p:cNvSpPr>
          <p:nvPr/>
        </p:nvSpPr>
        <p:spPr bwMode="auto">
          <a:xfrm rot="19140000">
            <a:off x="889117" y="2645678"/>
            <a:ext cx="2806335" cy="3507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dirty="0">
                <a:solidFill>
                  <a:srgbClr val="BF9000"/>
                </a:solidFill>
                <a:latin typeface="Microsoft YaHei" panose="020B0503020204020204" pitchFamily="34" charset="-122"/>
              </a:rPr>
              <a:t>Toplantı Bilgi Sistemi</a:t>
            </a:r>
          </a:p>
        </p:txBody>
      </p:sp>
      <p:grpSp>
        <p:nvGrpSpPr>
          <p:cNvPr id="6" name="Grup 5"/>
          <p:cNvGrpSpPr/>
          <p:nvPr/>
        </p:nvGrpSpPr>
        <p:grpSpPr>
          <a:xfrm>
            <a:off x="912694" y="3669770"/>
            <a:ext cx="8039640" cy="503171"/>
            <a:chOff x="912694" y="3669770"/>
            <a:chExt cx="8039640" cy="503171"/>
          </a:xfrm>
        </p:grpSpPr>
        <p:sp>
          <p:nvSpPr>
            <p:cNvPr id="35843" name="AutoShape 2"/>
            <p:cNvSpPr>
              <a:spLocks noChangeArrowheads="1"/>
            </p:cNvSpPr>
            <p:nvPr/>
          </p:nvSpPr>
          <p:spPr bwMode="auto">
            <a:xfrm>
              <a:off x="912694" y="3669770"/>
              <a:ext cx="8039640" cy="503171"/>
            </a:xfrm>
            <a:prstGeom prst="rightArrow">
              <a:avLst>
                <a:gd name="adj1" fmla="val 48917"/>
                <a:gd name="adj2" fmla="val 63838"/>
              </a:avLst>
            </a:prstGeom>
            <a:solidFill>
              <a:srgbClr val="FFC000"/>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44" name="AutoShape 3"/>
            <p:cNvSpPr>
              <a:spLocks noChangeArrowheads="1"/>
            </p:cNvSpPr>
            <p:nvPr/>
          </p:nvSpPr>
          <p:spPr bwMode="auto">
            <a:xfrm>
              <a:off x="4872991" y="3859897"/>
              <a:ext cx="144444"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45" name="AutoShape 4"/>
            <p:cNvSpPr>
              <a:spLocks noChangeArrowheads="1"/>
            </p:cNvSpPr>
            <p:nvPr/>
          </p:nvSpPr>
          <p:spPr bwMode="auto">
            <a:xfrm>
              <a:off x="5731717" y="3859897"/>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46" name="AutoShape 5"/>
            <p:cNvSpPr>
              <a:spLocks noChangeArrowheads="1"/>
            </p:cNvSpPr>
            <p:nvPr/>
          </p:nvSpPr>
          <p:spPr bwMode="auto">
            <a:xfrm>
              <a:off x="6590442" y="3859897"/>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47" name="AutoShape 6"/>
            <p:cNvSpPr>
              <a:spLocks noChangeArrowheads="1"/>
            </p:cNvSpPr>
            <p:nvPr/>
          </p:nvSpPr>
          <p:spPr bwMode="auto">
            <a:xfrm>
              <a:off x="7447581" y="3859897"/>
              <a:ext cx="144444"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48" name="AutoShape 7"/>
            <p:cNvSpPr>
              <a:spLocks noChangeArrowheads="1"/>
            </p:cNvSpPr>
            <p:nvPr/>
          </p:nvSpPr>
          <p:spPr bwMode="auto">
            <a:xfrm>
              <a:off x="8306307" y="3859897"/>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54" name="AutoShape 13"/>
            <p:cNvSpPr>
              <a:spLocks noChangeArrowheads="1"/>
            </p:cNvSpPr>
            <p:nvPr/>
          </p:nvSpPr>
          <p:spPr bwMode="auto">
            <a:xfrm>
              <a:off x="4033313" y="3859897"/>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56" name="AutoShape 15"/>
            <p:cNvSpPr>
              <a:spLocks noChangeArrowheads="1"/>
            </p:cNvSpPr>
            <p:nvPr/>
          </p:nvSpPr>
          <p:spPr bwMode="auto">
            <a:xfrm>
              <a:off x="3185698" y="3859897"/>
              <a:ext cx="144443"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58" name="AutoShape 17"/>
            <p:cNvSpPr>
              <a:spLocks noChangeArrowheads="1"/>
            </p:cNvSpPr>
            <p:nvPr/>
          </p:nvSpPr>
          <p:spPr bwMode="auto">
            <a:xfrm>
              <a:off x="2495226" y="3848786"/>
              <a:ext cx="142856" cy="138094"/>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60" name="AutoShape 19"/>
            <p:cNvSpPr>
              <a:spLocks noChangeArrowheads="1"/>
            </p:cNvSpPr>
            <p:nvPr/>
          </p:nvSpPr>
          <p:spPr bwMode="auto">
            <a:xfrm>
              <a:off x="1777769" y="3848786"/>
              <a:ext cx="142856" cy="138094"/>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35863" name="AutoShape 19"/>
            <p:cNvSpPr>
              <a:spLocks noChangeArrowheads="1"/>
            </p:cNvSpPr>
            <p:nvPr/>
          </p:nvSpPr>
          <p:spPr bwMode="auto">
            <a:xfrm>
              <a:off x="1165074" y="3874183"/>
              <a:ext cx="142856" cy="138094"/>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grpSp>
      <p:sp>
        <p:nvSpPr>
          <p:cNvPr id="35864" name="Text Box 14"/>
          <p:cNvSpPr txBox="1">
            <a:spLocks noChangeArrowheads="1"/>
          </p:cNvSpPr>
          <p:nvPr/>
        </p:nvSpPr>
        <p:spPr bwMode="auto">
          <a:xfrm rot="2640000">
            <a:off x="930948" y="5209538"/>
            <a:ext cx="3414267" cy="4111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Taşınmaz Kira Bilgi Sistemi</a:t>
            </a:r>
          </a:p>
        </p:txBody>
      </p:sp>
      <p:sp>
        <p:nvSpPr>
          <p:cNvPr id="3" name="Unvan 2"/>
          <p:cNvSpPr>
            <a:spLocks noGrp="1"/>
          </p:cNvSpPr>
          <p:nvPr>
            <p:ph type="title"/>
          </p:nvPr>
        </p:nvSpPr>
        <p:spPr/>
        <p:txBody>
          <a:bodyPr/>
          <a:lstStyle/>
          <a:p>
            <a:r>
              <a:rPr lang="tr-TR" dirty="0"/>
              <a:t>Pusula Bilgi Sistemi</a:t>
            </a:r>
          </a:p>
        </p:txBody>
      </p:sp>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23</a:t>
            </a:fld>
            <a:endParaRPr lang="tr-TR"/>
          </a:p>
        </p:txBody>
      </p:sp>
    </p:spTree>
    <p:extLst>
      <p:ext uri="{BB962C8B-B14F-4D97-AF65-F5344CB8AC3E}">
        <p14:creationId xmlns:p14="http://schemas.microsoft.com/office/powerpoint/2010/main" val="203980353"/>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ext Box 1"/>
          <p:cNvSpPr txBox="1">
            <a:spLocks noChangeArrowheads="1"/>
          </p:cNvSpPr>
          <p:nvPr/>
        </p:nvSpPr>
        <p:spPr bwMode="auto">
          <a:xfrm>
            <a:off x="839678" y="260763"/>
            <a:ext cx="9403126" cy="13999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9pPr>
          </a:lstStyle>
          <a:p>
            <a:pPr eaLnBrk="1" hangingPunct="1">
              <a:spcBef>
                <a:spcPct val="0"/>
              </a:spcBef>
              <a:buClrTx/>
              <a:buFontTx/>
              <a:buNone/>
            </a:pPr>
            <a:r>
              <a:rPr lang="tr-TR" altLang="tr-TR" sz="4200" b="0" i="0">
                <a:solidFill>
                  <a:srgbClr val="EBEBEB"/>
                </a:solidFill>
              </a:rPr>
              <a:t>İdari Süreç Yazılımları</a:t>
            </a:r>
          </a:p>
        </p:txBody>
      </p:sp>
      <p:sp>
        <p:nvSpPr>
          <p:cNvPr id="9" name="İçerik Yer Tutucusu 8"/>
          <p:cNvSpPr>
            <a:spLocks noGrp="1"/>
          </p:cNvSpPr>
          <p:nvPr>
            <p:ph idx="1"/>
          </p:nvPr>
        </p:nvSpPr>
        <p:spPr/>
        <p:txBody>
          <a:bodyPr/>
          <a:lstStyle/>
          <a:p>
            <a:pPr marL="0" indent="0" algn="just">
              <a:spcBef>
                <a:spcPts val="600"/>
              </a:spcBef>
              <a:buNone/>
            </a:pPr>
            <a:r>
              <a:rPr lang="tr-TR" sz="2800" b="1" dirty="0"/>
              <a:t>Alt Yapı Bilgi Sistemi 	</a:t>
            </a:r>
          </a:p>
          <a:p>
            <a:pPr marL="0" indent="0" algn="just">
              <a:spcBef>
                <a:spcPts val="600"/>
              </a:spcBef>
              <a:buNone/>
            </a:pPr>
            <a:r>
              <a:rPr lang="tr-TR" dirty="0"/>
              <a:t>	</a:t>
            </a:r>
          </a:p>
          <a:p>
            <a:pPr marL="0" indent="0" algn="just">
              <a:spcBef>
                <a:spcPts val="600"/>
              </a:spcBef>
              <a:buNone/>
            </a:pPr>
            <a:r>
              <a:rPr lang="tr-TR" sz="2800" dirty="0" smtClean="0"/>
              <a:t>Üniversitemize </a:t>
            </a:r>
            <a:r>
              <a:rPr lang="tr-TR" sz="2800" dirty="0"/>
              <a:t>ait tüm kapalı ve açık alanların (yerleşke, bina, yeşil alan, otopark, spor alanları, derslik, laboratuvar vb.) kullanım durumları, kapasite bilgileri, teknolojik imkanları vb. özellikleri ile birlikte sisteme aktarılmasını ve ders - sınav programı girişleri gibi durumlarda diğer modüllerin bunları kullanabilmesini amaçlayan modüldür.</a:t>
            </a:r>
          </a:p>
          <a:p>
            <a:pPr algn="just">
              <a:spcBef>
                <a:spcPts val="600"/>
              </a:spcBef>
            </a:pPr>
            <a:endParaRPr lang="tr-TR" dirty="0"/>
          </a:p>
        </p:txBody>
      </p:sp>
      <p:sp>
        <p:nvSpPr>
          <p:cNvPr id="8" name="Unvan 7"/>
          <p:cNvSpPr>
            <a:spLocks noGrp="1"/>
          </p:cNvSpPr>
          <p:nvPr>
            <p:ph type="title"/>
          </p:nvPr>
        </p:nvSpPr>
        <p:spPr/>
        <p:txBody>
          <a:bodyPr/>
          <a:lstStyle/>
          <a:p>
            <a:r>
              <a:rPr lang="tr-TR" dirty="0"/>
              <a:t>Pusula Bilgi Sistemi</a:t>
            </a:r>
          </a:p>
        </p:txBody>
      </p:sp>
      <p:sp>
        <p:nvSpPr>
          <p:cNvPr id="10" name="Altbilgi Yer Tutucusu 9"/>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24</a:t>
            </a:fld>
            <a:endParaRPr lang="tr-TR"/>
          </a:p>
        </p:txBody>
      </p:sp>
    </p:spTree>
    <p:extLst>
      <p:ext uri="{BB962C8B-B14F-4D97-AF65-F5344CB8AC3E}">
        <p14:creationId xmlns:p14="http://schemas.microsoft.com/office/powerpoint/2010/main" val="2642937509"/>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p:cNvSpPr>
            <a:spLocks noGrp="1"/>
          </p:cNvSpPr>
          <p:nvPr>
            <p:ph idx="1"/>
          </p:nvPr>
        </p:nvSpPr>
        <p:spPr/>
        <p:txBody>
          <a:bodyPr/>
          <a:lstStyle/>
          <a:p>
            <a:pPr marL="0" indent="0">
              <a:buNone/>
            </a:pPr>
            <a:r>
              <a:rPr lang="tr-TR" sz="2800" b="1" dirty="0" smtClean="0"/>
              <a:t> F1 </a:t>
            </a:r>
            <a:r>
              <a:rPr lang="tr-TR" sz="2800" b="1" dirty="0"/>
              <a:t>Bildirim Takip </a:t>
            </a:r>
            <a:r>
              <a:rPr lang="tr-TR" sz="2800" b="1" dirty="0" smtClean="0"/>
              <a:t>Sistemi</a:t>
            </a:r>
            <a:endParaRPr lang="tr-TR" sz="2800" b="1" dirty="0"/>
          </a:p>
          <a:p>
            <a:pPr marL="0" indent="0">
              <a:buNone/>
            </a:pPr>
            <a:r>
              <a:rPr lang="tr-TR" sz="2800" dirty="0"/>
              <a:t>	</a:t>
            </a:r>
          </a:p>
          <a:p>
            <a:pPr marL="0" indent="0" algn="just">
              <a:buNone/>
            </a:pPr>
            <a:r>
              <a:rPr lang="tr-TR" sz="2800" dirty="0" smtClean="0"/>
              <a:t>Daire Başkanlığından </a:t>
            </a:r>
            <a:r>
              <a:rPr lang="tr-TR" sz="2800" dirty="0"/>
              <a:t>alınan tüm hizmetler için, taleplerin ve taleplerin takip aşamalarının kayıt altına alınarak daha kaliteli çözümler sunma amaçlı, bildirim tabanlı bir iş takip sistemidir. Üniversitemizdeki tüm idari ve akademik birim </a:t>
            </a:r>
            <a:r>
              <a:rPr lang="tr-TR" sz="2800" dirty="0" smtClean="0"/>
              <a:t>çalışanları </a:t>
            </a:r>
            <a:r>
              <a:rPr lang="tr-TR" sz="2800" dirty="0"/>
              <a:t>F1 Bildirim Takip Sistemi üzerinden bildirim </a:t>
            </a:r>
            <a:r>
              <a:rPr lang="tr-TR" sz="2800" dirty="0" smtClean="0"/>
              <a:t>yapıp sonucunu takip edebilmektedir.</a:t>
            </a:r>
            <a:endParaRPr lang="tr-TR" sz="2800" dirty="0"/>
          </a:p>
        </p:txBody>
      </p:sp>
      <p:sp>
        <p:nvSpPr>
          <p:cNvPr id="3" name="Unvan 2"/>
          <p:cNvSpPr>
            <a:spLocks noGrp="1"/>
          </p:cNvSpPr>
          <p:nvPr>
            <p:ph type="title"/>
          </p:nvPr>
        </p:nvSpPr>
        <p:spPr/>
        <p:txBody>
          <a:bodyPr/>
          <a:lstStyle/>
          <a:p>
            <a:r>
              <a:rPr lang="tr-TR" dirty="0"/>
              <a:t>Pusula Bilgi Sistemi</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25</a:t>
            </a:fld>
            <a:endParaRPr lang="tr-TR"/>
          </a:p>
        </p:txBody>
      </p:sp>
    </p:spTree>
    <p:extLst>
      <p:ext uri="{BB962C8B-B14F-4D97-AF65-F5344CB8AC3E}">
        <p14:creationId xmlns:p14="http://schemas.microsoft.com/office/powerpoint/2010/main" val="1319366080"/>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2639" y="521380"/>
            <a:ext cx="9820275" cy="5495925"/>
          </a:xfrm>
          <a:prstGeom prst="rect">
            <a:avLst/>
          </a:prstGeom>
        </p:spPr>
      </p:pic>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26</a:t>
            </a:fld>
            <a:endParaRPr lang="tr-TR"/>
          </a:p>
        </p:txBody>
      </p:sp>
    </p:spTree>
    <p:extLst>
      <p:ext uri="{BB962C8B-B14F-4D97-AF65-F5344CB8AC3E}">
        <p14:creationId xmlns:p14="http://schemas.microsoft.com/office/powerpoint/2010/main" val="1280309562"/>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27</a:t>
            </a:fld>
            <a:endParaRPr lang="tr-TR"/>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2089" y="256522"/>
            <a:ext cx="10327821" cy="5723164"/>
          </a:xfrm>
          <a:prstGeom prst="rect">
            <a:avLst/>
          </a:prstGeom>
        </p:spPr>
      </p:pic>
    </p:spTree>
    <p:extLst>
      <p:ext uri="{BB962C8B-B14F-4D97-AF65-F5344CB8AC3E}">
        <p14:creationId xmlns:p14="http://schemas.microsoft.com/office/powerpoint/2010/main" val="1205997633"/>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ext Box 1"/>
          <p:cNvSpPr txBox="1">
            <a:spLocks noChangeArrowheads="1"/>
          </p:cNvSpPr>
          <p:nvPr/>
        </p:nvSpPr>
        <p:spPr bwMode="auto">
          <a:xfrm>
            <a:off x="839678" y="260763"/>
            <a:ext cx="9403126" cy="13999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9pPr>
          </a:lstStyle>
          <a:p>
            <a:pPr eaLnBrk="1" hangingPunct="1">
              <a:spcBef>
                <a:spcPct val="0"/>
              </a:spcBef>
              <a:buClrTx/>
              <a:buFontTx/>
              <a:buNone/>
            </a:pPr>
            <a:r>
              <a:rPr lang="tr-TR" altLang="tr-TR" sz="4200" b="0" i="0">
                <a:solidFill>
                  <a:srgbClr val="EBEBEB"/>
                </a:solidFill>
              </a:rPr>
              <a:t>İdari Süreç Yazılımları</a:t>
            </a:r>
          </a:p>
        </p:txBody>
      </p:sp>
      <p:sp>
        <p:nvSpPr>
          <p:cNvPr id="6" name="İçerik Yer Tutucusu 5"/>
          <p:cNvSpPr>
            <a:spLocks noGrp="1"/>
          </p:cNvSpPr>
          <p:nvPr>
            <p:ph idx="1"/>
          </p:nvPr>
        </p:nvSpPr>
        <p:spPr/>
        <p:txBody>
          <a:bodyPr/>
          <a:lstStyle/>
          <a:p>
            <a:pPr marL="0" indent="0">
              <a:buNone/>
            </a:pPr>
            <a:r>
              <a:rPr lang="tr-TR" sz="2800" b="1" dirty="0"/>
              <a:t>Bukalemun Web İçerik Yönetimi Bilgi Sistemi</a:t>
            </a:r>
          </a:p>
          <a:p>
            <a:pPr marL="0" indent="0">
              <a:buNone/>
            </a:pPr>
            <a:endParaRPr lang="tr-TR" dirty="0"/>
          </a:p>
          <a:p>
            <a:pPr marL="0" indent="0" algn="just">
              <a:buNone/>
            </a:pPr>
            <a:r>
              <a:rPr lang="tr-TR" sz="2800" dirty="0" smtClean="0"/>
              <a:t>Üniversite </a:t>
            </a:r>
            <a:r>
              <a:rPr lang="tr-TR" sz="2800" dirty="0"/>
              <a:t>bünyesindeki bölüm, fakülte, enstitü, araştırma merkezleri, idari birimlerin ya da akademik ve idari personelin bilgi paylaşmak, tanıtım yapmak, etkinlik haberi vermek gibi amaçlarla kullanmak istedikleri web sitelerinin, bir programcı veya tasarımcıya ihtiyaç duyulmaksızın sadece kopyala yapıştır gibi kolay bir yöntemle güncellenmesini ve yayınlanmasını sağlayan içerik yönetim sistemdir.</a:t>
            </a:r>
          </a:p>
          <a:p>
            <a:endParaRPr lang="tr-TR" dirty="0"/>
          </a:p>
        </p:txBody>
      </p:sp>
      <p:sp>
        <p:nvSpPr>
          <p:cNvPr id="5" name="Unvan 4"/>
          <p:cNvSpPr>
            <a:spLocks noGrp="1"/>
          </p:cNvSpPr>
          <p:nvPr>
            <p:ph type="title"/>
          </p:nvPr>
        </p:nvSpPr>
        <p:spPr/>
        <p:txBody>
          <a:bodyPr/>
          <a:lstStyle/>
          <a:p>
            <a:r>
              <a:rPr lang="tr-TR" dirty="0"/>
              <a:t>Pusula Bilgi Sistemi</a:t>
            </a:r>
          </a:p>
        </p:txBody>
      </p:sp>
      <p:sp>
        <p:nvSpPr>
          <p:cNvPr id="8" name="Altbilgi Yer Tutucusu 7"/>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28</a:t>
            </a:fld>
            <a:endParaRPr lang="tr-TR"/>
          </a:p>
        </p:txBody>
      </p:sp>
    </p:spTree>
    <p:extLst>
      <p:ext uri="{BB962C8B-B14F-4D97-AF65-F5344CB8AC3E}">
        <p14:creationId xmlns:p14="http://schemas.microsoft.com/office/powerpoint/2010/main" val="3981998118"/>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4435" y="280987"/>
            <a:ext cx="10116684" cy="5819955"/>
          </a:xfrm>
          <a:prstGeom prst="rect">
            <a:avLst/>
          </a:prstGeom>
        </p:spPr>
      </p:pic>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29</a:t>
            </a:fld>
            <a:endParaRPr lang="tr-TR"/>
          </a:p>
        </p:txBody>
      </p:sp>
    </p:spTree>
    <p:extLst>
      <p:ext uri="{BB962C8B-B14F-4D97-AF65-F5344CB8AC3E}">
        <p14:creationId xmlns:p14="http://schemas.microsoft.com/office/powerpoint/2010/main" val="1001775200"/>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1"/>
          <p:cNvSpPr txBox="1">
            <a:spLocks noChangeArrowheads="1"/>
          </p:cNvSpPr>
          <p:nvPr/>
        </p:nvSpPr>
        <p:spPr bwMode="auto">
          <a:xfrm>
            <a:off x="839678" y="260763"/>
            <a:ext cx="9403126" cy="13999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9pPr>
          </a:lstStyle>
          <a:p>
            <a:pPr eaLnBrk="1" hangingPunct="1">
              <a:spcBef>
                <a:spcPct val="0"/>
              </a:spcBef>
              <a:buClrTx/>
              <a:buFontTx/>
              <a:buNone/>
            </a:pPr>
            <a:r>
              <a:rPr lang="tr-TR" altLang="tr-TR" sz="4200" b="0" i="0">
                <a:solidFill>
                  <a:srgbClr val="EBEBEB"/>
                </a:solidFill>
              </a:rPr>
              <a:t>İdari Süreç Yazılımları</a:t>
            </a:r>
          </a:p>
        </p:txBody>
      </p:sp>
      <p:sp>
        <p:nvSpPr>
          <p:cNvPr id="3" name="Unvan 2"/>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lstStyle/>
          <a:p>
            <a:pPr marL="0" indent="0">
              <a:buNone/>
            </a:pPr>
            <a:r>
              <a:rPr lang="tr-TR" sz="2800" b="1" dirty="0"/>
              <a:t>Doküman Yönetim Sistemi (DYS) </a:t>
            </a:r>
            <a:r>
              <a:rPr lang="tr-TR" dirty="0"/>
              <a:t>	</a:t>
            </a:r>
          </a:p>
          <a:p>
            <a:endParaRPr lang="tr-TR" dirty="0"/>
          </a:p>
          <a:p>
            <a:pPr marL="0" indent="0" algn="just">
              <a:buNone/>
            </a:pPr>
            <a:r>
              <a:rPr lang="tr-TR" dirty="0" smtClean="0"/>
              <a:t>Üniversitemizin </a:t>
            </a:r>
            <a:r>
              <a:rPr lang="tr-TR" dirty="0"/>
              <a:t>her türlü resmi yazışmalarına ait dokümanlarının mevzuata uygun olarak; oluşturulması, işlem yapılması (paraflanması, e-imza veya ıslak imza ile imzalanması), dosyalanması, arşivlenmesi ve imha edilmesi işlemlerinin elektronik ortamda gerçekleştirildiği modüldür.</a:t>
            </a:r>
          </a:p>
          <a:p>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30</a:t>
            </a:fld>
            <a:endParaRPr lang="tr-TR"/>
          </a:p>
        </p:txBody>
      </p:sp>
    </p:spTree>
    <p:extLst>
      <p:ext uri="{BB962C8B-B14F-4D97-AF65-F5344CB8AC3E}">
        <p14:creationId xmlns:p14="http://schemas.microsoft.com/office/powerpoint/2010/main" val="312237032"/>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1076" y="318088"/>
            <a:ext cx="10346076" cy="5753528"/>
          </a:xfrm>
          <a:prstGeom prst="rect">
            <a:avLst/>
          </a:prstGeom>
        </p:spPr>
      </p:pic>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31</a:t>
            </a:fld>
            <a:endParaRPr lang="tr-TR"/>
          </a:p>
        </p:txBody>
      </p:sp>
      <p:sp>
        <p:nvSpPr>
          <p:cNvPr id="4" name="Oval 3"/>
          <p:cNvSpPr/>
          <p:nvPr/>
        </p:nvSpPr>
        <p:spPr>
          <a:xfrm>
            <a:off x="4981433" y="3875965"/>
            <a:ext cx="6346209" cy="777922"/>
          </a:xfrm>
          <a:prstGeom prst="ellipse">
            <a:avLst/>
          </a:prstGeom>
          <a:noFill/>
          <a:ln w="4762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5"/>
          </a:fontRef>
        </p:style>
        <p:txBody>
          <a:bodyPr rtlCol="0" anchor="ctr"/>
          <a:lstStyle/>
          <a:p>
            <a:pPr algn="ctr"/>
            <a:endParaRPr lang="tr-TR"/>
          </a:p>
        </p:txBody>
      </p:sp>
    </p:spTree>
    <p:extLst>
      <p:ext uri="{BB962C8B-B14F-4D97-AF65-F5344CB8AC3E}">
        <p14:creationId xmlns:p14="http://schemas.microsoft.com/office/powerpoint/2010/main" val="2852772559"/>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312" y="0"/>
            <a:ext cx="11001375" cy="5972175"/>
          </a:xfrm>
          <a:prstGeom prst="rect">
            <a:avLst/>
          </a:prstGeom>
        </p:spPr>
      </p:pic>
      <p:sp>
        <p:nvSpPr>
          <p:cNvPr id="3" name="Slayt Numarası Yer Tutucusu 2"/>
          <p:cNvSpPr>
            <a:spLocks noGrp="1"/>
          </p:cNvSpPr>
          <p:nvPr>
            <p:ph type="sldNum" sz="quarter" idx="12"/>
          </p:nvPr>
        </p:nvSpPr>
        <p:spPr/>
        <p:txBody>
          <a:bodyPr/>
          <a:lstStyle/>
          <a:p>
            <a:fld id="{F302176B-0E47-46AC-8F43-DAB4B8A37D06}" type="slidenum">
              <a:rPr lang="tr-TR" smtClean="0"/>
              <a:pPr/>
              <a:t>32</a:t>
            </a:fld>
            <a:endParaRPr lang="tr-TR"/>
          </a:p>
        </p:txBody>
      </p:sp>
    </p:spTree>
    <p:extLst>
      <p:ext uri="{BB962C8B-B14F-4D97-AF65-F5344CB8AC3E}">
        <p14:creationId xmlns:p14="http://schemas.microsoft.com/office/powerpoint/2010/main" val="1375809015"/>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ext Box 1"/>
          <p:cNvSpPr txBox="1">
            <a:spLocks noChangeArrowheads="1"/>
          </p:cNvSpPr>
          <p:nvPr/>
        </p:nvSpPr>
        <p:spPr bwMode="auto">
          <a:xfrm>
            <a:off x="839678" y="260763"/>
            <a:ext cx="9403126" cy="13999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9pPr>
          </a:lstStyle>
          <a:p>
            <a:pPr eaLnBrk="1" hangingPunct="1">
              <a:spcBef>
                <a:spcPct val="0"/>
              </a:spcBef>
              <a:buClrTx/>
              <a:buFontTx/>
              <a:buNone/>
            </a:pPr>
            <a:r>
              <a:rPr lang="tr-TR" altLang="tr-TR" sz="4200" b="0" i="0">
                <a:solidFill>
                  <a:srgbClr val="EBEBEB"/>
                </a:solidFill>
              </a:rPr>
              <a:t>İdari Süreç Yazılımları</a:t>
            </a:r>
          </a:p>
        </p:txBody>
      </p:sp>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Autofit/>
          </a:bodyPr>
          <a:lstStyle/>
          <a:p>
            <a:pPr marL="0" indent="0">
              <a:buNone/>
            </a:pPr>
            <a:r>
              <a:rPr lang="tr-TR" sz="2800" b="1" dirty="0"/>
              <a:t>Personel Bilgi Sistemi </a:t>
            </a:r>
            <a:r>
              <a:rPr lang="tr-TR" sz="2800" dirty="0"/>
              <a:t>	</a:t>
            </a:r>
          </a:p>
          <a:p>
            <a:pPr marL="0" indent="0" algn="just">
              <a:buNone/>
            </a:pPr>
            <a:r>
              <a:rPr lang="tr-TR" sz="2800" dirty="0" smtClean="0"/>
              <a:t>Tüm </a:t>
            </a:r>
            <a:r>
              <a:rPr lang="tr-TR" sz="2800" dirty="0"/>
              <a:t>idari ve akademik personelin </a:t>
            </a:r>
            <a:r>
              <a:rPr lang="tr-TR" sz="2800" dirty="0" smtClean="0"/>
              <a:t>atama</a:t>
            </a:r>
            <a:r>
              <a:rPr lang="tr-TR" sz="2800" dirty="0"/>
              <a:t>, </a:t>
            </a:r>
            <a:r>
              <a:rPr lang="tr-TR" sz="2800" dirty="0" smtClean="0"/>
              <a:t>terfi</a:t>
            </a:r>
            <a:r>
              <a:rPr lang="tr-TR" sz="2800" dirty="0"/>
              <a:t>, </a:t>
            </a:r>
            <a:r>
              <a:rPr lang="tr-TR" sz="2800" dirty="0" smtClean="0"/>
              <a:t>sicil</a:t>
            </a:r>
            <a:r>
              <a:rPr lang="tr-TR" sz="2800" dirty="0"/>
              <a:t>, </a:t>
            </a:r>
            <a:r>
              <a:rPr lang="tr-TR" sz="2800" dirty="0" smtClean="0"/>
              <a:t>birim değişikliği</a:t>
            </a:r>
            <a:r>
              <a:rPr lang="tr-TR" sz="2800" dirty="0"/>
              <a:t>, </a:t>
            </a:r>
            <a:r>
              <a:rPr lang="tr-TR" sz="2800" dirty="0" smtClean="0"/>
              <a:t>izin (çevrim içi), görevlendirme (çevrim içi), hizmet belgesi</a:t>
            </a:r>
            <a:r>
              <a:rPr lang="tr-TR" sz="2800" dirty="0"/>
              <a:t>, </a:t>
            </a:r>
            <a:r>
              <a:rPr lang="tr-TR" sz="2800" dirty="0" smtClean="0"/>
              <a:t>emeklilik işlemleri</a:t>
            </a:r>
            <a:r>
              <a:rPr lang="tr-TR" sz="2800" dirty="0"/>
              <a:t>, </a:t>
            </a:r>
            <a:r>
              <a:rPr lang="tr-TR" sz="2800" dirty="0" smtClean="0"/>
              <a:t>giyim yardımı </a:t>
            </a:r>
            <a:r>
              <a:rPr lang="tr-TR" sz="2800" dirty="0"/>
              <a:t>gibi tüm işlemlerinin otomatik olarak yapıldığı uygulama yazılımlarını ve SGK ile DYS entegrasyonlarını kapsamaktadır.</a:t>
            </a:r>
          </a:p>
          <a:p>
            <a:pPr marL="0" indent="0" algn="just">
              <a:buNone/>
            </a:pPr>
            <a:endParaRPr lang="tr-TR" sz="2800" dirty="0" smtClean="0"/>
          </a:p>
          <a:p>
            <a:pPr marL="0" indent="0" algn="just">
              <a:buNone/>
            </a:pPr>
            <a:r>
              <a:rPr lang="tr-TR" sz="2800" dirty="0" smtClean="0"/>
              <a:t>Yazılım </a:t>
            </a:r>
            <a:r>
              <a:rPr lang="tr-TR" sz="2800" dirty="0"/>
              <a:t>sayesinde her türlü rapor ve istatistiki bilgi alınabilmektedir.</a:t>
            </a:r>
          </a:p>
          <a:p>
            <a:endParaRPr lang="tr-TR" sz="28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33</a:t>
            </a:fld>
            <a:endParaRPr lang="tr-TR"/>
          </a:p>
        </p:txBody>
      </p:sp>
    </p:spTree>
    <p:extLst>
      <p:ext uri="{BB962C8B-B14F-4D97-AF65-F5344CB8AC3E}">
        <p14:creationId xmlns:p14="http://schemas.microsoft.com/office/powerpoint/2010/main" val="815678904"/>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53305"/>
            <a:ext cx="12192000" cy="5608138"/>
          </a:xfrm>
          <a:prstGeom prst="rect">
            <a:avLst/>
          </a:prstGeom>
        </p:spPr>
      </p:pic>
      <p:sp>
        <p:nvSpPr>
          <p:cNvPr id="2" name="Slayt Numarası Yer Tutucusu 1"/>
          <p:cNvSpPr>
            <a:spLocks noGrp="1"/>
          </p:cNvSpPr>
          <p:nvPr>
            <p:ph type="sldNum" sz="quarter" idx="12"/>
          </p:nvPr>
        </p:nvSpPr>
        <p:spPr/>
        <p:txBody>
          <a:bodyPr/>
          <a:lstStyle/>
          <a:p>
            <a:fld id="{F302176B-0E47-46AC-8F43-DAB4B8A37D06}" type="slidenum">
              <a:rPr lang="tr-TR" smtClean="0"/>
              <a:pPr/>
              <a:t>34</a:t>
            </a:fld>
            <a:endParaRPr lang="tr-TR"/>
          </a:p>
        </p:txBody>
      </p:sp>
    </p:spTree>
    <p:extLst>
      <p:ext uri="{BB962C8B-B14F-4D97-AF65-F5344CB8AC3E}">
        <p14:creationId xmlns:p14="http://schemas.microsoft.com/office/powerpoint/2010/main" val="835098664"/>
      </p:ext>
    </p:extLst>
  </p:cSld>
  <p:clrMapOvr>
    <a:masterClrMapping/>
  </p:clrMapOvr>
  <p:transition>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Autofit/>
          </a:bodyPr>
          <a:lstStyle/>
          <a:p>
            <a:pPr marL="0" indent="0">
              <a:buNone/>
            </a:pPr>
            <a:r>
              <a:rPr lang="tr-TR" sz="2800" b="1" dirty="0"/>
              <a:t>Proje Bilgi Sistemi </a:t>
            </a:r>
            <a:r>
              <a:rPr lang="tr-TR" sz="2800" dirty="0"/>
              <a:t>	</a:t>
            </a:r>
          </a:p>
          <a:p>
            <a:endParaRPr lang="tr-TR" sz="2800" dirty="0"/>
          </a:p>
          <a:p>
            <a:pPr marL="0" indent="0" algn="just">
              <a:buNone/>
            </a:pPr>
            <a:r>
              <a:rPr lang="tr-TR" sz="2800" dirty="0" smtClean="0"/>
              <a:t>Akademik </a:t>
            </a:r>
            <a:r>
              <a:rPr lang="tr-TR" sz="2800" dirty="0"/>
              <a:t>personelin proje başvurularının ve takibinin (proje onay, sorular, proje güncellenmesi, ve raporlarının alınması) online olarak yapıldığı modüldür. </a:t>
            </a:r>
          </a:p>
          <a:p>
            <a:pPr marL="0" indent="0" algn="just">
              <a:buNone/>
            </a:pPr>
            <a:r>
              <a:rPr lang="tr-TR" sz="2800" dirty="0" smtClean="0"/>
              <a:t>Dış </a:t>
            </a:r>
            <a:r>
              <a:rPr lang="tr-TR" sz="2800" dirty="0"/>
              <a:t>Kaynaklı proje ve Bilimsel Araştırma Projesi olmak üzere iki ayağı bulunmakta, BAP birimi ve Teknoloji Transfer Merkezi çalışanları ve akademik personelimiz tarafından kullanılmaktadır. </a:t>
            </a:r>
          </a:p>
          <a:p>
            <a:endParaRPr lang="tr-TR" sz="2800"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35</a:t>
            </a:fld>
            <a:endParaRPr lang="tr-TR"/>
          </a:p>
        </p:txBody>
      </p:sp>
    </p:spTree>
    <p:extLst>
      <p:ext uri="{BB962C8B-B14F-4D97-AF65-F5344CB8AC3E}">
        <p14:creationId xmlns:p14="http://schemas.microsoft.com/office/powerpoint/2010/main" val="1219075845"/>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5920" y="409028"/>
            <a:ext cx="11393714" cy="5752415"/>
          </a:xfrm>
          <a:prstGeom prst="rect">
            <a:avLst/>
          </a:prstGeom>
        </p:spPr>
      </p:pic>
      <p:sp>
        <p:nvSpPr>
          <p:cNvPr id="2" name="Slayt Numarası Yer Tutucusu 1"/>
          <p:cNvSpPr>
            <a:spLocks noGrp="1"/>
          </p:cNvSpPr>
          <p:nvPr>
            <p:ph type="sldNum" sz="quarter" idx="12"/>
          </p:nvPr>
        </p:nvSpPr>
        <p:spPr/>
        <p:txBody>
          <a:bodyPr/>
          <a:lstStyle/>
          <a:p>
            <a:fld id="{F302176B-0E47-46AC-8F43-DAB4B8A37D06}" type="slidenum">
              <a:rPr lang="tr-TR" smtClean="0"/>
              <a:pPr/>
              <a:t>36</a:t>
            </a:fld>
            <a:endParaRPr lang="tr-TR"/>
          </a:p>
        </p:txBody>
      </p:sp>
    </p:spTree>
    <p:extLst>
      <p:ext uri="{BB962C8B-B14F-4D97-AF65-F5344CB8AC3E}">
        <p14:creationId xmlns:p14="http://schemas.microsoft.com/office/powerpoint/2010/main" val="1923239578"/>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88" name="Text Box 19"/>
          <p:cNvSpPr txBox="1">
            <a:spLocks noChangeArrowheads="1"/>
          </p:cNvSpPr>
          <p:nvPr/>
        </p:nvSpPr>
        <p:spPr bwMode="auto">
          <a:xfrm>
            <a:off x="550791" y="447"/>
            <a:ext cx="9403126" cy="139999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 pos="8985250" algn="l"/>
              </a:tabLst>
              <a:defRPr sz="1400">
                <a:solidFill>
                  <a:srgbClr val="FFFFFF"/>
                </a:solidFill>
                <a:latin typeface="Century Gothic" panose="020B0502020202020204" pitchFamily="34" charset="0"/>
                <a:cs typeface="DejaVu Sans" charset="0"/>
              </a:defRPr>
            </a:lvl9pPr>
          </a:lstStyle>
          <a:p>
            <a:pPr eaLnBrk="1" hangingPunct="1">
              <a:spcBef>
                <a:spcPct val="0"/>
              </a:spcBef>
              <a:buClrTx/>
              <a:buFontTx/>
              <a:buNone/>
            </a:pPr>
            <a:r>
              <a:rPr lang="tr-TR" altLang="tr-TR" sz="4200" b="0" i="0">
                <a:solidFill>
                  <a:srgbClr val="EBEBEB"/>
                </a:solidFill>
              </a:rPr>
              <a:t>Eğitim-Öğretim Süreçleri Yazılımları</a:t>
            </a:r>
          </a:p>
        </p:txBody>
      </p:sp>
      <p:grpSp>
        <p:nvGrpSpPr>
          <p:cNvPr id="7" name="Grup 6"/>
          <p:cNvGrpSpPr/>
          <p:nvPr/>
        </p:nvGrpSpPr>
        <p:grpSpPr>
          <a:xfrm>
            <a:off x="0" y="2662890"/>
            <a:ext cx="11822160" cy="3274587"/>
            <a:chOff x="-111110" y="1844881"/>
            <a:chExt cx="11822160" cy="3274587"/>
          </a:xfrm>
        </p:grpSpPr>
        <p:sp>
          <p:nvSpPr>
            <p:cNvPr id="58383" name="Text Box 14"/>
            <p:cNvSpPr txBox="1">
              <a:spLocks noChangeArrowheads="1"/>
            </p:cNvSpPr>
            <p:nvPr/>
          </p:nvSpPr>
          <p:spPr bwMode="auto">
            <a:xfrm rot="19140000">
              <a:off x="1761896" y="1879802"/>
              <a:ext cx="3438077" cy="3507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Mezun Bilgi Sistemi</a:t>
              </a:r>
            </a:p>
          </p:txBody>
        </p:sp>
        <p:grpSp>
          <p:nvGrpSpPr>
            <p:cNvPr id="6" name="Grup 5"/>
            <p:cNvGrpSpPr/>
            <p:nvPr/>
          </p:nvGrpSpPr>
          <p:grpSpPr>
            <a:xfrm>
              <a:off x="-111110" y="1844881"/>
              <a:ext cx="11822160" cy="3274587"/>
              <a:chOff x="-111110" y="1844881"/>
              <a:chExt cx="11822160" cy="3274587"/>
            </a:xfrm>
          </p:grpSpPr>
          <p:sp>
            <p:nvSpPr>
              <p:cNvPr id="58370" name="Oval 1"/>
              <p:cNvSpPr>
                <a:spLocks noChangeArrowheads="1"/>
              </p:cNvSpPr>
              <p:nvPr/>
            </p:nvSpPr>
            <p:spPr bwMode="auto">
              <a:xfrm>
                <a:off x="9047572" y="2492497"/>
                <a:ext cx="2663478" cy="1907927"/>
              </a:xfrm>
              <a:prstGeom prst="ellipse">
                <a:avLst/>
              </a:prstGeom>
              <a:solidFill>
                <a:srgbClr val="FFFFFF"/>
              </a:solidFill>
              <a:ln w="63360" cap="sq">
                <a:solidFill>
                  <a:srgbClr val="FFC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algn="ctr" eaLnBrk="1" hangingPunct="1">
                  <a:lnSpc>
                    <a:spcPct val="93000"/>
                  </a:lnSpc>
                  <a:spcBef>
                    <a:spcPct val="0"/>
                  </a:spcBef>
                  <a:buClrTx/>
                  <a:buFontTx/>
                  <a:buNone/>
                </a:pPr>
                <a:r>
                  <a:rPr lang="tr-TR" altLang="tr-TR" sz="2800" b="0" i="0" dirty="0">
                    <a:solidFill>
                      <a:srgbClr val="BF9000"/>
                    </a:solidFill>
                    <a:latin typeface="Microsoft YaHei" panose="020B0503020204020204" pitchFamily="34" charset="-122"/>
                  </a:rPr>
                  <a:t>Eğitim-Öğretim Süreçleri Yazılımları</a:t>
                </a:r>
              </a:p>
            </p:txBody>
          </p:sp>
          <p:sp>
            <p:nvSpPr>
              <p:cNvPr id="58376" name="Text Box 7"/>
              <p:cNvSpPr txBox="1">
                <a:spLocks noChangeArrowheads="1"/>
              </p:cNvSpPr>
              <p:nvPr/>
            </p:nvSpPr>
            <p:spPr bwMode="auto">
              <a:xfrm rot="19140000">
                <a:off x="6184094" y="1844881"/>
                <a:ext cx="3688870" cy="4460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Enstitü Bilgi Sistemi</a:t>
                </a:r>
              </a:p>
            </p:txBody>
          </p:sp>
          <p:sp>
            <p:nvSpPr>
              <p:cNvPr id="58377" name="Text Box 8"/>
              <p:cNvSpPr txBox="1">
                <a:spLocks noChangeArrowheads="1"/>
              </p:cNvSpPr>
              <p:nvPr/>
            </p:nvSpPr>
            <p:spPr bwMode="auto">
              <a:xfrm rot="19140000">
                <a:off x="7969800" y="1971865"/>
                <a:ext cx="3304745" cy="3777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Eğitim- Öğretim Bilgi Sistemi</a:t>
                </a:r>
              </a:p>
            </p:txBody>
          </p:sp>
          <p:sp>
            <p:nvSpPr>
              <p:cNvPr id="58378" name="Text Box 9"/>
              <p:cNvSpPr txBox="1">
                <a:spLocks noChangeArrowheads="1"/>
              </p:cNvSpPr>
              <p:nvPr/>
            </p:nvSpPr>
            <p:spPr bwMode="auto">
              <a:xfrm rot="2640000">
                <a:off x="5414258" y="4500424"/>
                <a:ext cx="2949191" cy="366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Erasmus Bilgi Sistemi</a:t>
                </a:r>
              </a:p>
            </p:txBody>
          </p:sp>
          <p:sp>
            <p:nvSpPr>
              <p:cNvPr id="58379" name="Text Box 10"/>
              <p:cNvSpPr txBox="1">
                <a:spLocks noChangeArrowheads="1"/>
              </p:cNvSpPr>
              <p:nvPr/>
            </p:nvSpPr>
            <p:spPr bwMode="auto">
              <a:xfrm rot="2640000">
                <a:off x="7017424" y="4665502"/>
                <a:ext cx="3409506" cy="32539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Eğitim Yönetim Sistemi</a:t>
                </a:r>
              </a:p>
            </p:txBody>
          </p:sp>
          <p:sp>
            <p:nvSpPr>
              <p:cNvPr id="58381" name="Text Box 12"/>
              <p:cNvSpPr txBox="1">
                <a:spLocks noChangeArrowheads="1"/>
              </p:cNvSpPr>
              <p:nvPr/>
            </p:nvSpPr>
            <p:spPr bwMode="auto">
              <a:xfrm rot="2640000">
                <a:off x="2515860" y="4636931"/>
                <a:ext cx="3414267" cy="41110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Öğrenci Bilgi Sistemi</a:t>
                </a:r>
              </a:p>
            </p:txBody>
          </p:sp>
          <p:sp>
            <p:nvSpPr>
              <p:cNvPr id="58385" name="Text Box 16"/>
              <p:cNvSpPr txBox="1">
                <a:spLocks noChangeArrowheads="1"/>
              </p:cNvSpPr>
              <p:nvPr/>
            </p:nvSpPr>
            <p:spPr bwMode="auto">
              <a:xfrm rot="2640000">
                <a:off x="4204740" y="4265505"/>
                <a:ext cx="2177766" cy="3444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Hazırlık Bilgi Sistemi</a:t>
                </a:r>
              </a:p>
            </p:txBody>
          </p:sp>
          <p:sp>
            <p:nvSpPr>
              <p:cNvPr id="58387" name="Text Box 18"/>
              <p:cNvSpPr txBox="1">
                <a:spLocks noChangeArrowheads="1"/>
              </p:cNvSpPr>
              <p:nvPr/>
            </p:nvSpPr>
            <p:spPr bwMode="auto">
              <a:xfrm rot="19140000">
                <a:off x="419045" y="2149642"/>
                <a:ext cx="2806335" cy="3507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Öğrenci İşleri Bilgi Sistemi</a:t>
                </a:r>
              </a:p>
            </p:txBody>
          </p:sp>
          <p:sp>
            <p:nvSpPr>
              <p:cNvPr id="58390" name="Text Box 21"/>
              <p:cNvSpPr txBox="1">
                <a:spLocks noChangeArrowheads="1"/>
              </p:cNvSpPr>
              <p:nvPr/>
            </p:nvSpPr>
            <p:spPr bwMode="auto">
              <a:xfrm rot="19140000">
                <a:off x="3247602" y="2122659"/>
                <a:ext cx="2806335" cy="35079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Tıp Fakültesi Bilgi Sistemi</a:t>
                </a:r>
              </a:p>
            </p:txBody>
          </p:sp>
          <p:sp>
            <p:nvSpPr>
              <p:cNvPr id="58391" name="Text Box 22"/>
              <p:cNvSpPr txBox="1">
                <a:spLocks noChangeArrowheads="1"/>
              </p:cNvSpPr>
              <p:nvPr/>
            </p:nvSpPr>
            <p:spPr bwMode="auto">
              <a:xfrm rot="2640000">
                <a:off x="1160312" y="4625819"/>
                <a:ext cx="3412681" cy="4126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SKS Bilgi Sistemi</a:t>
                </a:r>
              </a:p>
            </p:txBody>
          </p:sp>
          <p:sp>
            <p:nvSpPr>
              <p:cNvPr id="58394" name="Text Box 25"/>
              <p:cNvSpPr txBox="1">
                <a:spLocks noChangeArrowheads="1"/>
              </p:cNvSpPr>
              <p:nvPr/>
            </p:nvSpPr>
            <p:spPr bwMode="auto">
              <a:xfrm rot="19140000">
                <a:off x="4595214" y="2159166"/>
                <a:ext cx="2806335" cy="35079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Formasyon Bilgi Sistemi</a:t>
                </a:r>
              </a:p>
            </p:txBody>
          </p:sp>
          <p:grpSp>
            <p:nvGrpSpPr>
              <p:cNvPr id="5" name="Grup 4"/>
              <p:cNvGrpSpPr/>
              <p:nvPr/>
            </p:nvGrpSpPr>
            <p:grpSpPr>
              <a:xfrm>
                <a:off x="120634" y="3227415"/>
                <a:ext cx="8831700" cy="503171"/>
                <a:chOff x="120634" y="3227415"/>
                <a:chExt cx="8831700" cy="503171"/>
              </a:xfrm>
            </p:grpSpPr>
            <p:sp>
              <p:nvSpPr>
                <p:cNvPr id="58371" name="AutoShape 2"/>
                <p:cNvSpPr>
                  <a:spLocks noChangeArrowheads="1"/>
                </p:cNvSpPr>
                <p:nvPr/>
              </p:nvSpPr>
              <p:spPr bwMode="auto">
                <a:xfrm>
                  <a:off x="120634" y="3227415"/>
                  <a:ext cx="8831700" cy="503171"/>
                </a:xfrm>
                <a:prstGeom prst="rightArrow">
                  <a:avLst>
                    <a:gd name="adj1" fmla="val 48917"/>
                    <a:gd name="adj2" fmla="val 68258"/>
                  </a:avLst>
                </a:prstGeom>
                <a:solidFill>
                  <a:srgbClr val="FFC000"/>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72" name="AutoShape 3"/>
                <p:cNvSpPr>
                  <a:spLocks noChangeArrowheads="1"/>
                </p:cNvSpPr>
                <p:nvPr/>
              </p:nvSpPr>
              <p:spPr bwMode="auto">
                <a:xfrm>
                  <a:off x="5731717" y="3409953"/>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73" name="AutoShape 4"/>
                <p:cNvSpPr>
                  <a:spLocks noChangeArrowheads="1"/>
                </p:cNvSpPr>
                <p:nvPr/>
              </p:nvSpPr>
              <p:spPr bwMode="auto">
                <a:xfrm>
                  <a:off x="6590442" y="3409953"/>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74" name="AutoShape 5"/>
                <p:cNvSpPr>
                  <a:spLocks noChangeArrowheads="1"/>
                </p:cNvSpPr>
                <p:nvPr/>
              </p:nvSpPr>
              <p:spPr bwMode="auto">
                <a:xfrm>
                  <a:off x="7279328" y="3446461"/>
                  <a:ext cx="144444" cy="138094"/>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75" name="AutoShape 6"/>
                <p:cNvSpPr>
                  <a:spLocks noChangeArrowheads="1"/>
                </p:cNvSpPr>
                <p:nvPr/>
              </p:nvSpPr>
              <p:spPr bwMode="auto">
                <a:xfrm>
                  <a:off x="8306307" y="3409953"/>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80" name="AutoShape 11"/>
                <p:cNvSpPr>
                  <a:spLocks noChangeArrowheads="1"/>
                </p:cNvSpPr>
                <p:nvPr/>
              </p:nvSpPr>
              <p:spPr bwMode="auto">
                <a:xfrm>
                  <a:off x="3633315" y="3406778"/>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82" name="AutoShape 13"/>
                <p:cNvSpPr>
                  <a:spLocks noChangeArrowheads="1"/>
                </p:cNvSpPr>
                <p:nvPr/>
              </p:nvSpPr>
              <p:spPr bwMode="auto">
                <a:xfrm>
                  <a:off x="2884112" y="3406778"/>
                  <a:ext cx="144443"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84" name="AutoShape 15"/>
                <p:cNvSpPr>
                  <a:spLocks noChangeArrowheads="1"/>
                </p:cNvSpPr>
                <p:nvPr/>
              </p:nvSpPr>
              <p:spPr bwMode="auto">
                <a:xfrm>
                  <a:off x="2165069" y="3409953"/>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86" name="AutoShape 17"/>
                <p:cNvSpPr>
                  <a:spLocks noChangeArrowheads="1"/>
                </p:cNvSpPr>
                <p:nvPr/>
              </p:nvSpPr>
              <p:spPr bwMode="auto">
                <a:xfrm>
                  <a:off x="1447612" y="3395667"/>
                  <a:ext cx="142856" cy="138094"/>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89" name="AutoShape 20"/>
                <p:cNvSpPr>
                  <a:spLocks noChangeArrowheads="1"/>
                </p:cNvSpPr>
                <p:nvPr/>
              </p:nvSpPr>
              <p:spPr bwMode="auto">
                <a:xfrm>
                  <a:off x="4306328" y="3395667"/>
                  <a:ext cx="142856" cy="138094"/>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92" name="AutoShape 23"/>
                <p:cNvSpPr>
                  <a:spLocks noChangeArrowheads="1"/>
                </p:cNvSpPr>
                <p:nvPr/>
              </p:nvSpPr>
              <p:spPr bwMode="auto">
                <a:xfrm>
                  <a:off x="828568" y="3409953"/>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93" name="AutoShape 24"/>
                <p:cNvSpPr>
                  <a:spLocks noChangeArrowheads="1"/>
                </p:cNvSpPr>
                <p:nvPr/>
              </p:nvSpPr>
              <p:spPr bwMode="auto">
                <a:xfrm>
                  <a:off x="4966642" y="3389318"/>
                  <a:ext cx="142856" cy="138094"/>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sp>
              <p:nvSpPr>
                <p:cNvPr id="58395" name="AutoShape 23"/>
                <p:cNvSpPr>
                  <a:spLocks noChangeArrowheads="1"/>
                </p:cNvSpPr>
                <p:nvPr/>
              </p:nvSpPr>
              <p:spPr bwMode="auto">
                <a:xfrm>
                  <a:off x="317459" y="3406778"/>
                  <a:ext cx="142856" cy="138095"/>
                </a:xfrm>
                <a:prstGeom prst="roundRect">
                  <a:avLst>
                    <a:gd name="adj" fmla="val 50000"/>
                  </a:avLst>
                </a:prstGeom>
                <a:solidFill>
                  <a:srgbClr val="FFFFFF"/>
                </a:solidFill>
                <a:ln>
                  <a:noFill/>
                </a:ln>
                <a:effectLst/>
                <a:extLs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pPr eaLnBrk="1">
                    <a:lnSpc>
                      <a:spcPct val="93000"/>
                    </a:lnSpc>
                    <a:buClr>
                      <a:srgbClr val="000000"/>
                    </a:buClr>
                    <a:buSzPct val="100000"/>
                    <a:buFont typeface="Times New Roman" panose="02020603050405020304" pitchFamily="18" charset="0"/>
                    <a:buNone/>
                  </a:pPr>
                  <a:endParaRPr lang="tr-TR" altLang="tr-TR"/>
                </a:p>
              </p:txBody>
            </p:sp>
          </p:grpSp>
          <p:sp>
            <p:nvSpPr>
              <p:cNvPr id="58396" name="Text Box 22"/>
              <p:cNvSpPr txBox="1">
                <a:spLocks noChangeArrowheads="1"/>
              </p:cNvSpPr>
              <p:nvPr/>
            </p:nvSpPr>
            <p:spPr bwMode="auto">
              <a:xfrm rot="2640000">
                <a:off x="-111110" y="4706772"/>
                <a:ext cx="3412681" cy="41269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3465AF"/>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9988" tIns="46794" rIns="89988" bIns="46794" anchor="ctr"/>
              <a:lstStyle>
                <a:lvl1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i="1">
                    <a:solidFill>
                      <a:srgbClr val="FFFFFF"/>
                    </a:solidFill>
                    <a:latin typeface="Century Gothic" panose="020B0502020202020204" pitchFamily="34" charset="0"/>
                    <a:cs typeface="DejaVu Sans" charset="0"/>
                  </a:defRPr>
                </a:lvl1pPr>
                <a:lvl2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2200" b="1">
                    <a:solidFill>
                      <a:srgbClr val="FFFFFF"/>
                    </a:solidFill>
                    <a:latin typeface="Century Gothic" panose="020B0502020202020204" pitchFamily="34" charset="0"/>
                    <a:cs typeface="DejaVu Sans" charset="0"/>
                  </a:defRPr>
                </a:lvl2pPr>
                <a:lvl3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600">
                    <a:solidFill>
                      <a:srgbClr val="FFFFFF"/>
                    </a:solidFill>
                    <a:latin typeface="Century Gothic" panose="020B0502020202020204" pitchFamily="34" charset="0"/>
                    <a:cs typeface="DejaVu Sans" charset="0"/>
                  </a:defRPr>
                </a:lvl3pPr>
                <a:lvl4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4pPr>
                <a:lvl5pPr>
                  <a:spcBef>
                    <a:spcPts val="1000"/>
                  </a:spcBef>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5pPr>
                <a:lvl6pPr marL="25146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6pPr>
                <a:lvl7pPr marL="29718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7pPr>
                <a:lvl8pPr marL="34290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8pPr>
                <a:lvl9pPr marL="3886200" indent="-228600" defTabSz="449263" eaLnBrk="0" fontAlgn="base" hangingPunct="0">
                  <a:spcBef>
                    <a:spcPts val="1000"/>
                  </a:spcBef>
                  <a:spcAft>
                    <a:spcPct val="0"/>
                  </a:spcAft>
                  <a:buClr>
                    <a:srgbClr val="000000"/>
                  </a:buClr>
                  <a:buSzPct val="100000"/>
                  <a:buFont typeface="Times New Roman" panose="02020603050405020304" pitchFamily="18" charset="0"/>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defRPr sz="1400">
                    <a:solidFill>
                      <a:srgbClr val="FFFFFF"/>
                    </a:solidFill>
                    <a:latin typeface="Century Gothic" panose="020B0502020202020204" pitchFamily="34" charset="0"/>
                    <a:cs typeface="DejaVu Sans" charset="0"/>
                  </a:defRPr>
                </a:lvl9pPr>
              </a:lstStyle>
              <a:p>
                <a:pPr eaLnBrk="1" hangingPunct="1">
                  <a:lnSpc>
                    <a:spcPct val="110000"/>
                  </a:lnSpc>
                  <a:spcBef>
                    <a:spcPct val="0"/>
                  </a:spcBef>
                  <a:buClrTx/>
                  <a:buFontTx/>
                  <a:buNone/>
                </a:pPr>
                <a:r>
                  <a:rPr lang="tr-TR" altLang="tr-TR" sz="1600" b="0" i="0">
                    <a:solidFill>
                      <a:srgbClr val="BF9000"/>
                    </a:solidFill>
                    <a:latin typeface="Microsoft YaHei" panose="020B0503020204020204" pitchFamily="34" charset="-122"/>
                  </a:rPr>
                  <a:t>Eğitim Destek Sistemi</a:t>
                </a:r>
              </a:p>
            </p:txBody>
          </p:sp>
        </p:grpSp>
      </p:grpSp>
      <p:sp>
        <p:nvSpPr>
          <p:cNvPr id="4" name="Unvan 3"/>
          <p:cNvSpPr>
            <a:spLocks noGrp="1"/>
          </p:cNvSpPr>
          <p:nvPr>
            <p:ph type="title"/>
          </p:nvPr>
        </p:nvSpPr>
        <p:spPr/>
        <p:txBody>
          <a:bodyPr/>
          <a:lstStyle/>
          <a:p>
            <a:r>
              <a:rPr lang="tr-TR" dirty="0"/>
              <a:t>Pusula Bilgi Sistemi</a:t>
            </a: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37</a:t>
            </a:fld>
            <a:endParaRPr lang="tr-TR"/>
          </a:p>
        </p:txBody>
      </p:sp>
    </p:spTree>
    <p:extLst>
      <p:ext uri="{BB962C8B-B14F-4D97-AF65-F5344CB8AC3E}">
        <p14:creationId xmlns:p14="http://schemas.microsoft.com/office/powerpoint/2010/main" val="116970574"/>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rmAutofit/>
          </a:bodyPr>
          <a:lstStyle/>
          <a:p>
            <a:pPr marL="0" indent="0">
              <a:buNone/>
            </a:pPr>
            <a:r>
              <a:rPr lang="tr-TR" sz="2800" b="1" dirty="0"/>
              <a:t>Eğitim Öğretim Bilgi Sistemi </a:t>
            </a:r>
            <a:r>
              <a:rPr lang="tr-TR" sz="2800" dirty="0"/>
              <a:t>	</a:t>
            </a:r>
          </a:p>
          <a:p>
            <a:endParaRPr lang="tr-TR" sz="2800" dirty="0"/>
          </a:p>
          <a:p>
            <a:pPr marL="0" indent="0" algn="just">
              <a:buNone/>
            </a:pPr>
            <a:r>
              <a:rPr lang="tr-TR" sz="2800" dirty="0" smtClean="0"/>
              <a:t>Bologna </a:t>
            </a:r>
            <a:r>
              <a:rPr lang="tr-TR" sz="2800" dirty="0"/>
              <a:t>süreci kapsamında ders içerikleri, öğrenim kazanımı, program yeterlilikleri ve AKTS iş yüklerinin sisteme girişinin ve raporlanmasının yapıldığı ve Türkiye Yükseköğrenim Yeterlilikler Çerçevesiyle (TYYÇ) ilişkisinin kurulduğu modüldür.</a:t>
            </a:r>
          </a:p>
          <a:p>
            <a:endParaRPr lang="tr-TR" sz="2800"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38</a:t>
            </a:fld>
            <a:endParaRPr lang="tr-TR"/>
          </a:p>
        </p:txBody>
      </p:sp>
    </p:spTree>
    <p:extLst>
      <p:ext uri="{BB962C8B-B14F-4D97-AF65-F5344CB8AC3E}">
        <p14:creationId xmlns:p14="http://schemas.microsoft.com/office/powerpoint/2010/main" val="2768794745"/>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39</a:t>
            </a:fld>
            <a:endParaRPr lang="tr-TR"/>
          </a:p>
        </p:txBody>
      </p:sp>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73776"/>
            <a:ext cx="12192000" cy="5887667"/>
          </a:xfrm>
          <a:prstGeom prst="rect">
            <a:avLst/>
          </a:prstGeom>
        </p:spPr>
      </p:pic>
    </p:spTree>
    <p:extLst>
      <p:ext uri="{BB962C8B-B14F-4D97-AF65-F5344CB8AC3E}">
        <p14:creationId xmlns:p14="http://schemas.microsoft.com/office/powerpoint/2010/main" val="1645370506"/>
      </p:ext>
    </p:extLst>
  </p:cSld>
  <p:clrMapOvr>
    <a:masterClrMapping/>
  </p:clrMapOvr>
  <p:transition>
    <p:fad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0605" y="256497"/>
            <a:ext cx="11524343" cy="5749164"/>
          </a:xfrm>
          <a:prstGeom prst="rect">
            <a:avLst/>
          </a:prstGeom>
        </p:spPr>
      </p:pic>
      <p:sp>
        <p:nvSpPr>
          <p:cNvPr id="3" name="Slayt Numarası Yer Tutucusu 2"/>
          <p:cNvSpPr>
            <a:spLocks noGrp="1"/>
          </p:cNvSpPr>
          <p:nvPr>
            <p:ph type="sldNum" sz="quarter" idx="12"/>
          </p:nvPr>
        </p:nvSpPr>
        <p:spPr/>
        <p:txBody>
          <a:bodyPr/>
          <a:lstStyle/>
          <a:p>
            <a:fld id="{F302176B-0E47-46AC-8F43-DAB4B8A37D06}" type="slidenum">
              <a:rPr lang="tr-TR" smtClean="0"/>
              <a:pPr/>
              <a:t>40</a:t>
            </a:fld>
            <a:endParaRPr lang="tr-TR"/>
          </a:p>
        </p:txBody>
      </p:sp>
    </p:spTree>
    <p:extLst>
      <p:ext uri="{BB962C8B-B14F-4D97-AF65-F5344CB8AC3E}">
        <p14:creationId xmlns:p14="http://schemas.microsoft.com/office/powerpoint/2010/main" val="3457950812"/>
      </p:ext>
    </p:extLst>
  </p:cSld>
  <p:clrMapOvr>
    <a:masterClrMapping/>
  </p:clrMapOvr>
  <p:transition>
    <p:fad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rmAutofit/>
          </a:bodyPr>
          <a:lstStyle/>
          <a:p>
            <a:pPr marL="0" indent="0">
              <a:buNone/>
            </a:pPr>
            <a:r>
              <a:rPr lang="tr-TR" sz="2800" b="1" dirty="0"/>
              <a:t>Eğitim Yönetim Sistemi	</a:t>
            </a:r>
          </a:p>
          <a:p>
            <a:pPr marL="0" indent="0">
              <a:buNone/>
            </a:pPr>
            <a:endParaRPr lang="tr-TR" sz="2800" b="1" dirty="0"/>
          </a:p>
          <a:p>
            <a:pPr marL="0" indent="0" algn="just">
              <a:buNone/>
            </a:pPr>
            <a:r>
              <a:rPr lang="tr-TR" sz="2800" dirty="0" smtClean="0"/>
              <a:t>Ders </a:t>
            </a:r>
            <a:r>
              <a:rPr lang="tr-TR" sz="2800" dirty="0"/>
              <a:t>veren akademik personel tarafından ek ders onaylama, telafi dersi görüntüleme, ders programı görüntüleme gibi işlemlerin yapıldığı,	tahakkuk işlemleri ile ilgili personel tarafından gerekli rapor ve onay işlemlerinin gerçekleştirildiği  modüldür. </a:t>
            </a: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41</a:t>
            </a:fld>
            <a:endParaRPr lang="tr-TR"/>
          </a:p>
        </p:txBody>
      </p:sp>
    </p:spTree>
    <p:extLst>
      <p:ext uri="{BB962C8B-B14F-4D97-AF65-F5344CB8AC3E}">
        <p14:creationId xmlns:p14="http://schemas.microsoft.com/office/powerpoint/2010/main" val="1858704433"/>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7297" y="290512"/>
            <a:ext cx="10030959" cy="5844741"/>
          </a:xfrm>
          <a:prstGeom prst="rect">
            <a:avLst/>
          </a:prstGeom>
        </p:spPr>
      </p:pic>
      <p:sp>
        <p:nvSpPr>
          <p:cNvPr id="2" name="Slayt Numarası Yer Tutucusu 1"/>
          <p:cNvSpPr>
            <a:spLocks noGrp="1"/>
          </p:cNvSpPr>
          <p:nvPr>
            <p:ph type="sldNum" sz="quarter" idx="12"/>
          </p:nvPr>
        </p:nvSpPr>
        <p:spPr/>
        <p:txBody>
          <a:bodyPr/>
          <a:lstStyle/>
          <a:p>
            <a:fld id="{F302176B-0E47-46AC-8F43-DAB4B8A37D06}" type="slidenum">
              <a:rPr lang="tr-TR" smtClean="0"/>
              <a:pPr/>
              <a:t>42</a:t>
            </a:fld>
            <a:endParaRPr lang="tr-TR"/>
          </a:p>
        </p:txBody>
      </p:sp>
    </p:spTree>
    <p:extLst>
      <p:ext uri="{BB962C8B-B14F-4D97-AF65-F5344CB8AC3E}">
        <p14:creationId xmlns:p14="http://schemas.microsoft.com/office/powerpoint/2010/main" val="3535278756"/>
      </p:ext>
    </p:extLst>
  </p:cSld>
  <p:clrMapOvr>
    <a:masterClrMapping/>
  </p:clrMapOvr>
  <p:transition>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rmAutofit/>
          </a:bodyPr>
          <a:lstStyle/>
          <a:p>
            <a:pPr marL="0" indent="0">
              <a:buNone/>
            </a:pPr>
            <a:r>
              <a:rPr lang="tr-TR" sz="2800" b="1" dirty="0" err="1"/>
              <a:t>Erasmus</a:t>
            </a:r>
            <a:r>
              <a:rPr lang="tr-TR" sz="2800" b="1" dirty="0"/>
              <a:t> Bilgi Sistemi	</a:t>
            </a:r>
          </a:p>
          <a:p>
            <a:pPr marL="0" indent="0">
              <a:buNone/>
            </a:pPr>
            <a:endParaRPr lang="tr-TR" sz="2800" b="1" dirty="0"/>
          </a:p>
          <a:p>
            <a:pPr marL="0" indent="0" algn="just">
              <a:buNone/>
            </a:pPr>
            <a:r>
              <a:rPr lang="tr-TR" sz="2800" dirty="0" err="1" smtClean="0"/>
              <a:t>Erasmus</a:t>
            </a:r>
            <a:r>
              <a:rPr lang="tr-TR" sz="2800" dirty="0" smtClean="0"/>
              <a:t> </a:t>
            </a:r>
            <a:r>
              <a:rPr lang="tr-TR" sz="2800" dirty="0"/>
              <a:t>programı kapsamında yurtdışına giden öğrencilerin tüm aşamalarının ve yurtdışından gelen öğrenciler ve personelimiz ile ilgili tüm işlemlerin online olarak yapıldığı modüldür. </a:t>
            </a:r>
          </a:p>
          <a:p>
            <a:pPr marL="0" indent="0" algn="just">
              <a:buNone/>
            </a:pPr>
            <a:r>
              <a:rPr lang="tr-TR" sz="2800" dirty="0" err="1" smtClean="0"/>
              <a:t>Erasmus</a:t>
            </a:r>
            <a:r>
              <a:rPr lang="tr-TR" sz="2800" dirty="0" smtClean="0"/>
              <a:t> </a:t>
            </a:r>
            <a:r>
              <a:rPr lang="tr-TR" sz="2800" dirty="0"/>
              <a:t>koordinatörleri, ULİK ofis çalışanları ve öğrenciler tarafından kullanılmaktadır.</a:t>
            </a:r>
          </a:p>
          <a:p>
            <a:pPr marL="0" indent="0">
              <a:buNone/>
            </a:pPr>
            <a:endParaRPr lang="tr-TR" sz="2800" b="1"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43</a:t>
            </a:fld>
            <a:endParaRPr lang="tr-TR"/>
          </a:p>
        </p:txBody>
      </p:sp>
    </p:spTree>
    <p:extLst>
      <p:ext uri="{BB962C8B-B14F-4D97-AF65-F5344CB8AC3E}">
        <p14:creationId xmlns:p14="http://schemas.microsoft.com/office/powerpoint/2010/main" val="2785452073"/>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rmAutofit fontScale="92500"/>
          </a:bodyPr>
          <a:lstStyle/>
          <a:p>
            <a:pPr marL="0" indent="0">
              <a:buNone/>
            </a:pPr>
            <a:r>
              <a:rPr lang="tr-TR" sz="2800" b="1" dirty="0"/>
              <a:t>Mezun Bilgi Sistemi	</a:t>
            </a:r>
          </a:p>
          <a:p>
            <a:pPr marL="0" indent="0">
              <a:buNone/>
            </a:pPr>
            <a:endParaRPr lang="tr-TR" sz="2800" b="1" dirty="0"/>
          </a:p>
          <a:p>
            <a:pPr marL="0" indent="0" algn="just">
              <a:buNone/>
            </a:pPr>
            <a:r>
              <a:rPr lang="tr-TR" sz="2800" dirty="0" smtClean="0"/>
              <a:t>Üniversitemizden </a:t>
            </a:r>
            <a:r>
              <a:rPr lang="tr-TR" sz="2800" dirty="0"/>
              <a:t>mezun olan öğrencilerimizle iletişimi devam ettirebilmek amacıyla hazırlanmış anketlerin doldurulduğu ve  istihdam, kariyer bilgilerinin analiz edilerek program müfredatlarının gözden geçirilmesine olanak sağlayacak modüldür.</a:t>
            </a:r>
          </a:p>
          <a:p>
            <a:pPr marL="0" indent="0" algn="just">
              <a:buNone/>
            </a:pPr>
            <a:endParaRPr lang="tr-TR" sz="2800" dirty="0" smtClean="0"/>
          </a:p>
          <a:p>
            <a:pPr marL="0" indent="0" algn="just">
              <a:buNone/>
            </a:pPr>
            <a:r>
              <a:rPr lang="tr-TR" sz="2800" dirty="0" smtClean="0"/>
              <a:t>Mezun </a:t>
            </a:r>
            <a:r>
              <a:rPr lang="tr-TR" sz="2800" dirty="0"/>
              <a:t>öğrencilerimiz, tüm akademik birimlerdeki ilgili personel ve birim/ bölüm yöneticileri tarafından kullanılmaktadır.</a:t>
            </a: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44</a:t>
            </a:fld>
            <a:endParaRPr lang="tr-TR"/>
          </a:p>
        </p:txBody>
      </p:sp>
    </p:spTree>
    <p:extLst>
      <p:ext uri="{BB962C8B-B14F-4D97-AF65-F5344CB8AC3E}">
        <p14:creationId xmlns:p14="http://schemas.microsoft.com/office/powerpoint/2010/main" val="2222982011"/>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5011" y="295112"/>
            <a:ext cx="11555532" cy="5612202"/>
          </a:xfrm>
          <a:prstGeom prst="rect">
            <a:avLst/>
          </a:prstGeom>
        </p:spPr>
      </p:pic>
      <p:sp>
        <p:nvSpPr>
          <p:cNvPr id="2" name="Slayt Numarası Yer Tutucusu 1"/>
          <p:cNvSpPr>
            <a:spLocks noGrp="1"/>
          </p:cNvSpPr>
          <p:nvPr>
            <p:ph type="sldNum" sz="quarter" idx="12"/>
          </p:nvPr>
        </p:nvSpPr>
        <p:spPr/>
        <p:txBody>
          <a:bodyPr/>
          <a:lstStyle/>
          <a:p>
            <a:fld id="{F302176B-0E47-46AC-8F43-DAB4B8A37D06}" type="slidenum">
              <a:rPr lang="tr-TR" smtClean="0"/>
              <a:pPr/>
              <a:t>45</a:t>
            </a:fld>
            <a:endParaRPr lang="tr-TR"/>
          </a:p>
        </p:txBody>
      </p:sp>
    </p:spTree>
    <p:extLst>
      <p:ext uri="{BB962C8B-B14F-4D97-AF65-F5344CB8AC3E}">
        <p14:creationId xmlns:p14="http://schemas.microsoft.com/office/powerpoint/2010/main" val="2297508447"/>
      </p:ext>
    </p:extLst>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rmAutofit fontScale="85000" lnSpcReduction="10000"/>
          </a:bodyPr>
          <a:lstStyle/>
          <a:p>
            <a:pPr marL="0" indent="0">
              <a:buNone/>
            </a:pPr>
            <a:r>
              <a:rPr lang="tr-TR" sz="2800" b="1" dirty="0"/>
              <a:t>Öğrenci Bilgi Sistemi	</a:t>
            </a:r>
          </a:p>
          <a:p>
            <a:pPr marL="0" indent="0">
              <a:buNone/>
            </a:pPr>
            <a:endParaRPr lang="tr-TR" sz="2800" b="1" dirty="0"/>
          </a:p>
          <a:p>
            <a:pPr marL="0" indent="0" algn="just">
              <a:buNone/>
            </a:pPr>
            <a:r>
              <a:rPr lang="tr-TR" sz="2800" dirty="0" smtClean="0"/>
              <a:t>Kaydı </a:t>
            </a:r>
            <a:r>
              <a:rPr lang="tr-TR" sz="2800" dirty="0"/>
              <a:t>yapılan öğrencilerin, ders kayıt, not sorgulama, katalog işlemleri, danışmanı ile iletişim kurma, öğrenci temsilciliği seçimi, anket, staj başvuruları gibi öğrencilik ile ilgili tüm işlemlerini, öğretim elemanlarının not giriş işlemlerini gerçekleştirdiği, öğretim elemanları ve öğrencilerin ilgili tüm rapor ve belgeleri görüntüledikleri modüldür. </a:t>
            </a:r>
          </a:p>
          <a:p>
            <a:pPr marL="0" indent="0" algn="just">
              <a:buNone/>
            </a:pPr>
            <a:endParaRPr lang="tr-TR" sz="2800" dirty="0" smtClean="0"/>
          </a:p>
          <a:p>
            <a:pPr marL="0" indent="0" algn="just">
              <a:buNone/>
            </a:pPr>
            <a:r>
              <a:rPr lang="tr-TR" sz="2800" dirty="0" smtClean="0"/>
              <a:t>Yurtdışı </a:t>
            </a:r>
            <a:r>
              <a:rPr lang="tr-TR" sz="2800" dirty="0"/>
              <a:t>Öğrenci, Yaz Okulu, Formasyon ve Yatay Geçiş, Özel Yetenek Başvuru işlemleri gibi modüllerde bu bilgi sisteminin altında yer almaktadır.</a:t>
            </a:r>
          </a:p>
          <a:p>
            <a:pPr marL="0" indent="0">
              <a:buNone/>
            </a:pPr>
            <a:endParaRPr lang="tr-TR" sz="2800" b="1"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46</a:t>
            </a:fld>
            <a:endParaRPr lang="tr-TR"/>
          </a:p>
        </p:txBody>
      </p:sp>
    </p:spTree>
    <p:extLst>
      <p:ext uri="{BB962C8B-B14F-4D97-AF65-F5344CB8AC3E}">
        <p14:creationId xmlns:p14="http://schemas.microsoft.com/office/powerpoint/2010/main" val="3898601844"/>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1547" y="138113"/>
            <a:ext cx="10602459" cy="5856354"/>
          </a:xfrm>
          <a:prstGeom prst="rect">
            <a:avLst/>
          </a:prstGeom>
        </p:spPr>
      </p:pic>
      <p:sp>
        <p:nvSpPr>
          <p:cNvPr id="3" name="Slayt Numarası Yer Tutucusu 2"/>
          <p:cNvSpPr>
            <a:spLocks noGrp="1"/>
          </p:cNvSpPr>
          <p:nvPr>
            <p:ph type="sldNum" sz="quarter" idx="12"/>
          </p:nvPr>
        </p:nvSpPr>
        <p:spPr/>
        <p:txBody>
          <a:bodyPr/>
          <a:lstStyle/>
          <a:p>
            <a:fld id="{F302176B-0E47-46AC-8F43-DAB4B8A37D06}" type="slidenum">
              <a:rPr lang="tr-TR" smtClean="0"/>
              <a:pPr/>
              <a:t>47</a:t>
            </a:fld>
            <a:endParaRPr lang="tr-TR"/>
          </a:p>
        </p:txBody>
      </p:sp>
    </p:spTree>
    <p:extLst>
      <p:ext uri="{BB962C8B-B14F-4D97-AF65-F5344CB8AC3E}">
        <p14:creationId xmlns:p14="http://schemas.microsoft.com/office/powerpoint/2010/main" val="2026575140"/>
      </p:ext>
    </p:extLst>
  </p:cSld>
  <p:clrMapOvr>
    <a:masterClrMapping/>
  </p:clrMapOvr>
  <p:transition>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rmAutofit lnSpcReduction="10000"/>
          </a:bodyPr>
          <a:lstStyle/>
          <a:p>
            <a:pPr marL="0" indent="0">
              <a:buNone/>
            </a:pPr>
            <a:r>
              <a:rPr lang="tr-TR" sz="2800" b="1" dirty="0"/>
              <a:t>Öğrenci İşleri Bilgi Sistemi	</a:t>
            </a:r>
          </a:p>
          <a:p>
            <a:pPr marL="0" indent="0">
              <a:buNone/>
            </a:pPr>
            <a:endParaRPr lang="tr-TR" sz="2800" b="1" dirty="0"/>
          </a:p>
          <a:p>
            <a:pPr marL="0" indent="0" algn="just">
              <a:buNone/>
            </a:pPr>
            <a:r>
              <a:rPr lang="tr-TR" sz="2800" dirty="0" smtClean="0"/>
              <a:t>Öğrencilerin </a:t>
            </a:r>
            <a:r>
              <a:rPr lang="tr-TR" sz="2800" dirty="0"/>
              <a:t>Üniversitemize ilk kayıtlarından mezun oluncaya kadar, kayıt, katalog düzenleme, belge dökümü, diploma basımı ve kurul kararları gibi tüm işlemlerinin elektronik ortamda yürütüldüğü bir bilgi sistemidir.</a:t>
            </a:r>
          </a:p>
          <a:p>
            <a:pPr marL="0" indent="0" algn="just">
              <a:buNone/>
            </a:pPr>
            <a:endParaRPr lang="tr-TR" sz="2800" dirty="0" smtClean="0"/>
          </a:p>
          <a:p>
            <a:pPr marL="0" indent="0" algn="just">
              <a:buNone/>
            </a:pPr>
            <a:r>
              <a:rPr lang="tr-TR" sz="2800" dirty="0" smtClean="0"/>
              <a:t>Akademik </a:t>
            </a:r>
            <a:r>
              <a:rPr lang="tr-TR" sz="2800" dirty="0"/>
              <a:t>birim öğrenci işleri personeli, öğrenci işleri daire başkanlığı personeli tarafından kullanılmaktadır</a:t>
            </a:r>
            <a:r>
              <a:rPr lang="tr-TR" sz="2800" dirty="0" smtClean="0"/>
              <a:t>.</a:t>
            </a:r>
            <a:endParaRPr lang="tr-TR" sz="2800"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48</a:t>
            </a:fld>
            <a:endParaRPr lang="tr-TR"/>
          </a:p>
        </p:txBody>
      </p:sp>
    </p:spTree>
    <p:extLst>
      <p:ext uri="{BB962C8B-B14F-4D97-AF65-F5344CB8AC3E}">
        <p14:creationId xmlns:p14="http://schemas.microsoft.com/office/powerpoint/2010/main" val="2295073102"/>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3" name="Resim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225" y="348343"/>
            <a:ext cx="11891104" cy="5827602"/>
          </a:xfrm>
          <a:prstGeom prst="rect">
            <a:avLst/>
          </a:prstGeom>
        </p:spPr>
      </p:pic>
      <p:sp>
        <p:nvSpPr>
          <p:cNvPr id="2" name="Slayt Numarası Yer Tutucusu 1"/>
          <p:cNvSpPr>
            <a:spLocks noGrp="1"/>
          </p:cNvSpPr>
          <p:nvPr>
            <p:ph type="sldNum" sz="quarter" idx="12"/>
          </p:nvPr>
        </p:nvSpPr>
        <p:spPr/>
        <p:txBody>
          <a:bodyPr/>
          <a:lstStyle/>
          <a:p>
            <a:fld id="{F302176B-0E47-46AC-8F43-DAB4B8A37D06}" type="slidenum">
              <a:rPr lang="tr-TR" smtClean="0"/>
              <a:pPr/>
              <a:t>49</a:t>
            </a:fld>
            <a:endParaRPr lang="tr-TR"/>
          </a:p>
        </p:txBody>
      </p:sp>
    </p:spTree>
    <p:extLst>
      <p:ext uri="{BB962C8B-B14F-4D97-AF65-F5344CB8AC3E}">
        <p14:creationId xmlns:p14="http://schemas.microsoft.com/office/powerpoint/2010/main" val="3634566586"/>
      </p:ext>
    </p:extLst>
  </p:cSld>
  <p:clrMapOvr>
    <a:masterClrMapping/>
  </p:clrMapOvr>
  <p:transition>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rmAutofit fontScale="92500"/>
          </a:bodyPr>
          <a:lstStyle/>
          <a:p>
            <a:pPr marL="0" indent="0">
              <a:buNone/>
            </a:pPr>
            <a:r>
              <a:rPr lang="tr-TR" sz="2800" b="1" dirty="0"/>
              <a:t>SKS Bilgi Sistemi	</a:t>
            </a:r>
          </a:p>
          <a:p>
            <a:pPr marL="0" indent="0">
              <a:buNone/>
            </a:pPr>
            <a:endParaRPr lang="tr-TR" sz="2800" b="1" dirty="0"/>
          </a:p>
          <a:p>
            <a:pPr marL="0" indent="0" algn="just">
              <a:buNone/>
            </a:pPr>
            <a:r>
              <a:rPr lang="tr-TR" sz="2800" dirty="0" smtClean="0"/>
              <a:t>Öğrencilerin </a:t>
            </a:r>
            <a:r>
              <a:rPr lang="tr-TR" sz="2800" dirty="0"/>
              <a:t>kısmi zamanlı çalışma başvuruları için kontenjanların belirlendiği, başvuruların online olarak yapıldığı, değerlendirildiği, sonuçlarının ilan edildiği modül ile Öğrenci topluluklarının yönetimi ve takibinin yapıldığı iki modülden oluşmaktadır</a:t>
            </a:r>
            <a:r>
              <a:rPr lang="tr-TR" sz="2800" dirty="0" smtClean="0"/>
              <a:t>.</a:t>
            </a:r>
          </a:p>
          <a:p>
            <a:pPr marL="0" indent="0" algn="just">
              <a:buNone/>
            </a:pPr>
            <a:endParaRPr lang="tr-TR" sz="2800" dirty="0"/>
          </a:p>
          <a:p>
            <a:pPr marL="0" indent="0" algn="just">
              <a:buNone/>
            </a:pPr>
            <a:r>
              <a:rPr lang="tr-TR" sz="2800" dirty="0" smtClean="0"/>
              <a:t>Öğretim </a:t>
            </a:r>
            <a:r>
              <a:rPr lang="tr-TR" sz="2800" dirty="0"/>
              <a:t>Elemanları, Öğrenciler ve SKS Daire Başkanlığı personeli tarafından kullanılmaktadır.</a:t>
            </a: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50</a:t>
            </a:fld>
            <a:endParaRPr lang="tr-TR"/>
          </a:p>
        </p:txBody>
      </p:sp>
    </p:spTree>
    <p:extLst>
      <p:ext uri="{BB962C8B-B14F-4D97-AF65-F5344CB8AC3E}">
        <p14:creationId xmlns:p14="http://schemas.microsoft.com/office/powerpoint/2010/main" val="2695534049"/>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a:t>Pusula Bilgi Sistemi</a:t>
            </a:r>
          </a:p>
        </p:txBody>
      </p:sp>
      <p:sp>
        <p:nvSpPr>
          <p:cNvPr id="4" name="İçerik Yer Tutucusu 3"/>
          <p:cNvSpPr>
            <a:spLocks noGrp="1"/>
          </p:cNvSpPr>
          <p:nvPr>
            <p:ph idx="1"/>
          </p:nvPr>
        </p:nvSpPr>
        <p:spPr/>
        <p:txBody>
          <a:bodyPr>
            <a:normAutofit lnSpcReduction="10000"/>
          </a:bodyPr>
          <a:lstStyle/>
          <a:p>
            <a:pPr marL="0" indent="0">
              <a:buNone/>
            </a:pPr>
            <a:r>
              <a:rPr lang="tr-TR" sz="2800" b="1" dirty="0"/>
              <a:t>Eğitim Destek Sistemi (EDS)</a:t>
            </a:r>
          </a:p>
          <a:p>
            <a:pPr marL="0" indent="0" algn="just">
              <a:buNone/>
            </a:pPr>
            <a:endParaRPr lang="tr-TR" sz="2800" dirty="0" smtClean="0"/>
          </a:p>
          <a:p>
            <a:pPr marL="0" indent="0" algn="just">
              <a:buNone/>
            </a:pPr>
            <a:r>
              <a:rPr lang="tr-TR" sz="2800" dirty="0" smtClean="0"/>
              <a:t>Öğrenci </a:t>
            </a:r>
            <a:r>
              <a:rPr lang="tr-TR" sz="2800" dirty="0"/>
              <a:t>Bilgi Sistemi ile bütünleşik çalışan, dersle ilgili kaynak ve materyallere erişim, dosya paylaşımı, sanal sınıf uygulamaları, ödev, sınav gibi etkinliklere olanak tanıyan ve bunların değerlendirilmesini sağlayan, açık kaynak kodlu uzaktan eğitim uygulamasıdır. </a:t>
            </a:r>
          </a:p>
          <a:p>
            <a:pPr marL="0" indent="0" algn="just">
              <a:buNone/>
            </a:pPr>
            <a:endParaRPr lang="tr-TR" sz="2800" dirty="0" smtClean="0"/>
          </a:p>
          <a:p>
            <a:pPr marL="0" indent="0" algn="just">
              <a:buNone/>
            </a:pPr>
            <a:r>
              <a:rPr lang="tr-TR" sz="2800" dirty="0" smtClean="0"/>
              <a:t>Tüm </a:t>
            </a:r>
            <a:r>
              <a:rPr lang="tr-TR" sz="2800" dirty="0"/>
              <a:t>öğrenciler ve ders verenler tarafından kullanılmaktadır. </a:t>
            </a: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51</a:t>
            </a:fld>
            <a:endParaRPr lang="tr-TR"/>
          </a:p>
        </p:txBody>
      </p:sp>
    </p:spTree>
    <p:extLst>
      <p:ext uri="{BB962C8B-B14F-4D97-AF65-F5344CB8AC3E}">
        <p14:creationId xmlns:p14="http://schemas.microsoft.com/office/powerpoint/2010/main" val="866750246"/>
      </p:ext>
    </p:extLst>
  </p:cSld>
  <p:clrMapOvr>
    <a:masterClrMapping/>
  </p:clrMapOvr>
  <p:transition>
    <p:fade/>
  </p:transition>
  <p:timing>
    <p:tnLst>
      <p:par>
        <p:cTn id="1" dur="indefinite" restart="never" nodeType="tmRoot">
          <p:childTnLst>
            <p:seq concurrent="1" nextAc="seek">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ltbilgi Yer Tutucusu 6"/>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2" name="Resim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24501" y="251271"/>
            <a:ext cx="8696551" cy="5910172"/>
          </a:xfrm>
          <a:prstGeom prst="rect">
            <a:avLst/>
          </a:prstGeom>
        </p:spPr>
      </p:pic>
      <p:sp>
        <p:nvSpPr>
          <p:cNvPr id="3" name="Slayt Numarası Yer Tutucusu 2"/>
          <p:cNvSpPr>
            <a:spLocks noGrp="1"/>
          </p:cNvSpPr>
          <p:nvPr>
            <p:ph type="sldNum" sz="quarter" idx="12"/>
          </p:nvPr>
        </p:nvSpPr>
        <p:spPr/>
        <p:txBody>
          <a:bodyPr/>
          <a:lstStyle/>
          <a:p>
            <a:fld id="{F302176B-0E47-46AC-8F43-DAB4B8A37D06}" type="slidenum">
              <a:rPr lang="tr-TR" smtClean="0"/>
              <a:pPr/>
              <a:t>52</a:t>
            </a:fld>
            <a:endParaRPr lang="tr-TR"/>
          </a:p>
        </p:txBody>
      </p:sp>
    </p:spTree>
    <p:extLst>
      <p:ext uri="{BB962C8B-B14F-4D97-AF65-F5344CB8AC3E}">
        <p14:creationId xmlns:p14="http://schemas.microsoft.com/office/powerpoint/2010/main" val="3392181767"/>
      </p:ext>
    </p:extLst>
  </p:cSld>
  <p:clrMapOvr>
    <a:masterClrMapping/>
  </p:clrMapOvr>
  <p:transition>
    <p:fad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p:txBody>
          <a:bodyPr/>
          <a:lstStyle/>
          <a:p>
            <a:r>
              <a:rPr lang="tr-TR" dirty="0" smtClean="0"/>
              <a:t>MÜDEK DEĞERLENDİRME ÖLÇÜTLERİ</a:t>
            </a:r>
            <a:endParaRPr lang="tr-TR" dirty="0"/>
          </a:p>
        </p:txBody>
      </p:sp>
      <p:sp>
        <p:nvSpPr>
          <p:cNvPr id="4" name="Metin Yer Tutucusu 3"/>
          <p:cNvSpPr>
            <a:spLocks noGrp="1"/>
          </p:cNvSpPr>
          <p:nvPr>
            <p:ph type="body" idx="1"/>
          </p:nvPr>
        </p:nvSpPr>
        <p:spPr/>
        <p:txBody>
          <a:bodyPr/>
          <a:lstStyle/>
          <a:p>
            <a:endParaRPr lang="tr-TR" dirty="0"/>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53</a:t>
            </a:fld>
            <a:endParaRPr lang="tr-TR"/>
          </a:p>
        </p:txBody>
      </p:sp>
    </p:spTree>
    <p:extLst>
      <p:ext uri="{BB962C8B-B14F-4D97-AF65-F5344CB8AC3E}">
        <p14:creationId xmlns:p14="http://schemas.microsoft.com/office/powerpoint/2010/main" val="213119509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lnSpcReduction="10000"/>
          </a:bodyPr>
          <a:lstStyle/>
          <a:p>
            <a:pPr marL="457200" indent="-457200">
              <a:buAutoNum type="arabicPeriod"/>
            </a:pPr>
            <a:r>
              <a:rPr lang="tr-TR" dirty="0" smtClean="0"/>
              <a:t>Öğrenciler</a:t>
            </a:r>
          </a:p>
          <a:p>
            <a:pPr marL="457200" indent="-457200">
              <a:buAutoNum type="arabicPeriod"/>
            </a:pPr>
            <a:r>
              <a:rPr lang="tr-TR" dirty="0" smtClean="0"/>
              <a:t>Program Eğitim Amaçları</a:t>
            </a:r>
          </a:p>
          <a:p>
            <a:pPr marL="457200" indent="-457200">
              <a:buAutoNum type="arabicPeriod"/>
            </a:pPr>
            <a:r>
              <a:rPr lang="tr-TR" dirty="0" smtClean="0"/>
              <a:t>Program Çıktıları</a:t>
            </a:r>
          </a:p>
          <a:p>
            <a:pPr marL="457200" indent="-457200">
              <a:buAutoNum type="arabicPeriod"/>
            </a:pPr>
            <a:r>
              <a:rPr lang="tr-TR" dirty="0" smtClean="0"/>
              <a:t>Sürekli İyileştirme</a:t>
            </a:r>
          </a:p>
          <a:p>
            <a:pPr marL="457200" indent="-457200">
              <a:buAutoNum type="arabicPeriod"/>
            </a:pPr>
            <a:r>
              <a:rPr lang="tr-TR" dirty="0" smtClean="0"/>
              <a:t>Eğitim Planı</a:t>
            </a:r>
          </a:p>
          <a:p>
            <a:pPr marL="457200" indent="-457200">
              <a:buAutoNum type="arabicPeriod"/>
            </a:pPr>
            <a:r>
              <a:rPr lang="tr-TR" dirty="0" smtClean="0"/>
              <a:t>Öğretim Kadrosu</a:t>
            </a:r>
          </a:p>
          <a:p>
            <a:pPr marL="457200" indent="-457200">
              <a:buAutoNum type="arabicPeriod"/>
            </a:pPr>
            <a:r>
              <a:rPr lang="tr-TR" dirty="0" smtClean="0"/>
              <a:t>Altyapı</a:t>
            </a:r>
          </a:p>
          <a:p>
            <a:pPr marL="457200" indent="-457200">
              <a:buAutoNum type="arabicPeriod"/>
            </a:pPr>
            <a:r>
              <a:rPr lang="tr-TR" dirty="0" smtClean="0"/>
              <a:t>Kurum Desteği ve Parasal Kaynaklar</a:t>
            </a:r>
          </a:p>
          <a:p>
            <a:pPr marL="457200" indent="-457200">
              <a:buAutoNum type="arabicPeriod"/>
            </a:pPr>
            <a:r>
              <a:rPr lang="tr-TR" dirty="0" smtClean="0"/>
              <a:t>Organizasyon ve Karar Alma Süreçleri</a:t>
            </a:r>
          </a:p>
          <a:p>
            <a:pPr marL="457200" indent="-457200">
              <a:buAutoNum type="arabicPeriod"/>
            </a:pPr>
            <a:r>
              <a:rPr lang="tr-TR" dirty="0" smtClean="0"/>
              <a:t>Disiplin Özgü Ölçütler</a:t>
            </a:r>
            <a:endParaRPr lang="tr-TR" dirty="0"/>
          </a:p>
        </p:txBody>
      </p:sp>
      <p:sp>
        <p:nvSpPr>
          <p:cNvPr id="4" name="Unvan 3"/>
          <p:cNvSpPr>
            <a:spLocks noGrp="1"/>
          </p:cNvSpPr>
          <p:nvPr>
            <p:ph type="title"/>
          </p:nvPr>
        </p:nvSpPr>
        <p:spPr/>
        <p:txBody>
          <a:bodyPr/>
          <a:lstStyle/>
          <a:p>
            <a:r>
              <a:rPr lang="tr-TR" sz="3600" dirty="0"/>
              <a:t>MÜDEK DEĞERLENDİRME ÖLÇÜTLERİ</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54</a:t>
            </a:fld>
            <a:endParaRPr lang="tr-TR"/>
          </a:p>
        </p:txBody>
      </p:sp>
    </p:spTree>
    <p:extLst>
      <p:ext uri="{BB962C8B-B14F-4D97-AF65-F5344CB8AC3E}">
        <p14:creationId xmlns:p14="http://schemas.microsoft.com/office/powerpoint/2010/main" val="1406706820"/>
      </p:ext>
    </p:extLst>
  </p:cSld>
  <p:clrMapOvr>
    <a:masterClrMapping/>
  </p:clrMapOvr>
  <p:transition>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1. ÖĞRENCİLER</a:t>
            </a:r>
            <a:endParaRPr lang="tr-TR" dirty="0"/>
          </a:p>
        </p:txBody>
      </p:sp>
      <p:sp>
        <p:nvSpPr>
          <p:cNvPr id="6" name="Metin Yer Tutucusu 5"/>
          <p:cNvSpPr>
            <a:spLocks noGrp="1"/>
          </p:cNvSpPr>
          <p:nvPr>
            <p:ph type="body" idx="1"/>
          </p:nvPr>
        </p:nvSpPr>
        <p:spPr/>
        <p:txBody>
          <a:bodyPr/>
          <a:lstStyle/>
          <a:p>
            <a:endParaRPr lang="tr-TR"/>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55</a:t>
            </a:fld>
            <a:endParaRPr lang="tr-TR"/>
          </a:p>
        </p:txBody>
      </p:sp>
    </p:spTree>
    <p:extLst>
      <p:ext uri="{BB962C8B-B14F-4D97-AF65-F5344CB8AC3E}">
        <p14:creationId xmlns:p14="http://schemas.microsoft.com/office/powerpoint/2010/main" val="41796451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Autofit/>
          </a:bodyPr>
          <a:lstStyle/>
          <a:p>
            <a:pPr algn="just"/>
            <a:r>
              <a:rPr lang="tr-TR" sz="3000" dirty="0"/>
              <a:t>Pamukkale Üniversitesi Mühendislik Fakültesi Programlarına öğrenci kabulü seçme-yerleştirme işlemi ve kayıt işlemi ile başlar. Öğrencilik statüsü kayıt yenileme işlemleri ile mezuniyet aşamasına kadar devam eder.</a:t>
            </a:r>
          </a:p>
        </p:txBody>
      </p:sp>
      <p:sp>
        <p:nvSpPr>
          <p:cNvPr id="4" name="Unvan 3"/>
          <p:cNvSpPr>
            <a:spLocks noGrp="1"/>
          </p:cNvSpPr>
          <p:nvPr>
            <p:ph type="title"/>
          </p:nvPr>
        </p:nvSpPr>
        <p:spPr/>
        <p:txBody>
          <a:bodyPr/>
          <a:lstStyle/>
          <a:p>
            <a:pPr algn="l"/>
            <a:r>
              <a:rPr lang="tr-TR" dirty="0" smtClean="0"/>
              <a:t>1. Öğrenciler</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56</a:t>
            </a:fld>
            <a:endParaRPr lang="tr-TR"/>
          </a:p>
        </p:txBody>
      </p:sp>
    </p:spTree>
    <p:extLst>
      <p:ext uri="{BB962C8B-B14F-4D97-AF65-F5344CB8AC3E}">
        <p14:creationId xmlns:p14="http://schemas.microsoft.com/office/powerpoint/2010/main" val="1118087358"/>
      </p:ext>
    </p:extLst>
  </p:cSld>
  <p:clrMapOvr>
    <a:masterClrMapping/>
  </p:clrMapOvr>
  <p:transition>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Autofit/>
          </a:bodyPr>
          <a:lstStyle/>
          <a:p>
            <a:r>
              <a:rPr lang="tr-TR" dirty="0"/>
              <a:t>İlk </a:t>
            </a:r>
            <a:r>
              <a:rPr lang="tr-TR" dirty="0" smtClean="0"/>
              <a:t>kayıt</a:t>
            </a:r>
          </a:p>
          <a:p>
            <a:r>
              <a:rPr lang="tr-TR" dirty="0"/>
              <a:t>Öğrenci temsilci kulüp </a:t>
            </a:r>
            <a:r>
              <a:rPr lang="tr-TR" dirty="0" smtClean="0"/>
              <a:t>seçimleri</a:t>
            </a:r>
          </a:p>
          <a:p>
            <a:r>
              <a:rPr lang="tr-TR" dirty="0"/>
              <a:t>Danışmanla iletişim</a:t>
            </a:r>
          </a:p>
          <a:p>
            <a:r>
              <a:rPr lang="tr-TR" dirty="0" smtClean="0"/>
              <a:t>Kayıt yenileme</a:t>
            </a:r>
          </a:p>
          <a:p>
            <a:r>
              <a:rPr lang="tr-TR" dirty="0" smtClean="0"/>
              <a:t>Not </a:t>
            </a:r>
            <a:r>
              <a:rPr lang="tr-TR" dirty="0"/>
              <a:t>girişi</a:t>
            </a:r>
          </a:p>
          <a:p>
            <a:r>
              <a:rPr lang="tr-TR" dirty="0"/>
              <a:t>Not takibi</a:t>
            </a:r>
          </a:p>
          <a:p>
            <a:r>
              <a:rPr lang="tr-TR" dirty="0" smtClean="0"/>
              <a:t>Değişim programı </a:t>
            </a:r>
            <a:r>
              <a:rPr lang="tr-TR" dirty="0"/>
              <a:t>başvuruları</a:t>
            </a:r>
          </a:p>
          <a:p>
            <a:r>
              <a:rPr lang="tr-TR" dirty="0" smtClean="0"/>
              <a:t>Mezuniyet</a:t>
            </a:r>
            <a:endParaRPr lang="tr-TR" dirty="0"/>
          </a:p>
          <a:p>
            <a:pPr marL="0" indent="0">
              <a:buNone/>
            </a:pPr>
            <a:r>
              <a:rPr lang="tr-TR" dirty="0" smtClean="0"/>
              <a:t>dahil birçok işlem Pusula Bilgi Sistemi üzerinden, üniversitemizin ilgili yönetmelik ve yönergeleri doğrultusunda, yapılmaktadır.</a:t>
            </a:r>
            <a:endParaRPr lang="tr-TR" dirty="0"/>
          </a:p>
        </p:txBody>
      </p:sp>
      <p:sp>
        <p:nvSpPr>
          <p:cNvPr id="4" name="Unvan 3"/>
          <p:cNvSpPr>
            <a:spLocks noGrp="1"/>
          </p:cNvSpPr>
          <p:nvPr>
            <p:ph type="title"/>
          </p:nvPr>
        </p:nvSpPr>
        <p:spPr/>
        <p:txBody>
          <a:bodyPr/>
          <a:lstStyle/>
          <a:p>
            <a:pPr algn="l"/>
            <a:r>
              <a:rPr lang="tr-TR" dirty="0" smtClean="0"/>
              <a:t>1. Öğrenciler</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57</a:t>
            </a:fld>
            <a:endParaRPr lang="tr-TR"/>
          </a:p>
        </p:txBody>
      </p:sp>
    </p:spTree>
    <p:extLst>
      <p:ext uri="{BB962C8B-B14F-4D97-AF65-F5344CB8AC3E}">
        <p14:creationId xmlns:p14="http://schemas.microsoft.com/office/powerpoint/2010/main" val="2543500315"/>
      </p:ext>
    </p:extLst>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p:txBody>
          <a:bodyPr/>
          <a:lstStyle/>
          <a:p>
            <a:r>
              <a:rPr lang="tr-TR" dirty="0" err="1" smtClean="0"/>
              <a:t>Önlisans</a:t>
            </a:r>
            <a:r>
              <a:rPr lang="tr-TR" dirty="0" smtClean="0"/>
              <a:t> ve Lisans Yönetmeliği</a:t>
            </a:r>
            <a:endParaRPr lang="tr-TR" dirty="0"/>
          </a:p>
        </p:txBody>
      </p:sp>
      <p:pic>
        <p:nvPicPr>
          <p:cNvPr id="7" name="İçerik Yer Tutucusu 6"/>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2648656" y="1915542"/>
            <a:ext cx="6894689" cy="3878263"/>
          </a:xfrm>
        </p:spPr>
      </p:pic>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Dikdörtgen 2"/>
          <p:cNvSpPr/>
          <p:nvPr/>
        </p:nvSpPr>
        <p:spPr>
          <a:xfrm>
            <a:off x="3282590" y="5840753"/>
            <a:ext cx="5638082" cy="369332"/>
          </a:xfrm>
          <a:prstGeom prst="rect">
            <a:avLst/>
          </a:prstGeom>
        </p:spPr>
        <p:txBody>
          <a:bodyPr wrap="none">
            <a:spAutoFit/>
          </a:bodyPr>
          <a:lstStyle/>
          <a:p>
            <a:r>
              <a:rPr lang="tr-TR" dirty="0">
                <a:solidFill>
                  <a:srgbClr val="FF0000"/>
                </a:solidFill>
                <a:hlinkClick r:id="rId3"/>
              </a:rPr>
              <a:t>http://</a:t>
            </a:r>
            <a:r>
              <a:rPr lang="tr-TR" dirty="0" smtClean="0">
                <a:solidFill>
                  <a:srgbClr val="FF0000"/>
                </a:solidFill>
                <a:hlinkClick r:id="rId3"/>
              </a:rPr>
              <a:t>www.pau.edu.tr/oidb/tr/sayfa/yonetmelik</a:t>
            </a:r>
            <a:r>
              <a:rPr lang="tr-TR" dirty="0" smtClean="0">
                <a:solidFill>
                  <a:srgbClr val="FF0000"/>
                </a:solidFill>
              </a:rPr>
              <a:t> </a:t>
            </a:r>
            <a:endParaRPr lang="tr-TR" dirty="0">
              <a:solidFill>
                <a:srgbClr val="FF0000"/>
              </a:solidFill>
            </a:endParaRPr>
          </a:p>
        </p:txBody>
      </p:sp>
      <p:sp>
        <p:nvSpPr>
          <p:cNvPr id="5" name="Slayt Numarası Yer Tutucusu 4"/>
          <p:cNvSpPr>
            <a:spLocks noGrp="1"/>
          </p:cNvSpPr>
          <p:nvPr>
            <p:ph type="sldNum" sz="quarter" idx="12"/>
          </p:nvPr>
        </p:nvSpPr>
        <p:spPr/>
        <p:txBody>
          <a:bodyPr/>
          <a:lstStyle/>
          <a:p>
            <a:fld id="{F302176B-0E47-46AC-8F43-DAB4B8A37D06}" type="slidenum">
              <a:rPr lang="tr-TR" smtClean="0"/>
              <a:pPr/>
              <a:t>58</a:t>
            </a:fld>
            <a:endParaRPr lang="tr-TR"/>
          </a:p>
        </p:txBody>
      </p:sp>
    </p:spTree>
    <p:extLst>
      <p:ext uri="{BB962C8B-B14F-4D97-AF65-F5344CB8AC3E}">
        <p14:creationId xmlns:p14="http://schemas.microsoft.com/office/powerpoint/2010/main" val="3673775187"/>
      </p:ext>
    </p:extLst>
  </p:cSld>
  <p:clrMapOvr>
    <a:masterClrMapping/>
  </p:clrMapOvr>
  <p:transition>
    <p:fad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Autofit/>
          </a:bodyPr>
          <a:lstStyle/>
          <a:p>
            <a:pPr algn="just"/>
            <a:r>
              <a:rPr lang="tr-TR" dirty="0"/>
              <a:t>Yatay geçişler “Yükseköğretim Kurumları Arasında Ön Lisans ve Lisans Düzeyinde Yatay Geçiş Esaslarına İlişkin Yönetmelik” hükümleri uyarınca yapılmaktadır. </a:t>
            </a:r>
            <a:endParaRPr lang="tr-TR" dirty="0" smtClean="0"/>
          </a:p>
          <a:p>
            <a:pPr algn="just"/>
            <a:r>
              <a:rPr lang="tr-TR" dirty="0"/>
              <a:t>Dikey geçiş kayıtlarında, 19.2.2002 tarihli ve 24676 sayılı Resmî </a:t>
            </a:r>
            <a:r>
              <a:rPr lang="tr-TR" dirty="0" err="1"/>
              <a:t>Gazete’de</a:t>
            </a:r>
            <a:r>
              <a:rPr lang="tr-TR" dirty="0"/>
              <a:t> yayımlanan “Meslek Yüksekokulları ve Açık öğretim Ön Lisans Programları Mezunlarının Lisans Öğrenimine Devamları Hakkında Yönetmelik” hükümleri uygulanmaktadır. </a:t>
            </a:r>
            <a:endParaRPr lang="tr-TR" sz="3000" dirty="0"/>
          </a:p>
        </p:txBody>
      </p:sp>
      <p:sp>
        <p:nvSpPr>
          <p:cNvPr id="4" name="Unvan 3"/>
          <p:cNvSpPr>
            <a:spLocks noGrp="1"/>
          </p:cNvSpPr>
          <p:nvPr>
            <p:ph type="title"/>
          </p:nvPr>
        </p:nvSpPr>
        <p:spPr/>
        <p:txBody>
          <a:bodyPr/>
          <a:lstStyle/>
          <a:p>
            <a:pPr algn="l"/>
            <a:r>
              <a:rPr lang="tr-TR" dirty="0" smtClean="0"/>
              <a:t>1. Öğrenciler</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Dikdörtgen 2"/>
          <p:cNvSpPr/>
          <p:nvPr/>
        </p:nvSpPr>
        <p:spPr>
          <a:xfrm>
            <a:off x="3822781" y="5045838"/>
            <a:ext cx="4604146" cy="369332"/>
          </a:xfrm>
          <a:prstGeom prst="rect">
            <a:avLst/>
          </a:prstGeom>
        </p:spPr>
        <p:txBody>
          <a:bodyPr wrap="none">
            <a:spAutoFit/>
          </a:bodyPr>
          <a:lstStyle/>
          <a:p>
            <a:r>
              <a:rPr lang="tr-TR" dirty="0">
                <a:hlinkClick r:id="rId2"/>
              </a:rPr>
              <a:t>http://</a:t>
            </a:r>
            <a:r>
              <a:rPr lang="tr-TR" dirty="0" smtClean="0">
                <a:hlinkClick r:id="rId2"/>
              </a:rPr>
              <a:t>www.pau.edu.tr/oidb/tr/haberler</a:t>
            </a:r>
            <a:endParaRPr lang="tr-TR" dirty="0"/>
          </a:p>
        </p:txBody>
      </p:sp>
      <p:sp>
        <p:nvSpPr>
          <p:cNvPr id="6" name="Slayt Numarası Yer Tutucusu 5"/>
          <p:cNvSpPr>
            <a:spLocks noGrp="1"/>
          </p:cNvSpPr>
          <p:nvPr>
            <p:ph type="sldNum" sz="quarter" idx="12"/>
          </p:nvPr>
        </p:nvSpPr>
        <p:spPr/>
        <p:txBody>
          <a:bodyPr/>
          <a:lstStyle/>
          <a:p>
            <a:fld id="{F302176B-0E47-46AC-8F43-DAB4B8A37D06}" type="slidenum">
              <a:rPr lang="tr-TR" smtClean="0"/>
              <a:pPr/>
              <a:t>59</a:t>
            </a:fld>
            <a:endParaRPr lang="tr-TR"/>
          </a:p>
        </p:txBody>
      </p:sp>
    </p:spTree>
    <p:extLst>
      <p:ext uri="{BB962C8B-B14F-4D97-AF65-F5344CB8AC3E}">
        <p14:creationId xmlns:p14="http://schemas.microsoft.com/office/powerpoint/2010/main" val="700766175"/>
      </p:ext>
    </p:extLst>
  </p:cSld>
  <p:clrMapOvr>
    <a:masterClrMapping/>
  </p:clrMapOvr>
  <p:transition>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Autofit/>
          </a:bodyPr>
          <a:lstStyle/>
          <a:p>
            <a:pPr marL="0" indent="0">
              <a:lnSpc>
                <a:spcPct val="150000"/>
              </a:lnSpc>
              <a:spcBef>
                <a:spcPts val="0"/>
              </a:spcBef>
              <a:buNone/>
            </a:pPr>
            <a:r>
              <a:rPr lang="tr-TR" altLang="tr-TR" sz="2800" dirty="0" smtClean="0"/>
              <a:t>Öğrencilerle iletişim Pusula Bilgi Sisteminin yanı sıra kısa mesaj servisi yoluyla da yapılmaktadır.</a:t>
            </a:r>
            <a:endParaRPr lang="tr-TR" altLang="tr-TR" sz="2800" dirty="0"/>
          </a:p>
        </p:txBody>
      </p:sp>
      <p:sp>
        <p:nvSpPr>
          <p:cNvPr id="4" name="Unvan 3"/>
          <p:cNvSpPr>
            <a:spLocks noGrp="1"/>
          </p:cNvSpPr>
          <p:nvPr>
            <p:ph type="title"/>
          </p:nvPr>
        </p:nvSpPr>
        <p:spPr/>
        <p:txBody>
          <a:bodyPr/>
          <a:lstStyle/>
          <a:p>
            <a:pPr algn="l"/>
            <a:r>
              <a:rPr lang="tr-TR" dirty="0" smtClean="0"/>
              <a:t>1. Öğrenciler</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60</a:t>
            </a:fld>
            <a:endParaRPr lang="tr-TR"/>
          </a:p>
        </p:txBody>
      </p:sp>
    </p:spTree>
    <p:extLst>
      <p:ext uri="{BB962C8B-B14F-4D97-AF65-F5344CB8AC3E}">
        <p14:creationId xmlns:p14="http://schemas.microsoft.com/office/powerpoint/2010/main" val="2988204669"/>
      </p:ext>
    </p:extLst>
  </p:cSld>
  <p:clrMapOvr>
    <a:masterClrMapping/>
  </p:clrMapOvr>
  <p:transition>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Autofit/>
          </a:bodyPr>
          <a:lstStyle/>
          <a:p>
            <a:pPr marL="0" indent="0" algn="just">
              <a:lnSpc>
                <a:spcPct val="150000"/>
              </a:lnSpc>
              <a:spcBef>
                <a:spcPts val="0"/>
              </a:spcBef>
              <a:buNone/>
            </a:pPr>
            <a:r>
              <a:rPr lang="tr-TR" altLang="tr-TR" sz="2800" dirty="0" smtClean="0"/>
              <a:t>Öğrenciler yerleşke içerisinde </a:t>
            </a:r>
            <a:r>
              <a:rPr lang="tr-TR" altLang="tr-TR" sz="2800" dirty="0"/>
              <a:t>"</a:t>
            </a:r>
            <a:r>
              <a:rPr lang="tr-TR" altLang="tr-TR" sz="2800" dirty="0" err="1" smtClean="0"/>
              <a:t>eduroam</a:t>
            </a:r>
            <a:r>
              <a:rPr lang="tr-TR" altLang="tr-TR" sz="2800" dirty="0" smtClean="0"/>
              <a:t>" </a:t>
            </a:r>
            <a:r>
              <a:rPr lang="tr-TR" dirty="0"/>
              <a:t> (</a:t>
            </a:r>
            <a:r>
              <a:rPr lang="tr-TR" dirty="0" err="1"/>
              <a:t>Education</a:t>
            </a:r>
            <a:r>
              <a:rPr lang="tr-TR" dirty="0"/>
              <a:t> Roaming-Eğitim Gezintisi) </a:t>
            </a:r>
            <a:r>
              <a:rPr lang="tr-TR" dirty="0" smtClean="0"/>
              <a:t>alt yapısını kullanarak gerek taşınabilir bilgisayarlarla gerekse akıllı telefon ve tabletlerle internet ortamına bağlanabilmektedir.</a:t>
            </a:r>
            <a:endParaRPr lang="tr-TR" altLang="tr-TR" sz="2800" dirty="0"/>
          </a:p>
        </p:txBody>
      </p:sp>
      <p:sp>
        <p:nvSpPr>
          <p:cNvPr id="4" name="Unvan 3"/>
          <p:cNvSpPr>
            <a:spLocks noGrp="1"/>
          </p:cNvSpPr>
          <p:nvPr>
            <p:ph type="title"/>
          </p:nvPr>
        </p:nvSpPr>
        <p:spPr/>
        <p:txBody>
          <a:bodyPr/>
          <a:lstStyle/>
          <a:p>
            <a:pPr algn="l"/>
            <a:r>
              <a:rPr lang="tr-TR" dirty="0" smtClean="0"/>
              <a:t>1. Öğrenciler</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pic>
        <p:nvPicPr>
          <p:cNvPr id="6" name="Resim 5">
            <a:hlinkClick r:id="rId2" tooltip="Eduroam"/>
          </p:cNvPr>
          <p:cNvPicPr/>
          <p:nvPr/>
        </p:nvPicPr>
        <p:blipFill rotWithShape="1">
          <a:blip r:embed="rId3"/>
          <a:srcRect t="12369" r="1641" b="5501"/>
          <a:stretch/>
        </p:blipFill>
        <p:spPr bwMode="auto">
          <a:xfrm>
            <a:off x="2990377" y="3761880"/>
            <a:ext cx="6164800" cy="2623319"/>
          </a:xfrm>
          <a:prstGeom prst="rect">
            <a:avLst/>
          </a:prstGeom>
          <a:ln>
            <a:noFill/>
          </a:ln>
          <a:extLst>
            <a:ext uri="{53640926-AAD7-44D8-BBD7-CCE9431645EC}">
              <a14:shadowObscured xmlns:a14="http://schemas.microsoft.com/office/drawing/2010/main"/>
            </a:ext>
          </a:extLst>
        </p:spPr>
      </p:pic>
      <p:sp>
        <p:nvSpPr>
          <p:cNvPr id="3" name="Slayt Numarası Yer Tutucusu 2"/>
          <p:cNvSpPr>
            <a:spLocks noGrp="1"/>
          </p:cNvSpPr>
          <p:nvPr>
            <p:ph type="sldNum" sz="quarter" idx="12"/>
          </p:nvPr>
        </p:nvSpPr>
        <p:spPr/>
        <p:txBody>
          <a:bodyPr/>
          <a:lstStyle/>
          <a:p>
            <a:fld id="{F302176B-0E47-46AC-8F43-DAB4B8A37D06}" type="slidenum">
              <a:rPr lang="tr-TR" smtClean="0"/>
              <a:pPr/>
              <a:t>61</a:t>
            </a:fld>
            <a:endParaRPr lang="tr-TR"/>
          </a:p>
        </p:txBody>
      </p:sp>
    </p:spTree>
    <p:extLst>
      <p:ext uri="{BB962C8B-B14F-4D97-AF65-F5344CB8AC3E}">
        <p14:creationId xmlns:p14="http://schemas.microsoft.com/office/powerpoint/2010/main" val="630904622"/>
      </p:ext>
    </p:extLst>
  </p:cSld>
  <p:clrMapOvr>
    <a:masterClrMapping/>
  </p:clrMapOvr>
  <p:transition>
    <p:fad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p:txBody>
          <a:bodyPr/>
          <a:lstStyle/>
          <a:p>
            <a:pPr algn="l"/>
            <a:r>
              <a:rPr lang="tr-TR" dirty="0" smtClean="0"/>
              <a:t>1. Öğrenciler</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graphicFrame>
        <p:nvGraphicFramePr>
          <p:cNvPr id="8" name="İçerik Yer Tutucusu 3"/>
          <p:cNvGraphicFramePr>
            <a:graphicFrameLocks/>
          </p:cNvGraphicFramePr>
          <p:nvPr>
            <p:extLst>
              <p:ext uri="{D42A27DB-BD31-4B8C-83A1-F6EECF244321}">
                <p14:modId xmlns:p14="http://schemas.microsoft.com/office/powerpoint/2010/main" val="3397073835"/>
              </p:ext>
            </p:extLst>
          </p:nvPr>
        </p:nvGraphicFramePr>
        <p:xfrm>
          <a:off x="235599" y="1908995"/>
          <a:ext cx="7747000" cy="4537164"/>
        </p:xfrm>
        <a:graphic>
          <a:graphicData uri="http://schemas.openxmlformats.org/drawingml/2006/table">
            <a:tbl>
              <a:tblPr firstRow="1" bandRow="1">
                <a:tableStyleId>{073A0DAA-6AF3-43AB-8588-CEC1D06C72B9}</a:tableStyleId>
              </a:tblPr>
              <a:tblGrid>
                <a:gridCol w="1936750">
                  <a:extLst>
                    <a:ext uri="{9D8B030D-6E8A-4147-A177-3AD203B41FA5}">
                      <a16:colId xmlns:a16="http://schemas.microsoft.com/office/drawing/2014/main" val="20000"/>
                    </a:ext>
                  </a:extLst>
                </a:gridCol>
                <a:gridCol w="1936750">
                  <a:extLst>
                    <a:ext uri="{9D8B030D-6E8A-4147-A177-3AD203B41FA5}">
                      <a16:colId xmlns:a16="http://schemas.microsoft.com/office/drawing/2014/main" val="20001"/>
                    </a:ext>
                  </a:extLst>
                </a:gridCol>
                <a:gridCol w="1936750">
                  <a:extLst>
                    <a:ext uri="{9D8B030D-6E8A-4147-A177-3AD203B41FA5}">
                      <a16:colId xmlns:a16="http://schemas.microsoft.com/office/drawing/2014/main" val="20002"/>
                    </a:ext>
                  </a:extLst>
                </a:gridCol>
                <a:gridCol w="1936750">
                  <a:extLst>
                    <a:ext uri="{9D8B030D-6E8A-4147-A177-3AD203B41FA5}">
                      <a16:colId xmlns:a16="http://schemas.microsoft.com/office/drawing/2014/main" val="20003"/>
                    </a:ext>
                  </a:extLst>
                </a:gridCol>
              </a:tblGrid>
              <a:tr h="370840">
                <a:tc>
                  <a:txBody>
                    <a:bodyPr/>
                    <a:lstStyle/>
                    <a:p>
                      <a:pPr algn="ctr"/>
                      <a:r>
                        <a:rPr lang="tr-TR" sz="1400" dirty="0" smtClean="0"/>
                        <a:t>BAŞARI PUANI</a:t>
                      </a:r>
                      <a:endParaRPr lang="tr-TR" sz="1400" dirty="0"/>
                    </a:p>
                  </a:txBody>
                  <a:tcPr/>
                </a:tc>
                <a:tc>
                  <a:txBody>
                    <a:bodyPr/>
                    <a:lstStyle/>
                    <a:p>
                      <a:pPr algn="ctr"/>
                      <a:r>
                        <a:rPr lang="tr-TR" sz="1400" dirty="0" smtClean="0"/>
                        <a:t>BAŞARI</a:t>
                      </a:r>
                      <a:r>
                        <a:rPr lang="tr-TR" sz="1400" baseline="0" dirty="0" smtClean="0"/>
                        <a:t> NOTU</a:t>
                      </a:r>
                      <a:endParaRPr lang="tr-TR" sz="1400" dirty="0"/>
                    </a:p>
                  </a:txBody>
                  <a:tcPr/>
                </a:tc>
                <a:tc>
                  <a:txBody>
                    <a:bodyPr/>
                    <a:lstStyle/>
                    <a:p>
                      <a:pPr algn="ctr"/>
                      <a:r>
                        <a:rPr lang="tr-TR" sz="1400" dirty="0" smtClean="0"/>
                        <a:t>BAŞARI NOTU KATSAYISI</a:t>
                      </a:r>
                      <a:endParaRPr lang="tr-TR" sz="1400" dirty="0"/>
                    </a:p>
                  </a:txBody>
                  <a:tcPr/>
                </a:tc>
                <a:tc>
                  <a:txBody>
                    <a:bodyPr/>
                    <a:lstStyle/>
                    <a:p>
                      <a:pPr algn="ctr"/>
                      <a:r>
                        <a:rPr lang="tr-TR" sz="1400" dirty="0" smtClean="0"/>
                        <a:t>SONUÇ</a:t>
                      </a:r>
                      <a:endParaRPr lang="tr-TR" sz="1400" dirty="0"/>
                    </a:p>
                  </a:txBody>
                  <a:tcPr/>
                </a:tc>
                <a:extLst>
                  <a:ext uri="{0D108BD9-81ED-4DB2-BD59-A6C34878D82A}">
                    <a16:rowId xmlns:a16="http://schemas.microsoft.com/office/drawing/2014/main" val="10000"/>
                  </a:ext>
                </a:extLst>
              </a:tr>
              <a:tr h="370840">
                <a:tc>
                  <a:txBody>
                    <a:bodyPr/>
                    <a:lstStyle/>
                    <a:p>
                      <a:pPr algn="ctr"/>
                      <a:r>
                        <a:rPr lang="tr-TR" sz="1400" dirty="0" smtClean="0"/>
                        <a:t>90+</a:t>
                      </a:r>
                      <a:endParaRPr lang="tr-TR" sz="1400" dirty="0"/>
                    </a:p>
                  </a:txBody>
                  <a:tcPr/>
                </a:tc>
                <a:tc>
                  <a:txBody>
                    <a:bodyPr/>
                    <a:lstStyle/>
                    <a:p>
                      <a:pPr algn="ctr"/>
                      <a:r>
                        <a:rPr lang="tr-TR" sz="1400" dirty="0" smtClean="0"/>
                        <a:t>A1</a:t>
                      </a:r>
                      <a:endParaRPr lang="tr-TR" sz="1400" dirty="0"/>
                    </a:p>
                  </a:txBody>
                  <a:tcPr/>
                </a:tc>
                <a:tc>
                  <a:txBody>
                    <a:bodyPr/>
                    <a:lstStyle/>
                    <a:p>
                      <a:pPr algn="ctr"/>
                      <a:r>
                        <a:rPr lang="tr-TR" sz="1400" dirty="0" smtClean="0"/>
                        <a:t>4.0</a:t>
                      </a:r>
                      <a:endParaRPr lang="tr-TR" sz="1400" dirty="0"/>
                    </a:p>
                  </a:txBody>
                  <a:tcPr/>
                </a:tc>
                <a:tc>
                  <a:txBody>
                    <a:bodyPr/>
                    <a:lstStyle/>
                    <a:p>
                      <a:pPr algn="ctr"/>
                      <a:r>
                        <a:rPr lang="tr-TR" sz="1400" dirty="0" smtClean="0">
                          <a:solidFill>
                            <a:srgbClr val="00B050"/>
                          </a:solidFill>
                        </a:rPr>
                        <a:t>Geçer</a:t>
                      </a:r>
                      <a:endParaRPr lang="tr-TR" sz="1400" dirty="0">
                        <a:solidFill>
                          <a:srgbClr val="00B050"/>
                        </a:solidFill>
                      </a:endParaRPr>
                    </a:p>
                  </a:txBody>
                  <a:tcPr/>
                </a:tc>
                <a:extLst>
                  <a:ext uri="{0D108BD9-81ED-4DB2-BD59-A6C34878D82A}">
                    <a16:rowId xmlns:a16="http://schemas.microsoft.com/office/drawing/2014/main" val="10001"/>
                  </a:ext>
                </a:extLst>
              </a:tr>
              <a:tr h="370840">
                <a:tc>
                  <a:txBody>
                    <a:bodyPr/>
                    <a:lstStyle/>
                    <a:p>
                      <a:pPr algn="ctr"/>
                      <a:r>
                        <a:rPr lang="tr-TR" sz="1400" dirty="0" smtClean="0"/>
                        <a:t>80-89</a:t>
                      </a:r>
                      <a:endParaRPr lang="tr-TR" sz="1400" dirty="0"/>
                    </a:p>
                  </a:txBody>
                  <a:tcPr/>
                </a:tc>
                <a:tc>
                  <a:txBody>
                    <a:bodyPr/>
                    <a:lstStyle/>
                    <a:p>
                      <a:pPr algn="ctr"/>
                      <a:r>
                        <a:rPr lang="tr-TR" sz="1400" dirty="0" smtClean="0"/>
                        <a:t>A2</a:t>
                      </a:r>
                      <a:endParaRPr lang="tr-TR" sz="1400" dirty="0"/>
                    </a:p>
                  </a:txBody>
                  <a:tcPr/>
                </a:tc>
                <a:tc>
                  <a:txBody>
                    <a:bodyPr/>
                    <a:lstStyle/>
                    <a:p>
                      <a:pPr algn="ctr"/>
                      <a:r>
                        <a:rPr lang="tr-TR" sz="1400" dirty="0" smtClean="0"/>
                        <a:t>3.7</a:t>
                      </a:r>
                      <a:endParaRPr lang="tr-TR"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solidFill>
                            <a:srgbClr val="00B050"/>
                          </a:solidFill>
                        </a:rPr>
                        <a:t>Geçer</a:t>
                      </a:r>
                    </a:p>
                  </a:txBody>
                  <a:tcPr/>
                </a:tc>
                <a:extLst>
                  <a:ext uri="{0D108BD9-81ED-4DB2-BD59-A6C34878D82A}">
                    <a16:rowId xmlns:a16="http://schemas.microsoft.com/office/drawing/2014/main" val="10002"/>
                  </a:ext>
                </a:extLst>
              </a:tr>
              <a:tr h="370840">
                <a:tc>
                  <a:txBody>
                    <a:bodyPr/>
                    <a:lstStyle/>
                    <a:p>
                      <a:pPr algn="ctr"/>
                      <a:r>
                        <a:rPr lang="tr-TR" sz="1400" dirty="0" smtClean="0"/>
                        <a:t>75-79</a:t>
                      </a:r>
                      <a:endParaRPr lang="tr-TR" sz="1400" dirty="0"/>
                    </a:p>
                  </a:txBody>
                  <a:tcPr/>
                </a:tc>
                <a:tc>
                  <a:txBody>
                    <a:bodyPr/>
                    <a:lstStyle/>
                    <a:p>
                      <a:pPr algn="ctr"/>
                      <a:r>
                        <a:rPr lang="tr-TR" sz="1400" dirty="0" smtClean="0"/>
                        <a:t>B1</a:t>
                      </a:r>
                      <a:endParaRPr lang="tr-TR" sz="1400" dirty="0"/>
                    </a:p>
                  </a:txBody>
                  <a:tcPr/>
                </a:tc>
                <a:tc>
                  <a:txBody>
                    <a:bodyPr/>
                    <a:lstStyle/>
                    <a:p>
                      <a:pPr algn="ctr"/>
                      <a:r>
                        <a:rPr lang="tr-TR" sz="1400" dirty="0" smtClean="0"/>
                        <a:t>3.3</a:t>
                      </a:r>
                      <a:endParaRPr lang="tr-TR"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solidFill>
                            <a:srgbClr val="00B050"/>
                          </a:solidFill>
                        </a:rPr>
                        <a:t>Geçer</a:t>
                      </a:r>
                    </a:p>
                  </a:txBody>
                  <a:tcPr/>
                </a:tc>
                <a:extLst>
                  <a:ext uri="{0D108BD9-81ED-4DB2-BD59-A6C34878D82A}">
                    <a16:rowId xmlns:a16="http://schemas.microsoft.com/office/drawing/2014/main" val="10003"/>
                  </a:ext>
                </a:extLst>
              </a:tr>
              <a:tr h="370840">
                <a:tc>
                  <a:txBody>
                    <a:bodyPr/>
                    <a:lstStyle/>
                    <a:p>
                      <a:pPr algn="ctr"/>
                      <a:r>
                        <a:rPr lang="tr-TR" sz="1400" dirty="0" smtClean="0"/>
                        <a:t>70-74</a:t>
                      </a:r>
                      <a:endParaRPr lang="tr-TR" sz="1400" dirty="0"/>
                    </a:p>
                  </a:txBody>
                  <a:tcPr/>
                </a:tc>
                <a:tc>
                  <a:txBody>
                    <a:bodyPr/>
                    <a:lstStyle/>
                    <a:p>
                      <a:pPr algn="ctr"/>
                      <a:r>
                        <a:rPr lang="tr-TR" sz="1400" dirty="0" smtClean="0"/>
                        <a:t>B2</a:t>
                      </a:r>
                      <a:endParaRPr lang="tr-TR" sz="1400" dirty="0"/>
                    </a:p>
                  </a:txBody>
                  <a:tcPr/>
                </a:tc>
                <a:tc>
                  <a:txBody>
                    <a:bodyPr/>
                    <a:lstStyle/>
                    <a:p>
                      <a:pPr algn="ctr"/>
                      <a:r>
                        <a:rPr lang="tr-TR" sz="1400" dirty="0" smtClean="0"/>
                        <a:t>3.0</a:t>
                      </a:r>
                      <a:endParaRPr lang="tr-TR"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solidFill>
                            <a:srgbClr val="00B050"/>
                          </a:solidFill>
                        </a:rPr>
                        <a:t>Geçer</a:t>
                      </a:r>
                    </a:p>
                  </a:txBody>
                  <a:tcPr/>
                </a:tc>
                <a:extLst>
                  <a:ext uri="{0D108BD9-81ED-4DB2-BD59-A6C34878D82A}">
                    <a16:rowId xmlns:a16="http://schemas.microsoft.com/office/drawing/2014/main" val="10004"/>
                  </a:ext>
                </a:extLst>
              </a:tr>
              <a:tr h="370840">
                <a:tc>
                  <a:txBody>
                    <a:bodyPr/>
                    <a:lstStyle/>
                    <a:p>
                      <a:pPr algn="ctr"/>
                      <a:r>
                        <a:rPr lang="tr-TR" sz="1400" dirty="0" smtClean="0"/>
                        <a:t>65-69</a:t>
                      </a:r>
                      <a:endParaRPr lang="tr-TR" sz="1400" dirty="0"/>
                    </a:p>
                  </a:txBody>
                  <a:tcPr/>
                </a:tc>
                <a:tc>
                  <a:txBody>
                    <a:bodyPr/>
                    <a:lstStyle/>
                    <a:p>
                      <a:pPr algn="ctr"/>
                      <a:r>
                        <a:rPr lang="tr-TR" sz="1400" dirty="0" smtClean="0"/>
                        <a:t>C1</a:t>
                      </a:r>
                      <a:endParaRPr lang="tr-TR" sz="1400" dirty="0"/>
                    </a:p>
                  </a:txBody>
                  <a:tcPr/>
                </a:tc>
                <a:tc>
                  <a:txBody>
                    <a:bodyPr/>
                    <a:lstStyle/>
                    <a:p>
                      <a:pPr algn="ctr"/>
                      <a:r>
                        <a:rPr lang="tr-TR" sz="1400" dirty="0" smtClean="0"/>
                        <a:t>2.7</a:t>
                      </a:r>
                      <a:endParaRPr lang="tr-TR"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solidFill>
                            <a:srgbClr val="00B050"/>
                          </a:solidFill>
                        </a:rPr>
                        <a:t>Geçer</a:t>
                      </a:r>
                    </a:p>
                  </a:txBody>
                  <a:tcPr/>
                </a:tc>
                <a:extLst>
                  <a:ext uri="{0D108BD9-81ED-4DB2-BD59-A6C34878D82A}">
                    <a16:rowId xmlns:a16="http://schemas.microsoft.com/office/drawing/2014/main" val="10005"/>
                  </a:ext>
                </a:extLst>
              </a:tr>
              <a:tr h="370840">
                <a:tc>
                  <a:txBody>
                    <a:bodyPr/>
                    <a:lstStyle/>
                    <a:p>
                      <a:pPr algn="ctr"/>
                      <a:r>
                        <a:rPr lang="tr-TR" sz="1400" dirty="0" smtClean="0"/>
                        <a:t>60-64</a:t>
                      </a:r>
                      <a:endParaRPr lang="tr-TR" sz="1400" dirty="0"/>
                    </a:p>
                  </a:txBody>
                  <a:tcPr/>
                </a:tc>
                <a:tc>
                  <a:txBody>
                    <a:bodyPr/>
                    <a:lstStyle/>
                    <a:p>
                      <a:pPr algn="ctr"/>
                      <a:r>
                        <a:rPr lang="tr-TR" sz="1400" dirty="0" smtClean="0"/>
                        <a:t>C2</a:t>
                      </a:r>
                      <a:endParaRPr lang="tr-TR" sz="1400" dirty="0"/>
                    </a:p>
                  </a:txBody>
                  <a:tcPr/>
                </a:tc>
                <a:tc>
                  <a:txBody>
                    <a:bodyPr/>
                    <a:lstStyle/>
                    <a:p>
                      <a:pPr algn="ctr"/>
                      <a:r>
                        <a:rPr lang="tr-TR" sz="1400" dirty="0" smtClean="0"/>
                        <a:t>2.3</a:t>
                      </a:r>
                      <a:endParaRPr lang="tr-TR"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solidFill>
                            <a:srgbClr val="00B050"/>
                          </a:solidFill>
                        </a:rPr>
                        <a:t>Geçer</a:t>
                      </a:r>
                    </a:p>
                  </a:txBody>
                  <a:tcPr/>
                </a:tc>
                <a:extLst>
                  <a:ext uri="{0D108BD9-81ED-4DB2-BD59-A6C34878D82A}">
                    <a16:rowId xmlns:a16="http://schemas.microsoft.com/office/drawing/2014/main" val="10006"/>
                  </a:ext>
                </a:extLst>
              </a:tr>
              <a:tr h="370840">
                <a:tc>
                  <a:txBody>
                    <a:bodyPr/>
                    <a:lstStyle/>
                    <a:p>
                      <a:pPr algn="ctr"/>
                      <a:r>
                        <a:rPr lang="tr-TR" sz="1400" dirty="0" smtClean="0"/>
                        <a:t>55-59</a:t>
                      </a:r>
                      <a:endParaRPr lang="tr-TR" sz="1400" dirty="0"/>
                    </a:p>
                  </a:txBody>
                  <a:tcPr/>
                </a:tc>
                <a:tc>
                  <a:txBody>
                    <a:bodyPr/>
                    <a:lstStyle/>
                    <a:p>
                      <a:pPr algn="ctr"/>
                      <a:r>
                        <a:rPr lang="tr-TR" sz="1400" dirty="0" smtClean="0"/>
                        <a:t>D1</a:t>
                      </a:r>
                      <a:endParaRPr lang="tr-TR" sz="1400" dirty="0"/>
                    </a:p>
                  </a:txBody>
                  <a:tcPr/>
                </a:tc>
                <a:tc>
                  <a:txBody>
                    <a:bodyPr/>
                    <a:lstStyle/>
                    <a:p>
                      <a:pPr algn="ctr"/>
                      <a:r>
                        <a:rPr lang="tr-TR" sz="1400" dirty="0" smtClean="0"/>
                        <a:t>1.7</a:t>
                      </a:r>
                      <a:endParaRPr lang="tr-TR"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solidFill>
                            <a:srgbClr val="0070C0"/>
                          </a:solidFill>
                        </a:rPr>
                        <a:t>Koşullu Geçer*</a:t>
                      </a:r>
                    </a:p>
                  </a:txBody>
                  <a:tcPr/>
                </a:tc>
                <a:extLst>
                  <a:ext uri="{0D108BD9-81ED-4DB2-BD59-A6C34878D82A}">
                    <a16:rowId xmlns:a16="http://schemas.microsoft.com/office/drawing/2014/main" val="10007"/>
                  </a:ext>
                </a:extLst>
              </a:tr>
              <a:tr h="370840">
                <a:tc>
                  <a:txBody>
                    <a:bodyPr/>
                    <a:lstStyle/>
                    <a:p>
                      <a:pPr algn="ctr"/>
                      <a:r>
                        <a:rPr lang="tr-TR" sz="1400" dirty="0" smtClean="0"/>
                        <a:t>50-54</a:t>
                      </a:r>
                      <a:endParaRPr lang="tr-TR" sz="1400" dirty="0"/>
                    </a:p>
                  </a:txBody>
                  <a:tcPr/>
                </a:tc>
                <a:tc>
                  <a:txBody>
                    <a:bodyPr/>
                    <a:lstStyle/>
                    <a:p>
                      <a:pPr algn="ctr"/>
                      <a:r>
                        <a:rPr lang="tr-TR" sz="1400" dirty="0" smtClean="0"/>
                        <a:t>D2</a:t>
                      </a:r>
                      <a:endParaRPr lang="tr-TR" sz="1400" dirty="0"/>
                    </a:p>
                  </a:txBody>
                  <a:tcPr/>
                </a:tc>
                <a:tc>
                  <a:txBody>
                    <a:bodyPr/>
                    <a:lstStyle/>
                    <a:p>
                      <a:pPr algn="ctr"/>
                      <a:r>
                        <a:rPr lang="tr-TR" sz="1400" dirty="0" smtClean="0"/>
                        <a:t>1.0</a:t>
                      </a:r>
                      <a:endParaRPr lang="tr-TR" sz="1400"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tr-TR" sz="1400" dirty="0" smtClean="0">
                          <a:solidFill>
                            <a:srgbClr val="0070C0"/>
                          </a:solidFill>
                        </a:rPr>
                        <a:t>Koşullu Geçer*</a:t>
                      </a:r>
                    </a:p>
                  </a:txBody>
                  <a:tcPr/>
                </a:tc>
                <a:extLst>
                  <a:ext uri="{0D108BD9-81ED-4DB2-BD59-A6C34878D82A}">
                    <a16:rowId xmlns:a16="http://schemas.microsoft.com/office/drawing/2014/main" val="10008"/>
                  </a:ext>
                </a:extLst>
              </a:tr>
              <a:tr h="310604">
                <a:tc>
                  <a:txBody>
                    <a:bodyPr/>
                    <a:lstStyle/>
                    <a:p>
                      <a:pPr algn="ctr"/>
                      <a:r>
                        <a:rPr lang="tr-TR" sz="1400" dirty="0" smtClean="0"/>
                        <a:t>40-49</a:t>
                      </a:r>
                      <a:endParaRPr lang="tr-TR" sz="1400" dirty="0"/>
                    </a:p>
                  </a:txBody>
                  <a:tcPr/>
                </a:tc>
                <a:tc>
                  <a:txBody>
                    <a:bodyPr/>
                    <a:lstStyle/>
                    <a:p>
                      <a:pPr algn="ctr"/>
                      <a:r>
                        <a:rPr lang="tr-TR" sz="1400" dirty="0" smtClean="0"/>
                        <a:t>E</a:t>
                      </a:r>
                      <a:endParaRPr lang="tr-TR" sz="1400" dirty="0"/>
                    </a:p>
                  </a:txBody>
                  <a:tcPr/>
                </a:tc>
                <a:tc>
                  <a:txBody>
                    <a:bodyPr/>
                    <a:lstStyle/>
                    <a:p>
                      <a:pPr algn="ctr"/>
                      <a:r>
                        <a:rPr lang="tr-TR" sz="1400" dirty="0" smtClean="0"/>
                        <a:t>0.5</a:t>
                      </a:r>
                      <a:endParaRPr lang="tr-TR" sz="1400" dirty="0"/>
                    </a:p>
                  </a:txBody>
                  <a:tcPr/>
                </a:tc>
                <a:tc>
                  <a:txBody>
                    <a:bodyPr/>
                    <a:lstStyle/>
                    <a:p>
                      <a:pPr algn="ctr"/>
                      <a:r>
                        <a:rPr lang="tr-TR" sz="1400" dirty="0" smtClean="0">
                          <a:solidFill>
                            <a:srgbClr val="FF0000"/>
                          </a:solidFill>
                        </a:rPr>
                        <a:t>Başarısız</a:t>
                      </a:r>
                      <a:endParaRPr lang="tr-TR" sz="1400" dirty="0">
                        <a:solidFill>
                          <a:srgbClr val="FF0000"/>
                        </a:solidFill>
                      </a:endParaRPr>
                    </a:p>
                  </a:txBody>
                  <a:tcPr/>
                </a:tc>
                <a:extLst>
                  <a:ext uri="{0D108BD9-81ED-4DB2-BD59-A6C34878D82A}">
                    <a16:rowId xmlns:a16="http://schemas.microsoft.com/office/drawing/2014/main" val="10009"/>
                  </a:ext>
                </a:extLst>
              </a:tr>
              <a:tr h="370840">
                <a:tc>
                  <a:txBody>
                    <a:bodyPr/>
                    <a:lstStyle/>
                    <a:p>
                      <a:pPr algn="ctr"/>
                      <a:r>
                        <a:rPr lang="tr-TR" sz="1400" dirty="0" smtClean="0"/>
                        <a:t>0-39</a:t>
                      </a:r>
                    </a:p>
                  </a:txBody>
                  <a:tcPr/>
                </a:tc>
                <a:tc>
                  <a:txBody>
                    <a:bodyPr/>
                    <a:lstStyle/>
                    <a:p>
                      <a:pPr algn="ctr"/>
                      <a:r>
                        <a:rPr lang="tr-TR" sz="1400" dirty="0" smtClean="0"/>
                        <a:t>F1</a:t>
                      </a:r>
                      <a:endParaRPr lang="tr-TR" sz="1400" dirty="0"/>
                    </a:p>
                  </a:txBody>
                  <a:tcPr/>
                </a:tc>
                <a:tc>
                  <a:txBody>
                    <a:bodyPr/>
                    <a:lstStyle/>
                    <a:p>
                      <a:pPr algn="ctr"/>
                      <a:r>
                        <a:rPr lang="tr-TR" sz="1400" dirty="0" smtClean="0"/>
                        <a:t>0</a:t>
                      </a:r>
                      <a:endParaRPr lang="tr-TR" sz="1400" dirty="0"/>
                    </a:p>
                  </a:txBody>
                  <a:tcPr/>
                </a:tc>
                <a:tc>
                  <a:txBody>
                    <a:bodyPr/>
                    <a:lstStyle/>
                    <a:p>
                      <a:pPr algn="ctr"/>
                      <a:r>
                        <a:rPr lang="tr-TR" sz="1400" dirty="0" smtClean="0">
                          <a:solidFill>
                            <a:srgbClr val="FF0000"/>
                          </a:solidFill>
                        </a:rPr>
                        <a:t>Başarısız</a:t>
                      </a:r>
                      <a:endParaRPr lang="tr-TR" sz="1400" dirty="0">
                        <a:solidFill>
                          <a:srgbClr val="FF0000"/>
                        </a:solidFill>
                      </a:endParaRPr>
                    </a:p>
                  </a:txBody>
                  <a:tcPr/>
                </a:tc>
                <a:extLst>
                  <a:ext uri="{0D108BD9-81ED-4DB2-BD59-A6C34878D82A}">
                    <a16:rowId xmlns:a16="http://schemas.microsoft.com/office/drawing/2014/main" val="10010"/>
                  </a:ext>
                </a:extLst>
              </a:tr>
              <a:tr h="370840">
                <a:tc>
                  <a:txBody>
                    <a:bodyPr/>
                    <a:lstStyle/>
                    <a:p>
                      <a:pPr algn="ctr"/>
                      <a:r>
                        <a:rPr lang="tr-TR" sz="1400" dirty="0" smtClean="0"/>
                        <a:t>Devamsız</a:t>
                      </a:r>
                    </a:p>
                  </a:txBody>
                  <a:tcPr/>
                </a:tc>
                <a:tc>
                  <a:txBody>
                    <a:bodyPr/>
                    <a:lstStyle/>
                    <a:p>
                      <a:pPr algn="ctr"/>
                      <a:r>
                        <a:rPr lang="tr-TR" sz="1400" dirty="0" smtClean="0"/>
                        <a:t>F2</a:t>
                      </a:r>
                      <a:endParaRPr lang="tr-TR" sz="1400" dirty="0"/>
                    </a:p>
                  </a:txBody>
                  <a:tcPr/>
                </a:tc>
                <a:tc>
                  <a:txBody>
                    <a:bodyPr/>
                    <a:lstStyle/>
                    <a:p>
                      <a:pPr algn="ctr"/>
                      <a:r>
                        <a:rPr lang="tr-TR" sz="1400" dirty="0" smtClean="0"/>
                        <a:t>0</a:t>
                      </a:r>
                      <a:endParaRPr lang="tr-TR" sz="1400" dirty="0"/>
                    </a:p>
                  </a:txBody>
                  <a:tcPr/>
                </a:tc>
                <a:tc>
                  <a:txBody>
                    <a:bodyPr/>
                    <a:lstStyle/>
                    <a:p>
                      <a:pPr algn="ctr"/>
                      <a:r>
                        <a:rPr lang="tr-TR" sz="1400" dirty="0" smtClean="0">
                          <a:solidFill>
                            <a:srgbClr val="FF0000"/>
                          </a:solidFill>
                        </a:rPr>
                        <a:t>Başarısız</a:t>
                      </a:r>
                      <a:endParaRPr lang="tr-TR" sz="1400" dirty="0">
                        <a:solidFill>
                          <a:srgbClr val="FF0000"/>
                        </a:solidFill>
                      </a:endParaRPr>
                    </a:p>
                  </a:txBody>
                  <a:tcPr/>
                </a:tc>
                <a:extLst>
                  <a:ext uri="{0D108BD9-81ED-4DB2-BD59-A6C34878D82A}">
                    <a16:rowId xmlns:a16="http://schemas.microsoft.com/office/drawing/2014/main" val="10011"/>
                  </a:ext>
                </a:extLst>
              </a:tr>
            </a:tbl>
          </a:graphicData>
        </a:graphic>
      </p:graphicFrame>
      <p:sp>
        <p:nvSpPr>
          <p:cNvPr id="9" name="Metin kutusu 8"/>
          <p:cNvSpPr txBox="1"/>
          <p:nvPr/>
        </p:nvSpPr>
        <p:spPr>
          <a:xfrm>
            <a:off x="8705930" y="4553859"/>
            <a:ext cx="3255306" cy="1246495"/>
          </a:xfrm>
          <a:prstGeom prst="rect">
            <a:avLst/>
          </a:prstGeom>
          <a:noFill/>
        </p:spPr>
        <p:txBody>
          <a:bodyPr wrap="square" rtlCol="0">
            <a:spAutoFit/>
          </a:bodyPr>
          <a:lstStyle/>
          <a:p>
            <a:pPr algn="just"/>
            <a:r>
              <a:rPr lang="tr-TR" altLang="tr-TR" sz="1500" dirty="0"/>
              <a:t>*Koşullu geçer notların başarılı kabul edilebilmesi için öğrencinin akademik ortalamasının mezuniyet öncesinde en az 2.30 olması gerekir. </a:t>
            </a:r>
          </a:p>
          <a:p>
            <a:pPr algn="just"/>
            <a:endParaRPr lang="tr-TR" sz="1500" dirty="0"/>
          </a:p>
        </p:txBody>
      </p:sp>
      <p:sp>
        <p:nvSpPr>
          <p:cNvPr id="10" name="İçerik Yer Tutucusu 1"/>
          <p:cNvSpPr>
            <a:spLocks noGrp="1"/>
          </p:cNvSpPr>
          <p:nvPr>
            <p:ph idx="1"/>
          </p:nvPr>
        </p:nvSpPr>
        <p:spPr>
          <a:xfrm>
            <a:off x="7037698" y="2026687"/>
            <a:ext cx="5113627" cy="1413607"/>
          </a:xfrm>
        </p:spPr>
        <p:txBody>
          <a:bodyPr>
            <a:noAutofit/>
          </a:bodyPr>
          <a:lstStyle/>
          <a:p>
            <a:pPr marL="0" indent="0" algn="r">
              <a:buNone/>
            </a:pPr>
            <a:r>
              <a:rPr lang="tr-TR" sz="2200" dirty="0" smtClean="0"/>
              <a:t>Öğrenci Başarı Değerlendirmesi</a:t>
            </a:r>
          </a:p>
          <a:p>
            <a:pPr algn="r"/>
            <a:endParaRPr lang="tr-TR" sz="2200" dirty="0"/>
          </a:p>
        </p:txBody>
      </p:sp>
      <p:sp>
        <p:nvSpPr>
          <p:cNvPr id="2" name="Slayt Numarası Yer Tutucusu 1"/>
          <p:cNvSpPr>
            <a:spLocks noGrp="1"/>
          </p:cNvSpPr>
          <p:nvPr>
            <p:ph type="sldNum" sz="quarter" idx="12"/>
          </p:nvPr>
        </p:nvSpPr>
        <p:spPr/>
        <p:txBody>
          <a:bodyPr/>
          <a:lstStyle/>
          <a:p>
            <a:fld id="{F302176B-0E47-46AC-8F43-DAB4B8A37D06}" type="slidenum">
              <a:rPr lang="tr-TR" smtClean="0"/>
              <a:pPr/>
              <a:t>62</a:t>
            </a:fld>
            <a:endParaRPr lang="tr-TR"/>
          </a:p>
        </p:txBody>
      </p:sp>
    </p:spTree>
    <p:extLst>
      <p:ext uri="{BB962C8B-B14F-4D97-AF65-F5344CB8AC3E}">
        <p14:creationId xmlns:p14="http://schemas.microsoft.com/office/powerpoint/2010/main" val="3049427496"/>
      </p:ext>
    </p:extLst>
  </p:cSld>
  <p:clrMapOvr>
    <a:masterClrMapping/>
  </p:clrMapOvr>
  <p:transition>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Autofit/>
          </a:bodyPr>
          <a:lstStyle/>
          <a:p>
            <a:pPr algn="just"/>
            <a:r>
              <a:rPr lang="tr-TR" sz="2800" dirty="0" smtClean="0"/>
              <a:t> </a:t>
            </a:r>
            <a:r>
              <a:rPr lang="tr-TR" sz="2800" dirty="0" smtClean="0">
                <a:hlinkClick r:id="rId2" action="ppaction://hlinksldjump"/>
              </a:rPr>
              <a:t>Ders Kaydı</a:t>
            </a:r>
            <a:endParaRPr lang="tr-TR" sz="2800" dirty="0" smtClean="0"/>
          </a:p>
          <a:p>
            <a:pPr algn="just"/>
            <a:r>
              <a:rPr lang="tr-TR" sz="2800" dirty="0" smtClean="0"/>
              <a:t> </a:t>
            </a:r>
            <a:r>
              <a:rPr lang="tr-TR" sz="2800" dirty="0" smtClean="0">
                <a:hlinkClick r:id="rId3" action="ppaction://hlinksldjump"/>
              </a:rPr>
              <a:t>Kayıt Yenileme</a:t>
            </a:r>
            <a:endParaRPr lang="tr-TR" sz="2800" dirty="0" smtClean="0"/>
          </a:p>
          <a:p>
            <a:pPr algn="just"/>
            <a:r>
              <a:rPr lang="tr-TR" sz="2800" dirty="0" smtClean="0">
                <a:hlinkClick r:id="rId4" action="ppaction://hlinksldjump"/>
              </a:rPr>
              <a:t> Ders Seçim Sırası</a:t>
            </a:r>
            <a:endParaRPr lang="tr-TR" sz="2800" dirty="0" smtClean="0"/>
          </a:p>
          <a:p>
            <a:pPr algn="just"/>
            <a:r>
              <a:rPr lang="tr-TR" sz="2800" dirty="0" smtClean="0">
                <a:hlinkClick r:id="rId5" action="ppaction://hlinksldjump"/>
              </a:rPr>
              <a:t> Ders Seçimi</a:t>
            </a:r>
            <a:endParaRPr lang="tr-TR" sz="2800" dirty="0" smtClean="0"/>
          </a:p>
          <a:p>
            <a:pPr algn="just"/>
            <a:r>
              <a:rPr lang="tr-TR" sz="2800" dirty="0" smtClean="0">
                <a:hlinkClick r:id="rId6" action="ppaction://hlinksldjump"/>
              </a:rPr>
              <a:t> Derslere Devam</a:t>
            </a:r>
            <a:endParaRPr lang="tr-TR" sz="2800" dirty="0" smtClean="0"/>
          </a:p>
          <a:p>
            <a:pPr algn="just"/>
            <a:r>
              <a:rPr lang="tr-TR" sz="2800" dirty="0" smtClean="0"/>
              <a:t> </a:t>
            </a:r>
            <a:r>
              <a:rPr lang="tr-TR" sz="2800" dirty="0" smtClean="0">
                <a:hlinkClick r:id="rId7" action="ppaction://hlinksldjump"/>
              </a:rPr>
              <a:t>Sınav İşleyişi</a:t>
            </a:r>
            <a:endParaRPr lang="tr-TR" sz="2800" dirty="0" smtClean="0"/>
          </a:p>
          <a:p>
            <a:pPr algn="just"/>
            <a:r>
              <a:rPr lang="tr-TR" sz="2800" dirty="0" smtClean="0"/>
              <a:t> </a:t>
            </a:r>
            <a:r>
              <a:rPr lang="tr-TR" sz="2800" dirty="0" smtClean="0">
                <a:hlinkClick r:id="rId8" action="ppaction://hlinksldjump"/>
              </a:rPr>
              <a:t>Ders Başarı Notu</a:t>
            </a:r>
            <a:endParaRPr lang="tr-TR" sz="2800" dirty="0" smtClean="0"/>
          </a:p>
          <a:p>
            <a:pPr algn="just"/>
            <a:endParaRPr lang="tr-TR" sz="2800" dirty="0" smtClean="0"/>
          </a:p>
          <a:p>
            <a:pPr algn="just"/>
            <a:endParaRPr lang="tr-TR" sz="2800" dirty="0"/>
          </a:p>
        </p:txBody>
      </p:sp>
      <p:sp>
        <p:nvSpPr>
          <p:cNvPr id="4" name="Unvan 3"/>
          <p:cNvSpPr>
            <a:spLocks noGrp="1"/>
          </p:cNvSpPr>
          <p:nvPr>
            <p:ph type="title"/>
          </p:nvPr>
        </p:nvSpPr>
        <p:spPr/>
        <p:txBody>
          <a:bodyPr/>
          <a:lstStyle/>
          <a:p>
            <a:pPr algn="l"/>
            <a:r>
              <a:rPr lang="tr-TR" dirty="0" smtClean="0"/>
              <a:t>1. Öğrenciler</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63</a:t>
            </a:fld>
            <a:endParaRPr lang="tr-TR"/>
          </a:p>
        </p:txBody>
      </p:sp>
    </p:spTree>
    <p:extLst>
      <p:ext uri="{BB962C8B-B14F-4D97-AF65-F5344CB8AC3E}">
        <p14:creationId xmlns:p14="http://schemas.microsoft.com/office/powerpoint/2010/main" val="3775200"/>
      </p:ext>
    </p:extLst>
  </p:cSld>
  <p:clrMapOvr>
    <a:masterClrMapping/>
  </p:clrMapOvr>
  <p:transition>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Autofit/>
          </a:bodyPr>
          <a:lstStyle/>
          <a:p>
            <a:pPr marL="0" indent="0" algn="just">
              <a:buNone/>
            </a:pPr>
            <a:r>
              <a:rPr lang="tr-TR" altLang="tr-TR" sz="2800" b="1" dirty="0" smtClean="0"/>
              <a:t>Sınavlar:</a:t>
            </a:r>
          </a:p>
          <a:p>
            <a:pPr algn="just"/>
            <a:r>
              <a:rPr lang="tr-TR" altLang="tr-TR" sz="2800" dirty="0" smtClean="0"/>
              <a:t>Sınavlar; dönem içi ve genel sınavlar olmak üzere iki ana gruba ayrılır. Dönem içi sınavlar, küçük sınav, ara sınav ve mazeret sınavı olarak öğrencinin dönem içi çalışmalarını değerlendirmek amacıyla yapılır. </a:t>
            </a:r>
          </a:p>
          <a:p>
            <a:pPr algn="just"/>
            <a:r>
              <a:rPr lang="tr-TR" altLang="tr-TR" sz="2800" dirty="0" smtClean="0"/>
              <a:t>Genel sınavlar ise öğrencinin dersin tümü üzerindeki başarısını belirlemek için dönem sonu sınavı,  tek ders sınavı, ek sınav ve muafiyet sınavı olarak yapılır. Bu sınavlar yazılı, sözlü veya hem yazılı hem sözlü ve/veya uygulamalı olarak yapılabilir.</a:t>
            </a:r>
            <a:endParaRPr lang="tr-TR" altLang="tr-TR" sz="28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pPr algn="l"/>
            <a:r>
              <a:rPr lang="tr-TR" dirty="0"/>
              <a:t>1. Öğrenciler</a:t>
            </a:r>
          </a:p>
        </p:txBody>
      </p:sp>
      <p:sp>
        <p:nvSpPr>
          <p:cNvPr id="4" name="Slayt Numarası Yer Tutucusu 3"/>
          <p:cNvSpPr>
            <a:spLocks noGrp="1"/>
          </p:cNvSpPr>
          <p:nvPr>
            <p:ph type="sldNum" sz="quarter" idx="12"/>
          </p:nvPr>
        </p:nvSpPr>
        <p:spPr/>
        <p:txBody>
          <a:bodyPr/>
          <a:lstStyle/>
          <a:p>
            <a:fld id="{F302176B-0E47-46AC-8F43-DAB4B8A37D06}" type="slidenum">
              <a:rPr lang="tr-TR" smtClean="0"/>
              <a:pPr/>
              <a:t>64</a:t>
            </a:fld>
            <a:endParaRPr lang="tr-TR"/>
          </a:p>
        </p:txBody>
      </p:sp>
    </p:spTree>
    <p:extLst>
      <p:ext uri="{BB962C8B-B14F-4D97-AF65-F5344CB8AC3E}">
        <p14:creationId xmlns:p14="http://schemas.microsoft.com/office/powerpoint/2010/main" val="3923458115"/>
      </p:ext>
    </p:extLst>
  </p:cSld>
  <p:clrMapOvr>
    <a:masterClrMapping/>
  </p:clrMapOvr>
  <p:transition>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Autofit/>
          </a:bodyPr>
          <a:lstStyle/>
          <a:p>
            <a:pPr marL="0" indent="0" algn="just">
              <a:buNone/>
            </a:pPr>
            <a:r>
              <a:rPr lang="tr-TR" sz="2800" b="1" dirty="0" smtClean="0"/>
              <a:t>Sınavlar:</a:t>
            </a:r>
          </a:p>
          <a:p>
            <a:pPr algn="just"/>
            <a:r>
              <a:rPr lang="tr-TR" sz="2800" dirty="0" smtClean="0"/>
              <a:t>Aynı </a:t>
            </a:r>
            <a:r>
              <a:rPr lang="tr-TR" sz="2800" dirty="0"/>
              <a:t>dersi farklı şubelerde alan </a:t>
            </a:r>
            <a:r>
              <a:rPr lang="tr-TR" sz="2800" dirty="0" smtClean="0"/>
              <a:t>öğrenciler için dersi veren her öğretim üyesi eşit puanda soru hazırlar. Bu sayede ders alan öğrenciler için adaletli bir sınav ortamı sağlanmış olur.</a:t>
            </a:r>
          </a:p>
          <a:p>
            <a:endParaRPr lang="tr-TR" sz="2800" dirty="0"/>
          </a:p>
          <a:p>
            <a:r>
              <a:rPr lang="tr-TR" sz="2800" dirty="0" smtClean="0"/>
              <a:t> Dersten </a:t>
            </a:r>
            <a:r>
              <a:rPr lang="tr-TR" sz="2800" dirty="0"/>
              <a:t>kalınması halinde; </a:t>
            </a:r>
            <a:r>
              <a:rPr lang="tr-TR" sz="2800" dirty="0">
                <a:hlinkClick r:id="rId2" tooltip="Akademik Takvim"/>
              </a:rPr>
              <a:t>akademik takvime </a:t>
            </a:r>
            <a:r>
              <a:rPr lang="tr-TR" sz="2800" dirty="0"/>
              <a:t>göre ilgili tarih aralığında Bütünleme–Yaz okulu tercihi yapılabilir.</a:t>
            </a:r>
          </a:p>
          <a:p>
            <a:pPr marL="0" indent="0" algn="just">
              <a:buNone/>
            </a:pPr>
            <a:endParaRPr lang="tr-TR" altLang="tr-TR" sz="28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pPr algn="l"/>
            <a:r>
              <a:rPr lang="tr-TR" dirty="0"/>
              <a:t>1. Öğrenciler</a:t>
            </a:r>
          </a:p>
        </p:txBody>
      </p:sp>
      <p:sp>
        <p:nvSpPr>
          <p:cNvPr id="4" name="Slayt Numarası Yer Tutucusu 3"/>
          <p:cNvSpPr>
            <a:spLocks noGrp="1"/>
          </p:cNvSpPr>
          <p:nvPr>
            <p:ph type="sldNum" sz="quarter" idx="12"/>
          </p:nvPr>
        </p:nvSpPr>
        <p:spPr/>
        <p:txBody>
          <a:bodyPr/>
          <a:lstStyle/>
          <a:p>
            <a:fld id="{F302176B-0E47-46AC-8F43-DAB4B8A37D06}" type="slidenum">
              <a:rPr lang="tr-TR" smtClean="0"/>
              <a:pPr/>
              <a:t>65</a:t>
            </a:fld>
            <a:endParaRPr lang="tr-TR"/>
          </a:p>
        </p:txBody>
      </p:sp>
    </p:spTree>
    <p:extLst>
      <p:ext uri="{BB962C8B-B14F-4D97-AF65-F5344CB8AC3E}">
        <p14:creationId xmlns:p14="http://schemas.microsoft.com/office/powerpoint/2010/main" val="1248991061"/>
      </p:ext>
    </p:extLst>
  </p:cSld>
  <p:clrMapOvr>
    <a:masterClrMapping/>
  </p:clrMapOvr>
  <p:transition>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İçerik Yer Tutucusu 11"/>
          <p:cNvSpPr>
            <a:spLocks noGrp="1"/>
          </p:cNvSpPr>
          <p:nvPr>
            <p:ph idx="1"/>
          </p:nvPr>
        </p:nvSpPr>
        <p:spPr/>
        <p:txBody>
          <a:bodyPr/>
          <a:lstStyle/>
          <a:p>
            <a:pPr marL="0" indent="0">
              <a:buNone/>
            </a:pPr>
            <a:r>
              <a:rPr lang="tr-TR" b="1" dirty="0" smtClean="0"/>
              <a:t>Sınav yerleşim planı:</a:t>
            </a:r>
            <a:endParaRPr lang="tr-TR" b="1" dirty="0"/>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8" name="Slayt Numarası Yer Tutucusu 7"/>
          <p:cNvSpPr>
            <a:spLocks noGrp="1"/>
          </p:cNvSpPr>
          <p:nvPr>
            <p:ph type="sldNum" sz="quarter" idx="12"/>
          </p:nvPr>
        </p:nvSpPr>
        <p:spPr/>
        <p:txBody>
          <a:bodyPr/>
          <a:lstStyle/>
          <a:p>
            <a:fld id="{F302176B-0E47-46AC-8F43-DAB4B8A37D06}" type="slidenum">
              <a:rPr lang="tr-TR" smtClean="0"/>
              <a:pPr/>
              <a:t>66</a:t>
            </a:fld>
            <a:endParaRPr lang="tr-TR"/>
          </a:p>
        </p:txBody>
      </p:sp>
      <p:sp>
        <p:nvSpPr>
          <p:cNvPr id="4" name="Unvan 3"/>
          <p:cNvSpPr>
            <a:spLocks noGrp="1"/>
          </p:cNvSpPr>
          <p:nvPr>
            <p:ph type="title"/>
          </p:nvPr>
        </p:nvSpPr>
        <p:spPr/>
        <p:txBody>
          <a:bodyPr/>
          <a:lstStyle/>
          <a:p>
            <a:pPr algn="l"/>
            <a:r>
              <a:rPr lang="tr-TR" dirty="0" smtClean="0"/>
              <a:t>1. Öğrenciler</a:t>
            </a:r>
            <a:endParaRPr lang="tr-TR" dirty="0"/>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1335" y="2557455"/>
            <a:ext cx="9494988" cy="3827744"/>
          </a:xfrm>
          <a:prstGeom prst="rect">
            <a:avLst/>
          </a:prstGeom>
        </p:spPr>
      </p:pic>
    </p:spTree>
    <p:extLst>
      <p:ext uri="{BB962C8B-B14F-4D97-AF65-F5344CB8AC3E}">
        <p14:creationId xmlns:p14="http://schemas.microsoft.com/office/powerpoint/2010/main" val="2257925188"/>
      </p:ext>
    </p:extLst>
  </p:cSld>
  <p:clrMapOvr>
    <a:masterClrMapping/>
  </p:clrMapOvr>
  <p:transition>
    <p:fad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r>
              <a:rPr lang="tr-TR" dirty="0" err="1"/>
              <a:t>PAÜ’de</a:t>
            </a:r>
            <a:r>
              <a:rPr lang="tr-TR" dirty="0"/>
              <a:t> danstan bilişime, sosyal bilgilerden iletişime, müzikten </a:t>
            </a:r>
            <a:r>
              <a:rPr lang="tr-TR" dirty="0" err="1"/>
              <a:t>resime</a:t>
            </a:r>
            <a:r>
              <a:rPr lang="tr-TR" dirty="0"/>
              <a:t> bir çok alanda öğrenciler tarafından oluşturulan ve yönetilen toplam 155 tane topluluk vardır.</a:t>
            </a:r>
          </a:p>
          <a:p>
            <a:endParaRPr lang="tr-TR"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67</a:t>
            </a:fld>
            <a:endParaRPr lang="tr-TR"/>
          </a:p>
        </p:txBody>
      </p:sp>
      <p:sp>
        <p:nvSpPr>
          <p:cNvPr id="5" name="Unvan 4"/>
          <p:cNvSpPr>
            <a:spLocks noGrp="1"/>
          </p:cNvSpPr>
          <p:nvPr>
            <p:ph type="title"/>
          </p:nvPr>
        </p:nvSpPr>
        <p:spPr/>
        <p:txBody>
          <a:bodyPr/>
          <a:lstStyle/>
          <a:p>
            <a:pPr algn="l"/>
            <a:r>
              <a:rPr lang="tr-TR" dirty="0"/>
              <a:t>1. Öğrenciler</a:t>
            </a:r>
          </a:p>
        </p:txBody>
      </p:sp>
    </p:spTree>
    <p:extLst>
      <p:ext uri="{BB962C8B-B14F-4D97-AF65-F5344CB8AC3E}">
        <p14:creationId xmlns:p14="http://schemas.microsoft.com/office/powerpoint/2010/main" val="77334392"/>
      </p:ext>
    </p:extLst>
  </p:cSld>
  <p:clrMapOvr>
    <a:masterClrMapping/>
  </p:clrMapOvr>
  <p:transition>
    <p:fad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2. PROGRAM EĞİTİM AMAÇLARI</a:t>
            </a:r>
            <a:endParaRPr lang="tr-TR" dirty="0"/>
          </a:p>
        </p:txBody>
      </p:sp>
      <p:sp>
        <p:nvSpPr>
          <p:cNvPr id="6" name="Metin Yer Tutucusu 5"/>
          <p:cNvSpPr>
            <a:spLocks noGrp="1"/>
          </p:cNvSpPr>
          <p:nvPr>
            <p:ph type="body" idx="1"/>
          </p:nvPr>
        </p:nvSpPr>
        <p:spPr/>
        <p:txBody>
          <a:bodyPr/>
          <a:lstStyle/>
          <a:p>
            <a:endParaRPr lang="tr-TR"/>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68</a:t>
            </a:fld>
            <a:endParaRPr lang="tr-TR"/>
          </a:p>
        </p:txBody>
      </p:sp>
    </p:spTree>
    <p:extLst>
      <p:ext uri="{BB962C8B-B14F-4D97-AF65-F5344CB8AC3E}">
        <p14:creationId xmlns:p14="http://schemas.microsoft.com/office/powerpoint/2010/main" val="189024035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p:cNvSpPr>
            <a:spLocks noGrp="1"/>
          </p:cNvSpPr>
          <p:nvPr>
            <p:ph idx="1"/>
          </p:nvPr>
        </p:nvSpPr>
        <p:spPr/>
        <p:txBody>
          <a:bodyPr>
            <a:normAutofit/>
          </a:bodyPr>
          <a:lstStyle/>
          <a:p>
            <a:pPr marL="0" indent="0" algn="just">
              <a:buNone/>
            </a:pPr>
            <a:r>
              <a:rPr lang="tr-TR" sz="2800" dirty="0" smtClean="0"/>
              <a:t>Program Eğitim Amaçları Bölümlerin ilgili kurullarında görüşüldükten sonra Fakülte Kurulu’nda görüşülmesi için Dekanlık makamına sevk edilir. Fakülte Kurulu’nda görüşülüp karara bağlanan amaçlar Rektörlük makamına sevk edilir. Amaçlar, Rektörlük eğitim komisyonunda görüşüldükten sonra Senato’ya sevk edilir ve burada karara bağlanır.</a:t>
            </a:r>
            <a:endParaRPr lang="tr-TR" sz="2800" dirty="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Unvan 4"/>
          <p:cNvSpPr>
            <a:spLocks noGrp="1"/>
          </p:cNvSpPr>
          <p:nvPr>
            <p:ph type="title"/>
          </p:nvPr>
        </p:nvSpPr>
        <p:spPr/>
        <p:txBody>
          <a:bodyPr/>
          <a:lstStyle/>
          <a:p>
            <a:r>
              <a:rPr lang="tr-TR" dirty="0" smtClean="0"/>
              <a:t>2. Program Eğitim Amaçları</a:t>
            </a:r>
            <a:endParaRPr lang="tr-TR" dirty="0"/>
          </a:p>
        </p:txBody>
      </p:sp>
      <p:sp>
        <p:nvSpPr>
          <p:cNvPr id="2" name="Slayt Numarası Yer Tutucusu 1"/>
          <p:cNvSpPr>
            <a:spLocks noGrp="1"/>
          </p:cNvSpPr>
          <p:nvPr>
            <p:ph type="sldNum" sz="quarter" idx="12"/>
          </p:nvPr>
        </p:nvSpPr>
        <p:spPr/>
        <p:txBody>
          <a:bodyPr/>
          <a:lstStyle/>
          <a:p>
            <a:fld id="{F302176B-0E47-46AC-8F43-DAB4B8A37D06}" type="slidenum">
              <a:rPr lang="tr-TR" smtClean="0"/>
              <a:pPr/>
              <a:t>69</a:t>
            </a:fld>
            <a:endParaRPr lang="tr-TR"/>
          </a:p>
        </p:txBody>
      </p:sp>
    </p:spTree>
    <p:extLst>
      <p:ext uri="{BB962C8B-B14F-4D97-AF65-F5344CB8AC3E}">
        <p14:creationId xmlns:p14="http://schemas.microsoft.com/office/powerpoint/2010/main" val="3416145193"/>
      </p:ext>
    </p:extLst>
  </p:cSld>
  <p:clrMapOvr>
    <a:masterClrMapping/>
  </p:clrMapOvr>
  <p:transition>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p:cNvSpPr>
            <a:spLocks noGrp="1"/>
          </p:cNvSpPr>
          <p:nvPr>
            <p:ph idx="1"/>
          </p:nvPr>
        </p:nvSpPr>
        <p:spPr/>
        <p:txBody>
          <a:bodyPr>
            <a:normAutofit/>
          </a:bodyPr>
          <a:lstStyle/>
          <a:p>
            <a:pPr marL="0" indent="0" algn="just">
              <a:buNone/>
            </a:pPr>
            <a:r>
              <a:rPr lang="tr-TR" sz="2800" dirty="0" smtClean="0"/>
              <a:t>Çoğunlukla 5 yıllık periyotta hazırlanan bu amaçlar, ihtiyaç duyulduğu taktirde, yine üniversite </a:t>
            </a:r>
            <a:r>
              <a:rPr lang="tr-TR" sz="2800" u="sng" dirty="0" smtClean="0"/>
              <a:t>akademik takvimi gözetilerek</a:t>
            </a:r>
            <a:r>
              <a:rPr lang="tr-TR" sz="2800" dirty="0" smtClean="0"/>
              <a:t> aynı mekanizma ile oluşturulur.</a:t>
            </a:r>
            <a:endParaRPr lang="tr-TR" sz="2800" dirty="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Unvan 4"/>
          <p:cNvSpPr>
            <a:spLocks noGrp="1"/>
          </p:cNvSpPr>
          <p:nvPr>
            <p:ph type="title"/>
          </p:nvPr>
        </p:nvSpPr>
        <p:spPr/>
        <p:txBody>
          <a:bodyPr/>
          <a:lstStyle/>
          <a:p>
            <a:r>
              <a:rPr lang="tr-TR" dirty="0" smtClean="0"/>
              <a:t>2. Program Eğitim Amaçları</a:t>
            </a:r>
            <a:endParaRPr lang="tr-TR" dirty="0"/>
          </a:p>
        </p:txBody>
      </p:sp>
      <p:sp>
        <p:nvSpPr>
          <p:cNvPr id="2" name="Slayt Numarası Yer Tutucusu 1"/>
          <p:cNvSpPr>
            <a:spLocks noGrp="1"/>
          </p:cNvSpPr>
          <p:nvPr>
            <p:ph type="sldNum" sz="quarter" idx="12"/>
          </p:nvPr>
        </p:nvSpPr>
        <p:spPr/>
        <p:txBody>
          <a:bodyPr/>
          <a:lstStyle/>
          <a:p>
            <a:fld id="{F302176B-0E47-46AC-8F43-DAB4B8A37D06}" type="slidenum">
              <a:rPr lang="tr-TR" smtClean="0"/>
              <a:pPr/>
              <a:t>70</a:t>
            </a:fld>
            <a:endParaRPr lang="tr-TR"/>
          </a:p>
        </p:txBody>
      </p:sp>
    </p:spTree>
    <p:extLst>
      <p:ext uri="{BB962C8B-B14F-4D97-AF65-F5344CB8AC3E}">
        <p14:creationId xmlns:p14="http://schemas.microsoft.com/office/powerpoint/2010/main" val="182183130"/>
      </p:ext>
    </p:extLst>
  </p:cSld>
  <p:clrMapOvr>
    <a:masterClrMapping/>
  </p:clrMapOvr>
  <p:transition>
    <p:fad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İçerik Yer Tutucusu 5"/>
          <p:cNvSpPr>
            <a:spLocks noGrp="1"/>
          </p:cNvSpPr>
          <p:nvPr>
            <p:ph idx="1"/>
          </p:nvPr>
        </p:nvSpPr>
        <p:spPr/>
        <p:txBody>
          <a:bodyPr/>
          <a:lstStyle/>
          <a:p>
            <a:pPr algn="just"/>
            <a:r>
              <a:rPr lang="tr-TR" dirty="0" smtClean="0"/>
              <a:t>Belirlenen eğitim </a:t>
            </a:r>
            <a:r>
              <a:rPr lang="tr-TR" dirty="0"/>
              <a:t>amaçlarını gerçekleştirmek için gerekli tüm destek (fiziki alt yapı, eğitim, yazılım, donanım </a:t>
            </a:r>
            <a:r>
              <a:rPr lang="tr-TR" dirty="0" smtClean="0"/>
              <a:t>vb.) Bölümlerden Dekanlık makamına </a:t>
            </a:r>
            <a:r>
              <a:rPr lang="tr-TR" dirty="0"/>
              <a:t>iletilir. </a:t>
            </a:r>
            <a:r>
              <a:rPr lang="tr-TR" dirty="0" smtClean="0"/>
              <a:t>Dekanlık imkanlar dahilinde bu talepleri karşılamaya çalışır. Talebin karşılanamadığı durumda ve/veya görev sahası itibarıyla karşılanamayacağı durumda talep bir </a:t>
            </a:r>
            <a:r>
              <a:rPr lang="tr-TR" dirty="0"/>
              <a:t>üst makama (Rektörlük) </a:t>
            </a:r>
            <a:r>
              <a:rPr lang="tr-TR" dirty="0" smtClean="0"/>
              <a:t>iletilir.</a:t>
            </a:r>
          </a:p>
          <a:p>
            <a:pPr marL="0" indent="0" algn="just">
              <a:buNone/>
            </a:pPr>
            <a:r>
              <a:rPr lang="tr-TR" dirty="0" smtClean="0"/>
              <a:t>Örnek:</a:t>
            </a:r>
          </a:p>
          <a:p>
            <a:pPr marL="0" indent="0" algn="just">
              <a:buNone/>
              <a:tabLst>
                <a:tab pos="355600" algn="l"/>
              </a:tabLst>
            </a:pPr>
            <a:r>
              <a:rPr lang="tr-TR" dirty="0" smtClean="0"/>
              <a:t>	Bölüm seminer salonlarının oluşturulması.</a:t>
            </a:r>
          </a:p>
          <a:p>
            <a:pPr marL="0" indent="0" algn="just">
              <a:buNone/>
              <a:tabLst>
                <a:tab pos="355600" algn="l"/>
              </a:tabLst>
            </a:pPr>
            <a:r>
              <a:rPr lang="tr-TR" dirty="0" smtClean="0"/>
              <a:t>	Fakülte konferans salonunun oluşturulması.</a:t>
            </a:r>
          </a:p>
          <a:p>
            <a:pPr marL="0" indent="0" algn="just">
              <a:buNone/>
              <a:tabLst>
                <a:tab pos="355600" algn="l"/>
              </a:tabLst>
            </a:pPr>
            <a:r>
              <a:rPr lang="tr-TR" dirty="0" smtClean="0"/>
              <a:t>	</a:t>
            </a:r>
            <a:r>
              <a:rPr lang="tr-TR" dirty="0" smtClean="0">
                <a:hlinkClick r:id="rId2" tooltip="Alatay"/>
              </a:rPr>
              <a:t>Alatay</a:t>
            </a:r>
            <a:r>
              <a:rPr lang="tr-TR" dirty="0" smtClean="0"/>
              <a:t> projesinin desteklenmesi.</a:t>
            </a:r>
            <a:endParaRPr lang="tr-TR" dirty="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Unvan 4"/>
          <p:cNvSpPr>
            <a:spLocks noGrp="1"/>
          </p:cNvSpPr>
          <p:nvPr>
            <p:ph type="title"/>
          </p:nvPr>
        </p:nvSpPr>
        <p:spPr/>
        <p:txBody>
          <a:bodyPr/>
          <a:lstStyle/>
          <a:p>
            <a:r>
              <a:rPr lang="tr-TR" dirty="0" smtClean="0"/>
              <a:t>2. Program </a:t>
            </a:r>
            <a:r>
              <a:rPr lang="tr-TR" dirty="0"/>
              <a:t>Eğitim Amaçları</a:t>
            </a:r>
          </a:p>
        </p:txBody>
      </p:sp>
      <p:sp>
        <p:nvSpPr>
          <p:cNvPr id="7" name="Slayt Numarası Yer Tutucusu 6"/>
          <p:cNvSpPr>
            <a:spLocks noGrp="1"/>
          </p:cNvSpPr>
          <p:nvPr>
            <p:ph type="sldNum" sz="quarter" idx="12"/>
          </p:nvPr>
        </p:nvSpPr>
        <p:spPr/>
        <p:txBody>
          <a:bodyPr/>
          <a:lstStyle/>
          <a:p>
            <a:fld id="{F302176B-0E47-46AC-8F43-DAB4B8A37D06}" type="slidenum">
              <a:rPr lang="tr-TR" smtClean="0"/>
              <a:pPr/>
              <a:t>71</a:t>
            </a:fld>
            <a:endParaRPr lang="tr-TR"/>
          </a:p>
        </p:txBody>
      </p:sp>
    </p:spTree>
    <p:extLst>
      <p:ext uri="{BB962C8B-B14F-4D97-AF65-F5344CB8AC3E}">
        <p14:creationId xmlns:p14="http://schemas.microsoft.com/office/powerpoint/2010/main" val="215075386"/>
      </p:ext>
    </p:extLst>
  </p:cSld>
  <p:clrMapOvr>
    <a:masterClrMapping/>
  </p:clrMapOvr>
  <p:transition>
    <p:fad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r>
              <a:rPr lang="tr-TR" dirty="0" smtClean="0"/>
              <a:t>Öğrencinin mezun olabilmesi için gerekli şartları sağlayıp sağlamadığı (program çıktılarının yerine getirilip getirilmediği) not durum çizelgesi üzerinden kontrol edilebilmektedir.</a:t>
            </a:r>
          </a:p>
          <a:p>
            <a:r>
              <a:rPr lang="tr-TR" dirty="0" smtClean="0"/>
              <a:t>Öğrenci ve danışman Pusula Bilgi Sistemi üzerinden de simülasyon modülünü kullanarak mezuniyet durumunu </a:t>
            </a:r>
            <a:r>
              <a:rPr lang="tr-TR" dirty="0" err="1" smtClean="0"/>
              <a:t>simüle</a:t>
            </a:r>
            <a:r>
              <a:rPr lang="tr-TR" dirty="0" smtClean="0"/>
              <a:t> edebilmektedir.</a:t>
            </a:r>
          </a:p>
          <a:p>
            <a:pPr marL="0" indent="0" algn="ctr">
              <a:buNone/>
            </a:pPr>
            <a:r>
              <a:rPr lang="tr-TR" dirty="0" smtClean="0">
                <a:hlinkClick r:id="rId2"/>
              </a:rPr>
              <a:t>https://obis.pau.edu.tr/Danisman/TekDersSimulasyonY.aspx</a:t>
            </a:r>
            <a:endParaRPr lang="tr-TR" dirty="0" smtClean="0"/>
          </a:p>
          <a:p>
            <a:pPr marL="0" indent="0">
              <a:buNone/>
            </a:pP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Unvan 3"/>
          <p:cNvSpPr>
            <a:spLocks noGrp="1"/>
          </p:cNvSpPr>
          <p:nvPr>
            <p:ph type="title"/>
          </p:nvPr>
        </p:nvSpPr>
        <p:spPr/>
        <p:txBody>
          <a:bodyPr/>
          <a:lstStyle/>
          <a:p>
            <a:r>
              <a:rPr lang="tr-TR" dirty="0" smtClean="0"/>
              <a:t>2. Program Eğitim Amaçları</a:t>
            </a:r>
            <a:endParaRPr lang="tr-TR" dirty="0"/>
          </a:p>
        </p:txBody>
      </p:sp>
      <p:sp>
        <p:nvSpPr>
          <p:cNvPr id="11" name="Slayt Numarası Yer Tutucusu 10"/>
          <p:cNvSpPr>
            <a:spLocks noGrp="1"/>
          </p:cNvSpPr>
          <p:nvPr>
            <p:ph type="sldNum" sz="quarter" idx="12"/>
          </p:nvPr>
        </p:nvSpPr>
        <p:spPr/>
        <p:txBody>
          <a:bodyPr/>
          <a:lstStyle/>
          <a:p>
            <a:fld id="{F302176B-0E47-46AC-8F43-DAB4B8A37D06}" type="slidenum">
              <a:rPr lang="tr-TR" smtClean="0"/>
              <a:pPr/>
              <a:t>72</a:t>
            </a:fld>
            <a:endParaRPr lang="tr-TR"/>
          </a:p>
        </p:txBody>
      </p:sp>
    </p:spTree>
    <p:extLst>
      <p:ext uri="{BB962C8B-B14F-4D97-AF65-F5344CB8AC3E}">
        <p14:creationId xmlns:p14="http://schemas.microsoft.com/office/powerpoint/2010/main" val="3148498148"/>
      </p:ext>
    </p:extLst>
  </p:cSld>
  <p:clrMapOvr>
    <a:masterClrMapping/>
  </p:clrMapOvr>
  <p:transition>
    <p:fad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5"/>
          <p:cNvSpPr>
            <a:spLocks noGrp="1"/>
          </p:cNvSpPr>
          <p:nvPr>
            <p:ph type="title"/>
          </p:nvPr>
        </p:nvSpPr>
        <p:spPr/>
        <p:txBody>
          <a:bodyPr/>
          <a:lstStyle/>
          <a:p>
            <a:r>
              <a:rPr lang="tr-TR" smtClean="0"/>
              <a:t>3. Program Çıktıları</a:t>
            </a:r>
            <a:endParaRPr lang="tr-TR" dirty="0"/>
          </a:p>
        </p:txBody>
      </p:sp>
      <p:sp>
        <p:nvSpPr>
          <p:cNvPr id="11" name="Metin Yer Tutucusu 10"/>
          <p:cNvSpPr>
            <a:spLocks noGrp="1"/>
          </p:cNvSpPr>
          <p:nvPr>
            <p:ph type="body" idx="1"/>
          </p:nvPr>
        </p:nvSpPr>
        <p:spPr/>
        <p:txBody>
          <a:bodyPr/>
          <a:lstStyle/>
          <a:p>
            <a:endParaRPr lang="tr-T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73</a:t>
            </a:fld>
            <a:endParaRPr lang="tr-TR"/>
          </a:p>
        </p:txBody>
      </p:sp>
    </p:spTree>
    <p:extLst>
      <p:ext uri="{BB962C8B-B14F-4D97-AF65-F5344CB8AC3E}">
        <p14:creationId xmlns:p14="http://schemas.microsoft.com/office/powerpoint/2010/main" val="373993515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çerik Yer Tutucusu 6"/>
          <p:cNvSpPr>
            <a:spLocks noGrp="1"/>
          </p:cNvSpPr>
          <p:nvPr>
            <p:ph idx="1"/>
          </p:nvPr>
        </p:nvSpPr>
        <p:spPr/>
        <p:txBody>
          <a:bodyPr/>
          <a:lstStyle/>
          <a:p>
            <a:r>
              <a:rPr lang="tr-TR" smtClean="0"/>
              <a:t>Program çıktılarının sağlanabilmesi için:</a:t>
            </a:r>
          </a:p>
          <a:p>
            <a:r>
              <a:rPr lang="tr-TR" smtClean="0"/>
              <a:t>Fakültemizde ortak kullanıma yönelik bilgisayar laboratuvarları kurulmuştur.</a:t>
            </a:r>
          </a:p>
          <a:p>
            <a:r>
              <a:rPr lang="tr-TR" smtClean="0"/>
              <a:t>Öğrencilerimizin değişim programlarına katılmaları teşvik edilmektedir. Bu bağlamda Üniversitemiz, ERACON 2015 Konferansında Avrupa Erasmus Koordinatörler Birliği (EAEC) tarafından verilen, 5 Erasmus Akademik Bakanı Ödülünü (Erasmus Academic Minister) almaya hak kazanmıştır.</a:t>
            </a:r>
          </a:p>
          <a:p>
            <a:r>
              <a:rPr lang="tr-TR" smtClean="0">
                <a:hlinkClick r:id="rId2"/>
              </a:rPr>
              <a:t>https://www.facebook.com/pg/pautekstil/videos/?ref=page_internal</a:t>
            </a:r>
            <a:endParaRPr lang="tr-TR" dirty="0" smtClean="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74</a:t>
            </a:fld>
            <a:endParaRPr lang="tr-TR"/>
          </a:p>
        </p:txBody>
      </p:sp>
      <p:sp>
        <p:nvSpPr>
          <p:cNvPr id="6" name="Unvan 5"/>
          <p:cNvSpPr>
            <a:spLocks noGrp="1"/>
          </p:cNvSpPr>
          <p:nvPr>
            <p:ph type="title"/>
          </p:nvPr>
        </p:nvSpPr>
        <p:spPr/>
        <p:txBody>
          <a:bodyPr/>
          <a:lstStyle/>
          <a:p>
            <a:pPr algn="l"/>
            <a:r>
              <a:rPr lang="tr-TR" dirty="0" smtClean="0"/>
              <a:t>3. Program Çıktıları</a:t>
            </a:r>
            <a:endParaRPr lang="tr-TR" dirty="0"/>
          </a:p>
        </p:txBody>
      </p:sp>
    </p:spTree>
    <p:extLst>
      <p:ext uri="{BB962C8B-B14F-4D97-AF65-F5344CB8AC3E}">
        <p14:creationId xmlns:p14="http://schemas.microsoft.com/office/powerpoint/2010/main" val="2771409535"/>
      </p:ext>
    </p:extLst>
  </p:cSld>
  <p:clrMapOvr>
    <a:masterClrMapping/>
  </p:clrMapOvr>
  <p:transition>
    <p:fade/>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İçerik Yer Tutucusu 9"/>
          <p:cNvSpPr>
            <a:spLocks noGrp="1"/>
          </p:cNvSpPr>
          <p:nvPr>
            <p:ph idx="1"/>
          </p:nvPr>
        </p:nvSpPr>
        <p:spPr/>
        <p:txBody>
          <a:bodyPr/>
          <a:lstStyle/>
          <a:p>
            <a:endParaRPr lang="tr-T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75</a:t>
            </a:fld>
            <a:endParaRPr lang="tr-TR"/>
          </a:p>
        </p:txBody>
      </p:sp>
      <p:sp>
        <p:nvSpPr>
          <p:cNvPr id="9" name="Unvan 8"/>
          <p:cNvSpPr>
            <a:spLocks noGrp="1"/>
          </p:cNvSpPr>
          <p:nvPr>
            <p:ph type="title"/>
          </p:nvPr>
        </p:nvSpPr>
        <p:spPr/>
        <p:txBody>
          <a:bodyPr/>
          <a:lstStyle/>
          <a:p>
            <a:pPr algn="l"/>
            <a:r>
              <a:rPr lang="tr-TR" dirty="0"/>
              <a:t>3. Program Çıktıları</a:t>
            </a:r>
          </a:p>
        </p:txBody>
      </p:sp>
      <p:pic>
        <p:nvPicPr>
          <p:cNvPr id="6" name="Picture 1"/>
          <p:cNvPicPr/>
          <p:nvPr/>
        </p:nvPicPr>
        <p:blipFill>
          <a:blip r:embed="rId2" cstate="print"/>
          <a:stretch>
            <a:fillRect/>
          </a:stretch>
        </p:blipFill>
        <p:spPr>
          <a:xfrm>
            <a:off x="341022" y="1901911"/>
            <a:ext cx="11509956" cy="4483288"/>
          </a:xfrm>
          <a:prstGeom prst="rect">
            <a:avLst/>
          </a:prstGeom>
        </p:spPr>
      </p:pic>
    </p:spTree>
    <p:extLst>
      <p:ext uri="{BB962C8B-B14F-4D97-AF65-F5344CB8AC3E}">
        <p14:creationId xmlns:p14="http://schemas.microsoft.com/office/powerpoint/2010/main" val="3433669971"/>
      </p:ext>
    </p:extLst>
  </p:cSld>
  <p:clrMapOvr>
    <a:masterClrMapping/>
  </p:clrMapOvr>
  <p:transition>
    <p:fad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van 3"/>
          <p:cNvSpPr>
            <a:spLocks noGrp="1"/>
          </p:cNvSpPr>
          <p:nvPr>
            <p:ph type="title"/>
          </p:nvPr>
        </p:nvSpPr>
        <p:spPr/>
        <p:txBody>
          <a:bodyPr/>
          <a:lstStyle/>
          <a:p>
            <a:r>
              <a:rPr lang="tr-TR" b="1" dirty="0" err="1" smtClean="0"/>
              <a:t>Keshavarz</a:t>
            </a:r>
            <a:r>
              <a:rPr lang="tr-TR" dirty="0" smtClean="0"/>
              <a:t> Değerlendirme Yöntemi </a:t>
            </a:r>
            <a:endParaRPr lang="tr-TR" dirty="0"/>
          </a:p>
        </p:txBody>
      </p:sp>
      <p:sp>
        <p:nvSpPr>
          <p:cNvPr id="9" name="Metin Yer Tutucusu 8"/>
          <p:cNvSpPr>
            <a:spLocks noGrp="1"/>
          </p:cNvSpPr>
          <p:nvPr>
            <p:ph type="body" idx="1"/>
          </p:nvPr>
        </p:nvSpPr>
        <p:spPr/>
        <p:txBody>
          <a:bodyPr/>
          <a:lstStyle/>
          <a:p>
            <a:endParaRPr lang="tr-TR"/>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76</a:t>
            </a:fld>
            <a:endParaRPr lang="tr-TR"/>
          </a:p>
        </p:txBody>
      </p:sp>
    </p:spTree>
    <p:extLst>
      <p:ext uri="{BB962C8B-B14F-4D97-AF65-F5344CB8AC3E}">
        <p14:creationId xmlns:p14="http://schemas.microsoft.com/office/powerpoint/2010/main" val="322937609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77</a:t>
            </a:fld>
            <a:endParaRPr lang="tr-TR"/>
          </a:p>
        </p:txBody>
      </p:sp>
      <p:sp>
        <p:nvSpPr>
          <p:cNvPr id="8" name="Unvan 7"/>
          <p:cNvSpPr>
            <a:spLocks noGrp="1"/>
          </p:cNvSpPr>
          <p:nvPr>
            <p:ph type="title"/>
          </p:nvPr>
        </p:nvSpPr>
        <p:spPr/>
        <p:txBody>
          <a:bodyPr/>
          <a:lstStyle/>
          <a:p>
            <a:pPr algn="l"/>
            <a:r>
              <a:rPr lang="tr-TR" b="1" dirty="0" err="1"/>
              <a:t>Keshavarz</a:t>
            </a:r>
            <a:r>
              <a:rPr lang="tr-TR" dirty="0"/>
              <a:t> Değerlendirme Yöntemi </a:t>
            </a:r>
          </a:p>
        </p:txBody>
      </p:sp>
      <p:sp>
        <p:nvSpPr>
          <p:cNvPr id="6" name="İçerik Yer Tutucusu 2"/>
          <p:cNvSpPr txBox="1">
            <a:spLocks/>
          </p:cNvSpPr>
          <p:nvPr/>
        </p:nvSpPr>
        <p:spPr>
          <a:xfrm>
            <a:off x="0" y="1992574"/>
            <a:ext cx="12025084" cy="4176215"/>
          </a:xfrm>
          <a:prstGeom prst="rect">
            <a:avLst/>
          </a:prstGeom>
        </p:spPr>
        <p:txBody>
          <a:bodyPr>
            <a:normAutofit fontScale="55000" lnSpcReduction="20000"/>
          </a:bodyPr>
          <a:lst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a:lstStyle>
          <a:p>
            <a:r>
              <a:rPr lang="tr-TR" dirty="0" smtClean="0"/>
              <a:t>Kodu	Endüstri Mühendisliği Program Çıktıları - 2015</a:t>
            </a:r>
          </a:p>
          <a:p>
            <a:r>
              <a:rPr lang="tr-TR" dirty="0" smtClean="0"/>
              <a:t>PÇ01	Matematik, fen bilimleri ve endüstri mühendisliği konularında yeterli bilgi birikimi; bu alanlardaki kuramsal ve uygulamalı bilgileri, karmaşık mühendislik 	problemlerinde kullanabilme becerisi.</a:t>
            </a:r>
          </a:p>
          <a:p>
            <a:r>
              <a:rPr lang="tr-TR" dirty="0" smtClean="0"/>
              <a:t>PÇ02	Karmaşık endüstri mühendisliği problemlerini saptama, tanımlama, formüle etme ve çözme becerisi; bu amaçla uygun analiz ve modelleme yöntemlerini seçme ve 	uygulama becerisi.</a:t>
            </a:r>
          </a:p>
          <a:p>
            <a:r>
              <a:rPr lang="tr-TR" dirty="0" smtClean="0"/>
              <a:t>PÇ03	Karmaşık bir sistemi, sistem bileşenini, süreci ya da ürünü gerçekçi kısıtlar ve koşullar altında, insan, malzeme, bilgi, teçhizat ve enerji boyutlarıyla, belirli 	gereksinimleri karşılayacak şekilde tasarlama becerisi; bu amaçla modern tasarım yöntemlerini uygulama becerisi.</a:t>
            </a:r>
          </a:p>
          <a:p>
            <a:r>
              <a:rPr lang="tr-TR" dirty="0" smtClean="0"/>
              <a:t>PÇ04	Endüstri mühendisliği uygulamalarında karşılaşılan karmaşık problemlerin analizi ve çözümü için gerekli olan modern teknik ve araçları geliştirme, seçme ve kullanma 	becerisi; bilişim teknolojilerini de etkin bir şekilde kullanma sürekli iyileştirmeyi sağlama becerisi.</a:t>
            </a:r>
          </a:p>
          <a:p>
            <a:r>
              <a:rPr lang="tr-TR" dirty="0" smtClean="0"/>
              <a:t>PÇ05	Karmaşık endüstri mühendisliği problemlerinin veya araştırma konularının incelenmesi için deney tasarlama, deney yapma, veri toplama, sonuçları analiz etme ve 	yorumlama becerisi.</a:t>
            </a:r>
          </a:p>
          <a:p>
            <a:r>
              <a:rPr lang="tr-TR" dirty="0" smtClean="0"/>
              <a:t>PÇ06	Disiplin içi ve çok disiplinli takımlarda etkin biçimde çalışabilme becerisi; bireysel çalışma becerisi</a:t>
            </a:r>
          </a:p>
          <a:p>
            <a:r>
              <a:rPr lang="tr-TR" dirty="0" smtClean="0"/>
              <a:t>PÇ07	Türkçe sözlü ve yazılı etkin iletişim kurma becerisi; en az bir yabancı dil bilgisi; etkin rapor yazma ve yazılı raporları anlama, tasarım ve üretim raporları hazırlayabilme, 	etkin sunum yapabilme, açık ve anlaşılır talimat verme ve alma becerisi.                                  </a:t>
            </a:r>
          </a:p>
          <a:p>
            <a:r>
              <a:rPr lang="tr-TR" dirty="0" smtClean="0"/>
              <a:t>PÇ08	Meslek hayatında, etkili iletişimin gücünden yararlanabilme, gelişmeleri doğru yorumlama ve karar verme becerisi</a:t>
            </a:r>
          </a:p>
          <a:p>
            <a:r>
              <a:rPr lang="tr-TR" dirty="0" smtClean="0"/>
              <a:t>PÇ09	Yaşam boyu öğrenmenin gerekliliği bilinci; bilgiye erişebilme, bilim ve teknolojideki gelişmeleri izleme ve kendini sürekli yenileme becerisi</a:t>
            </a:r>
          </a:p>
          <a:p>
            <a:r>
              <a:rPr lang="tr-TR" dirty="0" smtClean="0"/>
              <a:t>PÇ010	Etik ilkelerine uygun davranma, mesleki ve etik sorumluluk bilinci; mühendislik uygulamalarında kullanılan standartlar hakkında bilgi.</a:t>
            </a:r>
          </a:p>
          <a:p>
            <a:r>
              <a:rPr lang="tr-TR" dirty="0" smtClean="0"/>
              <a:t>PÇ011	İş hayatında girişimcilik, yenilikçilik ve sürdürebilir kalkınmaya dayalı sistemlerin geliştirilmesi adına proje yönetimi, risk yönetimi ve değişim yönetimi programlarını 	uygulama becerisi.</a:t>
            </a:r>
          </a:p>
          <a:p>
            <a:r>
              <a:rPr lang="tr-TR" dirty="0" smtClean="0"/>
              <a:t>PÇ012	Mühendislik uygulamalarının evrensel ve toplumsal boyutlarda sağlık, çevre ve güvenlik üzerindeki etkileri ve çağın mühendislik alanına yansıyan sorunları hakkında 	bilgi; mühendislik çözümlerinin hukuksal sonuçları konusunda farkındalık.</a:t>
            </a:r>
          </a:p>
          <a:p>
            <a:r>
              <a:rPr lang="tr-TR" dirty="0" smtClean="0"/>
              <a:t>PÇ013	Bireysel girişimlerini, sahip olduğu özgüven ve bütünsel bakış açısı ile genele uyarlama ve toplumsal faydaya dönüştürebilme becerisi</a:t>
            </a:r>
            <a:endParaRPr lang="tr-TR" dirty="0"/>
          </a:p>
        </p:txBody>
      </p:sp>
    </p:spTree>
    <p:extLst>
      <p:ext uri="{BB962C8B-B14F-4D97-AF65-F5344CB8AC3E}">
        <p14:creationId xmlns:p14="http://schemas.microsoft.com/office/powerpoint/2010/main" val="561219194"/>
      </p:ext>
    </p:extLst>
  </p:cSld>
  <p:clrMapOvr>
    <a:masterClrMapping/>
  </p:clrMapOvr>
  <p:transition>
    <p:fade/>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fontScale="92500" lnSpcReduction="20000"/>
          </a:bodyPr>
          <a:lstStyle/>
          <a:p>
            <a:pPr algn="just"/>
            <a:r>
              <a:rPr lang="tr-TR" dirty="0"/>
              <a:t>Pamukkale Üniversitesi EMLP çıktılarının belirlenen hedeflere (her bir program çıktısı için %70) ulaşıp ulaşmadığının değerlendirilebilmesi için Ölçme ve Değerlendirme Komisyonu tarafından bir ölçme-değerlendirme sistemi tasarlanmıştır:</a:t>
            </a:r>
          </a:p>
          <a:p>
            <a:r>
              <a:rPr lang="tr-TR" dirty="0"/>
              <a:t>Bu sistemde her akademik yıl için; </a:t>
            </a:r>
          </a:p>
          <a:p>
            <a:r>
              <a:rPr lang="tr-TR" dirty="0"/>
              <a:t>Öğretim elemanları değerlendirmeleri, </a:t>
            </a:r>
          </a:p>
          <a:p>
            <a:r>
              <a:rPr lang="tr-TR" dirty="0"/>
              <a:t>Öğrenci başarı düzeyleri, </a:t>
            </a:r>
          </a:p>
          <a:p>
            <a:r>
              <a:rPr lang="tr-TR" dirty="0"/>
              <a:t>Lisans Tezi II jüri değerlendirmeleri,</a:t>
            </a:r>
          </a:p>
          <a:p>
            <a:r>
              <a:rPr lang="tr-TR" dirty="0"/>
              <a:t>Yeni mezun anketleri,</a:t>
            </a:r>
          </a:p>
          <a:p>
            <a:r>
              <a:rPr lang="tr-TR" dirty="0"/>
              <a:t>Mezun anketleri,</a:t>
            </a:r>
          </a:p>
          <a:p>
            <a:r>
              <a:rPr lang="tr-TR" dirty="0"/>
              <a:t>İşveren anketleri</a:t>
            </a:r>
          </a:p>
          <a:p>
            <a:r>
              <a:rPr lang="tr-TR" dirty="0"/>
              <a:t>sonuçlarının program çıktılarına katkıları dikkate alınarak, her bir program çıktısı için tek bir ulaşma düzeyi hesaplanmaktadır. </a:t>
            </a: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78</a:t>
            </a:fld>
            <a:endParaRPr lang="tr-TR"/>
          </a:p>
        </p:txBody>
      </p:sp>
      <p:sp>
        <p:nvSpPr>
          <p:cNvPr id="5" name="Unvan 4"/>
          <p:cNvSpPr>
            <a:spLocks noGrp="1"/>
          </p:cNvSpPr>
          <p:nvPr>
            <p:ph type="title"/>
          </p:nvPr>
        </p:nvSpPr>
        <p:spPr/>
        <p:txBody>
          <a:bodyPr/>
          <a:lstStyle/>
          <a:p>
            <a:pPr algn="l"/>
            <a:r>
              <a:rPr lang="tr-TR" sz="4000" dirty="0"/>
              <a:t>PAÜ EMLP Ölçme-değerlendirme sistemi </a:t>
            </a:r>
          </a:p>
        </p:txBody>
      </p:sp>
    </p:spTree>
    <p:extLst>
      <p:ext uri="{BB962C8B-B14F-4D97-AF65-F5344CB8AC3E}">
        <p14:creationId xmlns:p14="http://schemas.microsoft.com/office/powerpoint/2010/main" val="443640956"/>
      </p:ext>
    </p:extLst>
  </p:cSld>
  <p:clrMapOvr>
    <a:masterClrMapping/>
  </p:clrMapOvr>
  <p:transition>
    <p:fade/>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pPr marL="0" indent="0">
              <a:buNone/>
            </a:pPr>
            <a:r>
              <a:rPr lang="tr-TR" dirty="0"/>
              <a:t>Program çıktılarına ulaşma düzeyini göstermek için ağırlıklı ortalama yöntemi kullanılmıştır.  Ağırlıklı ortalama hesaplanırken, </a:t>
            </a:r>
          </a:p>
          <a:p>
            <a:r>
              <a:rPr lang="tr-TR" dirty="0"/>
              <a:t>Öğretim elemanı değerlendirmeleri (A) %20; </a:t>
            </a:r>
          </a:p>
          <a:p>
            <a:r>
              <a:rPr lang="tr-TR" dirty="0"/>
              <a:t>Öğrenci başarı düzeyleri (B) %20; </a:t>
            </a:r>
          </a:p>
          <a:p>
            <a:r>
              <a:rPr lang="tr-TR" dirty="0"/>
              <a:t>Lisans Tezi II jüri değerlendirmesi (C) %15;</a:t>
            </a:r>
          </a:p>
          <a:p>
            <a:r>
              <a:rPr lang="tr-TR" dirty="0"/>
              <a:t>Yeni mezun anketi (D) %15; </a:t>
            </a:r>
          </a:p>
          <a:p>
            <a:r>
              <a:rPr lang="tr-TR" dirty="0"/>
              <a:t>Mezun anketi (E) %15 </a:t>
            </a:r>
          </a:p>
          <a:p>
            <a:r>
              <a:rPr lang="tr-TR" dirty="0"/>
              <a:t>ve İşverenler anketi (F) %15 </a:t>
            </a:r>
          </a:p>
          <a:p>
            <a:pPr marL="0" indent="0">
              <a:buNone/>
            </a:pPr>
            <a:r>
              <a:rPr lang="tr-TR" dirty="0" smtClean="0"/>
              <a:t>olarak </a:t>
            </a:r>
            <a:r>
              <a:rPr lang="tr-TR" dirty="0"/>
              <a:t>alınmaktadır. </a:t>
            </a:r>
          </a:p>
          <a:p>
            <a:endParaRPr lang="tr-TR"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79</a:t>
            </a:fld>
            <a:endParaRPr lang="tr-TR"/>
          </a:p>
        </p:txBody>
      </p:sp>
      <p:sp>
        <p:nvSpPr>
          <p:cNvPr id="5" name="Unvan 4"/>
          <p:cNvSpPr>
            <a:spLocks noGrp="1"/>
          </p:cNvSpPr>
          <p:nvPr>
            <p:ph type="title"/>
          </p:nvPr>
        </p:nvSpPr>
        <p:spPr/>
        <p:txBody>
          <a:bodyPr/>
          <a:lstStyle/>
          <a:p>
            <a:pPr algn="l"/>
            <a:r>
              <a:rPr lang="tr-TR" dirty="0"/>
              <a:t>Ağırlıklı ortalama</a:t>
            </a:r>
          </a:p>
        </p:txBody>
      </p:sp>
    </p:spTree>
    <p:extLst>
      <p:ext uri="{BB962C8B-B14F-4D97-AF65-F5344CB8AC3E}">
        <p14:creationId xmlns:p14="http://schemas.microsoft.com/office/powerpoint/2010/main" val="2625221458"/>
      </p:ext>
    </p:extLst>
  </p:cSld>
  <p:clrMapOvr>
    <a:masterClrMapping/>
  </p:clrMapOvr>
  <p:transition>
    <p:fad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80</a:t>
            </a:fld>
            <a:endParaRPr lang="tr-TR"/>
          </a:p>
        </p:txBody>
      </p:sp>
      <p:sp>
        <p:nvSpPr>
          <p:cNvPr id="5" name="Unvan 4"/>
          <p:cNvSpPr>
            <a:spLocks noGrp="1"/>
          </p:cNvSpPr>
          <p:nvPr>
            <p:ph type="title"/>
          </p:nvPr>
        </p:nvSpPr>
        <p:spPr/>
        <p:txBody>
          <a:bodyPr/>
          <a:lstStyle/>
          <a:p>
            <a:pPr algn="l"/>
            <a:r>
              <a:rPr lang="tr-TR" sz="4500" dirty="0"/>
              <a:t>Program Çıktılarına Ulaşma Düzeyleri </a:t>
            </a:r>
          </a:p>
        </p:txBody>
      </p:sp>
      <p:graphicFrame>
        <p:nvGraphicFramePr>
          <p:cNvPr id="6" name="İçerik Yer Tutucusu 5"/>
          <p:cNvGraphicFramePr>
            <a:graphicFrameLocks noGrp="1"/>
          </p:cNvGraphicFramePr>
          <p:nvPr>
            <p:ph idx="1"/>
            <p:extLst>
              <p:ext uri="{D42A27DB-BD31-4B8C-83A1-F6EECF244321}">
                <p14:modId xmlns:p14="http://schemas.microsoft.com/office/powerpoint/2010/main" val="1153500942"/>
              </p:ext>
            </p:extLst>
          </p:nvPr>
        </p:nvGraphicFramePr>
        <p:xfrm>
          <a:off x="515303" y="2435946"/>
          <a:ext cx="11357113" cy="2908690"/>
        </p:xfrm>
        <a:graphic>
          <a:graphicData uri="http://schemas.openxmlformats.org/drawingml/2006/table">
            <a:tbl>
              <a:tblPr firstRow="1" firstCol="1" bandRow="1"/>
              <a:tblGrid>
                <a:gridCol w="1260640">
                  <a:extLst>
                    <a:ext uri="{9D8B030D-6E8A-4147-A177-3AD203B41FA5}">
                      <a16:colId xmlns:a16="http://schemas.microsoft.com/office/drawing/2014/main" val="20000"/>
                    </a:ext>
                  </a:extLst>
                </a:gridCol>
                <a:gridCol w="1262911">
                  <a:extLst>
                    <a:ext uri="{9D8B030D-6E8A-4147-A177-3AD203B41FA5}">
                      <a16:colId xmlns:a16="http://schemas.microsoft.com/office/drawing/2014/main" val="20001"/>
                    </a:ext>
                  </a:extLst>
                </a:gridCol>
                <a:gridCol w="1262911">
                  <a:extLst>
                    <a:ext uri="{9D8B030D-6E8A-4147-A177-3AD203B41FA5}">
                      <a16:colId xmlns:a16="http://schemas.microsoft.com/office/drawing/2014/main" val="20002"/>
                    </a:ext>
                  </a:extLst>
                </a:gridCol>
                <a:gridCol w="1262911">
                  <a:extLst>
                    <a:ext uri="{9D8B030D-6E8A-4147-A177-3AD203B41FA5}">
                      <a16:colId xmlns:a16="http://schemas.microsoft.com/office/drawing/2014/main" val="20003"/>
                    </a:ext>
                  </a:extLst>
                </a:gridCol>
                <a:gridCol w="1260640">
                  <a:extLst>
                    <a:ext uri="{9D8B030D-6E8A-4147-A177-3AD203B41FA5}">
                      <a16:colId xmlns:a16="http://schemas.microsoft.com/office/drawing/2014/main" val="20004"/>
                    </a:ext>
                  </a:extLst>
                </a:gridCol>
                <a:gridCol w="1262911">
                  <a:extLst>
                    <a:ext uri="{9D8B030D-6E8A-4147-A177-3AD203B41FA5}">
                      <a16:colId xmlns:a16="http://schemas.microsoft.com/office/drawing/2014/main" val="20005"/>
                    </a:ext>
                  </a:extLst>
                </a:gridCol>
                <a:gridCol w="1262911">
                  <a:extLst>
                    <a:ext uri="{9D8B030D-6E8A-4147-A177-3AD203B41FA5}">
                      <a16:colId xmlns:a16="http://schemas.microsoft.com/office/drawing/2014/main" val="20006"/>
                    </a:ext>
                  </a:extLst>
                </a:gridCol>
                <a:gridCol w="1262911">
                  <a:extLst>
                    <a:ext uri="{9D8B030D-6E8A-4147-A177-3AD203B41FA5}">
                      <a16:colId xmlns:a16="http://schemas.microsoft.com/office/drawing/2014/main" val="20007"/>
                    </a:ext>
                  </a:extLst>
                </a:gridCol>
                <a:gridCol w="1258367">
                  <a:extLst>
                    <a:ext uri="{9D8B030D-6E8A-4147-A177-3AD203B41FA5}">
                      <a16:colId xmlns:a16="http://schemas.microsoft.com/office/drawing/2014/main" val="20008"/>
                    </a:ext>
                  </a:extLst>
                </a:gridCol>
              </a:tblGrid>
              <a:tr h="378570">
                <a:tc>
                  <a:txBody>
                    <a:bodyPr/>
                    <a:lstStyle/>
                    <a:p>
                      <a:pP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Etki Düzeyi</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A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(%20)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B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(%20)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C</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 (%15)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D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(%15)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E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(%15)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F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(%15)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Ortalama</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19203" marR="192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Hedef</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19203" marR="19203"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0"/>
                  </a:ext>
                </a:extLst>
              </a:tr>
              <a:tr h="194086">
                <a:tc>
                  <a:txBody>
                    <a:bodyPr/>
                    <a:lstStyle/>
                    <a:p>
                      <a:pPr algn="ctr">
                        <a:lnSpc>
                          <a:spcPct val="115000"/>
                        </a:lnSpc>
                        <a:spcAft>
                          <a:spcPts val="0"/>
                        </a:spcAft>
                      </a:pPr>
                      <a:r>
                        <a:rPr lang="tr-TR" sz="1100" dirty="0">
                          <a:effectLst/>
                          <a:latin typeface="Times New Roman" panose="02020603050405020304" pitchFamily="18" charset="0"/>
                          <a:ea typeface="Times New Roman" panose="02020603050405020304" pitchFamily="18" charset="0"/>
                          <a:cs typeface="Times New Roman" panose="02020603050405020304" pitchFamily="18" charset="0"/>
                        </a:rPr>
                        <a:t>PÇ01</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%85,27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%81,37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%92,63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%74,29</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%83,23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%83,33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%83,35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PÇ02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%77,52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%82,80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%94,74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%75,71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%81,67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%81,88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PÇ03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%77,57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%82,70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%75,79</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%73,57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%76,96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PÇ04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%82,26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%84,03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%93,68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%72,14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%79,35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%82,50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%82,41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PÇ05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%76,10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%84,40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%92,63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%70,71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%83,87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%78,33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%80,93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PÇ06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%76,12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%85,37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%62,11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%77,14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%89,68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%80,56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%78,72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PÇ07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%71,43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%83,48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%84,21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%76,43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%86,67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%83,33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%80,58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7"/>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PÇ08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%82,88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%44,21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%67,14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%51,61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%73,33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%66,03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8"/>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PÇ09</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%70,97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%85,15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%69,47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%75,71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%78,71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%85,00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%77,56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9"/>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%73,01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%84,10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%75,79</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%89,03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%91,67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%81,89</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0"/>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PÇ11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%74,20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%84,15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%71,58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%75,71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%78,71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%76,67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%77,07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1"/>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PÇ12</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%73,14</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%82,26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%44,21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%75,00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%71,61</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%82,50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%72,08</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2"/>
                  </a:ext>
                </a:extLst>
              </a:tr>
              <a:tr h="194086">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PÇ13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%78,95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%84,75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%58,95</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%76,43</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%85,16</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%85,00</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a:effectLst/>
                          <a:latin typeface="Times New Roman" panose="02020603050405020304" pitchFamily="18" charset="0"/>
                          <a:ea typeface="Times New Roman" panose="02020603050405020304" pitchFamily="18" charset="0"/>
                          <a:cs typeface="Times New Roman" panose="02020603050405020304" pitchFamily="18" charset="0"/>
                        </a:rPr>
                        <a:t>%78,57</a:t>
                      </a:r>
                      <a:endParaRPr lang="en-US" sz="120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100" dirty="0">
                          <a:effectLst/>
                          <a:latin typeface="Times New Roman" panose="02020603050405020304" pitchFamily="18" charset="0"/>
                          <a:ea typeface="Times New Roman" panose="02020603050405020304" pitchFamily="18" charset="0"/>
                          <a:cs typeface="Times New Roman" panose="02020603050405020304" pitchFamily="18" charset="0"/>
                        </a:rPr>
                        <a:t>%70,00</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txBody>
                  <a:tcPr marL="74068" marR="7406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3035540564"/>
      </p:ext>
    </p:extLst>
  </p:cSld>
  <p:clrMapOvr>
    <a:masterClrMapping/>
  </p:clrMapOvr>
  <p:transition>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r>
              <a:rPr lang="tr-TR" dirty="0"/>
              <a:t>Öğretim elemanı değerlendirmeleri (A) skoru hazırlanırken hali hazırda (2015-2016 yılına kadar) izlenen sistem</a:t>
            </a:r>
            <a:r>
              <a:rPr lang="tr-TR" dirty="0" smtClean="0"/>
              <a:t>:</a:t>
            </a:r>
            <a:endParaRPr lang="tr-TR"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81</a:t>
            </a:fld>
            <a:endParaRPr lang="tr-TR"/>
          </a:p>
        </p:txBody>
      </p:sp>
      <p:sp>
        <p:nvSpPr>
          <p:cNvPr id="5" name="Unvan 4"/>
          <p:cNvSpPr>
            <a:spLocks noGrp="1"/>
          </p:cNvSpPr>
          <p:nvPr>
            <p:ph type="title"/>
          </p:nvPr>
        </p:nvSpPr>
        <p:spPr/>
        <p:txBody>
          <a:bodyPr/>
          <a:lstStyle/>
          <a:p>
            <a:r>
              <a:rPr lang="tr-TR" sz="4200" dirty="0"/>
              <a:t>Öğretim elemanı değerlendirmeleri (A): Mevcut sistem</a:t>
            </a:r>
          </a:p>
        </p:txBody>
      </p:sp>
      <p:graphicFrame>
        <p:nvGraphicFramePr>
          <p:cNvPr id="6" name="Tablo 5"/>
          <p:cNvGraphicFramePr>
            <a:graphicFrameLocks noGrp="1"/>
          </p:cNvGraphicFramePr>
          <p:nvPr>
            <p:extLst>
              <p:ext uri="{D42A27DB-BD31-4B8C-83A1-F6EECF244321}">
                <p14:modId xmlns:p14="http://schemas.microsoft.com/office/powerpoint/2010/main" val="1736540647"/>
              </p:ext>
            </p:extLst>
          </p:nvPr>
        </p:nvGraphicFramePr>
        <p:xfrm>
          <a:off x="838201" y="3372326"/>
          <a:ext cx="10515597" cy="1257935"/>
        </p:xfrm>
        <a:graphic>
          <a:graphicData uri="http://schemas.openxmlformats.org/drawingml/2006/table">
            <a:tbl>
              <a:tblPr firstRow="1" firstCol="1" bandRow="1"/>
              <a:tblGrid>
                <a:gridCol w="1407550">
                  <a:extLst>
                    <a:ext uri="{9D8B030D-6E8A-4147-A177-3AD203B41FA5}">
                      <a16:colId xmlns:a16="http://schemas.microsoft.com/office/drawing/2014/main" val="20000"/>
                    </a:ext>
                  </a:extLst>
                </a:gridCol>
                <a:gridCol w="700619">
                  <a:extLst>
                    <a:ext uri="{9D8B030D-6E8A-4147-A177-3AD203B41FA5}">
                      <a16:colId xmlns:a16="http://schemas.microsoft.com/office/drawing/2014/main" val="20001"/>
                    </a:ext>
                  </a:extLst>
                </a:gridCol>
                <a:gridCol w="700619">
                  <a:extLst>
                    <a:ext uri="{9D8B030D-6E8A-4147-A177-3AD203B41FA5}">
                      <a16:colId xmlns:a16="http://schemas.microsoft.com/office/drawing/2014/main" val="20002"/>
                    </a:ext>
                  </a:extLst>
                </a:gridCol>
                <a:gridCol w="700619">
                  <a:extLst>
                    <a:ext uri="{9D8B030D-6E8A-4147-A177-3AD203B41FA5}">
                      <a16:colId xmlns:a16="http://schemas.microsoft.com/office/drawing/2014/main" val="20003"/>
                    </a:ext>
                  </a:extLst>
                </a:gridCol>
                <a:gridCol w="700619">
                  <a:extLst>
                    <a:ext uri="{9D8B030D-6E8A-4147-A177-3AD203B41FA5}">
                      <a16:colId xmlns:a16="http://schemas.microsoft.com/office/drawing/2014/main" val="20004"/>
                    </a:ext>
                  </a:extLst>
                </a:gridCol>
                <a:gridCol w="700619">
                  <a:extLst>
                    <a:ext uri="{9D8B030D-6E8A-4147-A177-3AD203B41FA5}">
                      <a16:colId xmlns:a16="http://schemas.microsoft.com/office/drawing/2014/main" val="20005"/>
                    </a:ext>
                  </a:extLst>
                </a:gridCol>
                <a:gridCol w="700619">
                  <a:extLst>
                    <a:ext uri="{9D8B030D-6E8A-4147-A177-3AD203B41FA5}">
                      <a16:colId xmlns:a16="http://schemas.microsoft.com/office/drawing/2014/main" val="20006"/>
                    </a:ext>
                  </a:extLst>
                </a:gridCol>
                <a:gridCol w="700619">
                  <a:extLst>
                    <a:ext uri="{9D8B030D-6E8A-4147-A177-3AD203B41FA5}">
                      <a16:colId xmlns:a16="http://schemas.microsoft.com/office/drawing/2014/main" val="20007"/>
                    </a:ext>
                  </a:extLst>
                </a:gridCol>
                <a:gridCol w="700619">
                  <a:extLst>
                    <a:ext uri="{9D8B030D-6E8A-4147-A177-3AD203B41FA5}">
                      <a16:colId xmlns:a16="http://schemas.microsoft.com/office/drawing/2014/main" val="20008"/>
                    </a:ext>
                  </a:extLst>
                </a:gridCol>
                <a:gridCol w="700619">
                  <a:extLst>
                    <a:ext uri="{9D8B030D-6E8A-4147-A177-3AD203B41FA5}">
                      <a16:colId xmlns:a16="http://schemas.microsoft.com/office/drawing/2014/main" val="20009"/>
                    </a:ext>
                  </a:extLst>
                </a:gridCol>
                <a:gridCol w="700619">
                  <a:extLst>
                    <a:ext uri="{9D8B030D-6E8A-4147-A177-3AD203B41FA5}">
                      <a16:colId xmlns:a16="http://schemas.microsoft.com/office/drawing/2014/main" val="20010"/>
                    </a:ext>
                  </a:extLst>
                </a:gridCol>
                <a:gridCol w="700619">
                  <a:extLst>
                    <a:ext uri="{9D8B030D-6E8A-4147-A177-3AD203B41FA5}">
                      <a16:colId xmlns:a16="http://schemas.microsoft.com/office/drawing/2014/main" val="20011"/>
                    </a:ext>
                  </a:extLst>
                </a:gridCol>
                <a:gridCol w="700619">
                  <a:extLst>
                    <a:ext uri="{9D8B030D-6E8A-4147-A177-3AD203B41FA5}">
                      <a16:colId xmlns:a16="http://schemas.microsoft.com/office/drawing/2014/main" val="20012"/>
                    </a:ext>
                  </a:extLst>
                </a:gridCol>
                <a:gridCol w="700619">
                  <a:extLst>
                    <a:ext uri="{9D8B030D-6E8A-4147-A177-3AD203B41FA5}">
                      <a16:colId xmlns:a16="http://schemas.microsoft.com/office/drawing/2014/main" val="20013"/>
                    </a:ext>
                  </a:extLst>
                </a:gridCol>
              </a:tblGrid>
              <a:tr h="179705">
                <a:tc>
                  <a:txBody>
                    <a:bodyPr/>
                    <a:lstStyle/>
                    <a:p>
                      <a:pPr>
                        <a:lnSpc>
                          <a:spcPct val="115000"/>
                        </a:lnSpc>
                        <a:spcAft>
                          <a:spcPts val="0"/>
                        </a:spcAft>
                      </a:pPr>
                      <a:r>
                        <a:rPr lang="tr-TR" sz="900" dirty="0">
                          <a:effectLst/>
                          <a:latin typeface="Times New Roman" panose="02020603050405020304" pitchFamily="18" charset="0"/>
                          <a:ea typeface="Times New Roman" panose="02020603050405020304" pitchFamily="18" charset="0"/>
                          <a:cs typeface="Times New Roman" panose="02020603050405020304" pitchFamily="18" charset="0"/>
                        </a:rPr>
                        <a:t>Öğrenim Kazanımı</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PÇ09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tr-TR" sz="900">
                          <a:effectLst/>
                          <a:latin typeface="Times New Roman" panose="02020603050405020304" pitchFamily="18" charset="0"/>
                          <a:ea typeface="Times New Roman" panose="02020603050405020304" pitchFamily="18" charset="0"/>
                          <a:cs typeface="Times New Roman" panose="02020603050405020304" pitchFamily="18" charset="0"/>
                        </a:rPr>
                        <a:t>PÇ13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0"/>
                  </a:ext>
                </a:extLst>
              </a:tr>
              <a:tr h="179705">
                <a:tc>
                  <a:txBody>
                    <a:bodyPr/>
                    <a:lstStyle/>
                    <a:p>
                      <a:pP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ÖK 01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79705">
                <a:tc>
                  <a:txBody>
                    <a:bodyPr/>
                    <a:lstStyle/>
                    <a:p>
                      <a:pP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ÖK 02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dirty="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179705">
                <a:tc>
                  <a:txBody>
                    <a:bodyPr/>
                    <a:lstStyle/>
                    <a:p>
                      <a:pP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ÖK 03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r h="179705">
                <a:tc>
                  <a:txBody>
                    <a:bodyPr/>
                    <a:lstStyle/>
                    <a:p>
                      <a:pP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ÖK 04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179705">
                <a:tc>
                  <a:txBody>
                    <a:bodyPr/>
                    <a:lstStyle/>
                    <a:p>
                      <a:pP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Ara Toplam</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20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5"/>
                  </a:ext>
                </a:extLst>
              </a:tr>
              <a:tr h="179705">
                <a:tc>
                  <a:txBody>
                    <a:bodyPr/>
                    <a:lstStyle/>
                    <a:p>
                      <a:pPr>
                        <a:lnSpc>
                          <a:spcPct val="115000"/>
                        </a:lnSpc>
                        <a:spcAft>
                          <a:spcPts val="0"/>
                        </a:spcAft>
                      </a:pPr>
                      <a:r>
                        <a:rPr lang="tr-TR" sz="1000">
                          <a:effectLst/>
                          <a:latin typeface="Times New Roman" panose="02020603050405020304" pitchFamily="18" charset="0"/>
                          <a:ea typeface="Times New Roman" panose="02020603050405020304" pitchFamily="18" charset="0"/>
                          <a:cs typeface="Times New Roman" panose="02020603050405020304" pitchFamily="18" charset="0"/>
                        </a:rPr>
                        <a:t>Katkı</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4</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2</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3</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tr-TR" sz="1000" b="1" dirty="0">
                          <a:solidFill>
                            <a:srgbClr val="FF0000"/>
                          </a:solidFill>
                          <a:effectLst/>
                          <a:latin typeface="Times New Roman" panose="02020603050405020304" pitchFamily="18" charset="0"/>
                          <a:ea typeface="Times New Roman" panose="02020603050405020304" pitchFamily="18" charset="0"/>
                          <a:cs typeface="Times New Roman" panose="02020603050405020304" pitchFamily="18" charset="0"/>
                        </a:rPr>
                        <a:t>5</a:t>
                      </a:r>
                      <a:endParaRPr lang="en-US" sz="1100" b="1"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461791883"/>
      </p:ext>
    </p:extLst>
  </p:cSld>
  <p:clrMapOvr>
    <a:masterClrMapping/>
  </p:clrMapOvr>
  <p:transition>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lnSpcReduction="10000"/>
          </a:bodyPr>
          <a:lstStyle/>
          <a:p>
            <a:r>
              <a:rPr lang="tr-TR" dirty="0" err="1"/>
              <a:t>Keshavarz</a:t>
            </a:r>
            <a:r>
              <a:rPr lang="tr-TR" dirty="0"/>
              <a:t> (2011) tarafından önerilen ölçme değerlendirme sistemi temel alınarak Excel programında hazırlanan ders değerlendirme formları kullanılmakta ve bu formlar her derse ait Bölüm MÜDEK ders dosyalarında yer almaktadır. </a:t>
            </a:r>
          </a:p>
          <a:p>
            <a:r>
              <a:rPr lang="tr-TR" dirty="0"/>
              <a:t>İlgili yöntem, her bir derse ait öğrenme kazanımlarının sınav, ödev, proje vd. yöntemler ile kazandırma oranlarını ve elde edilen başarı düzeyleri üzerinden sorgulanmasını sağlamaktadır. </a:t>
            </a:r>
          </a:p>
          <a:p>
            <a:r>
              <a:rPr lang="tr-TR" dirty="0"/>
              <a:t>Hazırlanan ders değerlendirme formunda, ilgili öğretim üyesi dönem sonunda hangi öğrenim kazanımının hangi oranda hangi sınavda ölçüldüğünü belirlemekte, ilgili öğrenim kazanımlarının öğrencilerin ders başarı oranları ile ilişkisini kurmaktadır. </a:t>
            </a:r>
          </a:p>
          <a:p>
            <a:endParaRPr lang="tr-TR"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82</a:t>
            </a:fld>
            <a:endParaRPr lang="tr-TR"/>
          </a:p>
        </p:txBody>
      </p:sp>
      <p:sp>
        <p:nvSpPr>
          <p:cNvPr id="5" name="Unvan 4"/>
          <p:cNvSpPr>
            <a:spLocks noGrp="1"/>
          </p:cNvSpPr>
          <p:nvPr>
            <p:ph type="title"/>
          </p:nvPr>
        </p:nvSpPr>
        <p:spPr/>
        <p:txBody>
          <a:bodyPr/>
          <a:lstStyle/>
          <a:p>
            <a:r>
              <a:rPr lang="tr-TR" sz="4200" dirty="0"/>
              <a:t>Öğretim </a:t>
            </a:r>
            <a:r>
              <a:rPr lang="tr-TR" sz="4200" dirty="0" smtClean="0"/>
              <a:t>Elemanı Değerlendirmeleri (</a:t>
            </a:r>
            <a:r>
              <a:rPr lang="tr-TR" sz="4200" dirty="0"/>
              <a:t>A): Önerilen sistem</a:t>
            </a:r>
          </a:p>
        </p:txBody>
      </p:sp>
    </p:spTree>
    <p:extLst>
      <p:ext uri="{BB962C8B-B14F-4D97-AF65-F5344CB8AC3E}">
        <p14:creationId xmlns:p14="http://schemas.microsoft.com/office/powerpoint/2010/main" val="1418657953"/>
      </p:ext>
    </p:extLst>
  </p:cSld>
  <p:clrMapOvr>
    <a:masterClrMapping/>
  </p:clrMapOvr>
  <p:transition>
    <p:fad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endParaRPr lang="tr-TR"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83</a:t>
            </a:fld>
            <a:endParaRPr lang="tr-TR"/>
          </a:p>
        </p:txBody>
      </p:sp>
      <p:sp>
        <p:nvSpPr>
          <p:cNvPr id="5" name="Unvan 4"/>
          <p:cNvSpPr>
            <a:spLocks noGrp="1"/>
          </p:cNvSpPr>
          <p:nvPr>
            <p:ph type="title"/>
          </p:nvPr>
        </p:nvSpPr>
        <p:spPr/>
        <p:txBody>
          <a:bodyPr/>
          <a:lstStyle/>
          <a:p>
            <a:pPr algn="l"/>
            <a:r>
              <a:rPr lang="tr-TR" sz="3500" dirty="0"/>
              <a:t>Önerilen sistem:</a:t>
            </a:r>
            <a:br>
              <a:rPr lang="tr-TR" sz="3500" dirty="0"/>
            </a:br>
            <a:r>
              <a:rPr lang="tr-TR" sz="3500" dirty="0"/>
              <a:t>Öğrenim kazanımları ve Sınavlar arasındaki ilişki</a:t>
            </a:r>
          </a:p>
        </p:txBody>
      </p:sp>
      <p:graphicFrame>
        <p:nvGraphicFramePr>
          <p:cNvPr id="6" name="Tablo 5"/>
          <p:cNvGraphicFramePr>
            <a:graphicFrameLocks noGrp="1"/>
          </p:cNvGraphicFramePr>
          <p:nvPr>
            <p:extLst>
              <p:ext uri="{D42A27DB-BD31-4B8C-83A1-F6EECF244321}">
                <p14:modId xmlns:p14="http://schemas.microsoft.com/office/powerpoint/2010/main" val="2037956379"/>
              </p:ext>
            </p:extLst>
          </p:nvPr>
        </p:nvGraphicFramePr>
        <p:xfrm>
          <a:off x="932180" y="2616496"/>
          <a:ext cx="10083799" cy="1202055"/>
        </p:xfrm>
        <a:graphic>
          <a:graphicData uri="http://schemas.openxmlformats.org/drawingml/2006/table">
            <a:tbl>
              <a:tblPr/>
              <a:tblGrid>
                <a:gridCol w="609408">
                  <a:extLst>
                    <a:ext uri="{9D8B030D-6E8A-4147-A177-3AD203B41FA5}">
                      <a16:colId xmlns:a16="http://schemas.microsoft.com/office/drawing/2014/main" val="20000"/>
                    </a:ext>
                  </a:extLst>
                </a:gridCol>
                <a:gridCol w="5132359">
                  <a:extLst>
                    <a:ext uri="{9D8B030D-6E8A-4147-A177-3AD203B41FA5}">
                      <a16:colId xmlns:a16="http://schemas.microsoft.com/office/drawing/2014/main" val="20001"/>
                    </a:ext>
                  </a:extLst>
                </a:gridCol>
                <a:gridCol w="457056">
                  <a:extLst>
                    <a:ext uri="{9D8B030D-6E8A-4147-A177-3AD203B41FA5}">
                      <a16:colId xmlns:a16="http://schemas.microsoft.com/office/drawing/2014/main" val="20002"/>
                    </a:ext>
                  </a:extLst>
                </a:gridCol>
                <a:gridCol w="634800">
                  <a:extLst>
                    <a:ext uri="{9D8B030D-6E8A-4147-A177-3AD203B41FA5}">
                      <a16:colId xmlns:a16="http://schemas.microsoft.com/office/drawing/2014/main" val="20003"/>
                    </a:ext>
                  </a:extLst>
                </a:gridCol>
                <a:gridCol w="634800">
                  <a:extLst>
                    <a:ext uri="{9D8B030D-6E8A-4147-A177-3AD203B41FA5}">
                      <a16:colId xmlns:a16="http://schemas.microsoft.com/office/drawing/2014/main" val="20004"/>
                    </a:ext>
                  </a:extLst>
                </a:gridCol>
                <a:gridCol w="634800">
                  <a:extLst>
                    <a:ext uri="{9D8B030D-6E8A-4147-A177-3AD203B41FA5}">
                      <a16:colId xmlns:a16="http://schemas.microsoft.com/office/drawing/2014/main" val="20005"/>
                    </a:ext>
                  </a:extLst>
                </a:gridCol>
                <a:gridCol w="634800">
                  <a:extLst>
                    <a:ext uri="{9D8B030D-6E8A-4147-A177-3AD203B41FA5}">
                      <a16:colId xmlns:a16="http://schemas.microsoft.com/office/drawing/2014/main" val="20006"/>
                    </a:ext>
                  </a:extLst>
                </a:gridCol>
                <a:gridCol w="634800">
                  <a:extLst>
                    <a:ext uri="{9D8B030D-6E8A-4147-A177-3AD203B41FA5}">
                      <a16:colId xmlns:a16="http://schemas.microsoft.com/office/drawing/2014/main" val="20007"/>
                    </a:ext>
                  </a:extLst>
                </a:gridCol>
                <a:gridCol w="710976">
                  <a:extLst>
                    <a:ext uri="{9D8B030D-6E8A-4147-A177-3AD203B41FA5}">
                      <a16:colId xmlns:a16="http://schemas.microsoft.com/office/drawing/2014/main" val="20008"/>
                    </a:ext>
                  </a:extLst>
                </a:gridCol>
              </a:tblGrid>
              <a:tr h="228600">
                <a:tc>
                  <a:txBody>
                    <a:bodyPr/>
                    <a:lstStyle/>
                    <a:p>
                      <a:pPr algn="l" fontAlgn="b"/>
                      <a:endParaRPr lang="en-US" sz="1100" b="0" i="0" u="none" strike="noStrike" dirty="0">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100" b="1" i="0" u="none" strike="noStrike" dirty="0">
                        <a:solidFill>
                          <a:srgbClr val="C00000"/>
                        </a:solidFill>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1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effectLst/>
                          <a:latin typeface="Arial" panose="020B0604020202020204" pitchFamily="34" charset="0"/>
                        </a:rPr>
                        <a:t>Odev</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Quiz</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Vize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Proje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Final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ÖK Toplam</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extLst>
                  <a:ext uri="{0D108BD9-81ED-4DB2-BD59-A6C34878D82A}">
                    <a16:rowId xmlns:a16="http://schemas.microsoft.com/office/drawing/2014/main" val="10000"/>
                  </a:ext>
                </a:extLst>
              </a:tr>
              <a:tr h="209550">
                <a:tc>
                  <a:txBody>
                    <a:bodyPr/>
                    <a:lstStyle/>
                    <a:p>
                      <a:pPr algn="l" fontAlgn="b"/>
                      <a:r>
                        <a:rPr lang="en-US" sz="1100" b="1" i="0" u="none" strike="noStrike">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marL="72000" algn="l" fontAlgn="b"/>
                      <a:r>
                        <a:rPr lang="en-US" sz="1100" b="0" i="0" u="none" strike="noStrike">
                          <a:effectLst/>
                          <a:latin typeface="Arial" panose="020B0604020202020204" pitchFamily="34" charset="0"/>
                        </a:rPr>
                        <a:t>Lojistikteki güncel konuları farklı bakış açılarıyla değerlendirir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r>
                        <a:rPr lang="en-US" sz="1100" b="0" i="0" u="none" strike="noStrike">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r h="219075">
                <a:tc>
                  <a:txBody>
                    <a:bodyPr/>
                    <a:lstStyle/>
                    <a:p>
                      <a:pPr algn="l" fontAlgn="b"/>
                      <a:r>
                        <a:rPr lang="en-US" sz="1100" b="1" i="0" u="none" strike="noStrike">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marL="72000" algn="l" fontAlgn="b"/>
                      <a:r>
                        <a:rPr lang="en-US" sz="1100" b="0" i="0" u="none" strike="noStrike">
                          <a:effectLst/>
                          <a:latin typeface="Arial" panose="020B0604020202020204" pitchFamily="34" charset="0"/>
                        </a:rPr>
                        <a:t>Ekonomik büyümede lojistik ve tedarik zincirinin rolünü açıklar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1100" b="0" i="0" u="none" strike="noStrike">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2"/>
                  </a:ext>
                </a:extLst>
              </a:tr>
              <a:tr h="219075">
                <a:tc>
                  <a:txBody>
                    <a:bodyPr/>
                    <a:lstStyle/>
                    <a:p>
                      <a:pPr algn="l" fontAlgn="b"/>
                      <a:r>
                        <a:rPr lang="en-US" sz="1100" b="1"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marL="72000" algn="l" fontAlgn="b"/>
                      <a:r>
                        <a:rPr lang="en-US" sz="1100" b="0" i="0" u="none" strike="noStrike">
                          <a:effectLst/>
                          <a:latin typeface="Arial" panose="020B0604020202020204" pitchFamily="34" charset="0"/>
                        </a:rPr>
                        <a:t>Lojistik konusunda teorik bilgilerini pratik bilgilerle harmanlar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r>
                        <a:rPr lang="en-US" sz="1100" b="0"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1100" b="0" i="0" u="none" strike="noStrike">
                          <a:effectLst/>
                          <a:latin typeface="Arial" panose="020B060402020202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003"/>
                  </a:ext>
                </a:extLst>
              </a:tr>
              <a:tr h="219075">
                <a:tc>
                  <a:txBody>
                    <a:bodyPr/>
                    <a:lstStyle/>
                    <a:p>
                      <a:pPr algn="l" fontAlgn="b"/>
                      <a:r>
                        <a:rPr lang="en-US" sz="1100" b="1" i="0" u="none" strike="noStrike">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marL="72000" algn="l" fontAlgn="b"/>
                      <a:r>
                        <a:rPr lang="en-US" sz="1100" b="0" i="0" u="none" strike="noStrike" dirty="0" err="1">
                          <a:effectLst/>
                          <a:latin typeface="Arial" panose="020B0604020202020204" pitchFamily="34" charset="0"/>
                        </a:rPr>
                        <a:t>Lojistikle</a:t>
                      </a:r>
                      <a:r>
                        <a:rPr lang="en-US" sz="1100" b="0" i="0" u="none" strike="noStrike" dirty="0">
                          <a:effectLst/>
                          <a:latin typeface="Arial" panose="020B0604020202020204" pitchFamily="34" charset="0"/>
                        </a:rPr>
                        <a:t> </a:t>
                      </a:r>
                      <a:r>
                        <a:rPr lang="en-US" sz="1100" b="0" i="0" u="none" strike="noStrike" dirty="0" err="1">
                          <a:effectLst/>
                          <a:latin typeface="Arial" panose="020B0604020202020204" pitchFamily="34" charset="0"/>
                        </a:rPr>
                        <a:t>ilgili</a:t>
                      </a:r>
                      <a:r>
                        <a:rPr lang="en-US" sz="1100" b="0" i="0" u="none" strike="noStrike" dirty="0">
                          <a:effectLst/>
                          <a:latin typeface="Arial" panose="020B0604020202020204" pitchFamily="34" charset="0"/>
                        </a:rPr>
                        <a:t> </a:t>
                      </a:r>
                      <a:r>
                        <a:rPr lang="en-US" sz="1100" b="0" i="0" u="none" strike="noStrike" dirty="0" err="1">
                          <a:effectLst/>
                          <a:latin typeface="Arial" panose="020B0604020202020204" pitchFamily="34" charset="0"/>
                        </a:rPr>
                        <a:t>süreçleri</a:t>
                      </a:r>
                      <a:r>
                        <a:rPr lang="en-US" sz="1100" b="0" i="0" u="none" strike="noStrike" dirty="0">
                          <a:effectLst/>
                          <a:latin typeface="Arial" panose="020B0604020202020204" pitchFamily="34" charset="0"/>
                        </a:rPr>
                        <a:t> </a:t>
                      </a:r>
                      <a:r>
                        <a:rPr lang="en-US" sz="1100" b="0" i="0" u="none" strike="noStrike" dirty="0" err="1">
                          <a:effectLst/>
                          <a:latin typeface="Arial" panose="020B0604020202020204" pitchFamily="34" charset="0"/>
                        </a:rPr>
                        <a:t>yönetir</a:t>
                      </a:r>
                      <a:endParaRPr lang="en-US" sz="1100" b="0" i="0" u="none" strike="noStrike" dirty="0">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1100" b="0" i="0" u="none" strike="noStrike">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a:effectLst/>
                          <a:latin typeface="Arial" panose="020B060402020202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1100" b="0" i="0" u="none" strike="noStrike" dirty="0">
                          <a:effectLst/>
                          <a:latin typeface="Arial" panose="020B0604020202020204" pitchFamily="34" charset="0"/>
                        </a:rPr>
                        <a:t>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4"/>
                  </a:ext>
                </a:extLst>
              </a:tr>
            </a:tbl>
          </a:graphicData>
        </a:graphic>
      </p:graphicFrame>
      <p:graphicFrame>
        <p:nvGraphicFramePr>
          <p:cNvPr id="7" name="Tablo 6"/>
          <p:cNvGraphicFramePr>
            <a:graphicFrameLocks noGrp="1"/>
          </p:cNvGraphicFramePr>
          <p:nvPr>
            <p:extLst>
              <p:ext uri="{D42A27DB-BD31-4B8C-83A1-F6EECF244321}">
                <p14:modId xmlns:p14="http://schemas.microsoft.com/office/powerpoint/2010/main" val="918968470"/>
              </p:ext>
            </p:extLst>
          </p:nvPr>
        </p:nvGraphicFramePr>
        <p:xfrm>
          <a:off x="6507479" y="3890277"/>
          <a:ext cx="4508500" cy="1202055"/>
        </p:xfrm>
        <a:graphic>
          <a:graphicData uri="http://schemas.openxmlformats.org/drawingml/2006/table">
            <a:tbl>
              <a:tblPr/>
              <a:tblGrid>
                <a:gridCol w="635000">
                  <a:extLst>
                    <a:ext uri="{9D8B030D-6E8A-4147-A177-3AD203B41FA5}">
                      <a16:colId xmlns:a16="http://schemas.microsoft.com/office/drawing/2014/main" val="20000"/>
                    </a:ext>
                  </a:extLst>
                </a:gridCol>
                <a:gridCol w="635000">
                  <a:extLst>
                    <a:ext uri="{9D8B030D-6E8A-4147-A177-3AD203B41FA5}">
                      <a16:colId xmlns:a16="http://schemas.microsoft.com/office/drawing/2014/main" val="20001"/>
                    </a:ext>
                  </a:extLst>
                </a:gridCol>
                <a:gridCol w="635000">
                  <a:extLst>
                    <a:ext uri="{9D8B030D-6E8A-4147-A177-3AD203B41FA5}">
                      <a16:colId xmlns:a16="http://schemas.microsoft.com/office/drawing/2014/main" val="20002"/>
                    </a:ext>
                  </a:extLst>
                </a:gridCol>
                <a:gridCol w="635000">
                  <a:extLst>
                    <a:ext uri="{9D8B030D-6E8A-4147-A177-3AD203B41FA5}">
                      <a16:colId xmlns:a16="http://schemas.microsoft.com/office/drawing/2014/main" val="20003"/>
                    </a:ext>
                  </a:extLst>
                </a:gridCol>
                <a:gridCol w="635000">
                  <a:extLst>
                    <a:ext uri="{9D8B030D-6E8A-4147-A177-3AD203B41FA5}">
                      <a16:colId xmlns:a16="http://schemas.microsoft.com/office/drawing/2014/main" val="20004"/>
                    </a:ext>
                  </a:extLst>
                </a:gridCol>
                <a:gridCol w="635000">
                  <a:extLst>
                    <a:ext uri="{9D8B030D-6E8A-4147-A177-3AD203B41FA5}">
                      <a16:colId xmlns:a16="http://schemas.microsoft.com/office/drawing/2014/main" val="20005"/>
                    </a:ext>
                  </a:extLst>
                </a:gridCol>
                <a:gridCol w="698500">
                  <a:extLst>
                    <a:ext uri="{9D8B030D-6E8A-4147-A177-3AD203B41FA5}">
                      <a16:colId xmlns:a16="http://schemas.microsoft.com/office/drawing/2014/main" val="20006"/>
                    </a:ext>
                  </a:extLst>
                </a:gridCol>
              </a:tblGrid>
              <a:tr h="228600">
                <a:tc>
                  <a:txBody>
                    <a:bodyPr/>
                    <a:lstStyle/>
                    <a:p>
                      <a:pPr algn="l" fontAlgn="b"/>
                      <a:endParaRPr lang="en-US" sz="1100" b="1" i="0" u="none" strike="noStrike" dirty="0">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effectLst/>
                          <a:latin typeface="Arial" panose="020B0604020202020204" pitchFamily="34" charset="0"/>
                        </a:rPr>
                        <a:t>Odev</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Quiz</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Vize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Proje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Final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ÖK Toplam</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extLst>
                  <a:ext uri="{0D108BD9-81ED-4DB2-BD59-A6C34878D82A}">
                    <a16:rowId xmlns:a16="http://schemas.microsoft.com/office/drawing/2014/main" val="10000"/>
                  </a:ext>
                </a:extLst>
              </a:tr>
              <a:tr h="209550">
                <a:tc>
                  <a:txBody>
                    <a:bodyPr/>
                    <a:lstStyle/>
                    <a:p>
                      <a:pPr algn="l" fontAlgn="b"/>
                      <a:r>
                        <a:rPr lang="en-US" sz="1100" b="0" i="0" u="none" strike="noStrike">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r h="219075">
                <a:tc>
                  <a:txBody>
                    <a:bodyPr/>
                    <a:lstStyle/>
                    <a:p>
                      <a:pPr algn="l" fontAlgn="b"/>
                      <a:r>
                        <a:rPr lang="en-US" sz="1100" b="0" i="0" u="none" strike="noStrike" dirty="0">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2"/>
                  </a:ext>
                </a:extLst>
              </a:tr>
              <a:tr h="219075">
                <a:tc>
                  <a:txBody>
                    <a:bodyPr/>
                    <a:lstStyle/>
                    <a:p>
                      <a:pPr algn="l" fontAlgn="b"/>
                      <a:r>
                        <a:rPr lang="en-US" sz="1100" b="0"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33%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67%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003"/>
                  </a:ext>
                </a:extLst>
              </a:tr>
              <a:tr h="219075">
                <a:tc>
                  <a:txBody>
                    <a:bodyPr/>
                    <a:lstStyle/>
                    <a:p>
                      <a:pPr algn="l" fontAlgn="b"/>
                      <a:r>
                        <a:rPr lang="en-US" sz="1100" b="0" i="0" u="none" strike="noStrike">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50%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dirty="0">
                          <a:effectLst/>
                          <a:latin typeface="Arial" panose="020B0604020202020204" pitchFamily="34" charset="0"/>
                        </a:rPr>
                        <a:t>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4"/>
                  </a:ext>
                </a:extLst>
              </a:tr>
            </a:tbl>
          </a:graphicData>
        </a:graphic>
      </p:graphicFrame>
      <p:sp>
        <p:nvSpPr>
          <p:cNvPr id="8" name="Metin kutusu 7"/>
          <p:cNvSpPr txBox="1"/>
          <p:nvPr/>
        </p:nvSpPr>
        <p:spPr>
          <a:xfrm>
            <a:off x="6138618" y="1825625"/>
            <a:ext cx="4877361" cy="646331"/>
          </a:xfrm>
          <a:prstGeom prst="rect">
            <a:avLst/>
          </a:prstGeom>
          <a:noFill/>
        </p:spPr>
        <p:txBody>
          <a:bodyPr wrap="none" rtlCol="0">
            <a:spAutoFit/>
          </a:bodyPr>
          <a:lstStyle/>
          <a:p>
            <a:r>
              <a:rPr lang="en-US" dirty="0" smtClean="0"/>
              <a:t>Bu </a:t>
            </a:r>
            <a:r>
              <a:rPr lang="en-US" dirty="0" err="1" smtClean="0"/>
              <a:t>bölüme</a:t>
            </a:r>
            <a:r>
              <a:rPr lang="en-US" dirty="0" smtClean="0"/>
              <a:t> </a:t>
            </a:r>
            <a:r>
              <a:rPr lang="en-US" dirty="0" err="1" smtClean="0"/>
              <a:t>ilgili</a:t>
            </a:r>
            <a:r>
              <a:rPr lang="en-US" dirty="0" smtClean="0"/>
              <a:t> </a:t>
            </a:r>
            <a:r>
              <a:rPr lang="en-US" dirty="0" err="1" smtClean="0"/>
              <a:t>öğrenim</a:t>
            </a:r>
            <a:r>
              <a:rPr lang="en-US" dirty="0" smtClean="0"/>
              <a:t> </a:t>
            </a:r>
            <a:r>
              <a:rPr lang="en-US" dirty="0" err="1" smtClean="0"/>
              <a:t>kazanımının</a:t>
            </a:r>
            <a:r>
              <a:rPr lang="en-US" dirty="0" smtClean="0"/>
              <a:t>, </a:t>
            </a:r>
            <a:r>
              <a:rPr lang="en-US" dirty="0" err="1" smtClean="0"/>
              <a:t>ilgili</a:t>
            </a:r>
            <a:r>
              <a:rPr lang="en-US" dirty="0" smtClean="0"/>
              <a:t> </a:t>
            </a:r>
            <a:r>
              <a:rPr lang="en-US" dirty="0" err="1" smtClean="0"/>
              <a:t>sınavda</a:t>
            </a:r>
            <a:r>
              <a:rPr lang="tr-TR" dirty="0" smtClean="0"/>
              <a:t/>
            </a:r>
            <a:br>
              <a:rPr lang="tr-TR" dirty="0" smtClean="0"/>
            </a:br>
            <a:r>
              <a:rPr lang="en-US" dirty="0" smtClean="0"/>
              <a:t> </a:t>
            </a:r>
            <a:r>
              <a:rPr lang="en-US" dirty="0" err="1" smtClean="0"/>
              <a:t>hangi</a:t>
            </a:r>
            <a:r>
              <a:rPr lang="en-US" dirty="0" smtClean="0"/>
              <a:t> </a:t>
            </a:r>
            <a:r>
              <a:rPr lang="en-US" dirty="0" err="1" smtClean="0"/>
              <a:t>ölçüde</a:t>
            </a:r>
            <a:r>
              <a:rPr lang="en-US" dirty="0" smtClean="0"/>
              <a:t> </a:t>
            </a:r>
            <a:r>
              <a:rPr lang="en-US" dirty="0" err="1" smtClean="0"/>
              <a:t>sorulduğu</a:t>
            </a:r>
            <a:r>
              <a:rPr lang="en-US" dirty="0" smtClean="0"/>
              <a:t> (0-5) </a:t>
            </a:r>
            <a:r>
              <a:rPr lang="en-US" dirty="0" err="1" smtClean="0"/>
              <a:t>skalasında</a:t>
            </a:r>
            <a:r>
              <a:rPr lang="en-US" dirty="0" smtClean="0"/>
              <a:t> </a:t>
            </a:r>
            <a:r>
              <a:rPr lang="en-US" dirty="0" err="1" smtClean="0"/>
              <a:t>giri</a:t>
            </a:r>
            <a:r>
              <a:rPr lang="tr-TR" dirty="0" smtClean="0"/>
              <a:t>lir</a:t>
            </a:r>
            <a:r>
              <a:rPr lang="en-US" dirty="0" smtClean="0"/>
              <a:t>.</a:t>
            </a:r>
            <a:endParaRPr lang="en-US" dirty="0"/>
          </a:p>
        </p:txBody>
      </p:sp>
      <p:sp>
        <p:nvSpPr>
          <p:cNvPr id="9" name="Metin kutusu 8"/>
          <p:cNvSpPr txBox="1"/>
          <p:nvPr/>
        </p:nvSpPr>
        <p:spPr>
          <a:xfrm>
            <a:off x="6035259" y="5192467"/>
            <a:ext cx="5277342" cy="646331"/>
          </a:xfrm>
          <a:prstGeom prst="rect">
            <a:avLst/>
          </a:prstGeom>
          <a:noFill/>
        </p:spPr>
        <p:txBody>
          <a:bodyPr wrap="none" rtlCol="0">
            <a:spAutoFit/>
          </a:bodyPr>
          <a:lstStyle/>
          <a:p>
            <a:r>
              <a:rPr lang="en-US" dirty="0" smtClean="0"/>
              <a:t>Bu </a:t>
            </a:r>
            <a:r>
              <a:rPr lang="en-US" dirty="0" err="1" smtClean="0"/>
              <a:t>bölüme</a:t>
            </a:r>
            <a:r>
              <a:rPr lang="en-US" dirty="0" smtClean="0"/>
              <a:t> </a:t>
            </a:r>
            <a:r>
              <a:rPr lang="en-US" dirty="0" err="1" smtClean="0"/>
              <a:t>ilgili</a:t>
            </a:r>
            <a:r>
              <a:rPr lang="en-US" dirty="0" smtClean="0"/>
              <a:t> </a:t>
            </a:r>
            <a:r>
              <a:rPr lang="en-US" dirty="0" err="1" smtClean="0"/>
              <a:t>öğrenim</a:t>
            </a:r>
            <a:r>
              <a:rPr lang="en-US" dirty="0" smtClean="0"/>
              <a:t> </a:t>
            </a:r>
            <a:r>
              <a:rPr lang="en-US" dirty="0" err="1" smtClean="0"/>
              <a:t>kazanımını</a:t>
            </a:r>
            <a:r>
              <a:rPr lang="tr-TR" dirty="0" smtClean="0"/>
              <a:t>n hangi sınavda </a:t>
            </a:r>
            <a:br>
              <a:rPr lang="tr-TR" dirty="0" smtClean="0"/>
            </a:br>
            <a:r>
              <a:rPr lang="tr-TR" dirty="0" smtClean="0"/>
              <a:t>yüzdelik olarak ne kadar kazandırıldığı belirlenmiş olur</a:t>
            </a:r>
            <a:r>
              <a:rPr lang="en-US" dirty="0" smtClean="0"/>
              <a:t>.</a:t>
            </a:r>
            <a:endParaRPr lang="en-US" dirty="0"/>
          </a:p>
        </p:txBody>
      </p:sp>
    </p:spTree>
    <p:extLst>
      <p:ext uri="{BB962C8B-B14F-4D97-AF65-F5344CB8AC3E}">
        <p14:creationId xmlns:p14="http://schemas.microsoft.com/office/powerpoint/2010/main" val="1395700163"/>
      </p:ext>
    </p:extLst>
  </p:cSld>
  <p:clrMapOvr>
    <a:masterClrMapping/>
  </p:clrMapOvr>
  <p:transition>
    <p:fade/>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84</a:t>
            </a:fld>
            <a:endParaRPr lang="tr-TR"/>
          </a:p>
        </p:txBody>
      </p:sp>
      <p:graphicFrame>
        <p:nvGraphicFramePr>
          <p:cNvPr id="6" name="İçerik Yer Tutucusu 3"/>
          <p:cNvGraphicFramePr>
            <a:graphicFrameLocks/>
          </p:cNvGraphicFramePr>
          <p:nvPr>
            <p:extLst>
              <p:ext uri="{D42A27DB-BD31-4B8C-83A1-F6EECF244321}">
                <p14:modId xmlns:p14="http://schemas.microsoft.com/office/powerpoint/2010/main" val="390641405"/>
              </p:ext>
            </p:extLst>
          </p:nvPr>
        </p:nvGraphicFramePr>
        <p:xfrm>
          <a:off x="1715488" y="1620269"/>
          <a:ext cx="6464300" cy="1971675"/>
        </p:xfrm>
        <a:graphic>
          <a:graphicData uri="http://schemas.openxmlformats.org/drawingml/2006/table">
            <a:tbl>
              <a:tblPr/>
              <a:tblGrid>
                <a:gridCol w="595146">
                  <a:extLst>
                    <a:ext uri="{9D8B030D-6E8A-4147-A177-3AD203B41FA5}">
                      <a16:colId xmlns:a16="http://schemas.microsoft.com/office/drawing/2014/main" val="20000"/>
                    </a:ext>
                  </a:extLst>
                </a:gridCol>
                <a:gridCol w="696448">
                  <a:extLst>
                    <a:ext uri="{9D8B030D-6E8A-4147-A177-3AD203B41FA5}">
                      <a16:colId xmlns:a16="http://schemas.microsoft.com/office/drawing/2014/main" val="20001"/>
                    </a:ext>
                  </a:extLst>
                </a:gridCol>
                <a:gridCol w="712276">
                  <a:extLst>
                    <a:ext uri="{9D8B030D-6E8A-4147-A177-3AD203B41FA5}">
                      <a16:colId xmlns:a16="http://schemas.microsoft.com/office/drawing/2014/main" val="20002"/>
                    </a:ext>
                  </a:extLst>
                </a:gridCol>
                <a:gridCol w="712276">
                  <a:extLst>
                    <a:ext uri="{9D8B030D-6E8A-4147-A177-3AD203B41FA5}">
                      <a16:colId xmlns:a16="http://schemas.microsoft.com/office/drawing/2014/main" val="20003"/>
                    </a:ext>
                  </a:extLst>
                </a:gridCol>
                <a:gridCol w="712276">
                  <a:extLst>
                    <a:ext uri="{9D8B030D-6E8A-4147-A177-3AD203B41FA5}">
                      <a16:colId xmlns:a16="http://schemas.microsoft.com/office/drawing/2014/main" val="20004"/>
                    </a:ext>
                  </a:extLst>
                </a:gridCol>
                <a:gridCol w="712276">
                  <a:extLst>
                    <a:ext uri="{9D8B030D-6E8A-4147-A177-3AD203B41FA5}">
                      <a16:colId xmlns:a16="http://schemas.microsoft.com/office/drawing/2014/main" val="20005"/>
                    </a:ext>
                  </a:extLst>
                </a:gridCol>
                <a:gridCol w="712276">
                  <a:extLst>
                    <a:ext uri="{9D8B030D-6E8A-4147-A177-3AD203B41FA5}">
                      <a16:colId xmlns:a16="http://schemas.microsoft.com/office/drawing/2014/main" val="20006"/>
                    </a:ext>
                  </a:extLst>
                </a:gridCol>
                <a:gridCol w="861062">
                  <a:extLst>
                    <a:ext uri="{9D8B030D-6E8A-4147-A177-3AD203B41FA5}">
                      <a16:colId xmlns:a16="http://schemas.microsoft.com/office/drawing/2014/main" val="20007"/>
                    </a:ext>
                  </a:extLst>
                </a:gridCol>
                <a:gridCol w="750264">
                  <a:extLst>
                    <a:ext uri="{9D8B030D-6E8A-4147-A177-3AD203B41FA5}">
                      <a16:colId xmlns:a16="http://schemas.microsoft.com/office/drawing/2014/main" val="20008"/>
                    </a:ext>
                  </a:extLst>
                </a:gridCol>
              </a:tblGrid>
              <a:tr h="228600">
                <a:tc>
                  <a:txBody>
                    <a:bodyPr/>
                    <a:lstStyle/>
                    <a:p>
                      <a:pPr algn="l" fontAlgn="b"/>
                      <a:endParaRPr lang="en-US" sz="1100" b="0" i="0" u="none" strike="noStrike">
                        <a:effectLst/>
                        <a:latin typeface="Arial" panose="020B0604020202020204" pitchFamily="34" charset="0"/>
                      </a:endParaRPr>
                    </a:p>
                  </a:txBody>
                  <a:tcPr marL="0" marR="0" marT="0" marB="0" anchor="b">
                    <a:lnL>
                      <a:noFill/>
                    </a:lnL>
                    <a:lnR>
                      <a:noFill/>
                    </a:lnR>
                    <a:lnT>
                      <a:noFill/>
                    </a:lnT>
                    <a:lnB>
                      <a:noFill/>
                    </a:lnB>
                  </a:tcPr>
                </a:tc>
                <a:tc>
                  <a:txBody>
                    <a:bodyPr/>
                    <a:lstStyle/>
                    <a:p>
                      <a:pPr algn="l" fontAlgn="b"/>
                      <a:endParaRPr lang="en-US" sz="11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effectLst/>
                          <a:latin typeface="Arial" panose="020B0604020202020204" pitchFamily="34" charset="0"/>
                        </a:rPr>
                        <a:t>Odev</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Quiz</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Vize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Proje</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Final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100" b="1" i="0" u="none" strike="noStrike">
                          <a:effectLst/>
                          <a:latin typeface="Arial" panose="020B0604020202020204" pitchFamily="34" charset="0"/>
                        </a:rPr>
                        <a:t>ÖK Toplam</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l" fontAlgn="b"/>
                      <a:endParaRPr lang="en-US" sz="1100" b="0"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09550">
                <a:tc>
                  <a:txBody>
                    <a:bodyPr/>
                    <a:lstStyle/>
                    <a:p>
                      <a:pPr algn="ctr" fontAlgn="b"/>
                      <a:r>
                        <a:rPr lang="en-US" sz="1100" b="0" i="0" u="none" strike="noStrike">
                          <a:effectLst/>
                          <a:latin typeface="Arial" panose="020B0604020202020204" pitchFamily="34" charset="0"/>
                        </a:rPr>
                        <a:t>Avg</a:t>
                      </a: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65,23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91,00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141,62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297,85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1100" b="1" i="0" u="none" strike="noStrike">
                          <a:effectLst/>
                          <a:latin typeface="Arial" panose="020B0604020202020204" pitchFamily="34" charset="0"/>
                        </a:rPr>
                        <a:t>77,77%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001"/>
                  </a:ext>
                </a:extLst>
              </a:tr>
              <a:tr h="219075">
                <a:tc>
                  <a:txBody>
                    <a:bodyPr/>
                    <a:lstStyle/>
                    <a:p>
                      <a:pPr algn="ctr" fontAlgn="b"/>
                      <a:r>
                        <a:rPr lang="en-US" sz="1100" b="0" i="0" u="none" strike="noStrike">
                          <a:effectLst/>
                          <a:latin typeface="Arial" panose="020B0604020202020204" pitchFamily="34" charset="0"/>
                        </a:rPr>
                        <a:t>Max</a:t>
                      </a:r>
                    </a:p>
                  </a:txBody>
                  <a:tcPr marL="0" marR="0" marT="0" marB="0" anchor="b">
                    <a:lnL>
                      <a:noFill/>
                    </a:lnL>
                    <a:lnR>
                      <a:noFill/>
                    </a:lnR>
                    <a:lnT>
                      <a:noFill/>
                    </a:lnT>
                    <a:lnB>
                      <a:noFill/>
                    </a:lnB>
                  </a:tcPr>
                </a:tc>
                <a:tc>
                  <a:txBody>
                    <a:bodyPr/>
                    <a:lstStyle/>
                    <a:p>
                      <a:pPr algn="l" fontAlgn="b"/>
                      <a:endParaRPr lang="en-US" sz="11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93,00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190,00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383,00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endParaRPr lang="en-US" sz="1100" b="0"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2"/>
                  </a:ext>
                </a:extLst>
              </a:tr>
              <a:tr h="219075">
                <a:tc>
                  <a:txBody>
                    <a:bodyPr/>
                    <a:lstStyle/>
                    <a:p>
                      <a:pPr algn="ctr" fontAlgn="b"/>
                      <a:r>
                        <a:rPr lang="en-US" sz="1100" b="0" i="0" u="none" strike="noStrike">
                          <a:effectLst/>
                          <a:latin typeface="Arial" panose="020B0604020202020204" pitchFamily="34" charset="0"/>
                        </a:rPr>
                        <a:t>Avg</a:t>
                      </a: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0" i="0" u="none" strike="noStrike">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65,23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91,00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141,62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297,85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1100" b="1" i="0" u="none" strike="noStrike">
                          <a:effectLst/>
                          <a:latin typeface="Arial" panose="020B0604020202020204" pitchFamily="34" charset="0"/>
                        </a:rPr>
                        <a:t>77,77%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003"/>
                  </a:ext>
                </a:extLst>
              </a:tr>
              <a:tr h="219075">
                <a:tc>
                  <a:txBody>
                    <a:bodyPr/>
                    <a:lstStyle/>
                    <a:p>
                      <a:pPr algn="ctr" fontAlgn="b"/>
                      <a:r>
                        <a:rPr lang="en-US" sz="1100" b="0" i="0" u="none" strike="noStrike">
                          <a:effectLst/>
                          <a:latin typeface="Arial" panose="020B0604020202020204" pitchFamily="34" charset="0"/>
                        </a:rPr>
                        <a:t>Max</a:t>
                      </a:r>
                    </a:p>
                  </a:txBody>
                  <a:tcPr marL="0" marR="0" marT="0" marB="0" anchor="b">
                    <a:lnL>
                      <a:noFill/>
                    </a:lnL>
                    <a:lnR>
                      <a:noFill/>
                    </a:lnR>
                    <a:lnT>
                      <a:noFill/>
                    </a:lnT>
                    <a:lnB>
                      <a:noFill/>
                    </a:lnB>
                  </a:tcPr>
                </a:tc>
                <a:tc>
                  <a:txBody>
                    <a:bodyPr/>
                    <a:lstStyle/>
                    <a:p>
                      <a:pPr algn="l" fontAlgn="b"/>
                      <a:endParaRPr lang="en-US" sz="11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93,00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190,00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383,00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endParaRPr lang="en-US" sz="1100" b="0"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4"/>
                  </a:ext>
                </a:extLst>
              </a:tr>
              <a:tr h="219075">
                <a:tc>
                  <a:txBody>
                    <a:bodyPr/>
                    <a:lstStyle/>
                    <a:p>
                      <a:pPr algn="ctr" fontAlgn="b"/>
                      <a:r>
                        <a:rPr lang="en-US" sz="1100" b="0" i="0" u="none" strike="noStrike">
                          <a:effectLst/>
                          <a:latin typeface="Arial" panose="020B0604020202020204" pitchFamily="34" charset="0"/>
                        </a:rPr>
                        <a:t>Avg</a:t>
                      </a: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1"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91,00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141,62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232,62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1100" b="1" i="0" u="none" strike="noStrike">
                          <a:effectLst/>
                          <a:latin typeface="Arial" panose="020B0604020202020204" pitchFamily="34" charset="0"/>
                        </a:rPr>
                        <a:t>80,21%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005"/>
                  </a:ext>
                </a:extLst>
              </a:tr>
              <a:tr h="219075">
                <a:tc>
                  <a:txBody>
                    <a:bodyPr/>
                    <a:lstStyle/>
                    <a:p>
                      <a:pPr algn="ctr" fontAlgn="b"/>
                      <a:r>
                        <a:rPr lang="en-US" sz="1100" b="0" i="0" u="none" strike="noStrike">
                          <a:effectLst/>
                          <a:latin typeface="Arial" panose="020B0604020202020204" pitchFamily="34" charset="0"/>
                        </a:rPr>
                        <a:t>Max</a:t>
                      </a:r>
                    </a:p>
                  </a:txBody>
                  <a:tcPr marL="0" marR="0" marT="0" marB="0" anchor="b">
                    <a:lnL>
                      <a:noFill/>
                    </a:lnL>
                    <a:lnR>
                      <a:noFill/>
                    </a:lnR>
                    <a:lnT>
                      <a:noFill/>
                    </a:lnT>
                    <a:lnB>
                      <a:noFill/>
                    </a:lnB>
                  </a:tcPr>
                </a:tc>
                <a:tc>
                  <a:txBody>
                    <a:bodyPr/>
                    <a:lstStyle/>
                    <a:p>
                      <a:pPr algn="l" fontAlgn="b"/>
                      <a:endParaRPr lang="en-US" sz="11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190,00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290,00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endParaRPr lang="en-US" sz="1100" b="0" i="0" u="none" strike="noStrike">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r h="219075">
                <a:tc>
                  <a:txBody>
                    <a:bodyPr/>
                    <a:lstStyle/>
                    <a:p>
                      <a:pPr algn="ctr" fontAlgn="b"/>
                      <a:r>
                        <a:rPr lang="en-US" sz="1100" b="0" i="0" u="none" strike="noStrike">
                          <a:effectLst/>
                          <a:latin typeface="Arial" panose="020B0604020202020204" pitchFamily="34" charset="0"/>
                        </a:rPr>
                        <a:t>Avg</a:t>
                      </a:r>
                    </a:p>
                  </a:txBody>
                  <a:tcPr marL="0" marR="0" marT="0" marB="0" anchor="b">
                    <a:lnL>
                      <a:noFill/>
                    </a:lnL>
                    <a:lnR w="6350" cap="flat" cmpd="sng" algn="ctr">
                      <a:solidFill>
                        <a:srgbClr val="000000"/>
                      </a:solidFill>
                      <a:prstDash val="solid"/>
                      <a:round/>
                      <a:headEnd type="none" w="med" len="med"/>
                      <a:tailEnd type="none" w="med" len="med"/>
                    </a:lnR>
                    <a:lnT>
                      <a:noFill/>
                    </a:lnT>
                    <a:lnB>
                      <a:noFill/>
                    </a:lnB>
                  </a:tcPr>
                </a:tc>
                <a:tc>
                  <a:txBody>
                    <a:bodyPr/>
                    <a:lstStyle/>
                    <a:p>
                      <a:pPr algn="l" fontAlgn="b"/>
                      <a:r>
                        <a:rPr lang="en-US" sz="1100" b="1" i="0" u="none" strike="noStrike">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91,00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70,81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effectLst/>
                          <a:latin typeface="Arial" panose="020B0604020202020204" pitchFamily="34" charset="0"/>
                        </a:rPr>
                        <a:t>161,81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1100" b="1" i="0" u="none" strike="noStrike">
                          <a:effectLst/>
                          <a:latin typeface="Arial" panose="020B0604020202020204" pitchFamily="34" charset="0"/>
                        </a:rPr>
                        <a:t>82,98%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10007"/>
                  </a:ext>
                </a:extLst>
              </a:tr>
              <a:tr h="219075">
                <a:tc>
                  <a:txBody>
                    <a:bodyPr/>
                    <a:lstStyle/>
                    <a:p>
                      <a:pPr algn="ctr" fontAlgn="b"/>
                      <a:r>
                        <a:rPr lang="en-US" sz="1100" b="0" i="0" u="none" strike="noStrike">
                          <a:effectLst/>
                          <a:latin typeface="Arial" panose="020B0604020202020204" pitchFamily="34" charset="0"/>
                        </a:rPr>
                        <a:t>Max</a:t>
                      </a:r>
                    </a:p>
                  </a:txBody>
                  <a:tcPr marL="0" marR="0" marT="0" marB="0" anchor="b">
                    <a:lnL>
                      <a:noFill/>
                    </a:lnL>
                    <a:lnR>
                      <a:noFill/>
                    </a:lnR>
                    <a:lnT>
                      <a:noFill/>
                    </a:lnT>
                    <a:lnB>
                      <a:noFill/>
                    </a:lnB>
                  </a:tcPr>
                </a:tc>
                <a:tc>
                  <a:txBody>
                    <a:bodyPr/>
                    <a:lstStyle/>
                    <a:p>
                      <a:pPr algn="l" fontAlgn="b"/>
                      <a:endParaRPr lang="en-US" sz="11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100,00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95,00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effectLst/>
                          <a:latin typeface="Arial" panose="020B0604020202020204" pitchFamily="34" charset="0"/>
                        </a:rPr>
                        <a:t>195,00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endParaRPr lang="en-US" sz="1100" b="0" i="0" u="none" strike="noStrike" dirty="0">
                        <a:effectLst/>
                        <a:latin typeface="Arial" panose="020B0604020202020204" pitchFamily="34" charset="0"/>
                      </a:endParaRPr>
                    </a:p>
                  </a:txBody>
                  <a:tcPr marL="0" marR="0" marT="0"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8"/>
                  </a:ext>
                </a:extLst>
              </a:tr>
            </a:tbl>
          </a:graphicData>
        </a:graphic>
      </p:graphicFrame>
      <p:graphicFrame>
        <p:nvGraphicFramePr>
          <p:cNvPr id="7" name="Tablo 6"/>
          <p:cNvGraphicFramePr>
            <a:graphicFrameLocks noGrp="1"/>
          </p:cNvGraphicFramePr>
          <p:nvPr>
            <p:extLst>
              <p:ext uri="{D42A27DB-BD31-4B8C-83A1-F6EECF244321}">
                <p14:modId xmlns:p14="http://schemas.microsoft.com/office/powerpoint/2010/main" val="3237939404"/>
              </p:ext>
            </p:extLst>
          </p:nvPr>
        </p:nvGraphicFramePr>
        <p:xfrm>
          <a:off x="3677638" y="3908311"/>
          <a:ext cx="2540000" cy="1314450"/>
        </p:xfrm>
        <a:graphic>
          <a:graphicData uri="http://schemas.openxmlformats.org/drawingml/2006/table">
            <a:tbl>
              <a:tblPr/>
              <a:tblGrid>
                <a:gridCol w="635000">
                  <a:extLst>
                    <a:ext uri="{9D8B030D-6E8A-4147-A177-3AD203B41FA5}">
                      <a16:colId xmlns:a16="http://schemas.microsoft.com/office/drawing/2014/main" val="20000"/>
                    </a:ext>
                  </a:extLst>
                </a:gridCol>
                <a:gridCol w="635000">
                  <a:extLst>
                    <a:ext uri="{9D8B030D-6E8A-4147-A177-3AD203B41FA5}">
                      <a16:colId xmlns:a16="http://schemas.microsoft.com/office/drawing/2014/main" val="20001"/>
                    </a:ext>
                  </a:extLst>
                </a:gridCol>
                <a:gridCol w="635000">
                  <a:extLst>
                    <a:ext uri="{9D8B030D-6E8A-4147-A177-3AD203B41FA5}">
                      <a16:colId xmlns:a16="http://schemas.microsoft.com/office/drawing/2014/main" val="20002"/>
                    </a:ext>
                  </a:extLst>
                </a:gridCol>
                <a:gridCol w="635000">
                  <a:extLst>
                    <a:ext uri="{9D8B030D-6E8A-4147-A177-3AD203B41FA5}">
                      <a16:colId xmlns:a16="http://schemas.microsoft.com/office/drawing/2014/main" val="20003"/>
                    </a:ext>
                  </a:extLst>
                </a:gridCol>
              </a:tblGrid>
              <a:tr h="219075">
                <a:tc>
                  <a:txBody>
                    <a:bodyPr/>
                    <a:lstStyle/>
                    <a:p>
                      <a:pPr algn="l" fontAlgn="b"/>
                      <a:endParaRPr lang="en-US" sz="1100" b="0" i="0" u="none" strike="noStrike" dirty="0">
                        <a:effectLst/>
                        <a:latin typeface="Arial" panose="020B0604020202020204" pitchFamily="34" charset="0"/>
                      </a:endParaRPr>
                    </a:p>
                  </a:txBody>
                  <a:tcPr marL="0" marR="0" marT="0" marB="0" anchor="b">
                    <a:lnL>
                      <a:noFill/>
                    </a:lnL>
                    <a:lnR>
                      <a:noFill/>
                    </a:lnR>
                    <a:lnT>
                      <a:noFill/>
                    </a:lnT>
                    <a:lnB>
                      <a:noFill/>
                    </a:lnB>
                  </a:tcPr>
                </a:tc>
                <a:tc>
                  <a:txBody>
                    <a:bodyPr/>
                    <a:lstStyle/>
                    <a:p>
                      <a:pPr algn="ctr" fontAlgn="b"/>
                      <a:r>
                        <a:rPr lang="en-US" sz="1100" b="0" i="0" u="none" strike="noStrike" dirty="0">
                          <a:effectLst/>
                          <a:latin typeface="Arial" panose="020B0604020202020204" pitchFamily="34" charset="0"/>
                        </a:rPr>
                        <a:t>78,00%</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0" i="0" u="none" strike="noStrike">
                          <a:effectLst/>
                          <a:latin typeface="Arial" panose="020B0604020202020204" pitchFamily="34" charset="0"/>
                        </a:rPr>
                        <a:t>50,00%</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FF0000"/>
                    </a:solidFill>
                  </a:tcPr>
                </a:tc>
                <a:tc>
                  <a:txBody>
                    <a:bodyPr/>
                    <a:lstStyle/>
                    <a:p>
                      <a:pPr algn="ctr" fontAlgn="b"/>
                      <a:r>
                        <a:rPr lang="en-US" sz="1100" b="0" i="0" u="none" strike="noStrike">
                          <a:effectLst/>
                          <a:latin typeface="Arial" panose="020B0604020202020204" pitchFamily="34" charset="0"/>
                        </a:rPr>
                        <a:t>72,20%</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219075">
                <a:tc>
                  <a:txBody>
                    <a:bodyPr/>
                    <a:lstStyle/>
                    <a:p>
                      <a:pPr algn="l" fontAlgn="b"/>
                      <a:endParaRPr lang="en-US" sz="11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effectLst/>
                          <a:latin typeface="Arial" panose="020B0604020202020204" pitchFamily="34" charset="0"/>
                        </a:rPr>
                        <a:t>70 Basari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algn="ctr" fontAlgn="b"/>
                      <a:r>
                        <a:rPr lang="en-US" sz="1100" b="0" i="0" u="none" strike="noStrike">
                          <a:effectLst/>
                          <a:latin typeface="Arial" panose="020B0604020202020204" pitchFamily="34" charset="0"/>
                        </a:rPr>
                        <a:t>50 Basari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algn="ctr" fontAlgn="b"/>
                      <a:r>
                        <a:rPr lang="en-US" sz="1100" b="0" i="0" u="none" strike="noStrike">
                          <a:effectLst/>
                          <a:latin typeface="Arial" panose="020B0604020202020204" pitchFamily="34" charset="0"/>
                        </a:rPr>
                        <a:t>Genel</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extLst>
                  <a:ext uri="{0D108BD9-81ED-4DB2-BD59-A6C34878D82A}">
                    <a16:rowId xmlns:a16="http://schemas.microsoft.com/office/drawing/2014/main" val="10001"/>
                  </a:ext>
                </a:extLst>
              </a:tr>
              <a:tr h="219075">
                <a:tc>
                  <a:txBody>
                    <a:bodyPr/>
                    <a:lstStyle/>
                    <a:p>
                      <a:pPr algn="l" fontAlgn="b"/>
                      <a:r>
                        <a:rPr lang="en-US" sz="1100" b="0" i="0" u="none" strike="noStrike">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solidFill>
                            <a:srgbClr val="9C0006"/>
                          </a:solidFill>
                          <a:effectLst/>
                          <a:latin typeface="Arial" panose="020B0604020202020204" pitchFamily="34" charset="0"/>
                        </a:rPr>
                        <a:t>Hayır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fontAlgn="b"/>
                      <a:r>
                        <a:rPr lang="en-US" sz="1100" b="0" i="0" u="none" strike="noStrike">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100" b="0" i="0" u="none" strike="noStrike">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219075">
                <a:tc>
                  <a:txBody>
                    <a:bodyPr/>
                    <a:lstStyle/>
                    <a:p>
                      <a:pPr algn="l" fontAlgn="b"/>
                      <a:r>
                        <a:rPr lang="en-US" sz="1100" b="0" i="0" u="none" strike="noStrike">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solidFill>
                            <a:srgbClr val="9C0006"/>
                          </a:solidFill>
                          <a:effectLst/>
                          <a:latin typeface="Arial" panose="020B0604020202020204" pitchFamily="34" charset="0"/>
                        </a:rPr>
                        <a:t>Hayır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fontAlgn="b"/>
                      <a:r>
                        <a:rPr lang="en-US" sz="1100" b="0" i="0" u="none" strike="noStrike">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100" b="0" i="0" u="none" strike="noStrike">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3"/>
                  </a:ext>
                </a:extLst>
              </a:tr>
              <a:tr h="219075">
                <a:tc>
                  <a:txBody>
                    <a:bodyPr/>
                    <a:lstStyle/>
                    <a:p>
                      <a:pPr algn="l" fontAlgn="b"/>
                      <a:r>
                        <a:rPr lang="en-US" sz="1100" b="0"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solidFill>
                            <a:srgbClr val="9C0006"/>
                          </a:solidFill>
                          <a:effectLst/>
                          <a:latin typeface="Arial" panose="020B0604020202020204" pitchFamily="34" charset="0"/>
                        </a:rPr>
                        <a:t>Hayır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tc>
                  <a:txBody>
                    <a:bodyPr/>
                    <a:lstStyle/>
                    <a:p>
                      <a:pPr algn="ctr" fontAlgn="b"/>
                      <a:r>
                        <a:rPr lang="en-US" sz="1100" b="0" i="0" u="none" strike="noStrike">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100" b="0" i="0" u="none" strike="noStrike">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4"/>
                  </a:ext>
                </a:extLst>
              </a:tr>
              <a:tr h="219075">
                <a:tc>
                  <a:txBody>
                    <a:bodyPr/>
                    <a:lstStyle/>
                    <a:p>
                      <a:pPr algn="l" fontAlgn="b"/>
                      <a:r>
                        <a:rPr lang="en-US" sz="1100" b="0" i="0" u="none" strike="noStrike" dirty="0">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dirty="0">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100" b="0" i="0" u="none" strike="noStrike">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100" b="0" i="0" u="none" strike="noStrike" dirty="0">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5"/>
                  </a:ext>
                </a:extLst>
              </a:tr>
            </a:tbl>
          </a:graphicData>
        </a:graphic>
      </p:graphicFrame>
      <p:sp>
        <p:nvSpPr>
          <p:cNvPr id="8" name="Metin kutusu 7"/>
          <p:cNvSpPr txBox="1"/>
          <p:nvPr/>
        </p:nvSpPr>
        <p:spPr>
          <a:xfrm>
            <a:off x="6680644" y="3580761"/>
            <a:ext cx="4502195" cy="2308324"/>
          </a:xfrm>
          <a:prstGeom prst="rect">
            <a:avLst/>
          </a:prstGeom>
          <a:noFill/>
        </p:spPr>
        <p:txBody>
          <a:bodyPr wrap="none" rtlCol="0">
            <a:spAutoFit/>
          </a:bodyPr>
          <a:lstStyle/>
          <a:p>
            <a:r>
              <a:rPr lang="tr-TR" dirty="0" smtClean="0"/>
              <a:t>Yani %78 hedef değere göre ilk 3 Öğrenim</a:t>
            </a:r>
          </a:p>
          <a:p>
            <a:r>
              <a:rPr lang="tr-TR" dirty="0" smtClean="0"/>
              <a:t>Kazanımı (ÖK) bu ders kapsamında</a:t>
            </a:r>
            <a:br>
              <a:rPr lang="tr-TR" dirty="0" smtClean="0"/>
            </a:br>
            <a:r>
              <a:rPr lang="tr-TR" dirty="0" smtClean="0"/>
              <a:t>istenen hedef değere göre </a:t>
            </a:r>
            <a:r>
              <a:rPr lang="tr-TR" dirty="0" err="1" smtClean="0"/>
              <a:t>kazandırılamıştır</a:t>
            </a:r>
            <a:r>
              <a:rPr lang="tr-TR" dirty="0" smtClean="0"/>
              <a:t>.</a:t>
            </a:r>
          </a:p>
          <a:p>
            <a:r>
              <a:rPr lang="tr-TR" dirty="0" smtClean="0"/>
              <a:t>Ancak ÖK4’de hedef değer </a:t>
            </a:r>
            <a:r>
              <a:rPr lang="tr-TR" dirty="0" err="1" smtClean="0"/>
              <a:t>yakalanabilinmiştir</a:t>
            </a:r>
            <a:r>
              <a:rPr lang="tr-TR" dirty="0" smtClean="0"/>
              <a:t>.</a:t>
            </a:r>
          </a:p>
          <a:p>
            <a:r>
              <a:rPr lang="tr-TR" dirty="0" smtClean="0"/>
              <a:t>Hedef değer %50 yada sınıf başarı ortalaması </a:t>
            </a:r>
          </a:p>
          <a:p>
            <a:r>
              <a:rPr lang="tr-TR" dirty="0"/>
              <a:t>o</a:t>
            </a:r>
            <a:r>
              <a:rPr lang="tr-TR" dirty="0" smtClean="0"/>
              <a:t>lduğunda tüm ÖK </a:t>
            </a:r>
            <a:r>
              <a:rPr lang="tr-TR" dirty="0" err="1" smtClean="0"/>
              <a:t>lar</a:t>
            </a:r>
            <a:r>
              <a:rPr lang="tr-TR" dirty="0" smtClean="0"/>
              <a:t> başarı bir şekilde </a:t>
            </a:r>
            <a:br>
              <a:rPr lang="tr-TR" dirty="0" smtClean="0"/>
            </a:br>
            <a:r>
              <a:rPr lang="tr-TR" dirty="0" smtClean="0"/>
              <a:t>öğrenciye bu ders kapsamında</a:t>
            </a:r>
          </a:p>
          <a:p>
            <a:r>
              <a:rPr lang="tr-TR" dirty="0" err="1" smtClean="0"/>
              <a:t>kazandırılabilinmiştir</a:t>
            </a:r>
            <a:r>
              <a:rPr lang="tr-TR" dirty="0" smtClean="0"/>
              <a:t>.</a:t>
            </a:r>
            <a:endParaRPr lang="en-US" dirty="0"/>
          </a:p>
        </p:txBody>
      </p:sp>
      <p:sp>
        <p:nvSpPr>
          <p:cNvPr id="9" name="Unvan 1"/>
          <p:cNvSpPr txBox="1">
            <a:spLocks/>
          </p:cNvSpPr>
          <p:nvPr/>
        </p:nvSpPr>
        <p:spPr>
          <a:xfrm>
            <a:off x="838200" y="143892"/>
            <a:ext cx="10515600" cy="1325563"/>
          </a:xfrm>
          <a:prstGeom prst="rect">
            <a:avLst/>
          </a:prstGeom>
        </p:spPr>
        <p:txBody>
          <a:bodyPr>
            <a:normAutofit fontScale="85000" lnSpcReduction="20000"/>
          </a:bodyPr>
          <a:lst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dirty="0" smtClean="0"/>
              <a:t>Önerilen sistem:</a:t>
            </a:r>
            <a:br>
              <a:rPr lang="tr-TR" dirty="0" smtClean="0"/>
            </a:br>
            <a:r>
              <a:rPr lang="tr-TR" dirty="0" smtClean="0"/>
              <a:t>Öğrenim kazanımları başarı düzeyleri</a:t>
            </a:r>
            <a:endParaRPr lang="en-US" dirty="0"/>
          </a:p>
        </p:txBody>
      </p:sp>
    </p:spTree>
    <p:extLst>
      <p:ext uri="{BB962C8B-B14F-4D97-AF65-F5344CB8AC3E}">
        <p14:creationId xmlns:p14="http://schemas.microsoft.com/office/powerpoint/2010/main" val="1490662778"/>
      </p:ext>
    </p:extLst>
  </p:cSld>
  <p:clrMapOvr>
    <a:masterClrMapping/>
  </p:clrMapOvr>
  <p:transition>
    <p:fade/>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85</a:t>
            </a:fld>
            <a:endParaRPr lang="tr-TR"/>
          </a:p>
        </p:txBody>
      </p:sp>
      <p:graphicFrame>
        <p:nvGraphicFramePr>
          <p:cNvPr id="4" name="İçerik Yer Tutucusu 3"/>
          <p:cNvGraphicFramePr>
            <a:graphicFrameLocks/>
          </p:cNvGraphicFramePr>
          <p:nvPr>
            <p:extLst>
              <p:ext uri="{D42A27DB-BD31-4B8C-83A1-F6EECF244321}">
                <p14:modId xmlns:p14="http://schemas.microsoft.com/office/powerpoint/2010/main" val="4186842491"/>
              </p:ext>
            </p:extLst>
          </p:nvPr>
        </p:nvGraphicFramePr>
        <p:xfrm>
          <a:off x="683837" y="1316968"/>
          <a:ext cx="10515596" cy="792805"/>
        </p:xfrm>
        <a:graphic>
          <a:graphicData uri="http://schemas.openxmlformats.org/drawingml/2006/table">
            <a:tbl>
              <a:tblPr/>
              <a:tblGrid>
                <a:gridCol w="441118">
                  <a:extLst>
                    <a:ext uri="{9D8B030D-6E8A-4147-A177-3AD203B41FA5}">
                      <a16:colId xmlns:a16="http://schemas.microsoft.com/office/drawing/2014/main" val="20000"/>
                    </a:ext>
                  </a:extLst>
                </a:gridCol>
                <a:gridCol w="3715038">
                  <a:extLst>
                    <a:ext uri="{9D8B030D-6E8A-4147-A177-3AD203B41FA5}">
                      <a16:colId xmlns:a16="http://schemas.microsoft.com/office/drawing/2014/main" val="20001"/>
                    </a:ext>
                  </a:extLst>
                </a:gridCol>
                <a:gridCol w="330838">
                  <a:extLst>
                    <a:ext uri="{9D8B030D-6E8A-4147-A177-3AD203B41FA5}">
                      <a16:colId xmlns:a16="http://schemas.microsoft.com/office/drawing/2014/main" val="20002"/>
                    </a:ext>
                  </a:extLst>
                </a:gridCol>
                <a:gridCol w="459497">
                  <a:extLst>
                    <a:ext uri="{9D8B030D-6E8A-4147-A177-3AD203B41FA5}">
                      <a16:colId xmlns:a16="http://schemas.microsoft.com/office/drawing/2014/main" val="20003"/>
                    </a:ext>
                  </a:extLst>
                </a:gridCol>
                <a:gridCol w="459497">
                  <a:extLst>
                    <a:ext uri="{9D8B030D-6E8A-4147-A177-3AD203B41FA5}">
                      <a16:colId xmlns:a16="http://schemas.microsoft.com/office/drawing/2014/main" val="20004"/>
                    </a:ext>
                  </a:extLst>
                </a:gridCol>
                <a:gridCol w="459497">
                  <a:extLst>
                    <a:ext uri="{9D8B030D-6E8A-4147-A177-3AD203B41FA5}">
                      <a16:colId xmlns:a16="http://schemas.microsoft.com/office/drawing/2014/main" val="20005"/>
                    </a:ext>
                  </a:extLst>
                </a:gridCol>
                <a:gridCol w="459497">
                  <a:extLst>
                    <a:ext uri="{9D8B030D-6E8A-4147-A177-3AD203B41FA5}">
                      <a16:colId xmlns:a16="http://schemas.microsoft.com/office/drawing/2014/main" val="20006"/>
                    </a:ext>
                  </a:extLst>
                </a:gridCol>
                <a:gridCol w="459497">
                  <a:extLst>
                    <a:ext uri="{9D8B030D-6E8A-4147-A177-3AD203B41FA5}">
                      <a16:colId xmlns:a16="http://schemas.microsoft.com/office/drawing/2014/main" val="20007"/>
                    </a:ext>
                  </a:extLst>
                </a:gridCol>
                <a:gridCol w="514638">
                  <a:extLst>
                    <a:ext uri="{9D8B030D-6E8A-4147-A177-3AD203B41FA5}">
                      <a16:colId xmlns:a16="http://schemas.microsoft.com/office/drawing/2014/main" val="20008"/>
                    </a:ext>
                  </a:extLst>
                </a:gridCol>
                <a:gridCol w="459497">
                  <a:extLst>
                    <a:ext uri="{9D8B030D-6E8A-4147-A177-3AD203B41FA5}">
                      <a16:colId xmlns:a16="http://schemas.microsoft.com/office/drawing/2014/main" val="20009"/>
                    </a:ext>
                  </a:extLst>
                </a:gridCol>
                <a:gridCol w="459497">
                  <a:extLst>
                    <a:ext uri="{9D8B030D-6E8A-4147-A177-3AD203B41FA5}">
                      <a16:colId xmlns:a16="http://schemas.microsoft.com/office/drawing/2014/main" val="20010"/>
                    </a:ext>
                  </a:extLst>
                </a:gridCol>
                <a:gridCol w="459497">
                  <a:extLst>
                    <a:ext uri="{9D8B030D-6E8A-4147-A177-3AD203B41FA5}">
                      <a16:colId xmlns:a16="http://schemas.microsoft.com/office/drawing/2014/main" val="20011"/>
                    </a:ext>
                  </a:extLst>
                </a:gridCol>
                <a:gridCol w="459497">
                  <a:extLst>
                    <a:ext uri="{9D8B030D-6E8A-4147-A177-3AD203B41FA5}">
                      <a16:colId xmlns:a16="http://schemas.microsoft.com/office/drawing/2014/main" val="20012"/>
                    </a:ext>
                  </a:extLst>
                </a:gridCol>
                <a:gridCol w="459497">
                  <a:extLst>
                    <a:ext uri="{9D8B030D-6E8A-4147-A177-3AD203B41FA5}">
                      <a16:colId xmlns:a16="http://schemas.microsoft.com/office/drawing/2014/main" val="20013"/>
                    </a:ext>
                  </a:extLst>
                </a:gridCol>
                <a:gridCol w="459497">
                  <a:extLst>
                    <a:ext uri="{9D8B030D-6E8A-4147-A177-3AD203B41FA5}">
                      <a16:colId xmlns:a16="http://schemas.microsoft.com/office/drawing/2014/main" val="20014"/>
                    </a:ext>
                  </a:extLst>
                </a:gridCol>
                <a:gridCol w="459497">
                  <a:extLst>
                    <a:ext uri="{9D8B030D-6E8A-4147-A177-3AD203B41FA5}">
                      <a16:colId xmlns:a16="http://schemas.microsoft.com/office/drawing/2014/main" val="20015"/>
                    </a:ext>
                  </a:extLst>
                </a:gridCol>
              </a:tblGrid>
              <a:tr h="158561">
                <a:tc>
                  <a:txBody>
                    <a:bodyPr/>
                    <a:lstStyle/>
                    <a:p>
                      <a:pPr algn="l" fontAlgn="b"/>
                      <a:endParaRPr lang="en-US" sz="8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r>
                        <a:rPr lang="en-US" sz="800" b="1" i="0" u="none" strike="noStrike">
                          <a:solidFill>
                            <a:srgbClr val="C00000"/>
                          </a:solidFill>
                          <a:effectLst/>
                          <a:latin typeface="Arial" panose="020B0604020202020204" pitchFamily="34" charset="0"/>
                        </a:rPr>
                        <a:t>Ders öğrenim kazanımları</a:t>
                      </a: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8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800" b="1" i="0" u="none" strike="noStrike">
                          <a:effectLst/>
                          <a:latin typeface="Arial" panose="020B0604020202020204" pitchFamily="34" charset="0"/>
                        </a:rPr>
                        <a:t>PÇ1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800" b="1" i="0" u="none" strike="noStrike">
                          <a:effectLst/>
                          <a:latin typeface="Arial" panose="020B0604020202020204" pitchFamily="34" charset="0"/>
                        </a:rPr>
                        <a:t>PÇ13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extLst>
                  <a:ext uri="{0D108BD9-81ED-4DB2-BD59-A6C34878D82A}">
                    <a16:rowId xmlns:a16="http://schemas.microsoft.com/office/drawing/2014/main" val="10000"/>
                  </a:ext>
                </a:extLst>
              </a:tr>
              <a:tr h="158561">
                <a:tc>
                  <a:txBody>
                    <a:bodyPr/>
                    <a:lstStyle/>
                    <a:p>
                      <a:pPr algn="l" fontAlgn="b"/>
                      <a:r>
                        <a:rPr lang="en-US" sz="800" b="0" i="0" u="none" strike="noStrike">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r>
                        <a:rPr lang="en-US" sz="800" b="0" i="0" u="none" strike="noStrike">
                          <a:effectLst/>
                          <a:latin typeface="Arial" panose="020B0604020202020204" pitchFamily="34" charset="0"/>
                        </a:rPr>
                        <a:t>Lojistikteki güncel konuları farklı bakış açılarıyla değerlendirir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r>
                        <a:rPr lang="en-US" sz="800" b="0" i="0" u="none" strike="noStrike">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1"/>
                  </a:ext>
                </a:extLst>
              </a:tr>
              <a:tr h="158561">
                <a:tc>
                  <a:txBody>
                    <a:bodyPr/>
                    <a:lstStyle/>
                    <a:p>
                      <a:pPr algn="l" fontAlgn="b"/>
                      <a:r>
                        <a:rPr lang="en-US" sz="800" b="0" i="0" u="none" strike="noStrike">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800" b="0" i="0" u="none" strike="noStrike">
                          <a:effectLst/>
                          <a:latin typeface="Arial" panose="020B0604020202020204" pitchFamily="34" charset="0"/>
                        </a:rPr>
                        <a:t>Ekonomik büyümede lojistik ve tedarik zincirinin rolünü açıklar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800" b="0" i="0" u="none" strike="noStrike">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2"/>
                  </a:ext>
                </a:extLst>
              </a:tr>
              <a:tr h="158561">
                <a:tc>
                  <a:txBody>
                    <a:bodyPr/>
                    <a:lstStyle/>
                    <a:p>
                      <a:pPr algn="l" fontAlgn="b"/>
                      <a:r>
                        <a:rPr lang="en-US" sz="800" b="0"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r>
                        <a:rPr lang="en-US" sz="800" b="0" i="0" u="none" strike="noStrike">
                          <a:effectLst/>
                          <a:latin typeface="Arial" panose="020B0604020202020204" pitchFamily="34" charset="0"/>
                        </a:rPr>
                        <a:t>Lojistik konusunda teorik bilgilerini pratik bilgilerle harmanlar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l" fontAlgn="b"/>
                      <a:r>
                        <a:rPr lang="en-US" sz="800" b="0"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extLst>
                  <a:ext uri="{0D108BD9-81ED-4DB2-BD59-A6C34878D82A}">
                    <a16:rowId xmlns:a16="http://schemas.microsoft.com/office/drawing/2014/main" val="10003"/>
                  </a:ext>
                </a:extLst>
              </a:tr>
              <a:tr h="158561">
                <a:tc>
                  <a:txBody>
                    <a:bodyPr/>
                    <a:lstStyle/>
                    <a:p>
                      <a:pPr algn="l" fontAlgn="b"/>
                      <a:r>
                        <a:rPr lang="en-US" sz="800" b="0" i="0" u="none" strike="noStrike">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800" b="0" i="0" u="none" strike="noStrike">
                          <a:effectLst/>
                          <a:latin typeface="Arial" panose="020B0604020202020204" pitchFamily="34" charset="0"/>
                        </a:rPr>
                        <a:t>Lojistikle ilgili süreçleri yönetir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l" fontAlgn="b"/>
                      <a:r>
                        <a:rPr lang="en-US" sz="800" b="0" i="0" u="none" strike="noStrike">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b"/>
                      <a:r>
                        <a:rPr lang="en-US" sz="800" b="0" i="0" u="none" strike="noStrike" dirty="0">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bl>
          </a:graphicData>
        </a:graphic>
      </p:graphicFrame>
      <p:sp>
        <p:nvSpPr>
          <p:cNvPr id="5" name="Metin kutusu 4"/>
          <p:cNvSpPr txBox="1"/>
          <p:nvPr/>
        </p:nvSpPr>
        <p:spPr>
          <a:xfrm>
            <a:off x="402676" y="2248566"/>
            <a:ext cx="10337895" cy="646331"/>
          </a:xfrm>
          <a:prstGeom prst="rect">
            <a:avLst/>
          </a:prstGeom>
          <a:noFill/>
        </p:spPr>
        <p:txBody>
          <a:bodyPr wrap="none" rtlCol="0">
            <a:spAutoFit/>
          </a:bodyPr>
          <a:lstStyle/>
          <a:p>
            <a:r>
              <a:rPr lang="tr-TR" dirty="0" smtClean="0"/>
              <a:t>Bu bölümde ilgili derse ilişkin öğrenim kazanımları ve ilgili program çıktı düzeyleri arasındaki ilişkiler yer alır.</a:t>
            </a:r>
            <a:br>
              <a:rPr lang="tr-TR" dirty="0" smtClean="0"/>
            </a:br>
            <a:r>
              <a:rPr lang="tr-TR" dirty="0" smtClean="0"/>
              <a:t>Bu ilişkiler hali hazırda ders formlarında ve PAÜ Eğitim Bilgi Sisteminde her ders için tanımlanmış durumdadır.</a:t>
            </a:r>
            <a:endParaRPr lang="en-US" dirty="0"/>
          </a:p>
        </p:txBody>
      </p:sp>
      <p:graphicFrame>
        <p:nvGraphicFramePr>
          <p:cNvPr id="6" name="Tablo 5"/>
          <p:cNvGraphicFramePr>
            <a:graphicFrameLocks noGrp="1"/>
          </p:cNvGraphicFramePr>
          <p:nvPr>
            <p:extLst>
              <p:ext uri="{D42A27DB-BD31-4B8C-83A1-F6EECF244321}">
                <p14:modId xmlns:p14="http://schemas.microsoft.com/office/powerpoint/2010/main" val="2073917238"/>
              </p:ext>
            </p:extLst>
          </p:nvPr>
        </p:nvGraphicFramePr>
        <p:xfrm>
          <a:off x="683833" y="4667181"/>
          <a:ext cx="10515600" cy="1441272"/>
        </p:xfrm>
        <a:graphic>
          <a:graphicData uri="http://schemas.openxmlformats.org/drawingml/2006/table">
            <a:tbl>
              <a:tblPr/>
              <a:tblGrid>
                <a:gridCol w="560037">
                  <a:extLst>
                    <a:ext uri="{9D8B030D-6E8A-4147-A177-3AD203B41FA5}">
                      <a16:colId xmlns:a16="http://schemas.microsoft.com/office/drawing/2014/main" val="20000"/>
                    </a:ext>
                  </a:extLst>
                </a:gridCol>
                <a:gridCol w="655363">
                  <a:extLst>
                    <a:ext uri="{9D8B030D-6E8A-4147-A177-3AD203B41FA5}">
                      <a16:colId xmlns:a16="http://schemas.microsoft.com/office/drawing/2014/main" val="20001"/>
                    </a:ext>
                  </a:extLst>
                </a:gridCol>
                <a:gridCol w="670258">
                  <a:extLst>
                    <a:ext uri="{9D8B030D-6E8A-4147-A177-3AD203B41FA5}">
                      <a16:colId xmlns:a16="http://schemas.microsoft.com/office/drawing/2014/main" val="20002"/>
                    </a:ext>
                  </a:extLst>
                </a:gridCol>
                <a:gridCol w="670258">
                  <a:extLst>
                    <a:ext uri="{9D8B030D-6E8A-4147-A177-3AD203B41FA5}">
                      <a16:colId xmlns:a16="http://schemas.microsoft.com/office/drawing/2014/main" val="20003"/>
                    </a:ext>
                  </a:extLst>
                </a:gridCol>
                <a:gridCol w="670258">
                  <a:extLst>
                    <a:ext uri="{9D8B030D-6E8A-4147-A177-3AD203B41FA5}">
                      <a16:colId xmlns:a16="http://schemas.microsoft.com/office/drawing/2014/main" val="20004"/>
                    </a:ext>
                  </a:extLst>
                </a:gridCol>
                <a:gridCol w="670258">
                  <a:extLst>
                    <a:ext uri="{9D8B030D-6E8A-4147-A177-3AD203B41FA5}">
                      <a16:colId xmlns:a16="http://schemas.microsoft.com/office/drawing/2014/main" val="20005"/>
                    </a:ext>
                  </a:extLst>
                </a:gridCol>
                <a:gridCol w="670258">
                  <a:extLst>
                    <a:ext uri="{9D8B030D-6E8A-4147-A177-3AD203B41FA5}">
                      <a16:colId xmlns:a16="http://schemas.microsoft.com/office/drawing/2014/main" val="20006"/>
                    </a:ext>
                  </a:extLst>
                </a:gridCol>
                <a:gridCol w="810267">
                  <a:extLst>
                    <a:ext uri="{9D8B030D-6E8A-4147-A177-3AD203B41FA5}">
                      <a16:colId xmlns:a16="http://schemas.microsoft.com/office/drawing/2014/main" val="20007"/>
                    </a:ext>
                  </a:extLst>
                </a:gridCol>
                <a:gridCol w="706005">
                  <a:extLst>
                    <a:ext uri="{9D8B030D-6E8A-4147-A177-3AD203B41FA5}">
                      <a16:colId xmlns:a16="http://schemas.microsoft.com/office/drawing/2014/main" val="20008"/>
                    </a:ext>
                  </a:extLst>
                </a:gridCol>
                <a:gridCol w="738773">
                  <a:extLst>
                    <a:ext uri="{9D8B030D-6E8A-4147-A177-3AD203B41FA5}">
                      <a16:colId xmlns:a16="http://schemas.microsoft.com/office/drawing/2014/main" val="20009"/>
                    </a:ext>
                  </a:extLst>
                </a:gridCol>
                <a:gridCol w="738773">
                  <a:extLst>
                    <a:ext uri="{9D8B030D-6E8A-4147-A177-3AD203B41FA5}">
                      <a16:colId xmlns:a16="http://schemas.microsoft.com/office/drawing/2014/main" val="20010"/>
                    </a:ext>
                  </a:extLst>
                </a:gridCol>
                <a:gridCol w="738773">
                  <a:extLst>
                    <a:ext uri="{9D8B030D-6E8A-4147-A177-3AD203B41FA5}">
                      <a16:colId xmlns:a16="http://schemas.microsoft.com/office/drawing/2014/main" val="20011"/>
                    </a:ext>
                  </a:extLst>
                </a:gridCol>
                <a:gridCol w="738773">
                  <a:extLst>
                    <a:ext uri="{9D8B030D-6E8A-4147-A177-3AD203B41FA5}">
                      <a16:colId xmlns:a16="http://schemas.microsoft.com/office/drawing/2014/main" val="20012"/>
                    </a:ext>
                  </a:extLst>
                </a:gridCol>
                <a:gridCol w="738773">
                  <a:extLst>
                    <a:ext uri="{9D8B030D-6E8A-4147-A177-3AD203B41FA5}">
                      <a16:colId xmlns:a16="http://schemas.microsoft.com/office/drawing/2014/main" val="20013"/>
                    </a:ext>
                  </a:extLst>
                </a:gridCol>
                <a:gridCol w="738773">
                  <a:extLst>
                    <a:ext uri="{9D8B030D-6E8A-4147-A177-3AD203B41FA5}">
                      <a16:colId xmlns:a16="http://schemas.microsoft.com/office/drawing/2014/main" val="20014"/>
                    </a:ext>
                  </a:extLst>
                </a:gridCol>
              </a:tblGrid>
              <a:tr h="205896">
                <a:tc>
                  <a:txBody>
                    <a:bodyPr/>
                    <a:lstStyle/>
                    <a:p>
                      <a:pPr algn="l" fontAlgn="b"/>
                      <a:endParaRPr lang="en-US" sz="1000" b="0" i="0" u="none" strike="noStrike" dirty="0">
                        <a:effectLst/>
                        <a:latin typeface="Arial" panose="020B0604020202020204" pitchFamily="34" charset="0"/>
                      </a:endParaRPr>
                    </a:p>
                  </a:txBody>
                  <a:tcPr marL="0" marR="0" marT="0" marB="0" anchor="b">
                    <a:lnL>
                      <a:noFill/>
                    </a:lnL>
                    <a:lnR>
                      <a:noFill/>
                    </a:lnR>
                    <a:lnT>
                      <a:noFill/>
                    </a:lnT>
                    <a:lnB>
                      <a:noFill/>
                    </a:lnB>
                  </a:tcPr>
                </a:tc>
                <a:tc>
                  <a:txBody>
                    <a:bodyPr/>
                    <a:lstStyle/>
                    <a:p>
                      <a:pPr algn="ctr" fontAlgn="b"/>
                      <a:r>
                        <a:rPr lang="en-US" sz="1000" b="0" i="0" u="none" strike="noStrike">
                          <a:effectLst/>
                          <a:latin typeface="Arial" panose="020B0604020202020204" pitchFamily="34" charset="0"/>
                        </a:rPr>
                        <a:t>78%</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FF0000"/>
                    </a:solidFill>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tc>
                  <a:txBody>
                    <a:bodyPr/>
                    <a:lstStyle/>
                    <a:p>
                      <a:pPr algn="l" fontAlgn="b"/>
                      <a:endParaRPr lang="en-US" sz="1000" b="0" i="0" u="none" strike="noStrike">
                        <a:effectLst/>
                        <a:latin typeface="Arial" panose="020B0604020202020204" pitchFamily="34" charset="0"/>
                      </a:endParaRPr>
                    </a:p>
                  </a:txBody>
                  <a:tcPr marL="0" marR="0" marT="0" marB="0" anchor="b">
                    <a:lnL>
                      <a:noFill/>
                    </a:lnL>
                    <a:lnR>
                      <a:noFill/>
                    </a:lnR>
                    <a:lnT>
                      <a:noFill/>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205896">
                <a:tc>
                  <a:txBody>
                    <a:bodyPr/>
                    <a:lstStyle/>
                    <a:p>
                      <a:pPr algn="l" fontAlgn="b"/>
                      <a:endParaRPr lang="en-US" sz="10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1000" b="0" i="0" u="none" strike="noStrike">
                          <a:effectLst/>
                          <a:latin typeface="Arial" panose="020B0604020202020204" pitchFamily="34" charset="0"/>
                        </a:rPr>
                        <a:t>70 Basari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tc>
                  <a:txBody>
                    <a:bodyPr/>
                    <a:lstStyle/>
                    <a:p>
                      <a:pPr algn="ctr" fontAlgn="b"/>
                      <a:r>
                        <a:rPr lang="en-US" sz="1000" b="1" i="0" u="none" strike="noStrike">
                          <a:effectLst/>
                          <a:latin typeface="Arial" panose="020B0604020202020204" pitchFamily="34" charset="0"/>
                        </a:rPr>
                        <a:t>PÇ1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PÇ6</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PÇ7</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PÇ8</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PÇ9</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PÇ10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PÇ11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PÇ12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tc>
                  <a:txBody>
                    <a:bodyPr/>
                    <a:lstStyle/>
                    <a:p>
                      <a:pPr algn="ctr" fontAlgn="b"/>
                      <a:r>
                        <a:rPr lang="en-US" sz="1000" b="1" i="0" u="none" strike="noStrike">
                          <a:effectLst/>
                          <a:latin typeface="Arial" panose="020B0604020202020204" pitchFamily="34" charset="0"/>
                        </a:rPr>
                        <a:t>PÇ13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DB4E2"/>
                    </a:solidFill>
                  </a:tcPr>
                </a:tc>
                <a:extLst>
                  <a:ext uri="{0D108BD9-81ED-4DB2-BD59-A6C34878D82A}">
                    <a16:rowId xmlns:a16="http://schemas.microsoft.com/office/drawing/2014/main" val="10001"/>
                  </a:ext>
                </a:extLst>
              </a:tr>
              <a:tr h="205896">
                <a:tc>
                  <a:txBody>
                    <a:bodyPr/>
                    <a:lstStyle/>
                    <a:p>
                      <a:pPr algn="l" fontAlgn="b"/>
                      <a:r>
                        <a:rPr lang="en-US" sz="1000" b="0" i="0" u="none" strike="noStrike">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002"/>
                  </a:ext>
                </a:extLst>
              </a:tr>
              <a:tr h="205896">
                <a:tc>
                  <a:txBody>
                    <a:bodyPr/>
                    <a:lstStyle/>
                    <a:p>
                      <a:pPr algn="l" fontAlgn="b"/>
                      <a:r>
                        <a:rPr lang="en-US" sz="1000" b="0" i="0" u="none" strike="noStrike">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3"/>
                  </a:ext>
                </a:extLst>
              </a:tr>
              <a:tr h="205896">
                <a:tc>
                  <a:txBody>
                    <a:bodyPr/>
                    <a:lstStyle/>
                    <a:p>
                      <a:pPr algn="l" fontAlgn="b"/>
                      <a:r>
                        <a:rPr lang="en-US" sz="1000" b="0"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dirty="0">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extLst>
                  <a:ext uri="{0D108BD9-81ED-4DB2-BD59-A6C34878D82A}">
                    <a16:rowId xmlns:a16="http://schemas.microsoft.com/office/drawing/2014/main" val="10004"/>
                  </a:ext>
                </a:extLst>
              </a:tr>
              <a:tr h="205896">
                <a:tc>
                  <a:txBody>
                    <a:bodyPr/>
                    <a:lstStyle/>
                    <a:p>
                      <a:pPr algn="l" fontAlgn="b"/>
                      <a:r>
                        <a:rPr lang="en-US" sz="1000" b="0" i="0" u="none" strike="noStrike">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tc>
                  <a:txBody>
                    <a:bodyPr/>
                    <a:lstStyle/>
                    <a:p>
                      <a:pPr algn="ctr" fontAlgn="b"/>
                      <a:r>
                        <a:rPr lang="en-US" sz="10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000" b="0" i="0" u="none" strike="noStrike">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0005"/>
                  </a:ext>
                </a:extLst>
              </a:tr>
              <a:tr h="205896">
                <a:tc>
                  <a:txBody>
                    <a:bodyPr/>
                    <a:lstStyle/>
                    <a:p>
                      <a:pPr algn="l" fontAlgn="b"/>
                      <a:r>
                        <a:rPr lang="en-US" sz="1100" b="1" i="0" u="none" strike="noStrike">
                          <a:solidFill>
                            <a:srgbClr val="C00000"/>
                          </a:solidFill>
                          <a:effectLst/>
                          <a:latin typeface="Arial" panose="020B0604020202020204" pitchFamily="34" charset="0"/>
                        </a:rPr>
                        <a:t>Skor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20%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40%</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25%</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n-US" sz="1100" b="1" i="0" u="none" strike="noStrike" dirty="0">
                          <a:solidFill>
                            <a:srgbClr val="C00000"/>
                          </a:solidFill>
                          <a:effectLst/>
                          <a:latin typeface="Arial" panose="020B0604020202020204" pitchFamily="34" charset="0"/>
                        </a:rPr>
                        <a:t> </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graphicFrame>
        <p:nvGraphicFramePr>
          <p:cNvPr id="7" name="Tablo 6"/>
          <p:cNvGraphicFramePr>
            <a:graphicFrameLocks noGrp="1"/>
          </p:cNvGraphicFramePr>
          <p:nvPr>
            <p:extLst>
              <p:ext uri="{D42A27DB-BD31-4B8C-83A1-F6EECF244321}">
                <p14:modId xmlns:p14="http://schemas.microsoft.com/office/powerpoint/2010/main" val="1822116540"/>
              </p:ext>
            </p:extLst>
          </p:nvPr>
        </p:nvGraphicFramePr>
        <p:xfrm>
          <a:off x="683833" y="2963072"/>
          <a:ext cx="1270000" cy="1314450"/>
        </p:xfrm>
        <a:graphic>
          <a:graphicData uri="http://schemas.openxmlformats.org/drawingml/2006/table">
            <a:tbl>
              <a:tblPr/>
              <a:tblGrid>
                <a:gridCol w="635000">
                  <a:extLst>
                    <a:ext uri="{9D8B030D-6E8A-4147-A177-3AD203B41FA5}">
                      <a16:colId xmlns:a16="http://schemas.microsoft.com/office/drawing/2014/main" val="20000"/>
                    </a:ext>
                  </a:extLst>
                </a:gridCol>
                <a:gridCol w="635000">
                  <a:extLst>
                    <a:ext uri="{9D8B030D-6E8A-4147-A177-3AD203B41FA5}">
                      <a16:colId xmlns:a16="http://schemas.microsoft.com/office/drawing/2014/main" val="20001"/>
                    </a:ext>
                  </a:extLst>
                </a:gridCol>
              </a:tblGrid>
              <a:tr h="219075">
                <a:tc>
                  <a:txBody>
                    <a:bodyPr/>
                    <a:lstStyle/>
                    <a:p>
                      <a:pPr algn="l" fontAlgn="b"/>
                      <a:endParaRPr lang="en-US" sz="1100" b="0" i="0" u="none" strike="noStrike" dirty="0">
                        <a:effectLst/>
                        <a:latin typeface="Arial" panose="020B0604020202020204" pitchFamily="34" charset="0"/>
                      </a:endParaRPr>
                    </a:p>
                  </a:txBody>
                  <a:tcPr marL="0" marR="0" marT="0" marB="0" anchor="b">
                    <a:lnL>
                      <a:noFill/>
                    </a:lnL>
                    <a:lnR>
                      <a:noFill/>
                    </a:lnR>
                    <a:lnT>
                      <a:noFill/>
                    </a:lnT>
                    <a:lnB>
                      <a:noFill/>
                    </a:lnB>
                  </a:tcPr>
                </a:tc>
                <a:tc>
                  <a:txBody>
                    <a:bodyPr/>
                    <a:lstStyle/>
                    <a:p>
                      <a:pPr algn="ctr" fontAlgn="b"/>
                      <a:r>
                        <a:rPr lang="en-US" sz="1100" b="0" i="0" u="none" strike="noStrike" dirty="0">
                          <a:effectLst/>
                          <a:latin typeface="Arial" panose="020B0604020202020204" pitchFamily="34" charset="0"/>
                        </a:rPr>
                        <a:t>78,00%</a:t>
                      </a:r>
                    </a:p>
                  </a:txBody>
                  <a:tcPr marL="0" marR="0" marT="0" marB="0" anchor="b">
                    <a:lnL>
                      <a:noFill/>
                    </a:lnL>
                    <a:lnR>
                      <a:noFill/>
                    </a:lnR>
                    <a:lnT>
                      <a:noFill/>
                    </a:lnT>
                    <a:lnB w="635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0"/>
                  </a:ext>
                </a:extLst>
              </a:tr>
              <a:tr h="219075">
                <a:tc>
                  <a:txBody>
                    <a:bodyPr/>
                    <a:lstStyle/>
                    <a:p>
                      <a:pPr algn="l" fontAlgn="b"/>
                      <a:endParaRPr lang="en-US" sz="1100" b="0" i="0" u="none" strike="noStrike">
                        <a:effectLst/>
                        <a:latin typeface="Arial" panose="020B0604020202020204" pitchFamily="34" charset="0"/>
                      </a:endParaRPr>
                    </a:p>
                  </a:txBody>
                  <a:tcPr marL="0" marR="0" marT="0"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c>
                  <a:txBody>
                    <a:bodyPr/>
                    <a:lstStyle/>
                    <a:p>
                      <a:pPr algn="ctr" fontAlgn="b"/>
                      <a:r>
                        <a:rPr lang="en-US" sz="1100" b="0" i="0" u="none" strike="noStrike">
                          <a:effectLst/>
                          <a:latin typeface="Arial" panose="020B0604020202020204" pitchFamily="34" charset="0"/>
                        </a:rPr>
                        <a:t>70 Basari</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CCCCC"/>
                    </a:solidFill>
                  </a:tcPr>
                </a:tc>
                <a:extLst>
                  <a:ext uri="{0D108BD9-81ED-4DB2-BD59-A6C34878D82A}">
                    <a16:rowId xmlns:a16="http://schemas.microsoft.com/office/drawing/2014/main" val="10001"/>
                  </a:ext>
                </a:extLst>
              </a:tr>
              <a:tr h="219075">
                <a:tc>
                  <a:txBody>
                    <a:bodyPr/>
                    <a:lstStyle/>
                    <a:p>
                      <a:pPr algn="l" fontAlgn="b"/>
                      <a:r>
                        <a:rPr lang="en-US" sz="1100" b="0" i="0" u="none" strike="noStrike" dirty="0">
                          <a:effectLst/>
                          <a:latin typeface="Arial" panose="020B0604020202020204" pitchFamily="34" charset="0"/>
                        </a:rPr>
                        <a:t>ÖK1</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solidFill>
                            <a:srgbClr val="9C0006"/>
                          </a:solidFill>
                          <a:effectLst/>
                          <a:latin typeface="Arial" panose="020B0604020202020204" pitchFamily="34" charset="0"/>
                        </a:rPr>
                        <a:t>Hayır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002"/>
                  </a:ext>
                </a:extLst>
              </a:tr>
              <a:tr h="219075">
                <a:tc>
                  <a:txBody>
                    <a:bodyPr/>
                    <a:lstStyle/>
                    <a:p>
                      <a:pPr algn="l" fontAlgn="b"/>
                      <a:r>
                        <a:rPr lang="en-US" sz="1100" b="0" i="0" u="none" strike="noStrike">
                          <a:effectLst/>
                          <a:latin typeface="Arial" panose="020B0604020202020204" pitchFamily="34" charset="0"/>
                        </a:rPr>
                        <a:t>ÖK2</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solidFill>
                            <a:srgbClr val="9C0006"/>
                          </a:solidFill>
                          <a:effectLst/>
                          <a:latin typeface="Arial" panose="020B0604020202020204" pitchFamily="34" charset="0"/>
                        </a:rPr>
                        <a:t>Hayır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003"/>
                  </a:ext>
                </a:extLst>
              </a:tr>
              <a:tr h="219075">
                <a:tc>
                  <a:txBody>
                    <a:bodyPr/>
                    <a:lstStyle/>
                    <a:p>
                      <a:pPr algn="l" fontAlgn="b"/>
                      <a:r>
                        <a:rPr lang="en-US" sz="1100" b="0" i="0" u="none" strike="noStrike">
                          <a:effectLst/>
                          <a:latin typeface="Arial" panose="020B0604020202020204" pitchFamily="34" charset="0"/>
                        </a:rPr>
                        <a:t>ÖK3</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2F2F2"/>
                    </a:solidFill>
                  </a:tcPr>
                </a:tc>
                <a:tc>
                  <a:txBody>
                    <a:bodyPr/>
                    <a:lstStyle/>
                    <a:p>
                      <a:pPr algn="ctr" fontAlgn="b"/>
                      <a:r>
                        <a:rPr lang="en-US" sz="1100" b="0" i="0" u="none" strike="noStrike">
                          <a:solidFill>
                            <a:srgbClr val="9C0006"/>
                          </a:solidFill>
                          <a:effectLst/>
                          <a:latin typeface="Arial" panose="020B0604020202020204" pitchFamily="34" charset="0"/>
                        </a:rPr>
                        <a:t>Hayır</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C7CE"/>
                    </a:solidFill>
                  </a:tcPr>
                </a:tc>
                <a:extLst>
                  <a:ext uri="{0D108BD9-81ED-4DB2-BD59-A6C34878D82A}">
                    <a16:rowId xmlns:a16="http://schemas.microsoft.com/office/drawing/2014/main" val="10004"/>
                  </a:ext>
                </a:extLst>
              </a:tr>
              <a:tr h="219075">
                <a:tc>
                  <a:txBody>
                    <a:bodyPr/>
                    <a:lstStyle/>
                    <a:p>
                      <a:pPr algn="l" fontAlgn="b"/>
                      <a:r>
                        <a:rPr lang="en-US" sz="1100" b="0" i="0" u="none" strike="noStrike" dirty="0">
                          <a:effectLst/>
                          <a:latin typeface="Arial" panose="020B0604020202020204" pitchFamily="34" charset="0"/>
                        </a:rPr>
                        <a:t>ÖK4</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dirty="0">
                          <a:solidFill>
                            <a:srgbClr val="494529"/>
                          </a:solidFill>
                          <a:effectLst/>
                          <a:latin typeface="Arial" panose="020B0604020202020204" pitchFamily="34" charset="0"/>
                        </a:rPr>
                        <a:t>Evet</a:t>
                      </a:r>
                    </a:p>
                  </a:txBody>
                  <a:tcPr marL="0" marR="0" marT="0"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5"/>
                  </a:ext>
                </a:extLst>
              </a:tr>
            </a:tbl>
          </a:graphicData>
        </a:graphic>
      </p:graphicFrame>
      <p:sp>
        <p:nvSpPr>
          <p:cNvPr id="8" name="Metin kutusu 7"/>
          <p:cNvSpPr txBox="1"/>
          <p:nvPr/>
        </p:nvSpPr>
        <p:spPr>
          <a:xfrm>
            <a:off x="2174544" y="3212278"/>
            <a:ext cx="8382359" cy="923330"/>
          </a:xfrm>
          <a:prstGeom prst="rect">
            <a:avLst/>
          </a:prstGeom>
          <a:noFill/>
        </p:spPr>
        <p:txBody>
          <a:bodyPr wrap="none" rtlCol="0">
            <a:spAutoFit/>
          </a:bodyPr>
          <a:lstStyle/>
          <a:p>
            <a:r>
              <a:rPr lang="tr-TR" dirty="0" smtClean="0"/>
              <a:t>Bu ilişki tablosu ve ilgili ders için elde edilen yandaki hedef başarı düzeyleri kullanılarak, </a:t>
            </a:r>
            <a:br>
              <a:rPr lang="tr-TR" dirty="0" smtClean="0"/>
            </a:br>
            <a:r>
              <a:rPr lang="tr-TR" dirty="0" smtClean="0"/>
              <a:t>aşağıda gösterilen dönüşüm tablosu elde edilir. Bu tablo ilgili ders kapsamında program </a:t>
            </a:r>
            <a:br>
              <a:rPr lang="tr-TR" dirty="0" smtClean="0"/>
            </a:br>
            <a:r>
              <a:rPr lang="tr-TR" dirty="0" smtClean="0"/>
              <a:t>çıktılarına hangi düzeyde katkı koyulduğunu göstermektedir.</a:t>
            </a:r>
          </a:p>
        </p:txBody>
      </p:sp>
      <p:sp>
        <p:nvSpPr>
          <p:cNvPr id="9" name="Unvan 1"/>
          <p:cNvSpPr txBox="1">
            <a:spLocks/>
          </p:cNvSpPr>
          <p:nvPr/>
        </p:nvSpPr>
        <p:spPr>
          <a:xfrm>
            <a:off x="838200" y="365125"/>
            <a:ext cx="10515600" cy="1325563"/>
          </a:xfrm>
          <a:prstGeom prst="rect">
            <a:avLst/>
          </a:prstGeom>
        </p:spPr>
        <p:txBody>
          <a:bodyPr>
            <a:normAutofit fontScale="75000" lnSpcReduction="20000"/>
          </a:bodyPr>
          <a:lst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tr-TR" smtClean="0"/>
              <a:t>Önerilen sistem:</a:t>
            </a:r>
            <a:br>
              <a:rPr lang="tr-TR" smtClean="0"/>
            </a:br>
            <a:r>
              <a:rPr lang="tr-TR" sz="4000" smtClean="0"/>
              <a:t>Öğrenim kazanımları ve program çıktıları arasındaki ilişki</a:t>
            </a:r>
            <a:endParaRPr lang="en-US" sz="4000" dirty="0"/>
          </a:p>
        </p:txBody>
      </p:sp>
    </p:spTree>
    <p:extLst>
      <p:ext uri="{BB962C8B-B14F-4D97-AF65-F5344CB8AC3E}">
        <p14:creationId xmlns:p14="http://schemas.microsoft.com/office/powerpoint/2010/main" val="2939008213"/>
      </p:ext>
    </p:extLst>
  </p:cSld>
  <p:clrMapOvr>
    <a:masterClrMapping/>
  </p:clrMapOvr>
  <p:transition>
    <p:fade/>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İçerik Yer Tutucusu 4"/>
          <p:cNvSpPr>
            <a:spLocks noGrp="1"/>
          </p:cNvSpPr>
          <p:nvPr>
            <p:ph idx="1"/>
          </p:nvPr>
        </p:nvSpPr>
        <p:spPr/>
        <p:txBody>
          <a:bodyPr/>
          <a:lstStyle/>
          <a:p>
            <a:pPr algn="just"/>
            <a:r>
              <a:rPr lang="tr-TR" dirty="0"/>
              <a:t>Bölümün ilgili program çıktısındaki sonuç başarısını görmek için elde edilen değerler, ilgili dersin kredisine çarpılır ve tüm derslere ilişkin değerler toplanır. Toplam değer ise ilgili program çıktısını barındıran derslerin toplam kredisine bölünür.</a:t>
            </a:r>
          </a:p>
          <a:p>
            <a:pPr algn="just"/>
            <a:endParaRPr lang="tr-TR" dirty="0"/>
          </a:p>
          <a:p>
            <a:pPr algn="just"/>
            <a:r>
              <a:rPr lang="tr-TR" dirty="0"/>
              <a:t>Bu sistemle ilgili dönem sonunda ders öğretim üyesinin kendini değerlendirmesi ve varsa kazandırılamayan öğrenim kazanımları hakkında daha detaylı değerlendirmelerin yapılması hedeflenmektedir. </a:t>
            </a:r>
          </a:p>
          <a:p>
            <a:pPr algn="just"/>
            <a:endParaRPr lang="tr-TR" dirty="0"/>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86</a:t>
            </a:fld>
            <a:endParaRPr lang="tr-TR"/>
          </a:p>
        </p:txBody>
      </p:sp>
      <p:sp>
        <p:nvSpPr>
          <p:cNvPr id="4" name="Unvan 3"/>
          <p:cNvSpPr>
            <a:spLocks noGrp="1"/>
          </p:cNvSpPr>
          <p:nvPr>
            <p:ph type="title"/>
          </p:nvPr>
        </p:nvSpPr>
        <p:spPr/>
        <p:txBody>
          <a:bodyPr/>
          <a:lstStyle/>
          <a:p>
            <a:pPr algn="l"/>
            <a:r>
              <a:rPr lang="tr-TR" sz="4200" dirty="0"/>
              <a:t>PAÜ EMLP </a:t>
            </a:r>
            <a:r>
              <a:rPr lang="tr-TR" sz="4200" dirty="0" smtClean="0"/>
              <a:t>Ölçme-Değerlendirme Sistemi </a:t>
            </a:r>
            <a:endParaRPr lang="tr-TR" sz="4200" dirty="0"/>
          </a:p>
        </p:txBody>
      </p:sp>
    </p:spTree>
    <p:extLst>
      <p:ext uri="{BB962C8B-B14F-4D97-AF65-F5344CB8AC3E}">
        <p14:creationId xmlns:p14="http://schemas.microsoft.com/office/powerpoint/2010/main" val="310942378"/>
      </p:ext>
    </p:extLst>
  </p:cSld>
  <p:clrMapOvr>
    <a:masterClrMapping/>
  </p:clrMapOvr>
  <p:transition>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5"/>
          <p:cNvSpPr>
            <a:spLocks noGrp="1"/>
          </p:cNvSpPr>
          <p:nvPr>
            <p:ph type="title"/>
          </p:nvPr>
        </p:nvSpPr>
        <p:spPr/>
        <p:txBody>
          <a:bodyPr/>
          <a:lstStyle/>
          <a:p>
            <a:r>
              <a:rPr lang="tr-TR" dirty="0" smtClean="0"/>
              <a:t>4. Sürekli İyileştirme</a:t>
            </a:r>
            <a:endParaRPr lang="tr-TR" dirty="0"/>
          </a:p>
        </p:txBody>
      </p:sp>
      <p:sp>
        <p:nvSpPr>
          <p:cNvPr id="7" name="Metin Yer Tutucusu 6"/>
          <p:cNvSpPr>
            <a:spLocks noGrp="1"/>
          </p:cNvSpPr>
          <p:nvPr>
            <p:ph type="body" idx="1"/>
          </p:nvPr>
        </p:nvSpPr>
        <p:spPr/>
        <p:txBody>
          <a:bodyPr/>
          <a:lstStyle/>
          <a:p>
            <a:endParaRPr lang="tr-T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87</a:t>
            </a:fld>
            <a:endParaRPr lang="tr-TR"/>
          </a:p>
        </p:txBody>
      </p:sp>
    </p:spTree>
    <p:extLst>
      <p:ext uri="{BB962C8B-B14F-4D97-AF65-F5344CB8AC3E}">
        <p14:creationId xmlns:p14="http://schemas.microsoft.com/office/powerpoint/2010/main" val="1789328441"/>
      </p:ext>
    </p:extLst>
  </p:cSld>
  <p:clrMapOvr>
    <a:masterClrMapping/>
  </p:clrMapOvr>
  <p:transition>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çerik Yer Tutucusu 6"/>
          <p:cNvSpPr>
            <a:spLocks noGrp="1"/>
          </p:cNvSpPr>
          <p:nvPr>
            <p:ph idx="1"/>
          </p:nvPr>
        </p:nvSpPr>
        <p:spPr/>
        <p:txBody>
          <a:bodyPr>
            <a:normAutofit/>
          </a:bodyPr>
          <a:lstStyle/>
          <a:p>
            <a:pPr algn="just"/>
            <a:r>
              <a:rPr lang="tr-TR" sz="2800" dirty="0" smtClean="0"/>
              <a:t> Mevcutta 300 kişilik çalışma alanı sayısı 300 daha eklenerek 600’e çıkartılacaktır. Bu konuyla ilgili girişimler başlatılmış olup 2 ay içerisinde tamamlanması hedeflenmektedir.</a:t>
            </a:r>
            <a:endParaRPr lang="tr-TR" sz="2800" dirty="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88</a:t>
            </a:fld>
            <a:endParaRPr lang="tr-TR"/>
          </a:p>
        </p:txBody>
      </p:sp>
      <p:sp>
        <p:nvSpPr>
          <p:cNvPr id="6" name="Unvan 5"/>
          <p:cNvSpPr>
            <a:spLocks noGrp="1"/>
          </p:cNvSpPr>
          <p:nvPr>
            <p:ph type="title"/>
          </p:nvPr>
        </p:nvSpPr>
        <p:spPr/>
        <p:txBody>
          <a:bodyPr/>
          <a:lstStyle/>
          <a:p>
            <a:pPr algn="l"/>
            <a:r>
              <a:rPr lang="tr-TR" dirty="0" smtClean="0"/>
              <a:t>4. Sürekli İyileştirme</a:t>
            </a:r>
            <a:endParaRPr lang="tr-TR" dirty="0"/>
          </a:p>
        </p:txBody>
      </p:sp>
    </p:spTree>
    <p:extLst>
      <p:ext uri="{BB962C8B-B14F-4D97-AF65-F5344CB8AC3E}">
        <p14:creationId xmlns:p14="http://schemas.microsoft.com/office/powerpoint/2010/main" val="4137074805"/>
      </p:ext>
    </p:extLst>
  </p:cSld>
  <p:clrMapOvr>
    <a:masterClrMapping/>
  </p:clrMapOvr>
  <p:transition>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89</a:t>
            </a:fld>
            <a:endParaRPr lang="tr-TR"/>
          </a:p>
        </p:txBody>
      </p:sp>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9463" y="340673"/>
            <a:ext cx="10353074" cy="5820770"/>
          </a:xfrm>
          <a:prstGeom prst="rect">
            <a:avLst/>
          </a:prstGeom>
        </p:spPr>
      </p:pic>
    </p:spTree>
    <p:extLst>
      <p:ext uri="{BB962C8B-B14F-4D97-AF65-F5344CB8AC3E}">
        <p14:creationId xmlns:p14="http://schemas.microsoft.com/office/powerpoint/2010/main" val="4040711968"/>
      </p:ext>
    </p:extLst>
  </p:cSld>
  <p:clrMapOvr>
    <a:masterClrMapping/>
  </p:clrMapOvr>
  <p:transition>
    <p:fad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90</a:t>
            </a:fld>
            <a:endParaRPr lang="tr-TR"/>
          </a:p>
        </p:txBody>
      </p:sp>
      <p:pic>
        <p:nvPicPr>
          <p:cNvPr id="4" name="Resi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2367" y="231491"/>
            <a:ext cx="10547266" cy="5929952"/>
          </a:xfrm>
          <a:prstGeom prst="rect">
            <a:avLst/>
          </a:prstGeom>
        </p:spPr>
      </p:pic>
    </p:spTree>
    <p:extLst>
      <p:ext uri="{BB962C8B-B14F-4D97-AF65-F5344CB8AC3E}">
        <p14:creationId xmlns:p14="http://schemas.microsoft.com/office/powerpoint/2010/main" val="3225025357"/>
      </p:ext>
    </p:extLst>
  </p:cSld>
  <p:clrMapOvr>
    <a:masterClrMapping/>
  </p:clrMapOvr>
  <p:transition>
    <p:fade/>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çerik Yer Tutucusu 6"/>
          <p:cNvSpPr>
            <a:spLocks noGrp="1"/>
          </p:cNvSpPr>
          <p:nvPr>
            <p:ph idx="1"/>
          </p:nvPr>
        </p:nvSpPr>
        <p:spPr/>
        <p:txBody>
          <a:bodyPr>
            <a:normAutofit/>
          </a:bodyPr>
          <a:lstStyle/>
          <a:p>
            <a:r>
              <a:rPr lang="tr-TR" dirty="0" smtClean="0"/>
              <a:t>Çalışma alanları içerisinde kimyasal madde olan bölümler için (Çevre, Gıda, Tekstil, Kimya Mühendisliği Bölümleri) </a:t>
            </a:r>
            <a:r>
              <a:rPr lang="tr-TR" dirty="0" err="1" smtClean="0"/>
              <a:t>epoksi</a:t>
            </a:r>
            <a:r>
              <a:rPr lang="tr-TR" dirty="0" smtClean="0"/>
              <a:t> boyalı saklama dolaplarının olduğu ve bu dolapların havalandırmalarının bina havalandırmalarından bağımsız olarak yerleştirileceği yeni alanlar oluşturulacaktır. Proje için Rektörlük makamından gerekli izinler ve destek </a:t>
            </a:r>
            <a:r>
              <a:rPr lang="tr-TR" dirty="0" err="1" smtClean="0"/>
              <a:t>alnmıştır</a:t>
            </a:r>
            <a:r>
              <a:rPr lang="tr-TR" dirty="0" smtClean="0"/>
              <a:t>.</a:t>
            </a:r>
          </a:p>
          <a:p>
            <a:r>
              <a:rPr lang="tr-TR" dirty="0" err="1" smtClean="0"/>
              <a:t>Keshavarz</a:t>
            </a:r>
            <a:r>
              <a:rPr lang="tr-TR" dirty="0" smtClean="0"/>
              <a:t> ölçme-değerlendirme sistemi Pusula Bilgi Sistemi içerisinde dahil edilmiştir.</a:t>
            </a:r>
            <a:endParaRPr lang="tr-TR" dirty="0"/>
          </a:p>
          <a:p>
            <a:r>
              <a:rPr lang="tr-TR" dirty="0"/>
              <a:t>Teknik </a:t>
            </a:r>
            <a:r>
              <a:rPr lang="tr-TR" dirty="0" smtClean="0"/>
              <a:t>gezi/proje girişleri </a:t>
            </a:r>
            <a:r>
              <a:rPr lang="tr-TR" dirty="0" err="1" smtClean="0"/>
              <a:t>SGK’nin</a:t>
            </a:r>
            <a:r>
              <a:rPr lang="tr-TR" dirty="0" smtClean="0"/>
              <a:t> sigorta giriş ekranı ile uyumlu olacak şekilde Pusula Bilgi Sistemine eklenmiştir.</a:t>
            </a:r>
            <a:endParaRPr lang="tr-TR" dirty="0"/>
          </a:p>
          <a:p>
            <a:endParaRPr lang="tr-TR" dirty="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91</a:t>
            </a:fld>
            <a:endParaRPr lang="tr-TR"/>
          </a:p>
        </p:txBody>
      </p:sp>
      <p:sp>
        <p:nvSpPr>
          <p:cNvPr id="6" name="Unvan 5"/>
          <p:cNvSpPr>
            <a:spLocks noGrp="1"/>
          </p:cNvSpPr>
          <p:nvPr>
            <p:ph type="title"/>
          </p:nvPr>
        </p:nvSpPr>
        <p:spPr/>
        <p:txBody>
          <a:bodyPr/>
          <a:lstStyle/>
          <a:p>
            <a:pPr algn="l"/>
            <a:r>
              <a:rPr lang="tr-TR" dirty="0" smtClean="0"/>
              <a:t>4. Sürekli İyileştirme</a:t>
            </a:r>
            <a:endParaRPr lang="tr-TR" dirty="0"/>
          </a:p>
        </p:txBody>
      </p:sp>
    </p:spTree>
    <p:extLst>
      <p:ext uri="{BB962C8B-B14F-4D97-AF65-F5344CB8AC3E}">
        <p14:creationId xmlns:p14="http://schemas.microsoft.com/office/powerpoint/2010/main" val="3443062421"/>
      </p:ext>
    </p:extLst>
  </p:cSld>
  <p:clrMapOvr>
    <a:masterClrMapping/>
  </p:clrMapOvr>
  <p:transition>
    <p:fade/>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İçerik Yer Tutucusu 9"/>
          <p:cNvSpPr>
            <a:spLocks noGrp="1"/>
          </p:cNvSpPr>
          <p:nvPr>
            <p:ph idx="1"/>
          </p:nvPr>
        </p:nvSpPr>
        <p:spPr/>
        <p:txBody>
          <a:bodyPr/>
          <a:lstStyle/>
          <a:p>
            <a:endParaRPr lang="tr-TR"/>
          </a:p>
        </p:txBody>
      </p:sp>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92</a:t>
            </a:fld>
            <a:endParaRPr lang="tr-TR"/>
          </a:p>
        </p:txBody>
      </p:sp>
      <p:sp>
        <p:nvSpPr>
          <p:cNvPr id="4" name="Unvan 3"/>
          <p:cNvSpPr>
            <a:spLocks noGrp="1"/>
          </p:cNvSpPr>
          <p:nvPr>
            <p:ph type="title"/>
          </p:nvPr>
        </p:nvSpPr>
        <p:spPr/>
        <p:txBody>
          <a:bodyPr/>
          <a:lstStyle/>
          <a:p>
            <a:r>
              <a:rPr lang="tr-TR" smtClean="0"/>
              <a:t>Stajlar</a:t>
            </a:r>
            <a:endParaRPr lang="tr-TR" dirty="0"/>
          </a:p>
        </p:txBody>
      </p:sp>
      <p:pic>
        <p:nvPicPr>
          <p:cNvPr id="8" name="İçerik Yer Tutucusu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25756" y="2248348"/>
            <a:ext cx="3448649" cy="3877815"/>
          </a:xfrm>
          <a:prstGeom prst="rect">
            <a:avLst/>
          </a:prstGeom>
        </p:spPr>
      </p:pic>
      <p:sp>
        <p:nvSpPr>
          <p:cNvPr id="9" name="Dikdörtgen 8"/>
          <p:cNvSpPr/>
          <p:nvPr/>
        </p:nvSpPr>
        <p:spPr>
          <a:xfrm>
            <a:off x="3105912" y="6101132"/>
            <a:ext cx="6345936" cy="369332"/>
          </a:xfrm>
          <a:prstGeom prst="rect">
            <a:avLst/>
          </a:prstGeom>
        </p:spPr>
        <p:txBody>
          <a:bodyPr wrap="square">
            <a:spAutoFit/>
          </a:bodyPr>
          <a:lstStyle/>
          <a:p>
            <a:r>
              <a:rPr lang="tr-TR" dirty="0"/>
              <a:t>http://www.pau.edu.tr/mf/tr/sayfa/staj-servisi-birimi</a:t>
            </a:r>
          </a:p>
        </p:txBody>
      </p:sp>
    </p:spTree>
    <p:extLst>
      <p:ext uri="{BB962C8B-B14F-4D97-AF65-F5344CB8AC3E}">
        <p14:creationId xmlns:p14="http://schemas.microsoft.com/office/powerpoint/2010/main" val="3186904773"/>
      </p:ext>
    </p:extLst>
  </p:cSld>
  <p:clrMapOvr>
    <a:masterClrMapping/>
  </p:clrMapOvr>
  <p:transition>
    <p:fade/>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Unvan 7"/>
          <p:cNvSpPr>
            <a:spLocks noGrp="1"/>
          </p:cNvSpPr>
          <p:nvPr>
            <p:ph type="title"/>
          </p:nvPr>
        </p:nvSpPr>
        <p:spPr/>
        <p:txBody>
          <a:bodyPr/>
          <a:lstStyle/>
          <a:p>
            <a:r>
              <a:rPr lang="tr-TR" dirty="0" smtClean="0"/>
              <a:t>5. Eğitim Planı</a:t>
            </a:r>
            <a:endParaRPr lang="tr-TR" dirty="0"/>
          </a:p>
        </p:txBody>
      </p:sp>
      <p:sp>
        <p:nvSpPr>
          <p:cNvPr id="9" name="Metin Yer Tutucusu 8"/>
          <p:cNvSpPr>
            <a:spLocks noGrp="1"/>
          </p:cNvSpPr>
          <p:nvPr>
            <p:ph type="body" idx="1"/>
          </p:nvPr>
        </p:nvSpPr>
        <p:spPr/>
        <p:txBody>
          <a:bodyPr/>
          <a:lstStyle/>
          <a:p>
            <a:endParaRPr lang="tr-T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93</a:t>
            </a:fld>
            <a:endParaRPr lang="tr-TR"/>
          </a:p>
        </p:txBody>
      </p:sp>
    </p:spTree>
    <p:extLst>
      <p:ext uri="{BB962C8B-B14F-4D97-AF65-F5344CB8AC3E}">
        <p14:creationId xmlns:p14="http://schemas.microsoft.com/office/powerpoint/2010/main" val="38444917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pPr marL="0" indent="0" algn="just">
              <a:buNone/>
            </a:pPr>
            <a:r>
              <a:rPr lang="tr-TR" dirty="0" smtClean="0"/>
              <a:t>Eğitim planları Bölümlerin </a:t>
            </a:r>
            <a:r>
              <a:rPr lang="tr-TR" dirty="0"/>
              <a:t>ilgili kurullarında görüşüldükten sonra Fakülte Kurulu’nda görüşülmesi için Dekanlık makamına sevk edilir. Fakülte Kurulu’nda görüşülüp karara bağlanan amaçlar Rektörlük makamına sevk edilir. Amaçlar, Rektörlük eğitim komisyonunda görüşüldükten sonra Senato’ya sevk edilir ve burada karara bağlanır.</a:t>
            </a: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94</a:t>
            </a:fld>
            <a:endParaRPr lang="tr-TR"/>
          </a:p>
        </p:txBody>
      </p:sp>
      <p:sp>
        <p:nvSpPr>
          <p:cNvPr id="5" name="Unvan 4"/>
          <p:cNvSpPr>
            <a:spLocks noGrp="1"/>
          </p:cNvSpPr>
          <p:nvPr>
            <p:ph type="title"/>
          </p:nvPr>
        </p:nvSpPr>
        <p:spPr/>
        <p:txBody>
          <a:bodyPr/>
          <a:lstStyle/>
          <a:p>
            <a:pPr algn="l"/>
            <a:r>
              <a:rPr lang="tr-TR" dirty="0" smtClean="0"/>
              <a:t>5. Eğitim Planı</a:t>
            </a:r>
            <a:endParaRPr lang="tr-TR" dirty="0"/>
          </a:p>
        </p:txBody>
      </p:sp>
    </p:spTree>
    <p:extLst>
      <p:ext uri="{BB962C8B-B14F-4D97-AF65-F5344CB8AC3E}">
        <p14:creationId xmlns:p14="http://schemas.microsoft.com/office/powerpoint/2010/main" val="2469484992"/>
      </p:ext>
    </p:extLst>
  </p:cSld>
  <p:clrMapOvr>
    <a:masterClrMapping/>
  </p:clrMapOvr>
  <p:transition>
    <p:fade/>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5"/>
          <p:cNvSpPr>
            <a:spLocks noGrp="1"/>
          </p:cNvSpPr>
          <p:nvPr>
            <p:ph type="title"/>
          </p:nvPr>
        </p:nvSpPr>
        <p:spPr/>
        <p:txBody>
          <a:bodyPr/>
          <a:lstStyle/>
          <a:p>
            <a:r>
              <a:rPr lang="tr-TR" dirty="0" smtClean="0"/>
              <a:t>6. Öğretim Kadrosu</a:t>
            </a:r>
            <a:endParaRPr lang="tr-TR" dirty="0"/>
          </a:p>
        </p:txBody>
      </p:sp>
      <p:sp>
        <p:nvSpPr>
          <p:cNvPr id="7" name="Metin Yer Tutucusu 6"/>
          <p:cNvSpPr>
            <a:spLocks noGrp="1"/>
          </p:cNvSpPr>
          <p:nvPr>
            <p:ph type="body" idx="1"/>
          </p:nvPr>
        </p:nvSpPr>
        <p:spPr/>
        <p:txBody>
          <a:bodyPr/>
          <a:lstStyle/>
          <a:p>
            <a:endParaRPr lang="tr-T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95</a:t>
            </a:fld>
            <a:endParaRPr lang="tr-TR"/>
          </a:p>
        </p:txBody>
      </p:sp>
    </p:spTree>
    <p:extLst>
      <p:ext uri="{BB962C8B-B14F-4D97-AF65-F5344CB8AC3E}">
        <p14:creationId xmlns:p14="http://schemas.microsoft.com/office/powerpoint/2010/main" val="464350537"/>
      </p:ext>
    </p:extLst>
  </p:cSld>
  <p:clrMapOvr>
    <a:masterClrMapping/>
  </p:clrMapOvr>
  <p:transition>
    <p:fade/>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r>
              <a:rPr lang="tr-TR" dirty="0" smtClean="0"/>
              <a:t>Kuruluş itibarıyla genç bir üniversite olmamızdan dolayı akademik personelimizin büyük bir kısmı farklı ülkelerde ve üniversitelerde yüksek lisans ve doktora eğitimini tamamlamışlardır. Bu çeşitliliğin Fakültemizin zenginliği olduğu düşüncesindeyiz.</a:t>
            </a:r>
          </a:p>
          <a:p>
            <a:endParaRPr lang="tr-TR" dirty="0" smtClean="0"/>
          </a:p>
          <a:p>
            <a:pPr marL="0" indent="0">
              <a:buNone/>
            </a:pPr>
            <a:r>
              <a:rPr lang="tr-TR" dirty="0" smtClean="0"/>
              <a:t>Bu bağlamda Fakültemizde:</a:t>
            </a:r>
            <a:endParaRPr lang="tr-TR" dirty="0"/>
          </a:p>
          <a:p>
            <a:r>
              <a:rPr lang="tr-TR" dirty="0"/>
              <a:t>134 öğretim üyesi</a:t>
            </a:r>
          </a:p>
          <a:p>
            <a:r>
              <a:rPr lang="tr-TR" dirty="0"/>
              <a:t>69 öğretim </a:t>
            </a:r>
            <a:r>
              <a:rPr lang="tr-TR" dirty="0" smtClean="0"/>
              <a:t>elemanı</a:t>
            </a:r>
          </a:p>
          <a:p>
            <a:pPr marL="0" indent="0">
              <a:buNone/>
            </a:pPr>
            <a:r>
              <a:rPr lang="tr-TR" dirty="0" smtClean="0"/>
              <a:t>	görev yapmaktadır.</a:t>
            </a:r>
            <a:endParaRPr lang="tr-TR"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96</a:t>
            </a:fld>
            <a:endParaRPr lang="tr-TR"/>
          </a:p>
        </p:txBody>
      </p:sp>
      <p:sp>
        <p:nvSpPr>
          <p:cNvPr id="5" name="Unvan 4"/>
          <p:cNvSpPr>
            <a:spLocks noGrp="1"/>
          </p:cNvSpPr>
          <p:nvPr>
            <p:ph type="title"/>
          </p:nvPr>
        </p:nvSpPr>
        <p:spPr/>
        <p:txBody>
          <a:bodyPr/>
          <a:lstStyle/>
          <a:p>
            <a:pPr algn="l"/>
            <a:r>
              <a:rPr lang="tr-TR" dirty="0" smtClean="0"/>
              <a:t>6. Öğretim Kadrosu</a:t>
            </a:r>
            <a:endParaRPr lang="tr-TR" dirty="0"/>
          </a:p>
        </p:txBody>
      </p:sp>
    </p:spTree>
    <p:extLst>
      <p:ext uri="{BB962C8B-B14F-4D97-AF65-F5344CB8AC3E}">
        <p14:creationId xmlns:p14="http://schemas.microsoft.com/office/powerpoint/2010/main" val="3405138018"/>
      </p:ext>
    </p:extLst>
  </p:cSld>
  <p:clrMapOvr>
    <a:masterClrMapping/>
  </p:clrMapOvr>
  <p:transition>
    <p:fade/>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5"/>
          <p:cNvSpPr>
            <a:spLocks noGrp="1"/>
          </p:cNvSpPr>
          <p:nvPr>
            <p:ph type="title"/>
          </p:nvPr>
        </p:nvSpPr>
        <p:spPr/>
        <p:txBody>
          <a:bodyPr/>
          <a:lstStyle/>
          <a:p>
            <a:r>
              <a:rPr lang="tr-TR" dirty="0" smtClean="0"/>
              <a:t>7. Altyapı </a:t>
            </a:r>
            <a:endParaRPr lang="tr-TR" dirty="0"/>
          </a:p>
        </p:txBody>
      </p:sp>
      <p:sp>
        <p:nvSpPr>
          <p:cNvPr id="7" name="Metin Yer Tutucusu 6"/>
          <p:cNvSpPr>
            <a:spLocks noGrp="1"/>
          </p:cNvSpPr>
          <p:nvPr>
            <p:ph type="body" idx="1"/>
          </p:nvPr>
        </p:nvSpPr>
        <p:spPr/>
        <p:txBody>
          <a:bodyPr/>
          <a:lstStyle/>
          <a:p>
            <a:endParaRPr lang="tr-T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97</a:t>
            </a:fld>
            <a:endParaRPr lang="tr-TR"/>
          </a:p>
        </p:txBody>
      </p:sp>
    </p:spTree>
    <p:extLst>
      <p:ext uri="{BB962C8B-B14F-4D97-AF65-F5344CB8AC3E}">
        <p14:creationId xmlns:p14="http://schemas.microsoft.com/office/powerpoint/2010/main" val="2630460871"/>
      </p:ext>
    </p:extLst>
  </p:cSld>
  <p:clrMapOvr>
    <a:masterClrMapping/>
  </p:clrMapOvr>
  <p:transition>
    <p:fade/>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algn="just"/>
            <a:r>
              <a:rPr lang="tr-TR" dirty="0" smtClean="0"/>
              <a:t>Fakültemizde teknoloji çağının gereklerine uygun olarak tüm dersliklerimizde projeksiyon cihazları  mevcut olup, kullanıcılara esneklik sağlamak için VGA-HDMI arabirimi ile priz üzerinde barındıran multimedya kutuları yaptırılmıştır. </a:t>
            </a:r>
          </a:p>
          <a:p>
            <a:pPr algn="just"/>
            <a:r>
              <a:rPr lang="tr-TR" dirty="0" smtClean="0"/>
              <a:t>Seminer salonlarında akıllı tahta ile birlikte yakın projeksiyon cihazları yerleştirilmiştir.</a:t>
            </a:r>
          </a:p>
          <a:p>
            <a:pPr algn="just"/>
            <a:r>
              <a:rPr lang="tr-TR" dirty="0" smtClean="0"/>
              <a:t>Ortak bilgisayar laboratuvarlarının bilgisayar altyapıları güncellenmiştir.</a:t>
            </a:r>
          </a:p>
          <a:p>
            <a:pPr algn="just"/>
            <a:r>
              <a:rPr lang="tr-TR" dirty="0" err="1" smtClean="0"/>
              <a:t>Eduroam</a:t>
            </a:r>
            <a:r>
              <a:rPr lang="tr-TR" dirty="0" smtClean="0"/>
              <a:t> erişiminin kesintiye uğramaması için bina içerisindeki erişim noktası </a:t>
            </a:r>
            <a:r>
              <a:rPr lang="tr-TR" dirty="0"/>
              <a:t>" </a:t>
            </a:r>
            <a:r>
              <a:rPr lang="tr-TR" dirty="0" smtClean="0"/>
              <a:t>Access </a:t>
            </a:r>
            <a:r>
              <a:rPr lang="tr-TR" dirty="0" err="1" smtClean="0"/>
              <a:t>point</a:t>
            </a:r>
            <a:r>
              <a:rPr lang="tr-TR" dirty="0" smtClean="0"/>
              <a:t>" cihazları yeni nesil olanlarla değiştirilmiştir.</a:t>
            </a:r>
          </a:p>
          <a:p>
            <a:endParaRPr lang="tr-TR"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98</a:t>
            </a:fld>
            <a:endParaRPr lang="tr-TR"/>
          </a:p>
        </p:txBody>
      </p:sp>
      <p:sp>
        <p:nvSpPr>
          <p:cNvPr id="5" name="Unvan 4"/>
          <p:cNvSpPr>
            <a:spLocks noGrp="1"/>
          </p:cNvSpPr>
          <p:nvPr>
            <p:ph type="title"/>
          </p:nvPr>
        </p:nvSpPr>
        <p:spPr/>
        <p:txBody>
          <a:bodyPr/>
          <a:lstStyle/>
          <a:p>
            <a:pPr algn="l"/>
            <a:r>
              <a:rPr lang="tr-TR" dirty="0" smtClean="0"/>
              <a:t>7. Altyapı</a:t>
            </a:r>
            <a:endParaRPr lang="tr-TR" dirty="0"/>
          </a:p>
        </p:txBody>
      </p:sp>
    </p:spTree>
    <p:extLst>
      <p:ext uri="{BB962C8B-B14F-4D97-AF65-F5344CB8AC3E}">
        <p14:creationId xmlns:p14="http://schemas.microsoft.com/office/powerpoint/2010/main" val="1024336411"/>
      </p:ext>
    </p:extLst>
  </p:cSld>
  <p:clrMapOvr>
    <a:masterClrMapping/>
  </p:clrMapOvr>
  <p:transition>
    <p:fade/>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algn="just"/>
            <a:r>
              <a:rPr lang="tr-TR" dirty="0" smtClean="0"/>
              <a:t>Eğitim Destek Sistemi aracılığıyla öğretim üyelerinin ders notu paylaşmaları hatta bilgisayar ortamında sınav yapmaları sağlanmıştır.</a:t>
            </a:r>
          </a:p>
          <a:p>
            <a:pPr algn="just"/>
            <a:r>
              <a:rPr lang="tr-TR" dirty="0" smtClean="0"/>
              <a:t>Merkezi </a:t>
            </a:r>
            <a:r>
              <a:rPr lang="tr-TR" dirty="0" smtClean="0">
                <a:hlinkClick r:id="rId2" tooltip="Sayılarla Kütüphane"/>
              </a:rPr>
              <a:t>kütüphanenin</a:t>
            </a:r>
            <a:r>
              <a:rPr lang="tr-TR" dirty="0" smtClean="0"/>
              <a:t> mevcut alanı iki katına çıkartılarak 7/24 açık hale getirilmiştir.</a:t>
            </a:r>
            <a:endParaRPr lang="tr-TR" dirty="0"/>
          </a:p>
          <a:p>
            <a:endParaRPr lang="tr-TR"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99</a:t>
            </a:fld>
            <a:endParaRPr lang="tr-TR"/>
          </a:p>
        </p:txBody>
      </p:sp>
      <p:sp>
        <p:nvSpPr>
          <p:cNvPr id="5" name="Unvan 4"/>
          <p:cNvSpPr>
            <a:spLocks noGrp="1"/>
          </p:cNvSpPr>
          <p:nvPr>
            <p:ph type="title"/>
          </p:nvPr>
        </p:nvSpPr>
        <p:spPr/>
        <p:txBody>
          <a:bodyPr/>
          <a:lstStyle/>
          <a:p>
            <a:pPr algn="l"/>
            <a:r>
              <a:rPr lang="tr-TR" dirty="0" smtClean="0"/>
              <a:t>7. Altyapı</a:t>
            </a:r>
            <a:endParaRPr lang="tr-TR" dirty="0"/>
          </a:p>
        </p:txBody>
      </p:sp>
    </p:spTree>
    <p:extLst>
      <p:ext uri="{BB962C8B-B14F-4D97-AF65-F5344CB8AC3E}">
        <p14:creationId xmlns:p14="http://schemas.microsoft.com/office/powerpoint/2010/main" val="2780158463"/>
      </p:ext>
    </p:extLst>
  </p:cSld>
  <p:clrMapOvr>
    <a:masterClrMapping/>
  </p:clrMapOvr>
  <p:transition>
    <p:fade/>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932330" y="5158582"/>
            <a:ext cx="10327340" cy="1226617"/>
          </a:xfrm>
        </p:spPr>
        <p:txBody>
          <a:bodyPr>
            <a:normAutofit/>
          </a:bodyPr>
          <a:lstStyle/>
          <a:p>
            <a:r>
              <a:rPr lang="tr-TR" dirty="0" smtClean="0"/>
              <a:t>08:30-16:30 saatleri arasında hizmet vermektedir. Öğrencinin sosyal güvencesi olmasına bakılmaksızın ücretsiz muayene hizmeti verilmektedir.</a:t>
            </a:r>
          </a:p>
        </p:txBody>
      </p:sp>
      <p:sp>
        <p:nvSpPr>
          <p:cNvPr id="6" name="Altbilgi Yer Tutucusu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100</a:t>
            </a:fld>
            <a:endParaRPr lang="tr-TR"/>
          </a:p>
        </p:txBody>
      </p:sp>
      <p:sp>
        <p:nvSpPr>
          <p:cNvPr id="3" name="Başlık 2"/>
          <p:cNvSpPr>
            <a:spLocks noGrp="1"/>
          </p:cNvSpPr>
          <p:nvPr>
            <p:ph type="title"/>
          </p:nvPr>
        </p:nvSpPr>
        <p:spPr/>
        <p:txBody>
          <a:bodyPr/>
          <a:lstStyle/>
          <a:p>
            <a:r>
              <a:rPr lang="tr-TR" dirty="0" err="1" smtClean="0"/>
              <a:t>Mediko</a:t>
            </a:r>
            <a:r>
              <a:rPr lang="tr-TR" dirty="0" smtClean="0"/>
              <a:t> Sosyal Merkezi</a:t>
            </a:r>
            <a:endParaRPr lang="tr-TR" dirty="0"/>
          </a:p>
        </p:txBody>
      </p:sp>
      <p:pic>
        <p:nvPicPr>
          <p:cNvPr id="4" name="İçerik Yer Tutucusu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11624" y="1943742"/>
            <a:ext cx="6768752" cy="3172746"/>
          </a:xfrm>
          <a:prstGeom prst="rect">
            <a:avLst/>
          </a:prstGeom>
        </p:spPr>
      </p:pic>
    </p:spTree>
    <p:extLst>
      <p:ext uri="{BB962C8B-B14F-4D97-AF65-F5344CB8AC3E}">
        <p14:creationId xmlns:p14="http://schemas.microsoft.com/office/powerpoint/2010/main" val="3185979509"/>
      </p:ext>
    </p:extLst>
  </p:cSld>
  <p:clrMapOvr>
    <a:masterClrMapping/>
  </p:clrMapOvr>
  <p:transition>
    <p:fade/>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101</a:t>
            </a:fld>
            <a:endParaRPr lang="tr-TR"/>
          </a:p>
        </p:txBody>
      </p:sp>
      <p:sp>
        <p:nvSpPr>
          <p:cNvPr id="3" name="Başlık 2"/>
          <p:cNvSpPr>
            <a:spLocks noGrp="1"/>
          </p:cNvSpPr>
          <p:nvPr>
            <p:ph type="title"/>
          </p:nvPr>
        </p:nvSpPr>
        <p:spPr/>
        <p:txBody>
          <a:bodyPr/>
          <a:lstStyle/>
          <a:p>
            <a:r>
              <a:rPr lang="tr-TR" smtClean="0"/>
              <a:t>KONGRE KÜLTÜR MERKEZİ</a:t>
            </a:r>
            <a:endParaRPr lang="tr-TR" dirty="0"/>
          </a:p>
        </p:txBody>
      </p:sp>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1584" y="2059838"/>
            <a:ext cx="7617169" cy="4325361"/>
          </a:xfrm>
          <a:prstGeom prst="rect">
            <a:avLst/>
          </a:prstGeom>
        </p:spPr>
      </p:pic>
    </p:spTree>
    <p:extLst>
      <p:ext uri="{BB962C8B-B14F-4D97-AF65-F5344CB8AC3E}">
        <p14:creationId xmlns:p14="http://schemas.microsoft.com/office/powerpoint/2010/main" val="3912341471"/>
      </p:ext>
    </p:extLst>
  </p:cSld>
  <p:clrMapOvr>
    <a:masterClrMapping/>
  </p:clrMapOvr>
  <p:transition>
    <p:fade/>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çerik Yer Tutucusu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884228" y="1625803"/>
            <a:ext cx="6423546" cy="4817658"/>
          </a:xfrm>
        </p:spPr>
      </p:pic>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102</a:t>
            </a:fld>
            <a:endParaRPr lang="tr-TR"/>
          </a:p>
        </p:txBody>
      </p:sp>
      <p:sp>
        <p:nvSpPr>
          <p:cNvPr id="3" name="Başlık 2"/>
          <p:cNvSpPr>
            <a:spLocks noGrp="1"/>
          </p:cNvSpPr>
          <p:nvPr>
            <p:ph type="title"/>
          </p:nvPr>
        </p:nvSpPr>
        <p:spPr/>
        <p:txBody>
          <a:bodyPr/>
          <a:lstStyle/>
          <a:p>
            <a:r>
              <a:rPr lang="tr-TR" sz="2800" dirty="0" smtClean="0"/>
              <a:t>HASAN KASAPOĞLU KÜLTÜR MERKEZİ</a:t>
            </a:r>
            <a:br>
              <a:rPr lang="tr-TR" sz="2800" dirty="0" smtClean="0"/>
            </a:br>
            <a:r>
              <a:rPr lang="tr-TR" sz="2800" dirty="0" smtClean="0"/>
              <a:t>(DENİZLİ DEVLET TİYATROSU)</a:t>
            </a:r>
            <a:endParaRPr lang="tr-TR" sz="2800" dirty="0"/>
          </a:p>
        </p:txBody>
      </p:sp>
    </p:spTree>
    <p:extLst>
      <p:ext uri="{BB962C8B-B14F-4D97-AF65-F5344CB8AC3E}">
        <p14:creationId xmlns:p14="http://schemas.microsoft.com/office/powerpoint/2010/main" val="2481438196"/>
      </p:ext>
    </p:extLst>
  </p:cSld>
  <p:clrMapOvr>
    <a:masterClrMapping/>
  </p:clrMapOvr>
  <p:transition>
    <p:fade/>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r>
              <a:rPr lang="tr-TR" dirty="0" smtClean="0"/>
              <a:t>Kısmi Zamanlı Öğrenci</a:t>
            </a:r>
          </a:p>
          <a:p>
            <a:endParaRPr lang="tr-TR" dirty="0" smtClean="0"/>
          </a:p>
          <a:p>
            <a:r>
              <a:rPr lang="tr-TR" dirty="0" smtClean="0"/>
              <a:t>Akademik ve idari birimlerde geçici işerde çalıştırılan ve işçi sayılmayan öğrenciye denir.</a:t>
            </a:r>
          </a:p>
          <a:p>
            <a:r>
              <a:rPr lang="tr-TR" dirty="0" smtClean="0"/>
              <a:t>Her ekim ayında başvurusu yapılır,  ihtiyaç halinde şubat ayında da yapılır.</a:t>
            </a:r>
          </a:p>
          <a:p>
            <a:endParaRPr lang="tr-TR" dirty="0" smtClean="0"/>
          </a:p>
          <a:p>
            <a:r>
              <a:rPr lang="tr-TR" dirty="0" smtClean="0"/>
              <a:t>Başvurular Pusula Bilgi Sisteminde, SKS Bilgi Sistemi üzerinden yapılır.</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103</a:t>
            </a:fld>
            <a:endParaRPr lang="tr-TR"/>
          </a:p>
        </p:txBody>
      </p:sp>
      <p:sp>
        <p:nvSpPr>
          <p:cNvPr id="3" name="Unvan 2"/>
          <p:cNvSpPr>
            <a:spLocks noGrp="1"/>
          </p:cNvSpPr>
          <p:nvPr>
            <p:ph type="title"/>
          </p:nvPr>
        </p:nvSpPr>
        <p:spPr/>
        <p:txBody>
          <a:bodyPr/>
          <a:lstStyle/>
          <a:p>
            <a:r>
              <a:rPr lang="tr-TR" smtClean="0"/>
              <a:t>İŞ OLANAKLARI</a:t>
            </a:r>
            <a:endParaRPr lang="tr-TR" dirty="0"/>
          </a:p>
        </p:txBody>
      </p:sp>
    </p:spTree>
    <p:extLst>
      <p:ext uri="{BB962C8B-B14F-4D97-AF65-F5344CB8AC3E}">
        <p14:creationId xmlns:p14="http://schemas.microsoft.com/office/powerpoint/2010/main" val="1987262884"/>
      </p:ext>
    </p:extLst>
  </p:cSld>
  <p:clrMapOvr>
    <a:masterClrMapping/>
  </p:clrMapOvr>
  <p:transition>
    <p:fad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SPOR</a:t>
            </a:r>
            <a:endParaRPr lang="tr-TR" dirty="0"/>
          </a:p>
        </p:txBody>
      </p:sp>
      <p:sp>
        <p:nvSpPr>
          <p:cNvPr id="2" name="Metin Yer Tutucusu 1"/>
          <p:cNvSpPr>
            <a:spLocks noGrp="1"/>
          </p:cNvSpPr>
          <p:nvPr>
            <p:ph type="body" idx="1"/>
          </p:nvPr>
        </p:nvSpPr>
        <p:spPr/>
        <p:txBody>
          <a:bodyPr/>
          <a:lstStyle/>
          <a:p>
            <a:endParaRPr lang="tr-TR"/>
          </a:p>
        </p:txBody>
      </p:sp>
    </p:spTree>
    <p:extLst>
      <p:ext uri="{BB962C8B-B14F-4D97-AF65-F5344CB8AC3E}">
        <p14:creationId xmlns:p14="http://schemas.microsoft.com/office/powerpoint/2010/main" val="658201419"/>
      </p:ext>
    </p:extLst>
  </p:cSld>
  <p:clrMapOvr>
    <a:masterClrMapping/>
  </p:clrMapOvr>
  <p:transition>
    <p:fad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marL="0" indent="0" algn="just">
              <a:buNone/>
            </a:pPr>
            <a:r>
              <a:rPr lang="tr-TR" b="1" dirty="0" smtClean="0"/>
              <a:t>TESİSLER</a:t>
            </a:r>
          </a:p>
          <a:p>
            <a:pPr algn="just"/>
            <a:r>
              <a:rPr lang="tr-TR" dirty="0" smtClean="0"/>
              <a:t>Yüzme havuzu, </a:t>
            </a:r>
            <a:r>
              <a:rPr lang="tr-TR" dirty="0" err="1" smtClean="0"/>
              <a:t>fitness</a:t>
            </a:r>
            <a:r>
              <a:rPr lang="tr-TR" dirty="0" smtClean="0"/>
              <a:t>, </a:t>
            </a:r>
            <a:r>
              <a:rPr lang="tr-TR" dirty="0" err="1" smtClean="0"/>
              <a:t>squash</a:t>
            </a:r>
            <a:r>
              <a:rPr lang="tr-TR" dirty="0" smtClean="0"/>
              <a:t>, tenis kortları, tırmanma duvarı, </a:t>
            </a:r>
            <a:r>
              <a:rPr lang="tr-TR" dirty="0" err="1" smtClean="0"/>
              <a:t>spinning</a:t>
            </a:r>
            <a:r>
              <a:rPr lang="tr-TR" dirty="0" smtClean="0"/>
              <a:t> </a:t>
            </a:r>
            <a:r>
              <a:rPr lang="tr-TR" dirty="0" err="1" smtClean="0"/>
              <a:t>bike</a:t>
            </a:r>
            <a:r>
              <a:rPr lang="tr-TR" dirty="0" smtClean="0"/>
              <a:t> stüdyosu, step-aerobik ve </a:t>
            </a:r>
            <a:r>
              <a:rPr lang="tr-TR" dirty="0" err="1" smtClean="0"/>
              <a:t>pilates</a:t>
            </a:r>
            <a:r>
              <a:rPr lang="tr-TR" dirty="0" smtClean="0"/>
              <a:t> salonu, halı sahalar, ıslak zemin. </a:t>
            </a:r>
          </a:p>
          <a:p>
            <a:pPr marL="0" indent="0" algn="just">
              <a:buNone/>
            </a:pPr>
            <a:r>
              <a:rPr lang="tr-TR" b="1" dirty="0" smtClean="0"/>
              <a:t>KURSLAR</a:t>
            </a:r>
          </a:p>
          <a:p>
            <a:pPr algn="just"/>
            <a:r>
              <a:rPr lang="tr-TR" dirty="0" smtClean="0"/>
              <a:t>Yüzme, tenis, step-aerobik-</a:t>
            </a:r>
            <a:r>
              <a:rPr lang="tr-TR" dirty="0" err="1" smtClean="0"/>
              <a:t>pilates</a:t>
            </a:r>
            <a:r>
              <a:rPr lang="tr-TR" dirty="0" smtClean="0"/>
              <a:t>-</a:t>
            </a:r>
            <a:r>
              <a:rPr lang="tr-TR" dirty="0" err="1" smtClean="0"/>
              <a:t>zumba</a:t>
            </a:r>
            <a:r>
              <a:rPr lang="tr-TR" dirty="0" smtClean="0"/>
              <a:t>, </a:t>
            </a:r>
            <a:r>
              <a:rPr lang="tr-TR" dirty="0" err="1" smtClean="0"/>
              <a:t>squash</a:t>
            </a:r>
            <a:r>
              <a:rPr lang="tr-TR" dirty="0" smtClean="0"/>
              <a:t>, </a:t>
            </a:r>
            <a:r>
              <a:rPr lang="tr-TR" dirty="0" err="1" smtClean="0"/>
              <a:t>scuba-diving</a:t>
            </a:r>
            <a:r>
              <a:rPr lang="tr-TR" dirty="0" smtClean="0"/>
              <a:t>, tırmanma, karate, jimnastik, </a:t>
            </a:r>
            <a:r>
              <a:rPr lang="tr-TR" dirty="0" err="1" smtClean="0"/>
              <a:t>spinning</a:t>
            </a:r>
            <a:r>
              <a:rPr lang="tr-TR" dirty="0" smtClean="0"/>
              <a:t>, basketbol ve voleybol kursları bulunmaktadır.</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105</a:t>
            </a:fld>
            <a:endParaRPr lang="tr-TR"/>
          </a:p>
        </p:txBody>
      </p:sp>
      <p:sp>
        <p:nvSpPr>
          <p:cNvPr id="3" name="Başlık 2"/>
          <p:cNvSpPr>
            <a:spLocks noGrp="1"/>
          </p:cNvSpPr>
          <p:nvPr>
            <p:ph type="title"/>
          </p:nvPr>
        </p:nvSpPr>
        <p:spPr/>
        <p:txBody>
          <a:bodyPr/>
          <a:lstStyle/>
          <a:p>
            <a:r>
              <a:rPr lang="tr-TR" sz="4000" dirty="0" smtClean="0"/>
              <a:t>PAÜ ÖMER HALİSDEMİR SPOR MERKEZİ</a:t>
            </a:r>
            <a:endParaRPr lang="tr-TR" sz="4000" dirty="0"/>
          </a:p>
        </p:txBody>
      </p:sp>
    </p:spTree>
    <p:extLst>
      <p:ext uri="{BB962C8B-B14F-4D97-AF65-F5344CB8AC3E}">
        <p14:creationId xmlns:p14="http://schemas.microsoft.com/office/powerpoint/2010/main" val="2945069055"/>
      </p:ext>
    </p:extLst>
  </p:cSld>
  <p:clrMapOvr>
    <a:masterClrMapping/>
  </p:clrMapOvr>
  <p:transition>
    <p:fade/>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marL="0" indent="0" algn="just">
              <a:buNone/>
            </a:pPr>
            <a:r>
              <a:rPr lang="tr-TR" b="1" dirty="0" smtClean="0"/>
              <a:t>ÜYELİK</a:t>
            </a:r>
          </a:p>
          <a:p>
            <a:pPr algn="just"/>
            <a:r>
              <a:rPr lang="tr-TR" dirty="0" smtClean="0"/>
              <a:t>Pamukkale Üniversitesi Mensupları (Akademik ve İdari Personel, Öğrenciler) Spor Merkezi'ni Üniversite kimlik kartları ile “günübirlik” kullanabilirler. Ayrıca Spor Merkezi'ni yıl içinde fazla kullanmak isteyen Üniversite mensupları için “Spor Paketi” hazırlanmıştır. Bu paketin amacı, Spor Merkezi'ni sürekli kullanan kullanıcılarımıza daha uygun fiyat seçeneği sunabilmektir. </a:t>
            </a:r>
          </a:p>
          <a:p>
            <a:pPr marL="0" indent="0" algn="just">
              <a:buNone/>
            </a:pPr>
            <a:endParaRPr lang="tr-TR" dirty="0" smtClean="0"/>
          </a:p>
          <a:p>
            <a:pPr algn="just"/>
            <a:r>
              <a:rPr lang="tr-TR" dirty="0" smtClean="0"/>
              <a:t>Ayrıntılı bilgi için: </a:t>
            </a:r>
            <a:r>
              <a:rPr lang="tr-TR" dirty="0" smtClean="0">
                <a:hlinkClick r:id="rId2"/>
              </a:rPr>
              <a:t>http://spormerkezi.pau.edu.tr/</a:t>
            </a:r>
            <a:endParaRPr lang="tr-TR" dirty="0" smtClean="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106</a:t>
            </a:fld>
            <a:endParaRPr lang="tr-TR"/>
          </a:p>
        </p:txBody>
      </p:sp>
      <p:sp>
        <p:nvSpPr>
          <p:cNvPr id="3" name="Başlık 2"/>
          <p:cNvSpPr>
            <a:spLocks noGrp="1"/>
          </p:cNvSpPr>
          <p:nvPr>
            <p:ph type="title"/>
          </p:nvPr>
        </p:nvSpPr>
        <p:spPr/>
        <p:txBody>
          <a:bodyPr/>
          <a:lstStyle/>
          <a:p>
            <a:r>
              <a:rPr lang="tr-TR" sz="4000" dirty="0" smtClean="0"/>
              <a:t>PAÜ ÖMER HALİSDEMİR SPOR MERKEZİ</a:t>
            </a:r>
            <a:endParaRPr lang="tr-TR" sz="4000" dirty="0"/>
          </a:p>
        </p:txBody>
      </p:sp>
    </p:spTree>
    <p:extLst>
      <p:ext uri="{BB962C8B-B14F-4D97-AF65-F5344CB8AC3E}">
        <p14:creationId xmlns:p14="http://schemas.microsoft.com/office/powerpoint/2010/main" val="2789905347"/>
      </p:ext>
    </p:extLst>
  </p:cSld>
  <p:clrMapOvr>
    <a:masterClrMapping/>
  </p:clrMapOvr>
  <p:transition>
    <p:fad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pormerkezi.pau.edu.tr/images/facilities/pool/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89265" y="2894398"/>
            <a:ext cx="5914300" cy="3080457"/>
          </a:xfrm>
          <a:prstGeom prst="rect">
            <a:avLst/>
          </a:prstGeom>
          <a:noFill/>
          <a:extLst>
            <a:ext uri="{909E8E84-426E-40DD-AFC4-6F175D3DCCD1}">
              <a14:hiddenFill xmlns:a14="http://schemas.microsoft.com/office/drawing/2010/main">
                <a:solidFill>
                  <a:srgbClr val="FFFFFF"/>
                </a:solidFill>
              </a14:hiddenFill>
            </a:ext>
          </a:extLst>
        </p:spPr>
      </p:pic>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107</a:t>
            </a:fld>
            <a:endParaRPr lang="tr-TR"/>
          </a:p>
        </p:txBody>
      </p:sp>
      <p:pic>
        <p:nvPicPr>
          <p:cNvPr id="4" name="Resim 3"/>
          <p:cNvPicPr/>
          <p:nvPr/>
        </p:nvPicPr>
        <p:blipFill>
          <a:blip r:embed="rId3">
            <a:extLst>
              <a:ext uri="{28A0092B-C50C-407E-A947-70E740481C1C}">
                <a14:useLocalDpi xmlns:a14="http://schemas.microsoft.com/office/drawing/2010/main" val="0"/>
              </a:ext>
            </a:extLst>
          </a:blip>
          <a:stretch>
            <a:fillRect/>
          </a:stretch>
        </p:blipFill>
        <p:spPr>
          <a:xfrm>
            <a:off x="661601" y="476672"/>
            <a:ext cx="5832648" cy="2952328"/>
          </a:xfrm>
          <a:prstGeom prst="rect">
            <a:avLst/>
          </a:prstGeom>
        </p:spPr>
      </p:pic>
    </p:spTree>
    <p:extLst>
      <p:ext uri="{BB962C8B-B14F-4D97-AF65-F5344CB8AC3E}">
        <p14:creationId xmlns:p14="http://schemas.microsoft.com/office/powerpoint/2010/main" val="2921212404"/>
      </p:ext>
    </p:extLst>
  </p:cSld>
  <p:clrMapOvr>
    <a:masterClrMapping/>
  </p:clrMapOvr>
  <p:transition>
    <p:fade/>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p:cNvSpPr>
            <a:spLocks noGrp="1"/>
          </p:cNvSpPr>
          <p:nvPr>
            <p:ph type="title"/>
          </p:nvPr>
        </p:nvSpPr>
        <p:spPr/>
        <p:txBody>
          <a:bodyPr/>
          <a:lstStyle/>
          <a:p>
            <a:r>
              <a:rPr lang="tr-TR" smtClean="0"/>
              <a:t>BESLENME HİZMETLERİ</a:t>
            </a:r>
            <a:endParaRPr lang="tr-TR" dirty="0"/>
          </a:p>
        </p:txBody>
      </p:sp>
      <p:sp>
        <p:nvSpPr>
          <p:cNvPr id="2" name="Metin Yer Tutucusu 1"/>
          <p:cNvSpPr>
            <a:spLocks noGrp="1"/>
          </p:cNvSpPr>
          <p:nvPr>
            <p:ph type="body" idx="1"/>
          </p:nvPr>
        </p:nvSpPr>
        <p:spPr/>
        <p:txBody>
          <a:bodyPr/>
          <a:lstStyle/>
          <a:p>
            <a:endParaRPr lang="tr-TR"/>
          </a:p>
        </p:txBody>
      </p:sp>
    </p:spTree>
    <p:extLst>
      <p:ext uri="{BB962C8B-B14F-4D97-AF65-F5344CB8AC3E}">
        <p14:creationId xmlns:p14="http://schemas.microsoft.com/office/powerpoint/2010/main" val="3529823708"/>
      </p:ext>
    </p:extLst>
  </p:cSld>
  <p:clrMapOvr>
    <a:masterClrMapping/>
  </p:clrMapOvr>
  <p:transition>
    <p:fade/>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932330" y="1943742"/>
            <a:ext cx="5757419" cy="4182421"/>
          </a:xfrm>
        </p:spPr>
        <p:txBody>
          <a:bodyPr/>
          <a:lstStyle/>
          <a:p>
            <a:endParaRPr lang="tr-TR" dirty="0" smtClean="0"/>
          </a:p>
          <a:p>
            <a:r>
              <a:rPr lang="tr-TR" dirty="0" smtClean="0"/>
              <a:t>Öğrenci kartınızla yemekhanedeki stantlardan para yükleyerek yeşil ve kırmızı salonda yemek yiyebilirsiniz. Tabldot yemek ücreti: </a:t>
            </a:r>
            <a:r>
              <a:rPr lang="tr-TR" b="1" dirty="0" smtClean="0">
                <a:solidFill>
                  <a:srgbClr val="FF0000"/>
                </a:solidFill>
              </a:rPr>
              <a:t>2 liradır.</a:t>
            </a:r>
          </a:p>
          <a:p>
            <a:pPr marL="0" indent="0">
              <a:buNone/>
            </a:pPr>
            <a:endParaRPr lang="tr-TR" dirty="0" smtClean="0"/>
          </a:p>
          <a:p>
            <a:r>
              <a:rPr lang="tr-TR" dirty="0" smtClean="0"/>
              <a:t>Üniversitemizde her yıl 1000 öğrenciye yemek bursu verilmektedir. Yemek bursu için ana sayfadaki  duyuruları takip ediniz.</a:t>
            </a:r>
          </a:p>
          <a:p>
            <a:endParaRPr lang="tr-TR" dirty="0"/>
          </a:p>
        </p:txBody>
      </p:sp>
      <p:sp>
        <p:nvSpPr>
          <p:cNvPr id="6" name="Altbilgi Yer Tutucusu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109</a:t>
            </a:fld>
            <a:endParaRPr lang="tr-TR"/>
          </a:p>
        </p:txBody>
      </p:sp>
      <p:sp>
        <p:nvSpPr>
          <p:cNvPr id="3" name="Başlık 2"/>
          <p:cNvSpPr>
            <a:spLocks noGrp="1"/>
          </p:cNvSpPr>
          <p:nvPr>
            <p:ph type="title"/>
          </p:nvPr>
        </p:nvSpPr>
        <p:spPr/>
        <p:txBody>
          <a:bodyPr/>
          <a:lstStyle/>
          <a:p>
            <a:r>
              <a:rPr lang="tr-TR" smtClean="0"/>
              <a:t>PAÜ MERKEZ YEMEKHANE</a:t>
            </a:r>
            <a:endParaRPr lang="tr-TR" dirty="0"/>
          </a:p>
        </p:txBody>
      </p:sp>
      <p:pic>
        <p:nvPicPr>
          <p:cNvPr id="4" name="Resim 3"/>
          <p:cNvPicPr>
            <a:picLocks noChangeAspect="1"/>
          </p:cNvPicPr>
          <p:nvPr/>
        </p:nvPicPr>
        <p:blipFill>
          <a:blip r:embed="rId2"/>
          <a:stretch>
            <a:fillRect/>
          </a:stretch>
        </p:blipFill>
        <p:spPr>
          <a:xfrm>
            <a:off x="6689749" y="2205898"/>
            <a:ext cx="5328592" cy="3297552"/>
          </a:xfrm>
          <a:prstGeom prst="rect">
            <a:avLst/>
          </a:prstGeom>
        </p:spPr>
      </p:pic>
    </p:spTree>
    <p:extLst>
      <p:ext uri="{BB962C8B-B14F-4D97-AF65-F5344CB8AC3E}">
        <p14:creationId xmlns:p14="http://schemas.microsoft.com/office/powerpoint/2010/main" val="1651957619"/>
      </p:ext>
    </p:extLst>
  </p:cSld>
  <p:clrMapOvr>
    <a:masterClrMapping/>
  </p:clrMapOvr>
  <p:transition>
    <p:fade/>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http://stumpffi.pau.edu.tr/siteler/sks/tinyMCE/beslenme_hizmetleri/beyazsaln.png"/>
          <p:cNvPicPr/>
          <p:nvPr/>
        </p:nvPicPr>
        <p:blipFill>
          <a:blip r:embed="rId2">
            <a:extLst>
              <a:ext uri="{28A0092B-C50C-407E-A947-70E740481C1C}">
                <a14:useLocalDpi xmlns:a14="http://schemas.microsoft.com/office/drawing/2010/main" val="0"/>
              </a:ext>
            </a:extLst>
          </a:blip>
          <a:srcRect/>
          <a:stretch>
            <a:fillRect/>
          </a:stretch>
        </p:blipFill>
        <p:spPr bwMode="auto">
          <a:xfrm>
            <a:off x="7095918" y="354100"/>
            <a:ext cx="3312368" cy="2880320"/>
          </a:xfrm>
          <a:prstGeom prst="rect">
            <a:avLst/>
          </a:prstGeom>
          <a:noFill/>
          <a:ln>
            <a:noFill/>
          </a:ln>
        </p:spPr>
      </p:pic>
      <p:pic>
        <p:nvPicPr>
          <p:cNvPr id="5" name="Resim 4" descr="http://stumpffi.pau.edu.tr/siteler/sks/tinyMCE/beslenme_hizmetleri/ksalon.png"/>
          <p:cNvPicPr/>
          <p:nvPr/>
        </p:nvPicPr>
        <p:blipFill>
          <a:blip r:embed="rId3">
            <a:extLst>
              <a:ext uri="{28A0092B-C50C-407E-A947-70E740481C1C}">
                <a14:useLocalDpi xmlns:a14="http://schemas.microsoft.com/office/drawing/2010/main" val="0"/>
              </a:ext>
            </a:extLst>
          </a:blip>
          <a:srcRect/>
          <a:stretch>
            <a:fillRect/>
          </a:stretch>
        </p:blipFill>
        <p:spPr bwMode="auto">
          <a:xfrm>
            <a:off x="1750571" y="3527443"/>
            <a:ext cx="4770864" cy="2602406"/>
          </a:xfrm>
          <a:prstGeom prst="rect">
            <a:avLst/>
          </a:prstGeom>
          <a:noFill/>
          <a:ln>
            <a:noFill/>
          </a:ln>
        </p:spPr>
      </p:pic>
      <p:pic>
        <p:nvPicPr>
          <p:cNvPr id="6" name="Resim 5" descr="http://stumpffi.pau.edu.tr/siteler/sks/tinyMCE/beslenme_hizmetleri/ysalon.png"/>
          <p:cNvPicPr/>
          <p:nvPr/>
        </p:nvPicPr>
        <p:blipFill>
          <a:blip r:embed="rId4">
            <a:extLst>
              <a:ext uri="{28A0092B-C50C-407E-A947-70E740481C1C}">
                <a14:useLocalDpi xmlns:a14="http://schemas.microsoft.com/office/drawing/2010/main" val="0"/>
              </a:ext>
            </a:extLst>
          </a:blip>
          <a:srcRect/>
          <a:stretch>
            <a:fillRect/>
          </a:stretch>
        </p:blipFill>
        <p:spPr bwMode="auto">
          <a:xfrm>
            <a:off x="1750571" y="354101"/>
            <a:ext cx="5112568" cy="2880320"/>
          </a:xfrm>
          <a:prstGeom prst="rect">
            <a:avLst/>
          </a:prstGeom>
          <a:noFill/>
          <a:ln>
            <a:noFill/>
          </a:ln>
        </p:spPr>
      </p:pic>
      <p:pic>
        <p:nvPicPr>
          <p:cNvPr id="7" name="Resim 6" descr="http://stumpffi.pau.edu.tr/siteler/sks/tinyMCE/beyazkafe/beyazkafee.png"/>
          <p:cNvPicPr/>
          <p:nvPr/>
        </p:nvPicPr>
        <p:blipFill>
          <a:blip r:embed="rId5">
            <a:extLst>
              <a:ext uri="{28A0092B-C50C-407E-A947-70E740481C1C}">
                <a14:useLocalDpi xmlns:a14="http://schemas.microsoft.com/office/drawing/2010/main" val="0"/>
              </a:ext>
            </a:extLst>
          </a:blip>
          <a:srcRect/>
          <a:stretch>
            <a:fillRect/>
          </a:stretch>
        </p:blipFill>
        <p:spPr bwMode="auto">
          <a:xfrm>
            <a:off x="6591862" y="3288716"/>
            <a:ext cx="3816424" cy="2818430"/>
          </a:xfrm>
          <a:prstGeom prst="rect">
            <a:avLst/>
          </a:prstGeom>
          <a:noFill/>
          <a:ln>
            <a:noFill/>
          </a:ln>
        </p:spPr>
      </p:pic>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110</a:t>
            </a:fld>
            <a:endParaRPr lang="tr-TR"/>
          </a:p>
        </p:txBody>
      </p:sp>
    </p:spTree>
    <p:extLst>
      <p:ext uri="{BB962C8B-B14F-4D97-AF65-F5344CB8AC3E}">
        <p14:creationId xmlns:p14="http://schemas.microsoft.com/office/powerpoint/2010/main" val="17856008"/>
      </p:ext>
    </p:extLst>
  </p:cSld>
  <p:clrMapOvr>
    <a:masterClrMapping/>
  </p:clrMapOvr>
  <p:transition>
    <p:fade/>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http://stumpffi.pau.edu.tr/siteler/sks/tinyMCE/paukafe/paukafeee.pn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70966" y="1501879"/>
            <a:ext cx="2904743" cy="1556556"/>
          </a:xfrm>
          <a:prstGeom prst="rect">
            <a:avLst/>
          </a:prstGeom>
          <a:noFill/>
          <a:ln>
            <a:noFill/>
          </a:ln>
        </p:spPr>
      </p:pic>
      <p:pic>
        <p:nvPicPr>
          <p:cNvPr id="3" name="Resim 2" descr="http://stumpffi.pau.edu.tr/siteler/sosyaltesisler/tinyMCE/_MG_6907.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89681" y="3183686"/>
            <a:ext cx="3420462" cy="1705474"/>
          </a:xfrm>
          <a:prstGeom prst="rect">
            <a:avLst/>
          </a:prstGeom>
          <a:noFill/>
          <a:ln>
            <a:noFill/>
          </a:ln>
        </p:spPr>
      </p:pic>
      <p:pic>
        <p:nvPicPr>
          <p:cNvPr id="4" name="Resim 3" descr="Görüntünün olası içeriği: iç mekan"/>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27558" y="4516950"/>
            <a:ext cx="3187337" cy="1547984"/>
          </a:xfrm>
          <a:prstGeom prst="rect">
            <a:avLst/>
          </a:prstGeom>
          <a:noFill/>
          <a:ln>
            <a:noFill/>
          </a:ln>
        </p:spPr>
      </p:pic>
      <p:pic>
        <p:nvPicPr>
          <p:cNvPr id="5" name="Resim 4" descr="http://haber.pau.edu.tr/Content/newsimg/sosyal-alanlar-artti/xl_50d556d4-291f-4d59-ac8c-967f0b60061a.jpeg"/>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1251" y="4036423"/>
            <a:ext cx="3176881" cy="2028511"/>
          </a:xfrm>
          <a:prstGeom prst="rect">
            <a:avLst/>
          </a:prstGeom>
          <a:noFill/>
          <a:ln>
            <a:noFill/>
          </a:ln>
        </p:spPr>
      </p:pic>
      <p:pic>
        <p:nvPicPr>
          <p:cNvPr id="6" name="Resim 5" descr="http://stumpffi.pau.edu.tr/siteler/sks/tinyMCE/aykafe/ayyy.png"/>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127557" y="1903749"/>
            <a:ext cx="3498150" cy="1610705"/>
          </a:xfrm>
          <a:prstGeom prst="rect">
            <a:avLst/>
          </a:prstGeom>
          <a:noFill/>
          <a:ln>
            <a:noFill/>
          </a:ln>
        </p:spPr>
      </p:pic>
      <p:sp>
        <p:nvSpPr>
          <p:cNvPr id="7" name="Metin kutusu 6"/>
          <p:cNvSpPr txBox="1"/>
          <p:nvPr/>
        </p:nvSpPr>
        <p:spPr>
          <a:xfrm>
            <a:off x="171251" y="1051620"/>
            <a:ext cx="1783969" cy="369332"/>
          </a:xfrm>
          <a:prstGeom prst="rect">
            <a:avLst/>
          </a:prstGeom>
          <a:noFill/>
        </p:spPr>
        <p:txBody>
          <a:bodyPr wrap="square" rtlCol="0">
            <a:spAutoFit/>
          </a:bodyPr>
          <a:lstStyle/>
          <a:p>
            <a:r>
              <a:rPr lang="tr-TR" dirty="0"/>
              <a:t>PAÜ KAFE</a:t>
            </a:r>
          </a:p>
        </p:txBody>
      </p:sp>
      <p:sp>
        <p:nvSpPr>
          <p:cNvPr id="8" name="Metin kutusu 7"/>
          <p:cNvSpPr txBox="1"/>
          <p:nvPr/>
        </p:nvSpPr>
        <p:spPr>
          <a:xfrm>
            <a:off x="4011994" y="2709102"/>
            <a:ext cx="2520280" cy="369332"/>
          </a:xfrm>
          <a:prstGeom prst="rect">
            <a:avLst/>
          </a:prstGeom>
          <a:noFill/>
        </p:spPr>
        <p:txBody>
          <a:bodyPr wrap="square" rtlCol="0">
            <a:spAutoFit/>
          </a:bodyPr>
          <a:lstStyle/>
          <a:p>
            <a:r>
              <a:rPr lang="tr-TR" dirty="0"/>
              <a:t>SOSYAL TESİSLER</a:t>
            </a:r>
          </a:p>
        </p:txBody>
      </p:sp>
      <p:sp>
        <p:nvSpPr>
          <p:cNvPr id="9" name="Metin kutusu 8"/>
          <p:cNvSpPr txBox="1"/>
          <p:nvPr/>
        </p:nvSpPr>
        <p:spPr>
          <a:xfrm>
            <a:off x="7995620" y="1464177"/>
            <a:ext cx="1728192" cy="369332"/>
          </a:xfrm>
          <a:prstGeom prst="rect">
            <a:avLst/>
          </a:prstGeom>
          <a:noFill/>
        </p:spPr>
        <p:txBody>
          <a:bodyPr wrap="square" rtlCol="0">
            <a:spAutoFit/>
          </a:bodyPr>
          <a:lstStyle/>
          <a:p>
            <a:r>
              <a:rPr lang="tr-TR" dirty="0"/>
              <a:t>AY KAFE</a:t>
            </a:r>
          </a:p>
        </p:txBody>
      </p:sp>
      <p:sp>
        <p:nvSpPr>
          <p:cNvPr id="10" name="Metin kutusu 9"/>
          <p:cNvSpPr txBox="1"/>
          <p:nvPr/>
        </p:nvSpPr>
        <p:spPr>
          <a:xfrm>
            <a:off x="8127557" y="4170599"/>
            <a:ext cx="2471376" cy="369332"/>
          </a:xfrm>
          <a:prstGeom prst="rect">
            <a:avLst/>
          </a:prstGeom>
          <a:noFill/>
        </p:spPr>
        <p:txBody>
          <a:bodyPr wrap="square" rtlCol="0">
            <a:spAutoFit/>
          </a:bodyPr>
          <a:lstStyle/>
          <a:p>
            <a:r>
              <a:rPr lang="tr-TR" dirty="0"/>
              <a:t>VİTAMİN KAFE</a:t>
            </a:r>
          </a:p>
        </p:txBody>
      </p:sp>
      <p:sp>
        <p:nvSpPr>
          <p:cNvPr id="11" name="Metin kutusu 10"/>
          <p:cNvSpPr txBox="1"/>
          <p:nvPr/>
        </p:nvSpPr>
        <p:spPr>
          <a:xfrm>
            <a:off x="79810" y="3501008"/>
            <a:ext cx="2093830" cy="369332"/>
          </a:xfrm>
          <a:prstGeom prst="rect">
            <a:avLst/>
          </a:prstGeom>
          <a:noFill/>
        </p:spPr>
        <p:txBody>
          <a:bodyPr wrap="square" rtlCol="0">
            <a:spAutoFit/>
          </a:bodyPr>
          <a:lstStyle/>
          <a:p>
            <a:r>
              <a:rPr lang="tr-TR" dirty="0"/>
              <a:t>GÖL KAFE</a:t>
            </a:r>
          </a:p>
        </p:txBody>
      </p:sp>
      <p:sp>
        <p:nvSpPr>
          <p:cNvPr id="15" name="Unvan 14"/>
          <p:cNvSpPr>
            <a:spLocks noGrp="1"/>
          </p:cNvSpPr>
          <p:nvPr>
            <p:ph type="title"/>
          </p:nvPr>
        </p:nvSpPr>
        <p:spPr/>
        <p:txBody>
          <a:bodyPr/>
          <a:lstStyle/>
          <a:p>
            <a:r>
              <a:rPr lang="tr-TR" dirty="0" smtClean="0"/>
              <a:t>KAFELER</a:t>
            </a:r>
            <a:endParaRPr lang="tr-TR" dirty="0"/>
          </a:p>
        </p:txBody>
      </p:sp>
      <p:sp>
        <p:nvSpPr>
          <p:cNvPr id="14" name="Altbilgi Yer Tutucusu 1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13" name="Slayt Numarası Yer Tutucusu 12"/>
          <p:cNvSpPr>
            <a:spLocks noGrp="1"/>
          </p:cNvSpPr>
          <p:nvPr>
            <p:ph type="sldNum" sz="quarter" idx="12"/>
          </p:nvPr>
        </p:nvSpPr>
        <p:spPr/>
        <p:txBody>
          <a:bodyPr/>
          <a:lstStyle/>
          <a:p>
            <a:fld id="{F302176B-0E47-46AC-8F43-DAB4B8A37D06}" type="slidenum">
              <a:rPr lang="tr-TR" smtClean="0"/>
              <a:pPr/>
              <a:t>111</a:t>
            </a:fld>
            <a:endParaRPr lang="tr-TR"/>
          </a:p>
        </p:txBody>
      </p:sp>
    </p:spTree>
    <p:extLst>
      <p:ext uri="{BB962C8B-B14F-4D97-AF65-F5344CB8AC3E}">
        <p14:creationId xmlns:p14="http://schemas.microsoft.com/office/powerpoint/2010/main" val="4020498170"/>
      </p:ext>
    </p:extLst>
  </p:cSld>
  <p:clrMapOvr>
    <a:masterClrMapping/>
  </p:clrMapOvr>
  <p:transition>
    <p:fade/>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title"/>
          </p:nvPr>
        </p:nvSpPr>
        <p:spPr/>
        <p:txBody>
          <a:bodyPr/>
          <a:lstStyle/>
          <a:p>
            <a:r>
              <a:rPr lang="tr-TR" dirty="0" smtClean="0"/>
              <a:t>8. Kurum Desteği ve Parasal Kaynaklar</a:t>
            </a:r>
            <a:endParaRPr lang="tr-TR" dirty="0"/>
          </a:p>
        </p:txBody>
      </p:sp>
      <p:sp>
        <p:nvSpPr>
          <p:cNvPr id="2" name="Metin Yer Tutucusu 1"/>
          <p:cNvSpPr>
            <a:spLocks noGrp="1"/>
          </p:cNvSpPr>
          <p:nvPr>
            <p:ph type="body" idx="1"/>
          </p:nvPr>
        </p:nvSpPr>
        <p:spPr/>
        <p:txBody>
          <a:bodyPr/>
          <a:lstStyle/>
          <a:p>
            <a:endParaRPr lang="tr-TR"/>
          </a:p>
        </p:txBody>
      </p:sp>
    </p:spTree>
    <p:extLst>
      <p:ext uri="{BB962C8B-B14F-4D97-AF65-F5344CB8AC3E}">
        <p14:creationId xmlns:p14="http://schemas.microsoft.com/office/powerpoint/2010/main" val="1450112343"/>
      </p:ext>
    </p:extLst>
  </p:cSld>
  <p:clrMapOvr>
    <a:masterClrMapping/>
  </p:clrMapOvr>
  <p:transition>
    <p:fade/>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çerik Yer Tutucusu 6"/>
          <p:cNvSpPr>
            <a:spLocks noGrp="1"/>
          </p:cNvSpPr>
          <p:nvPr>
            <p:ph idx="1"/>
          </p:nvPr>
        </p:nvSpPr>
        <p:spPr/>
        <p:txBody>
          <a:bodyPr/>
          <a:lstStyle/>
          <a:p>
            <a:r>
              <a:rPr lang="tr-TR" dirty="0" smtClean="0"/>
              <a:t>Fakültemiz Bölümlerde yürütülmekte olan ders, araştırma ve geliştirme faaliyetlerinin sürdürülebilirliğini sağlamak için gerekli durumlarda (cihazların tamir/bakımı) bütçe veya döner sermayeden gerekli talepleri karşılamaya çalışmaktadır.</a:t>
            </a:r>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113</a:t>
            </a:fld>
            <a:endParaRPr lang="tr-TR"/>
          </a:p>
        </p:txBody>
      </p:sp>
      <p:sp>
        <p:nvSpPr>
          <p:cNvPr id="6" name="Unvan 5"/>
          <p:cNvSpPr>
            <a:spLocks noGrp="1"/>
          </p:cNvSpPr>
          <p:nvPr>
            <p:ph type="title"/>
          </p:nvPr>
        </p:nvSpPr>
        <p:spPr/>
        <p:txBody>
          <a:bodyPr/>
          <a:lstStyle/>
          <a:p>
            <a:pPr algn="l"/>
            <a:r>
              <a:rPr lang="tr-TR" sz="4500" dirty="0"/>
              <a:t>8. Kurum Desteği ve Parasal Kaynaklar</a:t>
            </a:r>
          </a:p>
        </p:txBody>
      </p:sp>
    </p:spTree>
    <p:extLst>
      <p:ext uri="{BB962C8B-B14F-4D97-AF65-F5344CB8AC3E}">
        <p14:creationId xmlns:p14="http://schemas.microsoft.com/office/powerpoint/2010/main" val="790606135"/>
      </p:ext>
    </p:extLst>
  </p:cSld>
  <p:clrMapOvr>
    <a:masterClrMapping/>
  </p:clrMapOvr>
  <p:transition>
    <p:fade/>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çerik Yer Tutucusu 6"/>
          <p:cNvSpPr>
            <a:spLocks noGrp="1"/>
          </p:cNvSpPr>
          <p:nvPr>
            <p:ph idx="1"/>
          </p:nvPr>
        </p:nvSpPr>
        <p:spPr>
          <a:xfrm>
            <a:off x="117042" y="1943742"/>
            <a:ext cx="5955735" cy="4182421"/>
          </a:xfrm>
        </p:spPr>
        <p:txBody>
          <a:bodyPr/>
          <a:lstStyle/>
          <a:p>
            <a:pPr algn="just"/>
            <a:r>
              <a:rPr lang="tr-TR" dirty="0" smtClean="0"/>
              <a:t>Fakültemiz Elektrik Elektronik Mühendisliği Bölümü öğretim üyesi Dr. Selim </a:t>
            </a:r>
            <a:r>
              <a:rPr lang="tr-TR" dirty="0" err="1" smtClean="0"/>
              <a:t>KÖROĞLU’nun</a:t>
            </a:r>
            <a:r>
              <a:rPr lang="tr-TR" dirty="0" smtClean="0"/>
              <a:t> başkanlığını yaptığı ve TÜBİTAK </a:t>
            </a:r>
            <a:r>
              <a:rPr lang="tr-TR" dirty="0"/>
              <a:t>Alternatif Enerjili Araç </a:t>
            </a:r>
            <a:r>
              <a:rPr lang="tr-TR" dirty="0" smtClean="0"/>
              <a:t>Yarışlarında iki yıl üst üste Yerli Otomobil kategorisinde birincilik kazanan ALATAY ekibine Rektörlük tarafından 470 bin </a:t>
            </a:r>
            <a:r>
              <a:rPr lang="tr-TR" dirty="0" err="1" smtClean="0"/>
              <a:t>tl</a:t>
            </a:r>
            <a:r>
              <a:rPr lang="tr-TR" dirty="0" smtClean="0"/>
              <a:t> alt yapı desteği sağlamıştır.</a:t>
            </a:r>
            <a:endParaRPr lang="tr-TR" dirty="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114</a:t>
            </a:fld>
            <a:endParaRPr lang="tr-TR"/>
          </a:p>
        </p:txBody>
      </p:sp>
      <p:sp>
        <p:nvSpPr>
          <p:cNvPr id="6" name="Unvan 5"/>
          <p:cNvSpPr>
            <a:spLocks noGrp="1"/>
          </p:cNvSpPr>
          <p:nvPr>
            <p:ph type="title"/>
          </p:nvPr>
        </p:nvSpPr>
        <p:spPr/>
        <p:txBody>
          <a:bodyPr/>
          <a:lstStyle/>
          <a:p>
            <a:pPr algn="l"/>
            <a:r>
              <a:rPr lang="tr-TR" sz="4500" dirty="0"/>
              <a:t>8. Kurum Desteği ve Parasal Kaynaklar</a:t>
            </a: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383098" y="2017627"/>
            <a:ext cx="5512706" cy="3674094"/>
          </a:xfrm>
          <a:prstGeom prst="rect">
            <a:avLst/>
          </a:prstGeom>
        </p:spPr>
      </p:pic>
    </p:spTree>
    <p:extLst>
      <p:ext uri="{BB962C8B-B14F-4D97-AF65-F5344CB8AC3E}">
        <p14:creationId xmlns:p14="http://schemas.microsoft.com/office/powerpoint/2010/main" val="2061960168"/>
      </p:ext>
    </p:extLst>
  </p:cSld>
  <p:clrMapOvr>
    <a:masterClrMapping/>
  </p:clrMapOvr>
  <p:transition>
    <p:fade/>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van 5"/>
          <p:cNvSpPr>
            <a:spLocks noGrp="1"/>
          </p:cNvSpPr>
          <p:nvPr>
            <p:ph type="title"/>
          </p:nvPr>
        </p:nvSpPr>
        <p:spPr/>
        <p:txBody>
          <a:bodyPr/>
          <a:lstStyle/>
          <a:p>
            <a:r>
              <a:rPr lang="tr-TR" dirty="0"/>
              <a:t>9. Organizasyon ve Karar Alma Süreçleri</a:t>
            </a:r>
          </a:p>
        </p:txBody>
      </p:sp>
      <p:sp>
        <p:nvSpPr>
          <p:cNvPr id="7" name="Metin Yer Tutucusu 6"/>
          <p:cNvSpPr>
            <a:spLocks noGrp="1"/>
          </p:cNvSpPr>
          <p:nvPr>
            <p:ph type="body" idx="1"/>
          </p:nvPr>
        </p:nvSpPr>
        <p:spPr/>
        <p:txBody>
          <a:bodyPr/>
          <a:lstStyle/>
          <a:p>
            <a:endParaRPr lang="tr-TR"/>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115</a:t>
            </a:fld>
            <a:endParaRPr lang="tr-TR"/>
          </a:p>
        </p:txBody>
      </p:sp>
    </p:spTree>
    <p:extLst>
      <p:ext uri="{BB962C8B-B14F-4D97-AF65-F5344CB8AC3E}">
        <p14:creationId xmlns:p14="http://schemas.microsoft.com/office/powerpoint/2010/main" val="3741828401"/>
      </p:ext>
    </p:extLst>
  </p:cSld>
  <p:clrMapOvr>
    <a:masterClrMapping/>
  </p:clrMapOvr>
  <p:transition>
    <p:fade/>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algn="just"/>
            <a:r>
              <a:rPr lang="tr-TR" sz="2800" dirty="0"/>
              <a:t>Pamukkale Üniversitesi Mühendislik Fakültesi kurum içi karar alma süreçlerinde 2547 sayılı kanun çerçevesinde hazırlanmış olan güncel yönetmelik ve </a:t>
            </a:r>
            <a:r>
              <a:rPr lang="tr-TR" sz="2800" dirty="0" smtClean="0"/>
              <a:t>yönergelere dikkat ederek alınmaktadır. Kararlar çoğunluğun katılımıyla alınmaktadır.</a:t>
            </a:r>
          </a:p>
          <a:p>
            <a:pPr algn="just"/>
            <a:r>
              <a:rPr lang="tr-TR" sz="2800" dirty="0"/>
              <a:t>Kurullarda kararlaştırılan hususlar yazılı olarak toplantıya katılan tüm kurul üyelerinin imzasına sunulmakta ve ayrıca kararlar tüm kurul üyelerine (toplantıya katılmayan üyeler de dahil) elektronik mesaj olarak gönderilmektedir</a:t>
            </a:r>
            <a:r>
              <a:rPr lang="tr-TR" sz="2800" dirty="0" smtClean="0"/>
              <a:t>.</a:t>
            </a:r>
            <a:endParaRPr lang="tr-TR" sz="2800" dirty="0"/>
          </a:p>
        </p:txBody>
      </p:sp>
      <p:sp>
        <p:nvSpPr>
          <p:cNvPr id="3" name="Altbilgi Yer Tutucusu 2"/>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116</a:t>
            </a:fld>
            <a:endParaRPr lang="tr-TR"/>
          </a:p>
        </p:txBody>
      </p:sp>
      <p:sp>
        <p:nvSpPr>
          <p:cNvPr id="5" name="Unvan 4"/>
          <p:cNvSpPr>
            <a:spLocks noGrp="1"/>
          </p:cNvSpPr>
          <p:nvPr>
            <p:ph type="title"/>
          </p:nvPr>
        </p:nvSpPr>
        <p:spPr/>
        <p:txBody>
          <a:bodyPr/>
          <a:lstStyle/>
          <a:p>
            <a:pPr algn="l"/>
            <a:r>
              <a:rPr lang="tr-TR" sz="4200" dirty="0" smtClean="0"/>
              <a:t>9. Organizasyon ve Karar Alma Süreçleri</a:t>
            </a:r>
            <a:endParaRPr lang="tr-TR" sz="4200" dirty="0"/>
          </a:p>
        </p:txBody>
      </p:sp>
    </p:spTree>
    <p:extLst>
      <p:ext uri="{BB962C8B-B14F-4D97-AF65-F5344CB8AC3E}">
        <p14:creationId xmlns:p14="http://schemas.microsoft.com/office/powerpoint/2010/main" val="1892198685"/>
      </p:ext>
    </p:extLst>
  </p:cSld>
  <p:clrMapOvr>
    <a:masterClrMapping/>
  </p:clrMapOvr>
  <p:transition>
    <p:fade/>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p:cNvSpPr>
            <a:spLocks noGrp="1"/>
          </p:cNvSpPr>
          <p:nvPr>
            <p:ph type="title"/>
          </p:nvPr>
        </p:nvSpPr>
        <p:spPr/>
        <p:txBody>
          <a:bodyPr/>
          <a:lstStyle/>
          <a:p>
            <a:r>
              <a:rPr lang="tr-TR" dirty="0" smtClean="0"/>
              <a:t>10. Disiplin Özgü Ölçütler</a:t>
            </a:r>
            <a:endParaRPr lang="tr-TR" dirty="0"/>
          </a:p>
        </p:txBody>
      </p:sp>
      <p:sp>
        <p:nvSpPr>
          <p:cNvPr id="2" name="Metin Yer Tutucusu 1"/>
          <p:cNvSpPr>
            <a:spLocks noGrp="1"/>
          </p:cNvSpPr>
          <p:nvPr>
            <p:ph type="body" idx="1"/>
          </p:nvPr>
        </p:nvSpPr>
        <p:spPr/>
        <p:txBody>
          <a:bodyPr/>
          <a:lstStyle/>
          <a:p>
            <a:endParaRPr lang="tr-TR"/>
          </a:p>
        </p:txBody>
      </p:sp>
    </p:spTree>
    <p:extLst>
      <p:ext uri="{BB962C8B-B14F-4D97-AF65-F5344CB8AC3E}">
        <p14:creationId xmlns:p14="http://schemas.microsoft.com/office/powerpoint/2010/main" val="2651216805"/>
      </p:ext>
    </p:extLst>
  </p:cSld>
  <p:clrMapOvr>
    <a:masterClrMapping/>
  </p:clrMapOvr>
  <p:transition>
    <p:fade/>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çerik Yer Tutucusu 6"/>
          <p:cNvSpPr>
            <a:spLocks noGrp="1"/>
          </p:cNvSpPr>
          <p:nvPr>
            <p:ph idx="1"/>
          </p:nvPr>
        </p:nvSpPr>
        <p:spPr/>
        <p:txBody>
          <a:bodyPr/>
          <a:lstStyle/>
          <a:p>
            <a:r>
              <a:rPr lang="tr-TR" dirty="0"/>
              <a:t>Her bölümün kendine özgü gereksinimlerine mümkün olduğunca cevap vermeye çalışıyoruz. </a:t>
            </a:r>
            <a:r>
              <a:rPr lang="tr-TR" dirty="0" smtClean="0"/>
              <a:t>Bu gereksinimlerden bazıları:</a:t>
            </a:r>
          </a:p>
          <a:p>
            <a:r>
              <a:rPr lang="tr-TR" dirty="0" smtClean="0"/>
              <a:t>Alt yapı</a:t>
            </a:r>
          </a:p>
          <a:p>
            <a:r>
              <a:rPr lang="tr-TR" dirty="0" smtClean="0"/>
              <a:t>Tamir</a:t>
            </a:r>
          </a:p>
          <a:p>
            <a:r>
              <a:rPr lang="tr-TR" dirty="0" smtClean="0"/>
              <a:t>Hizmet alımı</a:t>
            </a:r>
          </a:p>
          <a:p>
            <a:r>
              <a:rPr lang="tr-TR" dirty="0" smtClean="0"/>
              <a:t>Teknik geziler için araç tahsisi,</a:t>
            </a:r>
          </a:p>
          <a:p>
            <a:r>
              <a:rPr lang="tr-TR" dirty="0" smtClean="0"/>
              <a:t>Teknik gezi, staj ve/veya proje için fabrikaya gidecek öğrencilerin sigorta </a:t>
            </a:r>
            <a:r>
              <a:rPr lang="tr-TR" smtClean="0"/>
              <a:t>işlemlerinin yapılması.</a:t>
            </a:r>
            <a:endParaRPr lang="tr-TR" dirty="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118</a:t>
            </a:fld>
            <a:endParaRPr lang="tr-TR"/>
          </a:p>
        </p:txBody>
      </p:sp>
      <p:sp>
        <p:nvSpPr>
          <p:cNvPr id="6" name="Unvan 5"/>
          <p:cNvSpPr>
            <a:spLocks noGrp="1"/>
          </p:cNvSpPr>
          <p:nvPr>
            <p:ph type="title"/>
          </p:nvPr>
        </p:nvSpPr>
        <p:spPr/>
        <p:txBody>
          <a:bodyPr/>
          <a:lstStyle/>
          <a:p>
            <a:pPr algn="l"/>
            <a:r>
              <a:rPr lang="tr-TR" dirty="0" smtClean="0"/>
              <a:t>10. Disipline Özgü Ölçütler</a:t>
            </a:r>
            <a:endParaRPr lang="tr-TR" dirty="0"/>
          </a:p>
        </p:txBody>
      </p:sp>
    </p:spTree>
    <p:extLst>
      <p:ext uri="{BB962C8B-B14F-4D97-AF65-F5344CB8AC3E}">
        <p14:creationId xmlns:p14="http://schemas.microsoft.com/office/powerpoint/2010/main" val="3480645431"/>
      </p:ext>
    </p:extLst>
  </p:cSld>
  <p:clrMapOvr>
    <a:masterClrMapping/>
  </p:clrMapOvr>
  <p:transition>
    <p:fade/>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çerik Yer Tutucusu 5"/>
          <p:cNvPicPr>
            <a:picLocks noGrp="1" noChangeAspect="1"/>
          </p:cNvPicPr>
          <p:nvPr>
            <p:ph idx="1"/>
          </p:nvPr>
        </p:nvPicPr>
        <p:blipFill>
          <a:blip r:embed="rId2"/>
          <a:stretch>
            <a:fillRect/>
          </a:stretch>
        </p:blipFill>
        <p:spPr>
          <a:xfrm>
            <a:off x="2377722" y="1943100"/>
            <a:ext cx="7436556" cy="4183063"/>
          </a:xfrm>
        </p:spPr>
      </p:pic>
      <p:sp>
        <p:nvSpPr>
          <p:cNvPr id="2" name="Altbilgi Yer Tutucusu 1"/>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119</a:t>
            </a:fld>
            <a:endParaRPr lang="tr-TR"/>
          </a:p>
        </p:txBody>
      </p:sp>
      <p:sp>
        <p:nvSpPr>
          <p:cNvPr id="4" name="Unvan 3"/>
          <p:cNvSpPr>
            <a:spLocks noGrp="1"/>
          </p:cNvSpPr>
          <p:nvPr>
            <p:ph type="title"/>
          </p:nvPr>
        </p:nvSpPr>
        <p:spPr/>
        <p:txBody>
          <a:bodyPr/>
          <a:lstStyle/>
          <a:p>
            <a:r>
              <a:rPr lang="tr-TR" smtClean="0"/>
              <a:t>Formlar-Dilekçeler</a:t>
            </a:r>
            <a:endParaRPr lang="tr-TR" dirty="0"/>
          </a:p>
        </p:txBody>
      </p:sp>
      <p:sp>
        <p:nvSpPr>
          <p:cNvPr id="5" name="Dikdörtgen 4"/>
          <p:cNvSpPr/>
          <p:nvPr/>
        </p:nvSpPr>
        <p:spPr>
          <a:xfrm>
            <a:off x="3023616" y="6015866"/>
            <a:ext cx="7397496" cy="369332"/>
          </a:xfrm>
          <a:prstGeom prst="rect">
            <a:avLst/>
          </a:prstGeom>
        </p:spPr>
        <p:txBody>
          <a:bodyPr wrap="square">
            <a:spAutoFit/>
          </a:bodyPr>
          <a:lstStyle/>
          <a:p>
            <a:r>
              <a:rPr lang="tr-TR" dirty="0">
                <a:solidFill>
                  <a:srgbClr val="FF0000"/>
                </a:solidFill>
              </a:rPr>
              <a:t>http://www.pau.edu.tr/mf/tr/sayfa/formlardilekceler-2</a:t>
            </a:r>
          </a:p>
        </p:txBody>
      </p:sp>
    </p:spTree>
    <p:extLst>
      <p:ext uri="{BB962C8B-B14F-4D97-AF65-F5344CB8AC3E}">
        <p14:creationId xmlns:p14="http://schemas.microsoft.com/office/powerpoint/2010/main" val="1599145275"/>
      </p:ext>
    </p:extLst>
  </p:cSld>
  <p:clrMapOvr>
    <a:masterClrMapping/>
  </p:clrMapOvr>
  <p:transition>
    <p:fade/>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932330" y="2871790"/>
            <a:ext cx="10327340" cy="4182421"/>
          </a:xfrm>
        </p:spPr>
        <p:txBody>
          <a:bodyPr/>
          <a:lstStyle/>
          <a:p>
            <a:pPr algn="just"/>
            <a:r>
              <a:rPr lang="tr-TR" dirty="0" smtClean="0">
                <a:solidFill>
                  <a:schemeClr val="bg2">
                    <a:lumMod val="25000"/>
                  </a:schemeClr>
                </a:solidFill>
              </a:rPr>
              <a:t>Fakültemiz bünyesinde 6 Bölüm, Avrupa Mühendislik Eğitimi Akreditasyon Ağı (ENAEE - </a:t>
            </a:r>
            <a:r>
              <a:rPr lang="tr-TR" dirty="0" err="1" smtClean="0">
                <a:solidFill>
                  <a:schemeClr val="bg2">
                    <a:lumMod val="25000"/>
                  </a:schemeClr>
                </a:solidFill>
              </a:rPr>
              <a:t>European</a:t>
            </a:r>
            <a:r>
              <a:rPr lang="tr-TR" dirty="0" smtClean="0">
                <a:solidFill>
                  <a:schemeClr val="bg2">
                    <a:lumMod val="25000"/>
                  </a:schemeClr>
                </a:solidFill>
              </a:rPr>
              <a:t> Network </a:t>
            </a:r>
            <a:r>
              <a:rPr lang="tr-TR" dirty="0" err="1" smtClean="0">
                <a:solidFill>
                  <a:schemeClr val="bg2">
                    <a:lumMod val="25000"/>
                  </a:schemeClr>
                </a:solidFill>
              </a:rPr>
              <a:t>for</a:t>
            </a:r>
            <a:r>
              <a:rPr lang="tr-TR" dirty="0" smtClean="0">
                <a:solidFill>
                  <a:schemeClr val="bg2">
                    <a:lumMod val="25000"/>
                  </a:schemeClr>
                </a:solidFill>
              </a:rPr>
              <a:t> </a:t>
            </a:r>
            <a:r>
              <a:rPr lang="tr-TR" dirty="0" err="1" smtClean="0">
                <a:solidFill>
                  <a:schemeClr val="bg2">
                    <a:lumMod val="25000"/>
                  </a:schemeClr>
                </a:solidFill>
              </a:rPr>
              <a:t>Accreditation</a:t>
            </a:r>
            <a:r>
              <a:rPr lang="tr-TR" dirty="0" smtClean="0">
                <a:solidFill>
                  <a:schemeClr val="bg2">
                    <a:lumMod val="25000"/>
                  </a:schemeClr>
                </a:solidFill>
              </a:rPr>
              <a:t> of </a:t>
            </a:r>
            <a:r>
              <a:rPr lang="tr-TR" dirty="0" err="1" smtClean="0">
                <a:solidFill>
                  <a:schemeClr val="bg2">
                    <a:lumMod val="25000"/>
                  </a:schemeClr>
                </a:solidFill>
              </a:rPr>
              <a:t>Engineering</a:t>
            </a:r>
            <a:r>
              <a:rPr lang="tr-TR" dirty="0" smtClean="0">
                <a:solidFill>
                  <a:schemeClr val="bg2">
                    <a:lumMod val="25000"/>
                  </a:schemeClr>
                </a:solidFill>
              </a:rPr>
              <a:t> </a:t>
            </a:r>
            <a:r>
              <a:rPr lang="tr-TR" dirty="0" err="1" smtClean="0">
                <a:solidFill>
                  <a:schemeClr val="bg2">
                    <a:lumMod val="25000"/>
                  </a:schemeClr>
                </a:solidFill>
              </a:rPr>
              <a:t>Education</a:t>
            </a:r>
            <a:r>
              <a:rPr lang="tr-TR" dirty="0" smtClean="0">
                <a:solidFill>
                  <a:schemeClr val="bg2">
                    <a:lumMod val="25000"/>
                  </a:schemeClr>
                </a:solidFill>
              </a:rPr>
              <a:t>) ve International </a:t>
            </a:r>
            <a:r>
              <a:rPr lang="tr-TR" dirty="0" err="1" smtClean="0">
                <a:solidFill>
                  <a:schemeClr val="bg2">
                    <a:lumMod val="25000"/>
                  </a:schemeClr>
                </a:solidFill>
              </a:rPr>
              <a:t>Engineering</a:t>
            </a:r>
            <a:r>
              <a:rPr lang="tr-TR" dirty="0" smtClean="0">
                <a:solidFill>
                  <a:schemeClr val="bg2">
                    <a:lumMod val="25000"/>
                  </a:schemeClr>
                </a:solidFill>
              </a:rPr>
              <a:t> </a:t>
            </a:r>
            <a:r>
              <a:rPr lang="tr-TR" dirty="0" err="1" smtClean="0">
                <a:solidFill>
                  <a:schemeClr val="bg2">
                    <a:lumMod val="25000"/>
                  </a:schemeClr>
                </a:solidFill>
              </a:rPr>
              <a:t>Alliance</a:t>
            </a:r>
            <a:r>
              <a:rPr lang="tr-TR" dirty="0" smtClean="0">
                <a:solidFill>
                  <a:schemeClr val="bg2">
                    <a:lumMod val="25000"/>
                  </a:schemeClr>
                </a:solidFill>
              </a:rPr>
              <a:t> (IEA) şemsiyesi altındaki çok taraflı akreditasyon tanıma anlaşması Washington Accord'un imzacısı (tam üyesi) olan MÜDEK (Mühendislik Eğitim Programları Değerlendirme ve Akreditasyon Derneği) tarafından akredite edilerek ve EUR - ACE etiketine sahip olmaya hak kazanmıştır. Ayrıca başvuru değerlendirme sürecinde olan iki Bölümümüz bulunmaktadır.</a:t>
            </a:r>
            <a:endParaRPr lang="tr-TR" dirty="0">
              <a:solidFill>
                <a:schemeClr val="bg2">
                  <a:lumMod val="25000"/>
                </a:schemeClr>
              </a:solidFill>
            </a:endParaRPr>
          </a:p>
        </p:txBody>
      </p:sp>
      <p:sp>
        <p:nvSpPr>
          <p:cNvPr id="6" name="Altbilgi Yer Tutucusu 5"/>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120</a:t>
            </a:fld>
            <a:endParaRPr lang="tr-TR"/>
          </a:p>
        </p:txBody>
      </p:sp>
      <p:sp>
        <p:nvSpPr>
          <p:cNvPr id="4" name="Unvan 3"/>
          <p:cNvSpPr>
            <a:spLocks noGrp="1"/>
          </p:cNvSpPr>
          <p:nvPr>
            <p:ph type="title"/>
          </p:nvPr>
        </p:nvSpPr>
        <p:spPr/>
        <p:txBody>
          <a:bodyPr/>
          <a:lstStyle/>
          <a:p>
            <a:r>
              <a:rPr lang="tr-TR" smtClean="0"/>
              <a:t>Kalite Süreci</a:t>
            </a:r>
            <a:endParaRPr lang="tr-TR" dirty="0"/>
          </a:p>
        </p:txBody>
      </p:sp>
      <p:pic>
        <p:nvPicPr>
          <p:cNvPr id="5" name="Resi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47296" y="1324150"/>
            <a:ext cx="7486650" cy="1143000"/>
          </a:xfrm>
          <a:prstGeom prst="rect">
            <a:avLst/>
          </a:prstGeom>
        </p:spPr>
      </p:pic>
    </p:spTree>
    <p:extLst>
      <p:ext uri="{BB962C8B-B14F-4D97-AF65-F5344CB8AC3E}">
        <p14:creationId xmlns:p14="http://schemas.microsoft.com/office/powerpoint/2010/main" val="3798784617"/>
      </p:ext>
    </p:extLst>
  </p:cSld>
  <p:clrMapOvr>
    <a:masterClrMapping/>
  </p:clrMapOvr>
  <p:transition>
    <p:fade/>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r>
              <a:rPr lang="tr-TR" smtClean="0"/>
              <a:t>Mühendislik Fakültesi A Blok Derslikleri</a:t>
            </a:r>
          </a:p>
          <a:p>
            <a:r>
              <a:rPr lang="tr-TR" smtClean="0"/>
              <a:t>Mühendislik Fakültesi B Blok Derslikleri</a:t>
            </a:r>
          </a:p>
          <a:p>
            <a:r>
              <a:rPr lang="tr-TR" smtClean="0"/>
              <a:t>Fen Edebiyat Fakültesi Fizik ve Kimya Laboratuvarları</a:t>
            </a:r>
          </a:p>
          <a:p>
            <a:r>
              <a:rPr lang="tr-TR" smtClean="0"/>
              <a:t>Fizik Tedavi ve Rehabilitasyon Yüksekokulu Derslikleri (108-109)</a:t>
            </a:r>
            <a:endParaRPr 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121</a:t>
            </a:fld>
            <a:endParaRPr lang="tr-TR"/>
          </a:p>
        </p:txBody>
      </p:sp>
      <p:sp>
        <p:nvSpPr>
          <p:cNvPr id="4" name="Unvan 3"/>
          <p:cNvSpPr>
            <a:spLocks noGrp="1"/>
          </p:cNvSpPr>
          <p:nvPr>
            <p:ph type="title"/>
          </p:nvPr>
        </p:nvSpPr>
        <p:spPr/>
        <p:txBody>
          <a:bodyPr/>
          <a:lstStyle/>
          <a:p>
            <a:r>
              <a:rPr lang="tr-TR" smtClean="0"/>
              <a:t>Derslikler</a:t>
            </a:r>
            <a:endParaRPr lang="tr-TR" dirty="0"/>
          </a:p>
        </p:txBody>
      </p:sp>
    </p:spTree>
    <p:extLst>
      <p:ext uri="{BB962C8B-B14F-4D97-AF65-F5344CB8AC3E}">
        <p14:creationId xmlns:p14="http://schemas.microsoft.com/office/powerpoint/2010/main" val="2010935496"/>
      </p:ext>
    </p:extLst>
  </p:cSld>
  <p:clrMapOvr>
    <a:masterClrMapping/>
  </p:clrMapOvr>
  <p:transition>
    <p:fade/>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2423592" y="3068960"/>
            <a:ext cx="7761184" cy="1080120"/>
          </a:xfrm>
        </p:spPr>
        <p:txBody>
          <a:bodyPr>
            <a:normAutofit/>
          </a:bodyPr>
          <a:lstStyle/>
          <a:p>
            <a:pPr marL="0" indent="0" algn="ctr">
              <a:buNone/>
            </a:pPr>
            <a:r>
              <a:rPr lang="tr-TR" sz="4800" dirty="0"/>
              <a:t>TEŞEKKÜRLER… </a:t>
            </a:r>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Slayt Numarası Yer Tutucusu 2"/>
          <p:cNvSpPr>
            <a:spLocks noGrp="1"/>
          </p:cNvSpPr>
          <p:nvPr>
            <p:ph type="sldNum" sz="quarter" idx="12"/>
          </p:nvPr>
        </p:nvSpPr>
        <p:spPr/>
        <p:txBody>
          <a:bodyPr/>
          <a:lstStyle/>
          <a:p>
            <a:fld id="{F302176B-0E47-46AC-8F43-DAB4B8A37D06}" type="slidenum">
              <a:rPr lang="tr-TR" smtClean="0"/>
              <a:pPr/>
              <a:t>122</a:t>
            </a:fld>
            <a:endParaRPr lang="tr-TR"/>
          </a:p>
        </p:txBody>
      </p:sp>
    </p:spTree>
    <p:extLst>
      <p:ext uri="{BB962C8B-B14F-4D97-AF65-F5344CB8AC3E}">
        <p14:creationId xmlns:p14="http://schemas.microsoft.com/office/powerpoint/2010/main" val="1530893305"/>
      </p:ext>
    </p:extLst>
  </p:cSld>
  <p:clrMapOvr>
    <a:masterClrMapping/>
  </p:clrMapOvr>
  <p:transition>
    <p:fade/>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Ek Açıklamalar</a:t>
            </a:r>
            <a:endParaRPr lang="tr-TR" dirty="0"/>
          </a:p>
        </p:txBody>
      </p:sp>
      <p:sp>
        <p:nvSpPr>
          <p:cNvPr id="3" name="Metin Yer Tutucusu 2"/>
          <p:cNvSpPr>
            <a:spLocks noGrp="1"/>
          </p:cNvSpPr>
          <p:nvPr>
            <p:ph type="body" idx="1"/>
          </p:nvPr>
        </p:nvSpPr>
        <p:spPr/>
        <p:txBody>
          <a:bodyPr/>
          <a:lstStyle/>
          <a:p>
            <a:endParaRPr lang="tr-TR"/>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5" name="Slayt Numarası Yer Tutucusu 4"/>
          <p:cNvSpPr>
            <a:spLocks noGrp="1"/>
          </p:cNvSpPr>
          <p:nvPr>
            <p:ph type="sldNum" sz="quarter" idx="12"/>
          </p:nvPr>
        </p:nvSpPr>
        <p:spPr/>
        <p:txBody>
          <a:bodyPr/>
          <a:lstStyle/>
          <a:p>
            <a:fld id="{F302176B-0E47-46AC-8F43-DAB4B8A37D06}" type="slidenum">
              <a:rPr lang="tr-TR" smtClean="0"/>
              <a:pPr/>
              <a:t>123</a:t>
            </a:fld>
            <a:endParaRPr lang="tr-TR"/>
          </a:p>
        </p:txBody>
      </p:sp>
    </p:spTree>
    <p:extLst>
      <p:ext uri="{BB962C8B-B14F-4D97-AF65-F5344CB8AC3E}">
        <p14:creationId xmlns:p14="http://schemas.microsoft.com/office/powerpoint/2010/main" val="2905890405"/>
      </p:ext>
    </p:extLst>
  </p:cSld>
  <p:clrMapOvr>
    <a:masterClrMapping/>
  </p:clrMapOvr>
  <p:transition>
    <p:fade/>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algn="just"/>
            <a:r>
              <a:rPr lang="tr-TR" altLang="tr-TR" sz="2800" dirty="0" smtClean="0"/>
              <a:t>Öğrenciler yarıyıl başında programına başarısızlığı nedeniyle tekrarlamak ve almak zorunda olduğu dersleri eklemek zorundadır. Bu işlem PAÜ </a:t>
            </a:r>
            <a:r>
              <a:rPr lang="tr-TR" altLang="tr-TR" sz="2800" dirty="0" err="1" smtClean="0"/>
              <a:t>Pusula’daki</a:t>
            </a:r>
            <a:r>
              <a:rPr lang="tr-TR" altLang="tr-TR" sz="2800" dirty="0" smtClean="0"/>
              <a:t> Öğrenci Bilgi Sistemi’nden yapılır ve dersler seçildikten sonra danışman tarafından onaylanması gerekir.</a:t>
            </a:r>
          </a:p>
          <a:p>
            <a:pPr algn="just"/>
            <a:endParaRPr lang="tr-TR" altLang="tr-TR" sz="2800" dirty="0" smtClean="0"/>
          </a:p>
          <a:p>
            <a:pPr algn="just"/>
            <a:r>
              <a:rPr lang="tr-TR" sz="2800" dirty="0" smtClean="0"/>
              <a:t>Zamanında ders kaydı yapılmadığında ekle-sil döneminde dilekçe ile yapılabilir.</a:t>
            </a:r>
            <a:endParaRPr lang="tr-TR" sz="28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r>
              <a:rPr lang="tr-TR" altLang="tr-TR" dirty="0" smtClean="0"/>
              <a:t>Ders Kaydı </a:t>
            </a:r>
            <a:endParaRPr lang="tr-TR" dirty="0"/>
          </a:p>
        </p:txBody>
      </p:sp>
      <p:sp>
        <p:nvSpPr>
          <p:cNvPr id="4" name="Komut Düğmesi: Giriş 3">
            <a:hlinkClick r:id="" action="ppaction://hlinkshowjump?jump=lastslideviewed" highlightClick="1"/>
          </p:cNvPr>
          <p:cNvSpPr/>
          <p:nvPr/>
        </p:nvSpPr>
        <p:spPr>
          <a:xfrm>
            <a:off x="11027658" y="5866586"/>
            <a:ext cx="464023" cy="464023"/>
          </a:xfrm>
          <a:prstGeom prst="actionButtonHom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tr-TR"/>
          </a:p>
        </p:txBody>
      </p:sp>
      <p:sp>
        <p:nvSpPr>
          <p:cNvPr id="6" name="Slayt Numarası Yer Tutucusu 5"/>
          <p:cNvSpPr>
            <a:spLocks noGrp="1"/>
          </p:cNvSpPr>
          <p:nvPr>
            <p:ph type="sldNum" sz="quarter" idx="12"/>
          </p:nvPr>
        </p:nvSpPr>
        <p:spPr/>
        <p:txBody>
          <a:bodyPr/>
          <a:lstStyle/>
          <a:p>
            <a:fld id="{F302176B-0E47-46AC-8F43-DAB4B8A37D06}" type="slidenum">
              <a:rPr lang="tr-TR" smtClean="0"/>
              <a:pPr/>
              <a:t>124</a:t>
            </a:fld>
            <a:endParaRPr lang="tr-TR"/>
          </a:p>
        </p:txBody>
      </p:sp>
    </p:spTree>
    <p:extLst>
      <p:ext uri="{BB962C8B-B14F-4D97-AF65-F5344CB8AC3E}">
        <p14:creationId xmlns:p14="http://schemas.microsoft.com/office/powerpoint/2010/main" val="2350925941"/>
      </p:ext>
    </p:extLst>
  </p:cSld>
  <p:clrMapOvr>
    <a:masterClrMapping/>
  </p:clrMapOvr>
  <p:transition>
    <p:fade/>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algn="just"/>
            <a:r>
              <a:rPr lang="tr-TR" altLang="tr-TR" sz="2800" dirty="0" smtClean="0"/>
              <a:t>Önceki yarıyıllara ait derslerden alıp da başarısız olunan dersler,</a:t>
            </a:r>
          </a:p>
          <a:p>
            <a:pPr algn="just"/>
            <a:r>
              <a:rPr lang="tr-TR" altLang="tr-TR" sz="2800" dirty="0" smtClean="0"/>
              <a:t>Önceki yarıyıllara ait daha önce alınmayan dersler,</a:t>
            </a:r>
          </a:p>
          <a:p>
            <a:pPr algn="just"/>
            <a:r>
              <a:rPr lang="tr-TR" altLang="tr-TR" sz="2800" dirty="0" smtClean="0"/>
              <a:t>Bulunduğu yarıyıla ait derslerden alıp da başarısız olunan dersler,</a:t>
            </a:r>
          </a:p>
          <a:p>
            <a:pPr algn="just"/>
            <a:r>
              <a:rPr lang="tr-TR" altLang="tr-TR" sz="2800" dirty="0" smtClean="0"/>
              <a:t>Bulunduğu yarıyıla ait daha önce alınmayan dersler,</a:t>
            </a:r>
          </a:p>
          <a:p>
            <a:pPr algn="just"/>
            <a:r>
              <a:rPr lang="tr-TR" altLang="tr-TR" sz="2800" dirty="0" smtClean="0"/>
              <a:t>Bulunduğu yarıyılın bir üst yarıyılına ait alınıp da başarısız olunan dersler,</a:t>
            </a:r>
            <a:endParaRPr lang="tr-TR" altLang="tr-TR" sz="28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r>
              <a:rPr lang="tr-TR" altLang="tr-TR" dirty="0" smtClean="0"/>
              <a:t>Ders Seçim Sırası</a:t>
            </a:r>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pPr/>
              <a:t>125</a:t>
            </a:fld>
            <a:endParaRPr lang="tr-TR"/>
          </a:p>
        </p:txBody>
      </p:sp>
    </p:spTree>
    <p:extLst>
      <p:ext uri="{BB962C8B-B14F-4D97-AF65-F5344CB8AC3E}">
        <p14:creationId xmlns:p14="http://schemas.microsoft.com/office/powerpoint/2010/main" val="3572336412"/>
      </p:ext>
    </p:extLst>
  </p:cSld>
  <p:clrMapOvr>
    <a:masterClrMapping/>
  </p:clrMapOvr>
  <p:transition>
    <p:fade/>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algn="just"/>
            <a:r>
              <a:rPr lang="tr-TR" altLang="tr-TR" sz="2800" dirty="0" smtClean="0"/>
              <a:t>Bulunduğu yarıyılın bir üst yarıyılına ait daha önce alınmayan dersler,</a:t>
            </a:r>
          </a:p>
          <a:p>
            <a:pPr algn="just"/>
            <a:r>
              <a:rPr lang="tr-TR" altLang="tr-TR" sz="2800" dirty="0" smtClean="0"/>
              <a:t>Güz ve bahar yarıyıllarında en az 20 kredilik ders alınması zorunludur.</a:t>
            </a:r>
          </a:p>
          <a:p>
            <a:pPr algn="just"/>
            <a:r>
              <a:rPr lang="tr-TR" altLang="tr-TR" sz="2800" dirty="0" err="1" smtClean="0"/>
              <a:t>Önkoşullu</a:t>
            </a:r>
            <a:r>
              <a:rPr lang="tr-TR" altLang="tr-TR" sz="2800" dirty="0" smtClean="0"/>
              <a:t> bir dersin seçilebilmesi için, o derse önkoşul olan ders/dersleri daha önce almış ve en az koşullu geçer not alınmış olması gerekir.</a:t>
            </a:r>
            <a:endParaRPr lang="tr-TR" altLang="tr-TR" sz="28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r>
              <a:rPr lang="tr-TR" altLang="tr-TR" dirty="0"/>
              <a:t>Ders Seçim Sırası</a:t>
            </a:r>
            <a:endParaRPr lang="tr-TR" dirty="0"/>
          </a:p>
        </p:txBody>
      </p:sp>
      <p:sp>
        <p:nvSpPr>
          <p:cNvPr id="6" name="Komut Düğmesi: Giriş 5">
            <a:hlinkClick r:id="" action="ppaction://hlinkshowjump?jump=lastslideviewed" highlightClick="1"/>
          </p:cNvPr>
          <p:cNvSpPr/>
          <p:nvPr/>
        </p:nvSpPr>
        <p:spPr>
          <a:xfrm>
            <a:off x="11027658" y="5866586"/>
            <a:ext cx="464023" cy="464023"/>
          </a:xfrm>
          <a:prstGeom prst="actionButtonHom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126</a:t>
            </a:fld>
            <a:endParaRPr lang="tr-TR"/>
          </a:p>
        </p:txBody>
      </p:sp>
    </p:spTree>
    <p:extLst>
      <p:ext uri="{BB962C8B-B14F-4D97-AF65-F5344CB8AC3E}">
        <p14:creationId xmlns:p14="http://schemas.microsoft.com/office/powerpoint/2010/main" val="4176012290"/>
      </p:ext>
    </p:extLst>
  </p:cSld>
  <p:clrMapOvr>
    <a:masterClrMapping/>
  </p:clrMapOvr>
  <p:transition>
    <p:fade/>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a:xfrm>
            <a:off x="423081" y="1943742"/>
            <a:ext cx="11477767" cy="4197751"/>
          </a:xfrm>
        </p:spPr>
        <p:txBody>
          <a:bodyPr>
            <a:noAutofit/>
          </a:bodyPr>
          <a:lstStyle/>
          <a:p>
            <a:r>
              <a:rPr lang="tr-TR" altLang="tr-TR" sz="2300" dirty="0" smtClean="0"/>
              <a:t>Öğrencinin her dönem alabileceği azami kredi sayısı; eğer dönem içinde alması gereken kredi sayısı 30’un üstündeyse </a:t>
            </a:r>
          </a:p>
          <a:p>
            <a:r>
              <a:rPr lang="tr-TR" altLang="tr-TR" sz="2300" dirty="0" smtClean="0"/>
              <a:t>Akademik ortalamasına göre;</a:t>
            </a:r>
          </a:p>
          <a:p>
            <a:pPr lvl="2"/>
            <a:r>
              <a:rPr lang="tr-TR" altLang="tr-TR" sz="2300" dirty="0" smtClean="0"/>
              <a:t>2.00’ın altında olan öğrenciler için  en fazla 30 kredi, </a:t>
            </a:r>
          </a:p>
          <a:p>
            <a:pPr lvl="2"/>
            <a:r>
              <a:rPr lang="tr-TR" altLang="tr-TR" sz="2300" dirty="0" smtClean="0"/>
              <a:t>2.00-2.49 arası olanlar için en fazla 36 kredi, </a:t>
            </a:r>
          </a:p>
          <a:p>
            <a:pPr lvl="2"/>
            <a:r>
              <a:rPr lang="tr-TR" altLang="tr-TR" sz="2300" dirty="0" smtClean="0"/>
              <a:t>2.50’den fazla olanlar ise en fazla 42 kredidir.</a:t>
            </a:r>
          </a:p>
          <a:p>
            <a:pPr lvl="2"/>
            <a:r>
              <a:rPr lang="tr-TR" altLang="tr-TR" sz="2300" dirty="0" smtClean="0"/>
              <a:t>Eğer öğrencinin dönem içinde alması gereken kredi sayısı 30’un altındaysa en fazla 30 kredi alabilir.</a:t>
            </a:r>
          </a:p>
          <a:p>
            <a:pPr lvl="2"/>
            <a:r>
              <a:rPr lang="tr-TR" altLang="tr-TR" sz="2300" dirty="0" smtClean="0"/>
              <a:t>Öğrenci, süresi içinde usulüne uygun olarak almadığı (kayıt yapmadığı) derslere devam edemez ve bu derslerin sınavına giremez, girse de notu iptal edilir. </a:t>
            </a:r>
            <a:endParaRPr lang="tr-TR" altLang="tr-TR" sz="23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r>
              <a:rPr lang="tr-TR" dirty="0" smtClean="0"/>
              <a:t>Ders Seçimi</a:t>
            </a:r>
            <a:endParaRPr lang="tr-TR" dirty="0"/>
          </a:p>
        </p:txBody>
      </p:sp>
      <p:sp>
        <p:nvSpPr>
          <p:cNvPr id="6" name="Komut Düğmesi: Giriş 5">
            <a:hlinkClick r:id="" action="ppaction://hlinkshowjump?jump=lastslideviewed" highlightClick="1"/>
          </p:cNvPr>
          <p:cNvSpPr/>
          <p:nvPr/>
        </p:nvSpPr>
        <p:spPr>
          <a:xfrm>
            <a:off x="11027658" y="5976744"/>
            <a:ext cx="464023" cy="464023"/>
          </a:xfrm>
          <a:prstGeom prst="actionButtonHom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127</a:t>
            </a:fld>
            <a:endParaRPr lang="tr-TR"/>
          </a:p>
        </p:txBody>
      </p:sp>
    </p:spTree>
    <p:extLst>
      <p:ext uri="{BB962C8B-B14F-4D97-AF65-F5344CB8AC3E}">
        <p14:creationId xmlns:p14="http://schemas.microsoft.com/office/powerpoint/2010/main" val="4064152642"/>
      </p:ext>
    </p:extLst>
  </p:cSld>
  <p:clrMapOvr>
    <a:masterClrMapping/>
  </p:clrMapOvr>
  <p:transition>
    <p:fade/>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pPr algn="just"/>
            <a:r>
              <a:rPr lang="tr-TR" altLang="tr-TR" dirty="0" smtClean="0"/>
              <a:t>Derslere ve uygulamalara devam zorunluluğu dersin sorumlusu tarafından dönem başında belirlenir. </a:t>
            </a:r>
          </a:p>
          <a:p>
            <a:pPr algn="just"/>
            <a:endParaRPr lang="tr-TR" altLang="tr-TR" dirty="0" smtClean="0"/>
          </a:p>
          <a:p>
            <a:pPr algn="just"/>
            <a:r>
              <a:rPr lang="tr-TR" altLang="tr-TR" dirty="0" smtClean="0"/>
              <a:t>Tekrarlanan derslerde önceki dönemde devam koşulu yerine getirilmişse, ara sınavlara girmek kaydıyla devam koşulu aranmaz.</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r>
              <a:rPr lang="de-DE" altLang="tr-TR" dirty="0" err="1" smtClean="0"/>
              <a:t>Derslere</a:t>
            </a:r>
            <a:r>
              <a:rPr lang="de-DE" altLang="tr-TR" dirty="0" smtClean="0"/>
              <a:t> </a:t>
            </a:r>
            <a:r>
              <a:rPr lang="de-DE" altLang="tr-TR" dirty="0" err="1" smtClean="0"/>
              <a:t>Devam</a:t>
            </a:r>
            <a:endParaRPr lang="tr-TR" dirty="0"/>
          </a:p>
        </p:txBody>
      </p:sp>
      <p:sp>
        <p:nvSpPr>
          <p:cNvPr id="6" name="Komut Düğmesi: Giriş 5">
            <a:hlinkClick r:id="" action="ppaction://hlinkshowjump?jump=lastslideviewed" highlightClick="1"/>
          </p:cNvPr>
          <p:cNvSpPr/>
          <p:nvPr/>
        </p:nvSpPr>
        <p:spPr>
          <a:xfrm>
            <a:off x="11027658" y="5866586"/>
            <a:ext cx="464023" cy="464023"/>
          </a:xfrm>
          <a:prstGeom prst="actionButtonHom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128</a:t>
            </a:fld>
            <a:endParaRPr lang="tr-TR"/>
          </a:p>
        </p:txBody>
      </p:sp>
    </p:spTree>
    <p:extLst>
      <p:ext uri="{BB962C8B-B14F-4D97-AF65-F5344CB8AC3E}">
        <p14:creationId xmlns:p14="http://schemas.microsoft.com/office/powerpoint/2010/main" val="1809881314"/>
      </p:ext>
    </p:extLst>
  </p:cSld>
  <p:clrMapOvr>
    <a:masterClrMapping/>
  </p:clrMapOvr>
  <p:transition>
    <p:fade/>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p:cNvSpPr>
            <a:spLocks noGrp="1"/>
          </p:cNvSpPr>
          <p:nvPr>
            <p:ph idx="1"/>
          </p:nvPr>
        </p:nvSpPr>
        <p:spPr>
          <a:xfrm>
            <a:off x="300251" y="1943742"/>
            <a:ext cx="11546006" cy="4441457"/>
          </a:xfrm>
        </p:spPr>
        <p:txBody>
          <a:bodyPr>
            <a:normAutofit/>
          </a:bodyPr>
          <a:lstStyle/>
          <a:p>
            <a:pPr algn="just"/>
            <a:r>
              <a:rPr lang="tr-TR" sz="2800" dirty="0" smtClean="0"/>
              <a:t>Sınav programları bölüm duyuru panolarında, Fakülte internet sayfasında ve öğrencilerin pusula bilgi sisteminde yayınlanmaktadır. </a:t>
            </a:r>
          </a:p>
          <a:p>
            <a:pPr algn="just"/>
            <a:r>
              <a:rPr lang="tr-TR" sz="2800" dirty="0" smtClean="0"/>
              <a:t>1) İmza atma işlemi bitmeden ve gözetmenin belirttiği süre dolmadan sınav salonundan çıkılması yasaktır.</a:t>
            </a:r>
          </a:p>
          <a:p>
            <a:pPr algn="just"/>
            <a:r>
              <a:rPr lang="tr-TR" sz="2800" dirty="0" smtClean="0"/>
              <a:t>2) Sınavda kullanılan bütün kağıtlara isim ve </a:t>
            </a:r>
            <a:r>
              <a:rPr lang="tr-TR" sz="2800" dirty="0" err="1" smtClean="0"/>
              <a:t>soyisim</a:t>
            </a:r>
            <a:r>
              <a:rPr lang="tr-TR" sz="2800" dirty="0" smtClean="0"/>
              <a:t> tükenmez kalemle yazılmalıdır.</a:t>
            </a:r>
          </a:p>
          <a:p>
            <a:pPr algn="just"/>
            <a:r>
              <a:rPr lang="tr-TR" sz="2800" dirty="0" smtClean="0"/>
              <a:t>3) Sınav süresince sınıfta cep telefonlarının bulunması yasaktır. Bu süre içerisinde cep telefonunun herhangi bir sebeple  (saate bakmak dahil!) gözükmesi durumunda kopya işlemi yapılır.</a:t>
            </a:r>
            <a:endParaRPr lang="tr-TR" sz="28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Unvan 2"/>
          <p:cNvSpPr>
            <a:spLocks noGrp="1"/>
          </p:cNvSpPr>
          <p:nvPr>
            <p:ph type="title"/>
          </p:nvPr>
        </p:nvSpPr>
        <p:spPr/>
        <p:txBody>
          <a:bodyPr/>
          <a:lstStyle/>
          <a:p>
            <a:r>
              <a:rPr lang="tr-TR" smtClean="0"/>
              <a:t>Sınav İşleyişi</a:t>
            </a:r>
            <a:endParaRPr lang="tr-TR" dirty="0"/>
          </a:p>
        </p:txBody>
      </p:sp>
      <p:sp>
        <p:nvSpPr>
          <p:cNvPr id="2" name="Slayt Numarası Yer Tutucusu 1"/>
          <p:cNvSpPr>
            <a:spLocks noGrp="1"/>
          </p:cNvSpPr>
          <p:nvPr>
            <p:ph type="sldNum" sz="quarter" idx="12"/>
          </p:nvPr>
        </p:nvSpPr>
        <p:spPr/>
        <p:txBody>
          <a:bodyPr/>
          <a:lstStyle/>
          <a:p>
            <a:fld id="{F302176B-0E47-46AC-8F43-DAB4B8A37D06}" type="slidenum">
              <a:rPr lang="tr-TR" smtClean="0"/>
              <a:pPr/>
              <a:t>129</a:t>
            </a:fld>
            <a:endParaRPr lang="tr-TR"/>
          </a:p>
        </p:txBody>
      </p:sp>
    </p:spTree>
    <p:extLst>
      <p:ext uri="{BB962C8B-B14F-4D97-AF65-F5344CB8AC3E}">
        <p14:creationId xmlns:p14="http://schemas.microsoft.com/office/powerpoint/2010/main" val="1315670388"/>
      </p:ext>
    </p:extLst>
  </p:cSld>
  <p:clrMapOvr>
    <a:masterClrMapping/>
  </p:clrMapOvr>
  <p:transition>
    <p:fade/>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çerik Yer Tutucusu 3"/>
          <p:cNvSpPr>
            <a:spLocks noGrp="1"/>
          </p:cNvSpPr>
          <p:nvPr>
            <p:ph idx="1"/>
          </p:nvPr>
        </p:nvSpPr>
        <p:spPr>
          <a:xfrm>
            <a:off x="313899" y="1943742"/>
            <a:ext cx="11532358" cy="4182421"/>
          </a:xfrm>
        </p:spPr>
        <p:txBody>
          <a:bodyPr>
            <a:normAutofit/>
          </a:bodyPr>
          <a:lstStyle/>
          <a:p>
            <a:pPr algn="just"/>
            <a:r>
              <a:rPr lang="tr-TR" sz="2800" dirty="0" smtClean="0"/>
              <a:t>4) Oturma düzenine göre yerleşilen sıranın üzerindeki bütün notlardan öğrenci sorumludur. Silinemeyen yazıların mutlaka sınav gözetmenine bildirilmesi gerekmektedir. Sıranın altında, üstünde ve etrafında sınavla ilgili ders materyali, not, yazı vb. bulunması durumunda kopya işlemi yapılır.</a:t>
            </a:r>
          </a:p>
          <a:p>
            <a:pPr algn="just"/>
            <a:r>
              <a:rPr lang="tr-TR" sz="2800" dirty="0" smtClean="0"/>
              <a:t>5) Kopya çekmek ve vermek bir suçtur. Anlaşıldığı takdirde 6 ay uzaklaştırma cezası verilmektedir.</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Unvan 2"/>
          <p:cNvSpPr>
            <a:spLocks noGrp="1"/>
          </p:cNvSpPr>
          <p:nvPr>
            <p:ph type="title"/>
          </p:nvPr>
        </p:nvSpPr>
        <p:spPr/>
        <p:txBody>
          <a:bodyPr/>
          <a:lstStyle/>
          <a:p>
            <a:r>
              <a:rPr lang="tr-TR" smtClean="0"/>
              <a:t>Sınav İşleyişi</a:t>
            </a:r>
            <a:endParaRPr lang="tr-TR" dirty="0"/>
          </a:p>
        </p:txBody>
      </p:sp>
      <p:sp>
        <p:nvSpPr>
          <p:cNvPr id="6" name="Komut Düğmesi: Giriş 5">
            <a:hlinkClick r:id="" action="ppaction://hlinkshowjump?jump=lastslideviewed" highlightClick="1"/>
          </p:cNvPr>
          <p:cNvSpPr/>
          <p:nvPr/>
        </p:nvSpPr>
        <p:spPr>
          <a:xfrm>
            <a:off x="11027658" y="5866586"/>
            <a:ext cx="464023" cy="464023"/>
          </a:xfrm>
          <a:prstGeom prst="actionButtonHom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130</a:t>
            </a:fld>
            <a:endParaRPr lang="tr-TR"/>
          </a:p>
        </p:txBody>
      </p:sp>
    </p:spTree>
    <p:extLst>
      <p:ext uri="{BB962C8B-B14F-4D97-AF65-F5344CB8AC3E}">
        <p14:creationId xmlns:p14="http://schemas.microsoft.com/office/powerpoint/2010/main" val="764464728"/>
      </p:ext>
    </p:extLst>
  </p:cSld>
  <p:clrMapOvr>
    <a:masterClrMapping/>
  </p:clrMapOvr>
  <p:transition>
    <p:fade/>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normAutofit/>
          </a:bodyPr>
          <a:lstStyle/>
          <a:p>
            <a:pPr algn="just"/>
            <a:r>
              <a:rPr lang="tr-TR" altLang="tr-TR" dirty="0" smtClean="0"/>
              <a:t>Bir dersteki başarı durumu "Ders </a:t>
            </a:r>
            <a:r>
              <a:rPr lang="tr-TR" altLang="tr-TR" dirty="0"/>
              <a:t>Başarı Notu "  </a:t>
            </a:r>
            <a:r>
              <a:rPr lang="tr-TR" altLang="tr-TR" dirty="0" smtClean="0"/>
              <a:t>ile belirlenir. </a:t>
            </a:r>
          </a:p>
          <a:p>
            <a:pPr algn="just"/>
            <a:r>
              <a:rPr lang="tr-TR" altLang="tr-TR" dirty="0" smtClean="0"/>
              <a:t>Ders başarı notu, öğrencinin yarıyıl içinde gösterdiği başarı (ara sınavlar, ödevler, uygulamalı çalışmalar vb.) ve genel sınavın birlikte değerlendirmesiyle elde edilir.</a:t>
            </a:r>
          </a:p>
          <a:p>
            <a:pPr algn="just"/>
            <a:r>
              <a:rPr lang="tr-TR" altLang="tr-TR" dirty="0" smtClean="0"/>
              <a:t>Dönem içi notlarının her birinin ders başarı puanına katkısı toplamı %40-%70 aralığında olmak koşulu ile ilgili öğretim elemanı tarafından belirlenir. </a:t>
            </a:r>
          </a:p>
          <a:p>
            <a:pPr algn="just"/>
            <a:r>
              <a:rPr lang="tr-TR" altLang="tr-TR" dirty="0" smtClean="0"/>
              <a:t>Dönem sonu sınavının ders başarı puanına katkısı %30-%60 aralığında olmak koşulu ile ilgili öğretim elemanı tarafından dönem başında belirlenir.</a:t>
            </a:r>
            <a:endParaRPr lang="tr-TR" altLang="tr-TR"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r>
              <a:rPr lang="de-DE" altLang="tr-TR" dirty="0" err="1"/>
              <a:t>Ders</a:t>
            </a:r>
            <a:r>
              <a:rPr lang="de-DE" altLang="tr-TR" dirty="0"/>
              <a:t> </a:t>
            </a:r>
            <a:r>
              <a:rPr lang="de-DE" altLang="tr-TR" dirty="0" err="1"/>
              <a:t>Başar</a:t>
            </a:r>
            <a:r>
              <a:rPr lang="tr-TR" altLang="tr-TR" dirty="0"/>
              <a:t>ı</a:t>
            </a:r>
            <a:r>
              <a:rPr lang="de-DE" altLang="tr-TR" dirty="0"/>
              <a:t> </a:t>
            </a:r>
            <a:r>
              <a:rPr lang="de-DE" altLang="tr-TR" dirty="0" err="1"/>
              <a:t>Notu</a:t>
            </a:r>
            <a:endParaRPr lang="tr-TR" dirty="0"/>
          </a:p>
        </p:txBody>
      </p:sp>
      <p:sp>
        <p:nvSpPr>
          <p:cNvPr id="4" name="Slayt Numarası Yer Tutucusu 3"/>
          <p:cNvSpPr>
            <a:spLocks noGrp="1"/>
          </p:cNvSpPr>
          <p:nvPr>
            <p:ph type="sldNum" sz="quarter" idx="12"/>
          </p:nvPr>
        </p:nvSpPr>
        <p:spPr/>
        <p:txBody>
          <a:bodyPr/>
          <a:lstStyle/>
          <a:p>
            <a:fld id="{F302176B-0E47-46AC-8F43-DAB4B8A37D06}" type="slidenum">
              <a:rPr lang="tr-TR" smtClean="0"/>
              <a:pPr/>
              <a:t>131</a:t>
            </a:fld>
            <a:endParaRPr lang="tr-TR"/>
          </a:p>
        </p:txBody>
      </p:sp>
    </p:spTree>
    <p:extLst>
      <p:ext uri="{BB962C8B-B14F-4D97-AF65-F5344CB8AC3E}">
        <p14:creationId xmlns:p14="http://schemas.microsoft.com/office/powerpoint/2010/main" val="285288716"/>
      </p:ext>
    </p:extLst>
  </p:cSld>
  <p:clrMapOvr>
    <a:masterClrMapping/>
  </p:clrMapOvr>
  <p:transition>
    <p:fade/>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çerik Yer Tutucusu 6"/>
          <p:cNvSpPr>
            <a:spLocks noGrp="1"/>
          </p:cNvSpPr>
          <p:nvPr>
            <p:ph idx="1"/>
          </p:nvPr>
        </p:nvSpPr>
        <p:spPr/>
        <p:txBody>
          <a:bodyPr>
            <a:noAutofit/>
          </a:bodyPr>
          <a:lstStyle/>
          <a:p>
            <a:pPr marL="342900" indent="-342900" algn="just">
              <a:lnSpc>
                <a:spcPct val="150000"/>
              </a:lnSpc>
              <a:buFont typeface="Arial" panose="020B0604020202020204" pitchFamily="34" charset="0"/>
              <a:buChar char="•"/>
            </a:pPr>
            <a:r>
              <a:rPr lang="tr-TR" altLang="tr-TR" sz="2600" dirty="0"/>
              <a:t>Bir dersten F1, F2 notlarından birini alan öğrenci, o dersi açıldığı ilk yarıyılda tekrarlamak zorundadır. Ancak tekrarlanan derslerin yarıyıl ders programlarında çakışması halinde, öğrenci bu derslerden birini ilgili yönetim kurulu kararıyla almayabilir. </a:t>
            </a:r>
          </a:p>
          <a:p>
            <a:pPr marL="342900" indent="-342900" algn="just">
              <a:lnSpc>
                <a:spcPct val="150000"/>
              </a:lnSpc>
              <a:buFont typeface="Arial" panose="020B0604020202020204" pitchFamily="34" charset="0"/>
              <a:buChar char="•"/>
            </a:pPr>
            <a:r>
              <a:rPr lang="tr-TR" altLang="tr-TR" sz="2600" dirty="0"/>
              <a:t>Başarısız olunan kredisiz derslerin veya eşdeğerlerinin tekrar alınması zorunlu değildir.</a:t>
            </a:r>
          </a:p>
          <a:p>
            <a:pPr marL="342900" indent="-342900" algn="just">
              <a:lnSpc>
                <a:spcPct val="150000"/>
              </a:lnSpc>
              <a:buFont typeface="Arial" panose="020B0604020202020204" pitchFamily="34" charset="0"/>
              <a:buChar char="•"/>
            </a:pPr>
            <a:r>
              <a:rPr lang="tr-TR" altLang="tr-TR" sz="2600" dirty="0"/>
              <a:t>Geçer not alınan bir ders tekrar alınamaz. </a:t>
            </a:r>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6" name="Unvan 5"/>
          <p:cNvSpPr>
            <a:spLocks noGrp="1"/>
          </p:cNvSpPr>
          <p:nvPr>
            <p:ph type="title"/>
          </p:nvPr>
        </p:nvSpPr>
        <p:spPr/>
        <p:txBody>
          <a:bodyPr/>
          <a:lstStyle/>
          <a:p>
            <a:r>
              <a:rPr lang="de-DE" altLang="tr-TR" dirty="0" err="1" smtClean="0"/>
              <a:t>Ders</a:t>
            </a:r>
            <a:r>
              <a:rPr lang="de-DE" altLang="tr-TR" dirty="0" smtClean="0"/>
              <a:t> </a:t>
            </a:r>
            <a:r>
              <a:rPr lang="de-DE" altLang="tr-TR" dirty="0" err="1" smtClean="0"/>
              <a:t>Başar</a:t>
            </a:r>
            <a:r>
              <a:rPr lang="tr-TR" altLang="tr-TR" dirty="0" smtClean="0"/>
              <a:t>ı</a:t>
            </a:r>
            <a:r>
              <a:rPr lang="de-DE" altLang="tr-TR" dirty="0" smtClean="0"/>
              <a:t> </a:t>
            </a:r>
            <a:r>
              <a:rPr lang="de-DE" altLang="tr-TR" dirty="0" err="1" smtClean="0"/>
              <a:t>Notu</a:t>
            </a:r>
            <a:endParaRPr lang="tr-TR" dirty="0"/>
          </a:p>
        </p:txBody>
      </p:sp>
      <p:sp>
        <p:nvSpPr>
          <p:cNvPr id="2" name="Slayt Numarası Yer Tutucusu 1"/>
          <p:cNvSpPr>
            <a:spLocks noGrp="1"/>
          </p:cNvSpPr>
          <p:nvPr>
            <p:ph type="sldNum" sz="quarter" idx="12"/>
          </p:nvPr>
        </p:nvSpPr>
        <p:spPr/>
        <p:txBody>
          <a:bodyPr/>
          <a:lstStyle/>
          <a:p>
            <a:fld id="{F302176B-0E47-46AC-8F43-DAB4B8A37D06}" type="slidenum">
              <a:rPr lang="tr-TR" smtClean="0"/>
              <a:pPr/>
              <a:t>132</a:t>
            </a:fld>
            <a:endParaRPr lang="tr-TR"/>
          </a:p>
        </p:txBody>
      </p:sp>
    </p:spTree>
    <p:extLst>
      <p:ext uri="{BB962C8B-B14F-4D97-AF65-F5344CB8AC3E}">
        <p14:creationId xmlns:p14="http://schemas.microsoft.com/office/powerpoint/2010/main" val="1447078442"/>
      </p:ext>
    </p:extLst>
  </p:cSld>
  <p:clrMapOvr>
    <a:masterClrMapping/>
  </p:clrMapOvr>
  <p:transition>
    <p:fade/>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çerik Yer Tutucusu 6"/>
          <p:cNvSpPr>
            <a:spLocks noGrp="1"/>
          </p:cNvSpPr>
          <p:nvPr>
            <p:ph idx="1"/>
          </p:nvPr>
        </p:nvSpPr>
        <p:spPr/>
        <p:txBody>
          <a:bodyPr>
            <a:noAutofit/>
          </a:bodyPr>
          <a:lstStyle/>
          <a:p>
            <a:pPr marL="342900" indent="-342900" algn="just">
              <a:lnSpc>
                <a:spcPct val="150000"/>
              </a:lnSpc>
              <a:buFont typeface="Arial" panose="020B0604020202020204" pitchFamily="34" charset="0"/>
              <a:buChar char="•"/>
            </a:pPr>
            <a:r>
              <a:rPr lang="tr-TR" altLang="tr-TR" sz="2600" dirty="0" smtClean="0"/>
              <a:t>Koşullu </a:t>
            </a:r>
            <a:r>
              <a:rPr lang="tr-TR" altLang="tr-TR" sz="2600" dirty="0"/>
              <a:t>geçer not alınan dersler derslerin açılan ilk dönemde tekrar alınma zorunluluğu yoktur.  </a:t>
            </a:r>
          </a:p>
          <a:p>
            <a:pPr marL="342900" indent="-342900" algn="just">
              <a:lnSpc>
                <a:spcPct val="150000"/>
              </a:lnSpc>
              <a:buFont typeface="Arial" panose="020B0604020202020204" pitchFamily="34" charset="0"/>
              <a:buChar char="•"/>
            </a:pPr>
            <a:r>
              <a:rPr lang="tr-TR" altLang="tr-TR" sz="2600" dirty="0"/>
              <a:t>Tüm derslerden geçer not ya da koşullu geçer not almış ancak akademik ortalaması </a:t>
            </a:r>
            <a:r>
              <a:rPr lang="tr-TR" altLang="tr-TR" sz="2600" dirty="0" smtClean="0"/>
              <a:t>2.30’un </a:t>
            </a:r>
            <a:r>
              <a:rPr lang="tr-TR" altLang="tr-TR" sz="2600" dirty="0"/>
              <a:t>altında olan öğrenciler, mezuniyet koşulu olan bu ortalamayı elde edinceye kadar koşullu geçer notla geçtikleri derslerden kendi seçecekleri sayıda dersi/dersleri tekrar almak zorundadır</a:t>
            </a:r>
            <a:r>
              <a:rPr lang="tr-TR" altLang="tr-TR" sz="2600" dirty="0" smtClean="0"/>
              <a:t>.</a:t>
            </a:r>
            <a:endParaRPr lang="tr-TR" sz="2600" dirty="0"/>
          </a:p>
        </p:txBody>
      </p:sp>
      <p:sp>
        <p:nvSpPr>
          <p:cNvPr id="4" name="Altbilgi Yer Tutucusu 3"/>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6" name="Unvan 5"/>
          <p:cNvSpPr>
            <a:spLocks noGrp="1"/>
          </p:cNvSpPr>
          <p:nvPr>
            <p:ph type="title"/>
          </p:nvPr>
        </p:nvSpPr>
        <p:spPr/>
        <p:txBody>
          <a:bodyPr/>
          <a:lstStyle/>
          <a:p>
            <a:r>
              <a:rPr lang="de-DE" altLang="tr-TR" dirty="0" err="1" smtClean="0"/>
              <a:t>Ders</a:t>
            </a:r>
            <a:r>
              <a:rPr lang="de-DE" altLang="tr-TR" dirty="0" smtClean="0"/>
              <a:t> </a:t>
            </a:r>
            <a:r>
              <a:rPr lang="de-DE" altLang="tr-TR" dirty="0" err="1" smtClean="0"/>
              <a:t>Başar</a:t>
            </a:r>
            <a:r>
              <a:rPr lang="tr-TR" altLang="tr-TR" dirty="0" smtClean="0"/>
              <a:t>ı</a:t>
            </a:r>
            <a:r>
              <a:rPr lang="de-DE" altLang="tr-TR" dirty="0" smtClean="0"/>
              <a:t> </a:t>
            </a:r>
            <a:r>
              <a:rPr lang="de-DE" altLang="tr-TR" dirty="0" err="1" smtClean="0"/>
              <a:t>Notu</a:t>
            </a:r>
            <a:endParaRPr lang="tr-TR" dirty="0"/>
          </a:p>
        </p:txBody>
      </p:sp>
      <p:sp>
        <p:nvSpPr>
          <p:cNvPr id="8" name="Komut Düğmesi: Giriş 7">
            <a:hlinkClick r:id="rId2" action="ppaction://hlinksldjump" highlightClick="1"/>
          </p:cNvPr>
          <p:cNvSpPr/>
          <p:nvPr/>
        </p:nvSpPr>
        <p:spPr>
          <a:xfrm>
            <a:off x="11027658" y="5866586"/>
            <a:ext cx="464023" cy="464023"/>
          </a:xfrm>
          <a:prstGeom prst="actionButtonHom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tr-TR"/>
          </a:p>
        </p:txBody>
      </p:sp>
      <p:sp>
        <p:nvSpPr>
          <p:cNvPr id="2" name="Slayt Numarası Yer Tutucusu 1"/>
          <p:cNvSpPr>
            <a:spLocks noGrp="1"/>
          </p:cNvSpPr>
          <p:nvPr>
            <p:ph type="sldNum" sz="quarter" idx="12"/>
          </p:nvPr>
        </p:nvSpPr>
        <p:spPr/>
        <p:txBody>
          <a:bodyPr/>
          <a:lstStyle/>
          <a:p>
            <a:fld id="{F302176B-0E47-46AC-8F43-DAB4B8A37D06}" type="slidenum">
              <a:rPr lang="tr-TR" smtClean="0"/>
              <a:pPr/>
              <a:t>133</a:t>
            </a:fld>
            <a:endParaRPr lang="tr-TR"/>
          </a:p>
        </p:txBody>
      </p:sp>
    </p:spTree>
    <p:extLst>
      <p:ext uri="{BB962C8B-B14F-4D97-AF65-F5344CB8AC3E}">
        <p14:creationId xmlns:p14="http://schemas.microsoft.com/office/powerpoint/2010/main" val="3300517145"/>
      </p:ext>
    </p:extLst>
  </p:cSld>
  <p:clrMapOvr>
    <a:masterClrMapping/>
  </p:clrMapOvr>
  <p:transition>
    <p:fade/>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pPr algn="just"/>
            <a:r>
              <a:rPr lang="tr-TR" altLang="tr-TR" dirty="0" smtClean="0"/>
              <a:t>Öğrenciler, öğrenimleri süresince güz ve bahar dönemleri başında, akademik takvimde belirtilen süre içerisinde kayıt yenilemek zorundadırlar. </a:t>
            </a:r>
          </a:p>
          <a:p>
            <a:pPr algn="just"/>
            <a:r>
              <a:rPr lang="tr-TR" altLang="tr-TR" dirty="0" smtClean="0"/>
              <a:t>Kayıt yenileme işlemi:</a:t>
            </a:r>
          </a:p>
          <a:p>
            <a:pPr lvl="1" algn="just"/>
            <a:r>
              <a:rPr lang="tr-TR" altLang="tr-TR" dirty="0" smtClean="0"/>
              <a:t>Öğrenci katkı payı/öğrenim ücretinin ödenmesi (sadece 2. öğretim öğrencileri)</a:t>
            </a:r>
          </a:p>
          <a:p>
            <a:pPr lvl="1" algn="just"/>
            <a:r>
              <a:rPr lang="tr-TR" altLang="tr-TR" dirty="0" smtClean="0"/>
              <a:t>Ders kaydı (ilk kayıtta otomatik yüklenen dersleri bahar dönemi akademik takvimdeki tarihlerde kendiniz ekleyeceksiniz.)</a:t>
            </a:r>
          </a:p>
          <a:p>
            <a:pPr lvl="1" algn="just"/>
            <a:r>
              <a:rPr lang="tr-TR" altLang="tr-TR" dirty="0" smtClean="0"/>
              <a:t>Ekle-sil-onayla işlemlerinden oluşur. </a:t>
            </a:r>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3" name="Başlık 2"/>
          <p:cNvSpPr>
            <a:spLocks noGrp="1"/>
          </p:cNvSpPr>
          <p:nvPr>
            <p:ph type="title"/>
          </p:nvPr>
        </p:nvSpPr>
        <p:spPr/>
        <p:txBody>
          <a:bodyPr/>
          <a:lstStyle/>
          <a:p>
            <a:r>
              <a:rPr lang="tr-TR" altLang="tr-TR" dirty="0" smtClean="0"/>
              <a:t>Kayıt Yenileme</a:t>
            </a:r>
            <a:endParaRPr lang="tr-TR" dirty="0"/>
          </a:p>
        </p:txBody>
      </p:sp>
      <p:sp>
        <p:nvSpPr>
          <p:cNvPr id="6" name="Komut Düğmesi: Giriş 5">
            <a:hlinkClick r:id="" action="ppaction://hlinkshowjump?jump=lastslideviewed" highlightClick="1"/>
          </p:cNvPr>
          <p:cNvSpPr/>
          <p:nvPr/>
        </p:nvSpPr>
        <p:spPr>
          <a:xfrm>
            <a:off x="11027658" y="5866586"/>
            <a:ext cx="464023" cy="464023"/>
          </a:xfrm>
          <a:prstGeom prst="actionButtonHome">
            <a:avLst/>
          </a:prstGeom>
          <a:noFill/>
          <a:ln w="9525" cap="flat" cmpd="sng" algn="ctr">
            <a:solidFill>
              <a:schemeClr val="dk1"/>
            </a:solidFill>
            <a:prstDash val="solid"/>
            <a:round/>
            <a:headEnd type="none" w="med" len="med"/>
            <a:tailEnd type="none" w="med" len="med"/>
          </a:ln>
        </p:spPr>
        <p:style>
          <a:lnRef idx="0">
            <a:scrgbClr r="0" g="0" b="0"/>
          </a:lnRef>
          <a:fillRef idx="0">
            <a:scrgbClr r="0" g="0" b="0"/>
          </a:fillRef>
          <a:effectRef idx="0">
            <a:scrgbClr r="0" g="0" b="0"/>
          </a:effectRef>
          <a:fontRef idx="minor">
            <a:schemeClr val="dk1"/>
          </a:fontRef>
        </p:style>
        <p:txBody>
          <a:bodyPr rtlCol="0" anchor="ctr"/>
          <a:lstStyle/>
          <a:p>
            <a:pPr algn="ct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134</a:t>
            </a:fld>
            <a:endParaRPr lang="tr-TR"/>
          </a:p>
        </p:txBody>
      </p:sp>
    </p:spTree>
    <p:extLst>
      <p:ext uri="{BB962C8B-B14F-4D97-AF65-F5344CB8AC3E}">
        <p14:creationId xmlns:p14="http://schemas.microsoft.com/office/powerpoint/2010/main" val="1539508130"/>
      </p:ext>
    </p:extLst>
  </p:cSld>
  <p:clrMapOvr>
    <a:masterClrMapping/>
  </p:clrMapOvr>
  <p:transition>
    <p:fade/>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çerik Yer Tutucusu 1"/>
          <p:cNvSpPr>
            <a:spLocks noGrp="1"/>
          </p:cNvSpPr>
          <p:nvPr>
            <p:ph idx="1"/>
          </p:nvPr>
        </p:nvSpPr>
        <p:spPr/>
        <p:txBody>
          <a:bodyPr/>
          <a:lstStyle/>
          <a:p>
            <a:pPr algn="just">
              <a:buFont typeface="Wingdings" panose="05000000000000000000" pitchFamily="2" charset="2"/>
              <a:buChar char="v"/>
            </a:pPr>
            <a:r>
              <a:rPr lang="tr-TR" altLang="tr-TR" dirty="0"/>
              <a:t>Öğrenci, öğrenim ücretini iki taksit halinde </a:t>
            </a:r>
            <a:r>
              <a:rPr lang="tr-TR" altLang="tr-TR" dirty="0" smtClean="0"/>
              <a:t>güz ve bahar dönemlerinden önce belirtilen süre içerisinde öder. </a:t>
            </a:r>
          </a:p>
          <a:p>
            <a:pPr algn="just">
              <a:buFont typeface="Wingdings" panose="05000000000000000000" pitchFamily="2" charset="2"/>
              <a:buChar char="v"/>
            </a:pPr>
            <a:r>
              <a:rPr lang="tr-TR" altLang="tr-TR" dirty="0" smtClean="0"/>
              <a:t>Harcı </a:t>
            </a:r>
            <a:r>
              <a:rPr lang="tr-TR" altLang="tr-TR" dirty="0"/>
              <a:t>zamanında ödemeyen  öğrenciler kayıt </a:t>
            </a:r>
            <a:r>
              <a:rPr lang="tr-TR" altLang="tr-TR" dirty="0" smtClean="0"/>
              <a:t>yaptıramaz</a:t>
            </a:r>
            <a:r>
              <a:rPr lang="tr-TR" altLang="tr-TR" dirty="0"/>
              <a:t> </a:t>
            </a:r>
            <a:r>
              <a:rPr lang="tr-TR" altLang="tr-TR" dirty="0" smtClean="0"/>
              <a:t>.</a:t>
            </a:r>
          </a:p>
          <a:p>
            <a:pPr algn="just">
              <a:buFont typeface="Wingdings" panose="05000000000000000000" pitchFamily="2" charset="2"/>
              <a:buChar char="v"/>
            </a:pPr>
            <a:r>
              <a:rPr lang="tr-TR" altLang="tr-TR" dirty="0" smtClean="0"/>
              <a:t>Bahar Dönemi: 26 Ocak-2 Şubat 2018</a:t>
            </a:r>
            <a:endParaRPr lang="tr-TR" altLang="tr-TR" dirty="0"/>
          </a:p>
        </p:txBody>
      </p:sp>
      <p:sp>
        <p:nvSpPr>
          <p:cNvPr id="3" name="Başlık 2"/>
          <p:cNvSpPr>
            <a:spLocks noGrp="1"/>
          </p:cNvSpPr>
          <p:nvPr>
            <p:ph type="title"/>
          </p:nvPr>
        </p:nvSpPr>
        <p:spPr/>
        <p:txBody>
          <a:bodyPr/>
          <a:lstStyle/>
          <a:p>
            <a:r>
              <a:rPr lang="tr-TR" altLang="tr-TR" sz="4000" dirty="0"/>
              <a:t>ÖĞRENİM KATKI ÜCRETİ</a:t>
            </a:r>
            <a:endParaRPr lang="tr-TR" sz="4000" dirty="0"/>
          </a:p>
        </p:txBody>
      </p:sp>
      <p:sp>
        <p:nvSpPr>
          <p:cNvPr id="5" name="Altbilgi Yer Tutucusu 4"/>
          <p:cNvSpPr>
            <a:spLocks noGrp="1"/>
          </p:cNvSpPr>
          <p:nvPr>
            <p:ph type="ftr" sz="quarter" idx="11"/>
          </p:nvPr>
        </p:nvSpPr>
        <p:spPr/>
        <p:txBody>
          <a:bodyPr/>
          <a:lstStyle/>
          <a:p>
            <a:r>
              <a:rPr lang="tr-TR" smtClean="0"/>
              <a:t>PAÜ Mühendislik Fakültesi MÜDEK Değerlendirme Toplantısı 25-27 Mart 2018</a:t>
            </a:r>
            <a:endParaRPr lang="tr-TR"/>
          </a:p>
        </p:txBody>
      </p:sp>
      <p:sp>
        <p:nvSpPr>
          <p:cNvPr id="4" name="Slayt Numarası Yer Tutucusu 3"/>
          <p:cNvSpPr>
            <a:spLocks noGrp="1"/>
          </p:cNvSpPr>
          <p:nvPr>
            <p:ph type="sldNum" sz="quarter" idx="12"/>
          </p:nvPr>
        </p:nvSpPr>
        <p:spPr/>
        <p:txBody>
          <a:bodyPr/>
          <a:lstStyle/>
          <a:p>
            <a:fld id="{F302176B-0E47-46AC-8F43-DAB4B8A37D06}" type="slidenum">
              <a:rPr lang="tr-TR" smtClean="0"/>
              <a:pPr/>
              <a:t>135</a:t>
            </a:fld>
            <a:endParaRPr lang="tr-TR"/>
          </a:p>
        </p:txBody>
      </p:sp>
    </p:spTree>
    <p:extLst>
      <p:ext uri="{BB962C8B-B14F-4D97-AF65-F5344CB8AC3E}">
        <p14:creationId xmlns:p14="http://schemas.microsoft.com/office/powerpoint/2010/main" val="3800883883"/>
      </p:ext>
    </p:extLst>
  </p:cSld>
  <p:clrMapOvr>
    <a:masterClrMapping/>
  </p:clrMapOvr>
  <p:transition>
    <p:fad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ilt">
  <a:themeElements>
    <a:clrScheme name="Özel 1">
      <a:dk1>
        <a:sysClr val="windowText" lastClr="000000"/>
      </a:dk1>
      <a:lt1>
        <a:sysClr val="window" lastClr="FFFFFF"/>
      </a:lt1>
      <a:dk2>
        <a:srgbClr val="5B6973"/>
      </a:dk2>
      <a:lt2>
        <a:srgbClr val="E7ECED"/>
      </a:lt2>
      <a:accent1>
        <a:srgbClr val="98C723"/>
      </a:accent1>
      <a:accent2>
        <a:srgbClr val="59B0B9"/>
      </a:accent2>
      <a:accent3>
        <a:srgbClr val="DEAE00"/>
      </a:accent3>
      <a:accent4>
        <a:srgbClr val="B77BB4"/>
      </a:accent4>
      <a:accent5>
        <a:srgbClr val="E0773C"/>
      </a:accent5>
      <a:accent6>
        <a:srgbClr val="A98D63"/>
      </a:accent6>
      <a:hlink>
        <a:srgbClr val="FF0000"/>
      </a:hlink>
      <a:folHlink>
        <a:srgbClr val="598C8C"/>
      </a:folHlink>
    </a:clrScheme>
    <a:fontScheme name="Cilt">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lt">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1486</TotalTime>
  <Words>5675</Words>
  <Application>Microsoft Office PowerPoint</Application>
  <PresentationFormat>Geniş ekran</PresentationFormat>
  <Paragraphs>1495</Paragraphs>
  <Slides>135</Slides>
  <Notes>18</Notes>
  <HiddenSlides>0</HiddenSlides>
  <MMClips>0</MMClips>
  <ScaleCrop>false</ScaleCrop>
  <HeadingPairs>
    <vt:vector size="6" baseType="variant">
      <vt:variant>
        <vt:lpstr>Kullanılan Yazı Tipleri</vt:lpstr>
      </vt:variant>
      <vt:variant>
        <vt:i4>11</vt:i4>
      </vt:variant>
      <vt:variant>
        <vt:lpstr>Tema</vt:lpstr>
      </vt:variant>
      <vt:variant>
        <vt:i4>1</vt:i4>
      </vt:variant>
      <vt:variant>
        <vt:lpstr>Slayt Başlıkları</vt:lpstr>
      </vt:variant>
      <vt:variant>
        <vt:i4>135</vt:i4>
      </vt:variant>
    </vt:vector>
  </HeadingPairs>
  <TitlesOfParts>
    <vt:vector size="147" baseType="lpstr">
      <vt:lpstr>Microsoft YaHei</vt:lpstr>
      <vt:lpstr>宋体</vt:lpstr>
      <vt:lpstr>Arial</vt:lpstr>
      <vt:lpstr>Arial Unicode MS</vt:lpstr>
      <vt:lpstr>Book Antiqua</vt:lpstr>
      <vt:lpstr>Broadway</vt:lpstr>
      <vt:lpstr>Calibri</vt:lpstr>
      <vt:lpstr>Century Gothic</vt:lpstr>
      <vt:lpstr>DejaVu Sans</vt:lpstr>
      <vt:lpstr>Times New Roman</vt:lpstr>
      <vt:lpstr>Wingdings</vt:lpstr>
      <vt:lpstr>Cilt</vt:lpstr>
      <vt:lpstr>PAMUKKALE ÜNİVERSİTESİ MÜHENDİSLİK FAKÜLTESİ’NE HOŞGELDİNİZ</vt:lpstr>
      <vt:lpstr>Sunum Planı</vt:lpstr>
      <vt:lpstr>Program</vt:lpstr>
      <vt:lpstr>Program</vt:lpstr>
      <vt:lpstr>Program</vt:lpstr>
      <vt:lpstr>ÜNİVERSİTEMİZ</vt:lpstr>
      <vt:lpstr>Yerleşke Haritası</vt:lpstr>
      <vt:lpstr>YÖNETİM</vt:lpstr>
      <vt:lpstr>FAKÜLTELER</vt:lpstr>
      <vt:lpstr>MESLEK YÜKSEKOKULLARI</vt:lpstr>
      <vt:lpstr>MESLEK YÜKSEKOKULLARI</vt:lpstr>
      <vt:lpstr>ENSTİTÜLER</vt:lpstr>
      <vt:lpstr>YÜKSEKOKULLAR</vt:lpstr>
      <vt:lpstr>ÜNİVERSİTELER GENEL TEŞKİLAT ŞEMASI</vt:lpstr>
      <vt:lpstr>FAKÜLTEMİZ</vt:lpstr>
      <vt:lpstr>PAÜ MÜHENDİSLİK FAKÜLTESİ</vt:lpstr>
      <vt:lpstr>YÖNETİM</vt:lpstr>
      <vt:lpstr>PowerPoint Sunusu</vt:lpstr>
      <vt:lpstr>PUSULA BİLGİ SİSTEMİ</vt:lpstr>
      <vt:lpstr>PowerPoint Sunusu</vt:lpstr>
      <vt:lpstr>Pusula Bilgi Sistemi</vt:lpstr>
      <vt:lpstr>Pusula Bilgi Sistemi</vt:lpstr>
      <vt:lpstr>Pusula Bilgi Sistemi</vt:lpstr>
      <vt:lpstr>Pusula Bilgi Sistemi</vt:lpstr>
      <vt:lpstr>Pusula Bilgi Sistemi</vt:lpstr>
      <vt:lpstr>PowerPoint Sunusu</vt:lpstr>
      <vt:lpstr>PowerPoint Sunusu</vt:lpstr>
      <vt:lpstr>Pusula Bilgi Sistemi</vt:lpstr>
      <vt:lpstr>PowerPoint Sunusu</vt:lpstr>
      <vt:lpstr>Pusula Bilgi Sistemi</vt:lpstr>
      <vt:lpstr>PowerPoint Sunusu</vt:lpstr>
      <vt:lpstr>PowerPoint Sunusu</vt:lpstr>
      <vt:lpstr>Pusula Bilgi Sistemi</vt:lpstr>
      <vt:lpstr>PowerPoint Sunusu</vt:lpstr>
      <vt:lpstr>Pusula Bilgi Sistemi</vt:lpstr>
      <vt:lpstr>PowerPoint Sunusu</vt:lpstr>
      <vt:lpstr>Pusula Bilgi Sistemi</vt:lpstr>
      <vt:lpstr>Pusula Bilgi Sistemi</vt:lpstr>
      <vt:lpstr>PowerPoint Sunusu</vt:lpstr>
      <vt:lpstr>PowerPoint Sunusu</vt:lpstr>
      <vt:lpstr>Pusula Bilgi Sistemi</vt:lpstr>
      <vt:lpstr>PowerPoint Sunusu</vt:lpstr>
      <vt:lpstr>Pusula Bilgi Sistemi</vt:lpstr>
      <vt:lpstr>Pusula Bilgi Sistemi</vt:lpstr>
      <vt:lpstr>PowerPoint Sunusu</vt:lpstr>
      <vt:lpstr>Pusula Bilgi Sistemi</vt:lpstr>
      <vt:lpstr>PowerPoint Sunusu</vt:lpstr>
      <vt:lpstr>Pusula Bilgi Sistemi</vt:lpstr>
      <vt:lpstr>PowerPoint Sunusu</vt:lpstr>
      <vt:lpstr>Pusula Bilgi Sistemi</vt:lpstr>
      <vt:lpstr>Pusula Bilgi Sistemi</vt:lpstr>
      <vt:lpstr>PowerPoint Sunusu</vt:lpstr>
      <vt:lpstr>MÜDEK DEĞERLENDİRME ÖLÇÜTLERİ</vt:lpstr>
      <vt:lpstr>MÜDEK DEĞERLENDİRME ÖLÇÜTLERİ</vt:lpstr>
      <vt:lpstr>1. ÖĞRENCİLER</vt:lpstr>
      <vt:lpstr>1. Öğrenciler</vt:lpstr>
      <vt:lpstr>1. Öğrenciler</vt:lpstr>
      <vt:lpstr>Önlisans ve Lisans Yönetmeliği</vt:lpstr>
      <vt:lpstr>1. Öğrenciler</vt:lpstr>
      <vt:lpstr>1. Öğrenciler</vt:lpstr>
      <vt:lpstr>1. Öğrenciler</vt:lpstr>
      <vt:lpstr>1. Öğrenciler</vt:lpstr>
      <vt:lpstr>1. Öğrenciler</vt:lpstr>
      <vt:lpstr>1. Öğrenciler</vt:lpstr>
      <vt:lpstr>1. Öğrenciler</vt:lpstr>
      <vt:lpstr>1. Öğrenciler</vt:lpstr>
      <vt:lpstr>1. Öğrenciler</vt:lpstr>
      <vt:lpstr>2. PROGRAM EĞİTİM AMAÇLARI</vt:lpstr>
      <vt:lpstr>2. Program Eğitim Amaçları</vt:lpstr>
      <vt:lpstr>2. Program Eğitim Amaçları</vt:lpstr>
      <vt:lpstr>2. Program Eğitim Amaçları</vt:lpstr>
      <vt:lpstr>2. Program Eğitim Amaçları</vt:lpstr>
      <vt:lpstr>3. Program Çıktıları</vt:lpstr>
      <vt:lpstr>3. Program Çıktıları</vt:lpstr>
      <vt:lpstr>3. Program Çıktıları</vt:lpstr>
      <vt:lpstr>Keshavarz Değerlendirme Yöntemi </vt:lpstr>
      <vt:lpstr>Keshavarz Değerlendirme Yöntemi </vt:lpstr>
      <vt:lpstr>PAÜ EMLP Ölçme-değerlendirme sistemi </vt:lpstr>
      <vt:lpstr>Ağırlıklı ortalama</vt:lpstr>
      <vt:lpstr>Program Çıktılarına Ulaşma Düzeyleri </vt:lpstr>
      <vt:lpstr>Öğretim elemanı değerlendirmeleri (A): Mevcut sistem</vt:lpstr>
      <vt:lpstr>Öğretim Elemanı Değerlendirmeleri (A): Önerilen sistem</vt:lpstr>
      <vt:lpstr>Önerilen sistem: Öğrenim kazanımları ve Sınavlar arasındaki ilişki</vt:lpstr>
      <vt:lpstr>PowerPoint Sunusu</vt:lpstr>
      <vt:lpstr>PowerPoint Sunusu</vt:lpstr>
      <vt:lpstr>PAÜ EMLP Ölçme-Değerlendirme Sistemi </vt:lpstr>
      <vt:lpstr>4. Sürekli İyileştirme</vt:lpstr>
      <vt:lpstr>4. Sürekli İyileştirme</vt:lpstr>
      <vt:lpstr>PowerPoint Sunusu</vt:lpstr>
      <vt:lpstr>PowerPoint Sunusu</vt:lpstr>
      <vt:lpstr>4. Sürekli İyileştirme</vt:lpstr>
      <vt:lpstr>Stajlar</vt:lpstr>
      <vt:lpstr>5. Eğitim Planı</vt:lpstr>
      <vt:lpstr>5. Eğitim Planı</vt:lpstr>
      <vt:lpstr>6. Öğretim Kadrosu</vt:lpstr>
      <vt:lpstr>6. Öğretim Kadrosu</vt:lpstr>
      <vt:lpstr>7. Altyapı </vt:lpstr>
      <vt:lpstr>7. Altyapı</vt:lpstr>
      <vt:lpstr>7. Altyapı</vt:lpstr>
      <vt:lpstr>Mediko Sosyal Merkezi</vt:lpstr>
      <vt:lpstr>KONGRE KÜLTÜR MERKEZİ</vt:lpstr>
      <vt:lpstr>HASAN KASAPOĞLU KÜLTÜR MERKEZİ (DENİZLİ DEVLET TİYATROSU)</vt:lpstr>
      <vt:lpstr>İŞ OLANAKLARI</vt:lpstr>
      <vt:lpstr>SPOR</vt:lpstr>
      <vt:lpstr>PAÜ ÖMER HALİSDEMİR SPOR MERKEZİ</vt:lpstr>
      <vt:lpstr>PAÜ ÖMER HALİSDEMİR SPOR MERKEZİ</vt:lpstr>
      <vt:lpstr>PowerPoint Sunusu</vt:lpstr>
      <vt:lpstr>BESLENME HİZMETLERİ</vt:lpstr>
      <vt:lpstr>PAÜ MERKEZ YEMEKHANE</vt:lpstr>
      <vt:lpstr>PowerPoint Sunusu</vt:lpstr>
      <vt:lpstr>KAFELER</vt:lpstr>
      <vt:lpstr>8. Kurum Desteği ve Parasal Kaynaklar</vt:lpstr>
      <vt:lpstr>8. Kurum Desteği ve Parasal Kaynaklar</vt:lpstr>
      <vt:lpstr>8. Kurum Desteği ve Parasal Kaynaklar</vt:lpstr>
      <vt:lpstr>9. Organizasyon ve Karar Alma Süreçleri</vt:lpstr>
      <vt:lpstr>9. Organizasyon ve Karar Alma Süreçleri</vt:lpstr>
      <vt:lpstr>10. Disiplin Özgü Ölçütler</vt:lpstr>
      <vt:lpstr>10. Disipline Özgü Ölçütler</vt:lpstr>
      <vt:lpstr>Formlar-Dilekçeler</vt:lpstr>
      <vt:lpstr>Kalite Süreci</vt:lpstr>
      <vt:lpstr>Derslikler</vt:lpstr>
      <vt:lpstr>PowerPoint Sunusu</vt:lpstr>
      <vt:lpstr>Ek Açıklamalar</vt:lpstr>
      <vt:lpstr>Ders Kaydı </vt:lpstr>
      <vt:lpstr>Ders Seçim Sırası</vt:lpstr>
      <vt:lpstr>Ders Seçim Sırası</vt:lpstr>
      <vt:lpstr>Ders Seçimi</vt:lpstr>
      <vt:lpstr>Derslere Devam</vt:lpstr>
      <vt:lpstr>Sınav İşleyişi</vt:lpstr>
      <vt:lpstr>Sınav İşleyişi</vt:lpstr>
      <vt:lpstr>Ders Başarı Notu</vt:lpstr>
      <vt:lpstr>Ders Başarı Notu</vt:lpstr>
      <vt:lpstr>Ders Başarı Notu</vt:lpstr>
      <vt:lpstr>Kayıt Yenileme</vt:lpstr>
      <vt:lpstr>ÖĞRENİM KATKI ÜCRETİ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PAÜ Mühendislik Fakültesi</dc:title>
  <dc:subject>MÜDEK Değerlendirme Toplantısı</dc:subject>
  <dc:creator>Pamukkale Üniversitesi</dc:creator>
  <cp:lastModifiedBy>Ali Serkan Soydan</cp:lastModifiedBy>
  <cp:revision>241</cp:revision>
  <dcterms:modified xsi:type="dcterms:W3CDTF">2018-06-27T05:19:26Z</dcterms:modified>
</cp:coreProperties>
</file>