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2" r:id="rId1"/>
  </p:sldMasterIdLst>
  <p:notesMasterIdLst>
    <p:notesMasterId r:id="rId162"/>
  </p:notesMasterIdLst>
  <p:sldIdLst>
    <p:sldId id="256" r:id="rId2"/>
    <p:sldId id="258" r:id="rId3"/>
    <p:sldId id="262" r:id="rId4"/>
    <p:sldId id="263" r:id="rId5"/>
    <p:sldId id="264" r:id="rId6"/>
    <p:sldId id="278" r:id="rId7"/>
    <p:sldId id="279" r:id="rId8"/>
    <p:sldId id="265" r:id="rId9"/>
    <p:sldId id="280" r:id="rId10"/>
    <p:sldId id="266" r:id="rId11"/>
    <p:sldId id="267" r:id="rId12"/>
    <p:sldId id="356" r:id="rId13"/>
    <p:sldId id="268" r:id="rId14"/>
    <p:sldId id="269" r:id="rId15"/>
    <p:sldId id="270" r:id="rId16"/>
    <p:sldId id="271" r:id="rId17"/>
    <p:sldId id="272" r:id="rId18"/>
    <p:sldId id="273" r:id="rId19"/>
    <p:sldId id="274" r:id="rId20"/>
    <p:sldId id="275" r:id="rId21"/>
    <p:sldId id="276" r:id="rId22"/>
    <p:sldId id="277" r:id="rId23"/>
    <p:sldId id="281" r:id="rId24"/>
    <p:sldId id="282" r:id="rId25"/>
    <p:sldId id="283" r:id="rId26"/>
    <p:sldId id="284" r:id="rId27"/>
    <p:sldId id="423" r:id="rId28"/>
    <p:sldId id="285" r:id="rId29"/>
    <p:sldId id="286" r:id="rId30"/>
    <p:sldId id="287" r:id="rId31"/>
    <p:sldId id="288" r:id="rId32"/>
    <p:sldId id="289" r:id="rId33"/>
    <p:sldId id="290" r:id="rId34"/>
    <p:sldId id="291" r:id="rId35"/>
    <p:sldId id="292" r:id="rId36"/>
    <p:sldId id="310" r:id="rId37"/>
    <p:sldId id="311" r:id="rId38"/>
    <p:sldId id="293" r:id="rId39"/>
    <p:sldId id="294" r:id="rId40"/>
    <p:sldId id="295" r:id="rId41"/>
    <p:sldId id="296" r:id="rId42"/>
    <p:sldId id="297" r:id="rId43"/>
    <p:sldId id="298" r:id="rId44"/>
    <p:sldId id="299" r:id="rId45"/>
    <p:sldId id="300" r:id="rId46"/>
    <p:sldId id="301" r:id="rId47"/>
    <p:sldId id="345" r:id="rId48"/>
    <p:sldId id="346" r:id="rId49"/>
    <p:sldId id="347" r:id="rId50"/>
    <p:sldId id="348" r:id="rId51"/>
    <p:sldId id="349" r:id="rId52"/>
    <p:sldId id="350" r:id="rId53"/>
    <p:sldId id="351" r:id="rId54"/>
    <p:sldId id="352" r:id="rId55"/>
    <p:sldId id="355" r:id="rId56"/>
    <p:sldId id="353" r:id="rId57"/>
    <p:sldId id="354" r:id="rId58"/>
    <p:sldId id="312" r:id="rId59"/>
    <p:sldId id="304" r:id="rId60"/>
    <p:sldId id="313" r:id="rId61"/>
    <p:sldId id="305" r:id="rId62"/>
    <p:sldId id="306" r:id="rId63"/>
    <p:sldId id="307" r:id="rId64"/>
    <p:sldId id="308"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7" r:id="rId78"/>
    <p:sldId id="328" r:id="rId79"/>
    <p:sldId id="329" r:id="rId80"/>
    <p:sldId id="330" r:id="rId81"/>
    <p:sldId id="344" r:id="rId82"/>
    <p:sldId id="331" r:id="rId83"/>
    <p:sldId id="332" r:id="rId84"/>
    <p:sldId id="333" r:id="rId85"/>
    <p:sldId id="334" r:id="rId86"/>
    <p:sldId id="335" r:id="rId87"/>
    <p:sldId id="336" r:id="rId88"/>
    <p:sldId id="337" r:id="rId89"/>
    <p:sldId id="338" r:id="rId90"/>
    <p:sldId id="339" r:id="rId91"/>
    <p:sldId id="340" r:id="rId92"/>
    <p:sldId id="357" r:id="rId93"/>
    <p:sldId id="342" r:id="rId94"/>
    <p:sldId id="384" r:id="rId95"/>
    <p:sldId id="343" r:id="rId96"/>
    <p:sldId id="358" r:id="rId97"/>
    <p:sldId id="359" r:id="rId98"/>
    <p:sldId id="360" r:id="rId99"/>
    <p:sldId id="361" r:id="rId100"/>
    <p:sldId id="385" r:id="rId101"/>
    <p:sldId id="362" r:id="rId102"/>
    <p:sldId id="363" r:id="rId103"/>
    <p:sldId id="364" r:id="rId104"/>
    <p:sldId id="386" r:id="rId105"/>
    <p:sldId id="365" r:id="rId106"/>
    <p:sldId id="366" r:id="rId107"/>
    <p:sldId id="367" r:id="rId108"/>
    <p:sldId id="38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8" r:id="rId122"/>
    <p:sldId id="380" r:id="rId123"/>
    <p:sldId id="381" r:id="rId124"/>
    <p:sldId id="382" r:id="rId125"/>
    <p:sldId id="383" r:id="rId126"/>
    <p:sldId id="389" r:id="rId127"/>
    <p:sldId id="390" r:id="rId128"/>
    <p:sldId id="415" r:id="rId129"/>
    <p:sldId id="391" r:id="rId130"/>
    <p:sldId id="392" r:id="rId131"/>
    <p:sldId id="393" r:id="rId132"/>
    <p:sldId id="394" r:id="rId133"/>
    <p:sldId id="416" r:id="rId134"/>
    <p:sldId id="395" r:id="rId135"/>
    <p:sldId id="396" r:id="rId136"/>
    <p:sldId id="397" r:id="rId137"/>
    <p:sldId id="398" r:id="rId138"/>
    <p:sldId id="417" r:id="rId139"/>
    <p:sldId id="399" r:id="rId140"/>
    <p:sldId id="400" r:id="rId141"/>
    <p:sldId id="418" r:id="rId142"/>
    <p:sldId id="401" r:id="rId143"/>
    <p:sldId id="419" r:id="rId144"/>
    <p:sldId id="402" r:id="rId145"/>
    <p:sldId id="420"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21" r:id="rId159"/>
    <p:sldId id="422" r:id="rId160"/>
    <p:sldId id="424" r:id="rId1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4" autoAdjust="0"/>
  </p:normalViewPr>
  <p:slideViewPr>
    <p:cSldViewPr>
      <p:cViewPr>
        <p:scale>
          <a:sx n="94" d="100"/>
          <a:sy n="94" d="100"/>
        </p:scale>
        <p:origin x="-128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11A07-58B4-42DB-82AD-0A25134AD77F}" type="datetimeFigureOut">
              <a:rPr lang="tr-TR" smtClean="0"/>
              <a:pPr/>
              <a:t>12.11.2014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D162E-3BD6-4F53-8563-C681ECFB2D52}" type="slidenum">
              <a:rPr lang="tr-TR" smtClean="0"/>
              <a:pPr/>
              <a:t>‹#›</a:t>
            </a:fld>
            <a:endParaRPr lang="tr-TR"/>
          </a:p>
        </p:txBody>
      </p:sp>
    </p:spTree>
    <p:extLst>
      <p:ext uri="{BB962C8B-B14F-4D97-AF65-F5344CB8AC3E}">
        <p14:creationId xmlns:p14="http://schemas.microsoft.com/office/powerpoint/2010/main" xmlns="" val="355302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ABD162E-3BD6-4F53-8563-C681ECFB2D52}" type="slidenum">
              <a:rPr lang="tr-TR" smtClean="0"/>
              <a:pPr/>
              <a:t>157</a:t>
            </a:fld>
            <a:endParaRPr lang="tr-TR"/>
          </a:p>
        </p:txBody>
      </p:sp>
    </p:spTree>
    <p:extLst>
      <p:ext uri="{BB962C8B-B14F-4D97-AF65-F5344CB8AC3E}">
        <p14:creationId xmlns:p14="http://schemas.microsoft.com/office/powerpoint/2010/main" xmlns="" val="219826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ABD162E-3BD6-4F53-8563-C681ECFB2D52}" type="slidenum">
              <a:rPr lang="tr-TR" smtClean="0"/>
              <a:pPr/>
              <a:t>159</a:t>
            </a:fld>
            <a:endParaRPr lang="tr-TR"/>
          </a:p>
        </p:txBody>
      </p:sp>
    </p:spTree>
    <p:extLst>
      <p:ext uri="{BB962C8B-B14F-4D97-AF65-F5344CB8AC3E}">
        <p14:creationId xmlns:p14="http://schemas.microsoft.com/office/powerpoint/2010/main" xmlns="" val="331201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77044B2E-3CDF-4489-AF26-EEB4F56E7748}" type="slidenum">
              <a:rPr lang="tr-TR" smtClean="0"/>
              <a:pPr/>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044B2E-3CDF-4489-AF26-EEB4F56E774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044B2E-3CDF-4489-AF26-EEB4F56E774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7044B2E-3CDF-4489-AF26-EEB4F56E7748}" type="slidenum">
              <a:rPr lang="tr-TR" smtClean="0"/>
              <a:pPr/>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77044B2E-3CDF-4489-AF26-EEB4F56E774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7044B2E-3CDF-4489-AF26-EEB4F56E7748}" type="slidenum">
              <a:rPr lang="tr-TR" smtClean="0"/>
              <a:pPr/>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7044B2E-3CDF-4489-AF26-EEB4F56E7748}" type="slidenum">
              <a:rPr lang="tr-TR" smtClean="0"/>
              <a:pPr/>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7044B2E-3CDF-4489-AF26-EEB4F56E774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7044B2E-3CDF-4489-AF26-EEB4F56E774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7044B2E-3CDF-4489-AF26-EEB4F56E7748}" type="slidenum">
              <a:rPr lang="tr-TR" smtClean="0"/>
              <a:pPr/>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A6E0BD7-A972-4A1C-85AA-E035198A0AC8}" type="datetimeFigureOut">
              <a:rPr lang="tr-TR" smtClean="0"/>
              <a:pPr/>
              <a:t>12.11.2014</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77044B2E-3CDF-4489-AF26-EEB4F56E7748}" type="slidenum">
              <a:rPr lang="tr-TR" smtClean="0"/>
              <a:pPr/>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A6E0BD7-A972-4A1C-85AA-E035198A0AC8}" type="datetimeFigureOut">
              <a:rPr lang="tr-TR" smtClean="0"/>
              <a:pPr/>
              <a:t>12.11.2014</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7044B2E-3CDF-4489-AF26-EEB4F56E774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1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png"/><Relationship Id="rId7" Type="http://schemas.openxmlformats.org/officeDocument/2006/relationships/image" Target="../media/image81.emf"/><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en.wikipedia.org/wiki/Alpha-linolenic_acid" TargetMode="External"/><Relationship Id="rId2" Type="http://schemas.openxmlformats.org/officeDocument/2006/relationships/hyperlink" Target="http://en.wikipedia.org/wiki/Linoleic_acid"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en.wikipedia.org/wiki/Triglyceride" TargetMode="External"/><Relationship Id="rId4" Type="http://schemas.openxmlformats.org/officeDocument/2006/relationships/hyperlink" Target="http://en.wikipedia.org/wiki/Oleic_acid"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Alpha-linolenic_acid" TargetMode="External"/><Relationship Id="rId2" Type="http://schemas.openxmlformats.org/officeDocument/2006/relationships/hyperlink" Target="http://en.wikipedia.org/wiki/Linoleic_acid"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en.wikipedia.org/wiki/Triglyceride" TargetMode="External"/><Relationship Id="rId4" Type="http://schemas.openxmlformats.org/officeDocument/2006/relationships/hyperlink" Target="http://en.wikipedia.org/wiki/Oleic_aci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r.wikipedia.org/wiki/%C4%B0%C3%A7ya%C4%9F%C4%B1"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tr.wikipedia.org/wiki/Tereya%C4%9F%C4%B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tr.wikipedia.org/wiki/Aspergillus_flavus" TargetMode="Externa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tr.wikipedia.org/w/index.php?title=Epoksit&amp;action=edit&amp;redlink=1" TargetMode="External"/><Relationship Id="rId5" Type="http://schemas.openxmlformats.org/officeDocument/2006/relationships/hyperlink" Target="http://tr.wikipedia.org/wiki/Karaci%C4%9Fer" TargetMode="External"/><Relationship Id="rId4" Type="http://schemas.openxmlformats.org/officeDocument/2006/relationships/hyperlink" Target="http://tr.wikipedia.org/wiki/Aspergillus_parasiticu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tr.wikipedia.org/wiki/Karbonhidrat" TargetMode="External"/><Relationship Id="rId7" Type="http://schemas.openxmlformats.org/officeDocument/2006/relationships/hyperlink" Target="http://tr.wikipedia.org/wiki/Glikozit" TargetMode="External"/><Relationship Id="rId2" Type="http://schemas.openxmlformats.org/officeDocument/2006/relationships/hyperlink" Target="http://tr.wikipedia.org/wiki/Monosakkarit" TargetMode="External"/><Relationship Id="rId1" Type="http://schemas.openxmlformats.org/officeDocument/2006/relationships/slideLayout" Target="../slideLayouts/slideLayout2.xml"/><Relationship Id="rId6" Type="http://schemas.openxmlformats.org/officeDocument/2006/relationships/hyperlink" Target="http://tr.wikipedia.org/w/index.php?title=Glukozit&amp;action=edit&amp;redlink=1" TargetMode="External"/><Relationship Id="rId5" Type="http://schemas.openxmlformats.org/officeDocument/2006/relationships/hyperlink" Target="http://tr.wikipedia.org/wiki/IUPAC" TargetMode="External"/><Relationship Id="rId4" Type="http://schemas.openxmlformats.org/officeDocument/2006/relationships/hyperlink" Target="http://tr.wikipedia.org/wiki/Yunanca"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95400" y="3200400"/>
            <a:ext cx="6949008" cy="2316832"/>
          </a:xfrm>
        </p:spPr>
        <p:txBody>
          <a:bodyPr>
            <a:normAutofit lnSpcReduction="10000"/>
          </a:bodyPr>
          <a:lstStyle/>
          <a:p>
            <a:endParaRPr lang="tr-TR" b="1" dirty="0" smtClean="0"/>
          </a:p>
          <a:p>
            <a:r>
              <a:rPr lang="tr-TR" i="1" dirty="0" smtClean="0">
                <a:solidFill>
                  <a:srgbClr val="0033CC"/>
                </a:solidFill>
                <a:latin typeface="Palatino Linotype" pitchFamily="18" charset="0"/>
              </a:rPr>
              <a:t>Hazırlayan</a:t>
            </a:r>
          </a:p>
          <a:p>
            <a:r>
              <a:rPr lang="en-US" b="1" i="1" dirty="0" err="1" smtClean="0">
                <a:solidFill>
                  <a:srgbClr val="0033CC"/>
                </a:solidFill>
                <a:latin typeface="Palatino Linotype" pitchFamily="18" charset="0"/>
              </a:rPr>
              <a:t>Prof.Dr</a:t>
            </a:r>
            <a:r>
              <a:rPr lang="en-US" b="1" i="1" dirty="0">
                <a:solidFill>
                  <a:srgbClr val="0033CC"/>
                </a:solidFill>
                <a:latin typeface="Palatino Linotype" pitchFamily="18" charset="0"/>
              </a:rPr>
              <a:t>. Mustafa ODABAŞOĞLU </a:t>
            </a:r>
            <a:endParaRPr lang="tr-TR" i="1" dirty="0">
              <a:solidFill>
                <a:srgbClr val="0033CC"/>
              </a:solidFill>
              <a:latin typeface="Palatino Linotype" pitchFamily="18" charset="0"/>
            </a:endParaRPr>
          </a:p>
          <a:p>
            <a:endParaRPr lang="tr-TR" i="1" dirty="0" smtClean="0">
              <a:solidFill>
                <a:srgbClr val="0033CC"/>
              </a:solidFill>
              <a:latin typeface="Palatino Linotype" pitchFamily="18" charset="0"/>
            </a:endParaRPr>
          </a:p>
          <a:p>
            <a:r>
              <a:rPr lang="tr-TR" i="1" dirty="0" smtClean="0">
                <a:solidFill>
                  <a:srgbClr val="0033CC"/>
                </a:solidFill>
                <a:latin typeface="Palatino Linotype" pitchFamily="18" charset="0"/>
              </a:rPr>
              <a:t>Denizli </a:t>
            </a:r>
            <a:r>
              <a:rPr lang="tr-TR" i="1" dirty="0">
                <a:solidFill>
                  <a:srgbClr val="0033CC"/>
                </a:solidFill>
                <a:latin typeface="Palatino Linotype" pitchFamily="18" charset="0"/>
              </a:rPr>
              <a:t>2014</a:t>
            </a:r>
          </a:p>
          <a:p>
            <a:endParaRPr lang="tr-TR" dirty="0"/>
          </a:p>
        </p:txBody>
      </p:sp>
      <p:sp>
        <p:nvSpPr>
          <p:cNvPr id="2" name="Başlık 1"/>
          <p:cNvSpPr>
            <a:spLocks noGrp="1"/>
          </p:cNvSpPr>
          <p:nvPr>
            <p:ph type="ctrTitle"/>
          </p:nvPr>
        </p:nvSpPr>
        <p:spPr/>
        <p:txBody>
          <a:bodyPr/>
          <a:lstStyle/>
          <a:p>
            <a:r>
              <a:rPr lang="tr-TR" b="1" i="1" dirty="0" smtClean="0">
                <a:solidFill>
                  <a:schemeClr val="bg1"/>
                </a:solidFill>
                <a:latin typeface="Palatino Linotype" pitchFamily="18" charset="0"/>
              </a:rPr>
              <a:t>Endüstriyel Kimya</a:t>
            </a:r>
            <a:br>
              <a:rPr lang="tr-TR" b="1" i="1" dirty="0" smtClean="0">
                <a:solidFill>
                  <a:schemeClr val="bg1"/>
                </a:solidFill>
                <a:latin typeface="Palatino Linotype" pitchFamily="18" charset="0"/>
              </a:rPr>
            </a:br>
            <a:r>
              <a:rPr lang="tr-TR" b="1" i="1" dirty="0" smtClean="0">
                <a:solidFill>
                  <a:schemeClr val="bg1"/>
                </a:solidFill>
                <a:latin typeface="Palatino Linotype" pitchFamily="18" charset="0"/>
              </a:rPr>
              <a:t>(</a:t>
            </a:r>
            <a:r>
              <a:rPr lang="en-US" b="1" i="1" dirty="0" smtClean="0">
                <a:solidFill>
                  <a:schemeClr val="bg1"/>
                </a:solidFill>
                <a:latin typeface="Palatino Linotype" pitchFamily="18" charset="0"/>
              </a:rPr>
              <a:t>Çikolata Teknolojisi</a:t>
            </a:r>
            <a:r>
              <a:rPr lang="tr-TR" b="1" i="1" dirty="0" smtClean="0">
                <a:solidFill>
                  <a:schemeClr val="bg1"/>
                </a:solidFill>
                <a:latin typeface="Palatino Linotype" pitchFamily="18" charset="0"/>
              </a:rPr>
              <a:t>)</a:t>
            </a:r>
            <a:endParaRPr lang="tr-TR" i="1" dirty="0">
              <a:solidFill>
                <a:schemeClr val="bg1"/>
              </a:solidFill>
              <a:latin typeface="Palatino Linotype" pitchFamily="18" charset="0"/>
            </a:endParaRPr>
          </a:p>
        </p:txBody>
      </p:sp>
    </p:spTree>
    <p:extLst>
      <p:ext uri="{BB962C8B-B14F-4D97-AF65-F5344CB8AC3E}">
        <p14:creationId xmlns:p14="http://schemas.microsoft.com/office/powerpoint/2010/main" xmlns="" val="203786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908720"/>
            <a:ext cx="7198749"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3347864" y="5229200"/>
            <a:ext cx="2024593" cy="369332"/>
          </a:xfrm>
          <a:prstGeom prst="rect">
            <a:avLst/>
          </a:prstGeom>
        </p:spPr>
        <p:txBody>
          <a:bodyPr wrap="none">
            <a:spAutoFit/>
          </a:bodyPr>
          <a:lstStyle/>
          <a:p>
            <a:r>
              <a:rPr lang="tr-TR" dirty="0" smtClean="0">
                <a:latin typeface="Palatino Linotype" pitchFamily="18" charset="0"/>
              </a:rPr>
              <a:t>Kakao Tohumları </a:t>
            </a:r>
            <a:endParaRPr lang="tr-TR" dirty="0">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ANd9GcT1YVpq-NXWULFFFMWTFMNY0S2A_yom8NhPM6It7DmEo7nOopqxXw"/>
          <p:cNvPicPr>
            <a:picLocks noChangeAspect="1" noChangeArrowheads="1"/>
          </p:cNvPicPr>
          <p:nvPr/>
        </p:nvPicPr>
        <p:blipFill>
          <a:blip r:embed="rId2" cstate="print"/>
          <a:srcRect/>
          <a:stretch>
            <a:fillRect/>
          </a:stretch>
        </p:blipFill>
        <p:spPr bwMode="auto">
          <a:xfrm>
            <a:off x="1115616" y="476672"/>
            <a:ext cx="6314224" cy="4608512"/>
          </a:xfrm>
          <a:prstGeom prst="rect">
            <a:avLst/>
          </a:prstGeom>
          <a:noFill/>
          <a:ln w="9525">
            <a:noFill/>
            <a:miter lim="800000"/>
            <a:headEnd/>
            <a:tailEnd/>
          </a:ln>
        </p:spPr>
      </p:pic>
      <p:sp>
        <p:nvSpPr>
          <p:cNvPr id="3" name="2 Dikdörtgen"/>
          <p:cNvSpPr/>
          <p:nvPr/>
        </p:nvSpPr>
        <p:spPr>
          <a:xfrm>
            <a:off x="3347864" y="5301208"/>
            <a:ext cx="2064027" cy="369332"/>
          </a:xfrm>
          <a:prstGeom prst="rect">
            <a:avLst/>
          </a:prstGeom>
        </p:spPr>
        <p:txBody>
          <a:bodyPr wrap="none">
            <a:spAutoFit/>
          </a:bodyPr>
          <a:lstStyle/>
          <a:p>
            <a:r>
              <a:rPr lang="tr-TR" b="1" dirty="0" smtClean="0"/>
              <a:t>Çikolata Stok Tankı</a:t>
            </a:r>
            <a:endParaRPr lang="tr-T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525344"/>
          </a:xfrm>
        </p:spPr>
        <p:txBody>
          <a:bodyPr>
            <a:normAutofit lnSpcReduction="10000"/>
          </a:bodyPr>
          <a:lstStyle/>
          <a:p>
            <a:pPr lvl="2"/>
            <a:r>
              <a:rPr lang="tr-TR" sz="2400" b="1" i="1" dirty="0" smtClean="0">
                <a:solidFill>
                  <a:srgbClr val="0033CC"/>
                </a:solidFill>
                <a:latin typeface="Palatino Linotype" pitchFamily="18" charset="0"/>
              </a:rPr>
              <a:t>2.1.8. </a:t>
            </a:r>
            <a:r>
              <a:rPr lang="tr-TR" sz="2400" b="1" i="1" dirty="0" err="1" smtClean="0">
                <a:solidFill>
                  <a:srgbClr val="0033CC"/>
                </a:solidFill>
                <a:latin typeface="Palatino Linotype" pitchFamily="18" charset="0"/>
              </a:rPr>
              <a:t>Temperleme</a:t>
            </a:r>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endParaRPr lang="tr-TR" sz="2400" b="1" i="1" dirty="0" smtClean="0">
              <a:solidFill>
                <a:srgbClr val="0033CC"/>
              </a:solidFill>
              <a:latin typeface="Palatino Linotype" pitchFamily="18" charset="0"/>
            </a:endParaRPr>
          </a:p>
          <a:p>
            <a:pPr lvl="2">
              <a:buNone/>
            </a:pPr>
            <a:endParaRPr lang="tr-TR" sz="2400" b="1" i="1" dirty="0" smtClean="0">
              <a:solidFill>
                <a:srgbClr val="0033CC"/>
              </a:solidFill>
              <a:latin typeface="Palatino Linotype" pitchFamily="18" charset="0"/>
            </a:endParaRPr>
          </a:p>
          <a:p>
            <a:pPr lvl="2">
              <a:buNone/>
            </a:pPr>
            <a:endParaRPr lang="tr-TR" sz="2400" b="1" i="1" dirty="0" smtClean="0">
              <a:solidFill>
                <a:srgbClr val="0033CC"/>
              </a:solidFill>
              <a:latin typeface="Palatino Linotype" pitchFamily="18" charset="0"/>
            </a:endParaRPr>
          </a:p>
          <a:p>
            <a:pPr lvl="2">
              <a:buNone/>
            </a:pPr>
            <a:endParaRPr lang="tr-TR" sz="2400" b="1" i="1" dirty="0" smtClean="0">
              <a:solidFill>
                <a:srgbClr val="0033CC"/>
              </a:solidFill>
              <a:latin typeface="Palatino Linotype" pitchFamily="18" charset="0"/>
            </a:endParaRPr>
          </a:p>
          <a:p>
            <a:pPr lvl="2">
              <a:buNone/>
            </a:pPr>
            <a:endParaRPr lang="tr-TR" sz="2400" b="1" i="1" dirty="0" smtClean="0">
              <a:solidFill>
                <a:srgbClr val="0033CC"/>
              </a:solidFill>
              <a:latin typeface="Palatino Linotype" pitchFamily="18" charset="0"/>
            </a:endParaRPr>
          </a:p>
          <a:p>
            <a:pPr lvl="2">
              <a:buNone/>
            </a:pPr>
            <a:endParaRPr lang="tr-TR" sz="2400" b="1" i="1" dirty="0" smtClean="0">
              <a:solidFill>
                <a:srgbClr val="0033CC"/>
              </a:solidFill>
              <a:latin typeface="Palatino Linotype" pitchFamily="18" charset="0"/>
            </a:endParaRPr>
          </a:p>
          <a:p>
            <a:pPr algn="just"/>
            <a:r>
              <a:rPr lang="tr-TR" sz="1400" dirty="0" err="1" smtClean="0">
                <a:solidFill>
                  <a:srgbClr val="C00000"/>
                </a:solidFill>
                <a:latin typeface="Palatino Linotype" pitchFamily="18" charset="0"/>
              </a:rPr>
              <a:t>Temperleme</a:t>
            </a:r>
            <a:r>
              <a:rPr lang="tr-TR" sz="1400" dirty="0" smtClean="0">
                <a:solidFill>
                  <a:srgbClr val="C00000"/>
                </a:solidFill>
                <a:latin typeface="Palatino Linotype" pitchFamily="18" charset="0"/>
              </a:rPr>
              <a:t> çikolatanın ısıtılıp ani soğuma ile oda sıcaklığında sıvı kalmasını sağlayan işleme denir.</a:t>
            </a:r>
          </a:p>
          <a:p>
            <a:pPr algn="just"/>
            <a:r>
              <a:rPr lang="tr-TR" sz="1400" dirty="0" err="1" smtClean="0">
                <a:solidFill>
                  <a:srgbClr val="C00000"/>
                </a:solidFill>
                <a:latin typeface="Palatino Linotype" pitchFamily="18" charset="0"/>
              </a:rPr>
              <a:t>Makina</a:t>
            </a:r>
            <a:r>
              <a:rPr lang="tr-TR" sz="1400" dirty="0" smtClean="0">
                <a:solidFill>
                  <a:srgbClr val="C00000"/>
                </a:solidFill>
                <a:latin typeface="Palatino Linotype" pitchFamily="18" charset="0"/>
              </a:rPr>
              <a:t> 4 bölgeli (</a:t>
            </a:r>
            <a:r>
              <a:rPr lang="tr-TR" sz="1400" dirty="0" err="1" smtClean="0">
                <a:solidFill>
                  <a:srgbClr val="C00000"/>
                </a:solidFill>
                <a:latin typeface="Palatino Linotype" pitchFamily="18" charset="0"/>
              </a:rPr>
              <a:t>zolu</a:t>
            </a:r>
            <a:r>
              <a:rPr lang="tr-TR" sz="1400" dirty="0" smtClean="0">
                <a:solidFill>
                  <a:srgbClr val="C00000"/>
                </a:solidFill>
                <a:latin typeface="Palatino Linotype" pitchFamily="18" charset="0"/>
              </a:rPr>
              <a:t>) olup stok tankından hız kontrollü olarak alınan sıvı çikolatayı kakao, yağ ve şekerin </a:t>
            </a:r>
            <a:r>
              <a:rPr lang="tr-TR" sz="1400" dirty="0" err="1" smtClean="0">
                <a:solidFill>
                  <a:srgbClr val="C00000"/>
                </a:solidFill>
                <a:latin typeface="Palatino Linotype" pitchFamily="18" charset="0"/>
              </a:rPr>
              <a:t>kristaleşmesi</a:t>
            </a:r>
            <a:r>
              <a:rPr lang="tr-TR" sz="1400" dirty="0" smtClean="0">
                <a:solidFill>
                  <a:srgbClr val="C00000"/>
                </a:solidFill>
                <a:latin typeface="Palatino Linotype" pitchFamily="18" charset="0"/>
              </a:rPr>
              <a:t> için sistem otomatik olarak mutlak ısıya gelir. Çikolata kademeli soğutma işleminden sonra sertlik, parlak yüzey ve uzun raf ömrü kazandırılır. Her </a:t>
            </a:r>
            <a:r>
              <a:rPr lang="tr-TR" sz="1400" dirty="0" err="1" smtClean="0">
                <a:solidFill>
                  <a:srgbClr val="C00000"/>
                </a:solidFill>
                <a:latin typeface="Palatino Linotype" pitchFamily="18" charset="0"/>
              </a:rPr>
              <a:t>zon</a:t>
            </a:r>
            <a:r>
              <a:rPr lang="tr-TR" sz="1400" dirty="0" smtClean="0">
                <a:solidFill>
                  <a:srgbClr val="C00000"/>
                </a:solidFill>
                <a:latin typeface="Palatino Linotype" pitchFamily="18" charset="0"/>
              </a:rPr>
              <a:t> için ayrı karıştırıcı mevcuttur.</a:t>
            </a:r>
          </a:p>
        </p:txBody>
      </p:sp>
      <p:pic>
        <p:nvPicPr>
          <p:cNvPr id="121858" name="Picture 2"/>
          <p:cNvPicPr>
            <a:picLocks noChangeAspect="1" noChangeArrowheads="1"/>
          </p:cNvPicPr>
          <p:nvPr/>
        </p:nvPicPr>
        <p:blipFill>
          <a:blip r:embed="rId2" cstate="print"/>
          <a:srcRect/>
          <a:stretch>
            <a:fillRect/>
          </a:stretch>
        </p:blipFill>
        <p:spPr bwMode="auto">
          <a:xfrm>
            <a:off x="2411760" y="764704"/>
            <a:ext cx="3419475" cy="4752975"/>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 calcmode="lin" valueType="num">
                                      <p:cBhvr>
                                        <p:cTn id="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27384"/>
            <a:ext cx="8964488" cy="6048672"/>
          </a:xfrm>
        </p:spPr>
        <p:txBody>
          <a:bodyPr>
            <a:noAutofit/>
          </a:bodyPr>
          <a:lstStyle/>
          <a:p>
            <a:pPr algn="just"/>
            <a:r>
              <a:rPr lang="tr-TR" sz="2200" dirty="0" smtClean="0">
                <a:latin typeface="Palatino Linotype" pitchFamily="18" charset="0"/>
              </a:rPr>
              <a:t> Eğer çikolata eritilirse ve soğumaya bırakılırsa, mat ve üzerinde gri tonlarında çizgiler olan bir görüntü elde edilir, aynı zamanda yenilince ağızda kumsu bir yapı bırakır. Diğer bir yandan </a:t>
            </a:r>
            <a:r>
              <a:rPr lang="tr-TR" sz="2200" dirty="0" err="1" smtClean="0">
                <a:latin typeface="Palatino Linotype" pitchFamily="18" charset="0"/>
              </a:rPr>
              <a:t>temperlenmiş</a:t>
            </a:r>
            <a:r>
              <a:rPr lang="tr-TR" sz="2200" dirty="0" smtClean="0">
                <a:latin typeface="Palatino Linotype" pitchFamily="18" charset="0"/>
              </a:rPr>
              <a:t> çikolata ise parlak, kendine özgü rengi, yendiğinde ağızda eriyen ve düzgün bir tat bırakır, kısacası </a:t>
            </a:r>
            <a:r>
              <a:rPr lang="tr-TR" sz="2200" dirty="0" err="1" smtClean="0">
                <a:latin typeface="Palatino Linotype" pitchFamily="18" charset="0"/>
              </a:rPr>
              <a:t>temperleme</a:t>
            </a:r>
            <a:r>
              <a:rPr lang="tr-TR" sz="2200" dirty="0" smtClean="0">
                <a:latin typeface="Palatino Linotype" pitchFamily="18" charset="0"/>
              </a:rPr>
              <a:t> işlemi çikolata için çok önemlidir. </a:t>
            </a:r>
          </a:p>
          <a:p>
            <a:pPr algn="just"/>
            <a:r>
              <a:rPr lang="tr-TR" sz="2200" dirty="0" err="1" smtClean="0">
                <a:latin typeface="Palatino Linotype" pitchFamily="18" charset="0"/>
              </a:rPr>
              <a:t>Temperlenmiş</a:t>
            </a:r>
            <a:r>
              <a:rPr lang="tr-TR" sz="2200" dirty="0" smtClean="0">
                <a:latin typeface="Palatino Linotype" pitchFamily="18" charset="0"/>
              </a:rPr>
              <a:t> çikolata ve bu işlem uygulanmamış çikolata arasındaki farkın nedenini anlamak biraz karmaşıktır. Bunu anlamak için çikolata kristallerinin yapısı ve davranışını moleküler düzeyde incelemek gerekmektedir. Yani </a:t>
            </a:r>
            <a:r>
              <a:rPr lang="tr-TR" sz="2200" dirty="0" err="1" smtClean="0">
                <a:latin typeface="Palatino Linotype" pitchFamily="18" charset="0"/>
              </a:rPr>
              <a:t>temperlenmiş</a:t>
            </a:r>
            <a:r>
              <a:rPr lang="tr-TR" sz="2200" dirty="0" smtClean="0">
                <a:latin typeface="Palatino Linotype" pitchFamily="18" charset="0"/>
              </a:rPr>
              <a:t> çikolatadaki çikolata kristalleri tamamen düzenli bir yapıdadır.</a:t>
            </a:r>
          </a:p>
          <a:p>
            <a:pPr algn="just"/>
            <a:r>
              <a:rPr lang="tr-TR" sz="2200" dirty="0" smtClean="0">
                <a:latin typeface="Palatino Linotype" pitchFamily="18" charset="0"/>
              </a:rPr>
              <a:t>Çikolata </a:t>
            </a:r>
            <a:r>
              <a:rPr lang="tr-TR" sz="2200" dirty="0" err="1" smtClean="0">
                <a:latin typeface="Palatino Linotype" pitchFamily="18" charset="0"/>
              </a:rPr>
              <a:t>temperlemenin</a:t>
            </a:r>
            <a:r>
              <a:rPr lang="tr-TR" sz="2200" dirty="0" smtClean="0">
                <a:latin typeface="Palatino Linotype" pitchFamily="18" charset="0"/>
              </a:rPr>
              <a:t> ince noktası erimiş çikolatanın sıcaklığını çok hassas bir şekilde kontrol etmektir; önce soğutma ve sonra çok hassas ve yavaş bir şekilde ısıtma. Bu işlemlerin her adımında çikolata sıcaklığı net ve çikolatanın her yerinde eşit olmalıdır çok küçük değişiklikler bile sonucu değiştirebilir. Aynı zamanda çikolatayı doğru karıştırmak da çok önemli ve hassas bir iştir; az karıştırılsa çikolata kristallerinin düzgün ve eşit dağılmış bir yapıda olması engellenir, çok karıştırılırsa çikolata içerisindeki yağın ayrışmasına neden olunur.</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algn="just"/>
            <a:r>
              <a:rPr lang="tr-TR" sz="2200" dirty="0" smtClean="0">
                <a:latin typeface="Palatino Linotype" pitchFamily="18" charset="0"/>
              </a:rPr>
              <a:t>Sıcak çikolata (40-45</a:t>
            </a:r>
            <a:r>
              <a:rPr lang="tr-TR" sz="2200" dirty="0" smtClean="0">
                <a:latin typeface="Palatino Linotype" pitchFamily="18" charset="0"/>
                <a:sym typeface="Symbol"/>
              </a:rPr>
              <a:t></a:t>
            </a:r>
            <a:r>
              <a:rPr lang="tr-TR" sz="2200" dirty="0" smtClean="0">
                <a:latin typeface="Palatino Linotype" pitchFamily="18" charset="0"/>
              </a:rPr>
              <a:t>C) soğuduğu zaman çabuk katılaşır. Hemen kullanılamaz. İşlenmeden önce (kaplama, kalıplama) ön kristal yapısının düzenlenmesi gerekir. Eğer çikolata </a:t>
            </a:r>
            <a:r>
              <a:rPr lang="tr-TR" sz="2200" dirty="0" err="1" smtClean="0">
                <a:latin typeface="Palatino Linotype" pitchFamily="18" charset="0"/>
              </a:rPr>
              <a:t>temperlenmezse</a:t>
            </a:r>
            <a:r>
              <a:rPr lang="tr-TR" sz="2200" dirty="0" smtClean="0">
                <a:latin typeface="Palatino Linotype" pitchFamily="18" charset="0"/>
              </a:rPr>
              <a:t> katılaşma sırasında birçok kristal tipi ortaya çıkar. Bu çeşitli kristaller stabil (kararlı) değildir ve 16-35</a:t>
            </a:r>
            <a:r>
              <a:rPr lang="tr-TR" sz="2200" dirty="0" smtClean="0">
                <a:latin typeface="Palatino Linotype" pitchFamily="18" charset="0"/>
                <a:sym typeface="Symbol"/>
              </a:rPr>
              <a:t></a:t>
            </a:r>
            <a:r>
              <a:rPr lang="tr-TR" sz="2200" dirty="0" smtClean="0">
                <a:latin typeface="Palatino Linotype" pitchFamily="18" charset="0"/>
              </a:rPr>
              <a:t>C arasında değişiklik gösteren erime noktalarına sahiptir. </a:t>
            </a:r>
            <a:r>
              <a:rPr lang="tr-TR" sz="2200" dirty="0" err="1" smtClean="0">
                <a:latin typeface="Palatino Linotype" pitchFamily="18" charset="0"/>
              </a:rPr>
              <a:t>Temperlenmemiş</a:t>
            </a:r>
            <a:r>
              <a:rPr lang="tr-TR" sz="2200" dirty="0" smtClean="0">
                <a:latin typeface="Palatino Linotype" pitchFamily="18" charset="0"/>
              </a:rPr>
              <a:t> çikolatada bulunan çeşitli kristallerin değişik erime noktaları olması ve kristallerin kararlı olmaması nedeniyle elde çabuk eriyen yapı oluşur ve bu prosesin zorlanmasına ve çikolatada beyaz yağ lekelerinin oluşmasına neden olur. </a:t>
            </a:r>
            <a:r>
              <a:rPr lang="tr-TR" sz="2200" dirty="0" err="1" smtClean="0">
                <a:latin typeface="Palatino Linotype" pitchFamily="18" charset="0"/>
              </a:rPr>
              <a:t>Temperleme</a:t>
            </a:r>
            <a:r>
              <a:rPr lang="tr-TR" sz="2200" dirty="0" smtClean="0">
                <a:latin typeface="Palatino Linotype" pitchFamily="18" charset="0"/>
              </a:rPr>
              <a:t> işleminde </a:t>
            </a:r>
            <a:r>
              <a:rPr lang="tr-TR" sz="2200" dirty="0" err="1" smtClean="0">
                <a:latin typeface="Palatino Linotype" pitchFamily="18" charset="0"/>
              </a:rPr>
              <a:t>stabilite</a:t>
            </a:r>
            <a:r>
              <a:rPr lang="tr-TR" sz="2200" dirty="0" smtClean="0">
                <a:latin typeface="Palatino Linotype" pitchFamily="18" charset="0"/>
              </a:rPr>
              <a:t> (kararlık) parlaklık ve kırılganlığın sağlanması amacıyla yüksek erime noktasına sahip kristaller seçilir (33-35</a:t>
            </a:r>
            <a:r>
              <a:rPr lang="tr-TR" sz="2200" dirty="0" smtClean="0">
                <a:latin typeface="Palatino Linotype" pitchFamily="18" charset="0"/>
                <a:sym typeface="Symbol"/>
              </a:rPr>
              <a:t></a:t>
            </a:r>
            <a:r>
              <a:rPr lang="tr-TR" sz="2200" dirty="0" smtClean="0">
                <a:latin typeface="Palatino Linotype" pitchFamily="18" charset="0"/>
              </a:rPr>
              <a:t>C). Çikolata, seçilen kristal formunda kristalleşirse iyi su çekme özelliği sayesinde kalıplardan kolayca çıkarılır ve ayrıca raf ömrü uzun olur. </a:t>
            </a:r>
            <a:r>
              <a:rPr lang="tr-TR" sz="2200" dirty="0" err="1" smtClean="0">
                <a:latin typeface="Palatino Linotype" pitchFamily="18" charset="0"/>
              </a:rPr>
              <a:t>Temperleme</a:t>
            </a:r>
            <a:r>
              <a:rPr lang="tr-TR" sz="2200" dirty="0" smtClean="0">
                <a:latin typeface="Palatino Linotype" pitchFamily="18" charset="0"/>
              </a:rPr>
              <a:t> işleminde çikolatadaki kakao yağının %5’i kristalleşir. Eğer </a:t>
            </a:r>
            <a:r>
              <a:rPr lang="tr-TR" sz="2200" dirty="0" err="1" smtClean="0">
                <a:latin typeface="Palatino Linotype" pitchFamily="18" charset="0"/>
              </a:rPr>
              <a:t>temperleme</a:t>
            </a:r>
            <a:r>
              <a:rPr lang="tr-TR" sz="2200" dirty="0" smtClean="0">
                <a:latin typeface="Palatino Linotype" pitchFamily="18" charset="0"/>
              </a:rPr>
              <a:t> çok fazla ise, çikolata viskoz olur ve işlenmesi zorlaşır. Kalıplama ve kalıplamadan sonra düzgün </a:t>
            </a:r>
            <a:r>
              <a:rPr lang="tr-TR" sz="2200" dirty="0" err="1" smtClean="0">
                <a:latin typeface="Palatino Linotype" pitchFamily="18" charset="0"/>
              </a:rPr>
              <a:t>temperlenmiş</a:t>
            </a:r>
            <a:r>
              <a:rPr lang="tr-TR" sz="2200" dirty="0" smtClean="0">
                <a:latin typeface="Palatino Linotype" pitchFamily="18" charset="0"/>
              </a:rPr>
              <a:t> çikolata hızlıca soğutulmazsa stabil formda kristalleşmeye devam eder.</a:t>
            </a:r>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8892480" cy="6669360"/>
          </a:xfrm>
        </p:spPr>
        <p:txBody>
          <a:bodyPr>
            <a:noAutofit/>
          </a:bodyPr>
          <a:lstStyle/>
          <a:p>
            <a:pPr algn="just"/>
            <a:r>
              <a:rPr lang="tr-TR" sz="2200" dirty="0" err="1" smtClean="0">
                <a:latin typeface="Palatino Linotype" pitchFamily="18" charset="0"/>
              </a:rPr>
              <a:t>Temperleme</a:t>
            </a:r>
            <a:r>
              <a:rPr lang="tr-TR" sz="2200" dirty="0" smtClean="0">
                <a:latin typeface="Palatino Linotype" pitchFamily="18" charset="0"/>
              </a:rPr>
              <a:t> çikolatanın kristal yapısının düzenlenmesi için yapılan bir ısıl işlemdir (kristalleştirme işlemidir). Çikolata tankında 45</a:t>
            </a:r>
            <a:r>
              <a:rPr lang="tr-TR" sz="2200" dirty="0" smtClean="0">
                <a:latin typeface="Palatino Linotype" pitchFamily="18" charset="0"/>
                <a:sym typeface="Symbol"/>
              </a:rPr>
              <a:t></a:t>
            </a:r>
            <a:r>
              <a:rPr lang="tr-TR" sz="2200" dirty="0" err="1" smtClean="0">
                <a:latin typeface="Palatino Linotype" pitchFamily="18" charset="0"/>
              </a:rPr>
              <a:t>C’de</a:t>
            </a:r>
            <a:r>
              <a:rPr lang="tr-TR" sz="2200" dirty="0" smtClean="0">
                <a:latin typeface="Palatino Linotype" pitchFamily="18" charset="0"/>
              </a:rPr>
              <a:t> dinlendirilmiş olan çikolata pompa vasıtasıyla </a:t>
            </a:r>
            <a:r>
              <a:rPr lang="tr-TR" sz="2200" dirty="0" err="1" smtClean="0">
                <a:latin typeface="Palatino Linotype" pitchFamily="18" charset="0"/>
              </a:rPr>
              <a:t>temper</a:t>
            </a:r>
            <a:r>
              <a:rPr lang="tr-TR" sz="2200" dirty="0" smtClean="0">
                <a:latin typeface="Palatino Linotype" pitchFamily="18" charset="0"/>
              </a:rPr>
              <a:t> bozucuya (</a:t>
            </a:r>
            <a:r>
              <a:rPr lang="tr-TR" sz="2200" dirty="0" err="1" smtClean="0">
                <a:latin typeface="Palatino Linotype" pitchFamily="18" charset="0"/>
              </a:rPr>
              <a:t>eşanjöre</a:t>
            </a:r>
            <a:r>
              <a:rPr lang="tr-TR" sz="2200" dirty="0" smtClean="0">
                <a:latin typeface="Palatino Linotype" pitchFamily="18" charset="0"/>
              </a:rPr>
              <a:t>) gelir. Burada kristal yapının tamamen bozulması ve ısı dengesinin kurulması sağlanmış olur. Daha sonra kristal yapı düzenlenmek üzere çikolata </a:t>
            </a:r>
            <a:r>
              <a:rPr lang="tr-TR" sz="2200" dirty="0" err="1" smtClean="0">
                <a:latin typeface="Palatino Linotype" pitchFamily="18" charset="0"/>
              </a:rPr>
              <a:t>temperleme</a:t>
            </a:r>
            <a:r>
              <a:rPr lang="tr-TR" sz="2200" dirty="0" smtClean="0">
                <a:latin typeface="Palatino Linotype" pitchFamily="18" charset="0"/>
              </a:rPr>
              <a:t> </a:t>
            </a:r>
            <a:r>
              <a:rPr lang="tr-TR" sz="2200" dirty="0" err="1" smtClean="0">
                <a:latin typeface="Palatino Linotype" pitchFamily="18" charset="0"/>
              </a:rPr>
              <a:t>makinasına</a:t>
            </a:r>
            <a:r>
              <a:rPr lang="tr-TR" sz="2200" dirty="0" smtClean="0">
                <a:latin typeface="Palatino Linotype" pitchFamily="18" charset="0"/>
              </a:rPr>
              <a:t> gelir. Burada sistemin ceketinde dolanan su yardımıyla çikolataya ısıl işlemler uygulanır. Çikolata yaklaşık 30</a:t>
            </a:r>
            <a:r>
              <a:rPr lang="tr-TR" sz="2200" dirty="0" smtClean="0">
                <a:latin typeface="Palatino Linotype" pitchFamily="18" charset="0"/>
                <a:sym typeface="Symbol"/>
              </a:rPr>
              <a:t></a:t>
            </a:r>
            <a:r>
              <a:rPr lang="tr-TR" sz="2200" dirty="0" err="1" smtClean="0">
                <a:latin typeface="Palatino Linotype" pitchFamily="18" charset="0"/>
              </a:rPr>
              <a:t>C’ye</a:t>
            </a:r>
            <a:r>
              <a:rPr lang="tr-TR" sz="2200" dirty="0" smtClean="0">
                <a:latin typeface="Palatino Linotype" pitchFamily="18" charset="0"/>
              </a:rPr>
              <a:t> soğutulur (</a:t>
            </a:r>
            <a:r>
              <a:rPr lang="tr-TR" sz="2200" dirty="0" smtClean="0">
                <a:latin typeface="Palatino Linotype" pitchFamily="18" charset="0"/>
                <a:sym typeface="Symbol"/>
              </a:rPr>
              <a:t></a:t>
            </a:r>
            <a:r>
              <a:rPr lang="tr-TR" sz="2200" dirty="0" smtClean="0">
                <a:latin typeface="Palatino Linotype" pitchFamily="18" charset="0"/>
              </a:rPr>
              <a:t> tipi kristal fraksiyonunun erime noktası). Daha sonra çikolata </a:t>
            </a:r>
            <a:r>
              <a:rPr lang="tr-TR" sz="2200" dirty="0" err="1" smtClean="0">
                <a:latin typeface="Palatino Linotype" pitchFamily="18" charset="0"/>
              </a:rPr>
              <a:t>şoklama</a:t>
            </a:r>
            <a:r>
              <a:rPr lang="tr-TR" sz="2200" dirty="0" smtClean="0">
                <a:latin typeface="Palatino Linotype" pitchFamily="18" charset="0"/>
              </a:rPr>
              <a:t> bölgesine çıkar. Burada şok bir soğutma yapılarak soğutma suyunun sıcaklığı yaklaşık 16</a:t>
            </a:r>
            <a:r>
              <a:rPr lang="tr-TR" sz="2200" dirty="0" smtClean="0">
                <a:latin typeface="Palatino Linotype" pitchFamily="18" charset="0"/>
                <a:sym typeface="Symbol"/>
              </a:rPr>
              <a:t></a:t>
            </a:r>
            <a:r>
              <a:rPr lang="tr-TR" sz="2200" dirty="0" err="1" smtClean="0">
                <a:latin typeface="Palatino Linotype" pitchFamily="18" charset="0"/>
              </a:rPr>
              <a:t>C’ye</a:t>
            </a:r>
            <a:r>
              <a:rPr lang="tr-TR" sz="2200" dirty="0" smtClean="0">
                <a:latin typeface="Palatino Linotype" pitchFamily="18" charset="0"/>
              </a:rPr>
              <a:t> düşürülür. Sonra başka bir bölgede sıcaklık 32</a:t>
            </a:r>
            <a:r>
              <a:rPr lang="tr-TR" sz="2200" dirty="0" smtClean="0">
                <a:latin typeface="Palatino Linotype" pitchFamily="18" charset="0"/>
                <a:sym typeface="Symbol"/>
              </a:rPr>
              <a:t></a:t>
            </a:r>
            <a:r>
              <a:rPr lang="tr-TR" sz="2200" dirty="0" err="1" smtClean="0">
                <a:latin typeface="Palatino Linotype" pitchFamily="18" charset="0"/>
              </a:rPr>
              <a:t>C’ye</a:t>
            </a:r>
            <a:r>
              <a:rPr lang="tr-TR" sz="2200" dirty="0" smtClean="0">
                <a:latin typeface="Palatino Linotype" pitchFamily="18" charset="0"/>
              </a:rPr>
              <a:t> yükseltilir. Isıl işlemler sabit bir karıştırma ile yapılır. En son bölgede ise çikolatanın borulardan </a:t>
            </a:r>
            <a:r>
              <a:rPr lang="tr-TR" sz="2200" dirty="0" err="1" smtClean="0">
                <a:latin typeface="Palatino Linotype" pitchFamily="18" charset="0"/>
              </a:rPr>
              <a:t>depozitöre</a:t>
            </a:r>
            <a:r>
              <a:rPr lang="tr-TR" sz="2200" dirty="0" smtClean="0">
                <a:latin typeface="Palatino Linotype" pitchFamily="18" charset="0"/>
              </a:rPr>
              <a:t> giderken </a:t>
            </a:r>
            <a:r>
              <a:rPr lang="tr-TR" sz="2200" dirty="0" err="1" smtClean="0">
                <a:latin typeface="Palatino Linotype" pitchFamily="18" charset="0"/>
              </a:rPr>
              <a:t>temperinin</a:t>
            </a:r>
            <a:r>
              <a:rPr lang="tr-TR" sz="2200" dirty="0" smtClean="0">
                <a:latin typeface="Palatino Linotype" pitchFamily="18" charset="0"/>
              </a:rPr>
              <a:t> (kristal yapının) korunması için son ısıl işlem uygulanır.</a:t>
            </a:r>
          </a:p>
          <a:p>
            <a:pPr algn="just"/>
            <a:r>
              <a:rPr lang="tr-TR" sz="2200" dirty="0" smtClean="0">
                <a:latin typeface="Palatino Linotype" pitchFamily="18" charset="0"/>
              </a:rPr>
              <a:t>     </a:t>
            </a:r>
            <a:r>
              <a:rPr lang="tr-TR" sz="2200" dirty="0" err="1" smtClean="0">
                <a:latin typeface="Palatino Linotype" pitchFamily="18" charset="0"/>
              </a:rPr>
              <a:t>Temperlemede</a:t>
            </a:r>
            <a:r>
              <a:rPr lang="tr-TR" sz="2200" dirty="0" smtClean="0">
                <a:latin typeface="Palatino Linotype" pitchFamily="18" charset="0"/>
              </a:rPr>
              <a:t> yapılan ısıl işlemler stabil olmayan </a:t>
            </a:r>
            <a:r>
              <a:rPr lang="tr-TR" sz="2200" dirty="0" smtClean="0">
                <a:latin typeface="Palatino Linotype" pitchFamily="18" charset="0"/>
                <a:sym typeface="Symbol"/>
              </a:rPr>
              <a:t></a:t>
            </a:r>
            <a:r>
              <a:rPr lang="tr-TR" sz="2200" dirty="0" smtClean="0">
                <a:latin typeface="Palatino Linotype" pitchFamily="18" charset="0"/>
              </a:rPr>
              <a:t>1 tipi kristallerin eritilmesi ve soğutulma aşamasında </a:t>
            </a:r>
            <a:r>
              <a:rPr lang="tr-TR" sz="2200" dirty="0" err="1" smtClean="0">
                <a:latin typeface="Palatino Linotype" pitchFamily="18" charset="0"/>
              </a:rPr>
              <a:t>kristallenmeyi</a:t>
            </a:r>
            <a:r>
              <a:rPr lang="tr-TR" sz="2200" dirty="0" smtClean="0">
                <a:latin typeface="Palatino Linotype" pitchFamily="18" charset="0"/>
              </a:rPr>
              <a:t> yönlendirecek olan </a:t>
            </a:r>
            <a:r>
              <a:rPr lang="tr-TR" sz="2200" dirty="0" smtClean="0">
                <a:latin typeface="Palatino Linotype" pitchFamily="18" charset="0"/>
                <a:sym typeface="Symbol"/>
              </a:rPr>
              <a:t></a:t>
            </a:r>
            <a:r>
              <a:rPr lang="tr-TR" sz="2200" dirty="0" smtClean="0">
                <a:latin typeface="Palatino Linotype" pitchFamily="18" charset="0"/>
              </a:rPr>
              <a:t> tipi stabil kristallerin kalmasını sağlamak için yapılır. Böylece yağda kararlı bir kristal yapının oluşumu sağlanmış olur. </a:t>
            </a:r>
            <a:r>
              <a:rPr lang="tr-TR" sz="2200" dirty="0" err="1" smtClean="0">
                <a:latin typeface="Palatino Linotype" pitchFamily="18" charset="0"/>
              </a:rPr>
              <a:t>Temperlenen</a:t>
            </a:r>
            <a:r>
              <a:rPr lang="tr-TR" sz="2200" dirty="0" smtClean="0">
                <a:latin typeface="Palatino Linotype" pitchFamily="18" charset="0"/>
              </a:rPr>
              <a:t> çikolata kalıplanmak üzere </a:t>
            </a:r>
            <a:r>
              <a:rPr lang="tr-TR" sz="2200" dirty="0" err="1" smtClean="0">
                <a:latin typeface="Palatino Linotype" pitchFamily="18" charset="0"/>
              </a:rPr>
              <a:t>depozitöre</a:t>
            </a:r>
            <a:r>
              <a:rPr lang="tr-TR" sz="2200" dirty="0" smtClean="0">
                <a:latin typeface="Palatino Linotype" pitchFamily="18" charset="0"/>
              </a:rPr>
              <a:t> gelir.</a:t>
            </a:r>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336704"/>
          </a:xfrm>
        </p:spPr>
        <p:txBody>
          <a:bodyPr>
            <a:normAutofit fontScale="92500" lnSpcReduction="10000"/>
          </a:bodyPr>
          <a:lstStyle/>
          <a:p>
            <a:pPr lvl="2"/>
            <a:r>
              <a:rPr lang="tr-TR" sz="2400" b="1" i="1" dirty="0" smtClean="0">
                <a:solidFill>
                  <a:srgbClr val="0033CC"/>
                </a:solidFill>
                <a:latin typeface="Palatino Linotype" pitchFamily="18" charset="0"/>
              </a:rPr>
              <a:t>2.1.9. Kalıplama</a:t>
            </a:r>
          </a:p>
          <a:p>
            <a:pPr>
              <a:buNone/>
            </a:pPr>
            <a:r>
              <a:rPr lang="tr-TR" sz="2400" b="1" dirty="0" smtClean="0">
                <a:latin typeface="Palatino Linotype" pitchFamily="18" charset="0"/>
              </a:rPr>
              <a:t> </a:t>
            </a:r>
          </a:p>
          <a:p>
            <a:pPr>
              <a:buNone/>
            </a:pPr>
            <a:endParaRPr lang="tr-TR" sz="2400" b="1" dirty="0" smtClean="0">
              <a:latin typeface="Palatino Linotype" pitchFamily="18" charset="0"/>
            </a:endParaRPr>
          </a:p>
          <a:p>
            <a:pPr>
              <a:buNone/>
            </a:pPr>
            <a:endParaRPr lang="tr-TR" sz="2400" b="1" dirty="0" smtClean="0">
              <a:latin typeface="Palatino Linotype" pitchFamily="18" charset="0"/>
            </a:endParaRPr>
          </a:p>
          <a:p>
            <a:pPr>
              <a:buNone/>
            </a:pPr>
            <a:endParaRPr lang="tr-TR" sz="2400" b="1" dirty="0" smtClean="0">
              <a:latin typeface="Palatino Linotype" pitchFamily="18" charset="0"/>
            </a:endParaRPr>
          </a:p>
          <a:p>
            <a:pPr>
              <a:buNone/>
            </a:pPr>
            <a:endParaRPr lang="tr-TR" sz="2400" b="1" dirty="0" smtClean="0">
              <a:latin typeface="Palatino Linotype" pitchFamily="18" charset="0"/>
            </a:endParaRPr>
          </a:p>
          <a:p>
            <a:pPr>
              <a:buNone/>
            </a:pPr>
            <a:endParaRPr lang="tr-TR" sz="2400" b="1" dirty="0" smtClean="0">
              <a:latin typeface="Palatino Linotype" pitchFamily="18" charset="0"/>
            </a:endParaRPr>
          </a:p>
          <a:p>
            <a:pPr>
              <a:buNone/>
            </a:pPr>
            <a:endParaRPr lang="tr-TR" sz="2400" b="1" dirty="0" smtClean="0">
              <a:latin typeface="Palatino Linotype" pitchFamily="18" charset="0"/>
            </a:endParaRPr>
          </a:p>
          <a:p>
            <a:pPr>
              <a:buNone/>
            </a:pPr>
            <a:endParaRPr lang="tr-TR" sz="2400" b="1" dirty="0">
              <a:latin typeface="Palatino Linotype" pitchFamily="18" charset="0"/>
            </a:endParaRPr>
          </a:p>
          <a:p>
            <a:pPr>
              <a:buNone/>
            </a:pPr>
            <a:endParaRPr lang="tr-TR" sz="2400" b="1" dirty="0" smtClean="0">
              <a:latin typeface="Palatino Linotype" pitchFamily="18" charset="0"/>
            </a:endParaRPr>
          </a:p>
          <a:p>
            <a:pPr>
              <a:buNone/>
            </a:pPr>
            <a:endParaRPr lang="tr-TR" sz="2400" dirty="0" smtClean="0">
              <a:latin typeface="Palatino Linotype" pitchFamily="18" charset="0"/>
            </a:endParaRPr>
          </a:p>
          <a:p>
            <a:pPr algn="just"/>
            <a:r>
              <a:rPr lang="tr-TR" sz="2400" dirty="0" err="1" smtClean="0">
                <a:latin typeface="Palatino Linotype" pitchFamily="18" charset="0"/>
              </a:rPr>
              <a:t>Depozitörden</a:t>
            </a:r>
            <a:r>
              <a:rPr lang="tr-TR" sz="2400" dirty="0" smtClean="0">
                <a:latin typeface="Palatino Linotype" pitchFamily="18" charset="0"/>
              </a:rPr>
              <a:t> yaklaşık 32 </a:t>
            </a:r>
            <a:r>
              <a:rPr lang="tr-TR" sz="2400" dirty="0" smtClean="0">
                <a:latin typeface="Palatino Linotype" pitchFamily="18" charset="0"/>
                <a:sym typeface="Symbol"/>
              </a:rPr>
              <a:t></a:t>
            </a:r>
            <a:r>
              <a:rPr lang="tr-TR" sz="2400" dirty="0" err="1" smtClean="0">
                <a:latin typeface="Palatino Linotype" pitchFamily="18" charset="0"/>
              </a:rPr>
              <a:t>C’de</a:t>
            </a:r>
            <a:r>
              <a:rPr lang="tr-TR" sz="2400" dirty="0" smtClean="0">
                <a:latin typeface="Palatino Linotype" pitchFamily="18" charset="0"/>
              </a:rPr>
              <a:t> gelen sıvı çikolata 27-28</a:t>
            </a:r>
            <a:r>
              <a:rPr lang="tr-TR" sz="2400" dirty="0" smtClean="0">
                <a:latin typeface="Palatino Linotype" pitchFamily="18" charset="0"/>
                <a:sym typeface="Symbol"/>
              </a:rPr>
              <a:t></a:t>
            </a:r>
            <a:r>
              <a:rPr lang="tr-TR" sz="2400" dirty="0" err="1" smtClean="0">
                <a:latin typeface="Palatino Linotype" pitchFamily="18" charset="0"/>
              </a:rPr>
              <a:t>C’ye</a:t>
            </a:r>
            <a:r>
              <a:rPr lang="tr-TR" sz="2400" dirty="0" smtClean="0">
                <a:latin typeface="Palatino Linotype" pitchFamily="18" charset="0"/>
              </a:rPr>
              <a:t> ısıtılmış olan istenen büyüklük ve şekillerdeki kalıplara özel başlıklar vasıtasıyla boşaltılır. Sıvı çikolatanın kalıplara tam olarak yerleşmesi için vibrasyon işlemine tabi tutulan çikolata 10-12</a:t>
            </a:r>
            <a:r>
              <a:rPr lang="tr-TR" sz="2400" dirty="0" smtClean="0">
                <a:latin typeface="Palatino Linotype" pitchFamily="18" charset="0"/>
                <a:sym typeface="Symbol"/>
              </a:rPr>
              <a:t></a:t>
            </a:r>
            <a:r>
              <a:rPr lang="tr-TR" sz="2400" dirty="0" err="1" smtClean="0">
                <a:latin typeface="Palatino Linotype" pitchFamily="18" charset="0"/>
              </a:rPr>
              <a:t>C’deki</a:t>
            </a:r>
            <a:r>
              <a:rPr lang="tr-TR" sz="2400" dirty="0" smtClean="0">
                <a:latin typeface="Palatino Linotype" pitchFamily="18" charset="0"/>
              </a:rPr>
              <a:t> soğutma tüneline girer. Çikolata belirli bir süre kaldığı soğutma </a:t>
            </a:r>
            <a:r>
              <a:rPr lang="tr-TR" sz="2400" dirty="0">
                <a:latin typeface="Palatino Linotype" pitchFamily="18" charset="0"/>
              </a:rPr>
              <a:t>tüneline girer.</a:t>
            </a:r>
          </a:p>
        </p:txBody>
      </p:sp>
      <p:pic>
        <p:nvPicPr>
          <p:cNvPr id="123906" name="Picture 2"/>
          <p:cNvPicPr>
            <a:picLocks noChangeAspect="1" noChangeArrowheads="1"/>
          </p:cNvPicPr>
          <p:nvPr/>
        </p:nvPicPr>
        <p:blipFill>
          <a:blip r:embed="rId2" cstate="print"/>
          <a:srcRect/>
          <a:stretch>
            <a:fillRect/>
          </a:stretch>
        </p:blipFill>
        <p:spPr bwMode="auto">
          <a:xfrm>
            <a:off x="2195736" y="764704"/>
            <a:ext cx="4150650" cy="3384376"/>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p:cTn id="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fontScale="92500"/>
          </a:bodyPr>
          <a:lstStyle/>
          <a:p>
            <a:pPr algn="just"/>
            <a:r>
              <a:rPr lang="tr-TR" sz="2800" dirty="0" smtClean="0">
                <a:latin typeface="Palatino Linotype" pitchFamily="18" charset="0"/>
              </a:rPr>
              <a:t>Çikolata belirli bir süre kaldığı soğutma tünelinden istenilen kalıbın şeklini almış olarak çıkar. Soğutma tüneli, </a:t>
            </a:r>
            <a:r>
              <a:rPr lang="tr-TR" sz="2800" dirty="0" err="1" smtClean="0">
                <a:latin typeface="Palatino Linotype" pitchFamily="18" charset="0"/>
              </a:rPr>
              <a:t>temperleme</a:t>
            </a:r>
            <a:r>
              <a:rPr lang="tr-TR" sz="2800" dirty="0" smtClean="0">
                <a:latin typeface="Palatino Linotype" pitchFamily="18" charset="0"/>
              </a:rPr>
              <a:t> ile oluşan kristal çekirdeklerinin devamlılığını sağlayarak istenen şekildeki çikolatanın düzgün ve kararlı kristal yapıyı kazanmasını sağlar. Daha sonra vakum başlıklı robot kollar vasıtasıyla kalıplardan alınan çikolatalar ambalajlanır.</a:t>
            </a:r>
            <a:r>
              <a:rPr lang="tr-TR" sz="1800" dirty="0" smtClean="0">
                <a:latin typeface="Palatino Linotype" pitchFamily="18" charset="0"/>
              </a:rPr>
              <a:t> </a:t>
            </a:r>
            <a:endParaRPr lang="tr-TR" sz="2400" dirty="0" smtClean="0">
              <a:latin typeface="Palatino Linotype" pitchFamily="18" charset="0"/>
            </a:endParaRPr>
          </a:p>
          <a:p>
            <a:pPr algn="just"/>
            <a:r>
              <a:rPr lang="tr-TR" sz="2800" dirty="0" smtClean="0">
                <a:latin typeface="Palatino Linotype" pitchFamily="18" charset="0"/>
              </a:rPr>
              <a:t> Tünele giriş: 14</a:t>
            </a:r>
            <a:r>
              <a:rPr lang="tr-TR" sz="2800" dirty="0" smtClean="0">
                <a:latin typeface="Palatino Linotype" pitchFamily="18" charset="0"/>
                <a:sym typeface="Symbol"/>
              </a:rPr>
              <a:t></a:t>
            </a:r>
            <a:r>
              <a:rPr lang="tr-TR" sz="2800" dirty="0" smtClean="0">
                <a:latin typeface="Palatino Linotype" pitchFamily="18" charset="0"/>
              </a:rPr>
              <a:t>C, 14</a:t>
            </a:r>
            <a:r>
              <a:rPr lang="tr-TR" sz="2800" dirty="0" smtClean="0">
                <a:latin typeface="Palatino Linotype" pitchFamily="18" charset="0"/>
                <a:sym typeface="Symbol"/>
              </a:rPr>
              <a:t></a:t>
            </a:r>
            <a:r>
              <a:rPr lang="tr-TR" sz="2800" dirty="0" smtClean="0">
                <a:latin typeface="Palatino Linotype" pitchFamily="18" charset="0"/>
              </a:rPr>
              <a:t>C</a:t>
            </a:r>
            <a:r>
              <a:rPr lang="tr-TR" sz="2800" dirty="0" smtClean="0">
                <a:latin typeface="Palatino Linotype" pitchFamily="18" charset="0"/>
                <a:sym typeface="Symbol"/>
              </a:rPr>
              <a:t></a:t>
            </a:r>
            <a:r>
              <a:rPr lang="tr-TR" sz="2800" dirty="0" smtClean="0">
                <a:latin typeface="Palatino Linotype" pitchFamily="18" charset="0"/>
              </a:rPr>
              <a:t>6</a:t>
            </a:r>
            <a:r>
              <a:rPr lang="tr-TR" sz="2800" dirty="0" smtClean="0">
                <a:latin typeface="Palatino Linotype" pitchFamily="18" charset="0"/>
                <a:sym typeface="Symbol"/>
              </a:rPr>
              <a:t></a:t>
            </a:r>
            <a:r>
              <a:rPr lang="tr-TR" sz="2800" dirty="0" smtClean="0">
                <a:latin typeface="Palatino Linotype" pitchFamily="18" charset="0"/>
              </a:rPr>
              <a:t>C</a:t>
            </a:r>
            <a:r>
              <a:rPr lang="tr-TR" sz="2800" dirty="0" smtClean="0">
                <a:latin typeface="Palatino Linotype" pitchFamily="18" charset="0"/>
                <a:sym typeface="Symbol"/>
              </a:rPr>
              <a:t></a:t>
            </a:r>
            <a:r>
              <a:rPr lang="tr-TR" sz="2800" dirty="0" smtClean="0">
                <a:latin typeface="Palatino Linotype" pitchFamily="18" charset="0"/>
              </a:rPr>
              <a:t>15-18</a:t>
            </a:r>
            <a:r>
              <a:rPr lang="tr-TR" sz="2800" dirty="0" smtClean="0">
                <a:latin typeface="Palatino Linotype" pitchFamily="18" charset="0"/>
                <a:sym typeface="Symbol"/>
              </a:rPr>
              <a:t></a:t>
            </a:r>
            <a:r>
              <a:rPr lang="tr-TR" sz="2800" dirty="0" smtClean="0">
                <a:latin typeface="Palatino Linotype" pitchFamily="18" charset="0"/>
              </a:rPr>
              <a:t>C</a:t>
            </a:r>
            <a:endParaRPr lang="tr-TR" sz="2400" dirty="0" smtClean="0">
              <a:latin typeface="Palatino Linotype" pitchFamily="18" charset="0"/>
            </a:endParaRPr>
          </a:p>
          <a:p>
            <a:pPr algn="just"/>
            <a:r>
              <a:rPr lang="tr-TR" sz="2800" dirty="0" smtClean="0">
                <a:latin typeface="Palatino Linotype" pitchFamily="18" charset="0"/>
              </a:rPr>
              <a:t>Tünelde hava sirkülasyonu ile soğutma işlemi yapılır.    </a:t>
            </a:r>
            <a:endParaRPr lang="tr-TR" sz="2400" dirty="0" smtClean="0">
              <a:latin typeface="Palatino Linotype" pitchFamily="18" charset="0"/>
            </a:endParaRPr>
          </a:p>
          <a:p>
            <a:pPr algn="just"/>
            <a:r>
              <a:rPr lang="tr-TR" sz="2800" dirty="0" smtClean="0">
                <a:latin typeface="Palatino Linotype" pitchFamily="18" charset="0"/>
              </a:rPr>
              <a:t>Dökümde kalıplar çok sıcak olursa kalıplara yapışma olur.     </a:t>
            </a:r>
            <a:endParaRPr lang="tr-TR" sz="2400" dirty="0" smtClean="0">
              <a:latin typeface="Palatino Linotype" pitchFamily="18" charset="0"/>
            </a:endParaRPr>
          </a:p>
          <a:p>
            <a:pPr algn="just"/>
            <a:r>
              <a:rPr lang="tr-TR" sz="2800" dirty="0" smtClean="0">
                <a:latin typeface="Palatino Linotype" pitchFamily="18" charset="0"/>
              </a:rPr>
              <a:t>Dökümde kalıplar çok soğuk ise çikolatada donma gibi dengesizlikler meydana gelir.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algn="just"/>
            <a:r>
              <a:rPr lang="tr-TR" sz="2200" dirty="0" smtClean="0">
                <a:latin typeface="Palatino Linotype" pitchFamily="18" charset="0"/>
              </a:rPr>
              <a:t>Kalıplama işleminde birçok materyal kullanılabilir. Kalıplanmış çikolatanın parlaklığı, kullanılan kalıbın iç yüzey kalitesiyle doğrudan ilişkilidir. Bu nedenle </a:t>
            </a:r>
            <a:r>
              <a:rPr lang="tr-TR" sz="2200" dirty="0" err="1" smtClean="0">
                <a:latin typeface="Palatino Linotype" pitchFamily="18" charset="0"/>
              </a:rPr>
              <a:t>pralinlerde</a:t>
            </a:r>
            <a:r>
              <a:rPr lang="tr-TR" sz="2200" dirty="0" smtClean="0">
                <a:latin typeface="Palatino Linotype" pitchFamily="18" charset="0"/>
              </a:rPr>
              <a:t> </a:t>
            </a:r>
            <a:r>
              <a:rPr lang="tr-TR" sz="2200" dirty="0" err="1" smtClean="0">
                <a:latin typeface="Palatino Linotype" pitchFamily="18" charset="0"/>
              </a:rPr>
              <a:t>polikarbonat</a:t>
            </a:r>
            <a:r>
              <a:rPr lang="tr-TR" sz="2200" dirty="0" smtClean="0">
                <a:latin typeface="Palatino Linotype" pitchFamily="18" charset="0"/>
              </a:rPr>
              <a:t> (</a:t>
            </a:r>
            <a:r>
              <a:rPr lang="tr-TR" sz="2200" dirty="0" err="1" smtClean="0">
                <a:latin typeface="Palatino Linotype" pitchFamily="18" charset="0"/>
              </a:rPr>
              <a:t>makrolon</a:t>
            </a:r>
            <a:r>
              <a:rPr lang="tr-TR" sz="2200" dirty="0" smtClean="0">
                <a:latin typeface="Palatino Linotype" pitchFamily="18" charset="0"/>
              </a:rPr>
              <a:t>) kalıplar tercih edilir.</a:t>
            </a:r>
          </a:p>
          <a:p>
            <a:pPr algn="just"/>
            <a:r>
              <a:rPr lang="tr-TR" sz="2200" dirty="0" err="1" smtClean="0">
                <a:latin typeface="Palatino Linotype" pitchFamily="18" charset="0"/>
              </a:rPr>
              <a:t>Kristalizasyon</a:t>
            </a:r>
            <a:r>
              <a:rPr lang="tr-TR" sz="2200" dirty="0" smtClean="0">
                <a:latin typeface="Palatino Linotype" pitchFamily="18" charset="0"/>
              </a:rPr>
              <a:t> gelişmesini kontrol etmek, çikolatanın büzülmesini gözlemlemek amacıyla transparan (şeffaf) kalıpların kullanılması avantajdır. Kalıplar çizik veya deforme olmamalıdır. Kalıp çıkarılan yüzey tamamen düzgün olmalıdır. </a:t>
            </a:r>
          </a:p>
          <a:p>
            <a:pPr algn="just"/>
            <a:r>
              <a:rPr lang="tr-TR" sz="2200" dirty="0" smtClean="0">
                <a:latin typeface="Palatino Linotype" pitchFamily="18" charset="0"/>
              </a:rPr>
              <a:t>Kalıpların kullanılmadan önce ısıtılması çikolata </a:t>
            </a:r>
            <a:r>
              <a:rPr lang="tr-TR" sz="2200" dirty="0" err="1" smtClean="0">
                <a:latin typeface="Palatino Linotype" pitchFamily="18" charset="0"/>
              </a:rPr>
              <a:t>temperinin</a:t>
            </a:r>
            <a:r>
              <a:rPr lang="tr-TR" sz="2200" dirty="0" smtClean="0">
                <a:latin typeface="Palatino Linotype" pitchFamily="18" charset="0"/>
              </a:rPr>
              <a:t> bozulmasının engellenmesi amacıyla önemlidir. Ayrıca suyun buharlaşması riskinin engellenmesi için önemlidir, özellikle tüm kalıplar soğukta saklanmışsa ön ısıtma gereklidir.</a:t>
            </a:r>
          </a:p>
          <a:p>
            <a:pPr algn="just"/>
            <a:r>
              <a:rPr lang="tr-TR" sz="2200" dirty="0" smtClean="0">
                <a:latin typeface="Palatino Linotype" pitchFamily="18" charset="0"/>
              </a:rPr>
              <a:t>Ön ısıtma; elektrik enerjisi ile ısıtılmış bölgeden geçirilerek yapılabilir. Genelde kalıplar çok az temizlenmelidir ama kalıntılar kalıbı kirletmişse sıcak su (klor içermeyen) ile yıkanmalıdır. Deterjan kullanılması tavsiye edilmez. Kalıplar yıkamanın ardından sıcak hava ile ya da yumuşak kuru bir bezle çizmeden kurutulmalıdır.</a:t>
            </a:r>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1043607" y="188640"/>
            <a:ext cx="6996981"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lgn="just"/>
            <a:r>
              <a:rPr lang="tr-TR" sz="2400" b="1" i="1" dirty="0" smtClean="0">
                <a:solidFill>
                  <a:srgbClr val="0033CC"/>
                </a:solidFill>
                <a:latin typeface="Palatino Linotype" pitchFamily="18" charset="0"/>
              </a:rPr>
              <a:t>2.1.10. Çikolatanın Soğutulması</a:t>
            </a:r>
          </a:p>
          <a:p>
            <a:pPr lvl="2" algn="just">
              <a:buNone/>
            </a:pPr>
            <a:endParaRPr lang="tr-TR" sz="2400" b="1" i="1" dirty="0" smtClean="0">
              <a:solidFill>
                <a:srgbClr val="0033CC"/>
              </a:solidFill>
              <a:latin typeface="Palatino Linotype" pitchFamily="18" charset="0"/>
            </a:endParaRPr>
          </a:p>
          <a:p>
            <a:pPr algn="just"/>
            <a:r>
              <a:rPr lang="tr-TR" sz="2400" dirty="0" smtClean="0">
                <a:latin typeface="Palatino Linotype" pitchFamily="18" charset="0"/>
              </a:rPr>
              <a:t>     Çikolata hamurunun soğutulması en az </a:t>
            </a:r>
            <a:r>
              <a:rPr lang="tr-TR" sz="2400" dirty="0" err="1" smtClean="0">
                <a:latin typeface="Palatino Linotype" pitchFamily="18" charset="0"/>
              </a:rPr>
              <a:t>temperleme</a:t>
            </a:r>
            <a:r>
              <a:rPr lang="tr-TR" sz="2400" dirty="0" smtClean="0">
                <a:latin typeface="Palatino Linotype" pitchFamily="18" charset="0"/>
              </a:rPr>
              <a:t> kadar önemli bir prosestir. Uygun bir şekilde yapılan soğutma ile </a:t>
            </a:r>
            <a:r>
              <a:rPr lang="tr-TR" sz="2400" dirty="0" err="1" smtClean="0">
                <a:latin typeface="Palatino Linotype" pitchFamily="18" charset="0"/>
              </a:rPr>
              <a:t>temperleme</a:t>
            </a:r>
            <a:r>
              <a:rPr lang="tr-TR" sz="2400" dirty="0" smtClean="0">
                <a:latin typeface="Palatino Linotype" pitchFamily="18" charset="0"/>
              </a:rPr>
              <a:t> neticesinde başlamış olan kararlı kristallerin oluşumunun devamı sağlanmaktadır.</a:t>
            </a:r>
          </a:p>
          <a:p>
            <a:pPr algn="just">
              <a:buNone/>
            </a:pPr>
            <a:endParaRPr lang="tr-TR" sz="2400" dirty="0" smtClean="0">
              <a:latin typeface="Palatino Linotype" pitchFamily="18" charset="0"/>
            </a:endParaRPr>
          </a:p>
          <a:p>
            <a:pPr algn="just"/>
            <a:r>
              <a:rPr lang="tr-TR" sz="2400" dirty="0" smtClean="0">
                <a:latin typeface="Palatino Linotype" pitchFamily="18" charset="0"/>
              </a:rPr>
              <a:t>     Soğutma tüneli girişinde çikolatanın büyük bir kısmı olduğundan kararsız kristallerinin oluşmaması için tünelin giriş sıcaklığının fazla soğuk olmaması gerekmektedir (14</a:t>
            </a:r>
            <a:r>
              <a:rPr lang="tr-TR" sz="2400" dirty="0" smtClean="0">
                <a:latin typeface="Palatino Linotype" pitchFamily="18" charset="0"/>
                <a:sym typeface="Symbol"/>
              </a:rPr>
              <a:t></a:t>
            </a:r>
            <a:r>
              <a:rPr lang="tr-TR" sz="2400" dirty="0" smtClean="0">
                <a:latin typeface="Palatino Linotype" pitchFamily="18" charset="0"/>
              </a:rPr>
              <a:t>C). Soğutmanın ikinci aşamasında daha düşük bir sıcaklık uygulanır (14-6-15</a:t>
            </a:r>
            <a:r>
              <a:rPr lang="tr-TR" sz="2400" dirty="0" smtClean="0">
                <a:latin typeface="Palatino Linotype" pitchFamily="18" charset="0"/>
                <a:sym typeface="Symbol"/>
              </a:rPr>
              <a:t></a:t>
            </a:r>
            <a:r>
              <a:rPr lang="tr-TR" sz="2400" dirty="0" smtClean="0">
                <a:latin typeface="Palatino Linotype" pitchFamily="18" charset="0"/>
              </a:rPr>
              <a:t>C). Üçüncü aşama olan tünel çıkışının ise 18</a:t>
            </a:r>
            <a:r>
              <a:rPr lang="tr-TR" sz="2400" dirty="0" smtClean="0">
                <a:latin typeface="Palatino Linotype" pitchFamily="18" charset="0"/>
                <a:sym typeface="Symbol"/>
              </a:rPr>
              <a:t></a:t>
            </a:r>
            <a:r>
              <a:rPr lang="tr-TR" sz="2400" dirty="0" smtClean="0">
                <a:latin typeface="Palatino Linotype" pitchFamily="18" charset="0"/>
              </a:rPr>
              <a:t>C civarında ılık bir sıcaklıkta olması gerekmektedir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764704"/>
            <a:ext cx="8856984" cy="5184576"/>
          </a:xfrm>
        </p:spPr>
        <p:txBody>
          <a:bodyPr>
            <a:normAutofit/>
          </a:bodyPr>
          <a:lstStyle/>
          <a:p>
            <a:pPr algn="just"/>
            <a:r>
              <a:rPr lang="tr-TR" sz="2400" dirty="0">
                <a:latin typeface="Palatino Linotype" pitchFamily="18" charset="0"/>
              </a:rPr>
              <a:t>Kakao bitkisinin bilimsel adı </a:t>
            </a:r>
            <a:r>
              <a:rPr lang="tr-TR" sz="2200" i="1" dirty="0">
                <a:effectLst>
                  <a:outerShdw blurRad="38100" dist="38100" dir="2700000" algn="tl">
                    <a:srgbClr val="000000">
                      <a:alpha val="43137"/>
                    </a:srgbClr>
                  </a:outerShdw>
                </a:effectLst>
                <a:latin typeface="Palatino Linotype" pitchFamily="18" charset="0"/>
              </a:rPr>
              <a:t>Theobroma Cocoa </a:t>
            </a:r>
            <a:r>
              <a:rPr lang="tr-TR" sz="2400" dirty="0">
                <a:latin typeface="Palatino Linotype" pitchFamily="18" charset="0"/>
              </a:rPr>
              <a:t>(Tanrıların yiyeceği) dır. Doğacı </a:t>
            </a:r>
            <a:r>
              <a:rPr lang="tr-TR" sz="2200" i="1" dirty="0">
                <a:effectLst>
                  <a:outerShdw blurRad="38100" dist="38100" dir="2700000" algn="tl">
                    <a:srgbClr val="000000">
                      <a:alpha val="43137"/>
                    </a:srgbClr>
                  </a:outerShdw>
                </a:effectLst>
                <a:latin typeface="Palatino Linotype" pitchFamily="18" charset="0"/>
              </a:rPr>
              <a:t>Linnoeus</a:t>
            </a:r>
            <a:r>
              <a:rPr lang="tr-TR" sz="2400" dirty="0">
                <a:latin typeface="Palatino Linotype" pitchFamily="18" charset="0"/>
              </a:rPr>
              <a:t>  tarafından nitelendirilen çok yıllık bir bitki olan kakao bitkisi, 20-30 derecelik kuzey-güney enleminde tropikal bölgede yetiştirilmektedir. ideal yetişme ortamı; yaklaşık 400 metre yükseklik, azot ve potasyumca zengin toprak ihtiyacı ve 20-30 derecelik nemli iklimdir</a:t>
            </a:r>
            <a:r>
              <a:rPr lang="tr-TR" sz="2400" dirty="0" smtClean="0">
                <a:latin typeface="Palatino Linotype" pitchFamily="18" charset="0"/>
              </a:rPr>
              <a:t>.</a:t>
            </a:r>
          </a:p>
          <a:p>
            <a:pPr algn="just"/>
            <a:endParaRPr lang="tr-TR" sz="2400" dirty="0">
              <a:latin typeface="Palatino Linotype" pitchFamily="18" charset="0"/>
            </a:endParaRPr>
          </a:p>
          <a:p>
            <a:pPr algn="just"/>
            <a:r>
              <a:rPr lang="tr-TR" sz="2400" dirty="0" smtClean="0">
                <a:latin typeface="Palatino Linotype" pitchFamily="18" charset="0"/>
              </a:rPr>
              <a:t>Gövdesi </a:t>
            </a:r>
            <a:r>
              <a:rPr lang="tr-TR" sz="2400" dirty="0">
                <a:latin typeface="Palatino Linotype" pitchFamily="18" charset="0"/>
              </a:rPr>
              <a:t>ince ve dikildiğinde 6-7 metre uzunluğa ulaşır. Vahşi koşullarda ise 10 metreye kadar uzayabilir. Meyve </a:t>
            </a:r>
            <a:r>
              <a:rPr lang="tr-TR" sz="2200" i="1" dirty="0">
                <a:effectLst>
                  <a:outerShdw blurRad="38100" dist="38100" dir="2700000" algn="tl">
                    <a:srgbClr val="000000">
                      <a:alpha val="43137"/>
                    </a:srgbClr>
                  </a:outerShdw>
                </a:effectLst>
                <a:latin typeface="Palatino Linotype" pitchFamily="18" charset="0"/>
              </a:rPr>
              <a:t>karyopsis</a:t>
            </a:r>
            <a:r>
              <a:rPr lang="tr-TR" sz="2400" dirty="0">
                <a:latin typeface="Palatino Linotype" pitchFamily="18" charset="0"/>
              </a:rPr>
              <a:t> olarak adlandırılır ve 20-25 cm uzunluğunda ve 10-12 cm genişliğinde yumurta şeklindedir. Ağırlığı ortalama 200 gr.dan 1 kg.a kadar  değişir. Rengi sarıdan koyu sarıya ve kırmızıya değişiklik göstermektedir. </a:t>
            </a: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lgn="just"/>
            <a:r>
              <a:rPr lang="tr-TR" sz="2400" b="1" i="1" dirty="0" smtClean="0">
                <a:solidFill>
                  <a:srgbClr val="0033CC"/>
                </a:solidFill>
                <a:latin typeface="Palatino Linotype" pitchFamily="18" charset="0"/>
              </a:rPr>
              <a:t>2.1.11. Çikolatanın Paketlenmesi</a:t>
            </a:r>
          </a:p>
          <a:p>
            <a:pPr algn="just"/>
            <a:endParaRPr lang="tr-TR" sz="2400" dirty="0" smtClean="0">
              <a:latin typeface="Palatino Linotype" pitchFamily="18" charset="0"/>
            </a:endParaRPr>
          </a:p>
          <a:p>
            <a:pPr algn="just"/>
            <a:r>
              <a:rPr lang="tr-TR" sz="2400" dirty="0" smtClean="0">
                <a:latin typeface="Palatino Linotype" pitchFamily="18" charset="0"/>
              </a:rPr>
              <a:t>Çikolata ışığa, neme ve sıcaklığa hassaslık gösterir. Bu yüzden depolanma süresince oluşabilecek bozulmaları önlemek için kaliteli paketleme işlemini yapmak son derece önemlidir.</a:t>
            </a:r>
          </a:p>
          <a:p>
            <a:pPr algn="just">
              <a:buNone/>
            </a:pPr>
            <a:endParaRPr lang="tr-TR" sz="2400" dirty="0" smtClean="0">
              <a:latin typeface="Palatino Linotype" pitchFamily="18" charset="0"/>
            </a:endParaRPr>
          </a:p>
          <a:p>
            <a:pPr algn="just">
              <a:buNone/>
            </a:pPr>
            <a:r>
              <a:rPr lang="tr-TR" sz="2400" dirty="0" smtClean="0">
                <a:latin typeface="Palatino Linotype" pitchFamily="18" charset="0"/>
              </a:rPr>
              <a:t>Paketleme için kullanılan malzemeler:</a:t>
            </a:r>
          </a:p>
          <a:p>
            <a:pPr algn="just"/>
            <a:r>
              <a:rPr lang="tr-TR" sz="2400" dirty="0" smtClean="0">
                <a:latin typeface="Palatino Linotype" pitchFamily="18" charset="0"/>
              </a:rPr>
              <a:t>     Düşük yoğunluklu polietilen (LDPE), </a:t>
            </a:r>
            <a:r>
              <a:rPr lang="tr-TR" sz="2400" dirty="0" err="1" smtClean="0">
                <a:latin typeface="Palatino Linotype" pitchFamily="18" charset="0"/>
              </a:rPr>
              <a:t>polistiren</a:t>
            </a:r>
            <a:endParaRPr lang="tr-TR" sz="2400" dirty="0" smtClean="0">
              <a:latin typeface="Palatino Linotype" pitchFamily="18" charset="0"/>
            </a:endParaRPr>
          </a:p>
          <a:p>
            <a:pPr algn="just"/>
            <a:r>
              <a:rPr lang="tr-TR" sz="2400" dirty="0" smtClean="0">
                <a:latin typeface="Palatino Linotype" pitchFamily="18" charset="0"/>
              </a:rPr>
              <a:t>     İki katmanlı kağıt</a:t>
            </a:r>
          </a:p>
          <a:p>
            <a:pPr algn="just"/>
            <a:r>
              <a:rPr lang="tr-TR" sz="2400" dirty="0" smtClean="0">
                <a:latin typeface="Palatino Linotype" pitchFamily="18" charset="0"/>
              </a:rPr>
              <a:t>     Karton</a:t>
            </a:r>
          </a:p>
          <a:p>
            <a:pPr algn="just">
              <a:buNone/>
            </a:pPr>
            <a:r>
              <a:rPr lang="tr-TR" sz="2400" dirty="0" smtClean="0">
                <a:latin typeface="Palatino Linotype" pitchFamily="18" charset="0"/>
              </a:rPr>
              <a:t>Sıvı çikolata tankerlerle de taşınır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algn="just"/>
            <a:r>
              <a:rPr lang="tr-TR" sz="2400" b="1" i="1" dirty="0" smtClean="0">
                <a:solidFill>
                  <a:srgbClr val="0033CC"/>
                </a:solidFill>
                <a:latin typeface="Palatino Linotype" pitchFamily="18" charset="0"/>
              </a:rPr>
              <a:t>2.2. </a:t>
            </a:r>
            <a:r>
              <a:rPr lang="tr-TR" sz="2400" dirty="0" smtClean="0">
                <a:latin typeface="Palatino Linotype" pitchFamily="18" charset="0"/>
              </a:rPr>
              <a:t> </a:t>
            </a:r>
            <a:r>
              <a:rPr lang="tr-TR" sz="2400" b="1" i="1" dirty="0" smtClean="0">
                <a:solidFill>
                  <a:srgbClr val="0033CC"/>
                </a:solidFill>
                <a:latin typeface="Palatino Linotype" pitchFamily="18" charset="0"/>
              </a:rPr>
              <a:t>Üretim Yeri ve Depo Koşulları</a:t>
            </a:r>
          </a:p>
          <a:p>
            <a:pPr lvl="2" algn="just"/>
            <a:r>
              <a:rPr lang="tr-TR" sz="2400" b="1" i="1" dirty="0" smtClean="0">
                <a:solidFill>
                  <a:srgbClr val="0033CC"/>
                </a:solidFill>
                <a:latin typeface="Palatino Linotype" pitchFamily="18" charset="0"/>
              </a:rPr>
              <a:t>2.2.1. Üretim Yeri Koşulları</a:t>
            </a:r>
          </a:p>
          <a:p>
            <a:pPr algn="just">
              <a:buNone/>
            </a:pPr>
            <a:endParaRPr lang="tr-TR" sz="2400" dirty="0" smtClean="0">
              <a:latin typeface="Palatino Linotype" pitchFamily="18" charset="0"/>
            </a:endParaRPr>
          </a:p>
          <a:p>
            <a:pPr algn="just"/>
            <a:r>
              <a:rPr lang="tr-TR" sz="2400" dirty="0" smtClean="0">
                <a:latin typeface="Palatino Linotype" pitchFamily="18" charset="0"/>
              </a:rPr>
              <a:t>Çikolatanın raf ömrü ve içindeki bileşenler çevre koşullarından etkilenir. İdeal atmosfer sıcaklığı 18-22</a:t>
            </a:r>
            <a:r>
              <a:rPr lang="tr-TR" sz="2400" dirty="0" smtClean="0">
                <a:latin typeface="Palatino Linotype" pitchFamily="18" charset="0"/>
                <a:sym typeface="Symbol"/>
              </a:rPr>
              <a:t></a:t>
            </a:r>
            <a:r>
              <a:rPr lang="tr-TR" sz="2400" dirty="0" smtClean="0">
                <a:latin typeface="Palatino Linotype" pitchFamily="18" charset="0"/>
              </a:rPr>
              <a:t>C ve bağıl nem %65’den düşük olmalıdır. Üretim yerinde hava kurutucu donanım bulunmalıdır. Bağıl nemin yüksek oluşu, soğutucudan çıkarılan çikolata yüzeyinde bir nem tabakası oluşmasına yol açar. Bu da depolama ömrünü kısaltır. Üretim yerinde temizlik ve hijyen ise şarttır. Çikolatada en ufak bir kirlenme, tozlanma bileşenleri değiştirebilir ve mikroorganizmaların gelişmesine neden olur.</a:t>
            </a:r>
          </a:p>
          <a:p>
            <a:pPr algn="just">
              <a:buNone/>
            </a:pPr>
            <a:endParaRPr lang="tr-TR" sz="2400" dirty="0" smtClean="0">
              <a:latin typeface="Palatino Linotype" pitchFamily="18" charset="0"/>
            </a:endParaRPr>
          </a:p>
          <a:p>
            <a:pPr algn="just"/>
            <a:r>
              <a:rPr lang="tr-TR" sz="2400" dirty="0" smtClean="0">
                <a:latin typeface="Palatino Linotype" pitchFamily="18" charset="0"/>
              </a:rPr>
              <a:t>Çikolatanın güneş ışığına maruz kalması tadını bozacağından, üretim yerine doğrudan güneş ışığı girmesi engellenmelidir.</a:t>
            </a:r>
          </a:p>
          <a:p>
            <a:pPr algn="just">
              <a:buNone/>
            </a:pP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lvl="2" algn="just"/>
            <a:r>
              <a:rPr lang="tr-TR" sz="2400" b="1" i="1" dirty="0" smtClean="0">
                <a:solidFill>
                  <a:srgbClr val="0033CC"/>
                </a:solidFill>
                <a:latin typeface="Palatino Linotype" pitchFamily="18" charset="0"/>
              </a:rPr>
              <a:t>2.2.2.</a:t>
            </a:r>
            <a:r>
              <a:rPr lang="tr-TR" sz="2400" b="1" dirty="0" smtClean="0">
                <a:latin typeface="Palatino Linotype" pitchFamily="18" charset="0"/>
              </a:rPr>
              <a:t> </a:t>
            </a:r>
            <a:r>
              <a:rPr lang="tr-TR" sz="2400" b="1" i="1" dirty="0" smtClean="0">
                <a:solidFill>
                  <a:srgbClr val="0033CC"/>
                </a:solidFill>
                <a:latin typeface="Palatino Linotype" pitchFamily="18" charset="0"/>
              </a:rPr>
              <a:t>Depolama Koşulları</a:t>
            </a:r>
          </a:p>
          <a:p>
            <a:pPr lvl="2" algn="just">
              <a:buNone/>
            </a:pPr>
            <a:r>
              <a:rPr lang="tr-TR" sz="2400" dirty="0" smtClean="0">
                <a:latin typeface="Palatino Linotype" pitchFamily="18" charset="0"/>
              </a:rPr>
              <a:t>Çikolatanın muhafazasındaki risk faktörleri şunlardır:</a:t>
            </a:r>
          </a:p>
          <a:p>
            <a:pPr algn="just"/>
            <a:r>
              <a:rPr lang="tr-TR" sz="2400" b="1" dirty="0" smtClean="0">
                <a:latin typeface="Palatino Linotype" pitchFamily="18" charset="0"/>
              </a:rPr>
              <a:t> a) Nem</a:t>
            </a:r>
            <a:r>
              <a:rPr lang="tr-TR" sz="2400" dirty="0" smtClean="0">
                <a:latin typeface="Palatino Linotype" pitchFamily="18" charset="0"/>
              </a:rPr>
              <a:t>: Kaliteli çikolataların nem oranı %1’in altındadır. Bu, homojen akışkanlığa sahip ve üremeye elverişli mikroorganizma türlerinin üreme riski büyük ölçüde azaltılmış çikolata demektir. Su, lezzetteki bozulmayı da hızlandırır. Bu nedenle çikolatanın bağıl nemi %60’ın altında olan yerlerde depolanması tavsiye edilir. Böylece sıcaklıktaki aşırı değişiklikler sonucu çikolata üzerinde nemlenme riskinden de kaçınılmış olur. Çikolata yüzeyindeki bu tür nemlenme, şekerin çözünmesine ve kristalize olarak yüzeyde beyazlaşma oluşumuna neden olur.</a:t>
            </a:r>
          </a:p>
          <a:p>
            <a:pPr algn="just"/>
            <a:r>
              <a:rPr lang="tr-TR" sz="2400" b="1" dirty="0" smtClean="0">
                <a:latin typeface="Palatino Linotype" pitchFamily="18" charset="0"/>
              </a:rPr>
              <a:t>b) Sıcaklık: </a:t>
            </a:r>
            <a:r>
              <a:rPr lang="tr-TR" sz="2400" dirty="0" smtClean="0">
                <a:latin typeface="Palatino Linotype" pitchFamily="18" charset="0"/>
              </a:rPr>
              <a:t>çikolata 18-20</a:t>
            </a:r>
            <a:r>
              <a:rPr lang="tr-TR" sz="2400" dirty="0" smtClean="0">
                <a:latin typeface="Palatino Linotype" pitchFamily="18" charset="0"/>
                <a:sym typeface="Symbol"/>
              </a:rPr>
              <a:t></a:t>
            </a:r>
            <a:r>
              <a:rPr lang="tr-TR" sz="2400" dirty="0" smtClean="0">
                <a:latin typeface="Palatino Linotype" pitchFamily="18" charset="0"/>
              </a:rPr>
              <a:t>C sıcaklıkta saklanmalıdır. 25</a:t>
            </a:r>
            <a:r>
              <a:rPr lang="tr-TR" sz="2400" dirty="0" smtClean="0">
                <a:latin typeface="Palatino Linotype" pitchFamily="18" charset="0"/>
                <a:sym typeface="Symbol"/>
              </a:rPr>
              <a:t></a:t>
            </a:r>
            <a:r>
              <a:rPr lang="tr-TR" sz="2400" dirty="0" err="1" smtClean="0">
                <a:latin typeface="Palatino Linotype" pitchFamily="18" charset="0"/>
              </a:rPr>
              <a:t>C’nin</a:t>
            </a:r>
            <a:r>
              <a:rPr lang="tr-TR" sz="2400" dirty="0" smtClean="0">
                <a:latin typeface="Palatino Linotype" pitchFamily="18" charset="0"/>
              </a:rPr>
              <a:t> üzerindeki sıcaklıklar çikolatanın kristal yapısını bozar ve yağlı beyaz bir renk almasına neden olur</a:t>
            </a:r>
            <a:r>
              <a:rPr lang="tr-TR" sz="2400" dirty="0" smtClean="0">
                <a:solidFill>
                  <a:srgbClr val="C00000"/>
                </a:solidFill>
                <a:effectLst>
                  <a:outerShdw blurRad="38100" dist="38100" dir="2700000" algn="tl">
                    <a:srgbClr val="000000">
                      <a:alpha val="43137"/>
                    </a:srgbClr>
                  </a:outerShdw>
                </a:effectLst>
                <a:latin typeface="Palatino Linotype" pitchFamily="18" charset="0"/>
              </a:rPr>
              <a:t>. Çikolata kesinlikle buzdolabına konmamalıdır.</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algn="just"/>
            <a:r>
              <a:rPr lang="tr-TR" sz="2400" b="1" dirty="0" smtClean="0">
                <a:latin typeface="Palatino Linotype" pitchFamily="18" charset="0"/>
              </a:rPr>
              <a:t> c) Işık: </a:t>
            </a:r>
            <a:r>
              <a:rPr lang="tr-TR" sz="2400" dirty="0" smtClean="0">
                <a:latin typeface="Palatino Linotype" pitchFamily="18" charset="0"/>
              </a:rPr>
              <a:t>Çikolata ışığa maruz kalınca tadı bozulur. Bundan kaçınmak için yapılacak şey, orijinal ambalajında saklanmasıdır. </a:t>
            </a:r>
          </a:p>
          <a:p>
            <a:pPr algn="just">
              <a:buNone/>
            </a:pPr>
            <a:endParaRPr lang="tr-TR" sz="2400" dirty="0" smtClean="0">
              <a:latin typeface="Palatino Linotype" pitchFamily="18" charset="0"/>
            </a:endParaRPr>
          </a:p>
          <a:p>
            <a:pPr algn="just"/>
            <a:r>
              <a:rPr lang="tr-TR" sz="2400" b="1" dirty="0" smtClean="0">
                <a:latin typeface="Palatino Linotype" pitchFamily="18" charset="0"/>
              </a:rPr>
              <a:t>d) Böcek, haşere: </a:t>
            </a:r>
            <a:r>
              <a:rPr lang="tr-TR" sz="2400" dirty="0" smtClean="0">
                <a:latin typeface="Palatino Linotype" pitchFamily="18" charset="0"/>
              </a:rPr>
              <a:t>Depolama yeri temiz ve enfeksiyon riskine karşı güvenli olmalı, hava cereyanından korunmuş olmalıdır. Açıklıklar sıkı ızgara ile kapatılmalıdır.</a:t>
            </a:r>
          </a:p>
          <a:p>
            <a:pPr algn="just">
              <a:buNone/>
            </a:pPr>
            <a:endParaRPr lang="tr-TR" sz="2400" dirty="0" smtClean="0">
              <a:latin typeface="Palatino Linotype" pitchFamily="18" charset="0"/>
            </a:endParaRPr>
          </a:p>
          <a:p>
            <a:pPr algn="just"/>
            <a:r>
              <a:rPr lang="tr-TR" sz="2400" b="1" dirty="0" smtClean="0">
                <a:latin typeface="Palatino Linotype" pitchFamily="18" charset="0"/>
              </a:rPr>
              <a:t>e) Koku: </a:t>
            </a:r>
            <a:r>
              <a:rPr lang="tr-TR" sz="2400" dirty="0" smtClean="0">
                <a:latin typeface="Palatino Linotype" pitchFamily="18" charset="0"/>
              </a:rPr>
              <a:t>Çikolata dış kokulardan kolayca etkilenebilir. Bu nedenle, keskin kokulu ürünlerle temasına engel olunmalıdır.</a:t>
            </a:r>
          </a:p>
          <a:p>
            <a:pPr algn="just">
              <a:buNone/>
            </a:pPr>
            <a:r>
              <a:rPr lang="tr-TR" sz="2400" dirty="0" smtClean="0">
                <a:latin typeface="Palatino Linotype" pitchFamily="18" charset="0"/>
              </a:rPr>
              <a:t>Bu koşullar altında garantilenebilecek saklama süreleri;</a:t>
            </a:r>
          </a:p>
          <a:p>
            <a:pPr algn="just"/>
            <a:r>
              <a:rPr lang="tr-TR" sz="2400" dirty="0" smtClean="0">
                <a:latin typeface="Palatino Linotype" pitchFamily="18" charset="0"/>
              </a:rPr>
              <a:t>Bitter (</a:t>
            </a:r>
            <a:r>
              <a:rPr lang="tr-TR" sz="2400" dirty="0" err="1" smtClean="0">
                <a:latin typeface="Palatino Linotype" pitchFamily="18" charset="0"/>
              </a:rPr>
              <a:t>fondant</a:t>
            </a:r>
            <a:r>
              <a:rPr lang="tr-TR" sz="2400" dirty="0" smtClean="0">
                <a:latin typeface="Palatino Linotype" pitchFamily="18" charset="0"/>
              </a:rPr>
              <a:t>) çikolatada 12 ay </a:t>
            </a:r>
          </a:p>
          <a:p>
            <a:pPr algn="just"/>
            <a:r>
              <a:rPr lang="tr-TR" sz="2400" dirty="0" smtClean="0">
                <a:latin typeface="Palatino Linotype" pitchFamily="18" charset="0"/>
              </a:rPr>
              <a:t>Sütlü çikolatada 9 ay</a:t>
            </a:r>
          </a:p>
          <a:p>
            <a:pPr algn="just"/>
            <a:r>
              <a:rPr lang="tr-TR" sz="2400" dirty="0" smtClean="0">
                <a:latin typeface="Palatino Linotype" pitchFamily="18" charset="0"/>
              </a:rPr>
              <a:t>Beyaz çikolatada 6 aydır.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lvl="1" algn="just"/>
            <a:r>
              <a:rPr lang="tr-TR" b="1" i="1" dirty="0" smtClean="0">
                <a:solidFill>
                  <a:srgbClr val="0033CC"/>
                </a:solidFill>
                <a:latin typeface="Palatino Linotype" pitchFamily="18" charset="0"/>
              </a:rPr>
              <a:t>2.3. Çikolata Çeşitleri ve Özellikleri</a:t>
            </a:r>
          </a:p>
          <a:p>
            <a:pPr lvl="2" algn="just"/>
            <a:r>
              <a:rPr lang="tr-TR" sz="2400" b="1" i="1" dirty="0" smtClean="0">
                <a:solidFill>
                  <a:srgbClr val="0033CC"/>
                </a:solidFill>
                <a:latin typeface="Palatino Linotype" pitchFamily="18" charset="0"/>
              </a:rPr>
              <a:t>2.3.1. Çikolata Terminolojisinde Bazı Terimler</a:t>
            </a:r>
          </a:p>
          <a:p>
            <a:pPr lvl="2" algn="just">
              <a:buNone/>
            </a:pPr>
            <a:endParaRPr lang="tr-TR" sz="2400" b="1" i="1" dirty="0" smtClean="0">
              <a:solidFill>
                <a:srgbClr val="0033CC"/>
              </a:solidFill>
              <a:latin typeface="Palatino Linotype" pitchFamily="18" charset="0"/>
            </a:endParaRPr>
          </a:p>
          <a:p>
            <a:pPr algn="just"/>
            <a:r>
              <a:rPr lang="tr-TR" sz="2400" b="1" i="1" dirty="0" err="1" smtClean="0">
                <a:latin typeface="Palatino Linotype" pitchFamily="18" charset="0"/>
              </a:rPr>
              <a:t>Guanduja</a:t>
            </a:r>
            <a:r>
              <a:rPr lang="tr-TR" sz="2400" b="1" i="1" dirty="0" smtClean="0">
                <a:latin typeface="Palatino Linotype" pitchFamily="18" charset="0"/>
              </a:rPr>
              <a:t>:</a:t>
            </a:r>
            <a:endParaRPr lang="tr-TR" sz="2400" dirty="0" smtClean="0">
              <a:latin typeface="Palatino Linotype" pitchFamily="18" charset="0"/>
            </a:endParaRPr>
          </a:p>
          <a:p>
            <a:pPr algn="just"/>
            <a:r>
              <a:rPr lang="tr-TR" sz="2400" dirty="0" smtClean="0">
                <a:latin typeface="Palatino Linotype" pitchFamily="18" charset="0"/>
              </a:rPr>
              <a:t>Sütlü çikolatanın; fındık püresi, süttozu, şeker ve </a:t>
            </a:r>
            <a:r>
              <a:rPr lang="tr-TR" sz="2400" dirty="0" err="1" smtClean="0">
                <a:latin typeface="Palatino Linotype" pitchFamily="18" charset="0"/>
              </a:rPr>
              <a:t>lesitin</a:t>
            </a:r>
            <a:r>
              <a:rPr lang="tr-TR" sz="2400" dirty="0" smtClean="0">
                <a:latin typeface="Palatino Linotype" pitchFamily="18" charset="0"/>
              </a:rPr>
              <a:t> ile karışımından oluşur. Dolgu maddesidir. Ayrıca </a:t>
            </a:r>
            <a:r>
              <a:rPr lang="tr-TR" sz="2400" dirty="0" err="1" smtClean="0">
                <a:latin typeface="Palatino Linotype" pitchFamily="18" charset="0"/>
              </a:rPr>
              <a:t>guandujanın</a:t>
            </a:r>
            <a:r>
              <a:rPr lang="tr-TR" sz="2400" dirty="0" smtClean="0">
                <a:latin typeface="Palatino Linotype" pitchFamily="18" charset="0"/>
              </a:rPr>
              <a:t> içine istenilirse </a:t>
            </a:r>
            <a:r>
              <a:rPr lang="tr-TR" sz="2400" dirty="0" err="1" smtClean="0">
                <a:latin typeface="Palatino Linotype" pitchFamily="18" charset="0"/>
              </a:rPr>
              <a:t>krokant</a:t>
            </a:r>
            <a:r>
              <a:rPr lang="tr-TR" sz="2400" dirty="0" smtClean="0">
                <a:latin typeface="Palatino Linotype" pitchFamily="18" charset="0"/>
              </a:rPr>
              <a:t>, </a:t>
            </a:r>
            <a:r>
              <a:rPr lang="tr-TR" sz="2400" dirty="0" err="1" smtClean="0">
                <a:latin typeface="Palatino Linotype" pitchFamily="18" charset="0"/>
              </a:rPr>
              <a:t>krenç</a:t>
            </a:r>
            <a:r>
              <a:rPr lang="tr-TR" sz="2400" dirty="0" smtClean="0">
                <a:latin typeface="Palatino Linotype" pitchFamily="18" charset="0"/>
              </a:rPr>
              <a:t> gibi malzemelerde kullanılmaktadır. </a:t>
            </a:r>
          </a:p>
          <a:p>
            <a:pPr algn="just">
              <a:buNone/>
            </a:pPr>
            <a:endParaRPr lang="tr-TR" sz="2400" dirty="0" smtClean="0">
              <a:latin typeface="Palatino Linotype" pitchFamily="18" charset="0"/>
            </a:endParaRPr>
          </a:p>
          <a:p>
            <a:pPr algn="just"/>
            <a:r>
              <a:rPr lang="tr-TR" sz="2400" b="1" i="1" dirty="0" err="1" smtClean="0">
                <a:latin typeface="Palatino Linotype" pitchFamily="18" charset="0"/>
              </a:rPr>
              <a:t>Ganaj</a:t>
            </a:r>
            <a:r>
              <a:rPr lang="tr-TR" sz="2400" b="1" i="1" dirty="0" smtClean="0">
                <a:latin typeface="Palatino Linotype" pitchFamily="18" charset="0"/>
              </a:rPr>
              <a:t>:</a:t>
            </a:r>
            <a:endParaRPr lang="tr-TR" sz="2400" dirty="0" smtClean="0">
              <a:latin typeface="Palatino Linotype" pitchFamily="18" charset="0"/>
            </a:endParaRPr>
          </a:p>
          <a:p>
            <a:pPr algn="just"/>
            <a:r>
              <a:rPr lang="tr-TR" sz="2400" dirty="0" smtClean="0">
                <a:latin typeface="Palatino Linotype" pitchFamily="18" charset="0"/>
              </a:rPr>
              <a:t>Çikolatanın süt ile (az karamel ile tatlandırılmış) yumuşatılması ile elde edilen iç dolgu çeşididir. Kullandığımız çikolatanın çeşidine göre isimlendirilir. Örneğin; sütlü çikolatada kullanılırsa </a:t>
            </a:r>
            <a:r>
              <a:rPr lang="tr-TR" sz="2400" dirty="0" smtClean="0">
                <a:effectLst>
                  <a:outerShdw blurRad="38100" dist="38100" dir="2700000" algn="tl">
                    <a:srgbClr val="000000">
                      <a:alpha val="43137"/>
                    </a:srgbClr>
                  </a:outerShdw>
                </a:effectLst>
                <a:latin typeface="Palatino Linotype" pitchFamily="18" charset="0"/>
              </a:rPr>
              <a:t>sütlü ganaj, </a:t>
            </a:r>
            <a:r>
              <a:rPr lang="tr-TR" sz="2400" dirty="0" smtClean="0">
                <a:latin typeface="Palatino Linotype" pitchFamily="18" charset="0"/>
              </a:rPr>
              <a:t>bitter çikolata kullanılırsa </a:t>
            </a:r>
            <a:r>
              <a:rPr lang="tr-TR" sz="2400" dirty="0" smtClean="0">
                <a:effectLst>
                  <a:outerShdw blurRad="38100" dist="38100" dir="2700000" algn="tl">
                    <a:srgbClr val="000000">
                      <a:alpha val="43137"/>
                    </a:srgbClr>
                  </a:outerShdw>
                </a:effectLst>
                <a:latin typeface="Palatino Linotype" pitchFamily="18" charset="0"/>
              </a:rPr>
              <a:t>bitter ganaj, </a:t>
            </a:r>
            <a:r>
              <a:rPr lang="tr-TR" sz="2400" dirty="0" smtClean="0">
                <a:latin typeface="Palatino Linotype" pitchFamily="18" charset="0"/>
              </a:rPr>
              <a:t>beyaz çikolata kullanılırsa </a:t>
            </a:r>
            <a:r>
              <a:rPr lang="tr-TR" sz="2400" dirty="0" smtClean="0">
                <a:effectLst>
                  <a:outerShdw blurRad="38100" dist="38100" dir="2700000" algn="tl">
                    <a:srgbClr val="000000">
                      <a:alpha val="43137"/>
                    </a:srgbClr>
                  </a:outerShdw>
                </a:effectLst>
                <a:latin typeface="Palatino Linotype" pitchFamily="18" charset="0"/>
              </a:rPr>
              <a:t>nuga ganaj </a:t>
            </a:r>
            <a:r>
              <a:rPr lang="tr-TR" sz="2400" dirty="0" smtClean="0">
                <a:latin typeface="Palatino Linotype" pitchFamily="18" charset="0"/>
              </a:rPr>
              <a:t>olarak adlandırılıyor.</a:t>
            </a:r>
          </a:p>
          <a:p>
            <a:pPr algn="just">
              <a:buNone/>
            </a:pP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p:cTn id="2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669360"/>
          </a:xfrm>
        </p:spPr>
        <p:txBody>
          <a:bodyPr>
            <a:noAutofit/>
          </a:bodyPr>
          <a:lstStyle/>
          <a:p>
            <a:pPr algn="just"/>
            <a:r>
              <a:rPr lang="tr-TR" sz="2250" b="1" i="1" dirty="0" smtClean="0">
                <a:latin typeface="Palatino Linotype" pitchFamily="18" charset="0"/>
              </a:rPr>
              <a:t>Nuga </a:t>
            </a:r>
            <a:r>
              <a:rPr lang="tr-TR" sz="2250" b="1" i="1" dirty="0" err="1" smtClean="0">
                <a:latin typeface="Palatino Linotype" pitchFamily="18" charset="0"/>
              </a:rPr>
              <a:t>ganaj</a:t>
            </a:r>
            <a:r>
              <a:rPr lang="tr-TR" sz="2250" b="1" i="1" dirty="0" smtClean="0">
                <a:latin typeface="Palatino Linotype" pitchFamily="18" charset="0"/>
              </a:rPr>
              <a:t>:</a:t>
            </a:r>
            <a:r>
              <a:rPr lang="tr-TR" sz="2250" dirty="0" smtClean="0">
                <a:latin typeface="Palatino Linotype" pitchFamily="18" charset="0"/>
              </a:rPr>
              <a:t> </a:t>
            </a:r>
          </a:p>
          <a:p>
            <a:pPr algn="just"/>
            <a:r>
              <a:rPr lang="tr-TR" sz="2250" dirty="0" smtClean="0">
                <a:latin typeface="Palatino Linotype" pitchFamily="18" charset="0"/>
              </a:rPr>
              <a:t>Beyaz çikolata ile yapılan </a:t>
            </a:r>
            <a:r>
              <a:rPr lang="tr-TR" sz="2250" dirty="0" err="1" smtClean="0">
                <a:latin typeface="Palatino Linotype" pitchFamily="18" charset="0"/>
              </a:rPr>
              <a:t>ganaj</a:t>
            </a:r>
            <a:r>
              <a:rPr lang="tr-TR" sz="2250" dirty="0" smtClean="0">
                <a:latin typeface="Palatino Linotype" pitchFamily="18" charset="0"/>
              </a:rPr>
              <a:t> anlamına gelmektedir.</a:t>
            </a:r>
            <a:r>
              <a:rPr lang="tr-TR" sz="2250" dirty="0" err="1" smtClean="0">
                <a:latin typeface="Palatino Linotype" pitchFamily="18" charset="0"/>
              </a:rPr>
              <a:t>Ganaj</a:t>
            </a:r>
            <a:r>
              <a:rPr lang="tr-TR" sz="2250" dirty="0" smtClean="0">
                <a:latin typeface="Palatino Linotype" pitchFamily="18" charset="0"/>
              </a:rPr>
              <a:t> yapımında çikolatanın içine, süt ile birlikte meyve özleri veya kuruyemiş püreleri de kullanılabilir. Örneğin çikolatayı süt ile yumuşattıktan sonra fındık püresi katarak ‘‘fındık ganaj’’ elde edilir. Bu şekilde elde edilen mokalı ganaj, bademli ganaj, fıstık ganaj, ceviz ganaj, frambuazlı ganaj, vişneli ganaj çeşitlerini iç dolgu olarak ürünlerimizde kullanmaktayız. </a:t>
            </a:r>
          </a:p>
          <a:p>
            <a:pPr algn="just"/>
            <a:r>
              <a:rPr lang="tr-TR" sz="2250" b="1" i="1" dirty="0" err="1" smtClean="0">
                <a:latin typeface="Palatino Linotype" pitchFamily="18" charset="0"/>
              </a:rPr>
              <a:t>Krokant</a:t>
            </a:r>
            <a:r>
              <a:rPr lang="tr-TR" sz="2250" b="1" i="1" dirty="0" smtClean="0">
                <a:latin typeface="Palatino Linotype" pitchFamily="18" charset="0"/>
              </a:rPr>
              <a:t>:</a:t>
            </a:r>
            <a:endParaRPr lang="tr-TR" sz="2250" dirty="0" smtClean="0">
              <a:latin typeface="Palatino Linotype" pitchFamily="18" charset="0"/>
            </a:endParaRPr>
          </a:p>
          <a:p>
            <a:pPr algn="just"/>
            <a:r>
              <a:rPr lang="tr-TR" sz="2250" dirty="0" smtClean="0">
                <a:latin typeface="Palatino Linotype" pitchFamily="18" charset="0"/>
              </a:rPr>
              <a:t>Şekerin eritilip fındık kırıkları ile karıştırıldıktan sonra soğutulup </a:t>
            </a:r>
            <a:r>
              <a:rPr lang="tr-TR" sz="2250" dirty="0" err="1" smtClean="0">
                <a:latin typeface="Palatino Linotype" pitchFamily="18" charset="0"/>
              </a:rPr>
              <a:t>mixer</a:t>
            </a:r>
            <a:r>
              <a:rPr lang="tr-TR" sz="2250" dirty="0" smtClean="0">
                <a:latin typeface="Palatino Linotype" pitchFamily="18" charset="0"/>
              </a:rPr>
              <a:t> de toz haline getirilmesiyle oluşur. Guandujanın içine konularak iç dolgu malzemesi olarak kullanılır. </a:t>
            </a:r>
          </a:p>
          <a:p>
            <a:pPr algn="just"/>
            <a:r>
              <a:rPr lang="tr-TR" sz="2250" b="1" i="1" dirty="0" err="1" smtClean="0">
                <a:latin typeface="Palatino Linotype" pitchFamily="18" charset="0"/>
              </a:rPr>
              <a:t>Krenç</a:t>
            </a:r>
            <a:r>
              <a:rPr lang="tr-TR" sz="2250" b="1" i="1" dirty="0" smtClean="0">
                <a:latin typeface="Palatino Linotype" pitchFamily="18" charset="0"/>
              </a:rPr>
              <a:t>:</a:t>
            </a:r>
            <a:endParaRPr lang="tr-TR" sz="2250" dirty="0" smtClean="0">
              <a:latin typeface="Palatino Linotype" pitchFamily="18" charset="0"/>
            </a:endParaRPr>
          </a:p>
          <a:p>
            <a:pPr algn="just"/>
            <a:r>
              <a:rPr lang="tr-TR" sz="2250" dirty="0" smtClean="0">
                <a:latin typeface="Palatino Linotype" pitchFamily="18" charset="0"/>
              </a:rPr>
              <a:t> Ufak fındık kırıklarının şekerlenip, fırında kavrulmasıyla elde edilir. Bu ürün hem çikolatanın üstüne süs amaçlı kullanılır, aynı zamanda </a:t>
            </a:r>
            <a:r>
              <a:rPr lang="tr-TR" sz="2250" dirty="0" err="1" smtClean="0">
                <a:latin typeface="Palatino Linotype" pitchFamily="18" charset="0"/>
              </a:rPr>
              <a:t>guandujanın</a:t>
            </a:r>
            <a:r>
              <a:rPr lang="tr-TR" sz="2250" dirty="0" smtClean="0">
                <a:latin typeface="Palatino Linotype" pitchFamily="18" charset="0"/>
              </a:rPr>
              <a:t> içine katılarak iç dolgu malzemesi olarak kullanılır.</a:t>
            </a:r>
            <a:endParaRPr lang="tr-TR" sz="225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lgn="just"/>
            <a:r>
              <a:rPr lang="tr-TR" sz="2400" b="1" i="1" dirty="0" smtClean="0">
                <a:solidFill>
                  <a:srgbClr val="0033CC"/>
                </a:solidFill>
                <a:latin typeface="Palatino Linotype" pitchFamily="18" charset="0"/>
              </a:rPr>
              <a:t>2.3.2. Çikolata Çeşitleri</a:t>
            </a:r>
            <a:endParaRPr lang="tr-TR" sz="2400" dirty="0" smtClean="0">
              <a:latin typeface="Palatino Linotype" pitchFamily="18" charset="0"/>
            </a:endParaRPr>
          </a:p>
          <a:p>
            <a:pPr algn="just"/>
            <a:r>
              <a:rPr lang="tr-TR" sz="2400" b="1" dirty="0" smtClean="0">
                <a:latin typeface="Palatino Linotype" pitchFamily="18" charset="0"/>
              </a:rPr>
              <a:t>     a) Tipine Göre:</a:t>
            </a:r>
            <a:endParaRPr lang="tr-TR" sz="2400" dirty="0" smtClean="0">
              <a:latin typeface="Palatino Linotype" pitchFamily="18" charset="0"/>
            </a:endParaRPr>
          </a:p>
          <a:p>
            <a:pPr algn="just"/>
            <a:r>
              <a:rPr lang="tr-TR" sz="2400" b="1" i="1" dirty="0" smtClean="0">
                <a:latin typeface="Palatino Linotype" pitchFamily="18" charset="0"/>
              </a:rPr>
              <a:t>     - Sütlü çikolata: </a:t>
            </a:r>
            <a:r>
              <a:rPr lang="tr-TR" sz="2400" dirty="0" smtClean="0">
                <a:latin typeface="Palatino Linotype" pitchFamily="18" charset="0"/>
              </a:rPr>
              <a:t>Kakao yağı, şeker, kakao kitlesi veya toz kakao, süt veya süt tozu ve katkı maddeleri ihtiva eden çikolatalardır. Sütlü çikolata, bileşiminde en az   % 2,5 yağsız kakao kuru maddesi olacak şekilde en az % 25 toplam kakao kuru maddesi içeren, ayrıca en az %14 süt kuru maddesi ve en az % 3,5 süt yağından oluşan, kakao yağı ve süt yağı toplam miktarı ise en az %25 olan çikolatadır.</a:t>
            </a:r>
            <a:endParaRPr lang="tr-TR" sz="2400" dirty="0">
              <a:latin typeface="Palatino Linotype" pitchFamily="18" charset="0"/>
            </a:endParaRPr>
          </a:p>
        </p:txBody>
      </p:sp>
      <p:pic>
        <p:nvPicPr>
          <p:cNvPr id="125954" name="Picture 2"/>
          <p:cNvPicPr>
            <a:picLocks noChangeAspect="1" noChangeArrowheads="1"/>
          </p:cNvPicPr>
          <p:nvPr/>
        </p:nvPicPr>
        <p:blipFill>
          <a:blip r:embed="rId2" cstate="print"/>
          <a:srcRect/>
          <a:stretch>
            <a:fillRect/>
          </a:stretch>
        </p:blipFill>
        <p:spPr bwMode="auto">
          <a:xfrm>
            <a:off x="3131840" y="4005064"/>
            <a:ext cx="2808312" cy="2623728"/>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marL="274320" lvl="1" indent="-274320" algn="just">
              <a:spcBef>
                <a:spcPts val="580"/>
              </a:spcBef>
              <a:buClr>
                <a:schemeClr val="accent1"/>
              </a:buClr>
            </a:pPr>
            <a:r>
              <a:rPr lang="tr-TR" b="1" i="1" dirty="0" smtClean="0">
                <a:latin typeface="Palatino Linotype" pitchFamily="18" charset="0"/>
              </a:rPr>
              <a:t>Bitter çikolata: </a:t>
            </a:r>
            <a:r>
              <a:rPr lang="tr-TR" dirty="0" smtClean="0">
                <a:latin typeface="Palatino Linotype" pitchFamily="18" charset="0"/>
              </a:rPr>
              <a:t>Kakao yağı, şeker, kakao kitlesi veya toz kakao ihtiva eden, </a:t>
            </a:r>
            <a:r>
              <a:rPr lang="tr-TR" dirty="0" smtClean="0">
                <a:solidFill>
                  <a:srgbClr val="C00000"/>
                </a:solidFill>
                <a:effectLst>
                  <a:outerShdw blurRad="38100" dist="38100" dir="2700000" algn="tl">
                    <a:srgbClr val="000000">
                      <a:alpha val="43137"/>
                    </a:srgbClr>
                  </a:outerShdw>
                </a:effectLst>
                <a:latin typeface="Palatino Linotype" pitchFamily="18" charset="0"/>
              </a:rPr>
              <a:t>süt veya süt tozu ihtiva etmeyen </a:t>
            </a:r>
            <a:r>
              <a:rPr lang="tr-TR" dirty="0" smtClean="0">
                <a:latin typeface="Palatino Linotype" pitchFamily="18" charset="0"/>
              </a:rPr>
              <a:t>çikolatalardır. Bitter çikolata, bileşiminde en az %18 kakao yağı ve en az % 14 yağsız kakao kuru maddesi olacak şekilde en az % 35 toplam kakao kuru maddesi içeren çikolatadır.</a:t>
            </a:r>
          </a:p>
          <a:p>
            <a:pPr marL="274320" lvl="1" indent="-274320" algn="just">
              <a:spcBef>
                <a:spcPts val="580"/>
              </a:spcBef>
              <a:buClr>
                <a:schemeClr val="accent1"/>
              </a:buClr>
            </a:pPr>
            <a:endParaRPr lang="tr-TR" dirty="0" smtClean="0">
              <a:latin typeface="Palatino Linotype" pitchFamily="18" charset="0"/>
            </a:endParaRPr>
          </a:p>
          <a:p>
            <a:pPr marL="274320" lvl="1" indent="-274320" algn="just">
              <a:spcBef>
                <a:spcPts val="580"/>
              </a:spcBef>
              <a:buClr>
                <a:schemeClr val="accent1"/>
              </a:buClr>
            </a:pPr>
            <a:endParaRPr lang="tr-TR" dirty="0" smtClean="0">
              <a:latin typeface="Palatino Linotype" pitchFamily="18" charset="0"/>
            </a:endParaRPr>
          </a:p>
          <a:p>
            <a:pPr marL="0" lvl="1" indent="0" algn="just">
              <a:spcBef>
                <a:spcPts val="580"/>
              </a:spcBef>
              <a:buClr>
                <a:schemeClr val="accent1"/>
              </a:buClr>
              <a:buNone/>
            </a:pPr>
            <a:endParaRPr lang="tr-TR" sz="1600" dirty="0" smtClean="0">
              <a:latin typeface="Palatino Linotype" pitchFamily="18" charset="0"/>
            </a:endParaRPr>
          </a:p>
          <a:p>
            <a:pPr marL="274320" lvl="1" indent="-274320" algn="just">
              <a:spcBef>
                <a:spcPts val="580"/>
              </a:spcBef>
              <a:buClr>
                <a:schemeClr val="accent1"/>
              </a:buClr>
            </a:pPr>
            <a:r>
              <a:rPr lang="tr-TR" b="1" i="1" dirty="0" smtClean="0">
                <a:latin typeface="Palatino Linotype" pitchFamily="18" charset="0"/>
              </a:rPr>
              <a:t>Beyaz çikolata: </a:t>
            </a:r>
            <a:r>
              <a:rPr lang="tr-TR" dirty="0" smtClean="0">
                <a:latin typeface="Palatino Linotype" pitchFamily="18" charset="0"/>
              </a:rPr>
              <a:t>Şeker, süt veya süt tozu ihtiva eden, </a:t>
            </a:r>
            <a:r>
              <a:rPr lang="tr-TR" dirty="0">
                <a:solidFill>
                  <a:srgbClr val="C00000"/>
                </a:solidFill>
                <a:effectLst>
                  <a:outerShdw blurRad="38100" dist="38100" dir="2700000" algn="tl">
                    <a:srgbClr val="000000">
                      <a:alpha val="43137"/>
                    </a:srgbClr>
                  </a:outerShdw>
                </a:effectLst>
                <a:latin typeface="Palatino Linotype" pitchFamily="18" charset="0"/>
              </a:rPr>
              <a:t>kakao kitlesi veya toz kakao ihtiva etmeyen</a:t>
            </a:r>
            <a:r>
              <a:rPr lang="tr-TR" dirty="0" smtClean="0">
                <a:latin typeface="Palatino Linotype" pitchFamily="18" charset="0"/>
              </a:rPr>
              <a:t> çikolatalardır. Beyaz çikolata, bileşiminde en az %20 kakao yağı ve en az %14 süt kuru maddesi içeren ve en az %3,5'i süt yağı olan çikolatadır.</a:t>
            </a:r>
            <a:endParaRPr lang="tr-TR" dirty="0">
              <a:latin typeface="Palatino Linotype" pitchFamily="18" charset="0"/>
            </a:endParaRPr>
          </a:p>
        </p:txBody>
      </p:sp>
      <p:pic>
        <p:nvPicPr>
          <p:cNvPr id="126978" name="Picture 2" descr="Bitter Chocolate"/>
          <p:cNvPicPr>
            <a:picLocks noChangeAspect="1" noChangeArrowheads="1"/>
          </p:cNvPicPr>
          <p:nvPr/>
        </p:nvPicPr>
        <p:blipFill>
          <a:blip r:embed="rId2" cstate="print"/>
          <a:srcRect/>
          <a:stretch>
            <a:fillRect/>
          </a:stretch>
        </p:blipFill>
        <p:spPr bwMode="auto">
          <a:xfrm>
            <a:off x="2627784" y="2132856"/>
            <a:ext cx="3672408" cy="1741469"/>
          </a:xfrm>
          <a:prstGeom prst="rect">
            <a:avLst/>
          </a:prstGeom>
          <a:noFill/>
          <a:ln w="9525">
            <a:noFill/>
            <a:miter lim="800000"/>
            <a:headEnd/>
            <a:tailEnd/>
          </a:ln>
        </p:spPr>
      </p:pic>
      <p:pic>
        <p:nvPicPr>
          <p:cNvPr id="126979" name="Picture 3"/>
          <p:cNvPicPr>
            <a:picLocks noChangeAspect="1" noChangeArrowheads="1"/>
          </p:cNvPicPr>
          <p:nvPr/>
        </p:nvPicPr>
        <p:blipFill>
          <a:blip r:embed="rId3" cstate="print"/>
          <a:srcRect/>
          <a:stretch>
            <a:fillRect/>
          </a:stretch>
        </p:blipFill>
        <p:spPr bwMode="auto">
          <a:xfrm>
            <a:off x="3131840" y="5301208"/>
            <a:ext cx="3019512" cy="1412776"/>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16632"/>
            <a:ext cx="8568952" cy="6048672"/>
          </a:xfrm>
        </p:spPr>
        <p:txBody>
          <a:bodyPr>
            <a:noAutofit/>
          </a:bodyPr>
          <a:lstStyle/>
          <a:p>
            <a:pPr algn="just"/>
            <a:r>
              <a:rPr lang="tr-TR" sz="2200" b="1" dirty="0" smtClean="0">
                <a:latin typeface="Palatino Linotype" pitchFamily="18" charset="0"/>
              </a:rPr>
              <a:t>b) Çeşidine Göre:</a:t>
            </a:r>
            <a:endParaRPr lang="tr-TR" sz="2200" dirty="0" smtClean="0">
              <a:latin typeface="Palatino Linotype" pitchFamily="18" charset="0"/>
            </a:endParaRPr>
          </a:p>
          <a:p>
            <a:pPr algn="just"/>
            <a:r>
              <a:rPr lang="tr-TR" sz="2200" b="1" i="1" dirty="0" smtClean="0">
                <a:latin typeface="Palatino Linotype" pitchFamily="18" charset="0"/>
              </a:rPr>
              <a:t>Sade çikolata: </a:t>
            </a:r>
            <a:r>
              <a:rPr lang="tr-TR" sz="2200" dirty="0" smtClean="0">
                <a:latin typeface="Palatino Linotype" pitchFamily="18" charset="0"/>
              </a:rPr>
              <a:t>Sütlü, bitter veya beyaz çikolatalara herhangi bir çeşni veya dolgu maddesi katılmadan imal edilen çikolatalardır.</a:t>
            </a:r>
          </a:p>
          <a:p>
            <a:pPr algn="just"/>
            <a:r>
              <a:rPr lang="tr-TR" sz="2200" b="1" i="1" dirty="0" smtClean="0">
                <a:latin typeface="Palatino Linotype" pitchFamily="18" charset="0"/>
              </a:rPr>
              <a:t>Çeşnili çikolata: </a:t>
            </a:r>
            <a:r>
              <a:rPr lang="tr-TR" sz="2200" dirty="0" smtClean="0">
                <a:latin typeface="Palatino Linotype" pitchFamily="18" charset="0"/>
              </a:rPr>
              <a:t>Sütlü, bitter veya beyaz çikolatalara çeşni maddeleri katılarak imal edilen çikolatalardır.</a:t>
            </a:r>
          </a:p>
          <a:p>
            <a:pPr algn="just"/>
            <a:r>
              <a:rPr lang="tr-TR" sz="2200" b="1" i="1" dirty="0" smtClean="0">
                <a:latin typeface="Palatino Linotype" pitchFamily="18" charset="0"/>
              </a:rPr>
              <a:t>Dolgulu çikolata: </a:t>
            </a:r>
            <a:r>
              <a:rPr lang="tr-TR" sz="2200" dirty="0" smtClean="0">
                <a:latin typeface="Palatino Linotype" pitchFamily="18" charset="0"/>
              </a:rPr>
              <a:t>Sütlü, bitter veya beyaz çikolataların içine dolgu maddesi ilave edilerek imal edilen çikolatalardır. Dolgulu çikolatalarda dolgu kısmı ile çikolata kısmı ayrı ayrı bulunur.</a:t>
            </a:r>
          </a:p>
          <a:p>
            <a:pPr>
              <a:buNone/>
            </a:pPr>
            <a:endParaRPr lang="tr-TR" sz="800" dirty="0" smtClean="0">
              <a:latin typeface="Palatino Linotype" pitchFamily="18" charset="0"/>
            </a:endParaRPr>
          </a:p>
          <a:p>
            <a:pPr algn="just"/>
            <a:r>
              <a:rPr lang="tr-TR" sz="2300" b="1" dirty="0" smtClean="0">
                <a:latin typeface="Palatino Linotype" pitchFamily="18" charset="0"/>
              </a:rPr>
              <a:t>c) Yapılış Tekniğine Göre:</a:t>
            </a:r>
            <a:endParaRPr lang="tr-TR" sz="2300" dirty="0" smtClean="0">
              <a:latin typeface="Palatino Linotype" pitchFamily="18" charset="0"/>
            </a:endParaRPr>
          </a:p>
          <a:p>
            <a:pPr algn="just"/>
            <a:r>
              <a:rPr lang="tr-TR" sz="2300" b="1" i="1" dirty="0" smtClean="0">
                <a:latin typeface="Palatino Linotype" pitchFamily="18" charset="0"/>
              </a:rPr>
              <a:t>Madlen çikolata: </a:t>
            </a:r>
            <a:r>
              <a:rPr lang="tr-TR" sz="2300" dirty="0" smtClean="0">
                <a:latin typeface="Palatino Linotype" pitchFamily="18" charset="0"/>
              </a:rPr>
              <a:t>Bitter, sütlü veya beyaz çikolata tiplerinin kalıplara dökülerek elde edilen koyu renkli sert çikolatalardır.</a:t>
            </a:r>
          </a:p>
          <a:p>
            <a:pPr algn="just"/>
            <a:r>
              <a:rPr lang="tr-TR" sz="2300" b="1" i="1" dirty="0" smtClean="0">
                <a:latin typeface="Palatino Linotype" pitchFamily="18" charset="0"/>
              </a:rPr>
              <a:t>Kaplama çikolata: </a:t>
            </a:r>
            <a:r>
              <a:rPr lang="tr-TR" sz="2300" dirty="0" smtClean="0">
                <a:latin typeface="Palatino Linotype" pitchFamily="18" charset="0"/>
              </a:rPr>
              <a:t>Hazırlanan dolgu maddeleri şekil verildikten sonra sütlü, bitter veya beyaz çikolatayla kaplanmasıyla elde edilen çikolatalardır.</a:t>
            </a:r>
          </a:p>
          <a:p>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algn="just"/>
            <a:r>
              <a:rPr lang="tr-TR" sz="2400" b="1" dirty="0" smtClean="0">
                <a:solidFill>
                  <a:srgbClr val="0033CC"/>
                </a:solidFill>
                <a:latin typeface="Palatino Linotype" pitchFamily="18" charset="0"/>
              </a:rPr>
              <a:t>Çeşni Maddeleri:</a:t>
            </a:r>
            <a:r>
              <a:rPr lang="tr-TR" sz="2400" dirty="0" smtClean="0">
                <a:solidFill>
                  <a:srgbClr val="0033CC"/>
                </a:solidFill>
                <a:latin typeface="Palatino Linotype" pitchFamily="18" charset="0"/>
              </a:rPr>
              <a:t> </a:t>
            </a:r>
            <a:r>
              <a:rPr lang="tr-TR" sz="2400" dirty="0" smtClean="0">
                <a:latin typeface="Palatino Linotype" pitchFamily="18" charset="0"/>
              </a:rPr>
              <a:t>Çeşni maddeleri, çikolata imalinde kullanılan antep fıstığı, yer fıstığı, fındık, kahve, krokan, ceviz, badem, kuru üzüm, işlem görmüş hububat ürünleri (pirinç, mısır vb.), turunçgil meyvelerin kabuğu vb. maddelerdir.</a:t>
            </a:r>
          </a:p>
          <a:p>
            <a:pPr algn="just">
              <a:buNone/>
            </a:pPr>
            <a:endParaRPr lang="tr-TR" sz="2400" dirty="0" smtClean="0">
              <a:solidFill>
                <a:srgbClr val="0033CC"/>
              </a:solidFill>
              <a:latin typeface="Palatino Linotype" pitchFamily="18" charset="0"/>
            </a:endParaRPr>
          </a:p>
          <a:p>
            <a:pPr algn="just"/>
            <a:r>
              <a:rPr lang="tr-TR" sz="2400" b="1" dirty="0" smtClean="0">
                <a:solidFill>
                  <a:srgbClr val="0033CC"/>
                </a:solidFill>
                <a:latin typeface="Palatino Linotype" pitchFamily="18" charset="0"/>
              </a:rPr>
              <a:t>Dolgu Maddeleri: </a:t>
            </a:r>
            <a:r>
              <a:rPr lang="tr-TR" sz="2400" dirty="0" smtClean="0">
                <a:latin typeface="Palatino Linotype" pitchFamily="18" charset="0"/>
              </a:rPr>
              <a:t>Dolgu maddeleri, çeşitli kremalar, </a:t>
            </a:r>
            <a:r>
              <a:rPr lang="tr-TR" sz="2400" dirty="0" err="1" smtClean="0">
                <a:latin typeface="Palatino Linotype" pitchFamily="18" charset="0"/>
              </a:rPr>
              <a:t>pralin</a:t>
            </a:r>
            <a:r>
              <a:rPr lang="tr-TR" sz="2400" dirty="0" smtClean="0">
                <a:latin typeface="Palatino Linotype" pitchFamily="18" charset="0"/>
              </a:rPr>
              <a:t>, fondan, nuga, karamel, alkollü içkiler, kuru yemiş ezmeleri, </a:t>
            </a:r>
            <a:r>
              <a:rPr lang="tr-TR" sz="2400" dirty="0" err="1" smtClean="0">
                <a:latin typeface="Palatino Linotype" pitchFamily="18" charset="0"/>
              </a:rPr>
              <a:t>krokan</a:t>
            </a:r>
            <a:r>
              <a:rPr lang="tr-TR" sz="2400" dirty="0" smtClean="0">
                <a:latin typeface="Palatino Linotype" pitchFamily="18" charset="0"/>
              </a:rPr>
              <a:t>, meyve, bisküvi, gofret vb. maddelerdir. </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052736"/>
            <a:ext cx="8856984" cy="4608512"/>
          </a:xfrm>
        </p:spPr>
        <p:txBody>
          <a:bodyPr>
            <a:noAutofit/>
          </a:bodyPr>
          <a:lstStyle/>
          <a:p>
            <a:pPr algn="just"/>
            <a:r>
              <a:rPr lang="tr-TR" sz="2400" dirty="0" smtClean="0">
                <a:latin typeface="Palatino Linotype" pitchFamily="18" charset="0"/>
              </a:rPr>
              <a:t>Kakao </a:t>
            </a:r>
            <a:r>
              <a:rPr lang="tr-TR" sz="2400" dirty="0">
                <a:latin typeface="Palatino Linotype" pitchFamily="18" charset="0"/>
              </a:rPr>
              <a:t>ağaçları tropik kuşakta örneğin; Afrika'da </a:t>
            </a:r>
            <a:r>
              <a:rPr lang="tr-TR" sz="2200" i="1" dirty="0">
                <a:effectLst>
                  <a:outerShdw blurRad="38100" dist="38100" dir="2700000" algn="tl">
                    <a:srgbClr val="000000">
                      <a:alpha val="43137"/>
                    </a:srgbClr>
                  </a:outerShdw>
                </a:effectLst>
                <a:latin typeface="Palatino Linotype" pitchFamily="18" charset="0"/>
              </a:rPr>
              <a:t>Gana’da</a:t>
            </a:r>
            <a:r>
              <a:rPr lang="tr-TR" sz="2400" dirty="0">
                <a:latin typeface="Palatino Linotype" pitchFamily="18" charset="0"/>
              </a:rPr>
              <a:t> ve </a:t>
            </a:r>
            <a:r>
              <a:rPr lang="tr-TR" sz="2200" i="1" dirty="0">
                <a:effectLst>
                  <a:outerShdw blurRad="38100" dist="38100" dir="2700000" algn="tl">
                    <a:srgbClr val="000000">
                      <a:alpha val="43137"/>
                    </a:srgbClr>
                  </a:outerShdw>
                </a:effectLst>
                <a:latin typeface="Palatino Linotype" pitchFamily="18" charset="0"/>
              </a:rPr>
              <a:t>Fildişi’nde</a:t>
            </a:r>
            <a:r>
              <a:rPr lang="tr-TR" sz="2400" dirty="0">
                <a:latin typeface="Palatino Linotype" pitchFamily="18" charset="0"/>
              </a:rPr>
              <a:t>, Güney Amerika'da </a:t>
            </a:r>
            <a:r>
              <a:rPr lang="tr-TR" sz="2200" i="1" dirty="0">
                <a:effectLst>
                  <a:outerShdw blurRad="38100" dist="38100" dir="2700000" algn="tl">
                    <a:srgbClr val="000000">
                      <a:alpha val="43137"/>
                    </a:srgbClr>
                  </a:outerShdw>
                </a:effectLst>
                <a:latin typeface="Palatino Linotype" pitchFamily="18" charset="0"/>
              </a:rPr>
              <a:t>Brezilya</a:t>
            </a:r>
            <a:r>
              <a:rPr lang="tr-TR" sz="2400" dirty="0">
                <a:latin typeface="Palatino Linotype" pitchFamily="18" charset="0"/>
              </a:rPr>
              <a:t> ve </a:t>
            </a:r>
            <a:r>
              <a:rPr lang="tr-TR" sz="2200" i="1" dirty="0">
                <a:effectLst>
                  <a:outerShdw blurRad="38100" dist="38100" dir="2700000" algn="tl">
                    <a:srgbClr val="000000">
                      <a:alpha val="43137"/>
                    </a:srgbClr>
                  </a:outerShdw>
                </a:effectLst>
                <a:latin typeface="Palatino Linotype" pitchFamily="18" charset="0"/>
              </a:rPr>
              <a:t>Venezüella’da</a:t>
            </a:r>
            <a:r>
              <a:rPr lang="tr-TR" sz="2400" dirty="0">
                <a:latin typeface="Palatino Linotype" pitchFamily="18" charset="0"/>
              </a:rPr>
              <a:t>, Asya’da ise </a:t>
            </a:r>
            <a:r>
              <a:rPr lang="tr-TR" sz="2200" i="1" dirty="0">
                <a:effectLst>
                  <a:outerShdw blurRad="38100" dist="38100" dir="2700000" algn="tl">
                    <a:srgbClr val="000000">
                      <a:alpha val="43137"/>
                    </a:srgbClr>
                  </a:outerShdw>
                </a:effectLst>
                <a:latin typeface="Palatino Linotype" pitchFamily="18" charset="0"/>
              </a:rPr>
              <a:t>Malezya</a:t>
            </a:r>
            <a:r>
              <a:rPr lang="tr-TR" sz="2400" dirty="0">
                <a:latin typeface="Palatino Linotype" pitchFamily="18" charset="0"/>
              </a:rPr>
              <a:t> da yetişir. Kakao bitkisi diğer ağaçların gölgesinde yetişmektedir, bu yapraklar kakao bitkisini rüzgardan, yağmur ve direk gelen güneş ışığından korur. Dalları </a:t>
            </a:r>
            <a:r>
              <a:rPr lang="tr-TR" sz="2400" dirty="0" smtClean="0">
                <a:latin typeface="Palatino Linotype" pitchFamily="18" charset="0"/>
              </a:rPr>
              <a:t>almaşık</a:t>
            </a:r>
            <a:r>
              <a:rPr lang="tr-TR" sz="2400" dirty="0" smtClean="0">
                <a:solidFill>
                  <a:srgbClr val="C00000"/>
                </a:solidFill>
                <a:latin typeface="Palatino Linotype" pitchFamily="18" charset="0"/>
              </a:rPr>
              <a:t>*</a:t>
            </a:r>
            <a:r>
              <a:rPr lang="tr-TR" sz="2400" dirty="0" smtClean="0">
                <a:latin typeface="Palatino Linotype" pitchFamily="18" charset="0"/>
              </a:rPr>
              <a:t> </a:t>
            </a:r>
            <a:r>
              <a:rPr lang="tr-TR" sz="2400" dirty="0">
                <a:latin typeface="Palatino Linotype" pitchFamily="18" charset="0"/>
              </a:rPr>
              <a:t>dizili, her mevsimde düzgün ve bol çiçek açan bir ağaçtır. </a:t>
            </a:r>
            <a:endParaRPr lang="tr-TR" sz="2400" dirty="0" smtClean="0">
              <a:latin typeface="Palatino Linotype" pitchFamily="18" charset="0"/>
            </a:endParaRPr>
          </a:p>
          <a:p>
            <a:pPr marL="0" indent="0" algn="just">
              <a:buNone/>
            </a:pPr>
            <a:endParaRPr lang="tr-TR" sz="2400" dirty="0" smtClean="0">
              <a:latin typeface="Palatino Linotype" pitchFamily="18" charset="0"/>
            </a:endParaRPr>
          </a:p>
          <a:p>
            <a:pPr algn="just"/>
            <a:r>
              <a:rPr lang="tr-TR" sz="2400" dirty="0" smtClean="0">
                <a:latin typeface="Palatino Linotype" pitchFamily="18" charset="0"/>
              </a:rPr>
              <a:t>Ağaç </a:t>
            </a:r>
            <a:r>
              <a:rPr lang="tr-TR" sz="2400" dirty="0">
                <a:latin typeface="Palatino Linotype" pitchFamily="18" charset="0"/>
              </a:rPr>
              <a:t>üzerindeki meyveler kavuna benzer.  Meyvenin içinde 2-3 cm uzunluğunda, 30-40 adet yumurta şeklinde tohum içermektedir. Tohumlar şekerce zengin beyazımsı yapışkan jelatin </a:t>
            </a:r>
            <a:r>
              <a:rPr lang="tr-TR" sz="2400" dirty="0" smtClean="0">
                <a:latin typeface="Palatino Linotype" pitchFamily="18" charset="0"/>
              </a:rPr>
              <a:t>içermektedir</a:t>
            </a:r>
            <a:endParaRPr lang="tr-TR" sz="2400" dirty="0">
              <a:latin typeface="Palatino Linotype" pitchFamily="18" charset="0"/>
            </a:endParaRPr>
          </a:p>
        </p:txBody>
      </p:sp>
      <p:sp>
        <p:nvSpPr>
          <p:cNvPr id="2" name="Dikdörtgen 1"/>
          <p:cNvSpPr/>
          <p:nvPr/>
        </p:nvSpPr>
        <p:spPr>
          <a:xfrm>
            <a:off x="323528" y="5805264"/>
            <a:ext cx="7344816" cy="523220"/>
          </a:xfrm>
          <a:prstGeom prst="rect">
            <a:avLst/>
          </a:prstGeom>
        </p:spPr>
        <p:txBody>
          <a:bodyPr wrap="square">
            <a:spAutoFit/>
          </a:bodyPr>
          <a:lstStyle/>
          <a:p>
            <a:pPr algn="just"/>
            <a:r>
              <a:rPr lang="tr-TR" sz="1400" dirty="0" smtClean="0">
                <a:solidFill>
                  <a:srgbClr val="C00000"/>
                </a:solidFill>
                <a:latin typeface="Palatino Linotype" pitchFamily="18" charset="0"/>
              </a:rPr>
              <a:t>*sapın </a:t>
            </a:r>
            <a:r>
              <a:rPr lang="tr-TR" sz="1400" dirty="0">
                <a:solidFill>
                  <a:srgbClr val="C00000"/>
                </a:solidFill>
                <a:latin typeface="Palatino Linotype" pitchFamily="18" charset="0"/>
              </a:rPr>
              <a:t>her iki yanında karşılıklı değil de aralıklı olarak bir sağda, bir solda bitmiş </a:t>
            </a:r>
            <a:r>
              <a:rPr lang="tr-TR" sz="1400" dirty="0" smtClean="0">
                <a:solidFill>
                  <a:srgbClr val="C00000"/>
                </a:solidFill>
                <a:latin typeface="Palatino Linotype" pitchFamily="18" charset="0"/>
              </a:rPr>
              <a:t>yaprak veya dal</a:t>
            </a:r>
            <a:endParaRPr lang="tr-TR" sz="1400" dirty="0">
              <a:solidFill>
                <a:srgbClr val="C00000"/>
              </a:solidFill>
              <a:latin typeface="Palatino Linotype" pitchFamily="18" charset="0"/>
            </a:endParaRP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8810" y="5441082"/>
            <a:ext cx="1084363" cy="1343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26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7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048672"/>
          </a:xfrm>
        </p:spPr>
        <p:txBody>
          <a:bodyPr>
            <a:normAutofit/>
          </a:bodyPr>
          <a:lstStyle/>
          <a:p>
            <a:pPr lvl="2"/>
            <a:r>
              <a:rPr lang="tr-TR" sz="2400" b="1" i="1" dirty="0" smtClean="0">
                <a:solidFill>
                  <a:srgbClr val="0033CC"/>
                </a:solidFill>
                <a:latin typeface="Palatino Linotype" pitchFamily="18" charset="0"/>
              </a:rPr>
              <a:t>2.3.3. Çikolatanın Özellikleri</a:t>
            </a:r>
          </a:p>
          <a:p>
            <a:pPr lvl="2"/>
            <a:r>
              <a:rPr lang="tr-TR" sz="2400" b="1" i="1" dirty="0" smtClean="0">
                <a:solidFill>
                  <a:srgbClr val="0033CC"/>
                </a:solidFill>
                <a:latin typeface="Palatino Linotype" pitchFamily="18" charset="0"/>
              </a:rPr>
              <a:t>2.3.3.1  Çikolatanın Genel Özellikleri </a:t>
            </a:r>
          </a:p>
        </p:txBody>
      </p:sp>
      <p:pic>
        <p:nvPicPr>
          <p:cNvPr id="128002" name="Picture 2"/>
          <p:cNvPicPr>
            <a:picLocks noChangeAspect="1" noChangeArrowheads="1"/>
          </p:cNvPicPr>
          <p:nvPr/>
        </p:nvPicPr>
        <p:blipFill>
          <a:blip r:embed="rId2" cstate="print"/>
          <a:srcRect/>
          <a:stretch>
            <a:fillRect/>
          </a:stretch>
        </p:blipFill>
        <p:spPr bwMode="auto">
          <a:xfrm>
            <a:off x="899592" y="1412776"/>
            <a:ext cx="7497657" cy="4320480"/>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1331640" y="116632"/>
            <a:ext cx="6373414" cy="2664296"/>
          </a:xfrm>
          <a:prstGeom prst="rect">
            <a:avLst/>
          </a:prstGeom>
          <a:noFill/>
          <a:ln w="9525">
            <a:noFill/>
            <a:miter lim="800000"/>
            <a:headEnd/>
            <a:tailEnd/>
          </a:ln>
        </p:spPr>
      </p:pic>
      <p:pic>
        <p:nvPicPr>
          <p:cNvPr id="129027" name="Picture 3"/>
          <p:cNvPicPr>
            <a:picLocks noChangeAspect="1" noChangeArrowheads="1"/>
          </p:cNvPicPr>
          <p:nvPr/>
        </p:nvPicPr>
        <p:blipFill>
          <a:blip r:embed="rId3" cstate="print"/>
          <a:srcRect/>
          <a:stretch>
            <a:fillRect/>
          </a:stretch>
        </p:blipFill>
        <p:spPr bwMode="auto">
          <a:xfrm>
            <a:off x="1331640" y="2636912"/>
            <a:ext cx="6374885" cy="2232248"/>
          </a:xfrm>
          <a:prstGeom prst="rect">
            <a:avLst/>
          </a:prstGeom>
          <a:noFill/>
          <a:ln w="9525">
            <a:noFill/>
            <a:miter lim="800000"/>
            <a:headEnd/>
            <a:tailEnd/>
          </a:ln>
        </p:spPr>
      </p:pic>
      <p:pic>
        <p:nvPicPr>
          <p:cNvPr id="129028" name="Picture 4"/>
          <p:cNvPicPr>
            <a:picLocks noChangeAspect="1" noChangeArrowheads="1"/>
          </p:cNvPicPr>
          <p:nvPr/>
        </p:nvPicPr>
        <p:blipFill>
          <a:blip r:embed="rId4" cstate="print"/>
          <a:srcRect/>
          <a:stretch>
            <a:fillRect/>
          </a:stretch>
        </p:blipFill>
        <p:spPr bwMode="auto">
          <a:xfrm>
            <a:off x="2411760" y="4869160"/>
            <a:ext cx="415290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r>
              <a:rPr lang="tr-TR" sz="2400" b="1" i="1" dirty="0" smtClean="0">
                <a:solidFill>
                  <a:srgbClr val="0033CC"/>
                </a:solidFill>
                <a:latin typeface="Palatino Linotype" pitchFamily="18" charset="0"/>
              </a:rPr>
              <a:t>2.3.3.2  Çikolatanın Tip Özellikleri</a:t>
            </a:r>
          </a:p>
          <a:p>
            <a:pPr algn="just">
              <a:buNone/>
            </a:pPr>
            <a:endParaRPr lang="tr-TR" sz="2400" dirty="0">
              <a:latin typeface="Palatino Linotype" pitchFamily="18" charset="0"/>
            </a:endParaRPr>
          </a:p>
        </p:txBody>
      </p:sp>
      <p:pic>
        <p:nvPicPr>
          <p:cNvPr id="130050" name="Picture 2"/>
          <p:cNvPicPr>
            <a:picLocks noChangeAspect="1" noChangeArrowheads="1"/>
          </p:cNvPicPr>
          <p:nvPr/>
        </p:nvPicPr>
        <p:blipFill>
          <a:blip r:embed="rId2" cstate="print"/>
          <a:srcRect/>
          <a:stretch>
            <a:fillRect/>
          </a:stretch>
        </p:blipFill>
        <p:spPr bwMode="auto">
          <a:xfrm>
            <a:off x="467544" y="1268760"/>
            <a:ext cx="8197521" cy="4680520"/>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r>
              <a:rPr lang="tr-TR" sz="2400" b="1" i="1" dirty="0" smtClean="0">
                <a:solidFill>
                  <a:srgbClr val="0033CC"/>
                </a:solidFill>
                <a:latin typeface="Palatino Linotype" pitchFamily="18" charset="0"/>
              </a:rPr>
              <a:t>2.3.3.3  Çikolatanın Çeşit Özellikler</a:t>
            </a:r>
          </a:p>
        </p:txBody>
      </p:sp>
      <p:pic>
        <p:nvPicPr>
          <p:cNvPr id="131075" name="Picture 3"/>
          <p:cNvPicPr>
            <a:picLocks noChangeAspect="1" noChangeArrowheads="1"/>
          </p:cNvPicPr>
          <p:nvPr/>
        </p:nvPicPr>
        <p:blipFill>
          <a:blip r:embed="rId2" cstate="print"/>
          <a:srcRect/>
          <a:stretch>
            <a:fillRect/>
          </a:stretch>
        </p:blipFill>
        <p:spPr bwMode="auto">
          <a:xfrm>
            <a:off x="323527" y="1196752"/>
            <a:ext cx="8633413" cy="3168352"/>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algn="just"/>
            <a:r>
              <a:rPr lang="tr-TR" sz="2400" b="1" i="1" dirty="0" smtClean="0">
                <a:solidFill>
                  <a:srgbClr val="0033CC"/>
                </a:solidFill>
                <a:latin typeface="Palatino Linotype" pitchFamily="18" charset="0"/>
              </a:rPr>
              <a:t>2.3.3.4  İyi Çikolatanın Özellikleri</a:t>
            </a:r>
          </a:p>
          <a:p>
            <a:pPr algn="just">
              <a:buNone/>
            </a:pPr>
            <a:endParaRPr lang="tr-TR" sz="2400" b="1" i="1" dirty="0" smtClean="0">
              <a:solidFill>
                <a:srgbClr val="0033CC"/>
              </a:solidFill>
              <a:latin typeface="Palatino Linotype" pitchFamily="18" charset="0"/>
            </a:endParaRPr>
          </a:p>
          <a:p>
            <a:pPr algn="just"/>
            <a:r>
              <a:rPr lang="tr-TR" sz="2400" dirty="0" smtClean="0">
                <a:latin typeface="Palatino Linotype" pitchFamily="18" charset="0"/>
              </a:rPr>
              <a:t>Çok ince taneli oluşu, dilde eriyebilirliği ve pütürlük bırakmaması</a:t>
            </a:r>
          </a:p>
          <a:p>
            <a:pPr algn="just"/>
            <a:r>
              <a:rPr lang="tr-TR" sz="2400" dirty="0" smtClean="0">
                <a:latin typeface="Palatino Linotype" pitchFamily="18" charset="0"/>
              </a:rPr>
              <a:t>Rengi parlak olmalı ve kırıldığı zaman iç kısmında renk dalgalanması olmamalıdır. </a:t>
            </a:r>
          </a:p>
          <a:p>
            <a:pPr algn="just"/>
            <a:r>
              <a:rPr lang="tr-TR" sz="2400" dirty="0" smtClean="0">
                <a:latin typeface="Palatino Linotype" pitchFamily="18" charset="0"/>
              </a:rPr>
              <a:t>Kırılırken direnç göstermelidir. Çikolatanın kendine has kokusu hissedilmelidir.</a:t>
            </a:r>
          </a:p>
          <a:p>
            <a:pPr algn="just"/>
            <a:r>
              <a:rPr lang="tr-TR" sz="2400" dirty="0" smtClean="0">
                <a:latin typeface="Palatino Linotype" pitchFamily="18" charset="0"/>
              </a:rPr>
              <a:t>Herhangi bir yabancı madde </a:t>
            </a:r>
            <a:r>
              <a:rPr lang="tr-TR" sz="2400" dirty="0" err="1" smtClean="0">
                <a:latin typeface="Palatino Linotype" pitchFamily="18" charset="0"/>
              </a:rPr>
              <a:t>kontaminasyonu</a:t>
            </a:r>
            <a:r>
              <a:rPr lang="tr-TR" sz="2400" dirty="0" smtClean="0">
                <a:latin typeface="Palatino Linotype" pitchFamily="18" charset="0"/>
              </a:rPr>
              <a:t> olmamalıdır.</a:t>
            </a:r>
          </a:p>
          <a:p>
            <a:pPr algn="just"/>
            <a:r>
              <a:rPr lang="tr-TR" sz="2400" dirty="0" smtClean="0">
                <a:latin typeface="Palatino Linotype" pitchFamily="18" charset="0"/>
              </a:rPr>
              <a:t>Ambalajlanmış ürünler açık, ezilmiş, kopmuş olmamalı, uygun ambalaj materyali kullanılmalı</a:t>
            </a:r>
          </a:p>
          <a:p>
            <a:pPr algn="just"/>
            <a:r>
              <a:rPr lang="tr-TR" sz="2400" dirty="0" smtClean="0">
                <a:effectLst>
                  <a:outerShdw blurRad="38100" dist="38100" dir="2700000" algn="tl">
                    <a:srgbClr val="000000">
                      <a:alpha val="43137"/>
                    </a:srgbClr>
                  </a:outerShdw>
                </a:effectLst>
                <a:latin typeface="Palatino Linotype" pitchFamily="18" charset="0"/>
              </a:rPr>
              <a:t>Tüketilen süre içinde buzdolabında saklanmamalıdır. Şeker beyazlaşmaya neden olur. Oda sıcaklığında ve ışık almayan ortamlarda saklanmalıdır</a:t>
            </a:r>
            <a:endParaRPr lang="tr-TR" sz="2400" dirty="0">
              <a:effectLst>
                <a:outerShdw blurRad="38100" dist="38100" dir="2700000" algn="tl">
                  <a:srgbClr val="000000">
                    <a:alpha val="43137"/>
                  </a:srgbClr>
                </a:outerShdw>
              </a:effectLst>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r>
              <a:rPr lang="tr-TR" sz="2400" b="1" i="1" dirty="0" smtClean="0">
                <a:solidFill>
                  <a:srgbClr val="0033CC"/>
                </a:solidFill>
                <a:latin typeface="Palatino Linotype" pitchFamily="18" charset="0"/>
              </a:rPr>
              <a:t>2.3.3.5  Çikolatanın Tadı Neden Bozulur</a:t>
            </a:r>
          </a:p>
          <a:p>
            <a:pPr>
              <a:buNone/>
            </a:pPr>
            <a:endParaRPr lang="tr-TR" sz="2400" b="1" i="1" dirty="0" smtClean="0">
              <a:solidFill>
                <a:srgbClr val="0033CC"/>
              </a:solidFill>
              <a:latin typeface="Palatino Linotype" pitchFamily="18" charset="0"/>
            </a:endParaRPr>
          </a:p>
          <a:p>
            <a:r>
              <a:rPr lang="tr-TR" sz="2400" dirty="0" smtClean="0">
                <a:latin typeface="Palatino Linotype" pitchFamily="18" charset="0"/>
              </a:rPr>
              <a:t>Çikolata </a:t>
            </a:r>
            <a:r>
              <a:rPr lang="tr-TR" sz="2400" dirty="0" err="1" smtClean="0">
                <a:latin typeface="Palatino Linotype" pitchFamily="18" charset="0"/>
              </a:rPr>
              <a:t>oksidasyona</a:t>
            </a:r>
            <a:r>
              <a:rPr lang="tr-TR" sz="2400" dirty="0" smtClean="0">
                <a:latin typeface="Palatino Linotype" pitchFamily="18" charset="0"/>
              </a:rPr>
              <a:t> neden olan su ya da havaya maruz kalmış olabilir.</a:t>
            </a:r>
          </a:p>
          <a:p>
            <a:pPr>
              <a:buNone/>
            </a:pPr>
            <a:endParaRPr lang="tr-TR" sz="2400" dirty="0" smtClean="0">
              <a:latin typeface="Palatino Linotype" pitchFamily="18" charset="0"/>
            </a:endParaRPr>
          </a:p>
          <a:p>
            <a:r>
              <a:rPr lang="tr-TR" sz="2400" dirty="0" smtClean="0">
                <a:latin typeface="Palatino Linotype" pitchFamily="18" charset="0"/>
              </a:rPr>
              <a:t>Çikolata keskin kokulu ürünlerle temas etmiş olabilir. Bu durumda koku hızla çikolataya nüfus eder.</a:t>
            </a:r>
          </a:p>
          <a:p>
            <a:pPr>
              <a:buNone/>
            </a:pPr>
            <a:endParaRPr lang="tr-TR" sz="2400" dirty="0" smtClean="0">
              <a:latin typeface="Palatino Linotype" pitchFamily="18" charset="0"/>
            </a:endParaRPr>
          </a:p>
          <a:p>
            <a:r>
              <a:rPr lang="tr-TR" sz="2400" dirty="0" smtClean="0">
                <a:latin typeface="Palatino Linotype" pitchFamily="18" charset="0"/>
              </a:rPr>
              <a:t>Çikolatanın depolanma süresi olması gereken süreden fazla olduğundan tadı bozulur.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1" algn="just"/>
            <a:r>
              <a:rPr lang="tr-TR" b="1" i="1" dirty="0" smtClean="0">
                <a:solidFill>
                  <a:srgbClr val="0033CC"/>
                </a:solidFill>
                <a:latin typeface="Palatino Linotype" pitchFamily="18" charset="0"/>
              </a:rPr>
              <a:t>2.4. Çikolata Çeşitlerinin Üretimi</a:t>
            </a:r>
          </a:p>
          <a:p>
            <a:pPr lvl="2" algn="just"/>
            <a:r>
              <a:rPr lang="tr-TR" sz="2400" b="1" i="1" dirty="0" smtClean="0">
                <a:solidFill>
                  <a:srgbClr val="0033CC"/>
                </a:solidFill>
                <a:latin typeface="Palatino Linotype" pitchFamily="18" charset="0"/>
              </a:rPr>
              <a:t>2.4.1. Kalıplama Çikolata</a:t>
            </a:r>
          </a:p>
          <a:p>
            <a:pPr algn="just"/>
            <a:r>
              <a:rPr lang="tr-TR" sz="2400" dirty="0" smtClean="0">
                <a:latin typeface="Palatino Linotype" pitchFamily="18" charset="0"/>
              </a:rPr>
              <a:t>Kalıplama çikolata çeşidine örnek olarak tablet ve madlen çikolata çeşitleri verilebilir. Bu çikolata çeşidinde çikolata direk olarak kalıplara dökülür.</a:t>
            </a:r>
            <a:endParaRPr lang="tr-TR" sz="2400" dirty="0">
              <a:latin typeface="Palatino Linotype" pitchFamily="18" charset="0"/>
            </a:endParaRPr>
          </a:p>
        </p:txBody>
      </p:sp>
      <p:pic>
        <p:nvPicPr>
          <p:cNvPr id="132098" name="Picture 2"/>
          <p:cNvPicPr>
            <a:picLocks noChangeAspect="1" noChangeArrowheads="1"/>
          </p:cNvPicPr>
          <p:nvPr/>
        </p:nvPicPr>
        <p:blipFill>
          <a:blip r:embed="rId2" cstate="print"/>
          <a:srcRect/>
          <a:stretch>
            <a:fillRect/>
          </a:stretch>
        </p:blipFill>
        <p:spPr bwMode="auto">
          <a:xfrm>
            <a:off x="2339752" y="2564904"/>
            <a:ext cx="4117958" cy="3672408"/>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2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algn="just"/>
            <a:r>
              <a:rPr lang="tr-TR" sz="2400" b="1" i="1" dirty="0" smtClean="0">
                <a:solidFill>
                  <a:srgbClr val="0033CC"/>
                </a:solidFill>
                <a:latin typeface="Palatino Linotype" pitchFamily="18" charset="0"/>
              </a:rPr>
              <a:t>2.4.1.1 Madlen ve Tablet Çikolata Yapımı</a:t>
            </a:r>
          </a:p>
          <a:p>
            <a:pPr algn="just"/>
            <a:r>
              <a:rPr lang="tr-TR" sz="2400" dirty="0" smtClean="0">
                <a:latin typeface="Palatino Linotype" pitchFamily="18" charset="0"/>
              </a:rPr>
              <a:t>Temperlenmiş çikolata pompalarla kalıplama hattına depozitöre basılır. </a:t>
            </a:r>
            <a:r>
              <a:rPr lang="tr-TR" sz="2400" dirty="0" smtClean="0">
                <a:solidFill>
                  <a:srgbClr val="C00000"/>
                </a:solidFill>
                <a:effectLst>
                  <a:outerShdw blurRad="38100" dist="38100" dir="2700000" algn="tl">
                    <a:srgbClr val="000000">
                      <a:alpha val="43137"/>
                    </a:srgbClr>
                  </a:outerShdw>
                </a:effectLst>
                <a:latin typeface="Palatino Linotype" pitchFamily="18" charset="0"/>
              </a:rPr>
              <a:t>Kalıplama çikolatanın parlaklığının sağlandığı aşamadır. </a:t>
            </a:r>
            <a:r>
              <a:rPr lang="tr-TR" sz="2400" dirty="0" err="1" smtClean="0">
                <a:latin typeface="Palatino Linotype" pitchFamily="18" charset="0"/>
              </a:rPr>
              <a:t>Temperlenmiş</a:t>
            </a:r>
            <a:r>
              <a:rPr lang="tr-TR" sz="2400" dirty="0" smtClean="0">
                <a:latin typeface="Palatino Linotype" pitchFamily="18" charset="0"/>
              </a:rPr>
              <a:t> çikolata kalıplara dökülür. Bu yüzden kalıpların şekli ve yapıldığı materyal önemlidir. İlk olarak çikolata için kalıplar çelikten yapılır, istenilen şekil verildikten sonra saf tenekeyle kaplanırdı. Daha sonra gelişen teknikler ile Alman gümüşü, paslanmaz çelikten yapılmıştır. Son gelişmeler vakum, </a:t>
            </a:r>
            <a:r>
              <a:rPr lang="tr-TR" sz="2400" dirty="0" err="1" smtClean="0">
                <a:latin typeface="Palatino Linotype" pitchFamily="18" charset="0"/>
              </a:rPr>
              <a:t>kopresyon</a:t>
            </a:r>
            <a:r>
              <a:rPr lang="tr-TR" sz="2400" dirty="0" smtClean="0">
                <a:latin typeface="Palatino Linotype" pitchFamily="18" charset="0"/>
              </a:rPr>
              <a:t> veya dökme ile elde edilen plastik kalıp yapılmasını mümkün kılmıştır. Plastik kalıpların daha uzun süre soğutma gerektiren izolasyon etkisi gibi bazı küçük dezavantajları olsa da genelde ebatlar sabit, ağırlık olarak metalden daha hafif ve daha ucuz olduğu için çok daha iyidir. Kalıplar çikolatanın kolay dağılmasını sağlayacak ve kırılmaya neden olan bazı yumruların oluşmasını önleyecek şekilde dizayn edilmelidir.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2555776" y="188640"/>
            <a:ext cx="3960440" cy="6430611"/>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24" y="1141601"/>
            <a:ext cx="3019425" cy="245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0376" y="1268760"/>
            <a:ext cx="2863850" cy="265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140968"/>
            <a:ext cx="8568952" cy="2664296"/>
          </a:xfrm>
        </p:spPr>
        <p:txBody>
          <a:bodyPr>
            <a:noAutofit/>
          </a:bodyPr>
          <a:lstStyle/>
          <a:p>
            <a:pPr algn="just"/>
            <a:r>
              <a:rPr lang="tr-TR" sz="2300" dirty="0" smtClean="0">
                <a:latin typeface="Palatino Linotype" pitchFamily="18" charset="0"/>
              </a:rPr>
              <a:t>Madlen ve tablet çikolata yapımında kullanılan kalıplar, </a:t>
            </a:r>
            <a:r>
              <a:rPr lang="tr-TR" sz="2300" dirty="0" err="1" smtClean="0">
                <a:latin typeface="Palatino Linotype" pitchFamily="18" charset="0"/>
              </a:rPr>
              <a:t>infra</a:t>
            </a:r>
            <a:r>
              <a:rPr lang="tr-TR" sz="2300" dirty="0" smtClean="0">
                <a:latin typeface="Palatino Linotype" pitchFamily="18" charset="0"/>
              </a:rPr>
              <a:t>-</a:t>
            </a:r>
            <a:r>
              <a:rPr lang="tr-TR" sz="2300" dirty="0" err="1" smtClean="0">
                <a:latin typeface="Palatino Linotype" pitchFamily="18" charset="0"/>
              </a:rPr>
              <a:t>red</a:t>
            </a:r>
            <a:r>
              <a:rPr lang="tr-TR" sz="2300" dirty="0" smtClean="0">
                <a:latin typeface="Palatino Linotype" pitchFamily="18" charset="0"/>
              </a:rPr>
              <a:t> ısıtıcının yardımıyla 24-25</a:t>
            </a:r>
            <a:r>
              <a:rPr lang="tr-TR" sz="2300" dirty="0" smtClean="0">
                <a:latin typeface="Palatino Linotype" pitchFamily="18" charset="0"/>
                <a:sym typeface="Symbol"/>
              </a:rPr>
              <a:t></a:t>
            </a:r>
            <a:r>
              <a:rPr lang="tr-TR" sz="2300" dirty="0" err="1" smtClean="0">
                <a:latin typeface="Palatino Linotype" pitchFamily="18" charset="0"/>
              </a:rPr>
              <a:t>C’ye</a:t>
            </a:r>
            <a:r>
              <a:rPr lang="tr-TR" sz="2300" dirty="0" smtClean="0">
                <a:latin typeface="Palatino Linotype" pitchFamily="18" charset="0"/>
              </a:rPr>
              <a:t> kadar ısıtılır. Isınan kalıplar konveyör yardımıyla </a:t>
            </a:r>
            <a:r>
              <a:rPr lang="tr-TR" sz="2300" dirty="0" err="1" smtClean="0">
                <a:latin typeface="Palatino Linotype" pitchFamily="18" charset="0"/>
              </a:rPr>
              <a:t>depozitörün</a:t>
            </a:r>
            <a:r>
              <a:rPr lang="tr-TR" sz="2300" dirty="0" smtClean="0">
                <a:latin typeface="Palatino Linotype" pitchFamily="18" charset="0"/>
              </a:rPr>
              <a:t> altından geçerken ısınmış kalıpların her bir gözüne </a:t>
            </a:r>
            <a:r>
              <a:rPr lang="tr-TR" sz="2300" dirty="0" err="1" smtClean="0">
                <a:latin typeface="Palatino Linotype" pitchFamily="18" charset="0"/>
              </a:rPr>
              <a:t>temperlenmiş</a:t>
            </a:r>
            <a:r>
              <a:rPr lang="tr-TR" sz="2300" dirty="0" smtClean="0">
                <a:latin typeface="Palatino Linotype" pitchFamily="18" charset="0"/>
              </a:rPr>
              <a:t> çikolata hamuru pistonların yardımıyla basılır.</a:t>
            </a:r>
          </a:p>
          <a:p>
            <a:pPr algn="just"/>
            <a:r>
              <a:rPr lang="tr-TR" sz="2300" dirty="0" smtClean="0">
                <a:latin typeface="Palatino Linotype" pitchFamily="18" charset="0"/>
              </a:rPr>
              <a:t>Kalıplara basılan çikolatada hava kabarcıklarının oluşmasını önlemek ve hamurun kalıplara eşit dağılımını sağlamak için kalıplar vibratörün üstünden geçer. Vibrasyon işleminden sonra kalıplar soğutma tüneline gelir. Soğutma kısmı kalıplamanın kalbidir.</a:t>
            </a:r>
            <a:endParaRPr lang="tr-TR" sz="2300" dirty="0">
              <a:latin typeface="Palatino Linotype" pitchFamily="18" charset="0"/>
            </a:endParaRPr>
          </a:p>
        </p:txBody>
      </p:sp>
      <p:pic>
        <p:nvPicPr>
          <p:cNvPr id="134146" name="Picture 2"/>
          <p:cNvPicPr>
            <a:picLocks noChangeAspect="1" noChangeArrowheads="1"/>
          </p:cNvPicPr>
          <p:nvPr/>
        </p:nvPicPr>
        <p:blipFill>
          <a:blip r:embed="rId2" cstate="print"/>
          <a:srcRect/>
          <a:stretch>
            <a:fillRect/>
          </a:stretch>
        </p:blipFill>
        <p:spPr bwMode="auto">
          <a:xfrm>
            <a:off x="3131840" y="116632"/>
            <a:ext cx="2774413" cy="2995629"/>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01824" y="116632"/>
            <a:ext cx="8640960" cy="5328592"/>
          </a:xfrm>
        </p:spPr>
        <p:txBody>
          <a:bodyPr>
            <a:noAutofit/>
          </a:bodyPr>
          <a:lstStyle/>
          <a:p>
            <a:pPr algn="just"/>
            <a:r>
              <a:rPr lang="tr-TR" sz="2400" dirty="0">
                <a:latin typeface="Palatino Linotype" pitchFamily="18" charset="0"/>
              </a:rPr>
              <a:t>3 çeşit kakao bitkisi vardır:</a:t>
            </a:r>
          </a:p>
          <a:p>
            <a:pPr algn="just"/>
            <a:r>
              <a:rPr lang="tr-TR" sz="2400" b="1" i="1" dirty="0">
                <a:solidFill>
                  <a:srgbClr val="0033CC"/>
                </a:solidFill>
                <a:latin typeface="Palatino Linotype" pitchFamily="18" charset="0"/>
                <a:ea typeface="+mj-ea"/>
                <a:cs typeface="+mj-cs"/>
              </a:rPr>
              <a:t>1. Criollo Kakao (creole): </a:t>
            </a:r>
          </a:p>
          <a:p>
            <a:pPr marL="0" indent="0" algn="just">
              <a:buNone/>
            </a:pPr>
            <a:r>
              <a:rPr lang="tr-TR" sz="2400" dirty="0" smtClean="0">
                <a:latin typeface="Palatino Linotype" pitchFamily="18" charset="0"/>
              </a:rPr>
              <a:t>Meksika’dan </a:t>
            </a:r>
            <a:r>
              <a:rPr lang="tr-TR" sz="2400" dirty="0">
                <a:latin typeface="Palatino Linotype" pitchFamily="18" charset="0"/>
              </a:rPr>
              <a:t>(başkalarına göre Amazon’dan). Çok yüksek kalitede beyazımsı tohumlar içerir. Çünkü çok aromatiktir ve çok fazla acı değildir. Lezzetlidir ve ne yazık ki sık ve henüz yeterli miktarda üretilmemektedir.</a:t>
            </a:r>
          </a:p>
          <a:p>
            <a:pPr marL="0" indent="0" algn="just">
              <a:buNone/>
            </a:pPr>
            <a:endParaRPr lang="tr-TR" sz="800" dirty="0">
              <a:latin typeface="Palatino Linotype" pitchFamily="18" charset="0"/>
            </a:endParaRPr>
          </a:p>
          <a:p>
            <a:pPr algn="just"/>
            <a:r>
              <a:rPr lang="tr-TR" sz="2400" b="1" i="1" dirty="0">
                <a:solidFill>
                  <a:srgbClr val="0033CC"/>
                </a:solidFill>
                <a:latin typeface="Palatino Linotype" pitchFamily="18" charset="0"/>
                <a:ea typeface="+mj-ea"/>
                <a:cs typeface="+mj-cs"/>
              </a:rPr>
              <a:t>2.Forastero Kakao : </a:t>
            </a:r>
          </a:p>
          <a:p>
            <a:pPr marL="0" indent="0" algn="just">
              <a:buNone/>
            </a:pPr>
            <a:r>
              <a:rPr lang="tr-TR" sz="2400" dirty="0" smtClean="0">
                <a:latin typeface="Palatino Linotype" pitchFamily="18" charset="0"/>
              </a:rPr>
              <a:t>Yüksek </a:t>
            </a:r>
            <a:r>
              <a:rPr lang="tr-TR" sz="2400" dirty="0">
                <a:latin typeface="Palatino Linotype" pitchFamily="18" charset="0"/>
              </a:rPr>
              <a:t>Amozonlardaki Afrika ağaçlarından sağlanır. Criollo’dan daha düşük kalitedeki parlak tohumlar içerir. Yüksek oranda </a:t>
            </a:r>
            <a:r>
              <a:rPr lang="tr-TR" sz="2400" dirty="0" smtClean="0">
                <a:solidFill>
                  <a:srgbClr val="FF0000"/>
                </a:solidFill>
                <a:latin typeface="Palatino Linotype" pitchFamily="18" charset="0"/>
              </a:rPr>
              <a:t>tanen</a:t>
            </a:r>
            <a:r>
              <a:rPr lang="tr-TR" sz="2400" b="1" baseline="30000" dirty="0" smtClean="0">
                <a:solidFill>
                  <a:srgbClr val="FF0000"/>
                </a:solidFill>
                <a:latin typeface="Palatino Linotype" pitchFamily="18" charset="0"/>
              </a:rPr>
              <a:t>*</a:t>
            </a:r>
            <a:r>
              <a:rPr lang="tr-TR" sz="2400" dirty="0" smtClean="0">
                <a:latin typeface="Palatino Linotype" pitchFamily="18" charset="0"/>
              </a:rPr>
              <a:t> </a:t>
            </a:r>
            <a:r>
              <a:rPr lang="tr-TR" sz="2400" dirty="0">
                <a:latin typeface="Palatino Linotype" pitchFamily="18" charset="0"/>
              </a:rPr>
              <a:t>içermesinden dolayı acı tattadır ve çok </a:t>
            </a:r>
            <a:r>
              <a:rPr lang="tr-TR" sz="2400" dirty="0" smtClean="0">
                <a:latin typeface="Palatino Linotype" pitchFamily="18" charset="0"/>
              </a:rPr>
              <a:t>asidiktir</a:t>
            </a:r>
            <a:r>
              <a:rPr lang="tr-TR" sz="2400" dirty="0">
                <a:latin typeface="Palatino Linotype" pitchFamily="18" charset="0"/>
              </a:rPr>
              <a:t>. Bu karakteristik özelliklerine rağmen zor koşullara daha dayanıklıdır ve  hızlı yetiştiğinden dolayı daha fazla üretilmektedir. Bu yüzden dünya üretiminin % 80’ini karşılamaktadır</a:t>
            </a:r>
            <a:r>
              <a:rPr lang="tr-TR" sz="2400" dirty="0" smtClean="0">
                <a:latin typeface="Palatino Linotype" pitchFamily="18" charset="0"/>
              </a:rPr>
              <a:t>.</a:t>
            </a:r>
            <a:endParaRPr lang="tr-TR" sz="2400" dirty="0">
              <a:latin typeface="Palatino Linotype" pitchFamily="18" charset="0"/>
            </a:endParaRPr>
          </a:p>
        </p:txBody>
      </p:sp>
      <p:sp>
        <p:nvSpPr>
          <p:cNvPr id="2" name="Dikdörtgen 1"/>
          <p:cNvSpPr/>
          <p:nvPr/>
        </p:nvSpPr>
        <p:spPr>
          <a:xfrm>
            <a:off x="179512" y="5949280"/>
            <a:ext cx="8784976" cy="738664"/>
          </a:xfrm>
          <a:prstGeom prst="rect">
            <a:avLst/>
          </a:prstGeom>
        </p:spPr>
        <p:txBody>
          <a:bodyPr wrap="square">
            <a:spAutoFit/>
          </a:bodyPr>
          <a:lstStyle/>
          <a:p>
            <a:pPr algn="just"/>
            <a:r>
              <a:rPr lang="tr-TR" sz="1400" dirty="0" smtClean="0">
                <a:solidFill>
                  <a:srgbClr val="FF0000"/>
                </a:solidFill>
                <a:latin typeface="Palatino Linotype" pitchFamily="18" charset="0"/>
              </a:rPr>
              <a:t>*Tanen, tannik asit (Fransızca: tanin - sepi maddesi) olarak da bilinir. Tanenler polifenolik bileşikler olup, kolza, bakla, çay ve sorgumda gibi bitkilerden elde edilen, açık sarı-kahverengi toz, pul ya da süngersi bir kütle halindeki biçimsiz (amorf) maddelere verilen addır.</a:t>
            </a:r>
            <a:endParaRPr lang="tr-TR" sz="1400" dirty="0">
              <a:solidFill>
                <a:srgbClr val="FF0000"/>
              </a:solidFill>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44016"/>
            <a:ext cx="8568952" cy="6741368"/>
          </a:xfrm>
        </p:spPr>
        <p:txBody>
          <a:bodyPr>
            <a:noAutofit/>
          </a:bodyPr>
          <a:lstStyle/>
          <a:p>
            <a:pPr algn="just"/>
            <a:r>
              <a:rPr lang="tr-TR" sz="2000" dirty="0" smtClean="0">
                <a:latin typeface="Palatino Linotype" pitchFamily="18" charset="0"/>
              </a:rPr>
              <a:t>Bu adım için düz tüneller kullanılmalıdır. Uzun tüneller işletme için pratik olmadığından çok katlı soğutucular tercih edilmelidir. Çikolatayı soğutmak, kalıplardan kolayca çıkması, büzülmeyi sağlamak için soğutma tünelinin sıcaklığı 10</a:t>
            </a:r>
            <a:r>
              <a:rPr lang="tr-TR" sz="2000" dirty="0" smtClean="0">
                <a:latin typeface="Palatino Linotype" pitchFamily="18" charset="0"/>
                <a:sym typeface="Symbol"/>
              </a:rPr>
              <a:t></a:t>
            </a:r>
            <a:r>
              <a:rPr lang="tr-TR" sz="2000" dirty="0" smtClean="0">
                <a:latin typeface="Palatino Linotype" pitchFamily="18" charset="0"/>
              </a:rPr>
              <a:t>C olmalıdır. 10</a:t>
            </a:r>
            <a:r>
              <a:rPr lang="tr-TR" sz="2000" dirty="0" smtClean="0">
                <a:latin typeface="Palatino Linotype" pitchFamily="18" charset="0"/>
                <a:sym typeface="Symbol"/>
              </a:rPr>
              <a:t></a:t>
            </a:r>
            <a:r>
              <a:rPr lang="tr-TR" sz="2000" dirty="0" err="1" smtClean="0">
                <a:latin typeface="Palatino Linotype" pitchFamily="18" charset="0"/>
              </a:rPr>
              <a:t>C’den</a:t>
            </a:r>
            <a:r>
              <a:rPr lang="tr-TR" sz="2000" dirty="0" smtClean="0">
                <a:latin typeface="Palatino Linotype" pitchFamily="18" charset="0"/>
              </a:rPr>
              <a:t> düşük sıcaklıklarda dolabın hava nemi önemlidir.</a:t>
            </a:r>
          </a:p>
          <a:p>
            <a:pPr algn="just"/>
            <a:r>
              <a:rPr lang="tr-TR" sz="2000" dirty="0" smtClean="0">
                <a:latin typeface="Palatino Linotype" pitchFamily="18" charset="0"/>
              </a:rPr>
              <a:t>Soğutma tünelinin sıcaklığı ve çikolatanın tünelde durma süresi; kalıbın ebatlarına ve kalıbın şekline, çikolatanın çeşidine, çikolatanın viskozitesine, proses şartlarına, soğutma tünelinin kapasitesine, soğutucu gaza, tünelin şekline, kalıpların hızına ve mevsim şartlarına bağlıdır.</a:t>
            </a:r>
          </a:p>
          <a:p>
            <a:pPr algn="just"/>
            <a:r>
              <a:rPr lang="tr-TR" sz="2000" dirty="0" smtClean="0">
                <a:latin typeface="Palatino Linotype" pitchFamily="18" charset="0"/>
              </a:rPr>
              <a:t> Kakao yağlı çikolatalarda hiçbir zaman şok soğutma yapılmaz. Mümkünse kademeli soğutma yapılmalıdır. (Soğutma birkaç tünelle sağlanır.) </a:t>
            </a:r>
            <a:r>
              <a:rPr lang="tr-TR" sz="2000" dirty="0" smtClean="0">
                <a:solidFill>
                  <a:srgbClr val="C00000"/>
                </a:solidFill>
                <a:effectLst>
                  <a:outerShdw blurRad="38100" dist="38100" dir="2700000" algn="tl">
                    <a:srgbClr val="000000">
                      <a:alpha val="43137"/>
                    </a:srgbClr>
                  </a:outerShdw>
                </a:effectLst>
                <a:latin typeface="Palatino Linotype" pitchFamily="18" charset="0"/>
              </a:rPr>
              <a:t>şok soğutma çikolatada terleme yapar.</a:t>
            </a:r>
          </a:p>
          <a:p>
            <a:pPr algn="just"/>
            <a:r>
              <a:rPr lang="tr-TR" sz="2000" dirty="0" smtClean="0">
                <a:latin typeface="Palatino Linotype" pitchFamily="18" charset="0"/>
              </a:rPr>
              <a:t>Kalıplar mekanik kollarla ters çevrilir. Mekanik bir çekiç veya kuvvetli bir vibrasyonla boşaltılır. Bitmiş ürün ambalajlanmak üzere bir konveyöre veya plakalara dökülür.</a:t>
            </a:r>
          </a:p>
          <a:p>
            <a:pPr algn="just"/>
            <a:r>
              <a:rPr lang="tr-TR" sz="2000" dirty="0" smtClean="0">
                <a:latin typeface="Palatino Linotype" pitchFamily="18" charset="0"/>
              </a:rPr>
              <a:t>Kalıplama operasyonunda bitmiş ürün düşük ısılarda boşaltılıp ambalajlanır. Eğer ısı dikkatli kontrol edilmezse “terleme” oluşur. 16</a:t>
            </a:r>
            <a:r>
              <a:rPr lang="tr-TR" sz="2000" dirty="0" smtClean="0">
                <a:latin typeface="Palatino Linotype" pitchFamily="18" charset="0"/>
                <a:sym typeface="Symbol"/>
              </a:rPr>
              <a:t></a:t>
            </a:r>
            <a:r>
              <a:rPr lang="tr-TR" sz="2000" dirty="0" smtClean="0">
                <a:latin typeface="Palatino Linotype" pitchFamily="18" charset="0"/>
              </a:rPr>
              <a:t>C’lik sıcaklık ve %50’lik nem veya daha düşük bir ortam daha uygundur.</a:t>
            </a:r>
            <a:endParaRPr lang="tr-TR" sz="20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048672"/>
          </a:xfrm>
        </p:spPr>
        <p:txBody>
          <a:bodyPr>
            <a:normAutofit/>
          </a:bodyPr>
          <a:lstStyle/>
          <a:p>
            <a:pPr algn="just"/>
            <a:r>
              <a:rPr lang="tr-TR" sz="2200" dirty="0" smtClean="0">
                <a:latin typeface="Palatino Linotype" pitchFamily="18" charset="0"/>
              </a:rPr>
              <a:t>Kalıplama sisteminde soğutma sistemin kalbiyken, </a:t>
            </a:r>
            <a:r>
              <a:rPr lang="tr-TR" sz="2200" dirty="0" err="1" smtClean="0">
                <a:latin typeface="Palatino Linotype" pitchFamily="18" charset="0"/>
              </a:rPr>
              <a:t>depozitörden</a:t>
            </a:r>
            <a:r>
              <a:rPr lang="tr-TR" sz="2200" dirty="0" smtClean="0">
                <a:latin typeface="Palatino Linotype" pitchFamily="18" charset="0"/>
              </a:rPr>
              <a:t> çikolata kalıplara döküm aşaması ise en problemli bölümüdür. Bu yüzden çikolatanın döküm derecesi çikolata tipine göre değişir.</a:t>
            </a:r>
          </a:p>
          <a:p>
            <a:pPr algn="just"/>
            <a:r>
              <a:rPr lang="tr-TR" sz="2200" dirty="0" smtClean="0">
                <a:latin typeface="Palatino Linotype" pitchFamily="18" charset="0"/>
              </a:rPr>
              <a:t>Sütlü çikolata:  28-31</a:t>
            </a:r>
            <a:r>
              <a:rPr lang="tr-TR" sz="2200" dirty="0" smtClean="0">
                <a:latin typeface="Palatino Linotype" pitchFamily="18" charset="0"/>
                <a:sym typeface="Symbol"/>
              </a:rPr>
              <a:t></a:t>
            </a:r>
            <a:r>
              <a:rPr lang="tr-TR" sz="2200" dirty="0" smtClean="0">
                <a:latin typeface="Palatino Linotype" pitchFamily="18" charset="0"/>
              </a:rPr>
              <a:t>C</a:t>
            </a:r>
          </a:p>
          <a:p>
            <a:pPr algn="just"/>
            <a:r>
              <a:rPr lang="tr-TR" sz="2200" dirty="0" smtClean="0">
                <a:latin typeface="Palatino Linotype" pitchFamily="18" charset="0"/>
              </a:rPr>
              <a:t>Bitter çikolata: 30-33</a:t>
            </a:r>
            <a:r>
              <a:rPr lang="tr-TR" sz="2200" dirty="0" smtClean="0">
                <a:latin typeface="Palatino Linotype" pitchFamily="18" charset="0"/>
                <a:sym typeface="Symbol"/>
              </a:rPr>
              <a:t></a:t>
            </a:r>
            <a:r>
              <a:rPr lang="tr-TR" sz="2200" dirty="0" smtClean="0">
                <a:latin typeface="Palatino Linotype" pitchFamily="18" charset="0"/>
              </a:rPr>
              <a:t>C   olmalıdır.  </a:t>
            </a:r>
          </a:p>
          <a:p>
            <a:pPr algn="just"/>
            <a:r>
              <a:rPr lang="tr-TR" sz="2200" dirty="0" smtClean="0">
                <a:latin typeface="Palatino Linotype" pitchFamily="18" charset="0"/>
              </a:rPr>
              <a:t>Döküm derecesi iyi ayarlanmış ve soğutma işlemi yapılmış bir çikolata kalıbı ters çevrildiğinde çikolatalar rahat bir şekilde çıkar.</a:t>
            </a:r>
          </a:p>
          <a:p>
            <a:pPr algn="just"/>
            <a:r>
              <a:rPr lang="tr-TR" sz="2200" dirty="0" smtClean="0">
                <a:latin typeface="Palatino Linotype" pitchFamily="18" charset="0"/>
              </a:rPr>
              <a:t>Madlen çikolata ve Tablet çikolatanın yapımı aynıdır. Farklılık kalıp şeklinden </a:t>
            </a:r>
            <a:r>
              <a:rPr lang="tr-TR" sz="2400" dirty="0" smtClean="0">
                <a:latin typeface="Palatino Linotype" pitchFamily="18" charset="0"/>
              </a:rPr>
              <a:t>kaynaklanır.</a:t>
            </a:r>
            <a:endParaRPr lang="tr-TR" sz="2400" dirty="0">
              <a:latin typeface="Palatino Linotype" pitchFamily="18" charset="0"/>
            </a:endParaRPr>
          </a:p>
        </p:txBody>
      </p:sp>
      <p:pic>
        <p:nvPicPr>
          <p:cNvPr id="135170" name="Picture 2"/>
          <p:cNvPicPr>
            <a:picLocks noChangeAspect="1" noChangeArrowheads="1"/>
          </p:cNvPicPr>
          <p:nvPr/>
        </p:nvPicPr>
        <p:blipFill>
          <a:blip r:embed="rId2" cstate="print"/>
          <a:srcRect/>
          <a:stretch>
            <a:fillRect/>
          </a:stretch>
        </p:blipFill>
        <p:spPr bwMode="auto">
          <a:xfrm>
            <a:off x="1187624" y="4293096"/>
            <a:ext cx="7078765" cy="2376264"/>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5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0"/>
            <a:ext cx="8568952" cy="6741368"/>
          </a:xfrm>
        </p:spPr>
        <p:txBody>
          <a:bodyPr>
            <a:noAutofit/>
          </a:bodyPr>
          <a:lstStyle/>
          <a:p>
            <a:pPr algn="just"/>
            <a:r>
              <a:rPr lang="tr-TR" sz="2250" b="1" i="1" dirty="0" smtClean="0">
                <a:solidFill>
                  <a:srgbClr val="0033CC"/>
                </a:solidFill>
                <a:latin typeface="Palatino Linotype" pitchFamily="18" charset="0"/>
              </a:rPr>
              <a:t>2.4.1.2  Dolgulu Kabuk Kalıplama</a:t>
            </a:r>
          </a:p>
          <a:p>
            <a:pPr algn="just"/>
            <a:r>
              <a:rPr lang="tr-TR" sz="2000" dirty="0" smtClean="0">
                <a:latin typeface="Palatino Linotype" pitchFamily="18" charset="0"/>
              </a:rPr>
              <a:t>Bu çikolata çeşidinin yapımı daha zordur. Yapım aşamaları çok fazla olduğundan imalat sırasında birçok noktanın kontrolleri denetim altında tutulmalıdır. Sistemdeki ufak bir pürüz çikolataların ıskartaya ayrılmasına sebep olur. </a:t>
            </a:r>
            <a:r>
              <a:rPr lang="tr-TR" sz="2000" dirty="0" smtClean="0">
                <a:solidFill>
                  <a:srgbClr val="C00000"/>
                </a:solidFill>
                <a:effectLst>
                  <a:outerShdw blurRad="38100" dist="38100" dir="2700000" algn="tl">
                    <a:srgbClr val="000000">
                      <a:alpha val="43137"/>
                    </a:srgbClr>
                  </a:outerShdw>
                </a:effectLst>
                <a:latin typeface="Palatino Linotype" pitchFamily="18" charset="0"/>
              </a:rPr>
              <a:t>Dolgulu kaplama çikolatanın yapımını 16 basamakta toplayabiliriz.</a:t>
            </a:r>
          </a:p>
          <a:p>
            <a:pPr algn="just"/>
            <a:r>
              <a:rPr lang="tr-TR" sz="2000" dirty="0" smtClean="0">
                <a:latin typeface="Palatino Linotype" pitchFamily="18" charset="0"/>
              </a:rPr>
              <a:t>Kalıplar ısıtıcının altından geçirilerek 25</a:t>
            </a:r>
            <a:r>
              <a:rPr lang="tr-TR" sz="2000" dirty="0" smtClean="0">
                <a:latin typeface="Palatino Linotype" pitchFamily="18" charset="0"/>
                <a:sym typeface="Symbol"/>
              </a:rPr>
              <a:t></a:t>
            </a:r>
            <a:r>
              <a:rPr lang="tr-TR" sz="2000" dirty="0" err="1" smtClean="0">
                <a:latin typeface="Palatino Linotype" pitchFamily="18" charset="0"/>
              </a:rPr>
              <a:t>C’ye</a:t>
            </a:r>
            <a:r>
              <a:rPr lang="tr-TR" sz="2000" dirty="0" smtClean="0">
                <a:latin typeface="Palatino Linotype" pitchFamily="18" charset="0"/>
              </a:rPr>
              <a:t> kadar ısıtılır. </a:t>
            </a:r>
          </a:p>
          <a:p>
            <a:pPr algn="just"/>
            <a:r>
              <a:rPr lang="tr-TR" sz="2000" dirty="0" smtClean="0">
                <a:latin typeface="Palatino Linotype" pitchFamily="18" charset="0"/>
              </a:rPr>
              <a:t>Kalıplar daha sonra konveyör yardımıyla </a:t>
            </a:r>
            <a:r>
              <a:rPr lang="tr-TR" sz="2000" dirty="0" err="1" smtClean="0">
                <a:latin typeface="Palatino Linotype" pitchFamily="18" charset="0"/>
              </a:rPr>
              <a:t>depozitörün</a:t>
            </a:r>
            <a:r>
              <a:rPr lang="tr-TR" sz="2000" dirty="0" smtClean="0">
                <a:latin typeface="Palatino Linotype" pitchFamily="18" charset="0"/>
              </a:rPr>
              <a:t> altına gelir ve pistonlar yardımıyla </a:t>
            </a:r>
            <a:r>
              <a:rPr lang="tr-TR" sz="2000" dirty="0" err="1" smtClean="0">
                <a:latin typeface="Palatino Linotype" pitchFamily="18" charset="0"/>
              </a:rPr>
              <a:t>temperlenmiş</a:t>
            </a:r>
            <a:r>
              <a:rPr lang="tr-TR" sz="2000" dirty="0" smtClean="0">
                <a:latin typeface="Palatino Linotype" pitchFamily="18" charset="0"/>
              </a:rPr>
              <a:t> sütlü veya bitter çikolata kalıplara basılır.</a:t>
            </a:r>
          </a:p>
          <a:p>
            <a:pPr algn="just"/>
            <a:r>
              <a:rPr lang="tr-TR" sz="2000" dirty="0" smtClean="0">
                <a:latin typeface="Palatino Linotype" pitchFamily="18" charset="0"/>
              </a:rPr>
              <a:t>Hava kabarcıklarını dağıtmak için kalıplar vibrasyona tabi tutulur. Kalıplar konveyörde kısa mesafe yol alarak çikolatanın kalıpta dinlenmesi sağlanır. Vibrasyonun hızı kalıp şekline, makine hızına ve çikolatanın viskozitesine göre ayarlanır.</a:t>
            </a:r>
          </a:p>
          <a:p>
            <a:pPr algn="just"/>
            <a:r>
              <a:rPr lang="tr-TR" sz="2000" dirty="0" smtClean="0">
                <a:latin typeface="Palatino Linotype" pitchFamily="18" charset="0"/>
              </a:rPr>
              <a:t>Kalıp mekanik kollarla ters çevrilerek çok yavaş vibrasyona tabi tutulur. Böylelikle fazla çikolatanın kalıptan çıkması sağlanır. Kalıbın dibinde yalnızca çok ince bir tabaka kalır. Bu tabaka kabuk kısmını oluşturur.</a:t>
            </a:r>
          </a:p>
          <a:p>
            <a:pPr algn="just"/>
            <a:r>
              <a:rPr lang="tr-TR" sz="2000" dirty="0" smtClean="0">
                <a:latin typeface="Palatino Linotype" pitchFamily="18" charset="0"/>
              </a:rPr>
              <a:t>Ters çevrilmiş kalıplar tekrar çevrilerek eski düz konumuna getirilir. Kalıbın üzerindeki fazla taşmış kısımları temizlemek için kazıyıcının altından geçirilerek temizlenir. </a:t>
            </a:r>
            <a:endParaRPr lang="tr-TR" sz="20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a:stretch>
            <a:fillRect/>
          </a:stretch>
        </p:blipFill>
        <p:spPr bwMode="auto">
          <a:xfrm>
            <a:off x="2627784" y="188640"/>
            <a:ext cx="3816424" cy="6484900"/>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2132856"/>
            <a:ext cx="3024633" cy="231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algn="just"/>
            <a:r>
              <a:rPr lang="tr-TR" sz="2000" dirty="0" smtClean="0">
                <a:latin typeface="Palatino Linotype" pitchFamily="18" charset="0"/>
              </a:rPr>
              <a:t>- Kalıpların daha iyi soğuması için ikinci bir tünelden geçirilebilir.</a:t>
            </a:r>
          </a:p>
          <a:p>
            <a:pPr algn="just"/>
            <a:r>
              <a:rPr lang="tr-TR" sz="2000" dirty="0" smtClean="0">
                <a:latin typeface="Palatino Linotype" pitchFamily="18" charset="0"/>
              </a:rPr>
              <a:t>     - Tünelden geçen kalıplar </a:t>
            </a:r>
            <a:r>
              <a:rPr lang="tr-TR" sz="2000" dirty="0" err="1" smtClean="0">
                <a:latin typeface="Palatino Linotype" pitchFamily="18" charset="0"/>
              </a:rPr>
              <a:t>depozitörün</a:t>
            </a:r>
            <a:r>
              <a:rPr lang="tr-TR" sz="2000" dirty="0" smtClean="0">
                <a:latin typeface="Palatino Linotype" pitchFamily="18" charset="0"/>
              </a:rPr>
              <a:t> altına taşınır. Burada oluşan kabuğun içerisine dolgu maddesi pistonların yardımıyla pompalanır. Kabuğun içerisine fındık, fıstık vb. kuru yemişler de kullanılır.</a:t>
            </a:r>
          </a:p>
          <a:p>
            <a:pPr algn="just"/>
            <a:r>
              <a:rPr lang="tr-TR" sz="2000" dirty="0" smtClean="0">
                <a:latin typeface="Palatino Linotype" pitchFamily="18" charset="0"/>
              </a:rPr>
              <a:t>     - Dolgu maddesiyle doldurulan kabuk soğutma tünelinden geçirilerek dolgu maddesinin sertleşmesi sağlanır. </a:t>
            </a:r>
            <a:r>
              <a:rPr lang="tr-TR" sz="2000" dirty="0" smtClean="0">
                <a:solidFill>
                  <a:srgbClr val="C00000"/>
                </a:solidFill>
                <a:effectLst>
                  <a:outerShdw blurRad="38100" dist="38100" dir="2700000" algn="tl">
                    <a:srgbClr val="000000">
                      <a:alpha val="43137"/>
                    </a:srgbClr>
                  </a:outerShdw>
                </a:effectLst>
                <a:latin typeface="Palatino Linotype" pitchFamily="18" charset="0"/>
              </a:rPr>
              <a:t>Dolgu olarak kuru yemiş kullanıldıysa soğutma tünelinden geçirmeye gerek yoktur. </a:t>
            </a:r>
          </a:p>
          <a:p>
            <a:pPr algn="just"/>
            <a:r>
              <a:rPr lang="tr-TR" sz="2000" dirty="0" smtClean="0">
                <a:latin typeface="Palatino Linotype" pitchFamily="18" charset="0"/>
              </a:rPr>
              <a:t>     - Kalıplar kazıyıcının altından geçirilerek taşan dolgu maddesi temizlenir.</a:t>
            </a:r>
          </a:p>
          <a:p>
            <a:pPr algn="just"/>
            <a:r>
              <a:rPr lang="tr-TR" sz="2000" dirty="0" smtClean="0">
                <a:latin typeface="Palatino Linotype" pitchFamily="18" charset="0"/>
              </a:rPr>
              <a:t>     - Kalıplar ısıtıcının altından geçirilerek kabuk ve dolgu kısmının birbirine yapışması sağlanır.</a:t>
            </a:r>
          </a:p>
          <a:p>
            <a:pPr algn="just"/>
            <a:r>
              <a:rPr lang="tr-TR" sz="2000" dirty="0" smtClean="0">
                <a:latin typeface="Palatino Linotype" pitchFamily="18" charset="0"/>
              </a:rPr>
              <a:t>     - Kalıplar üçüncü </a:t>
            </a:r>
            <a:r>
              <a:rPr lang="tr-TR" sz="2000" dirty="0" err="1" smtClean="0">
                <a:latin typeface="Palatino Linotype" pitchFamily="18" charset="0"/>
              </a:rPr>
              <a:t>depozitörün</a:t>
            </a:r>
            <a:r>
              <a:rPr lang="tr-TR" sz="2000" dirty="0" smtClean="0">
                <a:latin typeface="Palatino Linotype" pitchFamily="18" charset="0"/>
              </a:rPr>
              <a:t> altından geçer ve dolgunun üzeri çikolatayla doldurulur ( üst kabuk ).</a:t>
            </a:r>
          </a:p>
          <a:p>
            <a:pPr algn="just"/>
            <a:r>
              <a:rPr lang="tr-TR" sz="2000" dirty="0" smtClean="0">
                <a:latin typeface="Palatino Linotype" pitchFamily="18" charset="0"/>
              </a:rPr>
              <a:t>     - Kalıplar vibrasyona girer üst kabuğu oluşturan çikolatanın kabarcıkları alınır. Kazıyıcıyla kalıbın üzerindeki fazla çikolatalar temizlenir.</a:t>
            </a:r>
          </a:p>
          <a:p>
            <a:pPr algn="just"/>
            <a:r>
              <a:rPr lang="tr-TR" sz="2000" dirty="0" smtClean="0">
                <a:latin typeface="Palatino Linotype" pitchFamily="18" charset="0"/>
              </a:rPr>
              <a:t>     - Bitmiş ürün soğutma tünelinden geçer ve böylelikle çikolata tümüyle şekil alır ve dolgu kuvvetlenir.</a:t>
            </a:r>
            <a:endParaRPr lang="tr-TR" sz="20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fontScale="92500"/>
          </a:bodyPr>
          <a:lstStyle/>
          <a:p>
            <a:pPr algn="just"/>
            <a:r>
              <a:rPr lang="tr-TR" sz="2400" dirty="0" smtClean="0">
                <a:latin typeface="Palatino Linotype" pitchFamily="18" charset="0"/>
              </a:rPr>
              <a:t>- Kalıplar ters çevrilerek kuvvetli bir vibrasyon ya da mekanik çekiç vurularak konveyöre, paletlere ya da </a:t>
            </a:r>
            <a:r>
              <a:rPr lang="tr-TR" sz="2400" dirty="0" err="1" smtClean="0">
                <a:latin typeface="Palatino Linotype" pitchFamily="18" charset="0"/>
              </a:rPr>
              <a:t>seperatörlere</a:t>
            </a:r>
            <a:r>
              <a:rPr lang="tr-TR" sz="2400" dirty="0" smtClean="0">
                <a:latin typeface="Palatino Linotype" pitchFamily="18" charset="0"/>
              </a:rPr>
              <a:t> alınır.</a:t>
            </a:r>
          </a:p>
          <a:p>
            <a:pPr algn="just"/>
            <a:r>
              <a:rPr lang="tr-TR" sz="2400" dirty="0" smtClean="0">
                <a:latin typeface="Palatino Linotype" pitchFamily="18" charset="0"/>
              </a:rPr>
              <a:t>     - Boş kalıplar kontrol edilir. Kirlenenler değiştirilir. Kontrol edilen temiz kalıplar sistemin en başına </a:t>
            </a:r>
            <a:r>
              <a:rPr lang="tr-TR" sz="2400" dirty="0" err="1" smtClean="0">
                <a:latin typeface="Palatino Linotype" pitchFamily="18" charset="0"/>
              </a:rPr>
              <a:t>infra</a:t>
            </a:r>
            <a:r>
              <a:rPr lang="tr-TR" sz="2400" dirty="0" smtClean="0">
                <a:latin typeface="Palatino Linotype" pitchFamily="18" charset="0"/>
              </a:rPr>
              <a:t>-</a:t>
            </a:r>
            <a:r>
              <a:rPr lang="tr-TR" sz="2400" dirty="0" err="1" smtClean="0">
                <a:latin typeface="Palatino Linotype" pitchFamily="18" charset="0"/>
              </a:rPr>
              <a:t>red</a:t>
            </a:r>
            <a:r>
              <a:rPr lang="tr-TR" sz="2400" dirty="0" smtClean="0">
                <a:latin typeface="Palatino Linotype" pitchFamily="18" charset="0"/>
              </a:rPr>
              <a:t> ısıya getirilir.</a:t>
            </a:r>
          </a:p>
          <a:p>
            <a:pPr algn="just"/>
            <a:r>
              <a:rPr lang="tr-TR" sz="2400" dirty="0" smtClean="0">
                <a:latin typeface="Palatino Linotype" pitchFamily="18" charset="0"/>
              </a:rPr>
              <a:t>     Kalıplamada kullanılan dolgu maddesi akıcı kıvamda olmalıdır. Bu akıcılığı verebilmek için çikolata hamurunda olduğu gibi dolguda kullanılan hammaddeler </a:t>
            </a:r>
            <a:r>
              <a:rPr lang="tr-TR" sz="2400" dirty="0" err="1" smtClean="0">
                <a:latin typeface="Palatino Linotype" pitchFamily="18" charset="0"/>
              </a:rPr>
              <a:t>melanjörde</a:t>
            </a:r>
            <a:r>
              <a:rPr lang="tr-TR" sz="2400" dirty="0" smtClean="0">
                <a:latin typeface="Palatino Linotype" pitchFamily="18" charset="0"/>
              </a:rPr>
              <a:t> karıştırılıp silindirden çekilir. Silindirden çekilen tozun kalınlığı 25-40</a:t>
            </a:r>
            <a:r>
              <a:rPr lang="tr-TR" sz="2400" dirty="0" smtClean="0">
                <a:latin typeface="Palatino Linotype" pitchFamily="18" charset="0"/>
                <a:sym typeface="Symbol"/>
              </a:rPr>
              <a:t></a:t>
            </a:r>
            <a:r>
              <a:rPr lang="tr-TR" sz="2400" dirty="0" smtClean="0">
                <a:latin typeface="Palatino Linotype" pitchFamily="18" charset="0"/>
              </a:rPr>
              <a:t> arasında olabilir. Toz karışım konçta en az 24 saat </a:t>
            </a:r>
            <a:r>
              <a:rPr lang="tr-TR" sz="2400" dirty="0" err="1" smtClean="0">
                <a:latin typeface="Palatino Linotype" pitchFamily="18" charset="0"/>
              </a:rPr>
              <a:t>konçlanır</a:t>
            </a:r>
            <a:r>
              <a:rPr lang="tr-TR" sz="2400" dirty="0" smtClean="0">
                <a:latin typeface="Palatino Linotype" pitchFamily="18" charset="0"/>
              </a:rPr>
              <a:t>. Dolgu maddesi ağızda herhangi bir pütürlü yapı bırakmamalıdır. İyi bir karışım </a:t>
            </a:r>
            <a:r>
              <a:rPr lang="tr-TR" sz="2400" dirty="0" err="1" smtClean="0">
                <a:latin typeface="Palatino Linotype" pitchFamily="18" charset="0"/>
              </a:rPr>
              <a:t>konçlama</a:t>
            </a:r>
            <a:r>
              <a:rPr lang="tr-TR" sz="2400" dirty="0" smtClean="0">
                <a:latin typeface="Palatino Linotype" pitchFamily="18" charset="0"/>
              </a:rPr>
              <a:t> yapılmamışsa ya da hamurda oluşan topaklanmalar pistonların tıkanmasına neden olur.</a:t>
            </a:r>
          </a:p>
          <a:p>
            <a:pPr algn="just"/>
            <a:r>
              <a:rPr lang="tr-TR" sz="2400" dirty="0" smtClean="0">
                <a:latin typeface="Palatino Linotype" pitchFamily="18" charset="0"/>
              </a:rPr>
              <a:t>     Dolgu maddesinin döküm derecesi çikolatanın döküm derecesinden 2</a:t>
            </a:r>
            <a:r>
              <a:rPr lang="tr-TR" sz="2400" dirty="0" smtClean="0">
                <a:latin typeface="Palatino Linotype" pitchFamily="18" charset="0"/>
                <a:sym typeface="Symbol"/>
              </a:rPr>
              <a:t></a:t>
            </a:r>
            <a:r>
              <a:rPr lang="tr-TR" sz="2400" dirty="0" smtClean="0">
                <a:latin typeface="Palatino Linotype" pitchFamily="18" charset="0"/>
              </a:rPr>
              <a:t>C düşük olmalı ya da çikolatanın döküm derecesiyle aynı olmalıdır. Dolgunun döküm sıcaklığının yüksek olması kabuğun erimesine neden olabilir.  </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44624"/>
            <a:ext cx="8568952" cy="6048672"/>
          </a:xfrm>
        </p:spPr>
        <p:txBody>
          <a:bodyPr>
            <a:noAutofit/>
          </a:bodyPr>
          <a:lstStyle/>
          <a:p>
            <a:pPr algn="just"/>
            <a:r>
              <a:rPr lang="tr-TR" sz="2400" b="1" i="1" dirty="0" smtClean="0">
                <a:solidFill>
                  <a:srgbClr val="0033CC"/>
                </a:solidFill>
                <a:latin typeface="Palatino Linotype" pitchFamily="18" charset="0"/>
              </a:rPr>
              <a:t>2.4.1.3. Kaplama Çikolata</a:t>
            </a:r>
          </a:p>
          <a:p>
            <a:pPr algn="just"/>
            <a:r>
              <a:rPr lang="tr-TR" sz="2400" dirty="0" smtClean="0">
                <a:latin typeface="Palatino Linotype" pitchFamily="18" charset="0"/>
              </a:rPr>
              <a:t>     </a:t>
            </a:r>
            <a:r>
              <a:rPr lang="tr-TR" sz="2200" dirty="0" smtClean="0">
                <a:latin typeface="Palatino Linotype" pitchFamily="18" charset="0"/>
              </a:rPr>
              <a:t>Kaplama çikolata kalıplama çikolatadan çok farklıdır. Dolgu maddesi kalıplara basılmaz, hamur </a:t>
            </a:r>
            <a:r>
              <a:rPr lang="tr-TR" sz="2200" dirty="0" err="1" smtClean="0">
                <a:latin typeface="Palatino Linotype" pitchFamily="18" charset="0"/>
              </a:rPr>
              <a:t>ekstruder</a:t>
            </a:r>
            <a:r>
              <a:rPr lang="tr-TR" sz="2200" dirty="0" smtClean="0">
                <a:latin typeface="Palatino Linotype" pitchFamily="18" charset="0"/>
              </a:rPr>
              <a:t> hattında şekillendirilir. Özellikle bar tipi çikolatalar (</a:t>
            </a:r>
            <a:r>
              <a:rPr lang="tr-TR" sz="2200" dirty="0" err="1" smtClean="0">
                <a:latin typeface="Palatino Linotype" pitchFamily="18" charset="0"/>
              </a:rPr>
              <a:t>tadelle</a:t>
            </a:r>
            <a:r>
              <a:rPr lang="tr-TR" sz="2200" dirty="0" smtClean="0">
                <a:latin typeface="Palatino Linotype" pitchFamily="18" charset="0"/>
              </a:rPr>
              <a:t>, </a:t>
            </a:r>
            <a:r>
              <a:rPr lang="tr-TR" sz="2200" dirty="0" err="1" smtClean="0">
                <a:latin typeface="Palatino Linotype" pitchFamily="18" charset="0"/>
              </a:rPr>
              <a:t>hoby</a:t>
            </a:r>
            <a:r>
              <a:rPr lang="tr-TR" sz="2200" dirty="0" smtClean="0">
                <a:latin typeface="Palatino Linotype" pitchFamily="18" charset="0"/>
              </a:rPr>
              <a:t> vb.) bu gruba girer.</a:t>
            </a:r>
          </a:p>
          <a:p>
            <a:pPr algn="just"/>
            <a:r>
              <a:rPr lang="tr-TR" sz="2200" dirty="0" smtClean="0">
                <a:latin typeface="Palatino Linotype" pitchFamily="18" charset="0"/>
              </a:rPr>
              <a:t>     Dolgu maddesi </a:t>
            </a:r>
            <a:r>
              <a:rPr lang="tr-TR" sz="2200" dirty="0" err="1" smtClean="0">
                <a:latin typeface="Palatino Linotype" pitchFamily="18" charset="0"/>
              </a:rPr>
              <a:t>formülasyona</a:t>
            </a:r>
            <a:r>
              <a:rPr lang="tr-TR" sz="2200" dirty="0" smtClean="0">
                <a:latin typeface="Palatino Linotype" pitchFamily="18" charset="0"/>
              </a:rPr>
              <a:t> göre hazırlanır. </a:t>
            </a:r>
            <a:r>
              <a:rPr lang="tr-TR" sz="2200" dirty="0" err="1" smtClean="0">
                <a:latin typeface="Palatino Linotype" pitchFamily="18" charset="0"/>
              </a:rPr>
              <a:t>Melanjörde</a:t>
            </a:r>
            <a:r>
              <a:rPr lang="tr-TR" sz="2200" dirty="0" smtClean="0">
                <a:latin typeface="Palatino Linotype" pitchFamily="18" charset="0"/>
              </a:rPr>
              <a:t> karıştırılır. Silindirden çekilir. Toz karışım mikserlerde (hamur yoğurma mikseri) hamur kıvamına getirilir. Hamur parça çikolatalar halinde </a:t>
            </a:r>
            <a:r>
              <a:rPr lang="tr-TR" sz="2200" dirty="0" err="1" smtClean="0">
                <a:latin typeface="Palatino Linotype" pitchFamily="18" charset="0"/>
              </a:rPr>
              <a:t>ekstruder</a:t>
            </a:r>
            <a:r>
              <a:rPr lang="tr-TR" sz="2200" dirty="0" smtClean="0">
                <a:latin typeface="Palatino Linotype" pitchFamily="18" charset="0"/>
              </a:rPr>
              <a:t> hattına verilir. Depozitörde birbiriyle aynı yönde dönen pistonlar vardır. Pistonların vasıtasıyla hamur fitil halinde çekilir. Fitiller tünelden geçerek soğutulur. Tünelin sıcaklığı çok düşük olmamalıdır. Aksi takdirde fitillerde kırılma, çatlama ve kopma olabilir. Tünelin sıcaklığı yüksek olursa fitiller giyotinde kesilmez ve bıçaklara yapışır. Bu yüzden tünelin sıcaklığı hamurda kullanılan yağın erime noktasından 5-10</a:t>
            </a:r>
            <a:r>
              <a:rPr lang="tr-TR" sz="2200" dirty="0" smtClean="0">
                <a:latin typeface="Palatino Linotype" pitchFamily="18" charset="0"/>
                <a:sym typeface="Symbol"/>
              </a:rPr>
              <a:t></a:t>
            </a:r>
            <a:r>
              <a:rPr lang="tr-TR" sz="2200" dirty="0" smtClean="0">
                <a:latin typeface="Palatino Linotype" pitchFamily="18" charset="0"/>
              </a:rPr>
              <a:t>C daha düşük olabilir. Tünele verilen hava akımı %50-60 arasında olmalıdır. Tünelin sıcaklığı; proses şartlarına, dolgu maddesinde kullanılan yağın erime noktasına, mevsim şartlarına göre farklılık gösterir.</a:t>
            </a:r>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algn="just"/>
            <a:r>
              <a:rPr lang="tr-TR" sz="2200" dirty="0" smtClean="0">
                <a:latin typeface="Palatino Linotype" pitchFamily="18" charset="0"/>
              </a:rPr>
              <a:t>Fitiller tünelden çıktıktan sonra giyotine gelir. Giyotine gelen fitiller istenilen ebat ve şekillerde kesilir. Giyotinde kesilen dolgu hamuru kaplama kısmına gelir. Dolgunun üzerine </a:t>
            </a:r>
            <a:r>
              <a:rPr lang="tr-TR" sz="2200" dirty="0" err="1" smtClean="0">
                <a:latin typeface="Palatino Linotype" pitchFamily="18" charset="0"/>
              </a:rPr>
              <a:t>temperlenmiş</a:t>
            </a:r>
            <a:r>
              <a:rPr lang="tr-TR" sz="2200" dirty="0" smtClean="0">
                <a:latin typeface="Palatino Linotype" pitchFamily="18" charset="0"/>
              </a:rPr>
              <a:t> çikolata hamuru dökülür. Çikolataların üzerine hava akımı verilerek fazla kaplama hamuru alınır  Kaplanmış barlar soğutma tünelinde soğutulur. Soğutma tünelinin ısısı fazla düşük olmamalıdır. Dolgu ile kaplama arasındaki ısı alışverişinin dengelenmesi çok kısa sürede olduğundan soğutma tünelinin ısısı dolgunun tünelden çıkış sıcaklığına yakın olmalıdır.</a:t>
            </a:r>
          </a:p>
          <a:p>
            <a:pPr algn="just"/>
            <a:r>
              <a:rPr lang="tr-TR" sz="2200" dirty="0" smtClean="0">
                <a:latin typeface="Palatino Linotype" pitchFamily="18" charset="0"/>
              </a:rPr>
              <a:t>     Kaplama çikolatalarda kaplama miktarı az, dolgu kısmı daha fazladır. Bu iki kısmın sıcaklıkları farklı olur. Dolgu kısmının çok soğuk olması kararsız yağ kristallerinin oluşmasına neden olur. Bu da </a:t>
            </a:r>
            <a:r>
              <a:rPr lang="tr-TR" sz="2200" dirty="0" err="1" smtClean="0">
                <a:latin typeface="Palatino Linotype" pitchFamily="18" charset="0"/>
              </a:rPr>
              <a:t>fat</a:t>
            </a:r>
            <a:r>
              <a:rPr lang="tr-TR" sz="2200" dirty="0" smtClean="0">
                <a:latin typeface="Palatino Linotype" pitchFamily="18" charset="0"/>
              </a:rPr>
              <a:t> </a:t>
            </a:r>
            <a:r>
              <a:rPr lang="tr-TR" sz="2200" dirty="0" err="1" smtClean="0">
                <a:latin typeface="Palatino Linotype" pitchFamily="18" charset="0"/>
              </a:rPr>
              <a:t>bloom’un</a:t>
            </a:r>
            <a:r>
              <a:rPr lang="tr-TR" sz="2200" dirty="0" smtClean="0">
                <a:latin typeface="Palatino Linotype" pitchFamily="18" charset="0"/>
              </a:rPr>
              <a:t> oluşmasında en büyük etkendir. İki kısmın sıcaklıklarının eşit hale gelmesi yaklaşık 1 dakika sürer. </a:t>
            </a:r>
          </a:p>
          <a:p>
            <a:pPr algn="just"/>
            <a:r>
              <a:rPr lang="tr-TR" sz="2200" dirty="0" smtClean="0">
                <a:latin typeface="Palatino Linotype" pitchFamily="18" charset="0"/>
              </a:rPr>
              <a:t>     Dolgu maddesinin sıcaklığının yükselmesi sonucu fazla genleşme gösterebilir. Bu da kaplamada çatlaklara ve kırılmaya neden olur. Dolgu maddesinde erime noktası en çok 32</a:t>
            </a:r>
            <a:r>
              <a:rPr lang="tr-TR" sz="2200" dirty="0" smtClean="0">
                <a:latin typeface="Palatino Linotype" pitchFamily="18" charset="0"/>
                <a:sym typeface="Symbol"/>
              </a:rPr>
              <a:t></a:t>
            </a:r>
            <a:r>
              <a:rPr lang="tr-TR" sz="2200" dirty="0" smtClean="0">
                <a:latin typeface="Palatino Linotype" pitchFamily="18" charset="0"/>
              </a:rPr>
              <a:t>C olan kakao yağı muadili yağlar kullanılır. </a:t>
            </a:r>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588312" y="188640"/>
            <a:ext cx="3732641" cy="5616624"/>
          </a:xfrm>
          <a:prstGeom prst="rect">
            <a:avLst/>
          </a:prstGeom>
          <a:noFill/>
          <a:ln w="9525">
            <a:noFill/>
            <a:miter lim="800000"/>
            <a:headEnd/>
            <a:tailEnd/>
          </a:ln>
        </p:spPr>
      </p:pic>
      <p:pic>
        <p:nvPicPr>
          <p:cNvPr id="137219" name="Picture 3"/>
          <p:cNvPicPr>
            <a:picLocks noChangeAspect="1" noChangeArrowheads="1"/>
          </p:cNvPicPr>
          <p:nvPr/>
        </p:nvPicPr>
        <p:blipFill>
          <a:blip r:embed="rId3" cstate="print"/>
          <a:srcRect/>
          <a:stretch>
            <a:fillRect/>
          </a:stretch>
        </p:blipFill>
        <p:spPr bwMode="auto">
          <a:xfrm>
            <a:off x="4427984" y="229188"/>
            <a:ext cx="3456384" cy="6477781"/>
          </a:xfrm>
          <a:prstGeom prst="rect">
            <a:avLst/>
          </a:prstGeom>
          <a:noFill/>
          <a:ln w="9525">
            <a:noFill/>
            <a:miter lim="800000"/>
            <a:headEnd/>
            <a:tailEnd/>
          </a:ln>
        </p:spPr>
      </p:pic>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4888" y="692696"/>
            <a:ext cx="1385887" cy="112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7123" y="780802"/>
            <a:ext cx="982663" cy="947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7904" y="5445224"/>
            <a:ext cx="1822961" cy="1109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97857" y="5253173"/>
            <a:ext cx="1672586" cy="1301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9512" y="5445224"/>
            <a:ext cx="1512168" cy="1278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algn="just"/>
            <a:r>
              <a:rPr lang="tr-TR" sz="2400" b="1" i="1" dirty="0" smtClean="0">
                <a:solidFill>
                  <a:srgbClr val="0033CC"/>
                </a:solidFill>
                <a:latin typeface="Palatino Linotype" pitchFamily="18" charset="0"/>
              </a:rPr>
              <a:t>2.4.1.4  Beyaz Çikolata Yapımı</a:t>
            </a:r>
          </a:p>
          <a:p>
            <a:pPr algn="just">
              <a:buNone/>
            </a:pPr>
            <a:endParaRPr lang="tr-TR" sz="2400" dirty="0" smtClean="0">
              <a:latin typeface="Palatino Linotype" pitchFamily="18" charset="0"/>
            </a:endParaRPr>
          </a:p>
          <a:p>
            <a:pPr algn="just"/>
            <a:r>
              <a:rPr lang="tr-TR" sz="2400" dirty="0" smtClean="0">
                <a:latin typeface="Palatino Linotype" pitchFamily="18" charset="0"/>
              </a:rPr>
              <a:t>     Beyaz çikolata yapımında kakao kitlesi veya kakao tozu kullanılmaz.</a:t>
            </a:r>
          </a:p>
          <a:p>
            <a:pPr algn="just">
              <a:buNone/>
            </a:pPr>
            <a:endParaRPr lang="tr-TR" sz="2400" dirty="0" smtClean="0">
              <a:latin typeface="Palatino Linotype" pitchFamily="18" charset="0"/>
            </a:endParaRPr>
          </a:p>
          <a:p>
            <a:pPr algn="just"/>
            <a:r>
              <a:rPr lang="tr-TR" sz="2400" dirty="0" smtClean="0">
                <a:latin typeface="Palatino Linotype" pitchFamily="18" charset="0"/>
              </a:rPr>
              <a:t>     Sütlü ve Bitter çikolata yapımına uygulanan aşamaların aynısı beyaz çikolata yapımına da uygulanır. İçerdiği süt tozu miktarı fazla olduğundan dinlendirme tanklarının sıcaklığı çok iyi kontrol edilmelidir. </a:t>
            </a:r>
          </a:p>
          <a:p>
            <a:pPr algn="just">
              <a:buNone/>
            </a:pPr>
            <a:endParaRPr lang="tr-TR" sz="2400" dirty="0" smtClean="0">
              <a:latin typeface="Palatino Linotype" pitchFamily="18" charset="0"/>
            </a:endParaRPr>
          </a:p>
          <a:p>
            <a:pPr algn="just"/>
            <a:r>
              <a:rPr lang="tr-TR" sz="2400" dirty="0" smtClean="0">
                <a:latin typeface="Palatino Linotype" pitchFamily="18" charset="0"/>
              </a:rPr>
              <a:t>     Daha çok kalıplama çikolata ve dekor yapımında kullanılır.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712968" cy="1656184"/>
          </a:xfrm>
        </p:spPr>
        <p:txBody>
          <a:bodyPr/>
          <a:lstStyle/>
          <a:p>
            <a:r>
              <a:rPr lang="tr-TR" sz="2400" b="1" i="1" dirty="0">
                <a:solidFill>
                  <a:srgbClr val="0033CC"/>
                </a:solidFill>
                <a:latin typeface="Palatino Linotype" pitchFamily="18" charset="0"/>
                <a:ea typeface="+mj-ea"/>
                <a:cs typeface="+mj-cs"/>
              </a:rPr>
              <a:t>3.Trinitario Kakao: </a:t>
            </a:r>
          </a:p>
          <a:p>
            <a:pPr algn="just"/>
            <a:r>
              <a:rPr lang="tr-TR" sz="2400" dirty="0" smtClean="0">
                <a:latin typeface="Palatino Linotype" pitchFamily="18" charset="0"/>
              </a:rPr>
              <a:t>Bu </a:t>
            </a:r>
            <a:r>
              <a:rPr lang="tr-TR" sz="2400" dirty="0">
                <a:latin typeface="Palatino Linotype" pitchFamily="18" charset="0"/>
              </a:rPr>
              <a:t>çeşit diğer iki türün melezlenmesiyle elde edilmiştir. İkisininde karakteristik özelliklerine sahiptir.</a:t>
            </a:r>
          </a:p>
          <a:p>
            <a:endParaRPr lang="tr-TR" dirty="0">
              <a:latin typeface="Palatino Linotype" pitchFamily="18"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015643"/>
            <a:ext cx="5995987" cy="439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500" fill="hold"/>
                                        <p:tgtEl>
                                          <p:spTgt spid="4099"/>
                                        </p:tgtEl>
                                        <p:attrNameLst>
                                          <p:attrName>ppt_w</p:attrName>
                                        </p:attrNameLst>
                                      </p:cBhvr>
                                      <p:tavLst>
                                        <p:tav tm="0">
                                          <p:val>
                                            <p:fltVal val="0"/>
                                          </p:val>
                                        </p:tav>
                                        <p:tav tm="100000">
                                          <p:val>
                                            <p:strVal val="#ppt_w"/>
                                          </p:val>
                                        </p:tav>
                                      </p:tavLst>
                                    </p:anim>
                                    <p:anim calcmode="lin" valueType="num">
                                      <p:cBhvr>
                                        <p:cTn id="20" dur="500" fill="hold"/>
                                        <p:tgtEl>
                                          <p:spTgt spid="4099"/>
                                        </p:tgtEl>
                                        <p:attrNameLst>
                                          <p:attrName>ppt_h</p:attrName>
                                        </p:attrNameLst>
                                      </p:cBhvr>
                                      <p:tavLst>
                                        <p:tav tm="0">
                                          <p:val>
                                            <p:fltVal val="0"/>
                                          </p:val>
                                        </p:tav>
                                        <p:tav tm="100000">
                                          <p:val>
                                            <p:strVal val="#ppt_h"/>
                                          </p:val>
                                        </p:tav>
                                      </p:tavLst>
                                    </p:anim>
                                    <p:animEffect transition="in" filter="fade">
                                      <p:cBhvr>
                                        <p:cTn id="2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1"/>
            <a:r>
              <a:rPr lang="tr-TR" b="1" i="1" dirty="0" smtClean="0">
                <a:solidFill>
                  <a:srgbClr val="0033CC"/>
                </a:solidFill>
                <a:latin typeface="Palatino Linotype" pitchFamily="18" charset="0"/>
              </a:rPr>
              <a:t>2.5.. Çikolata </a:t>
            </a:r>
            <a:r>
              <a:rPr lang="tr-TR" b="1" i="1" dirty="0" err="1" smtClean="0">
                <a:solidFill>
                  <a:srgbClr val="0033CC"/>
                </a:solidFill>
                <a:latin typeface="Palatino Linotype" pitchFamily="18" charset="0"/>
              </a:rPr>
              <a:t>Formülasyonları</a:t>
            </a:r>
            <a:endParaRPr lang="tr-TR" sz="2400" b="1" i="1" dirty="0" smtClean="0">
              <a:solidFill>
                <a:srgbClr val="0033CC"/>
              </a:solidFill>
              <a:latin typeface="Palatino Linotype" pitchFamily="18" charset="0"/>
            </a:endParaRPr>
          </a:p>
          <a:p>
            <a:pPr lvl="2"/>
            <a:r>
              <a:rPr lang="tr-TR" sz="2400" b="1" i="1" dirty="0" smtClean="0">
                <a:solidFill>
                  <a:srgbClr val="0033CC"/>
                </a:solidFill>
                <a:latin typeface="Palatino Linotype" pitchFamily="18" charset="0"/>
              </a:rPr>
              <a:t>2.5.1. Bitter Çikolata Formülleri</a:t>
            </a:r>
            <a:endParaRPr lang="tr-TR" sz="2400" b="1" i="1" dirty="0">
              <a:solidFill>
                <a:srgbClr val="0033CC"/>
              </a:solidFill>
              <a:latin typeface="Palatino Linotype" pitchFamily="18" charset="0"/>
            </a:endParaRPr>
          </a:p>
        </p:txBody>
      </p:sp>
      <p:pic>
        <p:nvPicPr>
          <p:cNvPr id="138242" name="Picture 2"/>
          <p:cNvPicPr>
            <a:picLocks noChangeAspect="1" noChangeArrowheads="1"/>
          </p:cNvPicPr>
          <p:nvPr/>
        </p:nvPicPr>
        <p:blipFill>
          <a:blip r:embed="rId2" cstate="print"/>
          <a:srcRect/>
          <a:stretch>
            <a:fillRect/>
          </a:stretch>
        </p:blipFill>
        <p:spPr bwMode="auto">
          <a:xfrm>
            <a:off x="899592" y="1412776"/>
            <a:ext cx="6552728" cy="4373084"/>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1584" y="980728"/>
            <a:ext cx="7593028"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r>
              <a:rPr lang="tr-TR" sz="2400" b="1" i="1" dirty="0" smtClean="0">
                <a:solidFill>
                  <a:srgbClr val="0033CC"/>
                </a:solidFill>
                <a:latin typeface="Palatino Linotype" pitchFamily="18" charset="0"/>
              </a:rPr>
              <a:t>2.5.2. Sütlü Çikolata Formülleri</a:t>
            </a:r>
          </a:p>
        </p:txBody>
      </p:sp>
      <p:pic>
        <p:nvPicPr>
          <p:cNvPr id="140290" name="Picture 2"/>
          <p:cNvPicPr>
            <a:picLocks noChangeAspect="1" noChangeArrowheads="1"/>
          </p:cNvPicPr>
          <p:nvPr/>
        </p:nvPicPr>
        <p:blipFill>
          <a:blip r:embed="rId2" cstate="print"/>
          <a:srcRect/>
          <a:stretch>
            <a:fillRect/>
          </a:stretch>
        </p:blipFill>
        <p:spPr bwMode="auto">
          <a:xfrm>
            <a:off x="971600" y="1268760"/>
            <a:ext cx="6696744" cy="4905434"/>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a:stretch>
            <a:fillRect/>
          </a:stretch>
        </p:blipFill>
        <p:spPr bwMode="auto">
          <a:xfrm>
            <a:off x="827584" y="620688"/>
            <a:ext cx="723226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r>
              <a:rPr lang="tr-TR" sz="2400" b="1" i="1" dirty="0" smtClean="0">
                <a:solidFill>
                  <a:srgbClr val="0033CC"/>
                </a:solidFill>
                <a:latin typeface="Palatino Linotype" pitchFamily="18" charset="0"/>
              </a:rPr>
              <a:t>2.5.3. Beyaz Çikolata Formülleri</a:t>
            </a:r>
          </a:p>
        </p:txBody>
      </p:sp>
      <p:pic>
        <p:nvPicPr>
          <p:cNvPr id="142338" name="Picture 2"/>
          <p:cNvPicPr>
            <a:picLocks noChangeAspect="1" noChangeArrowheads="1"/>
          </p:cNvPicPr>
          <p:nvPr/>
        </p:nvPicPr>
        <p:blipFill>
          <a:blip r:embed="rId2" cstate="print"/>
          <a:srcRect/>
          <a:stretch>
            <a:fillRect/>
          </a:stretch>
        </p:blipFill>
        <p:spPr bwMode="auto">
          <a:xfrm>
            <a:off x="755576" y="1196752"/>
            <a:ext cx="7361483" cy="4752528"/>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srcRect/>
          <a:stretch>
            <a:fillRect/>
          </a:stretch>
        </p:blipFill>
        <p:spPr bwMode="auto">
          <a:xfrm>
            <a:off x="755576" y="1052736"/>
            <a:ext cx="7805916"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44016" y="332656"/>
            <a:ext cx="8892480" cy="6048672"/>
          </a:xfrm>
        </p:spPr>
        <p:txBody>
          <a:bodyPr>
            <a:normAutofit fontScale="92500" lnSpcReduction="20000"/>
          </a:bodyPr>
          <a:lstStyle/>
          <a:p>
            <a:pPr lvl="1" algn="just"/>
            <a:r>
              <a:rPr lang="tr-TR" b="1" i="1" dirty="0" smtClean="0">
                <a:solidFill>
                  <a:srgbClr val="0033CC"/>
                </a:solidFill>
                <a:latin typeface="Palatino Linotype" pitchFamily="18" charset="0"/>
              </a:rPr>
              <a:t>2.6. Çikolatalarda Oluşabilecek Hatalar ve Önleme Yolları</a:t>
            </a:r>
          </a:p>
          <a:p>
            <a:pPr lvl="2" algn="just"/>
            <a:r>
              <a:rPr lang="tr-TR" sz="2400" b="1" i="1" dirty="0" smtClean="0">
                <a:solidFill>
                  <a:srgbClr val="0033CC"/>
                </a:solidFill>
                <a:latin typeface="Palatino Linotype" pitchFamily="18" charset="0"/>
              </a:rPr>
              <a:t>2.6.1. </a:t>
            </a:r>
            <a:r>
              <a:rPr lang="tr-TR" sz="2400" b="1" i="1" dirty="0" err="1" smtClean="0">
                <a:solidFill>
                  <a:srgbClr val="0033CC"/>
                </a:solidFill>
                <a:latin typeface="Palatino Linotype" pitchFamily="18" charset="0"/>
              </a:rPr>
              <a:t>Faat</a:t>
            </a:r>
            <a:r>
              <a:rPr lang="tr-TR" sz="2400" b="1" i="1" dirty="0" smtClean="0">
                <a:solidFill>
                  <a:srgbClr val="0033CC"/>
                </a:solidFill>
                <a:latin typeface="Palatino Linotype" pitchFamily="18" charset="0"/>
              </a:rPr>
              <a:t> </a:t>
            </a:r>
            <a:r>
              <a:rPr lang="tr-TR" sz="2400" b="1" i="1" dirty="0" err="1" smtClean="0">
                <a:solidFill>
                  <a:srgbClr val="0033CC"/>
                </a:solidFill>
                <a:latin typeface="Palatino Linotype" pitchFamily="18" charset="0"/>
              </a:rPr>
              <a:t>Bloom</a:t>
            </a:r>
            <a:r>
              <a:rPr lang="tr-TR" sz="2400" b="1" i="1" dirty="0" smtClean="0">
                <a:solidFill>
                  <a:srgbClr val="0033CC"/>
                </a:solidFill>
                <a:latin typeface="Palatino Linotype" pitchFamily="18" charset="0"/>
              </a:rPr>
              <a:t> (Çiçeklenme)</a:t>
            </a:r>
          </a:p>
          <a:p>
            <a:pPr lvl="2" algn="just">
              <a:buNone/>
            </a:pPr>
            <a:endParaRPr lang="tr-TR" sz="2400" b="1" i="1" dirty="0" smtClean="0">
              <a:solidFill>
                <a:srgbClr val="0033CC"/>
              </a:solidFill>
              <a:latin typeface="Palatino Linotype" pitchFamily="18" charset="0"/>
            </a:endParaRPr>
          </a:p>
          <a:p>
            <a:pPr lvl="2" algn="just"/>
            <a:r>
              <a:rPr lang="tr-TR" sz="2400" b="1" i="1" dirty="0" smtClean="0">
                <a:solidFill>
                  <a:srgbClr val="0033CC"/>
                </a:solidFill>
                <a:latin typeface="Palatino Linotype" pitchFamily="18" charset="0"/>
              </a:rPr>
              <a:t> </a:t>
            </a:r>
            <a:r>
              <a:rPr lang="tr-TR" sz="2400" b="1" dirty="0" smtClean="0">
                <a:latin typeface="Palatino Linotype" pitchFamily="18" charset="0"/>
              </a:rPr>
              <a:t>Sebebi:</a:t>
            </a:r>
            <a:endParaRPr lang="tr-TR" sz="2400" dirty="0" smtClean="0">
              <a:latin typeface="Palatino Linotype" pitchFamily="18" charset="0"/>
            </a:endParaRPr>
          </a:p>
          <a:p>
            <a:pPr algn="just"/>
            <a:r>
              <a:rPr lang="tr-TR" sz="2400" dirty="0" smtClean="0">
                <a:latin typeface="Palatino Linotype" pitchFamily="18" charset="0"/>
              </a:rPr>
              <a:t>-Kakao yağının stabil bir yapı oluşturmaması.</a:t>
            </a:r>
          </a:p>
          <a:p>
            <a:pPr algn="just"/>
            <a:r>
              <a:rPr lang="tr-TR" sz="2400" dirty="0" smtClean="0">
                <a:latin typeface="Palatino Linotype" pitchFamily="18" charset="0"/>
              </a:rPr>
              <a:t>-Kaplama çikolatalarda dolgu maddesi ile kaplamanın sıcaklık farkının fazla olması.</a:t>
            </a:r>
          </a:p>
          <a:p>
            <a:pPr algn="just"/>
            <a:r>
              <a:rPr lang="tr-TR" sz="2400" dirty="0" smtClean="0">
                <a:latin typeface="Palatino Linotype" pitchFamily="18" charset="0"/>
              </a:rPr>
              <a:t>-</a:t>
            </a:r>
            <a:r>
              <a:rPr lang="tr-TR" sz="2400" dirty="0" err="1" smtClean="0">
                <a:latin typeface="Palatino Linotype" pitchFamily="18" charset="0"/>
              </a:rPr>
              <a:t>Temperlemede</a:t>
            </a:r>
            <a:r>
              <a:rPr lang="tr-TR" sz="2400" dirty="0" smtClean="0">
                <a:latin typeface="Palatino Linotype" pitchFamily="18" charset="0"/>
              </a:rPr>
              <a:t> soğutmanın çok hızlı yapılması.</a:t>
            </a:r>
          </a:p>
          <a:p>
            <a:pPr algn="just"/>
            <a:r>
              <a:rPr lang="tr-TR" sz="2400" dirty="0" smtClean="0">
                <a:latin typeface="Palatino Linotype" pitchFamily="18" charset="0"/>
              </a:rPr>
              <a:t>-Yeterli </a:t>
            </a:r>
            <a:r>
              <a:rPr lang="tr-TR" sz="2400" dirty="0" err="1" smtClean="0">
                <a:latin typeface="Palatino Linotype" pitchFamily="18" charset="0"/>
              </a:rPr>
              <a:t>temperlemenin</a:t>
            </a:r>
            <a:r>
              <a:rPr lang="tr-TR" sz="2400" dirty="0" smtClean="0">
                <a:latin typeface="Palatino Linotype" pitchFamily="18" charset="0"/>
              </a:rPr>
              <a:t> yapılmaması.</a:t>
            </a:r>
          </a:p>
          <a:p>
            <a:pPr algn="just"/>
            <a:r>
              <a:rPr lang="tr-TR" sz="2400" dirty="0" smtClean="0">
                <a:latin typeface="Palatino Linotype" pitchFamily="18" charset="0"/>
              </a:rPr>
              <a:t>-Çikolatanın tamamen erimemesi.</a:t>
            </a:r>
          </a:p>
          <a:p>
            <a:pPr algn="just">
              <a:buNone/>
            </a:pPr>
            <a:endParaRPr lang="tr-TR" sz="2400" dirty="0" smtClean="0">
              <a:latin typeface="Palatino Linotype" pitchFamily="18" charset="0"/>
            </a:endParaRPr>
          </a:p>
          <a:p>
            <a:pPr algn="just"/>
            <a:r>
              <a:rPr lang="tr-TR" sz="2400" b="1" dirty="0" smtClean="0">
                <a:latin typeface="Palatino Linotype" pitchFamily="18" charset="0"/>
              </a:rPr>
              <a:t>Önleme Yolları:</a:t>
            </a:r>
            <a:endParaRPr lang="tr-TR" sz="2400" dirty="0" smtClean="0">
              <a:latin typeface="Palatino Linotype" pitchFamily="18" charset="0"/>
            </a:endParaRPr>
          </a:p>
          <a:p>
            <a:pPr algn="just"/>
            <a:r>
              <a:rPr lang="tr-TR" sz="2400" dirty="0" smtClean="0">
                <a:latin typeface="Palatino Linotype" pitchFamily="18" charset="0"/>
              </a:rPr>
              <a:t>-Yeterli </a:t>
            </a:r>
            <a:r>
              <a:rPr lang="tr-TR" sz="2400" dirty="0" err="1" smtClean="0">
                <a:latin typeface="Palatino Linotype" pitchFamily="18" charset="0"/>
              </a:rPr>
              <a:t>temperlemenin</a:t>
            </a:r>
            <a:r>
              <a:rPr lang="tr-TR" sz="2400" dirty="0" smtClean="0">
                <a:latin typeface="Palatino Linotype" pitchFamily="18" charset="0"/>
              </a:rPr>
              <a:t> yapılması.</a:t>
            </a:r>
          </a:p>
          <a:p>
            <a:pPr algn="just"/>
            <a:r>
              <a:rPr lang="tr-TR" sz="2400" dirty="0" smtClean="0">
                <a:latin typeface="Palatino Linotype" pitchFamily="18" charset="0"/>
              </a:rPr>
              <a:t>-Sıcaklık farkının ayarlanması ve çok soğutma yapılmaması.</a:t>
            </a:r>
          </a:p>
          <a:p>
            <a:pPr algn="just"/>
            <a:r>
              <a:rPr lang="tr-TR" sz="2400" dirty="0" smtClean="0">
                <a:latin typeface="Palatino Linotype" pitchFamily="18" charset="0"/>
              </a:rPr>
              <a:t>-</a:t>
            </a:r>
            <a:r>
              <a:rPr lang="tr-TR" sz="2400" dirty="0" err="1" smtClean="0">
                <a:latin typeface="Palatino Linotype" pitchFamily="18" charset="0"/>
              </a:rPr>
              <a:t>Temperleme</a:t>
            </a:r>
            <a:r>
              <a:rPr lang="tr-TR" sz="2400" dirty="0" smtClean="0">
                <a:latin typeface="Palatino Linotype" pitchFamily="18" charset="0"/>
              </a:rPr>
              <a:t> </a:t>
            </a:r>
            <a:r>
              <a:rPr lang="tr-TR" sz="2400" dirty="0" err="1" smtClean="0">
                <a:latin typeface="Palatino Linotype" pitchFamily="18" charset="0"/>
              </a:rPr>
              <a:t>makinesinda</a:t>
            </a:r>
            <a:r>
              <a:rPr lang="tr-TR" sz="2400" dirty="0" smtClean="0">
                <a:latin typeface="Palatino Linotype" pitchFamily="18" charset="0"/>
              </a:rPr>
              <a:t> soğuk suyun geldiği vana kısılmalı soğuk su ip gibi akmalı.</a:t>
            </a:r>
          </a:p>
          <a:p>
            <a:pPr algn="just"/>
            <a:r>
              <a:rPr lang="tr-TR" sz="2400" dirty="0" smtClean="0">
                <a:latin typeface="Palatino Linotype" pitchFamily="18" charset="0"/>
              </a:rPr>
              <a:t>-</a:t>
            </a:r>
            <a:r>
              <a:rPr lang="tr-TR" sz="2400" dirty="0" err="1" smtClean="0">
                <a:latin typeface="Palatino Linotype" pitchFamily="18" charset="0"/>
              </a:rPr>
              <a:t>Temperleme</a:t>
            </a:r>
            <a:r>
              <a:rPr lang="tr-TR" sz="2400" dirty="0" smtClean="0">
                <a:latin typeface="Palatino Linotype" pitchFamily="18" charset="0"/>
              </a:rPr>
              <a:t> süresi uzatılmalı.</a:t>
            </a:r>
          </a:p>
          <a:p>
            <a:pPr algn="just"/>
            <a:r>
              <a:rPr lang="tr-TR" sz="2400" dirty="0" smtClean="0">
                <a:latin typeface="Palatino Linotype" pitchFamily="18" charset="0"/>
              </a:rPr>
              <a:t>-Çikolata tamamen eriyene kadar beklenmeli.</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p:cTn id="56"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p:cTn id="6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5" dur="500"/>
                                        <p:tgtEl>
                                          <p:spTgt spid="3">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 calcmode="lin" valueType="num">
                                      <p:cBhvr>
                                        <p:cTn id="70"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p:cTn id="77"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79" dur="500"/>
                                        <p:tgtEl>
                                          <p:spTgt spid="3">
                                            <p:txEl>
                                              <p:pRg st="14" end="1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5" end="15"/>
                                            </p:txEl>
                                          </p:spTgt>
                                        </p:tgtEl>
                                        <p:attrNameLst>
                                          <p:attrName>style.visibility</p:attrName>
                                        </p:attrNameLst>
                                      </p:cBhvr>
                                      <p:to>
                                        <p:strVal val="visible"/>
                                      </p:to>
                                    </p:set>
                                    <p:anim calcmode="lin" valueType="num">
                                      <p:cBhvr>
                                        <p:cTn id="84"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86"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r>
              <a:rPr lang="tr-TR" sz="2400" b="1" i="1" dirty="0" smtClean="0">
                <a:solidFill>
                  <a:srgbClr val="0033CC"/>
                </a:solidFill>
                <a:latin typeface="Palatino Linotype" pitchFamily="18" charset="0"/>
              </a:rPr>
              <a:t>2.6.2. Şekerin Çiçeklenmesi</a:t>
            </a:r>
          </a:p>
          <a:p>
            <a:pPr lvl="2">
              <a:buNone/>
            </a:pPr>
            <a:endParaRPr lang="tr-TR" sz="2400" b="1" i="1" dirty="0" smtClean="0">
              <a:solidFill>
                <a:srgbClr val="0033CC"/>
              </a:solidFill>
              <a:latin typeface="Palatino Linotype" pitchFamily="18" charset="0"/>
            </a:endParaRPr>
          </a:p>
          <a:p>
            <a:r>
              <a:rPr lang="tr-TR" sz="2400" b="1" dirty="0" smtClean="0">
                <a:latin typeface="Palatino Linotype" pitchFamily="18" charset="0"/>
              </a:rPr>
              <a:t>Sebebi:</a:t>
            </a:r>
            <a:endParaRPr lang="tr-TR" sz="2400" dirty="0" smtClean="0">
              <a:latin typeface="Palatino Linotype" pitchFamily="18" charset="0"/>
            </a:endParaRPr>
          </a:p>
          <a:p>
            <a:r>
              <a:rPr lang="tr-TR" sz="2400" dirty="0" smtClean="0">
                <a:latin typeface="Palatino Linotype" pitchFamily="18" charset="0"/>
              </a:rPr>
              <a:t>-Çikolatada hava kabarcığının olması.</a:t>
            </a:r>
          </a:p>
          <a:p>
            <a:r>
              <a:rPr lang="tr-TR" sz="2400" dirty="0" smtClean="0">
                <a:latin typeface="Palatino Linotype" pitchFamily="18" charset="0"/>
              </a:rPr>
              <a:t>-Çıplak elle dokunma.</a:t>
            </a:r>
          </a:p>
          <a:p>
            <a:r>
              <a:rPr lang="tr-TR" sz="2400" dirty="0" smtClean="0">
                <a:latin typeface="Palatino Linotype" pitchFamily="18" charset="0"/>
              </a:rPr>
              <a:t>-Paketleme yapım bölümünün sıcak olması ve terleme.</a:t>
            </a:r>
          </a:p>
          <a:p>
            <a:pPr>
              <a:buNone/>
            </a:pPr>
            <a:endParaRPr lang="tr-TR" sz="2400" dirty="0" smtClean="0">
              <a:latin typeface="Palatino Linotype" pitchFamily="18" charset="0"/>
            </a:endParaRPr>
          </a:p>
          <a:p>
            <a:r>
              <a:rPr lang="tr-TR" sz="2400" b="1" dirty="0" smtClean="0">
                <a:latin typeface="Palatino Linotype" pitchFamily="18" charset="0"/>
              </a:rPr>
              <a:t>Önleme Yolları:</a:t>
            </a:r>
            <a:endParaRPr lang="tr-TR" sz="2400" dirty="0" smtClean="0">
              <a:latin typeface="Palatino Linotype" pitchFamily="18" charset="0"/>
            </a:endParaRPr>
          </a:p>
          <a:p>
            <a:r>
              <a:rPr lang="tr-TR" sz="2400" dirty="0" smtClean="0">
                <a:latin typeface="Palatino Linotype" pitchFamily="18" charset="0"/>
              </a:rPr>
              <a:t>-Vibrasyon süresi ve sürekliliği arttırılmalı.</a:t>
            </a:r>
          </a:p>
          <a:p>
            <a:r>
              <a:rPr lang="tr-TR" sz="2400" dirty="0" smtClean="0">
                <a:latin typeface="Palatino Linotype" pitchFamily="18" charset="0"/>
              </a:rPr>
              <a:t>-Çikolatanın kalıptan çıkarılması ve paketlenmesi sırasında eldiven kullanılması.</a:t>
            </a:r>
          </a:p>
          <a:p>
            <a:r>
              <a:rPr lang="tr-TR" sz="2400" dirty="0" smtClean="0">
                <a:latin typeface="Palatino Linotype" pitchFamily="18" charset="0"/>
              </a:rPr>
              <a:t>-Paketleme bölümünün sıcaklığı,çikolatanın tünelden çıkış sıcaklığına yakın olmalıdır.±1-2 ˚C fark olabilir.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16632"/>
            <a:ext cx="8568952" cy="6741368"/>
          </a:xfrm>
        </p:spPr>
        <p:txBody>
          <a:bodyPr>
            <a:noAutofit/>
          </a:bodyPr>
          <a:lstStyle/>
          <a:p>
            <a:pPr lvl="2"/>
            <a:r>
              <a:rPr lang="tr-TR" sz="2400" b="1" i="1" dirty="0" smtClean="0">
                <a:solidFill>
                  <a:srgbClr val="0033CC"/>
                </a:solidFill>
                <a:latin typeface="Palatino Linotype" pitchFamily="18" charset="0"/>
              </a:rPr>
              <a:t>2.6.3. Mat Renk</a:t>
            </a:r>
          </a:p>
          <a:p>
            <a:r>
              <a:rPr lang="tr-TR" sz="2200" b="1" dirty="0" smtClean="0">
                <a:latin typeface="Palatino Linotype" pitchFamily="18" charset="0"/>
              </a:rPr>
              <a:t>Sebebi:</a:t>
            </a:r>
            <a:endParaRPr lang="tr-TR" sz="2200" dirty="0" smtClean="0">
              <a:latin typeface="Palatino Linotype" pitchFamily="18" charset="0"/>
            </a:endParaRPr>
          </a:p>
          <a:p>
            <a:r>
              <a:rPr lang="tr-TR" sz="2200" dirty="0" smtClean="0">
                <a:latin typeface="Palatino Linotype" pitchFamily="18" charset="0"/>
              </a:rPr>
              <a:t>-Tünelde soğutma yetersiz.</a:t>
            </a:r>
          </a:p>
          <a:p>
            <a:r>
              <a:rPr lang="tr-TR" sz="2200" dirty="0" smtClean="0">
                <a:latin typeface="Palatino Linotype" pitchFamily="18" charset="0"/>
              </a:rPr>
              <a:t>-Üretimden sonra depolamada yüksek sıcaklık iniş ve çıkışı,kalıpların aşınması.</a:t>
            </a:r>
          </a:p>
          <a:p>
            <a:r>
              <a:rPr lang="tr-TR" sz="2200" b="1" dirty="0" smtClean="0">
                <a:latin typeface="Palatino Linotype" pitchFamily="18" charset="0"/>
              </a:rPr>
              <a:t>Önleme Yolları:</a:t>
            </a:r>
            <a:endParaRPr lang="tr-TR" sz="2200" dirty="0" smtClean="0">
              <a:latin typeface="Palatino Linotype" pitchFamily="18" charset="0"/>
            </a:endParaRPr>
          </a:p>
          <a:p>
            <a:r>
              <a:rPr lang="tr-TR" sz="2200" dirty="0" smtClean="0">
                <a:latin typeface="Palatino Linotype" pitchFamily="18" charset="0"/>
              </a:rPr>
              <a:t>-Tünel sıcaklığı düşürülmeli veya tünelde kalış süresi arttırılmalı.</a:t>
            </a:r>
          </a:p>
          <a:p>
            <a:r>
              <a:rPr lang="tr-TR" sz="2200" dirty="0" smtClean="0">
                <a:latin typeface="Palatino Linotype" pitchFamily="18" charset="0"/>
              </a:rPr>
              <a:t>-Depolama sıcaklığı sabit tutulmalı.(15˚C civarı.)</a:t>
            </a:r>
          </a:p>
          <a:p>
            <a:r>
              <a:rPr lang="tr-TR" sz="2200" dirty="0" smtClean="0">
                <a:latin typeface="Palatino Linotype" pitchFamily="18" charset="0"/>
              </a:rPr>
              <a:t>-Kalıpları yenilenmeli.</a:t>
            </a:r>
          </a:p>
          <a:p>
            <a:pPr>
              <a:buNone/>
            </a:pPr>
            <a:endParaRPr lang="tr-TR" sz="1000" dirty="0" smtClean="0">
              <a:latin typeface="Palatino Linotype" pitchFamily="18" charset="0"/>
            </a:endParaRPr>
          </a:p>
          <a:p>
            <a:pPr lvl="2"/>
            <a:r>
              <a:rPr lang="tr-TR" sz="2400" b="1" i="1" dirty="0" smtClean="0">
                <a:solidFill>
                  <a:srgbClr val="0033CC"/>
                </a:solidFill>
                <a:latin typeface="Palatino Linotype" pitchFamily="18" charset="0"/>
              </a:rPr>
              <a:t>2.6.4. Kumlu Yapı</a:t>
            </a:r>
          </a:p>
          <a:p>
            <a:r>
              <a:rPr lang="tr-TR" sz="2200" b="1" dirty="0" smtClean="0">
                <a:latin typeface="Palatino Linotype" pitchFamily="18" charset="0"/>
              </a:rPr>
              <a:t>Sebebi:</a:t>
            </a:r>
            <a:endParaRPr lang="tr-TR" sz="2200" dirty="0" smtClean="0">
              <a:latin typeface="Palatino Linotype" pitchFamily="18" charset="0"/>
            </a:endParaRPr>
          </a:p>
          <a:p>
            <a:r>
              <a:rPr lang="tr-TR" sz="2200" dirty="0" smtClean="0">
                <a:latin typeface="Palatino Linotype" pitchFamily="18" charset="0"/>
              </a:rPr>
              <a:t>-Döküm derecesinin ayarsızlığı.</a:t>
            </a:r>
          </a:p>
          <a:p>
            <a:r>
              <a:rPr lang="tr-TR" sz="2200" b="1" dirty="0" smtClean="0">
                <a:latin typeface="Palatino Linotype" pitchFamily="18" charset="0"/>
              </a:rPr>
              <a:t>Önleme Yolları:</a:t>
            </a:r>
            <a:endParaRPr lang="tr-TR" sz="2200" dirty="0" smtClean="0">
              <a:latin typeface="Palatino Linotype" pitchFamily="18" charset="0"/>
            </a:endParaRPr>
          </a:p>
          <a:p>
            <a:r>
              <a:rPr lang="tr-TR" sz="2200" dirty="0" smtClean="0">
                <a:latin typeface="Palatino Linotype" pitchFamily="18" charset="0"/>
              </a:rPr>
              <a:t>-Sütlü çikolata 28˚C, bitter çikolata 30˚C’de dökülmeli.(Mevsim ve proses şartlarına göre ±1-2 ˚C fark olabilir.)</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p:cTn id="6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p:cTn id="75"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 calcmode="lin" valueType="num">
                                      <p:cBhvr>
                                        <p:cTn id="82"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44624"/>
            <a:ext cx="8568952" cy="6048672"/>
          </a:xfrm>
        </p:spPr>
        <p:txBody>
          <a:bodyPr>
            <a:noAutofit/>
          </a:bodyPr>
          <a:lstStyle/>
          <a:p>
            <a:pPr lvl="2" algn="just"/>
            <a:r>
              <a:rPr lang="tr-TR" sz="2200" b="1" i="1" dirty="0" smtClean="0">
                <a:solidFill>
                  <a:srgbClr val="0033CC"/>
                </a:solidFill>
                <a:latin typeface="Palatino Linotype" pitchFamily="18" charset="0"/>
              </a:rPr>
              <a:t>2.6.5. Kırmızı Lekeler</a:t>
            </a:r>
          </a:p>
          <a:p>
            <a:pPr algn="just"/>
            <a:r>
              <a:rPr lang="tr-TR" sz="2100" b="1" dirty="0" smtClean="0">
                <a:latin typeface="Palatino Linotype" pitchFamily="18" charset="0"/>
              </a:rPr>
              <a:t>Sebebi:</a:t>
            </a:r>
            <a:endParaRPr lang="tr-TR" sz="2100" dirty="0" smtClean="0">
              <a:latin typeface="Palatino Linotype" pitchFamily="18" charset="0"/>
            </a:endParaRPr>
          </a:p>
          <a:p>
            <a:pPr algn="just"/>
            <a:r>
              <a:rPr lang="tr-TR" sz="2100" dirty="0" smtClean="0">
                <a:latin typeface="Palatino Linotype" pitchFamily="18" charset="0"/>
              </a:rPr>
              <a:t>-Çikolatanın çok sıcak dökülmesi.</a:t>
            </a:r>
          </a:p>
          <a:p>
            <a:pPr algn="just"/>
            <a:r>
              <a:rPr lang="tr-TR" sz="2100" b="1" dirty="0" smtClean="0">
                <a:latin typeface="Palatino Linotype" pitchFamily="18" charset="0"/>
              </a:rPr>
              <a:t>Önleme Yolları:</a:t>
            </a:r>
            <a:endParaRPr lang="tr-TR" sz="2100" dirty="0" smtClean="0">
              <a:latin typeface="Palatino Linotype" pitchFamily="18" charset="0"/>
            </a:endParaRPr>
          </a:p>
          <a:p>
            <a:pPr algn="just"/>
            <a:r>
              <a:rPr lang="tr-TR" sz="2100" dirty="0" smtClean="0">
                <a:latin typeface="Palatino Linotype" pitchFamily="18" charset="0"/>
              </a:rPr>
              <a:t>-Sütlü çikolata 28˚C, bitter çikolata 30˚C’de dökülmeli.(Mevsim ve proses şartlarına göre ±1-2 ˚C fark olabilir.)</a:t>
            </a:r>
          </a:p>
          <a:p>
            <a:pPr algn="just">
              <a:buNone/>
            </a:pPr>
            <a:endParaRPr lang="tr-TR" sz="200" dirty="0" smtClean="0">
              <a:latin typeface="Palatino Linotype" pitchFamily="18" charset="0"/>
            </a:endParaRPr>
          </a:p>
          <a:p>
            <a:pPr lvl="2" algn="just"/>
            <a:r>
              <a:rPr lang="tr-TR" sz="2200" b="1" i="1" dirty="0" smtClean="0">
                <a:solidFill>
                  <a:srgbClr val="0033CC"/>
                </a:solidFill>
                <a:latin typeface="Palatino Linotype" pitchFamily="18" charset="0"/>
              </a:rPr>
              <a:t>2.6.6. Kalıptan Çıkarma Zorluğu</a:t>
            </a:r>
          </a:p>
          <a:p>
            <a:pPr algn="just"/>
            <a:r>
              <a:rPr lang="tr-TR" sz="2100" b="1" dirty="0" smtClean="0">
                <a:latin typeface="Palatino Linotype" pitchFamily="18" charset="0"/>
              </a:rPr>
              <a:t>Sebebi:</a:t>
            </a:r>
            <a:endParaRPr lang="tr-TR" sz="2100" dirty="0" smtClean="0">
              <a:latin typeface="Palatino Linotype" pitchFamily="18" charset="0"/>
            </a:endParaRPr>
          </a:p>
          <a:p>
            <a:pPr algn="just"/>
            <a:r>
              <a:rPr lang="tr-TR" sz="2100" dirty="0" smtClean="0">
                <a:latin typeface="Palatino Linotype" pitchFamily="18" charset="0"/>
              </a:rPr>
              <a:t>-Soğutmanın yetersiz oluşu.</a:t>
            </a:r>
          </a:p>
          <a:p>
            <a:pPr algn="just"/>
            <a:r>
              <a:rPr lang="tr-TR" sz="2100" b="1" dirty="0" smtClean="0">
                <a:latin typeface="Palatino Linotype" pitchFamily="18" charset="0"/>
              </a:rPr>
              <a:t>Önleme Yolları:</a:t>
            </a:r>
            <a:endParaRPr lang="tr-TR" sz="2100" dirty="0" smtClean="0">
              <a:latin typeface="Palatino Linotype" pitchFamily="18" charset="0"/>
            </a:endParaRPr>
          </a:p>
          <a:p>
            <a:pPr algn="just"/>
            <a:r>
              <a:rPr lang="tr-TR" sz="2100" dirty="0" smtClean="0">
                <a:latin typeface="Palatino Linotype" pitchFamily="18" charset="0"/>
              </a:rPr>
              <a:t>-Tünel sıcaklığı düşürülmeli.</a:t>
            </a:r>
          </a:p>
          <a:p>
            <a:pPr algn="just">
              <a:buNone/>
            </a:pPr>
            <a:endParaRPr lang="tr-TR" sz="200" dirty="0" smtClean="0">
              <a:latin typeface="Palatino Linotype" pitchFamily="18" charset="0"/>
            </a:endParaRPr>
          </a:p>
          <a:p>
            <a:pPr lvl="2" algn="just"/>
            <a:r>
              <a:rPr lang="tr-TR" sz="2200" b="1" i="1" dirty="0" smtClean="0">
                <a:solidFill>
                  <a:srgbClr val="0033CC"/>
                </a:solidFill>
                <a:latin typeface="Palatino Linotype" pitchFamily="18" charset="0"/>
              </a:rPr>
              <a:t>2.6.7. Çikolatalardaki Çatlama</a:t>
            </a:r>
          </a:p>
          <a:p>
            <a:pPr algn="just"/>
            <a:r>
              <a:rPr lang="tr-TR" sz="2100" b="1" dirty="0" smtClean="0">
                <a:latin typeface="Palatino Linotype" pitchFamily="18" charset="0"/>
              </a:rPr>
              <a:t>Sebebi:</a:t>
            </a:r>
            <a:endParaRPr lang="tr-TR" sz="2100" dirty="0" smtClean="0">
              <a:latin typeface="Palatino Linotype" pitchFamily="18" charset="0"/>
            </a:endParaRPr>
          </a:p>
          <a:p>
            <a:pPr algn="just"/>
            <a:r>
              <a:rPr lang="tr-TR" sz="2100" dirty="0" smtClean="0">
                <a:latin typeface="Palatino Linotype" pitchFamily="18" charset="0"/>
              </a:rPr>
              <a:t>-Soğutmanın fazla gelmesi.</a:t>
            </a:r>
          </a:p>
          <a:p>
            <a:pPr algn="just"/>
            <a:r>
              <a:rPr lang="tr-TR" sz="2100" b="1" dirty="0" smtClean="0">
                <a:latin typeface="Palatino Linotype" pitchFamily="18" charset="0"/>
              </a:rPr>
              <a:t>Önleme Yolları:</a:t>
            </a:r>
            <a:endParaRPr lang="tr-TR" sz="2100" dirty="0" smtClean="0">
              <a:latin typeface="Palatino Linotype" pitchFamily="18" charset="0"/>
            </a:endParaRPr>
          </a:p>
          <a:p>
            <a:pPr algn="just"/>
            <a:r>
              <a:rPr lang="tr-TR" sz="2100" dirty="0" smtClean="0">
                <a:latin typeface="Palatino Linotype" pitchFamily="18" charset="0"/>
              </a:rPr>
              <a:t>-Tünel sıcaklığı arttırılmalı,çok soğutma yerine kademeli soğutma yapılmalı.</a:t>
            </a:r>
          </a:p>
          <a:p>
            <a:pPr algn="just"/>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 calcmode="lin" valueType="num">
                                      <p:cBhvr>
                                        <p:cTn id="66"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8" dur="500"/>
                                        <p:tgtEl>
                                          <p:spTgt spid="3">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p:cTn id="73"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5" dur="500"/>
                                        <p:tgtEl>
                                          <p:spTgt spid="3">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
                                            <p:txEl>
                                              <p:pRg st="14" end="14"/>
                                            </p:txEl>
                                          </p:spTgt>
                                        </p:tgtEl>
                                        <p:attrNameLst>
                                          <p:attrName>style.visibility</p:attrName>
                                        </p:attrNameLst>
                                      </p:cBhvr>
                                      <p:to>
                                        <p:strVal val="visible"/>
                                      </p:to>
                                    </p:set>
                                    <p:anim calcmode="lin" valueType="num">
                                      <p:cBhvr>
                                        <p:cTn id="80"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 calcmode="lin" valueType="num">
                                      <p:cBhvr>
                                        <p:cTn id="8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89" dur="500"/>
                                        <p:tgtEl>
                                          <p:spTgt spid="3">
                                            <p:txEl>
                                              <p:pRg st="15" end="1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
                                            <p:txEl>
                                              <p:pRg st="16" end="16"/>
                                            </p:txEl>
                                          </p:spTgt>
                                        </p:tgtEl>
                                        <p:attrNameLst>
                                          <p:attrName>style.visibility</p:attrName>
                                        </p:attrNameLst>
                                      </p:cBhvr>
                                      <p:to>
                                        <p:strVal val="visible"/>
                                      </p:to>
                                    </p:set>
                                    <p:anim calcmode="lin" valueType="num">
                                      <p:cBhvr>
                                        <p:cTn id="94"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95"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96"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525344"/>
          </a:xfrm>
        </p:spPr>
        <p:txBody>
          <a:bodyPr>
            <a:noAutofit/>
          </a:bodyPr>
          <a:lstStyle/>
          <a:p>
            <a:pPr marL="274320" lvl="3" indent="-274320">
              <a:spcBef>
                <a:spcPts val="580"/>
              </a:spcBef>
              <a:buClr>
                <a:schemeClr val="accent1"/>
              </a:buClr>
              <a:buSzPct val="85000"/>
            </a:pPr>
            <a:r>
              <a:rPr lang="tr-TR" sz="2400" b="1" dirty="0">
                <a:latin typeface="Palatino Linotype" pitchFamily="18" charset="0"/>
              </a:rPr>
              <a:t> </a:t>
            </a:r>
            <a:r>
              <a:rPr lang="tr-TR" sz="2400" b="1" i="1" dirty="0">
                <a:solidFill>
                  <a:srgbClr val="0033CC"/>
                </a:solidFill>
                <a:latin typeface="Palatino Linotype" pitchFamily="18" charset="0"/>
                <a:ea typeface="+mj-ea"/>
                <a:cs typeface="+mj-cs"/>
              </a:rPr>
              <a:t>1.2.1.1. Kakao Çekirdeklerinin </a:t>
            </a:r>
            <a:r>
              <a:rPr lang="tr-TR" sz="2400" b="1" i="1" dirty="0" smtClean="0">
                <a:solidFill>
                  <a:srgbClr val="0033CC"/>
                </a:solidFill>
                <a:latin typeface="Palatino Linotype" pitchFamily="18" charset="0"/>
                <a:ea typeface="+mj-ea"/>
                <a:cs typeface="+mj-cs"/>
              </a:rPr>
              <a:t>Fermentasyonu</a:t>
            </a:r>
          </a:p>
          <a:p>
            <a:pPr marL="274320" lvl="3" indent="-274320">
              <a:spcBef>
                <a:spcPts val="580"/>
              </a:spcBef>
              <a:buClr>
                <a:schemeClr val="accent1"/>
              </a:buClr>
              <a:buSzPct val="85000"/>
            </a:pPr>
            <a:endParaRPr lang="tr-TR" sz="2400" b="1" i="1" dirty="0">
              <a:solidFill>
                <a:srgbClr val="0033CC"/>
              </a:solidFill>
              <a:latin typeface="Palatino Linotype" pitchFamily="18" charset="0"/>
              <a:ea typeface="+mj-ea"/>
              <a:cs typeface="+mj-cs"/>
            </a:endParaRPr>
          </a:p>
          <a:p>
            <a:pPr marL="274320" lvl="3" indent="-274320">
              <a:spcBef>
                <a:spcPts val="580"/>
              </a:spcBef>
              <a:buClr>
                <a:schemeClr val="accent1"/>
              </a:buClr>
              <a:buSzPct val="85000"/>
            </a:pPr>
            <a:endParaRPr lang="tr-TR" sz="2400" b="1" i="1" dirty="0" smtClean="0">
              <a:solidFill>
                <a:srgbClr val="0033CC"/>
              </a:solidFill>
              <a:latin typeface="Palatino Linotype" pitchFamily="18" charset="0"/>
              <a:ea typeface="+mj-ea"/>
              <a:cs typeface="+mj-cs"/>
            </a:endParaRPr>
          </a:p>
          <a:p>
            <a:pPr marL="274320" lvl="3" indent="-274320">
              <a:spcBef>
                <a:spcPts val="580"/>
              </a:spcBef>
              <a:buClr>
                <a:schemeClr val="accent1"/>
              </a:buClr>
              <a:buSzPct val="85000"/>
            </a:pPr>
            <a:endParaRPr lang="tr-TR" sz="2400" b="1" i="1" dirty="0">
              <a:solidFill>
                <a:srgbClr val="0033CC"/>
              </a:solidFill>
              <a:latin typeface="Palatino Linotype" pitchFamily="18" charset="0"/>
              <a:ea typeface="+mj-ea"/>
              <a:cs typeface="+mj-cs"/>
            </a:endParaRPr>
          </a:p>
          <a:p>
            <a:pPr marL="274320" lvl="3" indent="-274320">
              <a:spcBef>
                <a:spcPts val="580"/>
              </a:spcBef>
              <a:buClr>
                <a:schemeClr val="accent1"/>
              </a:buClr>
              <a:buSzPct val="85000"/>
            </a:pPr>
            <a:endParaRPr lang="tr-TR" sz="2400" b="1" i="1" dirty="0" smtClean="0">
              <a:solidFill>
                <a:srgbClr val="0033CC"/>
              </a:solidFill>
              <a:latin typeface="Palatino Linotype" pitchFamily="18" charset="0"/>
              <a:ea typeface="+mj-ea"/>
              <a:cs typeface="+mj-cs"/>
            </a:endParaRPr>
          </a:p>
          <a:p>
            <a:pPr marL="274320" lvl="3" indent="-274320">
              <a:spcBef>
                <a:spcPts val="580"/>
              </a:spcBef>
              <a:buClr>
                <a:schemeClr val="accent1"/>
              </a:buClr>
              <a:buSzPct val="85000"/>
            </a:pPr>
            <a:endParaRPr lang="tr-TR" sz="2400" b="1" i="1" dirty="0">
              <a:solidFill>
                <a:srgbClr val="0033CC"/>
              </a:solidFill>
              <a:latin typeface="Palatino Linotype" pitchFamily="18" charset="0"/>
              <a:ea typeface="+mj-ea"/>
              <a:cs typeface="+mj-cs"/>
            </a:endParaRPr>
          </a:p>
          <a:p>
            <a:pPr marL="274320" lvl="3" indent="-274320">
              <a:spcBef>
                <a:spcPts val="580"/>
              </a:spcBef>
              <a:buClr>
                <a:schemeClr val="accent1"/>
              </a:buClr>
              <a:buSzPct val="85000"/>
            </a:pPr>
            <a:endParaRPr lang="tr-TR" sz="2400" b="1" i="1" dirty="0" smtClean="0">
              <a:solidFill>
                <a:srgbClr val="0033CC"/>
              </a:solidFill>
              <a:latin typeface="Palatino Linotype" pitchFamily="18" charset="0"/>
              <a:ea typeface="+mj-ea"/>
              <a:cs typeface="+mj-cs"/>
            </a:endParaRPr>
          </a:p>
          <a:p>
            <a:pPr marL="274320" lvl="3" indent="-274320">
              <a:spcBef>
                <a:spcPts val="580"/>
              </a:spcBef>
              <a:buClr>
                <a:schemeClr val="accent1"/>
              </a:buClr>
              <a:buSzPct val="85000"/>
            </a:pPr>
            <a:endParaRPr lang="tr-TR" sz="2400" b="1" i="1" dirty="0">
              <a:solidFill>
                <a:srgbClr val="0033CC"/>
              </a:solidFill>
              <a:latin typeface="Palatino Linotype" pitchFamily="18" charset="0"/>
              <a:ea typeface="+mj-ea"/>
              <a:cs typeface="+mj-cs"/>
            </a:endParaRPr>
          </a:p>
          <a:p>
            <a:pPr marL="274320" lvl="3" indent="-274320" algn="just">
              <a:spcBef>
                <a:spcPts val="580"/>
              </a:spcBef>
              <a:buClr>
                <a:schemeClr val="accent1"/>
              </a:buClr>
              <a:buSzPct val="85000"/>
            </a:pPr>
            <a:r>
              <a:rPr lang="tr-TR" sz="2400" dirty="0" smtClean="0">
                <a:latin typeface="Palatino Linotype" pitchFamily="18" charset="0"/>
              </a:rPr>
              <a:t>Kakao </a:t>
            </a:r>
            <a:r>
              <a:rPr lang="tr-TR" sz="2400" dirty="0">
                <a:latin typeface="Palatino Linotype" pitchFamily="18" charset="0"/>
              </a:rPr>
              <a:t>çekirdeği içerdiği tanenden dolayı acıdır. Hem bu acılığın giderilmesi hem de çikolata aromasının gelişebilmesi için, kakao çekirdekleri fermentasyona uğratılır</a:t>
            </a:r>
            <a:r>
              <a:rPr lang="tr-TR" sz="2400" dirty="0">
                <a:solidFill>
                  <a:srgbClr val="C00000"/>
                </a:solidFill>
                <a:effectLst>
                  <a:outerShdw blurRad="38100" dist="38100" dir="2700000" algn="tl">
                    <a:srgbClr val="000000">
                      <a:alpha val="43137"/>
                    </a:srgbClr>
                  </a:outerShdw>
                </a:effectLst>
                <a:latin typeface="Palatino Linotype" pitchFamily="18" charset="0"/>
              </a:rPr>
              <a:t>. </a:t>
            </a:r>
            <a:r>
              <a:rPr lang="tr-TR" sz="2400" i="1" dirty="0">
                <a:solidFill>
                  <a:srgbClr val="C00000"/>
                </a:solidFill>
                <a:effectLst>
                  <a:outerShdw blurRad="38100" dist="38100" dir="2700000" algn="tl">
                    <a:srgbClr val="000000">
                      <a:alpha val="43137"/>
                    </a:srgbClr>
                  </a:outerShdw>
                </a:effectLst>
                <a:latin typeface="Palatino Linotype" pitchFamily="18" charset="0"/>
              </a:rPr>
              <a:t>Fermentasyon işleminde; kakao çekirdekleri, muz yaprağı ile kaplanmış tahta sandıklar içerisine yerleştirilir, sandıkların üzeri tekrar muz yaprakları ile örtülür ve bu şekilde 3-9 gün bekletilir.</a:t>
            </a:r>
            <a:r>
              <a:rPr lang="tr-TR" sz="2400" dirty="0">
                <a:solidFill>
                  <a:srgbClr val="C00000"/>
                </a:solidFill>
                <a:effectLst>
                  <a:outerShdw blurRad="38100" dist="38100" dir="2700000" algn="tl">
                    <a:srgbClr val="000000">
                      <a:alpha val="43137"/>
                    </a:srgbClr>
                  </a:outerShdw>
                </a:effectLst>
                <a:latin typeface="Palatino Linotype" pitchFamily="18" charset="0"/>
              </a:rPr>
              <a:t> </a:t>
            </a:r>
            <a:r>
              <a:rPr lang="tr-TR" sz="2400" dirty="0">
                <a:latin typeface="Palatino Linotype" pitchFamily="18" charset="0"/>
              </a:rPr>
              <a:t>Fermentasyon sırasında sıcaklık 30°C’den 45-50°C’ye kadar yükselir. </a:t>
            </a:r>
            <a:endParaRPr lang="tr-TR" sz="2400" b="1" i="1" dirty="0">
              <a:solidFill>
                <a:srgbClr val="0033CC"/>
              </a:solidFill>
              <a:latin typeface="Palatino Linotype" pitchFamily="18" charset="0"/>
              <a:ea typeface="+mj-ea"/>
              <a:cs typeface="+mj-cs"/>
            </a:endParaRPr>
          </a:p>
          <a:p>
            <a:endParaRPr lang="tr-TR" sz="2400" dirty="0">
              <a:latin typeface="Palatino Linotype"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620688"/>
            <a:ext cx="4325118" cy="303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p:cTn id="1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1"/>
            <a:r>
              <a:rPr lang="tr-TR" b="1" i="1" dirty="0" smtClean="0">
                <a:solidFill>
                  <a:srgbClr val="0033CC"/>
                </a:solidFill>
                <a:latin typeface="Palatino Linotype" pitchFamily="18" charset="0"/>
              </a:rPr>
              <a:t>2.7. Çikolatanın </a:t>
            </a:r>
            <a:r>
              <a:rPr lang="tr-TR" b="1" i="1" dirty="0">
                <a:solidFill>
                  <a:srgbClr val="0033CC"/>
                </a:solidFill>
                <a:latin typeface="Palatino Linotype" pitchFamily="18" charset="0"/>
              </a:rPr>
              <a:t>Besin Değeri</a:t>
            </a:r>
          </a:p>
          <a:p>
            <a:pPr lvl="2"/>
            <a:r>
              <a:rPr lang="tr-TR" sz="2400" b="1" i="1" dirty="0" smtClean="0">
                <a:solidFill>
                  <a:srgbClr val="0033CC"/>
                </a:solidFill>
                <a:latin typeface="Palatino Linotype" pitchFamily="18" charset="0"/>
              </a:rPr>
              <a:t>2.7.1.  Proteinler</a:t>
            </a:r>
          </a:p>
          <a:p>
            <a:pPr marL="594360" lvl="2" indent="0">
              <a:buNone/>
            </a:pPr>
            <a:endParaRPr lang="tr-TR" sz="2400" b="1" i="1" dirty="0" smtClean="0">
              <a:solidFill>
                <a:srgbClr val="0033CC"/>
              </a:solidFill>
              <a:latin typeface="Palatino Linotype" pitchFamily="18" charset="0"/>
            </a:endParaRPr>
          </a:p>
          <a:p>
            <a:pPr lvl="2" algn="just"/>
            <a:r>
              <a:rPr lang="tr-TR" sz="2400" dirty="0">
                <a:latin typeface="Palatino Linotype" pitchFamily="18" charset="0"/>
              </a:rPr>
              <a:t>Bir kişinin günlük protein ihtiyacını kilo basına 1 gr. olduğunu düşünürsek 70 kiloluk bir adamın günde 70 gr. protein tüketmesi gerekmektedir. 100 gr. çikolata ise bu miktarın çok altında protein içerir. Yani çikolata tüketilecek tek protein kaynağı olamaz. Günlük tüketimde yeterli protein alımını sağlayacak başka besinler tüketmek gerekir</a:t>
            </a:r>
            <a:r>
              <a:rPr lang="tr-TR" sz="2400" dirty="0" smtClean="0">
                <a:latin typeface="Palatino Linotype" pitchFamily="18" charset="0"/>
              </a:rPr>
              <a:t>.</a:t>
            </a:r>
          </a:p>
          <a:p>
            <a:pPr lvl="2" algn="just"/>
            <a:endParaRPr lang="tr-TR" sz="2400" dirty="0">
              <a:latin typeface="Palatino Linotype" pitchFamily="18" charset="0"/>
            </a:endParaRPr>
          </a:p>
          <a:p>
            <a:pPr lvl="2"/>
            <a:endParaRPr lang="tr-TR" sz="2400" b="1" i="1" dirty="0">
              <a:solidFill>
                <a:srgbClr val="0033CC"/>
              </a:solidFill>
              <a:latin typeface="Palatino Linotype" pitchFamily="18" charset="0"/>
            </a:endParaRPr>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4318207"/>
            <a:ext cx="3384376" cy="2311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lvl="2"/>
            <a:r>
              <a:rPr lang="tr-TR" sz="2400" b="1" i="1" dirty="0" smtClean="0">
                <a:solidFill>
                  <a:srgbClr val="0033CC"/>
                </a:solidFill>
                <a:latin typeface="Palatino Linotype" pitchFamily="18" charset="0"/>
              </a:rPr>
              <a:t>2.7.2. </a:t>
            </a:r>
            <a:r>
              <a:rPr lang="tr-TR" sz="2400" b="1" i="1" dirty="0">
                <a:solidFill>
                  <a:srgbClr val="0033CC"/>
                </a:solidFill>
                <a:latin typeface="Palatino Linotype" pitchFamily="18" charset="0"/>
              </a:rPr>
              <a:t>Lipitler</a:t>
            </a:r>
          </a:p>
          <a:p>
            <a:pPr algn="just"/>
            <a:r>
              <a:rPr lang="tr-TR" sz="2400" dirty="0" smtClean="0">
                <a:latin typeface="Palatino Linotype" pitchFamily="18" charset="0"/>
              </a:rPr>
              <a:t>100 </a:t>
            </a:r>
            <a:r>
              <a:rPr lang="tr-TR" sz="2400" dirty="0">
                <a:latin typeface="Palatino Linotype" pitchFamily="18" charset="0"/>
              </a:rPr>
              <a:t>gr. çikolatada 27 gr. yağ vardır. Kakao yağını oluşturan </a:t>
            </a:r>
            <a:r>
              <a:rPr lang="tr-TR" sz="2400" dirty="0" smtClean="0">
                <a:solidFill>
                  <a:srgbClr val="C00000"/>
                </a:solidFill>
                <a:latin typeface="Palatino Linotype" pitchFamily="18" charset="0"/>
              </a:rPr>
              <a:t>asitler</a:t>
            </a:r>
            <a:r>
              <a:rPr lang="tr-TR" sz="2400" dirty="0">
                <a:solidFill>
                  <a:srgbClr val="C00000"/>
                </a:solidFill>
                <a:latin typeface="Palatino Linotype" pitchFamily="18" charset="0"/>
              </a:rPr>
              <a:t>, </a:t>
            </a:r>
            <a:r>
              <a:rPr lang="tr-TR" sz="2400" dirty="0">
                <a:latin typeface="Palatino Linotype" pitchFamily="18" charset="0"/>
              </a:rPr>
              <a:t>kandaki kolesterol oranının düşmesine yardımcı olur. Yani kakao yağı kullanımı, insanı kardiyovasküler hastalıklardan korur. </a:t>
            </a:r>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r>
              <a:rPr lang="tr-TR" sz="2400" b="1" dirty="0" smtClean="0">
                <a:latin typeface="Palatino Linotype" pitchFamily="18" charset="0"/>
                <a:hlinkClick r:id="rId2" tooltip="Linoleic acid"/>
              </a:rPr>
              <a:t>linoleik asit</a:t>
            </a:r>
            <a:r>
              <a:rPr lang="tr-TR" sz="2400" dirty="0" smtClean="0">
                <a:latin typeface="Palatino Linotype" pitchFamily="18" charset="0"/>
              </a:rPr>
              <a:t>,</a:t>
            </a:r>
            <a:r>
              <a:rPr lang="tr-TR" sz="2400" dirty="0">
                <a:latin typeface="Palatino Linotype" pitchFamily="18" charset="0"/>
              </a:rPr>
              <a:t> </a:t>
            </a:r>
            <a:r>
              <a:rPr lang="tr-TR" sz="2400" b="1" dirty="0" smtClean="0">
                <a:latin typeface="Palatino Linotype" pitchFamily="18" charset="0"/>
                <a:hlinkClick r:id="rId3" tooltip="Alpha-linolenic acid"/>
              </a:rPr>
              <a:t>alfa-linolenik asit</a:t>
            </a:r>
            <a:r>
              <a:rPr lang="tr-TR" sz="2400" dirty="0" smtClean="0">
                <a:latin typeface="Palatino Linotype" pitchFamily="18" charset="0"/>
              </a:rPr>
              <a:t>, </a:t>
            </a:r>
            <a:r>
              <a:rPr lang="tr-TR" sz="2400" dirty="0">
                <a:latin typeface="Palatino Linotype" pitchFamily="18" charset="0"/>
              </a:rPr>
              <a:t>and </a:t>
            </a:r>
            <a:r>
              <a:rPr lang="tr-TR" sz="2400" b="1" dirty="0" smtClean="0">
                <a:latin typeface="Palatino Linotype" pitchFamily="18" charset="0"/>
                <a:hlinkClick r:id="rId4" tooltip="Oleic acid"/>
              </a:rPr>
              <a:t>oleik asit</a:t>
            </a:r>
            <a:r>
              <a:rPr lang="tr-TR" sz="2400" b="1" dirty="0" smtClean="0">
                <a:latin typeface="Palatino Linotype" pitchFamily="18" charset="0"/>
              </a:rPr>
              <a:t>  in </a:t>
            </a:r>
            <a:r>
              <a:rPr lang="tr-TR" sz="2400" dirty="0">
                <a:latin typeface="Palatino Linotype" pitchFamily="18" charset="0"/>
              </a:rPr>
              <a:t>Bir </a:t>
            </a:r>
            <a:r>
              <a:rPr lang="tr-TR" sz="2400" dirty="0">
                <a:latin typeface="Palatino Linotype" pitchFamily="18" charset="0"/>
                <a:hlinkClick r:id="rId5" tooltip="Triglyceride"/>
              </a:rPr>
              <a:t>trigliserit</a:t>
            </a:r>
            <a:r>
              <a:rPr lang="tr-TR" sz="2400" dirty="0">
                <a:latin typeface="Palatino Linotype" pitchFamily="18" charset="0"/>
              </a:rPr>
              <a:t> türevi</a:t>
            </a:r>
            <a:r>
              <a:rPr lang="tr-TR" sz="2400" b="1" dirty="0" smtClean="0">
                <a:latin typeface="Palatino Linotype" pitchFamily="18" charset="0"/>
              </a:rPr>
              <a:t> </a:t>
            </a:r>
            <a:endParaRPr lang="tr-TR" sz="2400" dirty="0">
              <a:latin typeface="Palatino Linotype" pitchFamily="18" charset="0"/>
            </a:endParaRPr>
          </a:p>
        </p:txBody>
      </p:sp>
      <p:pic>
        <p:nvPicPr>
          <p:cNvPr id="266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75656" y="2276872"/>
            <a:ext cx="5761037" cy="303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 calcmode="lin" valueType="num">
                                      <p:cBhvr>
                                        <p:cTn id="1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408712"/>
          </a:xfrm>
        </p:spPr>
        <p:txBody>
          <a:bodyPr>
            <a:normAutofit fontScale="92500"/>
          </a:bodyPr>
          <a:lstStyle/>
          <a:p>
            <a:pPr lvl="2"/>
            <a:r>
              <a:rPr lang="tr-TR" sz="2400" b="1" i="1" dirty="0" smtClean="0">
                <a:solidFill>
                  <a:srgbClr val="0033CC"/>
                </a:solidFill>
                <a:latin typeface="Palatino Linotype" pitchFamily="18" charset="0"/>
              </a:rPr>
              <a:t>2.7.3. </a:t>
            </a:r>
            <a:r>
              <a:rPr lang="tr-TR" sz="2400" b="1" i="1" dirty="0">
                <a:solidFill>
                  <a:srgbClr val="0033CC"/>
                </a:solidFill>
                <a:latin typeface="Palatino Linotype" pitchFamily="18" charset="0"/>
              </a:rPr>
              <a:t>Karbonhidratlar</a:t>
            </a:r>
          </a:p>
          <a:p>
            <a:pPr algn="just"/>
            <a:r>
              <a:rPr lang="tr-TR" sz="2400" dirty="0" smtClean="0">
                <a:latin typeface="Palatino Linotype" pitchFamily="18" charset="0"/>
              </a:rPr>
              <a:t>Çikolatadaki </a:t>
            </a:r>
            <a:r>
              <a:rPr lang="tr-TR" sz="2400" dirty="0">
                <a:latin typeface="Palatino Linotype" pitchFamily="18" charset="0"/>
              </a:rPr>
              <a:t>karbonhidrat oranı değişebiliyor. Kakaosu zengin olan çikolatanın şekeri de az oluyor. %53 oranında kakao içeren bir çikolatanın %47’ si de şeker oluyor; %70 kakao içeren bir çikolatanın şeker miktarı ise %30 oluyor. Ancak sakkarozun yerine poliol (diş çürümesine sebep olmayan asimile edilebilir karbonhidrat) veya tatlandırıcı da koysak, çikolatanın besleme gücünü %15’ ten fazla indiremeyiz</a:t>
            </a:r>
            <a:r>
              <a:rPr lang="tr-TR" sz="2400" dirty="0" smtClean="0">
                <a:latin typeface="Palatino Linotype" pitchFamily="18" charset="0"/>
              </a:rPr>
              <a:t>.</a:t>
            </a:r>
          </a:p>
          <a:p>
            <a:pPr marL="274320" lvl="2" indent="-274320" algn="just">
              <a:spcBef>
                <a:spcPts val="580"/>
              </a:spcBef>
              <a:buClr>
                <a:schemeClr val="accent1"/>
              </a:buClr>
            </a:pPr>
            <a:r>
              <a:rPr lang="tr-TR" sz="2400" b="1" i="1" dirty="0" smtClean="0">
                <a:solidFill>
                  <a:srgbClr val="0033CC"/>
                </a:solidFill>
                <a:latin typeface="Palatino Linotype" pitchFamily="18" charset="0"/>
              </a:rPr>
              <a:t>2.7.4.Lifler</a:t>
            </a:r>
          </a:p>
          <a:p>
            <a:pPr marL="0" lvl="2" indent="0" algn="just">
              <a:spcBef>
                <a:spcPts val="580"/>
              </a:spcBef>
              <a:buClr>
                <a:schemeClr val="accent1"/>
              </a:buClr>
              <a:buNone/>
            </a:pPr>
            <a:r>
              <a:rPr lang="tr-TR" sz="2400" dirty="0">
                <a:latin typeface="Palatino Linotype" pitchFamily="18" charset="0"/>
              </a:rPr>
              <a:t>100 gr. kakao şunları içerir: </a:t>
            </a:r>
            <a:endParaRPr lang="tr-TR" sz="2400" b="1" i="1" dirty="0" smtClean="0">
              <a:solidFill>
                <a:srgbClr val="0033CC"/>
              </a:solidFill>
              <a:latin typeface="Palatino Linotype" pitchFamily="18" charset="0"/>
            </a:endParaRPr>
          </a:p>
          <a:p>
            <a:pPr marL="0" lvl="2" indent="0" algn="just">
              <a:spcBef>
                <a:spcPts val="580"/>
              </a:spcBef>
              <a:buClr>
                <a:schemeClr val="accent1"/>
              </a:buClr>
              <a:buNone/>
            </a:pPr>
            <a:endParaRPr lang="tr-TR" sz="2400" b="1" i="1" dirty="0" smtClean="0">
              <a:solidFill>
                <a:srgbClr val="0033CC"/>
              </a:solidFill>
              <a:latin typeface="Palatino Linotype" pitchFamily="18" charset="0"/>
            </a:endParaRPr>
          </a:p>
          <a:p>
            <a:pPr marL="0" lvl="2" indent="0" algn="just">
              <a:spcBef>
                <a:spcPts val="580"/>
              </a:spcBef>
              <a:buClr>
                <a:schemeClr val="accent1"/>
              </a:buClr>
              <a:buNone/>
            </a:pPr>
            <a:endParaRPr lang="tr-TR" sz="2400" b="1" i="1" dirty="0" smtClean="0">
              <a:solidFill>
                <a:srgbClr val="0033CC"/>
              </a:solidFill>
              <a:latin typeface="Palatino Linotype" pitchFamily="18" charset="0"/>
            </a:endParaRPr>
          </a:p>
          <a:p>
            <a:pPr marL="274320" lvl="2" indent="-274320" algn="just">
              <a:spcBef>
                <a:spcPts val="580"/>
              </a:spcBef>
              <a:buClr>
                <a:schemeClr val="accent1"/>
              </a:buClr>
            </a:pPr>
            <a:r>
              <a:rPr lang="tr-TR" sz="2400" dirty="0">
                <a:latin typeface="Palatino Linotype" pitchFamily="18" charset="0"/>
              </a:rPr>
              <a:t>Bu miktarda lifin içerdikleri bile dikkate değer. 100 gr. kepekli ekmekte bulunan bu lif dozu, bağırsakların düzgün çalışmasına yardımcı olur ve kabızlığı önler. Günlük lif tüketimimizin normalde 40 gr. olması gerekirken , bizler çoğunlukla 20 gramı aşmayız.</a:t>
            </a:r>
          </a:p>
          <a:p>
            <a:pPr marL="274320" lvl="2" indent="-274320" algn="just">
              <a:spcBef>
                <a:spcPts val="580"/>
              </a:spcBef>
              <a:buClr>
                <a:schemeClr val="accent1"/>
              </a:buClr>
            </a:pPr>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xmlns="" val="3336295712"/>
              </p:ext>
            </p:extLst>
          </p:nvPr>
        </p:nvGraphicFramePr>
        <p:xfrm>
          <a:off x="1403648" y="4062015"/>
          <a:ext cx="5848985" cy="735137"/>
        </p:xfrm>
        <a:graphic>
          <a:graphicData uri="http://schemas.openxmlformats.org/drawingml/2006/table">
            <a:tbl>
              <a:tblPr firstRow="1" firstCol="1" bandRow="1">
                <a:tableStyleId>{5C22544A-7EE6-4342-B048-85BDC9FD1C3A}</a:tableStyleId>
              </a:tblPr>
              <a:tblGrid>
                <a:gridCol w="2924175"/>
                <a:gridCol w="2924810"/>
              </a:tblGrid>
              <a:tr h="735137">
                <a:tc>
                  <a:txBody>
                    <a:bodyPr/>
                    <a:lstStyle/>
                    <a:p>
                      <a:pPr marL="342900" lvl="0" indent="-342900" algn="just">
                        <a:lnSpc>
                          <a:spcPct val="150000"/>
                        </a:lnSpc>
                        <a:spcAft>
                          <a:spcPts val="0"/>
                        </a:spcAft>
                        <a:buFont typeface="Symbol"/>
                        <a:buChar char=""/>
                        <a:tabLst>
                          <a:tab pos="457200" algn="l"/>
                        </a:tabLst>
                      </a:pPr>
                      <a:r>
                        <a:rPr lang="tr-TR" sz="1200" dirty="0">
                          <a:effectLst/>
                          <a:latin typeface="Palatino Linotype" pitchFamily="18" charset="0"/>
                        </a:rPr>
                        <a:t>4 gr. lignin</a:t>
                      </a:r>
                      <a:endParaRPr lang="tr-TR" sz="1100" dirty="0">
                        <a:effectLst/>
                        <a:latin typeface="Palatino Linotype" pitchFamily="18" charset="0"/>
                      </a:endParaRPr>
                    </a:p>
                    <a:p>
                      <a:pPr marL="342900" lvl="0" indent="-342900" algn="just">
                        <a:lnSpc>
                          <a:spcPct val="150000"/>
                        </a:lnSpc>
                        <a:spcAft>
                          <a:spcPts val="0"/>
                        </a:spcAft>
                        <a:buFont typeface="Symbol"/>
                        <a:buChar char=""/>
                        <a:tabLst>
                          <a:tab pos="457200" algn="l"/>
                        </a:tabLst>
                      </a:pPr>
                      <a:r>
                        <a:rPr lang="tr-TR" sz="1200" dirty="0">
                          <a:effectLst/>
                          <a:latin typeface="Palatino Linotype" pitchFamily="18" charset="0"/>
                        </a:rPr>
                        <a:t>2 gr. selüloz</a:t>
                      </a:r>
                      <a:endParaRPr lang="tr-TR" sz="1100" dirty="0">
                        <a:effectLst/>
                        <a:latin typeface="Palatino Linotype" pitchFamily="18" charset="0"/>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tabLst>
                          <a:tab pos="457200" algn="l"/>
                        </a:tabLst>
                      </a:pPr>
                      <a:r>
                        <a:rPr lang="tr-TR" sz="1200" dirty="0">
                          <a:effectLst/>
                          <a:latin typeface="Palatino Linotype" pitchFamily="18" charset="0"/>
                        </a:rPr>
                        <a:t>1,8 gr. reçine</a:t>
                      </a:r>
                      <a:endParaRPr lang="tr-TR" sz="1100" dirty="0">
                        <a:effectLst/>
                        <a:latin typeface="Palatino Linotype" pitchFamily="18" charset="0"/>
                      </a:endParaRPr>
                    </a:p>
                    <a:p>
                      <a:pPr marL="342900" lvl="0" indent="-342900" algn="just">
                        <a:lnSpc>
                          <a:spcPct val="150000"/>
                        </a:lnSpc>
                        <a:spcAft>
                          <a:spcPts val="0"/>
                        </a:spcAft>
                        <a:buFont typeface="Symbol"/>
                        <a:buChar char=""/>
                        <a:tabLst>
                          <a:tab pos="457200" algn="l"/>
                        </a:tabLst>
                      </a:pPr>
                      <a:r>
                        <a:rPr lang="tr-TR" sz="1200" dirty="0">
                          <a:effectLst/>
                          <a:latin typeface="Palatino Linotype" pitchFamily="18" charset="0"/>
                        </a:rPr>
                        <a:t>1,2 gr. pentonsan</a:t>
                      </a:r>
                      <a:endParaRPr lang="tr-TR" sz="1100" dirty="0">
                        <a:effectLst/>
                        <a:latin typeface="Palatino Linotyp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lgn="just"/>
            <a:r>
              <a:rPr lang="tr-TR" sz="2400" b="1" i="1" dirty="0" smtClean="0">
                <a:solidFill>
                  <a:srgbClr val="0033CC"/>
                </a:solidFill>
                <a:latin typeface="Palatino Linotype" pitchFamily="18" charset="0"/>
              </a:rPr>
              <a:t>2.7.5. </a:t>
            </a:r>
            <a:r>
              <a:rPr lang="tr-TR" sz="2400" b="1" i="1" dirty="0">
                <a:solidFill>
                  <a:srgbClr val="0033CC"/>
                </a:solidFill>
                <a:latin typeface="Palatino Linotype" pitchFamily="18" charset="0"/>
              </a:rPr>
              <a:t>Potasyum</a:t>
            </a:r>
          </a:p>
          <a:p>
            <a:pPr algn="just"/>
            <a:r>
              <a:rPr lang="tr-TR" sz="2400" dirty="0">
                <a:latin typeface="Palatino Linotype" pitchFamily="18" charset="0"/>
              </a:rPr>
              <a:t>Vücuttaki suyun hücrelerimizden dışarı çıkmasını engelleyen bir metaldir. Hücre zarlarını iki taraftan dengeleyen bir sistem sayesinde potasyum metali hücrelerin içinde, sodyum ise dışında kalır. Potasyum, aynı zamanda kasların hareketliliğini ve kalple ilgili metabolizmaların düzenliliğini sağlar. Hafif bir potasyum eksikliği, kas yorgunluğuna ve kramplara neden olabilir. Ciddi bir potasyum eksikliği ise kalp hastalık gibi daha derin sorunlar yaratacaktır. </a:t>
            </a:r>
          </a:p>
          <a:p>
            <a:pPr algn="just"/>
            <a:r>
              <a:rPr lang="tr-TR" sz="2400" dirty="0">
                <a:latin typeface="Palatino Linotype" pitchFamily="18" charset="0"/>
              </a:rPr>
              <a:t>Organizmanın potasyum ihtiyacı, günde 500 ile 3000 mg. arasında değişir. 100 gr. çikolatada 400 mg. potasyum bulunur. Bu yüzden  çikolata, özellikle sporcular için bir hayli değerli potasyum kaynağıdır. </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fontScale="92500"/>
          </a:bodyPr>
          <a:lstStyle/>
          <a:p>
            <a:pPr lvl="2" algn="just"/>
            <a:r>
              <a:rPr lang="tr-TR" sz="2600" b="1" i="1" dirty="0" smtClean="0">
                <a:solidFill>
                  <a:srgbClr val="0033CC"/>
                </a:solidFill>
                <a:latin typeface="Palatino Linotype" pitchFamily="18" charset="0"/>
              </a:rPr>
              <a:t>2.7.6. Magnezyum</a:t>
            </a:r>
            <a:endParaRPr lang="tr-TR" sz="2600" b="1" i="1" dirty="0">
              <a:solidFill>
                <a:srgbClr val="0033CC"/>
              </a:solidFill>
              <a:latin typeface="Palatino Linotype" pitchFamily="18" charset="0"/>
            </a:endParaRPr>
          </a:p>
          <a:p>
            <a:pPr algn="just"/>
            <a:r>
              <a:rPr lang="tr-TR" sz="2800" dirty="0">
                <a:latin typeface="Palatino Linotype" pitchFamily="18" charset="0"/>
              </a:rPr>
              <a:t>Dengeli bir sinir ve kas sistemine sahip olmamıza yardımcı olur. Günümüzde tükettiğimiz besinler, eski dönemlere göre daha az magnezyum içerir. Bunun sebebi, toprakların daha verimsiz oluşu ve azotlu gübrelerin kullanımıdır. Bunun yanı sıra kullandığımız unun rafine edilmesi, günümüz insanının da sebzelere olan ilgisizliği bu durumu ciddileştirmektedir. </a:t>
            </a:r>
            <a:endParaRPr lang="tr-TR" sz="2400" dirty="0">
              <a:latin typeface="Palatino Linotype" pitchFamily="18" charset="0"/>
            </a:endParaRPr>
          </a:p>
          <a:p>
            <a:pPr algn="just"/>
            <a:r>
              <a:rPr lang="tr-TR" sz="2800" dirty="0">
                <a:latin typeface="Palatino Linotype" pitchFamily="18" charset="0"/>
              </a:rPr>
              <a:t>Magnezyum eksikliği yorgunluk, tedirginlik, uykusuzluk, sindirim bozuklukları ve kabızlık gibi sorunlara yol açar. Bunlara, “spazmofili” adı altında bir araya gelen bütün belirtileri de katmak gerekir.</a:t>
            </a:r>
            <a:endParaRPr lang="tr-TR" sz="2400" dirty="0">
              <a:latin typeface="Palatino Linotype" pitchFamily="18" charset="0"/>
            </a:endParaRPr>
          </a:p>
          <a:p>
            <a:pPr algn="just"/>
            <a:r>
              <a:rPr lang="tr-TR" sz="2800" dirty="0">
                <a:latin typeface="Palatino Linotype" pitchFamily="18" charset="0"/>
              </a:rPr>
              <a:t>Önerilen günlük magnezyum 350 mg’ dır. 100 gr. çikolatada 300 mg. magnezyum bulunur.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16632"/>
            <a:ext cx="8568952" cy="6048672"/>
          </a:xfrm>
        </p:spPr>
        <p:txBody>
          <a:bodyPr>
            <a:noAutofit/>
          </a:bodyPr>
          <a:lstStyle/>
          <a:p>
            <a:pPr lvl="2" algn="just"/>
            <a:r>
              <a:rPr lang="tr-TR" sz="2400" b="1" i="1" dirty="0" smtClean="0">
                <a:solidFill>
                  <a:srgbClr val="0033CC"/>
                </a:solidFill>
                <a:latin typeface="Palatino Linotype" pitchFamily="18" charset="0"/>
              </a:rPr>
              <a:t>2.7.7. </a:t>
            </a:r>
            <a:r>
              <a:rPr lang="tr-TR" sz="2400" b="1" i="1" dirty="0">
                <a:solidFill>
                  <a:srgbClr val="0033CC"/>
                </a:solidFill>
                <a:latin typeface="Palatino Linotype" pitchFamily="18" charset="0"/>
              </a:rPr>
              <a:t>Fosfor</a:t>
            </a:r>
          </a:p>
          <a:p>
            <a:pPr algn="just"/>
            <a:r>
              <a:rPr lang="tr-TR" sz="2300" dirty="0">
                <a:latin typeface="Palatino Linotype" pitchFamily="18" charset="0"/>
              </a:rPr>
              <a:t>Vücudumuzun en önemli mineral tuzlarından biri olan fosfor, her insanda 700 mg. bulunur. Bunun 600 miligramı ise kemiklerimizdedir. Kalsiyum ile birleşerek (kalsiyum fosfat) kemik ağını oluşturur. </a:t>
            </a:r>
          </a:p>
          <a:p>
            <a:pPr algn="just"/>
            <a:r>
              <a:rPr lang="tr-TR" sz="2300" dirty="0">
                <a:latin typeface="Palatino Linotype" pitchFamily="18" charset="0"/>
              </a:rPr>
              <a:t>Organizmanın günlük fosfor ihtiyacı:</a:t>
            </a:r>
          </a:p>
          <a:p>
            <a:pPr lvl="0" algn="just"/>
            <a:r>
              <a:rPr lang="tr-TR" sz="2300" dirty="0">
                <a:latin typeface="Palatino Linotype" pitchFamily="18" charset="0"/>
              </a:rPr>
              <a:t>4 ile 9 yaş arası çocuklarda 600-900 mg.</a:t>
            </a:r>
          </a:p>
          <a:p>
            <a:pPr lvl="0" algn="just"/>
            <a:r>
              <a:rPr lang="tr-TR" sz="2300" dirty="0">
                <a:latin typeface="Palatino Linotype" pitchFamily="18" charset="0"/>
              </a:rPr>
              <a:t>10 ile 12 yaş arası çocuklarda 1000 mg.</a:t>
            </a:r>
          </a:p>
          <a:p>
            <a:pPr lvl="0" algn="just"/>
            <a:r>
              <a:rPr lang="tr-TR" sz="2300" dirty="0">
                <a:latin typeface="Palatino Linotype" pitchFamily="18" charset="0"/>
              </a:rPr>
              <a:t>Gençlerde ve hamilelerde 1400 mg.</a:t>
            </a:r>
          </a:p>
          <a:p>
            <a:pPr lvl="0" algn="just"/>
            <a:r>
              <a:rPr lang="tr-TR" sz="2300" dirty="0">
                <a:latin typeface="Palatino Linotype" pitchFamily="18" charset="0"/>
              </a:rPr>
              <a:t>Yetişkinlerde 800 mg.</a:t>
            </a:r>
          </a:p>
          <a:p>
            <a:pPr algn="just"/>
            <a:r>
              <a:rPr lang="tr-TR" sz="2300" dirty="0">
                <a:latin typeface="Palatino Linotype" pitchFamily="18" charset="0"/>
              </a:rPr>
              <a:t>100 gr. çikolatada 280 mg. fosfor bulunur. Bu göz ardı edilemeyecek bir </a:t>
            </a:r>
            <a:r>
              <a:rPr lang="tr-TR" sz="2300" dirty="0" smtClean="0">
                <a:latin typeface="Palatino Linotype" pitchFamily="18" charset="0"/>
              </a:rPr>
              <a:t>rakamdır.</a:t>
            </a:r>
          </a:p>
          <a:p>
            <a:pPr marL="0" indent="0" algn="just">
              <a:buNone/>
            </a:pPr>
            <a:endParaRPr lang="tr-TR" sz="800" dirty="0" smtClean="0">
              <a:latin typeface="Palatino Linotype" pitchFamily="18" charset="0"/>
            </a:endParaRPr>
          </a:p>
          <a:p>
            <a:pPr lvl="2" algn="just"/>
            <a:r>
              <a:rPr lang="tr-TR" sz="2400" b="1" i="1" dirty="0" smtClean="0">
                <a:solidFill>
                  <a:srgbClr val="0033CC"/>
                </a:solidFill>
                <a:latin typeface="Palatino Linotype" pitchFamily="18" charset="0"/>
              </a:rPr>
              <a:t>2.7.8. </a:t>
            </a:r>
            <a:r>
              <a:rPr lang="tr-TR" sz="2400" b="1" i="1" dirty="0">
                <a:solidFill>
                  <a:srgbClr val="0033CC"/>
                </a:solidFill>
                <a:latin typeface="Palatino Linotype" pitchFamily="18" charset="0"/>
              </a:rPr>
              <a:t>Oksalik asit</a:t>
            </a:r>
          </a:p>
          <a:p>
            <a:pPr algn="just"/>
            <a:r>
              <a:rPr lang="tr-TR" sz="2300" dirty="0">
                <a:latin typeface="Palatino Linotype" pitchFamily="18" charset="0"/>
              </a:rPr>
              <a:t>100 gr. kakaoda 700 mg. , siyah çikolatada ise 200 mg. bulunan bu asit, oksalat bazlı idrar hesabı yapılan kişiler için sorun olabilir. Bu kişilere çikolata tüketmemeleri önerilir.</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lgn="just"/>
            <a:r>
              <a:rPr lang="tr-TR" sz="2400" b="1" i="1" dirty="0" smtClean="0">
                <a:solidFill>
                  <a:srgbClr val="0033CC"/>
                </a:solidFill>
                <a:latin typeface="Palatino Linotype" pitchFamily="18" charset="0"/>
              </a:rPr>
              <a:t>2.7.9. </a:t>
            </a:r>
            <a:r>
              <a:rPr lang="tr-TR" sz="2400" b="1" i="1" dirty="0">
                <a:solidFill>
                  <a:srgbClr val="0033CC"/>
                </a:solidFill>
                <a:latin typeface="Palatino Linotype" pitchFamily="18" charset="0"/>
              </a:rPr>
              <a:t>Kalsiyum</a:t>
            </a:r>
          </a:p>
          <a:p>
            <a:pPr algn="just"/>
            <a:r>
              <a:rPr lang="tr-TR" sz="2400" dirty="0">
                <a:latin typeface="Palatino Linotype" pitchFamily="18" charset="0"/>
              </a:rPr>
              <a:t>Vücudun kuşkusuz en önemli mineral öğesidir. Yetişkin bir kişide 1200 mg. kalsiyum bulunur. Kemik ve diş yapısını oluşturan önemli bir maddedir. Ama en önemlisi, hücrelerimizin oluşmasında esaslı bir rol oynar. </a:t>
            </a:r>
          </a:p>
          <a:p>
            <a:pPr algn="just"/>
            <a:r>
              <a:rPr lang="tr-TR" sz="2400" dirty="0">
                <a:latin typeface="Palatino Linotype" pitchFamily="18" charset="0"/>
              </a:rPr>
              <a:t>Önerilen günlük kalsiyum kullanımı:</a:t>
            </a:r>
          </a:p>
          <a:p>
            <a:pPr lvl="0" algn="just"/>
            <a:r>
              <a:rPr lang="tr-TR" sz="2400" dirty="0">
                <a:latin typeface="Palatino Linotype" pitchFamily="18" charset="0"/>
              </a:rPr>
              <a:t>4 ile 9 yas arası çocuklarda 700 mg.</a:t>
            </a:r>
          </a:p>
          <a:p>
            <a:pPr lvl="0" algn="just"/>
            <a:r>
              <a:rPr lang="tr-TR" sz="2400" dirty="0">
                <a:latin typeface="Palatino Linotype" pitchFamily="18" charset="0"/>
              </a:rPr>
              <a:t>10 ile 12 yaş arası çocuklarda 900 mg.</a:t>
            </a:r>
          </a:p>
          <a:p>
            <a:pPr lvl="0" algn="just"/>
            <a:r>
              <a:rPr lang="tr-TR" sz="2400" dirty="0">
                <a:latin typeface="Palatino Linotype" pitchFamily="18" charset="0"/>
              </a:rPr>
              <a:t>Gençlerde ve hamilelerde 1000 mg.</a:t>
            </a:r>
          </a:p>
          <a:p>
            <a:pPr lvl="0" algn="just"/>
            <a:r>
              <a:rPr lang="tr-TR" sz="2400" dirty="0">
                <a:latin typeface="Palatino Linotype" pitchFamily="18" charset="0"/>
              </a:rPr>
              <a:t>Yetişkinde 800 mg.</a:t>
            </a:r>
          </a:p>
          <a:p>
            <a:pPr marL="0" indent="0" algn="just">
              <a:buNone/>
            </a:pPr>
            <a:endParaRPr lang="tr-TR" sz="2400" dirty="0">
              <a:latin typeface="Palatino Linotype" pitchFamily="18" charset="0"/>
            </a:endParaRPr>
          </a:p>
          <a:p>
            <a:pPr algn="just"/>
            <a:r>
              <a:rPr lang="tr-TR" sz="2400" dirty="0">
                <a:latin typeface="Palatino Linotype" pitchFamily="18" charset="0"/>
              </a:rPr>
              <a:t>100 gr. çikolatada aşağı yukarı 100 mg. kalsiyum bulunur. Sütlü çikolatada ise daha fazlası vardır (aşağı yukarı 220 mg).</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525344"/>
          </a:xfrm>
        </p:spPr>
        <p:txBody>
          <a:bodyPr>
            <a:noAutofit/>
          </a:bodyPr>
          <a:lstStyle/>
          <a:p>
            <a:pPr marL="0" lvl="1" indent="0" algn="just">
              <a:spcBef>
                <a:spcPts val="580"/>
              </a:spcBef>
              <a:buClr>
                <a:schemeClr val="accent1"/>
              </a:buClr>
              <a:buNone/>
            </a:pPr>
            <a:r>
              <a:rPr lang="tr-TR" sz="2300" dirty="0">
                <a:latin typeface="Palatino Linotype" pitchFamily="18" charset="0"/>
              </a:rPr>
              <a:t>Yukarıda verilenlerin dışında </a:t>
            </a:r>
            <a:r>
              <a:rPr lang="tr-TR" sz="2300" dirty="0" smtClean="0">
                <a:latin typeface="Palatino Linotype" pitchFamily="18" charset="0"/>
              </a:rPr>
              <a:t>çiklatada;</a:t>
            </a:r>
            <a:endParaRPr lang="tr-TR" sz="2300" dirty="0">
              <a:latin typeface="Palatino Linotype" pitchFamily="18" charset="0"/>
            </a:endParaRPr>
          </a:p>
          <a:p>
            <a:pPr marL="274320" lvl="1" indent="-274320" algn="just">
              <a:spcBef>
                <a:spcPts val="580"/>
              </a:spcBef>
              <a:buClr>
                <a:schemeClr val="accent1"/>
              </a:buClr>
            </a:pPr>
            <a:r>
              <a:rPr lang="tr-TR" sz="2300" b="1" i="1" dirty="0" smtClean="0">
                <a:solidFill>
                  <a:srgbClr val="0033CC"/>
                </a:solidFill>
                <a:latin typeface="Palatino Linotype" pitchFamily="18" charset="0"/>
              </a:rPr>
              <a:t>Sodyum</a:t>
            </a:r>
          </a:p>
          <a:p>
            <a:pPr marL="274320" lvl="1" indent="-274320" algn="just">
              <a:spcBef>
                <a:spcPts val="580"/>
              </a:spcBef>
              <a:buClr>
                <a:schemeClr val="accent1"/>
              </a:buClr>
            </a:pPr>
            <a:r>
              <a:rPr lang="tr-TR" sz="2300" b="1" i="1" dirty="0" smtClean="0">
                <a:solidFill>
                  <a:srgbClr val="0033CC"/>
                </a:solidFill>
                <a:latin typeface="Palatino Linotype" pitchFamily="18" charset="0"/>
              </a:rPr>
              <a:t>Demir</a:t>
            </a:r>
          </a:p>
          <a:p>
            <a:pPr marL="274320" lvl="1" indent="-274320" algn="just">
              <a:spcBef>
                <a:spcPts val="580"/>
              </a:spcBef>
              <a:buClr>
                <a:schemeClr val="accent1"/>
              </a:buClr>
            </a:pPr>
            <a:r>
              <a:rPr lang="tr-TR" sz="2300" b="1" i="1" dirty="0" smtClean="0">
                <a:solidFill>
                  <a:srgbClr val="0033CC"/>
                </a:solidFill>
                <a:latin typeface="Palatino Linotype" pitchFamily="18" charset="0"/>
              </a:rPr>
              <a:t>Bakır</a:t>
            </a:r>
          </a:p>
          <a:p>
            <a:pPr marL="274320" lvl="1" indent="-274320" algn="just">
              <a:spcBef>
                <a:spcPts val="580"/>
              </a:spcBef>
              <a:buClr>
                <a:schemeClr val="accent1"/>
              </a:buClr>
            </a:pPr>
            <a:r>
              <a:rPr lang="tr-TR" sz="2300" b="1" i="1" dirty="0" smtClean="0">
                <a:solidFill>
                  <a:srgbClr val="0033CC"/>
                </a:solidFill>
                <a:latin typeface="Palatino Linotype" pitchFamily="18" charset="0"/>
              </a:rPr>
              <a:t>Çinko</a:t>
            </a:r>
          </a:p>
          <a:p>
            <a:pPr marL="274320" lvl="1" indent="-274320" algn="just">
              <a:spcBef>
                <a:spcPts val="580"/>
              </a:spcBef>
              <a:buClr>
                <a:schemeClr val="accent1"/>
              </a:buClr>
            </a:pPr>
            <a:r>
              <a:rPr lang="tr-TR" sz="2300" b="1" i="1" dirty="0" smtClean="0">
                <a:solidFill>
                  <a:srgbClr val="0033CC"/>
                </a:solidFill>
                <a:latin typeface="Palatino Linotype" pitchFamily="18" charset="0"/>
              </a:rPr>
              <a:t>Flor</a:t>
            </a:r>
          </a:p>
          <a:p>
            <a:pPr marL="274320" lvl="1" indent="-274320" algn="just">
              <a:spcBef>
                <a:spcPts val="580"/>
              </a:spcBef>
              <a:buClr>
                <a:schemeClr val="accent1"/>
              </a:buClr>
            </a:pPr>
            <a:r>
              <a:rPr lang="tr-TR" sz="2300" b="1" i="1" dirty="0" smtClean="0">
                <a:solidFill>
                  <a:srgbClr val="0033CC"/>
                </a:solidFill>
                <a:latin typeface="Palatino Linotype" pitchFamily="18" charset="0"/>
              </a:rPr>
              <a:t>İyot</a:t>
            </a:r>
          </a:p>
          <a:p>
            <a:pPr marL="274320" lvl="1" indent="-274320" algn="just">
              <a:spcBef>
                <a:spcPts val="580"/>
              </a:spcBef>
              <a:buClr>
                <a:schemeClr val="accent1"/>
              </a:buClr>
            </a:pPr>
            <a:r>
              <a:rPr lang="tr-TR" sz="2300" b="1" i="1" dirty="0" smtClean="0">
                <a:solidFill>
                  <a:srgbClr val="0033CC"/>
                </a:solidFill>
                <a:latin typeface="Symbol" pitchFamily="18" charset="2"/>
              </a:rPr>
              <a:t>b</a:t>
            </a:r>
            <a:r>
              <a:rPr lang="tr-TR" sz="2300" b="1" i="1" dirty="0" smtClean="0">
                <a:solidFill>
                  <a:srgbClr val="0033CC"/>
                </a:solidFill>
                <a:latin typeface="Palatino Linotype" pitchFamily="18" charset="0"/>
              </a:rPr>
              <a:t>-Karoten</a:t>
            </a:r>
          </a:p>
          <a:p>
            <a:pPr marL="274320" lvl="1" indent="-274320" algn="just">
              <a:spcBef>
                <a:spcPts val="580"/>
              </a:spcBef>
              <a:buClr>
                <a:schemeClr val="accent1"/>
              </a:buClr>
            </a:pPr>
            <a:r>
              <a:rPr lang="tr-TR" sz="2300" b="1" i="1" dirty="0" smtClean="0">
                <a:solidFill>
                  <a:srgbClr val="0033CC"/>
                </a:solidFill>
                <a:latin typeface="Palatino Linotype" pitchFamily="18" charset="0"/>
              </a:rPr>
              <a:t>B vitamini (tiamin)</a:t>
            </a:r>
          </a:p>
          <a:p>
            <a:pPr marL="274320" lvl="1" indent="-274320" algn="just">
              <a:spcBef>
                <a:spcPts val="580"/>
              </a:spcBef>
              <a:buClr>
                <a:schemeClr val="accent1"/>
              </a:buClr>
            </a:pPr>
            <a:r>
              <a:rPr lang="tr-TR" sz="2300" b="1" i="1" dirty="0" smtClean="0">
                <a:solidFill>
                  <a:srgbClr val="0033CC"/>
                </a:solidFill>
                <a:latin typeface="Palatino Linotype" pitchFamily="18" charset="0"/>
              </a:rPr>
              <a:t>B2 vitamini (riboflavin)</a:t>
            </a:r>
          </a:p>
          <a:p>
            <a:pPr marL="274320" lvl="1" indent="-274320" algn="just">
              <a:spcBef>
                <a:spcPts val="580"/>
              </a:spcBef>
              <a:buClr>
                <a:schemeClr val="accent1"/>
              </a:buClr>
            </a:pPr>
            <a:r>
              <a:rPr lang="tr-TR" sz="2300" b="1" i="1" dirty="0" smtClean="0">
                <a:solidFill>
                  <a:srgbClr val="0033CC"/>
                </a:solidFill>
                <a:latin typeface="Palatino Linotype" pitchFamily="18" charset="0"/>
              </a:rPr>
              <a:t>B5 vitamini (pantotenik asit)</a:t>
            </a:r>
          </a:p>
          <a:p>
            <a:pPr marL="274320" lvl="1" indent="-274320" algn="just">
              <a:spcBef>
                <a:spcPts val="580"/>
              </a:spcBef>
              <a:buClr>
                <a:schemeClr val="accent1"/>
              </a:buClr>
            </a:pPr>
            <a:r>
              <a:rPr lang="tr-TR" sz="2300" b="1" i="1" dirty="0" smtClean="0">
                <a:solidFill>
                  <a:srgbClr val="0033CC"/>
                </a:solidFill>
                <a:latin typeface="Palatino Linotype" pitchFamily="18" charset="0"/>
              </a:rPr>
              <a:t>B6 vitamini (piridoksin)</a:t>
            </a:r>
          </a:p>
          <a:p>
            <a:pPr marL="274320" lvl="1" indent="-274320" algn="just">
              <a:spcBef>
                <a:spcPts val="580"/>
              </a:spcBef>
              <a:buClr>
                <a:schemeClr val="accent1"/>
              </a:buClr>
            </a:pPr>
            <a:r>
              <a:rPr lang="tr-TR" sz="2300" b="1" i="1" dirty="0" smtClean="0">
                <a:solidFill>
                  <a:srgbClr val="0033CC"/>
                </a:solidFill>
                <a:latin typeface="Palatino Linotype" pitchFamily="18" charset="0"/>
              </a:rPr>
              <a:t>E vitamini (</a:t>
            </a:r>
            <a:r>
              <a:rPr lang="tr-TR" sz="2300" b="1" i="1" dirty="0" smtClean="0">
                <a:solidFill>
                  <a:srgbClr val="0033CC"/>
                </a:solidFill>
                <a:latin typeface="Symbol" pitchFamily="18" charset="2"/>
              </a:rPr>
              <a:t>a</a:t>
            </a:r>
            <a:r>
              <a:rPr lang="tr-TR" sz="2300" b="1" i="1" dirty="0" smtClean="0">
                <a:solidFill>
                  <a:srgbClr val="0033CC"/>
                </a:solidFill>
                <a:latin typeface="Palatino Linotype" pitchFamily="18" charset="0"/>
              </a:rPr>
              <a:t>-tokoferol)</a:t>
            </a:r>
          </a:p>
          <a:p>
            <a:pPr marL="274320" lvl="1" indent="-274320" algn="just">
              <a:spcBef>
                <a:spcPts val="580"/>
              </a:spcBef>
              <a:buClr>
                <a:schemeClr val="accent1"/>
              </a:buClr>
            </a:pPr>
            <a:r>
              <a:rPr lang="tr-TR" sz="2300" b="1" i="1" dirty="0">
                <a:solidFill>
                  <a:srgbClr val="0033CC"/>
                </a:solidFill>
                <a:latin typeface="Palatino Linotype" pitchFamily="18" charset="0"/>
              </a:rPr>
              <a:t>PP vitamini </a:t>
            </a:r>
            <a:r>
              <a:rPr lang="tr-TR" sz="2300" b="1" i="1" dirty="0" smtClean="0">
                <a:solidFill>
                  <a:srgbClr val="C00000"/>
                </a:solidFill>
                <a:latin typeface="Palatino Linotype" pitchFamily="18" charset="0"/>
              </a:rPr>
              <a:t>(nikotinik </a:t>
            </a:r>
            <a:r>
              <a:rPr lang="tr-TR" sz="2300" b="1" i="1" dirty="0">
                <a:solidFill>
                  <a:srgbClr val="C00000"/>
                </a:solidFill>
                <a:latin typeface="Palatino Linotype" pitchFamily="18" charset="0"/>
              </a:rPr>
              <a:t>asit)</a:t>
            </a:r>
          </a:p>
          <a:p>
            <a:pPr marL="274320" lvl="1" indent="-274320" algn="just">
              <a:spcBef>
                <a:spcPts val="580"/>
              </a:spcBef>
              <a:buClr>
                <a:schemeClr val="accent1"/>
              </a:buClr>
            </a:pPr>
            <a:r>
              <a:rPr lang="tr-TR" sz="2300" b="1" i="1" dirty="0">
                <a:solidFill>
                  <a:srgbClr val="0033CC"/>
                </a:solidFill>
                <a:latin typeface="Palatino Linotype" pitchFamily="18" charset="0"/>
              </a:rPr>
              <a:t>B9 vitamini (folik asit)</a:t>
            </a:r>
          </a:p>
          <a:p>
            <a:pPr marL="0" lvl="1" indent="0" algn="just">
              <a:spcBef>
                <a:spcPts val="580"/>
              </a:spcBef>
              <a:buClr>
                <a:schemeClr val="accent1"/>
              </a:buClr>
              <a:buNone/>
            </a:pPr>
            <a:r>
              <a:rPr lang="tr-TR" sz="2300" dirty="0" smtClean="0">
                <a:latin typeface="Palatino Linotype" pitchFamily="18" charset="0"/>
              </a:rPr>
              <a:t>bulunur</a:t>
            </a:r>
            <a:endParaRPr lang="tr-TR" sz="23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3">
                                            <p:txEl>
                                              <p:pRg st="9" end="9"/>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p:cTn id="5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3">
                                            <p:txEl>
                                              <p:pRg st="10" end="1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p:cTn id="5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9" dur="500"/>
                                        <p:tgtEl>
                                          <p:spTgt spid="3">
                                            <p:txEl>
                                              <p:pRg st="11" end="11"/>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 calcmode="lin" valueType="num">
                                      <p:cBhvr>
                                        <p:cTn id="6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4" dur="500"/>
                                        <p:tgtEl>
                                          <p:spTgt spid="3">
                                            <p:txEl>
                                              <p:pRg st="12" end="12"/>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p:cTn id="67"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69" dur="500"/>
                                        <p:tgtEl>
                                          <p:spTgt spid="3">
                                            <p:txEl>
                                              <p:pRg st="13" end="13"/>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 calcmode="lin" valueType="num">
                                      <p:cBhvr>
                                        <p:cTn id="7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74" dur="500"/>
                                        <p:tgtEl>
                                          <p:spTgt spid="3">
                                            <p:txEl>
                                              <p:pRg st="14" end="14"/>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 calcmode="lin" valueType="num">
                                      <p:cBhvr>
                                        <p:cTn id="7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7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568952" cy="6048672"/>
          </a:xfrm>
        </p:spPr>
        <p:txBody>
          <a:bodyPr>
            <a:normAutofit/>
          </a:bodyPr>
          <a:lstStyle/>
          <a:p>
            <a:pPr lvl="1" algn="just"/>
            <a:r>
              <a:rPr lang="tr-TR" b="1" i="1" dirty="0">
                <a:solidFill>
                  <a:srgbClr val="0033CC"/>
                </a:solidFill>
                <a:latin typeface="Palatino Linotype" pitchFamily="18" charset="0"/>
              </a:rPr>
              <a:t>2.8. Kokolin </a:t>
            </a:r>
          </a:p>
          <a:p>
            <a:pPr algn="just"/>
            <a:r>
              <a:rPr lang="tr-TR" sz="2200" dirty="0">
                <a:solidFill>
                  <a:srgbClr val="C00000"/>
                </a:solidFill>
                <a:effectLst>
                  <a:outerShdw blurRad="38100" dist="38100" dir="2700000" algn="tl">
                    <a:srgbClr val="000000">
                      <a:alpha val="43137"/>
                    </a:srgbClr>
                  </a:outerShdw>
                </a:effectLst>
                <a:latin typeface="Palatino Linotype" pitchFamily="18" charset="0"/>
              </a:rPr>
              <a:t>Kakaolu ürünlerde kakaoyağı dışında diğer bitkisel yağlar kullanılmışsa bu ürünlere, </a:t>
            </a:r>
            <a:r>
              <a:rPr lang="tr-TR" sz="2200" b="1" i="1" dirty="0">
                <a:solidFill>
                  <a:srgbClr val="C00000"/>
                </a:solidFill>
                <a:effectLst>
                  <a:outerShdw blurRad="38100" dist="38100" dir="2700000" algn="tl">
                    <a:srgbClr val="000000">
                      <a:alpha val="43137"/>
                    </a:srgbClr>
                  </a:outerShdw>
                </a:effectLst>
                <a:latin typeface="Palatino Linotype" pitchFamily="18" charset="0"/>
              </a:rPr>
              <a:t>kokolin</a:t>
            </a:r>
            <a:r>
              <a:rPr lang="tr-TR" sz="2200" dirty="0">
                <a:solidFill>
                  <a:srgbClr val="C00000"/>
                </a:solidFill>
                <a:effectLst>
                  <a:outerShdw blurRad="38100" dist="38100" dir="2700000" algn="tl">
                    <a:srgbClr val="000000">
                      <a:alpha val="43137"/>
                    </a:srgbClr>
                  </a:outerShdw>
                </a:effectLst>
                <a:latin typeface="Palatino Linotype" pitchFamily="18" charset="0"/>
              </a:rPr>
              <a:t> adı verilir. </a:t>
            </a:r>
            <a:r>
              <a:rPr lang="tr-TR" sz="2200" dirty="0">
                <a:latin typeface="Palatino Linotype" pitchFamily="18" charset="0"/>
              </a:rPr>
              <a:t>Kokolin nebati yağ, şeker, toz kakao, peyniraltı suyu tozu ve katkı maddeleri; gerektiğinde süt tozu, soya unu ve çeşni maddelerinin ilavesi ile tekniğine uygun olarak hazırlanan bir mamuldür. Kokolinler; sütlü, sütsüz, beyaz, sade, çeşnili ve dolgulu olmak üzere çeşitlidir. </a:t>
            </a:r>
          </a:p>
          <a:p>
            <a:pPr algn="just"/>
            <a:r>
              <a:rPr lang="tr-TR" sz="2200" dirty="0">
                <a:solidFill>
                  <a:srgbClr val="C00000"/>
                </a:solidFill>
                <a:effectLst>
                  <a:outerShdw blurRad="38100" dist="38100" dir="2700000" algn="tl">
                    <a:srgbClr val="000000">
                      <a:alpha val="43137"/>
                    </a:srgbClr>
                  </a:outerShdw>
                </a:effectLst>
                <a:latin typeface="Palatino Linotype" pitchFamily="18" charset="0"/>
              </a:rPr>
              <a:t>Avrupa Birliği Ticaret Bakanlığı tarafından bileşiminde %5'e kadar kakao yağı dışında başka bitkisel yağların kullanıldığı kakaolu şekerlemelerin çikolata adıyla satılabileceğine karar verilmiştir. </a:t>
            </a:r>
            <a:r>
              <a:rPr lang="tr-TR" sz="2200" dirty="0">
                <a:latin typeface="Palatino Linotype" pitchFamily="18" charset="0"/>
              </a:rPr>
              <a:t>Bununla birlikte, çikolatalara şekerin dışında başka tat verici maddeler katılamaz.</a:t>
            </a: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4725144"/>
            <a:ext cx="4195007"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76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1" algn="just"/>
            <a:r>
              <a:rPr lang="tr-TR" b="1" i="1" dirty="0" smtClean="0">
                <a:solidFill>
                  <a:srgbClr val="0033CC"/>
                </a:solidFill>
                <a:latin typeface="Palatino Linotype" pitchFamily="18" charset="0"/>
              </a:rPr>
              <a:t>2.9. </a:t>
            </a:r>
            <a:r>
              <a:rPr lang="tr-TR" b="1" i="1" dirty="0">
                <a:solidFill>
                  <a:srgbClr val="0033CC"/>
                </a:solidFill>
                <a:latin typeface="Palatino Linotype" pitchFamily="18" charset="0"/>
              </a:rPr>
              <a:t>Dolgulu Çikolata </a:t>
            </a:r>
          </a:p>
          <a:p>
            <a:pPr algn="just"/>
            <a:r>
              <a:rPr lang="tr-TR" sz="2800" dirty="0">
                <a:latin typeface="Palatino Linotype" pitchFamily="18" charset="0"/>
              </a:rPr>
              <a:t>Dış kısmı toplam ürün ağırlığının en az % 25’ini içeren, bitter çikolata, sütlü çikolata, bol sütlü çikolata ve beyaz çikolatalardan birinden oluĢan dolgulu çikolatadır. </a:t>
            </a:r>
            <a:endParaRPr lang="tr-TR" sz="2400" dirty="0">
              <a:latin typeface="Palatino Linotype" pitchFamily="18" charset="0"/>
            </a:endParaRP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2852936"/>
            <a:ext cx="3328987" cy="340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76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755576" y="4581128"/>
            <a:ext cx="7772400" cy="1944216"/>
          </a:xfrm>
        </p:spPr>
        <p:txBody>
          <a:bodyPr>
            <a:normAutofit/>
          </a:bodyPr>
          <a:lstStyle/>
          <a:p>
            <a:pPr algn="just"/>
            <a:r>
              <a:rPr lang="tr-TR" sz="2400" dirty="0">
                <a:latin typeface="Palatino Linotype" pitchFamily="18" charset="0"/>
              </a:rPr>
              <a:t>Tablo  çekirdeğin kimyasal bileşimine ait bir gösterge verir; bununla birlikte, kimyasal bileşim; çekirdeğin çeşidinde, fermantasyon ve kurutma işlemlerinin kalitesine ve daha sonraki işlemlerine bağlı oldu unutulmamalıdır.</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0738" y="116632"/>
            <a:ext cx="4962525" cy="439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33354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323528" y="332656"/>
            <a:ext cx="8496944" cy="4524219"/>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743075" algn="l"/>
                <a:tab pos="3181350" algn="l"/>
              </a:tabLst>
            </a:pP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a:t>
            </a:r>
            <a:r>
              <a:rPr kumimoji="0" lang="en-US" sz="1600" b="1" i="0" u="none" strike="noStrike" cap="none" normalizeH="0" baseline="0" dirty="0" err="1" smtClean="0" bmk="">
                <a:ln>
                  <a:noFill/>
                </a:ln>
                <a:solidFill>
                  <a:schemeClr val="tx1"/>
                </a:solidFill>
                <a:effectLst/>
                <a:latin typeface="Arial" pitchFamily="34" charset="0"/>
                <a:ea typeface="Times New Roman" pitchFamily="18" charset="0"/>
                <a:cs typeface="Times New Roman" pitchFamily="18" charset="0"/>
              </a:rPr>
              <a:t>aynaklar</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Demirci M, 2007 Beslenme, 3. Basım</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Kebeci T, 1999 Çikolata Teknolojileri</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Demirci M., Şimşek O., Öksüz Ö., 1996 Süt İşleme Teknolojisi. Trakya Üniversitesi Tekirdağ Ziraat Fakültesi, Gıda Müh. Bölümü, Tekirdağ</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Kebeci T, 1996 İstanbul’da Tüketime Sunulan Sütlü Çikolataların Genel Özellikleri Üzerine Bir Araştırma, Trakya Üniversitesi Gıda Müh. Bölümü Yüksek Lisans Tezi, Tekirdağ</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Karabayır</a:t>
            </a: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 2006 Şekerli ve Çikolatalı Mamuller Ürün Profili</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Türk Gıda Kodeksi, Şeker Tebliği, Tebliğ No: 99/10 Tarım ve Köy İşleri Bakanlığı, Ankara</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http://tr.</a:t>
            </a:r>
            <a:r>
              <a:rPr kumimoji="0" lang="tr-TR"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wikipedia</a:t>
            </a: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.org/</a:t>
            </a:r>
            <a:r>
              <a:rPr kumimoji="0" lang="tr-TR"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wiki</a:t>
            </a: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/Çikolata</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http://www.</a:t>
            </a:r>
            <a:r>
              <a:rPr kumimoji="0" lang="tr-TR"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drtuncayfiliz</a:t>
            </a: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a:t>
            </a:r>
            <a:r>
              <a:rPr kumimoji="0" lang="tr-TR"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cikolata</a:t>
            </a: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tr-TR"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htm</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http://www.</a:t>
            </a:r>
            <a:r>
              <a:rPr kumimoji="0" lang="tr-TR"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foodinfo</a:t>
            </a: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http://www.</a:t>
            </a:r>
            <a:r>
              <a:rPr kumimoji="0" lang="tr-TR"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soyaunu</a:t>
            </a:r>
            <a:r>
              <a:rPr kumimoji="0" lang="tr-T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ANONYMOUS, 1989. Gıda Maddeleri Tüzüğü, Madde 534.</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BECKETT, S.T. 1999.”</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Industrial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Chocolate</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Manufacture</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Use</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”.3.ed. p. 236.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Blackwell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Science</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Ltd., U.K.</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ÇELİK, Ç. 1998. “Çikolatalı Draje Yapımında Uygulanan Farklı İşlemlerin Raf Ömrü Üzerine Etkileri”. s:3. Y.Lisans Tezi, İTÜ.</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ÇETİNEL, Ö.1997. “Çikolata ve Çikolata Kaplamalı Ürünlerde Üretim Hataları”.s.4-9. Bitirme ödevi, İTÜ.</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HUI, Y.H. 1992.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Encyclopedia</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Food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Science</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Technology</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s.400. John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Wiley</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Sons</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Inc</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 pos="318135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TÜRK STANDARTLARI ENSTİTÜSÜ. Çikolata TS 7800, Ocak 1990;1-20.</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3075" algn="l"/>
                <a:tab pos="318135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052736"/>
            <a:ext cx="8136904" cy="4824536"/>
          </a:xfrm>
        </p:spPr>
        <p:txBody>
          <a:bodyPr>
            <a:normAutofit fontScale="92500"/>
          </a:bodyPr>
          <a:lstStyle/>
          <a:p>
            <a:r>
              <a:rPr lang="tr-TR" b="1" i="1" dirty="0">
                <a:solidFill>
                  <a:srgbClr val="0033CC"/>
                </a:solidFill>
                <a:latin typeface="Palatino Linotype" pitchFamily="18" charset="0"/>
                <a:ea typeface="+mj-ea"/>
                <a:cs typeface="+mj-cs"/>
              </a:rPr>
              <a:t>1.2.1.2. Kakao Çekirdeklerinin </a:t>
            </a:r>
            <a:r>
              <a:rPr lang="tr-TR" b="1" i="1" dirty="0" smtClean="0">
                <a:solidFill>
                  <a:srgbClr val="0033CC"/>
                </a:solidFill>
                <a:latin typeface="Palatino Linotype" pitchFamily="18" charset="0"/>
                <a:ea typeface="+mj-ea"/>
                <a:cs typeface="+mj-cs"/>
              </a:rPr>
              <a:t>Kurutulması</a:t>
            </a:r>
          </a:p>
          <a:p>
            <a:pPr marL="0" indent="0">
              <a:buNone/>
            </a:pPr>
            <a:endParaRPr lang="tr-TR" sz="3000" b="1" i="1" dirty="0">
              <a:solidFill>
                <a:srgbClr val="0033CC"/>
              </a:solidFill>
              <a:latin typeface="Palatino Linotype" pitchFamily="18" charset="0"/>
              <a:ea typeface="+mj-ea"/>
              <a:cs typeface="+mj-cs"/>
            </a:endParaRPr>
          </a:p>
          <a:p>
            <a:pPr algn="just"/>
            <a:r>
              <a:rPr lang="tr-TR" dirty="0" smtClean="0">
                <a:latin typeface="Palatino Linotype" pitchFamily="18" charset="0"/>
              </a:rPr>
              <a:t>Fermentasyondan </a:t>
            </a:r>
            <a:r>
              <a:rPr lang="tr-TR" dirty="0">
                <a:latin typeface="Palatino Linotype" pitchFamily="18" charset="0"/>
              </a:rPr>
              <a:t>sonra, kimyon rengi ile kahverengi arasında bir renge sahip olan çekirdekler, güneşte ya da kurutucularda nem içerikleri %7’ye düşene kadar kurutulur. Fermentasyon ve kurutma, tohum gömleğini de değişikliğe uğratarak, daha sonraki işlemler sırasında tohumdan kolayca ayrılabilecek gevrek bir yapı kazanmasını sağlar. Kurutma işlemi 1-2 hafta kadar sürer ve bu sürenin sonunda kakao çekirdeklerinin kırmızımsı kahverengi rengi koyu kahverengiye dönüşür.</a:t>
            </a:r>
          </a:p>
          <a:p>
            <a:endParaRPr lang="tr-TR" dirty="0">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4624"/>
            <a:ext cx="5256584" cy="3312368"/>
          </a:xfrm>
        </p:spPr>
        <p:txBody>
          <a:bodyPr>
            <a:normAutofit lnSpcReduction="10000"/>
          </a:bodyPr>
          <a:lstStyle/>
          <a:p>
            <a:pPr marL="274320" lvl="3" indent="-274320" algn="just">
              <a:spcBef>
                <a:spcPts val="580"/>
              </a:spcBef>
              <a:buClr>
                <a:schemeClr val="accent1"/>
              </a:buClr>
              <a:buSzPct val="85000"/>
            </a:pPr>
            <a:r>
              <a:rPr lang="tr-TR" sz="2800" b="1" i="1" dirty="0">
                <a:solidFill>
                  <a:srgbClr val="0033CC"/>
                </a:solidFill>
                <a:latin typeface="Palatino Linotype" pitchFamily="18" charset="0"/>
                <a:ea typeface="+mj-ea"/>
                <a:cs typeface="+mj-cs"/>
              </a:rPr>
              <a:t>1.2.1.3. Kakao Çekirdeklerinin Kavrulması</a:t>
            </a:r>
          </a:p>
          <a:p>
            <a:pPr algn="just"/>
            <a:r>
              <a:rPr lang="tr-TR" sz="2200" dirty="0">
                <a:latin typeface="Palatino Linotype" pitchFamily="18" charset="0"/>
              </a:rPr>
              <a:t>Kakao çekirdekleri kavrulmadan önce istenen nitelikte ürün elde edebilmek için harmanlanır. Kavurma, kesintili çalışan döner silindirik kavurucularda  ya da kesintisiz çalışan kavurucu–soğutucu kombine sistemlerde gerçekleştirilir.</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188640"/>
            <a:ext cx="2957513" cy="397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İçerik Yer Tutucusu 2"/>
          <p:cNvSpPr txBox="1">
            <a:spLocks/>
          </p:cNvSpPr>
          <p:nvPr/>
        </p:nvSpPr>
        <p:spPr>
          <a:xfrm>
            <a:off x="205344" y="2924944"/>
            <a:ext cx="8784976" cy="331236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
              <a:buNone/>
            </a:pPr>
            <a:r>
              <a:rPr lang="tr-TR" sz="2000" dirty="0">
                <a:latin typeface="Palatino Linotype" pitchFamily="18" charset="0"/>
              </a:rPr>
              <a:t>Kavurma ile;  </a:t>
            </a:r>
          </a:p>
          <a:p>
            <a:pPr algn="just"/>
            <a:r>
              <a:rPr lang="tr-TR" sz="2000" dirty="0" smtClean="0">
                <a:latin typeface="Palatino Linotype" pitchFamily="18" charset="0"/>
              </a:rPr>
              <a:t>Çekirdeklerin </a:t>
            </a:r>
            <a:r>
              <a:rPr lang="tr-TR" sz="2000" dirty="0">
                <a:latin typeface="Palatino Linotype" pitchFamily="18" charset="0"/>
              </a:rPr>
              <a:t>nem oranı düşer</a:t>
            </a:r>
          </a:p>
          <a:p>
            <a:pPr algn="just"/>
            <a:r>
              <a:rPr lang="tr-TR" sz="2000" dirty="0" smtClean="0">
                <a:latin typeface="Palatino Linotype" pitchFamily="18" charset="0"/>
              </a:rPr>
              <a:t>Çekirdekte </a:t>
            </a:r>
            <a:r>
              <a:rPr lang="tr-TR" sz="2000" dirty="0">
                <a:latin typeface="Palatino Linotype" pitchFamily="18" charset="0"/>
              </a:rPr>
              <a:t>bulunan proteinler denatüre olur</a:t>
            </a:r>
          </a:p>
          <a:p>
            <a:pPr algn="just"/>
            <a:r>
              <a:rPr lang="tr-TR" sz="2000" dirty="0" smtClean="0">
                <a:latin typeface="Palatino Linotype" pitchFamily="18" charset="0"/>
              </a:rPr>
              <a:t>Meydana </a:t>
            </a:r>
            <a:r>
              <a:rPr lang="tr-TR" sz="2000" dirty="0">
                <a:latin typeface="Palatino Linotype" pitchFamily="18" charset="0"/>
              </a:rPr>
              <a:t>gelen </a:t>
            </a:r>
            <a:r>
              <a:rPr lang="tr-TR" sz="2000" dirty="0" smtClean="0">
                <a:latin typeface="Palatino Linotype" pitchFamily="18" charset="0"/>
              </a:rPr>
              <a:t>Maillard</a:t>
            </a:r>
            <a:r>
              <a:rPr lang="tr-TR" sz="2000" dirty="0" smtClean="0">
                <a:solidFill>
                  <a:srgbClr val="C00000"/>
                </a:solidFill>
                <a:latin typeface="Palatino Linotype" pitchFamily="18" charset="0"/>
              </a:rPr>
              <a:t>*</a:t>
            </a:r>
            <a:r>
              <a:rPr lang="tr-TR" sz="2000" dirty="0" smtClean="0">
                <a:latin typeface="Palatino Linotype" pitchFamily="18" charset="0"/>
              </a:rPr>
              <a:t> </a:t>
            </a:r>
            <a:r>
              <a:rPr lang="tr-TR" sz="2000" dirty="0">
                <a:latin typeface="Palatino Linotype" pitchFamily="18" charset="0"/>
              </a:rPr>
              <a:t>ve karamelizasyon olaylarının etkisi ile karbonhidratların yapısı değişir</a:t>
            </a:r>
          </a:p>
          <a:p>
            <a:pPr algn="just"/>
            <a:r>
              <a:rPr lang="tr-TR" sz="2000" dirty="0" smtClean="0">
                <a:latin typeface="Palatino Linotype" pitchFamily="18" charset="0"/>
              </a:rPr>
              <a:t>Uçucu </a:t>
            </a:r>
            <a:r>
              <a:rPr lang="tr-TR" sz="2000" dirty="0">
                <a:latin typeface="Palatino Linotype" pitchFamily="18" charset="0"/>
              </a:rPr>
              <a:t>asitler uzaklaşır</a:t>
            </a:r>
          </a:p>
          <a:p>
            <a:pPr algn="just"/>
            <a:r>
              <a:rPr lang="tr-TR" sz="2000" dirty="0" smtClean="0">
                <a:latin typeface="Palatino Linotype" pitchFamily="18" charset="0"/>
              </a:rPr>
              <a:t>Çekirdek </a:t>
            </a:r>
            <a:r>
              <a:rPr lang="tr-TR" sz="2000" dirty="0">
                <a:latin typeface="Palatino Linotype" pitchFamily="18" charset="0"/>
              </a:rPr>
              <a:t>içini kabuğa bağlayan yapışkan karakterli materyal parçalanarak daha sonraki kırma işlemi sırasında kabukla iç kısmın ayrılmasına imkan sağlar.</a:t>
            </a:r>
          </a:p>
        </p:txBody>
      </p:sp>
      <p:sp>
        <p:nvSpPr>
          <p:cNvPr id="2" name="Dikdörtgen 1"/>
          <p:cNvSpPr/>
          <p:nvPr/>
        </p:nvSpPr>
        <p:spPr>
          <a:xfrm>
            <a:off x="79008" y="6093296"/>
            <a:ext cx="8892480" cy="738664"/>
          </a:xfrm>
          <a:prstGeom prst="rect">
            <a:avLst/>
          </a:prstGeom>
        </p:spPr>
        <p:txBody>
          <a:bodyPr wrap="square">
            <a:spAutoFit/>
          </a:bodyPr>
          <a:lstStyle/>
          <a:p>
            <a:pPr algn="just"/>
            <a:r>
              <a:rPr lang="tr-TR" sz="1400" dirty="0" smtClean="0">
                <a:solidFill>
                  <a:srgbClr val="C00000"/>
                </a:solidFill>
                <a:latin typeface="Palatino Linotype" pitchFamily="18" charset="0"/>
              </a:rPr>
              <a:t>*</a:t>
            </a:r>
            <a:r>
              <a:rPr lang="tr-TR" sz="1400" i="1" dirty="0" smtClean="0">
                <a:solidFill>
                  <a:srgbClr val="0033CC"/>
                </a:solidFill>
                <a:latin typeface="Palatino Linotype" pitchFamily="18" charset="0"/>
              </a:rPr>
              <a:t>Maillard</a:t>
            </a:r>
            <a:r>
              <a:rPr lang="tr-TR" sz="1400" dirty="0" smtClean="0">
                <a:solidFill>
                  <a:srgbClr val="C00000"/>
                </a:solidFill>
                <a:latin typeface="Palatino Linotype" pitchFamily="18" charset="0"/>
              </a:rPr>
              <a:t> </a:t>
            </a:r>
            <a:r>
              <a:rPr lang="tr-TR" sz="1400" dirty="0">
                <a:solidFill>
                  <a:srgbClr val="C00000"/>
                </a:solidFill>
                <a:latin typeface="Palatino Linotype" pitchFamily="18" charset="0"/>
              </a:rPr>
              <a:t>reaksiyonu, aminoasit, peptit veya polipeptit gibi proteinik bileşiklerin temelini teşkil eden monomer veya polimer bileşikler ile indirgen şekerler arasında sıcaklığın etkisi ile ortaya çıkan ve azotlu polimerik bileşiklerin oluşması ile sonuçlanan enzimatik olmayan esmerleşme reaksiyonlarından biridir.</a:t>
            </a: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p:cTn id="5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6192688"/>
          </a:xfrm>
        </p:spPr>
        <p:txBody>
          <a:bodyPr>
            <a:noAutofit/>
          </a:bodyPr>
          <a:lstStyle/>
          <a:p>
            <a:pPr marL="868680" lvl="3" indent="0">
              <a:buNone/>
            </a:pPr>
            <a:r>
              <a:rPr lang="tr-TR" sz="2400" b="1" i="1" dirty="0">
                <a:solidFill>
                  <a:srgbClr val="0033CC"/>
                </a:solidFill>
                <a:latin typeface="Palatino Linotype" pitchFamily="18" charset="0"/>
                <a:ea typeface="+mj-ea"/>
                <a:cs typeface="+mj-cs"/>
              </a:rPr>
              <a:t>1.2.1.4. Kakao Çekirdeklerinin </a:t>
            </a:r>
            <a:r>
              <a:rPr lang="tr-TR" sz="2400" b="1" i="1" dirty="0" smtClean="0">
                <a:solidFill>
                  <a:srgbClr val="0033CC"/>
                </a:solidFill>
                <a:latin typeface="Palatino Linotype" pitchFamily="18" charset="0"/>
                <a:ea typeface="+mj-ea"/>
                <a:cs typeface="+mj-cs"/>
              </a:rPr>
              <a:t>Öğütülmesi</a:t>
            </a:r>
          </a:p>
          <a:p>
            <a:pPr marL="868680" lvl="3" indent="0">
              <a:buNone/>
            </a:pPr>
            <a:endParaRPr lang="tr-TR" sz="2400" b="1" i="1" dirty="0">
              <a:solidFill>
                <a:srgbClr val="0033CC"/>
              </a:solidFill>
              <a:latin typeface="Palatino Linotype" pitchFamily="18" charset="0"/>
              <a:ea typeface="+mj-ea"/>
              <a:cs typeface="+mj-cs"/>
            </a:endParaRPr>
          </a:p>
          <a:p>
            <a:pPr algn="just"/>
            <a:r>
              <a:rPr lang="tr-TR" sz="2400" dirty="0" smtClean="0">
                <a:latin typeface="Palatino Linotype" pitchFamily="18" charset="0"/>
              </a:rPr>
              <a:t>Kavrulup </a:t>
            </a:r>
            <a:r>
              <a:rPr lang="tr-TR" sz="2400" dirty="0">
                <a:latin typeface="Palatino Linotype" pitchFamily="18" charset="0"/>
              </a:rPr>
              <a:t>soğutulan çekirdekler mekanik kabuk kırma ve ayırma sistemlerine sevk edilir. Kabuk kırıcıdan geçen kitle, aspirasyonla kombine edilmiş döner ve sarsak elek sistemlerinden geçerek kabuk, iç, kabuk-iç karışımı ve embriyo birbirinden ayrılır. Kabuğundan ve embriyodan ayrılan çekirdek içi, bir seri kırma ve öğütme valslerinden oluşan değirmenden geçirilerek öğütülür. </a:t>
            </a:r>
            <a:r>
              <a:rPr lang="tr-TR" sz="2400" dirty="0">
                <a:solidFill>
                  <a:srgbClr val="C00000"/>
                </a:solidFill>
                <a:effectLst>
                  <a:outerShdw blurRad="38100" dist="38100" dir="2700000" algn="tl">
                    <a:srgbClr val="000000">
                      <a:alpha val="43137"/>
                    </a:srgbClr>
                  </a:outerShdw>
                </a:effectLst>
                <a:latin typeface="Palatino Linotype" pitchFamily="18" charset="0"/>
              </a:rPr>
              <a:t>Öğütme sırasında ürünün sıcaklığı yükselir, kakao yağı eriyerek parçalanan hücre çeperlerinden dışarı çıkar. </a:t>
            </a:r>
            <a:r>
              <a:rPr lang="tr-TR" sz="2400" dirty="0">
                <a:latin typeface="Palatino Linotype" pitchFamily="18" charset="0"/>
              </a:rPr>
              <a:t>Çekirdeğin öğütülmesi sırasında sıcaklık 35-50°C’ye kadar çıkabilir. </a:t>
            </a:r>
            <a:r>
              <a:rPr lang="tr-TR" sz="2400" dirty="0">
                <a:solidFill>
                  <a:srgbClr val="C00000"/>
                </a:solidFill>
                <a:effectLst>
                  <a:outerShdw blurRad="38100" dist="38100" dir="2700000" algn="tl">
                    <a:srgbClr val="000000">
                      <a:alpha val="43137"/>
                    </a:srgbClr>
                  </a:outerShdw>
                </a:effectLst>
                <a:latin typeface="Palatino Linotype" pitchFamily="18" charset="0"/>
              </a:rPr>
              <a:t>Değirmenden çıkan ürün, yağ ve yağlı zerreciklerden oluşan, akışkan karakterli bir lapa görünümündedir. Bu ürüne </a:t>
            </a:r>
            <a:r>
              <a:rPr lang="tr-TR" sz="2400" b="1" i="1" dirty="0">
                <a:solidFill>
                  <a:srgbClr val="0033CC"/>
                </a:solidFill>
                <a:latin typeface="Palatino Linotype" pitchFamily="18" charset="0"/>
                <a:ea typeface="+mj-ea"/>
                <a:cs typeface="+mj-cs"/>
              </a:rPr>
              <a:t>çikolata likörü </a:t>
            </a:r>
            <a:r>
              <a:rPr lang="tr-TR" sz="2400" dirty="0">
                <a:solidFill>
                  <a:srgbClr val="C00000"/>
                </a:solidFill>
                <a:effectLst>
                  <a:outerShdw blurRad="38100" dist="38100" dir="2700000" algn="tl">
                    <a:srgbClr val="000000">
                      <a:alpha val="43137"/>
                    </a:srgbClr>
                  </a:outerShdw>
                </a:effectLst>
                <a:latin typeface="Palatino Linotype" pitchFamily="18" charset="0"/>
              </a:rPr>
              <a:t>denir</a:t>
            </a:r>
            <a:r>
              <a:rPr lang="tr-TR" sz="2400" cap="all" dirty="0">
                <a:solidFill>
                  <a:srgbClr val="C00000"/>
                </a:solidFill>
                <a:effectLst>
                  <a:outerShdw blurRad="38100" dist="38100" dir="2700000" algn="tl">
                    <a:srgbClr val="000000">
                      <a:alpha val="43137"/>
                    </a:srgbClr>
                  </a:outerShdw>
                </a:effectLst>
                <a:latin typeface="Palatino Linotype" pitchFamily="18" charset="0"/>
              </a:rPr>
              <a:t>.</a:t>
            </a:r>
            <a:endParaRPr lang="tr-TR" sz="2400" dirty="0">
              <a:solidFill>
                <a:srgbClr val="C00000"/>
              </a:solidFill>
              <a:effectLst>
                <a:outerShdw blurRad="38100" dist="38100" dir="2700000" algn="tl">
                  <a:srgbClr val="000000">
                    <a:alpha val="43137"/>
                  </a:srgbClr>
                </a:outerShdw>
              </a:effectLst>
              <a:latin typeface="Palatino Linotype" pitchFamily="18" charset="0"/>
            </a:endParaRPr>
          </a:p>
          <a:p>
            <a:endParaRPr lang="tr-TR" sz="2400" dirty="0">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772400" cy="796950"/>
          </a:xfrm>
        </p:spPr>
        <p:txBody>
          <a:bodyPr>
            <a:normAutofit/>
          </a:bodyPr>
          <a:lstStyle/>
          <a:p>
            <a:r>
              <a:rPr lang="tr-TR" sz="2800" b="1" i="1" dirty="0">
                <a:solidFill>
                  <a:srgbClr val="0033CC"/>
                </a:solidFill>
                <a:latin typeface="Palatino Linotype" pitchFamily="18" charset="0"/>
              </a:rPr>
              <a:t>BÖLÜM 1: ÇİKOLATA </a:t>
            </a:r>
            <a:r>
              <a:rPr lang="tr-TR" sz="2800" b="1" i="1" dirty="0" smtClean="0">
                <a:solidFill>
                  <a:srgbClr val="0033CC"/>
                </a:solidFill>
                <a:latin typeface="Palatino Linotype" pitchFamily="18" charset="0"/>
              </a:rPr>
              <a:t>HAMMADDELERİ</a:t>
            </a:r>
            <a:endParaRPr lang="tr-TR" sz="2800" i="1" dirty="0">
              <a:solidFill>
                <a:srgbClr val="0033CC"/>
              </a:solidFill>
              <a:latin typeface="Palatino Linotype" pitchFamily="18" charset="0"/>
            </a:endParaRPr>
          </a:p>
        </p:txBody>
      </p:sp>
      <p:sp>
        <p:nvSpPr>
          <p:cNvPr id="3" name="İçerik Yer Tutucusu 2"/>
          <p:cNvSpPr>
            <a:spLocks noGrp="1"/>
          </p:cNvSpPr>
          <p:nvPr>
            <p:ph sz="quarter" idx="1"/>
          </p:nvPr>
        </p:nvSpPr>
        <p:spPr>
          <a:xfrm>
            <a:off x="467544" y="1124744"/>
            <a:ext cx="8064896" cy="4968552"/>
          </a:xfrm>
        </p:spPr>
        <p:txBody>
          <a:bodyPr>
            <a:normAutofit fontScale="92500"/>
          </a:bodyPr>
          <a:lstStyle/>
          <a:p>
            <a:pPr lvl="0"/>
            <a:r>
              <a:rPr lang="tr-TR" b="1" i="1" dirty="0" smtClean="0">
                <a:solidFill>
                  <a:srgbClr val="0033CC"/>
                </a:solidFill>
                <a:latin typeface="Palatino Linotype" pitchFamily="18" charset="0"/>
              </a:rPr>
              <a:t>1. Giriş</a:t>
            </a:r>
            <a:endParaRPr lang="tr-TR" b="1" i="1" dirty="0">
              <a:solidFill>
                <a:srgbClr val="0033CC"/>
              </a:solidFill>
              <a:latin typeface="Palatino Linotype" pitchFamily="18" charset="0"/>
            </a:endParaRPr>
          </a:p>
          <a:p>
            <a:pPr lvl="1"/>
            <a:r>
              <a:rPr lang="tr-TR" sz="2600" b="1" i="1" dirty="0" smtClean="0">
                <a:solidFill>
                  <a:srgbClr val="0033CC"/>
                </a:solidFill>
                <a:latin typeface="Palatino Linotype" pitchFamily="18" charset="0"/>
              </a:rPr>
              <a:t>1.1.  </a:t>
            </a:r>
            <a:r>
              <a:rPr lang="tr-TR" sz="2600" b="1" i="1" dirty="0">
                <a:solidFill>
                  <a:srgbClr val="0033CC"/>
                </a:solidFill>
                <a:latin typeface="Palatino Linotype" pitchFamily="18" charset="0"/>
              </a:rPr>
              <a:t>Çikolatanın Tanımı</a:t>
            </a:r>
          </a:p>
          <a:p>
            <a:pPr algn="just"/>
            <a:r>
              <a:rPr lang="tr-TR" dirty="0">
                <a:latin typeface="Palatino Linotype" pitchFamily="18" charset="0"/>
              </a:rPr>
              <a:t>Çikolata, kakao ürünleri (kakao tozu, kakao kitlesi ve kakao yağı) ile şeker ve/veya tatlandırıcı, süt ve/veya süt ürünleri ve aroma maddelerinin ilavesi ile tekniğine uygun şekilde üretilen gıda maddesidir. </a:t>
            </a:r>
            <a:endParaRPr lang="tr-TR" dirty="0" smtClean="0">
              <a:latin typeface="Palatino Linotype" pitchFamily="18" charset="0"/>
            </a:endParaRPr>
          </a:p>
          <a:p>
            <a:pPr marL="0" indent="0" algn="just">
              <a:buNone/>
            </a:pPr>
            <a:endParaRPr lang="tr-TR" dirty="0" smtClean="0">
              <a:latin typeface="Palatino Linotype" pitchFamily="18" charset="0"/>
            </a:endParaRPr>
          </a:p>
          <a:p>
            <a:pPr algn="just"/>
            <a:r>
              <a:rPr lang="tr-TR" dirty="0" smtClean="0">
                <a:latin typeface="Palatino Linotype" pitchFamily="18" charset="0"/>
              </a:rPr>
              <a:t>Çikolata </a:t>
            </a:r>
            <a:r>
              <a:rPr lang="tr-TR" dirty="0">
                <a:latin typeface="Palatino Linotype" pitchFamily="18" charset="0"/>
              </a:rPr>
              <a:t>sözcüğü; Azteklerin (Meksika’da bir kızıldereli kabilesi) günlük konuşma dili olan “Nahuatl” dilinden gelir. Sözcük acı anlamına gelen “</a:t>
            </a:r>
            <a:r>
              <a:rPr lang="tr-TR" b="1" dirty="0">
                <a:latin typeface="Palatino Linotype" pitchFamily="18" charset="0"/>
              </a:rPr>
              <a:t>xocolli</a:t>
            </a:r>
            <a:r>
              <a:rPr lang="tr-TR" dirty="0">
                <a:latin typeface="Palatino Linotype" pitchFamily="18" charset="0"/>
              </a:rPr>
              <a:t>” ve su anlamına gelen “</a:t>
            </a:r>
            <a:r>
              <a:rPr lang="tr-TR" b="1" dirty="0">
                <a:latin typeface="Palatino Linotype" pitchFamily="18" charset="0"/>
              </a:rPr>
              <a:t>atl</a:t>
            </a:r>
            <a:r>
              <a:rPr lang="tr-TR" dirty="0">
                <a:latin typeface="Palatino Linotype" pitchFamily="18" charset="0"/>
              </a:rPr>
              <a:t>” sözcüklerinin birleşiminden oluşan “</a:t>
            </a:r>
            <a:r>
              <a:rPr lang="tr-TR" b="1" dirty="0">
                <a:latin typeface="Palatino Linotype" pitchFamily="18" charset="0"/>
              </a:rPr>
              <a:t>xocolatl</a:t>
            </a:r>
            <a:r>
              <a:rPr lang="tr-TR" dirty="0">
                <a:latin typeface="Palatino Linotype" pitchFamily="18" charset="0"/>
              </a:rPr>
              <a:t>” sözcüğünden türetilmiştir</a:t>
            </a:r>
          </a:p>
        </p:txBody>
      </p:sp>
    </p:spTree>
    <p:extLst>
      <p:ext uri="{BB962C8B-B14F-4D97-AF65-F5344CB8AC3E}">
        <p14:creationId xmlns:p14="http://schemas.microsoft.com/office/powerpoint/2010/main" xmlns="" val="10422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1052736"/>
            <a:ext cx="7772400" cy="4572000"/>
          </a:xfrm>
        </p:spPr>
        <p:txBody>
          <a:bodyPr>
            <a:noAutofit/>
          </a:bodyPr>
          <a:lstStyle/>
          <a:p>
            <a:pPr marL="868680" lvl="3" indent="0" algn="just">
              <a:buNone/>
            </a:pPr>
            <a:r>
              <a:rPr lang="tr-TR" sz="2400" b="1" i="1" dirty="0" smtClean="0">
                <a:solidFill>
                  <a:srgbClr val="0033CC"/>
                </a:solidFill>
                <a:latin typeface="Palatino Linotype" pitchFamily="18" charset="0"/>
              </a:rPr>
              <a:t>1.2.1.5. </a:t>
            </a:r>
            <a:r>
              <a:rPr lang="tr-TR" sz="2400" b="1" i="1" dirty="0">
                <a:solidFill>
                  <a:srgbClr val="0033CC"/>
                </a:solidFill>
                <a:latin typeface="Palatino Linotype" pitchFamily="18" charset="0"/>
              </a:rPr>
              <a:t>Alkalileştirme İşlemi (Dutch Process)</a:t>
            </a:r>
          </a:p>
          <a:p>
            <a:pPr marL="868680" lvl="3" indent="0" algn="just">
              <a:buNone/>
            </a:pPr>
            <a:endParaRPr lang="tr-TR" sz="2400" b="1" dirty="0">
              <a:latin typeface="Palatino Linotype" pitchFamily="18" charset="0"/>
            </a:endParaRPr>
          </a:p>
          <a:p>
            <a:pPr algn="just"/>
            <a:r>
              <a:rPr lang="tr-TR" sz="2400" dirty="0" smtClean="0">
                <a:latin typeface="Palatino Linotype" pitchFamily="18" charset="0"/>
              </a:rPr>
              <a:t>Kakao </a:t>
            </a:r>
            <a:r>
              <a:rPr lang="tr-TR" sz="2400" dirty="0">
                <a:latin typeface="Palatino Linotype" pitchFamily="18" charset="0"/>
              </a:rPr>
              <a:t>üretiminde kullanım amacına bağlı olarak bazen ürün alkalileştirilir. Bu işlem, bazen çekirdek içleri öğütülüp çikolata likörü haline gelmeden önce, çoğunlukla da öğütmeden sonra uygulanır. İşlem sırasında ürün </a:t>
            </a:r>
            <a:r>
              <a:rPr lang="tr-TR" sz="2400" dirty="0">
                <a:solidFill>
                  <a:srgbClr val="C00000"/>
                </a:solidFill>
                <a:effectLst>
                  <a:outerShdw blurRad="38100" dist="38100" dir="2700000" algn="tl">
                    <a:srgbClr val="000000">
                      <a:alpha val="43137"/>
                    </a:srgbClr>
                  </a:outerShdw>
                </a:effectLst>
                <a:latin typeface="Palatino Linotype" pitchFamily="18" charset="0"/>
              </a:rPr>
              <a:t>potasyum, sodyum, magnezyum, amonyum karbonat ya da bikarbonat çözeltileri</a:t>
            </a:r>
            <a:r>
              <a:rPr lang="tr-TR" sz="2400" dirty="0">
                <a:latin typeface="Palatino Linotype" pitchFamily="18" charset="0"/>
              </a:rPr>
              <a:t>nden biri ile muamele edilerek, ürünün 5.5-6.0 civarında olan pH’sı 7.8-8.2’ye kadar yükseltilir. Bu işlem kakao pigmentlerinin rengini de değiştirir; kahverengimsi kırmızı olan renk, koyu maun rengine döner</a:t>
            </a:r>
            <a:r>
              <a:rPr lang="tr-TR" sz="2400" cap="all" dirty="0">
                <a:latin typeface="Palatino Linotype" pitchFamily="18" charset="0"/>
              </a:rPr>
              <a:t>.</a:t>
            </a:r>
            <a:endParaRPr lang="tr-TR" sz="2400" dirty="0">
              <a:latin typeface="Palatino Linotype" pitchFamily="18" charset="0"/>
            </a:endParaRPr>
          </a:p>
          <a:p>
            <a:pPr algn="just"/>
            <a:endParaRPr lang="tr-TR" sz="2400" dirty="0">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6336704"/>
          </a:xfrm>
        </p:spPr>
        <p:txBody>
          <a:bodyPr>
            <a:normAutofit lnSpcReduction="10000"/>
          </a:bodyPr>
          <a:lstStyle/>
          <a:p>
            <a:pPr marL="868680" lvl="3" indent="0" algn="just">
              <a:buNone/>
            </a:pPr>
            <a:r>
              <a:rPr lang="tr-TR" sz="2400" b="1" i="1" dirty="0" smtClean="0">
                <a:solidFill>
                  <a:srgbClr val="0033CC"/>
                </a:solidFill>
                <a:latin typeface="Palatino Linotype" pitchFamily="18" charset="0"/>
              </a:rPr>
              <a:t>1.2.1.6. </a:t>
            </a:r>
            <a:r>
              <a:rPr lang="tr-TR" sz="2400" b="1" i="1" dirty="0">
                <a:solidFill>
                  <a:srgbClr val="0033CC"/>
                </a:solidFill>
                <a:latin typeface="Palatino Linotype" pitchFamily="18" charset="0"/>
              </a:rPr>
              <a:t>Çikolata Likörünün </a:t>
            </a:r>
            <a:r>
              <a:rPr lang="tr-TR" sz="2400" b="1" i="1" dirty="0" smtClean="0">
                <a:solidFill>
                  <a:srgbClr val="0033CC"/>
                </a:solidFill>
                <a:latin typeface="Palatino Linotype" pitchFamily="18" charset="0"/>
              </a:rPr>
              <a:t>Preslenmesi</a:t>
            </a:r>
          </a:p>
          <a:p>
            <a:pPr marL="868680" lvl="3" indent="0" algn="just">
              <a:buNone/>
            </a:pPr>
            <a:endParaRPr lang="tr-TR" sz="2400" b="1" i="1" dirty="0">
              <a:solidFill>
                <a:srgbClr val="0033CC"/>
              </a:solidFill>
              <a:latin typeface="Palatino Linotype" pitchFamily="18" charset="0"/>
            </a:endParaRPr>
          </a:p>
          <a:p>
            <a:pPr algn="just"/>
            <a:r>
              <a:rPr lang="tr-TR" sz="2400" dirty="0" smtClean="0">
                <a:latin typeface="Palatino Linotype" pitchFamily="18" charset="0"/>
              </a:rPr>
              <a:t>Alkalileştirme </a:t>
            </a:r>
            <a:r>
              <a:rPr lang="tr-TR" sz="2400" dirty="0">
                <a:latin typeface="Palatino Linotype" pitchFamily="18" charset="0"/>
              </a:rPr>
              <a:t>işlemi uygulanmış ya da uygulanmamış çikolata likörleri horizontal hidrolik preslerde sıkılarak </a:t>
            </a:r>
            <a:r>
              <a:rPr lang="tr-TR" sz="2400" dirty="0">
                <a:solidFill>
                  <a:srgbClr val="C00000"/>
                </a:solidFill>
                <a:effectLst>
                  <a:outerShdw blurRad="38100" dist="38100" dir="2700000" algn="tl">
                    <a:srgbClr val="000000">
                      <a:alpha val="43137"/>
                    </a:srgbClr>
                  </a:outerShdw>
                </a:effectLst>
                <a:latin typeface="Palatino Linotype" pitchFamily="18" charset="0"/>
              </a:rPr>
              <a:t>kakao yağı </a:t>
            </a:r>
            <a:r>
              <a:rPr lang="tr-TR" sz="2400" dirty="0">
                <a:latin typeface="Palatino Linotype" pitchFamily="18" charset="0"/>
              </a:rPr>
              <a:t>ve </a:t>
            </a:r>
            <a:r>
              <a:rPr lang="tr-TR" sz="2400" dirty="0">
                <a:solidFill>
                  <a:srgbClr val="C00000"/>
                </a:solidFill>
                <a:effectLst>
                  <a:outerShdw blurRad="38100" dist="38100" dir="2700000" algn="tl">
                    <a:srgbClr val="000000">
                      <a:alpha val="43137"/>
                    </a:srgbClr>
                  </a:outerShdw>
                </a:effectLst>
                <a:latin typeface="Palatino Linotype" pitchFamily="18" charset="0"/>
              </a:rPr>
              <a:t>kakao tozu </a:t>
            </a:r>
            <a:r>
              <a:rPr lang="tr-TR" sz="2400" dirty="0">
                <a:latin typeface="Palatino Linotype" pitchFamily="18" charset="0"/>
              </a:rPr>
              <a:t>adı verilen iki farklı ürüne dönüştürülür</a:t>
            </a:r>
            <a:r>
              <a:rPr lang="tr-TR" sz="2400" cap="all"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smtClean="0">
                <a:latin typeface="Palatino Linotype" pitchFamily="18" charset="0"/>
              </a:rPr>
              <a:t>Kakao </a:t>
            </a:r>
            <a:r>
              <a:rPr lang="tr-TR" sz="2400" dirty="0">
                <a:latin typeface="Palatino Linotype" pitchFamily="18" charset="0"/>
              </a:rPr>
              <a:t>kitlesi kakao çekirdeğinin öğütülmesiyle elde edilir. Kakao likörünün kalitesi kullanılan çekirdeğe bağlıdır. Üreticiler sıklıkla istenilen kalite, aroma ve lezzeti kazandırmak için farklı çeşitlerdeki çekirdekleri karıştırırlar. Kakao likörü daha sonra, renginin ve aromasının aynı zamanda kimyasal kompozisyonunda değişmesi amacıyla kavrulma ve alkalizasyon işlemlerine tabi tutulur ve çikolata üretiminde kullanılır.  Yağ oranı minimum %52 dir.  </a:t>
            </a:r>
            <a:r>
              <a:rPr lang="tr-TR" sz="2400" dirty="0">
                <a:solidFill>
                  <a:srgbClr val="0033CC"/>
                </a:solidFill>
                <a:latin typeface="Palatino Linotype" pitchFamily="18" charset="0"/>
              </a:rPr>
              <a:t>Ambalaj : 25 kg Karton koli; Raf Ömrü : 12 ay; Fiyat Aralığı : 4500$ – 5000$ + KDV</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1196752"/>
            <a:ext cx="7772400" cy="4572000"/>
          </a:xfrm>
        </p:spPr>
        <p:txBody>
          <a:bodyPr>
            <a:normAutofit lnSpcReduction="10000"/>
          </a:bodyPr>
          <a:lstStyle/>
          <a:p>
            <a:pPr marL="868680" lvl="3" indent="0" algn="just">
              <a:buNone/>
            </a:pPr>
            <a:r>
              <a:rPr lang="tr-TR" sz="2400" b="1" i="1" dirty="0">
                <a:solidFill>
                  <a:srgbClr val="0033CC"/>
                </a:solidFill>
                <a:latin typeface="Palatino Linotype" pitchFamily="18" charset="0"/>
              </a:rPr>
              <a:t>1.2.1.6. </a:t>
            </a:r>
            <a:r>
              <a:rPr lang="tr-TR" sz="2400" b="1" i="1" dirty="0" smtClean="0">
                <a:solidFill>
                  <a:srgbClr val="0033CC"/>
                </a:solidFill>
                <a:latin typeface="Palatino Linotype" pitchFamily="18" charset="0"/>
              </a:rPr>
              <a:t>Kakao Tozu</a:t>
            </a:r>
          </a:p>
          <a:p>
            <a:pPr marL="868680" lvl="3" indent="0" algn="just">
              <a:buNone/>
            </a:pPr>
            <a:endParaRPr lang="tr-TR" sz="2400" b="1" i="1" dirty="0">
              <a:solidFill>
                <a:srgbClr val="0033CC"/>
              </a:solidFill>
              <a:latin typeface="Palatino Linotype" pitchFamily="18" charset="0"/>
            </a:endParaRPr>
          </a:p>
          <a:p>
            <a:pPr algn="just"/>
            <a:r>
              <a:rPr lang="tr-TR" sz="2400" dirty="0">
                <a:latin typeface="Palatino Linotype" pitchFamily="18" charset="0"/>
              </a:rPr>
              <a:t>	Kakao tozu, kakao kitlesinden oluşur. Presler yağın bir kısmını uzaklaştırmak için kullanılır ve kakao pres keki denilen katı bir madde bırakırlar. Bu kek daha sonra kakao tozu oluşturmak üzere ufak parçalara kırılır. Farklı kompozisyonlarda ve farklı miktarlarda yağ içeren kakao tozu üretmek için işlemler değiştirilebilir. Naturel ve Alkalize kakao tozu olarak 2 çeşittir.  Yağ Oranı : % 10 -12.  Kakao tozunun bileşimi aşağıdaki gibidir, fakat kompozisyonun kavurma, alkalizasyon ve presleme işlemlerine bağlı olduğu unutulmamalıdır:</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36823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4960" y="116632"/>
            <a:ext cx="6192688" cy="6605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8103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4032448" cy="6336704"/>
          </a:xfrm>
        </p:spPr>
        <p:txBody>
          <a:bodyPr>
            <a:noAutofit/>
          </a:bodyPr>
          <a:lstStyle/>
          <a:p>
            <a:pPr algn="just"/>
            <a:r>
              <a:rPr lang="tr-TR" sz="2400" b="1" i="1" dirty="0">
                <a:latin typeface="Palatino Linotype" pitchFamily="18" charset="0"/>
              </a:rPr>
              <a:t>Kullanım Alanı:</a:t>
            </a:r>
            <a:r>
              <a:rPr lang="tr-TR" sz="2400" dirty="0">
                <a:latin typeface="Palatino Linotype" pitchFamily="18" charset="0"/>
              </a:rPr>
              <a:t>  </a:t>
            </a:r>
          </a:p>
          <a:p>
            <a:pPr algn="just"/>
            <a:r>
              <a:rPr lang="tr-TR" sz="2400" dirty="0">
                <a:latin typeface="Palatino Linotype" pitchFamily="18" charset="0"/>
              </a:rPr>
              <a:t>	Renk ve tat verici olarak, Çikolata Kaplama ve Dolgu ürünlerinde, Çikolatalı şekerlemelerde, Biskuvi  ve Kek üretiminde, Puding ve Süt ürünlerinde, Fırıncılık ürünlerinde, Dondurma üretiminde ve Hazır toz içecekler gibi bir çok gıda ürünlerinde kullanılmaktadır. </a:t>
            </a:r>
            <a:endParaRPr lang="tr-TR" sz="2400" dirty="0" smtClean="0">
              <a:latin typeface="Palatino Linotype" pitchFamily="18" charset="0"/>
            </a:endParaRPr>
          </a:p>
          <a:p>
            <a:pPr algn="just"/>
            <a:r>
              <a:rPr lang="tr-TR" sz="2400" dirty="0" smtClean="0">
                <a:solidFill>
                  <a:srgbClr val="0033CC"/>
                </a:solidFill>
                <a:latin typeface="Palatino Linotype" pitchFamily="18" charset="0"/>
              </a:rPr>
              <a:t>Ambalaj </a:t>
            </a:r>
            <a:r>
              <a:rPr lang="tr-TR" sz="2400" dirty="0">
                <a:solidFill>
                  <a:srgbClr val="0033CC"/>
                </a:solidFill>
                <a:latin typeface="Palatino Linotype" pitchFamily="18" charset="0"/>
              </a:rPr>
              <a:t>: 25 kg torbalarda</a:t>
            </a:r>
          </a:p>
          <a:p>
            <a:pPr marL="0" indent="0" algn="just">
              <a:buNone/>
            </a:pPr>
            <a:r>
              <a:rPr lang="tr-TR" sz="2400" dirty="0">
                <a:solidFill>
                  <a:srgbClr val="0033CC"/>
                </a:solidFill>
                <a:latin typeface="Palatino Linotype" pitchFamily="18" charset="0"/>
              </a:rPr>
              <a:t>Raf Ömrü : 18 – 24 ay</a:t>
            </a:r>
          </a:p>
          <a:p>
            <a:pPr marL="0" indent="0" algn="just">
              <a:buNone/>
            </a:pPr>
            <a:r>
              <a:rPr lang="tr-TR" sz="2400" dirty="0">
                <a:solidFill>
                  <a:srgbClr val="0033CC"/>
                </a:solidFill>
                <a:latin typeface="Palatino Linotype" pitchFamily="18" charset="0"/>
              </a:rPr>
              <a:t>Fiyat Aralığı : 5000$ + KDV</a:t>
            </a:r>
          </a:p>
        </p:txBody>
      </p:sp>
      <p:pic>
        <p:nvPicPr>
          <p:cNvPr id="2050" name="Resim 192" descr="Açıklama: http://www.erbililac.com/images/kakao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1480" y="260648"/>
            <a:ext cx="4483008" cy="633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kdörtgen 1"/>
          <p:cNvSpPr/>
          <p:nvPr/>
        </p:nvSpPr>
        <p:spPr>
          <a:xfrm>
            <a:off x="5220072" y="6214430"/>
            <a:ext cx="3766800" cy="369332"/>
          </a:xfrm>
          <a:prstGeom prst="rect">
            <a:avLst/>
          </a:prstGeom>
        </p:spPr>
        <p:txBody>
          <a:bodyPr wrap="none">
            <a:spAutoFit/>
          </a:bodyPr>
          <a:lstStyle/>
          <a:p>
            <a:r>
              <a:rPr lang="fi-FI" b="1" dirty="0">
                <a:solidFill>
                  <a:srgbClr val="0033CC"/>
                </a:solidFill>
              </a:rPr>
              <a:t>Kakao Meyvesi, Tohumu ve Tozu</a:t>
            </a:r>
            <a:endParaRPr lang="tr-TR" b="1" dirty="0">
              <a:solidFill>
                <a:srgbClr val="0033CC"/>
              </a:solidFill>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1052736"/>
            <a:ext cx="7772400" cy="4824536"/>
          </a:xfrm>
        </p:spPr>
        <p:txBody>
          <a:bodyPr>
            <a:normAutofit/>
          </a:bodyPr>
          <a:lstStyle/>
          <a:p>
            <a:pPr lvl="1" algn="just"/>
            <a:r>
              <a:rPr lang="tr-TR" sz="2400" b="1" i="1" dirty="0" smtClean="0">
                <a:solidFill>
                  <a:srgbClr val="0033CC"/>
                </a:solidFill>
                <a:latin typeface="Palatino Linotype" pitchFamily="18" charset="0"/>
              </a:rPr>
              <a:t>1.3. </a:t>
            </a:r>
            <a:r>
              <a:rPr lang="tr-TR" b="1" i="1" dirty="0">
                <a:solidFill>
                  <a:srgbClr val="0033CC"/>
                </a:solidFill>
                <a:latin typeface="Palatino Linotype" pitchFamily="18" charset="0"/>
              </a:rPr>
              <a:t>Kakao Yağı</a:t>
            </a:r>
          </a:p>
          <a:p>
            <a:pPr algn="just"/>
            <a:r>
              <a:rPr lang="tr-TR" sz="2400" dirty="0">
                <a:latin typeface="Palatino Linotype" pitchFamily="18" charset="0"/>
              </a:rPr>
              <a:t>	Çekirdek kakao ve/veya kakao kitlesinden elde edilen çikolata imaline uygun yağdır. (TSE 7800,1990). </a:t>
            </a:r>
            <a:r>
              <a:rPr lang="tr-TR" sz="2400" dirty="0">
                <a:solidFill>
                  <a:srgbClr val="C00000"/>
                </a:solidFill>
                <a:effectLst>
                  <a:outerShdw blurRad="38100" dist="38100" dir="2700000" algn="tl">
                    <a:srgbClr val="000000">
                      <a:alpha val="43137"/>
                    </a:srgbClr>
                  </a:outerShdw>
                </a:effectLst>
                <a:latin typeface="Palatino Linotype" pitchFamily="18" charset="0"/>
              </a:rPr>
              <a:t>Çikolata liköründen elde edilen yağ bitkisel kaynaklı yağ olmasına rağmen katı bir yağdır. </a:t>
            </a:r>
            <a:r>
              <a:rPr lang="tr-TR" sz="2400" dirty="0">
                <a:latin typeface="Palatino Linotype" pitchFamily="18" charset="0"/>
              </a:rPr>
              <a:t>Yağ asidi bileşimi şöyledir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smtClean="0">
                <a:latin typeface="Palatino Linotype" pitchFamily="18" charset="0"/>
              </a:rPr>
              <a:t>Palmitik </a:t>
            </a:r>
            <a:r>
              <a:rPr lang="tr-TR" sz="2400" dirty="0">
                <a:latin typeface="Palatino Linotype" pitchFamily="18" charset="0"/>
              </a:rPr>
              <a:t>asit %25-35</a:t>
            </a:r>
          </a:p>
          <a:p>
            <a:pPr algn="just"/>
            <a:r>
              <a:rPr lang="tr-TR" sz="2400" dirty="0" smtClean="0">
                <a:latin typeface="Palatino Linotype" pitchFamily="18" charset="0"/>
              </a:rPr>
              <a:t>Stearik </a:t>
            </a:r>
            <a:r>
              <a:rPr lang="tr-TR" sz="2400" dirty="0">
                <a:latin typeface="Palatino Linotype" pitchFamily="18" charset="0"/>
              </a:rPr>
              <a:t>asit %30-35</a:t>
            </a:r>
          </a:p>
          <a:p>
            <a:pPr algn="just"/>
            <a:r>
              <a:rPr lang="tr-TR" sz="2400" dirty="0" smtClean="0">
                <a:latin typeface="Palatino Linotype" pitchFamily="18" charset="0"/>
              </a:rPr>
              <a:t>Oleik </a:t>
            </a:r>
            <a:r>
              <a:rPr lang="tr-TR" sz="2400" dirty="0">
                <a:latin typeface="Palatino Linotype" pitchFamily="18" charset="0"/>
              </a:rPr>
              <a:t>asit %38</a:t>
            </a:r>
          </a:p>
          <a:p>
            <a:pPr algn="just"/>
            <a:r>
              <a:rPr lang="tr-TR" sz="2400" dirty="0" smtClean="0">
                <a:latin typeface="Palatino Linotype" pitchFamily="18" charset="0"/>
              </a:rPr>
              <a:t>Linoleik </a:t>
            </a:r>
            <a:r>
              <a:rPr lang="tr-TR" sz="2400" dirty="0">
                <a:latin typeface="Palatino Linotype" pitchFamily="18" charset="0"/>
              </a:rPr>
              <a:t>asit %2 dir</a:t>
            </a:r>
          </a:p>
          <a:p>
            <a:pPr lvl="3" algn="just"/>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8560" y="3429000"/>
            <a:ext cx="9433048" cy="2952328"/>
          </a:xfrm>
        </p:spPr>
        <p:txBody>
          <a:bodyPr>
            <a:normAutofit/>
          </a:bodyPr>
          <a:lstStyle/>
          <a:p>
            <a:pPr marL="868680" lvl="3" indent="0" algn="just">
              <a:buNone/>
            </a:pPr>
            <a:r>
              <a:rPr lang="tr-TR" sz="2300" dirty="0" smtClean="0">
                <a:latin typeface="Palatino Linotype" pitchFamily="18" charset="0"/>
              </a:rPr>
              <a:t>Bu </a:t>
            </a:r>
            <a:r>
              <a:rPr lang="tr-TR" sz="2300" dirty="0">
                <a:latin typeface="Palatino Linotype" pitchFamily="18" charset="0"/>
              </a:rPr>
              <a:t>yağ asitlerinin gliserin ile esterleşmesi sonucu oluşan yağ (gliseril trikarboksilat) polimorf bir yağdır. Bundan dolayı erime noktası 28-36°C arasında değişir. Yağ veya kakao yağı sayılı yollardan çekirdekten ekstrakte edilerek elde edilir.  Saf pres yağı yatay preslerden kakao kitlesinden ekstrakte edilir. Alt-standart kakao çekirdekleri kabukları ayrılmadan sürekli </a:t>
            </a:r>
            <a:r>
              <a:rPr lang="tr-TR" sz="2300" dirty="0" smtClean="0">
                <a:latin typeface="Palatino Linotype" pitchFamily="18" charset="0"/>
              </a:rPr>
              <a:t>expeller</a:t>
            </a:r>
            <a:r>
              <a:rPr lang="tr-TR" sz="2300" dirty="0" smtClean="0">
                <a:solidFill>
                  <a:srgbClr val="C00000"/>
                </a:solidFill>
                <a:latin typeface="Palatino Linotype" pitchFamily="18" charset="0"/>
              </a:rPr>
              <a:t>*</a:t>
            </a:r>
            <a:r>
              <a:rPr lang="tr-TR" sz="2300" dirty="0" smtClean="0">
                <a:latin typeface="Palatino Linotype" pitchFamily="18" charset="0"/>
              </a:rPr>
              <a:t> </a:t>
            </a:r>
            <a:r>
              <a:rPr lang="tr-TR" sz="2300" dirty="0">
                <a:latin typeface="Palatino Linotype" pitchFamily="18" charset="0"/>
              </a:rPr>
              <a:t>presler kullanılarak preslenebilir.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5472"/>
            <a:ext cx="6048672" cy="333004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323528" y="6093296"/>
            <a:ext cx="8568952" cy="523220"/>
          </a:xfrm>
          <a:prstGeom prst="rect">
            <a:avLst/>
          </a:prstGeom>
        </p:spPr>
        <p:txBody>
          <a:bodyPr wrap="square">
            <a:spAutoFit/>
          </a:bodyPr>
          <a:lstStyle/>
          <a:p>
            <a:r>
              <a:rPr lang="tr-TR" sz="1400" dirty="0" smtClean="0">
                <a:solidFill>
                  <a:srgbClr val="C00000"/>
                </a:solidFill>
                <a:latin typeface="Palatino Linotype" pitchFamily="18" charset="0"/>
              </a:rPr>
              <a:t>*Ekspeller proses: Yağ ekstraksiyonunun </a:t>
            </a:r>
            <a:r>
              <a:rPr lang="tr-TR" sz="1400" dirty="0">
                <a:solidFill>
                  <a:srgbClr val="C00000"/>
                </a:solidFill>
                <a:latin typeface="Palatino Linotype" pitchFamily="18" charset="0"/>
              </a:rPr>
              <a:t>mekanik </a:t>
            </a:r>
            <a:r>
              <a:rPr lang="tr-TR" sz="1400" dirty="0" smtClean="0">
                <a:solidFill>
                  <a:srgbClr val="C00000"/>
                </a:solidFill>
                <a:latin typeface="Palatino Linotype" pitchFamily="18" charset="0"/>
              </a:rPr>
              <a:t>preslerle presleme yoluyla değil bir kimyasal işlemle açığa çıkarılma yöntemdir</a:t>
            </a:r>
            <a:r>
              <a:rPr lang="tr-TR" sz="1400" dirty="0">
                <a:solidFill>
                  <a:srgbClr val="C00000"/>
                </a:solidFill>
                <a:latin typeface="Palatino Linotype" pitchFamily="18" charset="0"/>
              </a:rPr>
              <a:t>.</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31737" y="3356992"/>
            <a:ext cx="8568952" cy="2232248"/>
          </a:xfrm>
        </p:spPr>
        <p:txBody>
          <a:bodyPr>
            <a:normAutofit fontScale="55000" lnSpcReduction="20000"/>
          </a:bodyPr>
          <a:lstStyle/>
          <a:p>
            <a:pPr algn="just"/>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endParaRPr lang="tr-TR" sz="2400" dirty="0">
              <a:latin typeface="Palatino Linotype" pitchFamily="18" charset="0"/>
            </a:endParaRPr>
          </a:p>
          <a:p>
            <a:pPr algn="just"/>
            <a:endParaRPr lang="tr-TR" sz="2400" dirty="0" smtClean="0">
              <a:latin typeface="Palatino Linotype" pitchFamily="18" charset="0"/>
            </a:endParaRPr>
          </a:p>
          <a:p>
            <a:pPr algn="just"/>
            <a:r>
              <a:rPr lang="tr-TR" sz="3600" b="1" dirty="0" smtClean="0">
                <a:latin typeface="Palatino Linotype" pitchFamily="18" charset="0"/>
                <a:hlinkClick r:id="rId2" tooltip="Linoleic acid"/>
              </a:rPr>
              <a:t>linoleik asit</a:t>
            </a:r>
            <a:r>
              <a:rPr lang="tr-TR" sz="3600" dirty="0" smtClean="0">
                <a:latin typeface="Palatino Linotype" pitchFamily="18" charset="0"/>
              </a:rPr>
              <a:t>,</a:t>
            </a:r>
            <a:r>
              <a:rPr lang="tr-TR" sz="3600" dirty="0">
                <a:latin typeface="Palatino Linotype" pitchFamily="18" charset="0"/>
              </a:rPr>
              <a:t> </a:t>
            </a:r>
            <a:r>
              <a:rPr lang="tr-TR" sz="3600" b="1" dirty="0" smtClean="0">
                <a:latin typeface="Palatino Linotype" pitchFamily="18" charset="0"/>
                <a:hlinkClick r:id="rId3" tooltip="Alpha-linolenic acid"/>
              </a:rPr>
              <a:t>alfa-linolenik asit</a:t>
            </a:r>
            <a:r>
              <a:rPr lang="tr-TR" sz="3600" dirty="0" smtClean="0">
                <a:latin typeface="Palatino Linotype" pitchFamily="18" charset="0"/>
              </a:rPr>
              <a:t>, </a:t>
            </a:r>
            <a:r>
              <a:rPr lang="tr-TR" sz="3600" dirty="0">
                <a:latin typeface="Palatino Linotype" pitchFamily="18" charset="0"/>
              </a:rPr>
              <a:t>and </a:t>
            </a:r>
            <a:r>
              <a:rPr lang="tr-TR" sz="3600" b="1" dirty="0" smtClean="0">
                <a:latin typeface="Palatino Linotype" pitchFamily="18" charset="0"/>
                <a:hlinkClick r:id="rId4" tooltip="Oleic acid"/>
              </a:rPr>
              <a:t>oleik asit</a:t>
            </a:r>
            <a:r>
              <a:rPr lang="tr-TR" sz="3600" b="1" dirty="0" smtClean="0">
                <a:latin typeface="Palatino Linotype" pitchFamily="18" charset="0"/>
              </a:rPr>
              <a:t>  in </a:t>
            </a:r>
            <a:r>
              <a:rPr lang="tr-TR" sz="3600" dirty="0">
                <a:latin typeface="Palatino Linotype" pitchFamily="18" charset="0"/>
              </a:rPr>
              <a:t>Bir </a:t>
            </a:r>
            <a:r>
              <a:rPr lang="tr-TR" sz="3600" dirty="0">
                <a:latin typeface="Palatino Linotype" pitchFamily="18" charset="0"/>
                <a:hlinkClick r:id="rId5" tooltip="Triglyceride"/>
              </a:rPr>
              <a:t>trigliserit</a:t>
            </a:r>
            <a:r>
              <a:rPr lang="tr-TR" sz="3600" dirty="0">
                <a:latin typeface="Palatino Linotype" pitchFamily="18" charset="0"/>
              </a:rPr>
              <a:t> türevi</a:t>
            </a:r>
            <a:r>
              <a:rPr lang="tr-TR" sz="3600" b="1" dirty="0" smtClean="0">
                <a:latin typeface="Palatino Linotype" pitchFamily="18" charset="0"/>
              </a:rPr>
              <a:t> </a:t>
            </a:r>
            <a:endParaRPr lang="tr-TR" sz="3600" dirty="0">
              <a:latin typeface="Palatino Linotype" pitchFamily="18" charset="0"/>
            </a:endParaRPr>
          </a:p>
        </p:txBody>
      </p:sp>
      <p:pic>
        <p:nvPicPr>
          <p:cNvPr id="266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79712" y="1484784"/>
            <a:ext cx="5761037" cy="303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21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755576" y="764704"/>
            <a:ext cx="7772400" cy="5328592"/>
          </a:xfrm>
        </p:spPr>
        <p:txBody>
          <a:bodyPr>
            <a:normAutofit/>
          </a:bodyPr>
          <a:lstStyle/>
          <a:p>
            <a:pPr algn="just"/>
            <a:r>
              <a:rPr lang="tr-TR" sz="2400" dirty="0">
                <a:latin typeface="Palatino Linotype" pitchFamily="18" charset="0"/>
              </a:rPr>
              <a:t>Saf pres yağı için herhangi bir temizlemeye ihtiyaç yoktur fakat genellikle koku alma işlemi uygulanır. Expeller prosesinden sonra arta kalan küspeden yağı ekstrakte edebilmek için bir solvent ekstraksiyonu uygulanır; bu çeşit yağların rafine edilmesi gerekir.  Kakao ucundan presleme işlemi ile elde edilen kakao yağı şu özelikleri gösterir:  20˚C'nin altında gevrek yapı, yaklaşık 35˚C'de erime noktası ile birlikte 30˚C-32˚C civarında yumuşama</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b="1" dirty="0" smtClean="0">
                <a:latin typeface="Palatino Linotype" pitchFamily="18" charset="0"/>
              </a:rPr>
              <a:t>Erime </a:t>
            </a:r>
            <a:r>
              <a:rPr lang="tr-TR" sz="2400" b="1" dirty="0">
                <a:latin typeface="Palatino Linotype" pitchFamily="18" charset="0"/>
              </a:rPr>
              <a:t>noktası</a:t>
            </a:r>
            <a:r>
              <a:rPr lang="tr-TR" sz="2400" dirty="0">
                <a:latin typeface="Palatino Linotype" pitchFamily="18" charset="0"/>
              </a:rPr>
              <a:t>;</a:t>
            </a:r>
          </a:p>
          <a:p>
            <a:pPr lvl="0" algn="just"/>
            <a:r>
              <a:rPr lang="tr-TR" sz="2400" b="1" dirty="0" smtClean="0">
                <a:latin typeface="Palatino Linotype" pitchFamily="18" charset="0"/>
              </a:rPr>
              <a:t>1. </a:t>
            </a:r>
            <a:r>
              <a:rPr lang="tr-TR" sz="2400" dirty="0" smtClean="0">
                <a:latin typeface="Palatino Linotype" pitchFamily="18" charset="0"/>
              </a:rPr>
              <a:t>yumuşama </a:t>
            </a:r>
            <a:r>
              <a:rPr lang="tr-TR" sz="2400" dirty="0">
                <a:latin typeface="Palatino Linotype" pitchFamily="18" charset="0"/>
              </a:rPr>
              <a:t>noktası </a:t>
            </a:r>
          </a:p>
          <a:p>
            <a:pPr lvl="0" algn="just"/>
            <a:r>
              <a:rPr lang="tr-TR" sz="2400" b="1" dirty="0" smtClean="0">
                <a:latin typeface="Palatino Linotype" pitchFamily="18" charset="0"/>
              </a:rPr>
              <a:t>2. </a:t>
            </a:r>
            <a:r>
              <a:rPr lang="tr-TR" sz="2400" dirty="0" smtClean="0">
                <a:latin typeface="Palatino Linotype" pitchFamily="18" charset="0"/>
              </a:rPr>
              <a:t>berrak </a:t>
            </a:r>
            <a:r>
              <a:rPr lang="tr-TR" sz="2400" dirty="0">
                <a:latin typeface="Palatino Linotype" pitchFamily="18" charset="0"/>
              </a:rPr>
              <a:t>erime noktası olmak üzere ikiye ayrılabilir. </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1340768"/>
            <a:ext cx="8455968" cy="4392488"/>
          </a:xfrm>
        </p:spPr>
        <p:txBody>
          <a:bodyPr>
            <a:normAutofit/>
          </a:bodyPr>
          <a:lstStyle/>
          <a:p>
            <a:pPr marL="868680" lvl="3" indent="0" algn="just">
              <a:buNone/>
            </a:pPr>
            <a:r>
              <a:rPr lang="tr-TR" sz="2400" dirty="0" smtClean="0">
                <a:latin typeface="Palatino Linotype" pitchFamily="18" charset="0"/>
              </a:rPr>
              <a:t>Yumuşama </a:t>
            </a:r>
            <a:r>
              <a:rPr lang="tr-TR" sz="2400" dirty="0">
                <a:latin typeface="Palatino Linotype" pitchFamily="18" charset="0"/>
              </a:rPr>
              <a:t>noktası 23-24.5°C, berrak erime noktası ise 32.5-34.5°C’dir. Kakao yağı farklı erime noktasından dolayı dört çeşit kristal yapıya sahiptir. Bunlar α, β, β1 ve γ dır. Βeta formu ile gama formu arasında β1, β2 ve β3 olmak üzere üç adet geçiş kristal formu vardır. Bu geçiş formları ile birlikte kristal yapılar altı olur. Alfa formu 21-24°C’de, beta formu 34-35°C’de,  beta bir formu 27-29°C’de, gama formu 16-18°C’de erir. Kristal formları arasında en kararlı olanı β formudur.</a:t>
            </a:r>
            <a:r>
              <a:rPr lang="tr-TR" sz="2400" b="1" i="1" dirty="0" smtClean="0">
                <a:solidFill>
                  <a:srgbClr val="0033CC"/>
                </a:solidFill>
                <a:latin typeface="Palatino Linotype" pitchFamily="18" charset="0"/>
              </a:rPr>
              <a:t> </a:t>
            </a:r>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i="1" dirty="0" smtClean="0">
                <a:solidFill>
                  <a:srgbClr val="0033CC"/>
                </a:solidFill>
                <a:latin typeface="Palatino Linotype" pitchFamily="18" charset="0"/>
              </a:rPr>
              <a:t>1.2. Tarihi</a:t>
            </a:r>
            <a:r>
              <a:rPr lang="tr-TR" sz="2800" b="1" i="1" dirty="0">
                <a:solidFill>
                  <a:srgbClr val="0033CC"/>
                </a:solidFill>
              </a:rPr>
              <a:t/>
            </a:r>
            <a:br>
              <a:rPr lang="tr-TR" sz="2800" b="1" i="1" dirty="0">
                <a:solidFill>
                  <a:srgbClr val="0033CC"/>
                </a:solidFill>
              </a:rPr>
            </a:br>
            <a:endParaRPr lang="tr-TR" sz="2800" dirty="0"/>
          </a:p>
        </p:txBody>
      </p:sp>
      <p:sp>
        <p:nvSpPr>
          <p:cNvPr id="3" name="İçerik Yer Tutucusu 2"/>
          <p:cNvSpPr>
            <a:spLocks noGrp="1"/>
          </p:cNvSpPr>
          <p:nvPr>
            <p:ph sz="quarter" idx="1"/>
          </p:nvPr>
        </p:nvSpPr>
        <p:spPr>
          <a:xfrm>
            <a:off x="755576" y="1340768"/>
            <a:ext cx="7772400" cy="4572000"/>
          </a:xfrm>
        </p:spPr>
        <p:txBody>
          <a:bodyPr>
            <a:normAutofit lnSpcReduction="10000"/>
          </a:bodyPr>
          <a:lstStyle/>
          <a:p>
            <a:pPr algn="just"/>
            <a:r>
              <a:rPr lang="tr-TR" sz="2400" dirty="0">
                <a:latin typeface="Palatino Linotype" pitchFamily="18" charset="0"/>
              </a:rPr>
              <a:t>Yazıtlara göre, kakao bitkisi M.Ö. 1000 </a:t>
            </a:r>
            <a:r>
              <a:rPr lang="tr-TR" sz="2400" dirty="0" smtClean="0">
                <a:latin typeface="Palatino Linotype" pitchFamily="18" charset="0"/>
              </a:rPr>
              <a:t>yıllarında</a:t>
            </a:r>
            <a:r>
              <a:rPr lang="tr-TR" sz="2400" dirty="0">
                <a:latin typeface="Palatino Linotype" pitchFamily="18" charset="0"/>
              </a:rPr>
              <a:t>, ilk olarak  Mayalar tarafından yetiştirilmiştir. Kakao bitkisini daha sonra Tolteks ve Aztek’ler yetiştirmişlerdir. Eski topluluklarca bu tohum “cacahualt”  olarak adlandırılmış, zamanla “</a:t>
            </a:r>
            <a:r>
              <a:rPr lang="tr-TR" sz="2400" b="1" dirty="0">
                <a:latin typeface="Palatino Linotype" pitchFamily="18" charset="0"/>
              </a:rPr>
              <a:t>chocolatl</a:t>
            </a:r>
            <a:r>
              <a:rPr lang="tr-TR" sz="2400" dirty="0">
                <a:latin typeface="Palatino Linotype" pitchFamily="18" charset="0"/>
              </a:rPr>
              <a:t>” diye değiştirilmiştir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smtClean="0">
                <a:latin typeface="Palatino Linotype" pitchFamily="18" charset="0"/>
              </a:rPr>
              <a:t>600 </a:t>
            </a:r>
            <a:r>
              <a:rPr lang="tr-TR" sz="2400" dirty="0">
                <a:latin typeface="Palatino Linotype" pitchFamily="18" charset="0"/>
              </a:rPr>
              <a:t>yılında; Mayalar Orta Amerika’dan Güney Amerika’nın kuzey bölgelerine göç ederler. Yucatan’da ilk büyük kakao yetiştiricisi olarak ön plana çıkarlar. Kaynaklara göre Mayalar birçok kakao yetiştiricisi ülkeden daha önce kakao ile tanışmıştır.</a:t>
            </a:r>
          </a:p>
          <a:p>
            <a:endParaRPr lang="tr-TR" dirty="0">
              <a:latin typeface="Palatino Linotype" pitchFamily="18" charset="0"/>
            </a:endParaRPr>
          </a:p>
        </p:txBody>
      </p:sp>
    </p:spTree>
    <p:extLst>
      <p:ext uri="{BB962C8B-B14F-4D97-AF65-F5344CB8AC3E}">
        <p14:creationId xmlns:p14="http://schemas.microsoft.com/office/powerpoint/2010/main" xmlns="" val="13689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348464" cy="6336704"/>
          </a:xfrm>
        </p:spPr>
        <p:txBody>
          <a:bodyPr>
            <a:normAutofit lnSpcReduction="10000"/>
          </a:bodyPr>
          <a:lstStyle/>
          <a:p>
            <a:pPr lvl="3" algn="just"/>
            <a:r>
              <a:rPr lang="tr-TR" sz="2400" dirty="0" smtClean="0">
                <a:latin typeface="Palatino Linotype" pitchFamily="18" charset="0"/>
              </a:rPr>
              <a:t>Kakao</a:t>
            </a:r>
            <a:r>
              <a:rPr lang="tr-TR" sz="2400" dirty="0">
                <a:latin typeface="Palatino Linotype" pitchFamily="18" charset="0"/>
              </a:rPr>
              <a:t>, tropik ağaç tohumlarıdır. Bu tohumlarda kuvvetli bir uyarıcı olan </a:t>
            </a:r>
            <a:r>
              <a:rPr lang="tr-TR" sz="2400" i="1" dirty="0">
                <a:solidFill>
                  <a:srgbClr val="0033CC"/>
                </a:solidFill>
                <a:latin typeface="Palatino Linotype" pitchFamily="18" charset="0"/>
              </a:rPr>
              <a:t>teobromin</a:t>
            </a:r>
            <a:r>
              <a:rPr lang="tr-TR" sz="2400" dirty="0">
                <a:latin typeface="Palatino Linotype" pitchFamily="18" charset="0"/>
              </a:rPr>
              <a:t> ve </a:t>
            </a:r>
            <a:r>
              <a:rPr lang="tr-TR" sz="2400" i="1" dirty="0">
                <a:solidFill>
                  <a:srgbClr val="0033CC"/>
                </a:solidFill>
                <a:latin typeface="Palatino Linotype" pitchFamily="18" charset="0"/>
              </a:rPr>
              <a:t>kafein</a:t>
            </a:r>
            <a:r>
              <a:rPr lang="tr-TR" sz="2400" dirty="0">
                <a:latin typeface="Palatino Linotype" pitchFamily="18" charset="0"/>
              </a:rPr>
              <a:t> denilen alkaloitler vardır</a:t>
            </a:r>
            <a:r>
              <a:rPr lang="tr-TR" sz="2400" b="1" i="1" dirty="0" smtClean="0">
                <a:solidFill>
                  <a:srgbClr val="0033CC"/>
                </a:solidFill>
                <a:latin typeface="Palatino Linotype" pitchFamily="18" charset="0"/>
              </a:rPr>
              <a:t> </a:t>
            </a:r>
          </a:p>
          <a:p>
            <a:pPr lvl="3" algn="just"/>
            <a:endParaRPr lang="tr-TR" sz="2400" b="1" i="1" dirty="0">
              <a:solidFill>
                <a:srgbClr val="0033CC"/>
              </a:solidFill>
              <a:latin typeface="Palatino Linotype" pitchFamily="18" charset="0"/>
            </a:endParaRPr>
          </a:p>
          <a:p>
            <a:pPr lvl="3" algn="just"/>
            <a:endParaRPr lang="tr-TR" sz="2400" b="1" i="1" dirty="0" smtClean="0">
              <a:solidFill>
                <a:srgbClr val="0033CC"/>
              </a:solidFill>
              <a:latin typeface="Palatino Linotype" pitchFamily="18" charset="0"/>
            </a:endParaRPr>
          </a:p>
          <a:p>
            <a:pPr lvl="3" algn="just"/>
            <a:endParaRPr lang="tr-TR" sz="2400" b="1" i="1" dirty="0">
              <a:solidFill>
                <a:srgbClr val="0033CC"/>
              </a:solidFill>
              <a:latin typeface="Palatino Linotype" pitchFamily="18" charset="0"/>
            </a:endParaRPr>
          </a:p>
          <a:p>
            <a:pPr lvl="3" algn="just"/>
            <a:endParaRPr lang="tr-TR" sz="2400" b="1" i="1" dirty="0" smtClean="0">
              <a:solidFill>
                <a:srgbClr val="0033CC"/>
              </a:solidFill>
              <a:latin typeface="Palatino Linotype" pitchFamily="18" charset="0"/>
            </a:endParaRPr>
          </a:p>
          <a:p>
            <a:pPr lvl="3" algn="just"/>
            <a:endParaRPr lang="tr-TR" sz="2400" b="1" i="1" dirty="0">
              <a:solidFill>
                <a:srgbClr val="0033CC"/>
              </a:solidFill>
              <a:latin typeface="Palatino Linotype" pitchFamily="18" charset="0"/>
            </a:endParaRPr>
          </a:p>
          <a:p>
            <a:pPr lvl="3" algn="just"/>
            <a:endParaRPr lang="tr-TR" sz="2400" b="1" i="1" dirty="0" smtClean="0">
              <a:solidFill>
                <a:srgbClr val="0033CC"/>
              </a:solidFill>
              <a:latin typeface="Palatino Linotype" pitchFamily="18" charset="0"/>
            </a:endParaRPr>
          </a:p>
          <a:p>
            <a:pPr lvl="3" algn="just"/>
            <a:endParaRPr lang="tr-TR" sz="2400" b="1" i="1" dirty="0">
              <a:solidFill>
                <a:srgbClr val="0033CC"/>
              </a:solidFill>
              <a:latin typeface="Palatino Linotype" pitchFamily="18" charset="0"/>
            </a:endParaRPr>
          </a:p>
          <a:p>
            <a:pPr lvl="3" algn="just"/>
            <a:endParaRPr lang="tr-TR" sz="2400" b="1" i="1" dirty="0" smtClean="0">
              <a:solidFill>
                <a:srgbClr val="0033CC"/>
              </a:solidFill>
              <a:latin typeface="Palatino Linotype" pitchFamily="18" charset="0"/>
            </a:endParaRPr>
          </a:p>
          <a:p>
            <a:pPr lvl="3" algn="just"/>
            <a:r>
              <a:rPr lang="tr-TR" sz="2400" dirty="0">
                <a:latin typeface="Palatino Linotype" pitchFamily="18" charset="0"/>
              </a:rPr>
              <a:t>Kakao yağı, solgun sarı renkli, saf yenebilir bir bitkisel yağdır, yumuşak çikolata lezzetine ve aromasına sahiptir. Piyasada katı bloklar halinde bulunan kakao yağı, isteğe bağlı olarak gıdaya uygun tankerlerde sıvı halde sevk edilir</a:t>
            </a:r>
            <a:r>
              <a:rPr lang="tr-TR" sz="2400" dirty="0" smtClean="0">
                <a:latin typeface="Palatino Linotype" pitchFamily="18" charset="0"/>
              </a:rPr>
              <a:t>.</a:t>
            </a:r>
            <a:endParaRPr lang="tr-TR" sz="2400" dirty="0">
              <a:latin typeface="Palatino Linotype"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958600"/>
            <a:ext cx="7503919" cy="226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725" y="332656"/>
            <a:ext cx="9036496" cy="6336704"/>
          </a:xfrm>
        </p:spPr>
        <p:txBody>
          <a:bodyPr>
            <a:normAutofit fontScale="85000" lnSpcReduction="10000"/>
          </a:bodyPr>
          <a:lstStyle/>
          <a:p>
            <a:pPr algn="just"/>
            <a:r>
              <a:rPr lang="tr-TR" sz="2400" b="1" i="1" dirty="0" smtClean="0">
                <a:solidFill>
                  <a:srgbClr val="0033CC"/>
                </a:solidFill>
                <a:latin typeface="Palatino Linotype" pitchFamily="18" charset="0"/>
              </a:rPr>
              <a:t> </a:t>
            </a:r>
            <a:r>
              <a:rPr lang="tr-TR" sz="2800" dirty="0">
                <a:latin typeface="Palatino Linotype" pitchFamily="18" charset="0"/>
              </a:rPr>
              <a:t>Kakao yağı, çikolata imalatının hammaddesini oluşturur. Kakao yağının erime sıcaklığından dolayı sıklıkla ilaç yapımında, tıbbi alanda kullanılır. Oda sıcaklığında saklanabilir, fakat vücut sıcaklığında kolayca erir</a:t>
            </a:r>
            <a:r>
              <a:rPr lang="tr-TR" sz="2800" dirty="0" smtClean="0">
                <a:latin typeface="Palatino Linotype" pitchFamily="18" charset="0"/>
              </a:rPr>
              <a:t>.</a:t>
            </a:r>
          </a:p>
          <a:p>
            <a:pPr marL="0" indent="0" algn="just">
              <a:buNone/>
            </a:pPr>
            <a:endParaRPr lang="tr-TR" sz="2400" dirty="0">
              <a:latin typeface="Palatino Linotype" pitchFamily="18" charset="0"/>
            </a:endParaRPr>
          </a:p>
          <a:p>
            <a:pPr algn="just"/>
            <a:r>
              <a:rPr lang="tr-TR" sz="2800" dirty="0" smtClean="0">
                <a:latin typeface="Palatino Linotype" pitchFamily="18" charset="0"/>
              </a:rPr>
              <a:t>Kakao </a:t>
            </a:r>
            <a:r>
              <a:rPr lang="tr-TR" sz="2800" dirty="0">
                <a:latin typeface="Palatino Linotype" pitchFamily="18" charset="0"/>
              </a:rPr>
              <a:t>yağı doymamış yağ asitlerince zengindir ve en bilinen stabil yağlardandır. </a:t>
            </a:r>
            <a:r>
              <a:rPr lang="tr-TR" sz="2800" dirty="0">
                <a:solidFill>
                  <a:srgbClr val="C00000"/>
                </a:solidFill>
                <a:effectLst>
                  <a:outerShdw blurRad="38100" dist="38100" dir="2700000" algn="tl">
                    <a:srgbClr val="000000">
                      <a:alpha val="43137"/>
                    </a:srgbClr>
                  </a:outerShdw>
                </a:effectLst>
                <a:latin typeface="Palatino Linotype" pitchFamily="18" charset="0"/>
              </a:rPr>
              <a:t>Doğal antioksidanlar içeriği ekşimeyi engeller ve 2–5 yıl depolama ömrü sağlar. </a:t>
            </a:r>
            <a:r>
              <a:rPr lang="tr-TR" sz="2800" dirty="0">
                <a:latin typeface="Palatino Linotype" pitchFamily="18" charset="0"/>
              </a:rPr>
              <a:t>Sorunsuz bir doku, tatlı koku ve yumuşatıcı krem özelliği, kakao yağını kozmetik ve cilt koruma ürünlerinde popüler malzeme haline </a:t>
            </a:r>
            <a:r>
              <a:rPr lang="tr-TR" sz="2800" dirty="0" smtClean="0">
                <a:latin typeface="Palatino Linotype" pitchFamily="18" charset="0"/>
              </a:rPr>
              <a:t>getirmiştir.</a:t>
            </a:r>
          </a:p>
          <a:p>
            <a:pPr marL="0" indent="0" algn="just">
              <a:buNone/>
            </a:pPr>
            <a:endParaRPr lang="tr-TR" sz="2400" dirty="0">
              <a:latin typeface="Palatino Linotype" pitchFamily="18" charset="0"/>
            </a:endParaRPr>
          </a:p>
          <a:p>
            <a:pPr algn="just"/>
            <a:r>
              <a:rPr lang="tr-TR" sz="2800" dirty="0" smtClean="0">
                <a:latin typeface="Palatino Linotype" pitchFamily="18" charset="0"/>
              </a:rPr>
              <a:t>Çikolatanın </a:t>
            </a:r>
            <a:r>
              <a:rPr lang="tr-TR" sz="2800" dirty="0">
                <a:latin typeface="Palatino Linotype" pitchFamily="18" charset="0"/>
              </a:rPr>
              <a:t>kakao yağının bir kısmının, kakao yağı eşdeğerleri ile yer değiştirilmesi, çikolatanın ısıl stabilitesini artırır. Sıcak iklimlere sahip ülkelerde eşdeğer yağ ilavesi ile çikolatanın raf ömrü önemli bir düzeyde artırılmaktadır. Bunlar, palm ve shea yağlarından türetilen bitkisel yağlardır ve kimyasal ve fiziksel olarak kakao yağına çok benzerdirler, ısıl direnç özelliği açısından daha üstün olarak yapılardır.</a:t>
            </a:r>
            <a:endParaRPr lang="tr-TR" sz="2400" dirty="0">
              <a:latin typeface="Palatino Linotype" pitchFamily="18" charset="0"/>
            </a:endParaRPr>
          </a:p>
          <a:p>
            <a:pPr lvl="3" algn="just"/>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640960" cy="6336704"/>
          </a:xfrm>
        </p:spPr>
        <p:txBody>
          <a:bodyPr>
            <a:noAutofit/>
          </a:bodyPr>
          <a:lstStyle/>
          <a:p>
            <a:pPr algn="just"/>
            <a:r>
              <a:rPr lang="tr-TR" sz="2400" b="1" i="1" dirty="0">
                <a:latin typeface="Palatino Linotype" pitchFamily="18" charset="0"/>
              </a:rPr>
              <a:t>Kimyasal Özellikler</a:t>
            </a:r>
            <a:r>
              <a:rPr lang="tr-TR" sz="2400" b="1" i="1" dirty="0" smtClean="0">
                <a:latin typeface="Palatino Linotype" pitchFamily="18" charset="0"/>
              </a:rPr>
              <a:t>:</a:t>
            </a:r>
            <a:endParaRPr lang="tr-TR" sz="2400" dirty="0">
              <a:latin typeface="Palatino Linotype" pitchFamily="18" charset="0"/>
            </a:endParaRPr>
          </a:p>
          <a:p>
            <a:pPr algn="just"/>
            <a:r>
              <a:rPr lang="tr-TR" sz="2400" dirty="0">
                <a:latin typeface="Palatino Linotype" pitchFamily="18" charset="0"/>
              </a:rPr>
              <a:t>Kakao ucundan presleme işlemi ile elde edilen kakao yağı şu özelikleri gösterir</a:t>
            </a:r>
            <a:r>
              <a:rPr lang="tr-TR" sz="2400" dirty="0" smtClean="0">
                <a:latin typeface="Palatino Linotype" pitchFamily="18" charset="0"/>
              </a:rPr>
              <a:t>:</a:t>
            </a:r>
          </a:p>
          <a:p>
            <a:pPr marL="0" indent="0" algn="just">
              <a:buNone/>
            </a:pPr>
            <a:endParaRPr lang="tr-TR" sz="800" dirty="0">
              <a:latin typeface="Palatino Linotype" pitchFamily="18" charset="0"/>
            </a:endParaRPr>
          </a:p>
          <a:p>
            <a:pPr lvl="0" algn="just"/>
            <a:r>
              <a:rPr lang="tr-TR" sz="2400" i="1" dirty="0">
                <a:solidFill>
                  <a:srgbClr val="0033CC"/>
                </a:solidFill>
                <a:latin typeface="Palatino Linotype" pitchFamily="18" charset="0"/>
              </a:rPr>
              <a:t>20°C'nin altında gevrek yapıdadır.</a:t>
            </a:r>
          </a:p>
          <a:p>
            <a:pPr lvl="0" algn="just"/>
            <a:r>
              <a:rPr lang="tr-TR" sz="2400" i="1" dirty="0">
                <a:solidFill>
                  <a:srgbClr val="0033CC"/>
                </a:solidFill>
                <a:latin typeface="Palatino Linotype" pitchFamily="18" charset="0"/>
              </a:rPr>
              <a:t>30°C - 32°C civarında yumuşama özelliği gösterir. Çikolata oda sıcaklığında katı halde iken ağız içinde kolaylıkla erir ve bu kakao yağının katkısıyla olur.</a:t>
            </a:r>
          </a:p>
          <a:p>
            <a:pPr lvl="0" algn="just"/>
            <a:r>
              <a:rPr lang="tr-TR" sz="2400" i="1" dirty="0">
                <a:solidFill>
                  <a:srgbClr val="0033CC"/>
                </a:solidFill>
                <a:latin typeface="Palatino Linotype" pitchFamily="18" charset="0"/>
              </a:rPr>
              <a:t>Yaygın olan katı kakao yağının erime noktası ortalama 34–38°C’dir</a:t>
            </a:r>
            <a:r>
              <a:rPr lang="tr-TR" sz="2400" dirty="0" smtClean="0">
                <a:latin typeface="Palatino Linotype" pitchFamily="18" charset="0"/>
              </a:rPr>
              <a:t>.</a:t>
            </a:r>
          </a:p>
          <a:p>
            <a:pPr marL="0" lvl="0" indent="0" algn="just">
              <a:buNone/>
            </a:pPr>
            <a:endParaRPr lang="tr-TR" sz="800" dirty="0">
              <a:latin typeface="Palatino Linotype" pitchFamily="18" charset="0"/>
            </a:endParaRPr>
          </a:p>
          <a:p>
            <a:pPr algn="just"/>
            <a:r>
              <a:rPr lang="tr-TR" sz="2400" dirty="0">
                <a:latin typeface="Palatino Linotype" pitchFamily="18" charset="0"/>
              </a:rPr>
              <a:t>	Kakao yağı polifmorfizm (çok biçimlilik) özelliği sergiler. Sayılı gliseridlerden (üçlü doymamış, ikilidoyamamış,  teklidoymamış, stearo-diolin, palmito-diolein, oleo distearin, Oleo-palmitostearin, Oleo-dipalmitin) oluşur. Soxhelet yöntemi ile yağ tayini yapılabilir.</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1560" y="980728"/>
            <a:ext cx="8280920" cy="4752528"/>
          </a:xfrm>
        </p:spPr>
        <p:txBody>
          <a:bodyPr>
            <a:normAutofit lnSpcReduction="10000"/>
          </a:bodyPr>
          <a:lstStyle/>
          <a:p>
            <a:pPr algn="just"/>
            <a:r>
              <a:rPr lang="tr-TR" sz="2400" dirty="0">
                <a:latin typeface="Palatino Linotype" pitchFamily="18" charset="0"/>
              </a:rPr>
              <a:t>Naturel kakao yağı kendine has kakao kokusunda olup yabancı bir koku </a:t>
            </a:r>
            <a:r>
              <a:rPr lang="tr-TR" sz="2400" dirty="0" smtClean="0">
                <a:latin typeface="Palatino Linotype" pitchFamily="18" charset="0"/>
              </a:rPr>
              <a:t>içermez. </a:t>
            </a:r>
            <a:r>
              <a:rPr lang="tr-TR" sz="2400" dirty="0">
                <a:latin typeface="Palatino Linotype" pitchFamily="18" charset="0"/>
              </a:rPr>
              <a:t>Deodorize edilip kakao kokusundanda </a:t>
            </a:r>
            <a:r>
              <a:rPr lang="tr-TR" sz="2400" dirty="0" smtClean="0">
                <a:latin typeface="Palatino Linotype" pitchFamily="18" charset="0"/>
              </a:rPr>
              <a:t>arındırılabilir.</a:t>
            </a:r>
          </a:p>
          <a:p>
            <a:pPr marL="0" indent="0" algn="just">
              <a:buNone/>
            </a:pPr>
            <a:endParaRPr lang="tr-TR" sz="2400" dirty="0">
              <a:latin typeface="Palatino Linotype" pitchFamily="18" charset="0"/>
            </a:endParaRPr>
          </a:p>
          <a:p>
            <a:pPr algn="just"/>
            <a:r>
              <a:rPr lang="tr-TR" sz="2400" b="1" i="1" dirty="0">
                <a:latin typeface="Palatino Linotype" pitchFamily="18" charset="0"/>
              </a:rPr>
              <a:t>Kullanım alanı: </a:t>
            </a:r>
            <a:endParaRPr lang="tr-TR" sz="2400" b="1" i="1" dirty="0" smtClean="0">
              <a:latin typeface="Palatino Linotype" pitchFamily="18" charset="0"/>
            </a:endParaRPr>
          </a:p>
          <a:p>
            <a:pPr marL="0" indent="0" algn="just">
              <a:buNone/>
            </a:pPr>
            <a:endParaRPr lang="tr-TR" sz="2400" dirty="0">
              <a:latin typeface="Palatino Linotype" pitchFamily="18" charset="0"/>
            </a:endParaRPr>
          </a:p>
          <a:p>
            <a:pPr algn="just"/>
            <a:r>
              <a:rPr lang="tr-TR" sz="2400" dirty="0" smtClean="0">
                <a:latin typeface="Palatino Linotype" pitchFamily="18" charset="0"/>
              </a:rPr>
              <a:t>Naturel </a:t>
            </a:r>
            <a:r>
              <a:rPr lang="tr-TR" sz="2400" dirty="0">
                <a:latin typeface="Palatino Linotype" pitchFamily="18" charset="0"/>
              </a:rPr>
              <a:t>kakao yağı özellikle sütlü çikolatalarda, Dedorize kakao yağı ise Çikolata ve Şekerleme ürünlerinde özellikle Bitter çikolatalarda kullanılır .</a:t>
            </a:r>
          </a:p>
          <a:p>
            <a:pPr algn="just"/>
            <a:r>
              <a:rPr lang="tr-TR" sz="2400" dirty="0">
                <a:solidFill>
                  <a:srgbClr val="0033CC"/>
                </a:solidFill>
                <a:latin typeface="Palatino Linotype" pitchFamily="18" charset="0"/>
              </a:rPr>
              <a:t>Ambalaj : 25 kg Karton koli; </a:t>
            </a:r>
            <a:endParaRPr lang="tr-TR" sz="2400" dirty="0" smtClean="0">
              <a:solidFill>
                <a:srgbClr val="0033CC"/>
              </a:solidFill>
              <a:latin typeface="Palatino Linotype" pitchFamily="18" charset="0"/>
            </a:endParaRPr>
          </a:p>
          <a:p>
            <a:pPr algn="just"/>
            <a:r>
              <a:rPr lang="tr-TR" sz="2400" dirty="0" smtClean="0">
                <a:solidFill>
                  <a:srgbClr val="0033CC"/>
                </a:solidFill>
                <a:latin typeface="Palatino Linotype" pitchFamily="18" charset="0"/>
              </a:rPr>
              <a:t>Raf </a:t>
            </a:r>
            <a:r>
              <a:rPr lang="tr-TR" sz="2400" dirty="0">
                <a:solidFill>
                  <a:srgbClr val="0033CC"/>
                </a:solidFill>
                <a:latin typeface="Palatino Linotype" pitchFamily="18" charset="0"/>
              </a:rPr>
              <a:t>Ömrü : 12 ay; </a:t>
            </a:r>
            <a:endParaRPr lang="tr-TR" sz="2400" dirty="0" smtClean="0">
              <a:solidFill>
                <a:srgbClr val="0033CC"/>
              </a:solidFill>
              <a:latin typeface="Palatino Linotype" pitchFamily="18" charset="0"/>
            </a:endParaRPr>
          </a:p>
          <a:p>
            <a:pPr algn="just"/>
            <a:r>
              <a:rPr lang="tr-TR" sz="2400" dirty="0" smtClean="0">
                <a:solidFill>
                  <a:srgbClr val="0033CC"/>
                </a:solidFill>
                <a:latin typeface="Palatino Linotype" pitchFamily="18" charset="0"/>
              </a:rPr>
              <a:t>Fiyat </a:t>
            </a:r>
            <a:r>
              <a:rPr lang="tr-TR" sz="2400" dirty="0">
                <a:solidFill>
                  <a:srgbClr val="0033CC"/>
                </a:solidFill>
                <a:latin typeface="Palatino Linotype" pitchFamily="18" charset="0"/>
              </a:rPr>
              <a:t>aralığı : 4500$ – 5000</a:t>
            </a:r>
            <a:r>
              <a:rPr lang="tr-TR" sz="2400" dirty="0" smtClean="0">
                <a:solidFill>
                  <a:srgbClr val="0033CC"/>
                </a:solidFill>
                <a:latin typeface="Palatino Linotype" pitchFamily="18" charset="0"/>
              </a:rPr>
              <a:t>$</a:t>
            </a:r>
            <a:r>
              <a:rPr lang="tr-TR" sz="2400" b="1" i="1" dirty="0" smtClean="0">
                <a:solidFill>
                  <a:srgbClr val="0033CC"/>
                </a:solidFill>
                <a:latin typeface="Palatino Linotype" pitchFamily="18" charset="0"/>
              </a:rPr>
              <a:t> </a:t>
            </a:r>
            <a:endParaRPr lang="tr-TR" sz="2400" dirty="0">
              <a:solidFill>
                <a:srgbClr val="0033CC"/>
              </a:solidFill>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1052736"/>
            <a:ext cx="7772400" cy="4968552"/>
          </a:xfrm>
        </p:spPr>
        <p:txBody>
          <a:bodyPr>
            <a:normAutofit/>
          </a:bodyPr>
          <a:lstStyle/>
          <a:p>
            <a:pPr lvl="1"/>
            <a:r>
              <a:rPr lang="tr-TR" sz="2400" b="1" i="1" dirty="0" smtClean="0">
                <a:solidFill>
                  <a:srgbClr val="0033CC"/>
                </a:solidFill>
                <a:latin typeface="Palatino Linotype" pitchFamily="18" charset="0"/>
              </a:rPr>
              <a:t>1.4.</a:t>
            </a:r>
            <a:r>
              <a:rPr lang="tr-TR" b="1" i="1" dirty="0" smtClean="0">
                <a:latin typeface="Palatino Linotype" pitchFamily="18" charset="0"/>
              </a:rPr>
              <a:t> </a:t>
            </a:r>
            <a:r>
              <a:rPr lang="tr-TR" b="1" i="1" dirty="0">
                <a:solidFill>
                  <a:srgbClr val="0033CC"/>
                </a:solidFill>
                <a:latin typeface="Palatino Linotype" pitchFamily="18" charset="0"/>
              </a:rPr>
              <a:t>Kurutulmuş </a:t>
            </a:r>
            <a:r>
              <a:rPr lang="tr-TR" b="1" i="1" dirty="0" smtClean="0">
                <a:solidFill>
                  <a:srgbClr val="0033CC"/>
                </a:solidFill>
                <a:latin typeface="Palatino Linotype" pitchFamily="18" charset="0"/>
              </a:rPr>
              <a:t>Meyveler</a:t>
            </a:r>
          </a:p>
          <a:p>
            <a:pPr marL="320040" lvl="1" indent="0">
              <a:buNone/>
            </a:pPr>
            <a:endParaRPr lang="tr-TR" b="1" i="1" dirty="0">
              <a:solidFill>
                <a:srgbClr val="0033CC"/>
              </a:solidFill>
              <a:latin typeface="Palatino Linotype" pitchFamily="18" charset="0"/>
            </a:endParaRPr>
          </a:p>
          <a:p>
            <a:pPr algn="just"/>
            <a:r>
              <a:rPr lang="tr-TR" sz="2400" dirty="0">
                <a:latin typeface="Palatino Linotype" pitchFamily="18" charset="0"/>
              </a:rPr>
              <a:t>Çikolata sanayinde daha çok portakal, üzüm, kayısı, v.b. meyveler kullanılır. Meyveler ısıl işlemlerle (Güneş ışığı, hava akımlı sistemler v.b.) kurutulur. Su oranları çok düşük olduğundan daha çok çikolatalarda kullanılır. Kurutulan meyveler değirmenden geçirilerek toz haline getirilerek de kullanılabilir. </a:t>
            </a:r>
            <a:r>
              <a:rPr lang="tr-TR" sz="2400" i="1" dirty="0">
                <a:effectLst>
                  <a:outerShdw blurRad="38100" dist="38100" dir="2700000" algn="tl">
                    <a:srgbClr val="000000">
                      <a:alpha val="43137"/>
                    </a:srgbClr>
                  </a:outerShdw>
                </a:effectLst>
                <a:latin typeface="Palatino Linotype" pitchFamily="18" charset="0"/>
              </a:rPr>
              <a:t>Fakat maliyeti fazla olduğundan daha çok spesiyal çeşitlerde tercih edilir.</a:t>
            </a:r>
          </a:p>
          <a:p>
            <a:pPr marL="868680" lvl="3" indent="0" algn="just">
              <a:buNone/>
            </a:pPr>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188640"/>
            <a:ext cx="7772400" cy="3312368"/>
          </a:xfrm>
        </p:spPr>
        <p:txBody>
          <a:bodyPr>
            <a:normAutofit/>
          </a:bodyPr>
          <a:lstStyle/>
          <a:p>
            <a:pPr lvl="1" algn="just"/>
            <a:r>
              <a:rPr lang="tr-TR" b="1" i="1" dirty="0" smtClean="0">
                <a:solidFill>
                  <a:srgbClr val="0033CC"/>
                </a:solidFill>
                <a:latin typeface="Palatino Linotype" pitchFamily="18" charset="0"/>
              </a:rPr>
              <a:t>1.5. Aromalar</a:t>
            </a:r>
          </a:p>
          <a:p>
            <a:pPr marL="320040" lvl="1" indent="0" algn="just">
              <a:buNone/>
            </a:pPr>
            <a:endParaRPr lang="tr-TR" sz="800" b="1" i="1" dirty="0">
              <a:solidFill>
                <a:srgbClr val="0033CC"/>
              </a:solidFill>
              <a:latin typeface="Palatino Linotype" pitchFamily="18" charset="0"/>
            </a:endParaRPr>
          </a:p>
          <a:p>
            <a:pPr algn="just"/>
            <a:r>
              <a:rPr lang="tr-TR" sz="2400" dirty="0" smtClean="0">
                <a:latin typeface="Palatino Linotype" pitchFamily="18" charset="0"/>
              </a:rPr>
              <a:t>Çikolata </a:t>
            </a:r>
            <a:r>
              <a:rPr lang="tr-TR" sz="2400" dirty="0">
                <a:latin typeface="Palatino Linotype" pitchFamily="18" charset="0"/>
              </a:rPr>
              <a:t>yapımında doğal, doğala özdeş ve yapay aromalar kullanılır. Doğal aromaların maliyeti yüksek olduğundan tercih edilmez. Çikolataya daha çok portakal (oktil asetat), çilek (etil hekzanoat), hindistan cevizi v.b. aromalar kullanılır. Narenciye meyveler kullanılacaksa bu meyvelerin kabuklarından elde edilen esansiyel yağları kullanılır</a:t>
            </a:r>
            <a:r>
              <a:rPr lang="tr-TR" sz="2400" dirty="0" smtClean="0">
                <a:latin typeface="Palatino Linotype" pitchFamily="18" charset="0"/>
              </a:rPr>
              <a:t>.</a:t>
            </a:r>
            <a:endParaRPr lang="tr-TR" sz="2400" dirty="0">
              <a:latin typeface="Palatino Linotype"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3501008"/>
            <a:ext cx="5659706"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4956922"/>
            <a:ext cx="4494160" cy="17844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p:cTn id="21" dur="500" fill="hold"/>
                                        <p:tgtEl>
                                          <p:spTgt spid="5123"/>
                                        </p:tgtEl>
                                        <p:attrNameLst>
                                          <p:attrName>ppt_w</p:attrName>
                                        </p:attrNameLst>
                                      </p:cBhvr>
                                      <p:tavLst>
                                        <p:tav tm="0">
                                          <p:val>
                                            <p:fltVal val="0"/>
                                          </p:val>
                                        </p:tav>
                                        <p:tav tm="100000">
                                          <p:val>
                                            <p:strVal val="#ppt_w"/>
                                          </p:val>
                                        </p:tav>
                                      </p:tavLst>
                                    </p:anim>
                                    <p:anim calcmode="lin" valueType="num">
                                      <p:cBhvr>
                                        <p:cTn id="22" dur="500" fill="hold"/>
                                        <p:tgtEl>
                                          <p:spTgt spid="5123"/>
                                        </p:tgtEl>
                                        <p:attrNameLst>
                                          <p:attrName>ppt_h</p:attrName>
                                        </p:attrNameLst>
                                      </p:cBhvr>
                                      <p:tavLst>
                                        <p:tav tm="0">
                                          <p:val>
                                            <p:fltVal val="0"/>
                                          </p:val>
                                        </p:tav>
                                        <p:tav tm="100000">
                                          <p:val>
                                            <p:strVal val="#ppt_h"/>
                                          </p:val>
                                        </p:tav>
                                      </p:tavLst>
                                    </p:anim>
                                    <p:animEffect transition="in" filter="fade">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xmlns="" val="3549636582"/>
              </p:ext>
            </p:extLst>
          </p:nvPr>
        </p:nvGraphicFramePr>
        <p:xfrm>
          <a:off x="1331640" y="332656"/>
          <a:ext cx="6568593" cy="1546951"/>
        </p:xfrm>
        <a:graphic>
          <a:graphicData uri="http://schemas.openxmlformats.org/presentationml/2006/ole">
            <p:oleObj spid="_x0000_s9475" name="Document" r:id="rId3" imgW="5257800" imgH="1238250" progId="ChemWindow.Document">
              <p:embed/>
            </p:oleObj>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xmlns="" val="2663636684"/>
              </p:ext>
            </p:extLst>
          </p:nvPr>
        </p:nvGraphicFramePr>
        <p:xfrm>
          <a:off x="1547664" y="2132856"/>
          <a:ext cx="5414330" cy="1773044"/>
        </p:xfrm>
        <a:graphic>
          <a:graphicData uri="http://schemas.openxmlformats.org/presentationml/2006/ole">
            <p:oleObj spid="_x0000_s9476" name="Document" r:id="rId4" imgW="4333875" imgH="1419225" progId="ChemWindow.Document">
              <p:embed/>
            </p:oleObj>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xmlns="" val="1128628977"/>
              </p:ext>
            </p:extLst>
          </p:nvPr>
        </p:nvGraphicFramePr>
        <p:xfrm>
          <a:off x="1619672" y="4365104"/>
          <a:ext cx="5616624" cy="1999137"/>
        </p:xfrm>
        <a:graphic>
          <a:graphicData uri="http://schemas.openxmlformats.org/presentationml/2006/ole">
            <p:oleObj spid="_x0000_s9477" name="Document" r:id="rId5" imgW="4495800" imgH="1600200" progId="ChemWindow.Document">
              <p:embed/>
            </p:oleObj>
          </a:graphicData>
        </a:graphic>
      </p:graphicFrame>
    </p:spTree>
    <p:extLst>
      <p:ext uri="{BB962C8B-B14F-4D97-AF65-F5344CB8AC3E}">
        <p14:creationId xmlns:p14="http://schemas.microsoft.com/office/powerpoint/2010/main" xmlns="" val="9646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332656"/>
            <a:ext cx="7195366"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9365" y="2686337"/>
            <a:ext cx="6696744" cy="17954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84344" y="4738397"/>
            <a:ext cx="6225862" cy="19085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28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p:cTn id="14" dur="500" fill="hold"/>
                                        <p:tgtEl>
                                          <p:spTgt spid="10243"/>
                                        </p:tgtEl>
                                        <p:attrNameLst>
                                          <p:attrName>ppt_w</p:attrName>
                                        </p:attrNameLst>
                                      </p:cBhvr>
                                      <p:tavLst>
                                        <p:tav tm="0">
                                          <p:val>
                                            <p:fltVal val="0"/>
                                          </p:val>
                                        </p:tav>
                                        <p:tav tm="100000">
                                          <p:val>
                                            <p:strVal val="#ppt_w"/>
                                          </p:val>
                                        </p:tav>
                                      </p:tavLst>
                                    </p:anim>
                                    <p:anim calcmode="lin" valueType="num">
                                      <p:cBhvr>
                                        <p:cTn id="15" dur="500" fill="hold"/>
                                        <p:tgtEl>
                                          <p:spTgt spid="10243"/>
                                        </p:tgtEl>
                                        <p:attrNameLst>
                                          <p:attrName>ppt_h</p:attrName>
                                        </p:attrNameLst>
                                      </p:cBhvr>
                                      <p:tavLst>
                                        <p:tav tm="0">
                                          <p:val>
                                            <p:fltVal val="0"/>
                                          </p:val>
                                        </p:tav>
                                        <p:tav tm="100000">
                                          <p:val>
                                            <p:strVal val="#ppt_h"/>
                                          </p:val>
                                        </p:tav>
                                      </p:tavLst>
                                    </p:anim>
                                    <p:animEffect transition="in" filter="fade">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44"/>
                                        </p:tgtEl>
                                        <p:attrNameLst>
                                          <p:attrName>style.visibility</p:attrName>
                                        </p:attrNameLst>
                                      </p:cBhvr>
                                      <p:to>
                                        <p:strVal val="visible"/>
                                      </p:to>
                                    </p:set>
                                    <p:anim calcmode="lin" valueType="num">
                                      <p:cBhvr>
                                        <p:cTn id="21" dur="500" fill="hold"/>
                                        <p:tgtEl>
                                          <p:spTgt spid="10244"/>
                                        </p:tgtEl>
                                        <p:attrNameLst>
                                          <p:attrName>ppt_w</p:attrName>
                                        </p:attrNameLst>
                                      </p:cBhvr>
                                      <p:tavLst>
                                        <p:tav tm="0">
                                          <p:val>
                                            <p:fltVal val="0"/>
                                          </p:val>
                                        </p:tav>
                                        <p:tav tm="100000">
                                          <p:val>
                                            <p:strVal val="#ppt_w"/>
                                          </p:val>
                                        </p:tav>
                                      </p:tavLst>
                                    </p:anim>
                                    <p:anim calcmode="lin" valueType="num">
                                      <p:cBhvr>
                                        <p:cTn id="22" dur="500" fill="hold"/>
                                        <p:tgtEl>
                                          <p:spTgt spid="10244"/>
                                        </p:tgtEl>
                                        <p:attrNameLst>
                                          <p:attrName>ppt_h</p:attrName>
                                        </p:attrNameLst>
                                      </p:cBhvr>
                                      <p:tavLst>
                                        <p:tav tm="0">
                                          <p:val>
                                            <p:fltVal val="0"/>
                                          </p:val>
                                        </p:tav>
                                        <p:tav tm="100000">
                                          <p:val>
                                            <p:strVal val="#ppt_h"/>
                                          </p:val>
                                        </p:tav>
                                      </p:tavLst>
                                    </p:anim>
                                    <p:animEffect transition="in" filter="fade">
                                      <p:cBhvr>
                                        <p:cTn id="2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88640"/>
            <a:ext cx="6696744" cy="6540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214313"/>
            <a:ext cx="4876800" cy="642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84976" cy="6336704"/>
          </a:xfrm>
        </p:spPr>
        <p:txBody>
          <a:bodyPr>
            <a:normAutofit lnSpcReduction="10000"/>
          </a:bodyPr>
          <a:lstStyle/>
          <a:p>
            <a:pPr algn="just"/>
            <a:r>
              <a:rPr lang="tr-TR" sz="2400" dirty="0">
                <a:latin typeface="Palatino Linotype" pitchFamily="18" charset="0"/>
              </a:rPr>
              <a:t>1000 yılında; Orta Amerika’da insanlar kakao çekirdeğini bir alışveriş aracı olarak kullanmışlardır. </a:t>
            </a:r>
            <a:r>
              <a:rPr lang="tr-TR" sz="2400" dirty="0">
                <a:effectLst>
                  <a:outerShdw blurRad="38100" dist="38100" dir="2700000" algn="tl">
                    <a:srgbClr val="000000">
                      <a:alpha val="43137"/>
                    </a:srgbClr>
                  </a:outerShdw>
                </a:effectLst>
                <a:latin typeface="Palatino Linotype" pitchFamily="18" charset="0"/>
              </a:rPr>
              <a:t>O dönemde 1 </a:t>
            </a:r>
            <a:r>
              <a:rPr lang="tr-TR" sz="2400" i="1" dirty="0">
                <a:effectLst>
                  <a:outerShdw blurRad="38100" dist="38100" dir="2700000" algn="tl">
                    <a:srgbClr val="000000">
                      <a:alpha val="43137"/>
                    </a:srgbClr>
                  </a:outerShdw>
                </a:effectLst>
                <a:latin typeface="Palatino Linotype" pitchFamily="18" charset="0"/>
              </a:rPr>
              <a:t>Zontli</a:t>
            </a:r>
            <a:r>
              <a:rPr lang="tr-TR" sz="2400" dirty="0">
                <a:effectLst>
                  <a:outerShdw blurRad="38100" dist="38100" dir="2700000" algn="tl">
                    <a:srgbClr val="000000">
                      <a:alpha val="43137"/>
                    </a:srgbClr>
                  </a:outerShdw>
                </a:effectLst>
                <a:latin typeface="Palatino Linotype" pitchFamily="18" charset="0"/>
              </a:rPr>
              <a:t> 400 kakao çekirdeğine eşdeğerdir</a:t>
            </a:r>
            <a:r>
              <a:rPr lang="tr-TR" sz="2400" dirty="0" smtClean="0">
                <a:effectLst>
                  <a:outerShdw blurRad="38100" dist="38100" dir="2700000" algn="tl">
                    <a:srgbClr val="000000">
                      <a:alpha val="43137"/>
                    </a:srgbClr>
                  </a:outerShdw>
                </a:effectLst>
                <a:latin typeface="Palatino Linotype" pitchFamily="18" charset="0"/>
              </a:rPr>
              <a:t>.</a:t>
            </a:r>
          </a:p>
          <a:p>
            <a:pPr marL="0" indent="0" algn="just">
              <a:buNone/>
            </a:pPr>
            <a:endParaRPr lang="tr-TR" sz="800" dirty="0">
              <a:latin typeface="Palatino Linotype" pitchFamily="18" charset="0"/>
            </a:endParaRPr>
          </a:p>
          <a:p>
            <a:pPr algn="just"/>
            <a:r>
              <a:rPr lang="tr-TR" sz="2400" dirty="0" smtClean="0">
                <a:latin typeface="Palatino Linotype" pitchFamily="18" charset="0"/>
              </a:rPr>
              <a:t>1200 </a:t>
            </a:r>
            <a:r>
              <a:rPr lang="tr-TR" sz="2400" dirty="0">
                <a:latin typeface="Palatino Linotype" pitchFamily="18" charset="0"/>
              </a:rPr>
              <a:t>yılında; Aztekler Mayalıları egemenliği altına alarak Meksika’daki üstünlüklerini kuvvetlendirir. Bu tarihten sonra kakao; fethedilmiş kabilelerin vermek zorunda oldukları bir vergi haline gelir</a:t>
            </a:r>
            <a:r>
              <a:rPr lang="tr-TR" sz="2400" dirty="0" smtClean="0">
                <a:latin typeface="Palatino Linotype" pitchFamily="18" charset="0"/>
              </a:rPr>
              <a:t>.</a:t>
            </a:r>
          </a:p>
          <a:p>
            <a:pPr marL="0" indent="0" algn="just">
              <a:buNone/>
            </a:pPr>
            <a:endParaRPr lang="tr-TR" sz="900" dirty="0">
              <a:latin typeface="Palatino Linotype" pitchFamily="18" charset="0"/>
            </a:endParaRPr>
          </a:p>
          <a:p>
            <a:pPr algn="just"/>
            <a:r>
              <a:rPr lang="tr-TR" sz="2400" dirty="0" smtClean="0">
                <a:latin typeface="Palatino Linotype" pitchFamily="18" charset="0"/>
              </a:rPr>
              <a:t>1502 </a:t>
            </a:r>
            <a:r>
              <a:rPr lang="tr-TR" sz="2400" dirty="0">
                <a:latin typeface="Palatino Linotype" pitchFamily="18" charset="0"/>
              </a:rPr>
              <a:t>yılında; Avrupalılar </a:t>
            </a:r>
            <a:r>
              <a:rPr lang="tr-TR" sz="2400" i="1" dirty="0">
                <a:effectLst>
                  <a:outerShdw blurRad="38100" dist="38100" dir="2700000" algn="tl">
                    <a:srgbClr val="000000">
                      <a:alpha val="43137"/>
                    </a:srgbClr>
                  </a:outerShdw>
                </a:effectLst>
                <a:latin typeface="Palatino Linotype" pitchFamily="18" charset="0"/>
              </a:rPr>
              <a:t>Christopher Columbus</a:t>
            </a:r>
            <a:r>
              <a:rPr lang="tr-TR" sz="2400" dirty="0">
                <a:latin typeface="Palatino Linotype" pitchFamily="18" charset="0"/>
              </a:rPr>
              <a:t>’un dördüncü yolculuğu sırasında kakao çekirdeği ile ilk defa </a:t>
            </a:r>
            <a:r>
              <a:rPr lang="tr-TR" sz="2400" dirty="0" smtClean="0">
                <a:latin typeface="Palatino Linotype" pitchFamily="18" charset="0"/>
              </a:rPr>
              <a:t>tanışır</a:t>
            </a:r>
          </a:p>
          <a:p>
            <a:pPr marL="0" indent="0" algn="just">
              <a:buNone/>
            </a:pPr>
            <a:endParaRPr lang="tr-TR" sz="900" dirty="0" smtClean="0">
              <a:latin typeface="Palatino Linotype" pitchFamily="18" charset="0"/>
            </a:endParaRPr>
          </a:p>
          <a:p>
            <a:pPr algn="just"/>
            <a:r>
              <a:rPr lang="tr-TR" sz="2400" dirty="0">
                <a:latin typeface="Palatino Linotype" pitchFamily="18" charset="0"/>
              </a:rPr>
              <a:t>1528 yılında; </a:t>
            </a:r>
            <a:r>
              <a:rPr lang="tr-TR" sz="2400" i="1" dirty="0">
                <a:effectLst>
                  <a:outerShdw blurRad="38100" dist="38100" dir="2700000" algn="tl">
                    <a:srgbClr val="000000">
                      <a:alpha val="43137"/>
                    </a:srgbClr>
                  </a:outerShdw>
                </a:effectLst>
                <a:latin typeface="Palatino Linotype" pitchFamily="18" charset="0"/>
              </a:rPr>
              <a:t>Hernando Cortez</a:t>
            </a:r>
            <a:r>
              <a:rPr lang="tr-TR" sz="2400" dirty="0">
                <a:effectLst>
                  <a:outerShdw blurRad="38100" dist="38100" dir="2700000" algn="tl">
                    <a:srgbClr val="000000">
                      <a:alpha val="43137"/>
                    </a:srgbClr>
                  </a:outerShdw>
                </a:effectLst>
                <a:latin typeface="Palatino Linotype" pitchFamily="18" charset="0"/>
              </a:rPr>
              <a:t> </a:t>
            </a:r>
            <a:r>
              <a:rPr lang="tr-TR" sz="2400" dirty="0">
                <a:latin typeface="Palatino Linotype" pitchFamily="18" charset="0"/>
              </a:rPr>
              <a:t>kakao çekirdekleri ile İspanya’ya döner. Kendisi Azteklerin kakao çekirdeğini ticarette kullanma fikrinden çok etkilenir. Trinidad, Haiti ve Batı Afrika adalarından Bioko’da kakao yetiştiriciliğini başlatır. Bundan sonra yüzyıllar boyunca İspanya; kakao yetiştiriciliğinde tekel haline gelir. </a:t>
            </a:r>
          </a:p>
          <a:p>
            <a:pPr marL="0" indent="0">
              <a:buNone/>
            </a:pPr>
            <a:endParaRPr lang="tr-TR" sz="2400" dirty="0">
              <a:latin typeface="Palatino Linotype" pitchFamily="18" charset="0"/>
            </a:endParaRPr>
          </a:p>
        </p:txBody>
      </p:sp>
    </p:spTree>
    <p:extLst>
      <p:ext uri="{BB962C8B-B14F-4D97-AF65-F5344CB8AC3E}">
        <p14:creationId xmlns:p14="http://schemas.microsoft.com/office/powerpoint/2010/main" xmlns="" val="38886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04664"/>
            <a:ext cx="6912768" cy="6144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116632"/>
            <a:ext cx="9036496" cy="6696744"/>
          </a:xfrm>
        </p:spPr>
        <p:txBody>
          <a:bodyPr>
            <a:normAutofit fontScale="92500"/>
          </a:bodyPr>
          <a:lstStyle/>
          <a:p>
            <a:pPr lvl="1" algn="just"/>
            <a:r>
              <a:rPr lang="tr-TR" b="1" i="1" dirty="0">
                <a:solidFill>
                  <a:srgbClr val="0033CC"/>
                </a:solidFill>
                <a:latin typeface="Palatino Linotype" pitchFamily="18" charset="0"/>
              </a:rPr>
              <a:t>1</a:t>
            </a:r>
            <a:r>
              <a:rPr lang="tr-TR" b="1" i="1" dirty="0" smtClean="0">
                <a:solidFill>
                  <a:srgbClr val="0033CC"/>
                </a:solidFill>
                <a:latin typeface="Palatino Linotype" pitchFamily="18" charset="0"/>
              </a:rPr>
              <a:t>. 6</a:t>
            </a:r>
            <a:r>
              <a:rPr lang="tr-TR" b="1" i="1" dirty="0">
                <a:solidFill>
                  <a:srgbClr val="0033CC"/>
                </a:solidFill>
                <a:latin typeface="Palatino Linotype" pitchFamily="18" charset="0"/>
              </a:rPr>
              <a:t>. Yağlı Tohum </a:t>
            </a:r>
            <a:r>
              <a:rPr lang="tr-TR" b="1" i="1" dirty="0" smtClean="0">
                <a:solidFill>
                  <a:srgbClr val="0033CC"/>
                </a:solidFill>
                <a:latin typeface="Palatino Linotype" pitchFamily="18" charset="0"/>
              </a:rPr>
              <a:t>Lesitinleri</a:t>
            </a:r>
          </a:p>
          <a:p>
            <a:pPr marL="320040" lvl="1" indent="0" algn="just">
              <a:buNone/>
            </a:pPr>
            <a:endParaRPr lang="tr-TR" sz="800" b="1" i="1" dirty="0">
              <a:solidFill>
                <a:srgbClr val="0033CC"/>
              </a:solidFill>
              <a:latin typeface="Palatino Linotype" pitchFamily="18" charset="0"/>
            </a:endParaRPr>
          </a:p>
          <a:p>
            <a:pPr algn="just"/>
            <a:r>
              <a:rPr lang="tr-TR" sz="2400" dirty="0" smtClean="0">
                <a:latin typeface="Palatino Linotype" pitchFamily="18" charset="0"/>
              </a:rPr>
              <a:t>Lesitinler </a:t>
            </a:r>
            <a:r>
              <a:rPr lang="tr-TR" sz="2400" dirty="0">
                <a:latin typeface="Palatino Linotype" pitchFamily="18" charset="0"/>
              </a:rPr>
              <a:t>şekerleme ve çikolata üretiminde ucuz emülsifiyer olarak veya ekstra kakao yağı ilavesi yerine çikolata viskozitesini düşürmekte kullanılır. Şekerlemede üç tip lesitin vardır. Bunlar </a:t>
            </a:r>
            <a:r>
              <a:rPr lang="tr-TR" sz="2400" i="1" dirty="0">
                <a:solidFill>
                  <a:srgbClr val="C00000"/>
                </a:solidFill>
                <a:effectLst>
                  <a:outerShdw blurRad="38100" dist="38100" dir="2700000" algn="tl">
                    <a:srgbClr val="000000">
                      <a:alpha val="43137"/>
                    </a:srgbClr>
                  </a:outerShdw>
                </a:effectLst>
                <a:latin typeface="Palatino Linotype" pitchFamily="18" charset="0"/>
              </a:rPr>
              <a:t>soya çekirdeği, yer fıstığı </a:t>
            </a:r>
            <a:r>
              <a:rPr lang="tr-TR" sz="2400" dirty="0">
                <a:solidFill>
                  <a:srgbClr val="C00000"/>
                </a:solidFill>
                <a:effectLst>
                  <a:outerShdw blurRad="38100" dist="38100" dir="2700000" algn="tl">
                    <a:srgbClr val="000000">
                      <a:alpha val="43137"/>
                    </a:srgbClr>
                  </a:outerShdw>
                </a:effectLst>
                <a:latin typeface="Palatino Linotype" pitchFamily="18" charset="0"/>
              </a:rPr>
              <a:t>ve</a:t>
            </a:r>
            <a:r>
              <a:rPr lang="tr-TR" sz="2400" i="1" dirty="0">
                <a:solidFill>
                  <a:srgbClr val="C00000"/>
                </a:solidFill>
                <a:effectLst>
                  <a:outerShdw blurRad="38100" dist="38100" dir="2700000" algn="tl">
                    <a:srgbClr val="000000">
                      <a:alpha val="43137"/>
                    </a:srgbClr>
                  </a:outerShdw>
                </a:effectLst>
                <a:latin typeface="Palatino Linotype" pitchFamily="18" charset="0"/>
              </a:rPr>
              <a:t> pamuk çekirdeği</a:t>
            </a:r>
            <a:r>
              <a:rPr lang="tr-TR" sz="2400" dirty="0">
                <a:latin typeface="Palatino Linotype" pitchFamily="18" charset="0"/>
              </a:rPr>
              <a:t>nden ekstrakte edilir. Son ikisinin zaman zaman kullanılması ve bulunmasındaki sınırlama yüzünden en çok soya fasülyesi lesitini kullanılır. Her üç lesitinin bileşimi aşağıdaki tabloda verilmiştir</a:t>
            </a:r>
            <a:r>
              <a:rPr lang="tr-TR" sz="2400" dirty="0" smtClean="0">
                <a:latin typeface="Palatino Linotype" pitchFamily="18" charset="0"/>
              </a:rPr>
              <a:t>.</a:t>
            </a:r>
          </a:p>
          <a:p>
            <a:pPr marL="0" indent="0" algn="just">
              <a:buNone/>
            </a:pPr>
            <a:endParaRPr lang="tr-TR" sz="900" dirty="0" smtClean="0">
              <a:latin typeface="Palatino Linotype" pitchFamily="18" charset="0"/>
            </a:endParaRPr>
          </a:p>
          <a:p>
            <a:pPr algn="just"/>
            <a:r>
              <a:rPr lang="tr-TR" sz="2400" dirty="0">
                <a:latin typeface="Palatino Linotype" pitchFamily="18" charset="0"/>
              </a:rPr>
              <a:t>Her ne kadar satın alma için bileşim değerleri geniş tanımlansa da, satın alma lesitin için arzu edilen özelliklere fazla bağlı değildir. Karamel reçetelerinde kullanılan ticari lesitin miktarı farklı tedarikçiler arasındaki küçük farklardan fazlaca etkilenmezler. </a:t>
            </a:r>
            <a:r>
              <a:rPr lang="tr-TR" sz="2400" i="1" dirty="0">
                <a:solidFill>
                  <a:srgbClr val="C00000"/>
                </a:solidFill>
                <a:effectLst>
                  <a:outerShdw blurRad="38100" dist="38100" dir="2700000" algn="tl">
                    <a:srgbClr val="000000">
                      <a:alpha val="43137"/>
                    </a:srgbClr>
                  </a:outerShdw>
                </a:effectLst>
                <a:latin typeface="Palatino Linotype" pitchFamily="18" charset="0"/>
              </a:rPr>
              <a:t>Çeşitli kaynaklardan ve hatta aynı kaynaktan üretilen lesitinler çikolatada büyük farklı viskoziteye sebep olurlar.</a:t>
            </a:r>
            <a:r>
              <a:rPr lang="tr-TR" sz="2400" dirty="0">
                <a:latin typeface="Palatino Linotype" pitchFamily="18" charset="0"/>
              </a:rPr>
              <a:t> Ticari lesitinin viskoziteye en etkili miktarı % 0.5’tir. Daha fazla ilavesi viskozite düşürme gücünü azaltır. Yağlı tohum lesitininin kullanılmasında diğer bir dezavantaj çikolatada koku bozukluğu yapan ürünlerin ortaya çıkmasına neden olmasıdır. Bu karamellerde genellikle tespit edilemez.</a:t>
            </a:r>
          </a:p>
          <a:p>
            <a:pPr algn="just"/>
            <a:endParaRPr lang="tr-TR" sz="2400" dirty="0">
              <a:latin typeface="Palatino Linotype" pitchFamily="18" charset="0"/>
            </a:endParaRPr>
          </a:p>
          <a:p>
            <a:pPr lvl="3" algn="just"/>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764704"/>
            <a:ext cx="8215013" cy="5184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5472608"/>
          </a:xfrm>
        </p:spPr>
        <p:txBody>
          <a:bodyPr>
            <a:normAutofit/>
          </a:bodyPr>
          <a:lstStyle/>
          <a:p>
            <a:pPr lvl="1"/>
            <a:r>
              <a:rPr lang="tr-TR" b="1" i="1" dirty="0" smtClean="0">
                <a:solidFill>
                  <a:srgbClr val="0033CC"/>
                </a:solidFill>
                <a:latin typeface="Palatino Linotype" pitchFamily="18" charset="0"/>
              </a:rPr>
              <a:t>1.7. </a:t>
            </a:r>
            <a:r>
              <a:rPr lang="tr-TR" b="1" i="1" dirty="0">
                <a:solidFill>
                  <a:srgbClr val="0033CC"/>
                </a:solidFill>
                <a:latin typeface="Palatino Linotype" pitchFamily="18" charset="0"/>
              </a:rPr>
              <a:t>Gliserol Mono Stearat</a:t>
            </a:r>
          </a:p>
          <a:p>
            <a:pPr marL="0" indent="0">
              <a:buNone/>
            </a:pPr>
            <a:endParaRPr lang="tr-TR" sz="2800" dirty="0">
              <a:latin typeface="Palatino Linotype" pitchFamily="18" charset="0"/>
            </a:endParaRPr>
          </a:p>
          <a:p>
            <a:pPr marL="0" indent="0">
              <a:buNone/>
            </a:pPr>
            <a:endParaRPr lang="tr-TR" sz="2800" dirty="0">
              <a:latin typeface="Palatino Linotype" pitchFamily="18" charset="0"/>
            </a:endParaRPr>
          </a:p>
          <a:p>
            <a:pPr marL="0" indent="0">
              <a:buNone/>
            </a:pPr>
            <a:endParaRPr lang="tr-TR" sz="2800" dirty="0">
              <a:latin typeface="Palatino Linotype" pitchFamily="18" charset="0"/>
            </a:endParaRPr>
          </a:p>
          <a:p>
            <a:pPr marL="0" indent="0">
              <a:buNone/>
            </a:pPr>
            <a:endParaRPr lang="tr-TR" sz="2800" dirty="0">
              <a:latin typeface="Palatino Linotype" pitchFamily="18" charset="0"/>
            </a:endParaRPr>
          </a:p>
          <a:p>
            <a:pPr marL="0" indent="0">
              <a:buNone/>
            </a:pPr>
            <a:endParaRPr lang="tr-TR" sz="2800" dirty="0">
              <a:latin typeface="Palatino Linotype" pitchFamily="18" charset="0"/>
            </a:endParaRPr>
          </a:p>
          <a:p>
            <a:pPr marL="0" indent="0">
              <a:buNone/>
            </a:pPr>
            <a:endParaRPr lang="tr-TR" sz="2800" dirty="0">
              <a:latin typeface="Palatino Linotype" pitchFamily="18" charset="0"/>
            </a:endParaRPr>
          </a:p>
          <a:p>
            <a:pPr algn="just"/>
            <a:r>
              <a:rPr lang="tr-TR" sz="2400" dirty="0" smtClean="0">
                <a:latin typeface="Palatino Linotype" pitchFamily="18" charset="0"/>
              </a:rPr>
              <a:t>GMS hayvansal</a:t>
            </a:r>
            <a:r>
              <a:rPr lang="tr-TR" sz="2400" dirty="0" smtClean="0">
                <a:solidFill>
                  <a:srgbClr val="FF0000"/>
                </a:solidFill>
                <a:latin typeface="Palatino Linotype" pitchFamily="18" charset="0"/>
              </a:rPr>
              <a:t>*</a:t>
            </a:r>
            <a:r>
              <a:rPr lang="tr-TR" sz="2400" dirty="0" smtClean="0">
                <a:latin typeface="Palatino Linotype" pitchFamily="18" charset="0"/>
              </a:rPr>
              <a:t> kaynaklı yağların </a:t>
            </a:r>
            <a:r>
              <a:rPr lang="tr-TR" sz="2400" dirty="0">
                <a:latin typeface="Palatino Linotype" pitchFamily="18" charset="0"/>
              </a:rPr>
              <a:t>gliserolle interesterifikasyonu yolu ile üretilen mono-digliseridlerin yerine geçen tipik bir ticari üründür. % 35-40 monoester, % 30-40 diester ve % 10-20 triester içerir.</a:t>
            </a:r>
          </a:p>
          <a:p>
            <a:pPr lvl="3" algn="just"/>
            <a:endParaRPr lang="tr-TR" sz="2400" dirty="0">
              <a:latin typeface="Palatino Linotype"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268760"/>
            <a:ext cx="7322797" cy="16561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179512" y="5733256"/>
            <a:ext cx="8784976" cy="1077218"/>
          </a:xfrm>
          <a:prstGeom prst="rect">
            <a:avLst/>
          </a:prstGeom>
        </p:spPr>
        <p:txBody>
          <a:bodyPr wrap="square">
            <a:spAutoFit/>
          </a:bodyPr>
          <a:lstStyle/>
          <a:p>
            <a:pPr algn="just"/>
            <a:r>
              <a:rPr lang="tr-TR" b="1" dirty="0" smtClean="0">
                <a:solidFill>
                  <a:srgbClr val="FF0000"/>
                </a:solidFill>
              </a:rPr>
              <a:t>*</a:t>
            </a:r>
            <a:r>
              <a:rPr lang="tr-TR" sz="1400" dirty="0" smtClean="0">
                <a:solidFill>
                  <a:srgbClr val="FF0000"/>
                </a:solidFill>
                <a:latin typeface="Palatino Linotype" pitchFamily="18" charset="0"/>
              </a:rPr>
              <a:t>domuz </a:t>
            </a:r>
            <a:r>
              <a:rPr lang="tr-TR" sz="1400" dirty="0">
                <a:solidFill>
                  <a:srgbClr val="FF0000"/>
                </a:solidFill>
                <a:latin typeface="Palatino Linotype" pitchFamily="18" charset="0"/>
              </a:rPr>
              <a:t>yağı veya don yağı gibi </a:t>
            </a:r>
            <a:r>
              <a:rPr lang="tr-TR" sz="1400" dirty="0" smtClean="0">
                <a:solidFill>
                  <a:srgbClr val="FF0000"/>
                </a:solidFill>
                <a:latin typeface="Palatino Linotype" pitchFamily="18" charset="0"/>
              </a:rPr>
              <a:t>yağlar</a:t>
            </a:r>
          </a:p>
          <a:p>
            <a:pPr algn="just"/>
            <a:r>
              <a:rPr lang="tr-TR" b="1" dirty="0">
                <a:solidFill>
                  <a:srgbClr val="FF0000"/>
                </a:solidFill>
              </a:rPr>
              <a:t>**</a:t>
            </a:r>
            <a:r>
              <a:rPr lang="tr-TR" sz="1400" b="1" dirty="0" smtClean="0">
                <a:solidFill>
                  <a:srgbClr val="FF0000"/>
                </a:solidFill>
                <a:latin typeface="Palatino Linotype" pitchFamily="18" charset="0"/>
              </a:rPr>
              <a:t>Donyağı</a:t>
            </a:r>
            <a:r>
              <a:rPr lang="tr-TR" sz="1400" dirty="0">
                <a:solidFill>
                  <a:srgbClr val="FF0000"/>
                </a:solidFill>
                <a:latin typeface="Palatino Linotype" pitchFamily="18" charset="0"/>
              </a:rPr>
              <a:t> ya da </a:t>
            </a:r>
            <a:r>
              <a:rPr lang="tr-TR" sz="1400" b="1" dirty="0">
                <a:solidFill>
                  <a:srgbClr val="FF0000"/>
                </a:solidFill>
                <a:latin typeface="Palatino Linotype" pitchFamily="18" charset="0"/>
              </a:rPr>
              <a:t>don yağı</a:t>
            </a:r>
            <a:r>
              <a:rPr lang="tr-TR" sz="1400" dirty="0">
                <a:solidFill>
                  <a:srgbClr val="FF0000"/>
                </a:solidFill>
                <a:latin typeface="Palatino Linotype" pitchFamily="18" charset="0"/>
              </a:rPr>
              <a:t>, hayvanların vücudundaki </a:t>
            </a:r>
            <a:r>
              <a:rPr lang="tr-TR" sz="1400" dirty="0">
                <a:solidFill>
                  <a:srgbClr val="FF0000"/>
                </a:solidFill>
                <a:latin typeface="Palatino Linotype" pitchFamily="18" charset="0"/>
                <a:hlinkClick r:id="rId3" tooltip="İçyağı"/>
              </a:rPr>
              <a:t>içyağından</a:t>
            </a:r>
            <a:r>
              <a:rPr lang="tr-TR" sz="1400" dirty="0">
                <a:solidFill>
                  <a:srgbClr val="FF0000"/>
                </a:solidFill>
                <a:latin typeface="Palatino Linotype" pitchFamily="18" charset="0"/>
              </a:rPr>
              <a:t> elde edilen yağlar. Oda sıcaklığında donmuş durumda katıdır ve koyun kuyruğundaki yağ dokusundan elde edilen donyağınakuyruk yağı adı verilir. Hayvanların sütünden elde edilen yağ (</a:t>
            </a:r>
            <a:r>
              <a:rPr lang="tr-TR" sz="1400" dirty="0">
                <a:solidFill>
                  <a:srgbClr val="FF0000"/>
                </a:solidFill>
                <a:latin typeface="Palatino Linotype" pitchFamily="18" charset="0"/>
                <a:hlinkClick r:id="rId4" tooltip="Tereyağı"/>
              </a:rPr>
              <a:t>tereyağı</a:t>
            </a:r>
            <a:r>
              <a:rPr lang="tr-TR" sz="1400" dirty="0">
                <a:solidFill>
                  <a:srgbClr val="FF0000"/>
                </a:solidFill>
                <a:latin typeface="Palatino Linotype" pitchFamily="18" charset="0"/>
              </a:rPr>
              <a:t>) donyağı olarak kabul edilmez. </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2576" y="332656"/>
            <a:ext cx="9577064" cy="6336704"/>
          </a:xfrm>
        </p:spPr>
        <p:txBody>
          <a:bodyPr>
            <a:normAutofit fontScale="92500"/>
          </a:bodyPr>
          <a:lstStyle/>
          <a:p>
            <a:pPr lvl="3" algn="just"/>
            <a:r>
              <a:rPr lang="tr-TR" sz="2400" dirty="0">
                <a:latin typeface="Palatino Linotype" pitchFamily="18" charset="0"/>
              </a:rPr>
              <a:t>Bu ürünler değişik bileşim ve saflık seviyelerinde üretilir. Vakum distilasyonu monosübstitü gliseridin oranını % 95 veya üzerinde çıkarmakta kullanılır. Mevcut yağ asidi tipi üretim sırasında kullanılan yağa göre değişir. Şekerleme endrüstrisinde üretilen ürün normalde esas itibari ile stearik asit, daha az miktarda palmitik asit içerir. GMS, esterleşmemiş hidroksil kısmı şeker, su veya şurup ( şurup damlaları ) ile beraberken molekülün kalan kısmı yağ tarafından tutulacak şekilde hareket eder. Bu farklı bağlanmalar karameller, çikolata ve şekerlemelerde mevcut emülsiyon tipleri için GMS’nin iyi bir stabilizatör olmasını sağlar. GMS ilavesinin giyotin bıçakların kesme performansını artırdığı iddia edilir. Emülsiyon mevcudiyeti yağ ihtiva eden şekerleme ve çikolatalarda yağın dispersiyonunu artırır, topaklaşma büyüklüğünü azaltır, fazla miktar kullanılmasına engel olur ve koku kalitesini azaltır. GMS ilave edildiğinde şekerlemenin oluş özelliği artar. GMS karamellere, şekerlemelere nihai ağırlığının % 0.3-0.4 oranında katılmalıdır.</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712968" cy="2160240"/>
          </a:xfrm>
        </p:spPr>
        <p:txBody>
          <a:bodyPr>
            <a:normAutofit/>
          </a:bodyPr>
          <a:lstStyle/>
          <a:p>
            <a:pPr algn="just"/>
            <a:r>
              <a:rPr lang="tr-TR" sz="2400" dirty="0">
                <a:latin typeface="Palatino Linotype" pitchFamily="18" charset="0"/>
              </a:rPr>
              <a:t>GMS’nin erime noktası 59°C olup alternatif doğan iki emülsifiyer olan </a:t>
            </a:r>
            <a:r>
              <a:rPr lang="tr-TR" sz="2400" dirty="0">
                <a:solidFill>
                  <a:srgbClr val="C00000"/>
                </a:solidFill>
                <a:effectLst>
                  <a:outerShdw blurRad="38100" dist="38100" dir="2700000" algn="tl">
                    <a:srgbClr val="000000">
                      <a:alpha val="43137"/>
                    </a:srgbClr>
                  </a:outerShdw>
                </a:effectLst>
                <a:latin typeface="Palatino Linotype" pitchFamily="18" charset="0"/>
              </a:rPr>
              <a:t>polioksietilen sorbitan monostearat </a:t>
            </a:r>
            <a:r>
              <a:rPr lang="tr-TR" sz="2400" dirty="0">
                <a:latin typeface="Palatino Linotype" pitchFamily="18" charset="0"/>
              </a:rPr>
              <a:t>(erime noktası 42°C ) ve </a:t>
            </a:r>
            <a:r>
              <a:rPr lang="tr-TR" sz="2400" dirty="0">
                <a:solidFill>
                  <a:srgbClr val="C00000"/>
                </a:solidFill>
                <a:effectLst>
                  <a:outerShdw blurRad="38100" dist="38100" dir="2700000" algn="tl">
                    <a:srgbClr val="000000">
                      <a:alpha val="43137"/>
                    </a:srgbClr>
                  </a:outerShdw>
                </a:effectLst>
                <a:latin typeface="Palatino Linotype" pitchFamily="18" charset="0"/>
              </a:rPr>
              <a:t>sorbitan tristearat </a:t>
            </a:r>
            <a:r>
              <a:rPr lang="tr-TR" sz="2400" dirty="0">
                <a:latin typeface="Palatino Linotype" pitchFamily="18" charset="0"/>
              </a:rPr>
              <a:t>(erime noktası 53°C) emülsifiyer olarak monogliseridin laktik ne sitrik asit esterlerinde bulunur. Ancak maliyeti yükseltir.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2492896"/>
            <a:ext cx="8911750"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529" y="1362538"/>
            <a:ext cx="8898423" cy="3362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0"/>
            <a:ext cx="8964488" cy="6741368"/>
          </a:xfrm>
        </p:spPr>
        <p:txBody>
          <a:bodyPr>
            <a:noAutofit/>
          </a:bodyPr>
          <a:lstStyle/>
          <a:p>
            <a:pPr algn="just"/>
            <a:r>
              <a:rPr lang="tr-TR" sz="2400" b="1" i="1" dirty="0">
                <a:solidFill>
                  <a:srgbClr val="0033CC"/>
                </a:solidFill>
                <a:latin typeface="Palatino Linotype" pitchFamily="18" charset="0"/>
              </a:rPr>
              <a:t>1.8. Kurutulmuş Süt  Tozları</a:t>
            </a:r>
            <a:r>
              <a:rPr lang="tr-TR" sz="2400" dirty="0" smtClean="0"/>
              <a:t>	</a:t>
            </a:r>
          </a:p>
          <a:p>
            <a:pPr algn="just">
              <a:buNone/>
            </a:pPr>
            <a:endParaRPr lang="tr-TR" sz="800" dirty="0" smtClean="0"/>
          </a:p>
          <a:p>
            <a:pPr algn="just">
              <a:buNone/>
            </a:pPr>
            <a:endParaRPr lang="tr-TR" sz="2400" dirty="0" smtClean="0"/>
          </a:p>
          <a:p>
            <a:pPr algn="just">
              <a:buNone/>
            </a:pPr>
            <a:endParaRPr lang="tr-TR" sz="2400" dirty="0" smtClean="0"/>
          </a:p>
          <a:p>
            <a:pPr algn="just">
              <a:buNone/>
            </a:pPr>
            <a:endParaRPr lang="tr-TR" sz="2400" dirty="0" smtClean="0"/>
          </a:p>
          <a:p>
            <a:pPr algn="just">
              <a:buNone/>
            </a:pPr>
            <a:endParaRPr lang="tr-TR" sz="2400" dirty="0" smtClean="0"/>
          </a:p>
          <a:p>
            <a:pPr algn="just">
              <a:buNone/>
            </a:pPr>
            <a:endParaRPr lang="tr-TR" sz="2400" dirty="0" smtClean="0"/>
          </a:p>
          <a:p>
            <a:pPr algn="just">
              <a:buNone/>
            </a:pPr>
            <a:endParaRPr lang="tr-TR" sz="2400" dirty="0" smtClean="0"/>
          </a:p>
          <a:p>
            <a:pPr algn="just">
              <a:buNone/>
            </a:pPr>
            <a:endParaRPr lang="tr-TR" sz="2400" dirty="0" smtClean="0"/>
          </a:p>
          <a:p>
            <a:pPr algn="just"/>
            <a:r>
              <a:rPr lang="tr-TR" sz="2400" dirty="0">
                <a:latin typeface="Palatino Linotype" pitchFamily="18" charset="0"/>
              </a:rPr>
              <a:t>Sütteki şekerin tamamı laktoz halindedir. Genel kural olarak laktozun tatlılığı sakarozun tatlılığının altıdadır. </a:t>
            </a:r>
          </a:p>
          <a:p>
            <a:pPr algn="just"/>
            <a:r>
              <a:rPr lang="tr-TR" sz="2400" dirty="0">
                <a:latin typeface="Palatino Linotype" pitchFamily="18" charset="0"/>
              </a:rPr>
              <a:t>Üretim yöntemi nedeni ile temel olarak farklı özellikte üç tip süt tozu üretilir.</a:t>
            </a:r>
          </a:p>
          <a:p>
            <a:pPr lvl="0" algn="just"/>
            <a:r>
              <a:rPr lang="tr-TR" sz="2400" dirty="0">
                <a:latin typeface="Palatino Linotype" pitchFamily="18" charset="0"/>
              </a:rPr>
              <a:t>1. Kurutulmuş Süt Çubukları</a:t>
            </a:r>
          </a:p>
          <a:p>
            <a:pPr lvl="0" algn="just"/>
            <a:r>
              <a:rPr lang="tr-TR" sz="2400" dirty="0">
                <a:latin typeface="Palatino Linotype" pitchFamily="18" charset="0"/>
              </a:rPr>
              <a:t>2. Kuru Süt Tozu</a:t>
            </a:r>
          </a:p>
          <a:p>
            <a:pPr lvl="0" algn="just"/>
            <a:r>
              <a:rPr lang="tr-TR" sz="2400" dirty="0">
                <a:latin typeface="Palatino Linotype" pitchFamily="18" charset="0"/>
              </a:rPr>
              <a:t>3. </a:t>
            </a:r>
            <a:r>
              <a:rPr lang="tr-TR" sz="2400" dirty="0" err="1">
                <a:latin typeface="Palatino Linotype" pitchFamily="18" charset="0"/>
              </a:rPr>
              <a:t>İnstant</a:t>
            </a:r>
            <a:r>
              <a:rPr lang="tr-TR" sz="2400" dirty="0">
                <a:latin typeface="Palatino Linotype" pitchFamily="18" charset="0"/>
              </a:rPr>
              <a:t> Süt</a:t>
            </a:r>
          </a:p>
          <a:p>
            <a:pPr lvl="3" algn="just"/>
            <a:endParaRPr lang="tr-TR" sz="2400" dirty="0"/>
          </a:p>
        </p:txBody>
      </p:sp>
      <p:pic>
        <p:nvPicPr>
          <p:cNvPr id="56322" name="Picture 2"/>
          <p:cNvPicPr>
            <a:picLocks noChangeAspect="1" noChangeArrowheads="1"/>
          </p:cNvPicPr>
          <p:nvPr/>
        </p:nvPicPr>
        <p:blipFill>
          <a:blip r:embed="rId2" cstate="print"/>
          <a:srcRect/>
          <a:stretch>
            <a:fillRect/>
          </a:stretch>
        </p:blipFill>
        <p:spPr bwMode="auto">
          <a:xfrm>
            <a:off x="1259632" y="404664"/>
            <a:ext cx="6768752" cy="3340586"/>
          </a:xfrm>
          <a:prstGeom prst="rect">
            <a:avLst/>
          </a:prstGeom>
          <a:noFill/>
          <a:ln w="9525">
            <a:noFill/>
            <a:miter lim="800000"/>
            <a:headEnd/>
            <a:tailEnd/>
          </a:ln>
        </p:spPr>
      </p:pic>
    </p:spTree>
    <p:extLst>
      <p:ext uri="{BB962C8B-B14F-4D97-AF65-F5344CB8AC3E}">
        <p14:creationId xmlns:p14="http://schemas.microsoft.com/office/powerpoint/2010/main" xmlns="" val="30000762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6120680"/>
          </a:xfrm>
        </p:spPr>
        <p:txBody>
          <a:bodyPr>
            <a:normAutofit fontScale="92500" lnSpcReduction="20000"/>
          </a:bodyPr>
          <a:lstStyle/>
          <a:p>
            <a:pPr algn="just"/>
            <a:r>
              <a:rPr lang="tr-TR" dirty="0">
                <a:latin typeface="Palatino Linotype" pitchFamily="18" charset="0"/>
              </a:rPr>
              <a:t>Süt tozuna işlenecek süt çok iyi kalitede olmalıdır. Bu kalite kriterlerinin </a:t>
            </a:r>
            <a:r>
              <a:rPr lang="tr-TR" dirty="0" err="1">
                <a:latin typeface="Palatino Linotype" pitchFamily="18" charset="0"/>
              </a:rPr>
              <a:t>başlıcaları</a:t>
            </a:r>
            <a:r>
              <a:rPr lang="tr-TR" dirty="0">
                <a:latin typeface="Palatino Linotype" pitchFamily="18" charset="0"/>
              </a:rPr>
              <a:t> şunlardır. </a:t>
            </a:r>
          </a:p>
          <a:p>
            <a:pPr lvl="0" algn="just"/>
            <a:r>
              <a:rPr lang="tr-TR" dirty="0">
                <a:latin typeface="Palatino Linotype" pitchFamily="18" charset="0"/>
              </a:rPr>
              <a:t>Sütün asitlik derecesi 7,2 den düşük olmalıdır. Asitliğin yüksek olması ısıl işlem uygulanmasında proteinlerin </a:t>
            </a:r>
            <a:r>
              <a:rPr lang="tr-TR" dirty="0" err="1">
                <a:latin typeface="Palatino Linotype" pitchFamily="18" charset="0"/>
              </a:rPr>
              <a:t>denatürasyonuna</a:t>
            </a:r>
            <a:r>
              <a:rPr lang="tr-TR" dirty="0">
                <a:latin typeface="Palatino Linotype" pitchFamily="18" charset="0"/>
              </a:rPr>
              <a:t> neden olur.</a:t>
            </a:r>
          </a:p>
          <a:p>
            <a:pPr lvl="0" algn="just"/>
            <a:r>
              <a:rPr lang="tr-TR" dirty="0">
                <a:latin typeface="Palatino Linotype" pitchFamily="18" charset="0"/>
              </a:rPr>
              <a:t>Az sayıda mikroorganizma içermelidir.</a:t>
            </a:r>
          </a:p>
          <a:p>
            <a:pPr lvl="0" algn="just"/>
            <a:r>
              <a:rPr lang="tr-TR" dirty="0">
                <a:latin typeface="Palatino Linotype" pitchFamily="18" charset="0"/>
              </a:rPr>
              <a:t>Süt sağımından sonra 48 saatten fazla beklememelidir.</a:t>
            </a:r>
          </a:p>
          <a:p>
            <a:pPr algn="just">
              <a:buNone/>
            </a:pPr>
            <a:r>
              <a:rPr lang="tr-TR" dirty="0">
                <a:latin typeface="Palatino Linotype" pitchFamily="18" charset="0"/>
              </a:rPr>
              <a:t> </a:t>
            </a:r>
          </a:p>
          <a:p>
            <a:pPr algn="just">
              <a:buNone/>
            </a:pPr>
            <a:r>
              <a:rPr lang="tr-TR" dirty="0">
                <a:latin typeface="Palatino Linotype" pitchFamily="18" charset="0"/>
              </a:rPr>
              <a:t>Süt tozu iki çeşit kurutma işlemi ile elde edilebilir.</a:t>
            </a:r>
          </a:p>
          <a:p>
            <a:pPr lvl="1" algn="just"/>
            <a:r>
              <a:rPr lang="tr-TR" sz="2600" dirty="0">
                <a:latin typeface="Palatino Linotype" pitchFamily="18" charset="0"/>
              </a:rPr>
              <a:t>Vals kurutma</a:t>
            </a:r>
          </a:p>
          <a:p>
            <a:pPr lvl="1" algn="just"/>
            <a:r>
              <a:rPr lang="tr-TR" sz="2600" dirty="0">
                <a:latin typeface="Palatino Linotype" pitchFamily="18" charset="0"/>
              </a:rPr>
              <a:t>Püskürtme veya </a:t>
            </a:r>
            <a:r>
              <a:rPr lang="tr-TR" sz="2600" dirty="0" err="1">
                <a:latin typeface="Palatino Linotype" pitchFamily="18" charset="0"/>
              </a:rPr>
              <a:t>atomize</a:t>
            </a:r>
            <a:r>
              <a:rPr lang="tr-TR" sz="2600" dirty="0">
                <a:latin typeface="Palatino Linotype" pitchFamily="18" charset="0"/>
              </a:rPr>
              <a:t> kurutma</a:t>
            </a:r>
          </a:p>
          <a:p>
            <a:pPr algn="just">
              <a:buNone/>
            </a:pPr>
            <a:r>
              <a:rPr lang="tr-TR" dirty="0">
                <a:latin typeface="Palatino Linotype" pitchFamily="18" charset="0"/>
              </a:rPr>
              <a:t>Süt tozları içindeki yağ miktarına göre üç tipe ayrılır:</a:t>
            </a:r>
          </a:p>
          <a:p>
            <a:pPr lvl="0" algn="just"/>
            <a:r>
              <a:rPr lang="tr-TR" dirty="0">
                <a:latin typeface="Palatino Linotype" pitchFamily="18" charset="0"/>
              </a:rPr>
              <a:t>Yağlı süt tozu</a:t>
            </a:r>
          </a:p>
          <a:p>
            <a:pPr lvl="0" algn="just"/>
            <a:r>
              <a:rPr lang="tr-TR" dirty="0">
                <a:latin typeface="Palatino Linotype" pitchFamily="18" charset="0"/>
              </a:rPr>
              <a:t>Yarı yağlı süt tozu</a:t>
            </a:r>
          </a:p>
          <a:p>
            <a:pPr lvl="0" algn="just"/>
            <a:r>
              <a:rPr lang="tr-TR" dirty="0">
                <a:latin typeface="Palatino Linotype" pitchFamily="18" charset="0"/>
              </a:rPr>
              <a:t>Yağsız süt tozu</a:t>
            </a:r>
          </a:p>
          <a:p>
            <a:pPr lvl="1" algn="just"/>
            <a:endParaRPr lang="tr-TR" dirty="0" smtClean="0"/>
          </a:p>
        </p:txBody>
      </p:sp>
    </p:spTree>
    <p:extLst>
      <p:ext uri="{BB962C8B-B14F-4D97-AF65-F5344CB8AC3E}">
        <p14:creationId xmlns:p14="http://schemas.microsoft.com/office/powerpoint/2010/main" xmlns="" val="3828640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8136904" cy="6336704"/>
          </a:xfrm>
        </p:spPr>
        <p:txBody>
          <a:bodyPr>
            <a:normAutofit lnSpcReduction="10000"/>
          </a:bodyPr>
          <a:lstStyle/>
          <a:p>
            <a:pPr algn="just">
              <a:buNone/>
            </a:pPr>
            <a:r>
              <a:rPr lang="tr-TR" sz="2400" dirty="0" smtClean="0">
                <a:solidFill>
                  <a:srgbClr val="C00000"/>
                </a:solidFill>
                <a:effectLst>
                  <a:outerShdw blurRad="38100" dist="38100" dir="2700000" algn="tl">
                    <a:srgbClr val="000000">
                      <a:alpha val="43137"/>
                    </a:srgbClr>
                  </a:outerShdw>
                </a:effectLst>
                <a:latin typeface="Palatino Linotype" pitchFamily="18" charset="0"/>
              </a:rPr>
              <a:t>Sütlü çikolatalarda direkt kaliteyi etkilediğinden süt tozunun kalitesi çok önemlidir.</a:t>
            </a:r>
          </a:p>
          <a:p>
            <a:pPr algn="just">
              <a:buNone/>
            </a:pPr>
            <a:r>
              <a:rPr lang="tr-TR" sz="2400" b="1" i="1" dirty="0" smtClean="0">
                <a:latin typeface="Palatino Linotype" pitchFamily="18" charset="0"/>
              </a:rPr>
              <a:t>Genel özellikler:</a:t>
            </a:r>
            <a:endParaRPr lang="tr-TR" sz="2400" dirty="0" smtClean="0">
              <a:latin typeface="Palatino Linotype" pitchFamily="18" charset="0"/>
            </a:endParaRPr>
          </a:p>
          <a:p>
            <a:pPr lvl="0" algn="just"/>
            <a:r>
              <a:rPr lang="tr-TR" sz="2400" dirty="0" smtClean="0">
                <a:latin typeface="Palatino Linotype" pitchFamily="18" charset="0"/>
              </a:rPr>
              <a:t>Süt tozlarında asitlik laktik asit cinsinden en çok %0,17 olmalıdır.</a:t>
            </a:r>
          </a:p>
          <a:p>
            <a:pPr lvl="0" algn="just"/>
            <a:r>
              <a:rPr lang="tr-TR" sz="2400" dirty="0" smtClean="0">
                <a:latin typeface="Palatino Linotype" pitchFamily="18" charset="0"/>
              </a:rPr>
              <a:t>Rutubet miktarı en çok %5 olmalıdır.</a:t>
            </a:r>
          </a:p>
          <a:p>
            <a:pPr lvl="0" algn="just"/>
            <a:r>
              <a:rPr lang="tr-TR" sz="2400" dirty="0" smtClean="0">
                <a:latin typeface="Palatino Linotype" pitchFamily="18" charset="0"/>
              </a:rPr>
              <a:t>Süt tozu tekrar süt haline getirildiğinde çiğ süte özgü renk, koku ve tadı olmalıdır.</a:t>
            </a:r>
          </a:p>
          <a:p>
            <a:pPr lvl="0" algn="just"/>
            <a:r>
              <a:rPr lang="tr-TR" sz="2400" dirty="0" smtClean="0">
                <a:latin typeface="Palatino Linotype" pitchFamily="18" charset="0"/>
              </a:rPr>
              <a:t>   Süt tozunun 1 gramında bakteri sayısı 100000’i geçmemelidir. Maya ve küf en fazla 10 adet/gram; E. </a:t>
            </a:r>
            <a:r>
              <a:rPr lang="tr-TR" sz="2400" dirty="0" err="1" smtClean="0">
                <a:latin typeface="Palatino Linotype" pitchFamily="18" charset="0"/>
              </a:rPr>
              <a:t>Coli</a:t>
            </a:r>
            <a:r>
              <a:rPr lang="tr-TR" sz="2400" dirty="0" smtClean="0">
                <a:latin typeface="Palatino Linotype" pitchFamily="18" charset="0"/>
              </a:rPr>
              <a:t> ve </a:t>
            </a:r>
            <a:r>
              <a:rPr lang="tr-TR" sz="2400" dirty="0" err="1" smtClean="0">
                <a:latin typeface="Palatino Linotype" pitchFamily="18" charset="0"/>
              </a:rPr>
              <a:t>salmonella</a:t>
            </a:r>
            <a:r>
              <a:rPr lang="tr-TR" sz="2400" dirty="0" smtClean="0">
                <a:latin typeface="Palatino Linotype" pitchFamily="18" charset="0"/>
              </a:rPr>
              <a:t> bulunmamalıdır.</a:t>
            </a:r>
          </a:p>
          <a:p>
            <a:pPr lvl="0" algn="just"/>
            <a:r>
              <a:rPr lang="tr-TR" sz="2400" dirty="0" smtClean="0">
                <a:latin typeface="Palatino Linotype" pitchFamily="18" charset="0"/>
              </a:rPr>
              <a:t>   Çözünebilme oranı A sınıfında en az %98, B sınıfında en az %80 olmalıdır.</a:t>
            </a:r>
          </a:p>
          <a:p>
            <a:pPr lvl="0" algn="just"/>
            <a:r>
              <a:rPr lang="tr-TR" sz="2400" dirty="0" smtClean="0">
                <a:latin typeface="Palatino Linotype" pitchFamily="18" charset="0"/>
              </a:rPr>
              <a:t>   Süt tozunda hiçbir yabancı madde bulunmamalıdır.</a:t>
            </a:r>
          </a:p>
          <a:p>
            <a:pPr lvl="0" algn="just"/>
            <a:r>
              <a:rPr lang="tr-TR" sz="2400" dirty="0" smtClean="0">
                <a:latin typeface="Palatino Linotype" pitchFamily="18" charset="0"/>
              </a:rPr>
              <a:t>   Yağlı tipinde %26, yarı yağlı tipinde %1,5-26 arasında, az yağlı tipinde ise yağ oranı en çok %1,5 olmalıdır.</a:t>
            </a:r>
            <a:endParaRPr lang="tr-TR" sz="2400" dirty="0">
              <a:latin typeface="Palatino Linotype" pitchFamily="18" charset="0"/>
            </a:endParaRPr>
          </a:p>
        </p:txBody>
      </p:sp>
    </p:spTree>
    <p:extLst>
      <p:ext uri="{BB962C8B-B14F-4D97-AF65-F5344CB8AC3E}">
        <p14:creationId xmlns:p14="http://schemas.microsoft.com/office/powerpoint/2010/main" xmlns="" val="1159338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755576" y="620688"/>
            <a:ext cx="7772400" cy="6048672"/>
          </a:xfrm>
        </p:spPr>
        <p:txBody>
          <a:bodyPr>
            <a:normAutofit fontScale="92500"/>
          </a:bodyPr>
          <a:lstStyle/>
          <a:p>
            <a:pPr algn="just"/>
            <a:r>
              <a:rPr lang="tr-TR" sz="2400" dirty="0">
                <a:latin typeface="Palatino Linotype" pitchFamily="18" charset="0"/>
              </a:rPr>
              <a:t>1700’lerin başları; Endüstri devrimi ile birlikte çikolata makine ile üretilmeye başlanır. İngiltere’de çikolata evleri yaygınlaşır. Bu dönemde çikolata sıvı bir içecek olarak tüketilir ancak henüz bir şekerleme değildir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smtClean="0">
                <a:latin typeface="Palatino Linotype" pitchFamily="18" charset="0"/>
              </a:rPr>
              <a:t>1765 </a:t>
            </a:r>
            <a:r>
              <a:rPr lang="tr-TR" sz="2400" dirty="0">
                <a:latin typeface="Palatino Linotype" pitchFamily="18" charset="0"/>
              </a:rPr>
              <a:t>yılında; İlk çikolata fabrikası Massachsetts Bay Colony’de kurulur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smtClean="0">
                <a:latin typeface="Palatino Linotype" pitchFamily="18" charset="0"/>
              </a:rPr>
              <a:t>1828 </a:t>
            </a:r>
            <a:r>
              <a:rPr lang="tr-TR" sz="2400" dirty="0">
                <a:latin typeface="Palatino Linotype" pitchFamily="18" charset="0"/>
              </a:rPr>
              <a:t>yılında; Hollandalı bir kimyager olan </a:t>
            </a:r>
            <a:r>
              <a:rPr lang="tr-TR" sz="2400" i="1" dirty="0">
                <a:effectLst>
                  <a:outerShdw blurRad="38100" dist="38100" dir="2700000" algn="tl">
                    <a:srgbClr val="000000">
                      <a:alpha val="43137"/>
                    </a:srgbClr>
                  </a:outerShdw>
                </a:effectLst>
                <a:latin typeface="Palatino Linotype" pitchFamily="18" charset="0"/>
              </a:rPr>
              <a:t>Conrad Van Houten</a:t>
            </a:r>
            <a:r>
              <a:rPr lang="tr-TR" sz="2400" dirty="0">
                <a:effectLst>
                  <a:outerShdw blurRad="38100" dist="38100" dir="2700000" algn="tl">
                    <a:srgbClr val="000000">
                      <a:alpha val="43137"/>
                    </a:srgbClr>
                  </a:outerShdw>
                </a:effectLst>
                <a:latin typeface="Palatino Linotype" pitchFamily="18" charset="0"/>
              </a:rPr>
              <a:t> </a:t>
            </a:r>
            <a:r>
              <a:rPr lang="tr-TR" sz="2400" dirty="0">
                <a:latin typeface="Palatino Linotype" pitchFamily="18" charset="0"/>
              </a:rPr>
              <a:t>çikolata liköründen presleme ile kakao yağını elde eder. Bu kakao tozunun üretilmesine imkan tanır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smtClean="0">
                <a:latin typeface="Palatino Linotype" pitchFamily="18" charset="0"/>
              </a:rPr>
              <a:t>1848 </a:t>
            </a:r>
            <a:r>
              <a:rPr lang="tr-TR" sz="2400" dirty="0">
                <a:latin typeface="Palatino Linotype" pitchFamily="18" charset="0"/>
              </a:rPr>
              <a:t>yılında; </a:t>
            </a:r>
            <a:r>
              <a:rPr lang="tr-TR" sz="2400" i="1" dirty="0">
                <a:effectLst>
                  <a:outerShdw blurRad="38100" dist="38100" dir="2700000" algn="tl">
                    <a:srgbClr val="000000">
                      <a:alpha val="43137"/>
                    </a:srgbClr>
                  </a:outerShdw>
                </a:effectLst>
                <a:latin typeface="Palatino Linotype" pitchFamily="18" charset="0"/>
              </a:rPr>
              <a:t>Conrad Van Houten </a:t>
            </a:r>
            <a:r>
              <a:rPr lang="tr-TR" sz="2400" dirty="0">
                <a:latin typeface="Palatino Linotype" pitchFamily="18" charset="0"/>
              </a:rPr>
              <a:t>çikolata likörüne kakao yağı ve şekeri ekler. Böylece yenilebilir çikolata elde edilir.</a:t>
            </a:r>
          </a:p>
          <a:p>
            <a:pPr algn="just"/>
            <a:endParaRPr lang="tr-TR" dirty="0">
              <a:latin typeface="Palatino Linotype" pitchFamily="18" charset="0"/>
            </a:endParaRPr>
          </a:p>
        </p:txBody>
      </p:sp>
    </p:spTree>
    <p:extLst>
      <p:ext uri="{BB962C8B-B14F-4D97-AF65-F5344CB8AC3E}">
        <p14:creationId xmlns:p14="http://schemas.microsoft.com/office/powerpoint/2010/main" xmlns="" val="169745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1560" y="620688"/>
            <a:ext cx="7772400" cy="5472608"/>
          </a:xfrm>
        </p:spPr>
        <p:txBody>
          <a:bodyPr>
            <a:noAutofit/>
          </a:bodyPr>
          <a:lstStyle/>
          <a:p>
            <a:pPr algn="just"/>
            <a:r>
              <a:rPr lang="tr-TR" sz="2400" dirty="0" smtClean="0">
                <a:latin typeface="Palatino Linotype" pitchFamily="18" charset="0"/>
              </a:rPr>
              <a:t>Süt tozu, sütle aynı aromayı verdiği, ama süt kullanmaktan daha ucuza geldiği için, süt kullanılan sektörlerde çoğu zaman süt tozu tercih edilir. Ayrıca saklanma koşulları daha elverişlidir</a:t>
            </a:r>
          </a:p>
          <a:p>
            <a:pPr algn="just"/>
            <a:r>
              <a:rPr lang="tr-TR" sz="2400" dirty="0" smtClean="0">
                <a:latin typeface="Palatino Linotype" pitchFamily="18" charset="0"/>
              </a:rPr>
              <a:t>Süt tozu, yağlı ve yağsız olmak üzere iki farklı tipte üretilir .</a:t>
            </a:r>
          </a:p>
          <a:p>
            <a:pPr algn="just">
              <a:buNone/>
            </a:pPr>
            <a:endParaRPr lang="tr-TR" sz="2400" dirty="0" smtClean="0">
              <a:latin typeface="Palatino Linotype" pitchFamily="18" charset="0"/>
            </a:endParaRPr>
          </a:p>
          <a:p>
            <a:pPr algn="just"/>
            <a:r>
              <a:rPr lang="tr-TR" sz="2400" b="1" i="1" dirty="0" smtClean="0">
                <a:latin typeface="Palatino Linotype" pitchFamily="18" charset="0"/>
              </a:rPr>
              <a:t>Başlıca kullanım alanları :</a:t>
            </a:r>
            <a:endParaRPr lang="tr-TR" sz="2400" dirty="0" smtClean="0">
              <a:latin typeface="Palatino Linotype" pitchFamily="18" charset="0"/>
            </a:endParaRPr>
          </a:p>
          <a:p>
            <a:pPr algn="just"/>
            <a:r>
              <a:rPr lang="tr-TR" sz="2400" dirty="0" smtClean="0">
                <a:latin typeface="Palatino Linotype" pitchFamily="18" charset="0"/>
              </a:rPr>
              <a:t>Çikolata, bebek maması, pasta ve hamur işler , hazır çorba ve kahve kreması.</a:t>
            </a:r>
          </a:p>
          <a:p>
            <a:pPr algn="just"/>
            <a:r>
              <a:rPr lang="tr-TR" sz="2400" dirty="0" smtClean="0">
                <a:solidFill>
                  <a:srgbClr val="0033CC"/>
                </a:solidFill>
                <a:latin typeface="Palatino Linotype" pitchFamily="18" charset="0"/>
              </a:rPr>
              <a:t>Ambalaj: 25 kg torba; </a:t>
            </a:r>
          </a:p>
          <a:p>
            <a:pPr algn="just"/>
            <a:r>
              <a:rPr lang="tr-TR" sz="2400" dirty="0" smtClean="0">
                <a:solidFill>
                  <a:srgbClr val="0033CC"/>
                </a:solidFill>
                <a:latin typeface="Palatino Linotype" pitchFamily="18" charset="0"/>
              </a:rPr>
              <a:t>Raf ömrü: 12 ay; </a:t>
            </a:r>
          </a:p>
          <a:p>
            <a:pPr algn="just"/>
            <a:r>
              <a:rPr lang="tr-TR" sz="2400" dirty="0" smtClean="0">
                <a:solidFill>
                  <a:srgbClr val="0033CC"/>
                </a:solidFill>
                <a:latin typeface="Palatino Linotype" pitchFamily="18" charset="0"/>
              </a:rPr>
              <a:t>Fiyat aralığı: 3000 – 3500 $.</a:t>
            </a:r>
            <a:endParaRPr lang="tr-TR" sz="2400" dirty="0">
              <a:solidFill>
                <a:srgbClr val="0033CC"/>
              </a:solidFill>
              <a:latin typeface="Palatino Linotype" pitchFamily="18" charset="0"/>
            </a:endParaRPr>
          </a:p>
        </p:txBody>
      </p:sp>
    </p:spTree>
    <p:extLst>
      <p:ext uri="{BB962C8B-B14F-4D97-AF65-F5344CB8AC3E}">
        <p14:creationId xmlns:p14="http://schemas.microsoft.com/office/powerpoint/2010/main" xmlns="" val="1998370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6336704"/>
          </a:xfrm>
        </p:spPr>
        <p:txBody>
          <a:bodyPr>
            <a:normAutofit fontScale="92500" lnSpcReduction="10000"/>
          </a:bodyPr>
          <a:lstStyle/>
          <a:p>
            <a:pPr lvl="1" algn="just"/>
            <a:r>
              <a:rPr lang="tr-TR" sz="2600" b="1" i="1" dirty="0">
                <a:solidFill>
                  <a:srgbClr val="0033CC"/>
                </a:solidFill>
                <a:latin typeface="Palatino Linotype" pitchFamily="18" charset="0"/>
              </a:rPr>
              <a:t>1.9. Peynir Altı Suyu Tozu</a:t>
            </a:r>
          </a:p>
          <a:p>
            <a:pPr algn="just"/>
            <a:r>
              <a:rPr lang="tr-TR" sz="2400" dirty="0" smtClean="0">
                <a:latin typeface="Palatino Linotype" pitchFamily="18" charset="0"/>
              </a:rPr>
              <a:t>Peynir altı suyu tozu (PST) dolgulu çikolatalarda, </a:t>
            </a:r>
            <a:r>
              <a:rPr lang="tr-TR" sz="2400" dirty="0" err="1" smtClean="0">
                <a:latin typeface="Palatino Linotype" pitchFamily="18" charset="0"/>
              </a:rPr>
              <a:t>kokolinlerde</a:t>
            </a:r>
            <a:r>
              <a:rPr lang="tr-TR" sz="2400" dirty="0" smtClean="0">
                <a:latin typeface="Palatino Linotype" pitchFamily="18" charset="0"/>
              </a:rPr>
              <a:t> belirli oranlarda süt tozu ikamesi olarak kullanılır. </a:t>
            </a:r>
          </a:p>
          <a:p>
            <a:pPr algn="just"/>
            <a:r>
              <a:rPr lang="tr-TR" sz="2400" dirty="0" smtClean="0">
                <a:latin typeface="Palatino Linotype" pitchFamily="18" charset="0"/>
              </a:rPr>
              <a:t>İhtiva ettiği minerallerden dolayı belirli bir orandan fazla kullanıldığında </a:t>
            </a:r>
            <a:r>
              <a:rPr lang="tr-TR" sz="2400" dirty="0" smtClean="0">
                <a:solidFill>
                  <a:srgbClr val="C00000"/>
                </a:solidFill>
                <a:effectLst>
                  <a:outerShdw blurRad="38100" dist="38100" dir="2700000" algn="tl">
                    <a:srgbClr val="000000">
                      <a:alpha val="43137"/>
                    </a:srgbClr>
                  </a:outerShdw>
                </a:effectLst>
                <a:latin typeface="Palatino Linotype" pitchFamily="18" charset="0"/>
              </a:rPr>
              <a:t>ürüne tuzluluk tadı verir. </a:t>
            </a:r>
            <a:r>
              <a:rPr lang="tr-TR" sz="2400" dirty="0" smtClean="0">
                <a:latin typeface="Palatino Linotype" pitchFamily="18" charset="0"/>
              </a:rPr>
              <a:t>Ayrıca bünyesindeki ağır peynir aromasından dolayı PST kullanımı sınırlıdır. Bu yüzden şekerleme ve çikolata yapımında kullanım oranı düşüktür. </a:t>
            </a:r>
          </a:p>
          <a:p>
            <a:pPr algn="just"/>
            <a:r>
              <a:rPr lang="tr-TR" sz="2400" dirty="0" smtClean="0">
                <a:latin typeface="Palatino Linotype" pitchFamily="18" charset="0"/>
              </a:rPr>
              <a:t>Fakat </a:t>
            </a:r>
            <a:r>
              <a:rPr lang="tr-TR" sz="2400" dirty="0" err="1" smtClean="0">
                <a:latin typeface="Palatino Linotype" pitchFamily="18" charset="0"/>
              </a:rPr>
              <a:t>PST’nin</a:t>
            </a:r>
            <a:r>
              <a:rPr lang="tr-TR" sz="2400" dirty="0" smtClean="0">
                <a:latin typeface="Palatino Linotype" pitchFamily="18" charset="0"/>
              </a:rPr>
              <a:t> yerine </a:t>
            </a:r>
            <a:r>
              <a:rPr lang="tr-TR" sz="2400" dirty="0" err="1" smtClean="0">
                <a:latin typeface="Palatino Linotype" pitchFamily="18" charset="0"/>
              </a:rPr>
              <a:t>demineralize</a:t>
            </a:r>
            <a:r>
              <a:rPr lang="tr-TR" sz="2400" dirty="0" smtClean="0">
                <a:latin typeface="Palatino Linotype" pitchFamily="18" charset="0"/>
              </a:rPr>
              <a:t> peynir altı suyu tozu kullanımı yaygınlaşmıştır. </a:t>
            </a:r>
            <a:r>
              <a:rPr lang="tr-TR" sz="2400" dirty="0" err="1" smtClean="0">
                <a:solidFill>
                  <a:srgbClr val="0033CC"/>
                </a:solidFill>
                <a:latin typeface="Palatino Linotype" pitchFamily="18" charset="0"/>
              </a:rPr>
              <a:t>Demineralizasyon</a:t>
            </a:r>
            <a:r>
              <a:rPr lang="tr-TR" sz="2400" dirty="0" smtClean="0">
                <a:solidFill>
                  <a:srgbClr val="0033CC"/>
                </a:solidFill>
                <a:latin typeface="Palatino Linotype" pitchFamily="18" charset="0"/>
              </a:rPr>
              <a:t> işlemi ile peynir altı suyu içerisindeki sodyum, potasyum, klorür gibi tuzluluk ve ekşilik tadı veren minerallerden arındırılır</a:t>
            </a:r>
            <a:r>
              <a:rPr lang="tr-TR" sz="2400" dirty="0" smtClean="0">
                <a:latin typeface="Palatino Linotype" pitchFamily="18" charset="0"/>
              </a:rPr>
              <a:t>. Bu da çikolatadaki kullanım oranını artırır.</a:t>
            </a:r>
          </a:p>
          <a:p>
            <a:pPr algn="just"/>
            <a:r>
              <a:rPr lang="tr-TR" sz="2400" dirty="0" smtClean="0">
                <a:latin typeface="Palatino Linotype" pitchFamily="18" charset="0"/>
              </a:rPr>
              <a:t>Şu anki teknolojik imkanlarla peynir altı suyunu minerallerden %90 oranında ayırmak mümkündür ama bu oranda bir ayrıştırmanın gıda sektöründe bebek maması üretimi dışında pek fazla kullanımı yoktur. Genel olarak tercih edilen %50 oranında </a:t>
            </a:r>
            <a:r>
              <a:rPr lang="tr-TR" sz="2400" dirty="0" err="1" smtClean="0">
                <a:latin typeface="Palatino Linotype" pitchFamily="18" charset="0"/>
              </a:rPr>
              <a:t>demineralize</a:t>
            </a:r>
            <a:r>
              <a:rPr lang="tr-TR" sz="2400" dirty="0" smtClean="0">
                <a:latin typeface="Palatino Linotype" pitchFamily="18" charset="0"/>
              </a:rPr>
              <a:t> edilmiş </a:t>
            </a:r>
            <a:r>
              <a:rPr lang="tr-TR" sz="2400" dirty="0" err="1" smtClean="0">
                <a:latin typeface="Palatino Linotype" pitchFamily="18" charset="0"/>
              </a:rPr>
              <a:t>PST’dir</a:t>
            </a:r>
            <a:r>
              <a:rPr lang="tr-TR" sz="2400" dirty="0" smtClean="0">
                <a:latin typeface="Palatino Linotype" pitchFamily="18" charset="0"/>
              </a:rPr>
              <a:t>.</a:t>
            </a:r>
          </a:p>
        </p:txBody>
      </p:sp>
    </p:spTree>
    <p:extLst>
      <p:ext uri="{BB962C8B-B14F-4D97-AF65-F5344CB8AC3E}">
        <p14:creationId xmlns:p14="http://schemas.microsoft.com/office/powerpoint/2010/main" xmlns="" val="1788470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6336704"/>
          </a:xfrm>
        </p:spPr>
        <p:txBody>
          <a:bodyPr>
            <a:normAutofit lnSpcReduction="10000"/>
          </a:bodyPr>
          <a:lstStyle/>
          <a:p>
            <a:pPr algn="just"/>
            <a:r>
              <a:rPr lang="tr-TR" sz="2400" dirty="0" smtClean="0">
                <a:latin typeface="Palatino Linotype" pitchFamily="18" charset="0"/>
              </a:rPr>
              <a:t>Genel olarak karamel ve şekerlemelerde kullanım oranı ( toplam ağırlık üzerinden ) %2-35, çikolatalarda %2-20’dir. </a:t>
            </a:r>
          </a:p>
          <a:p>
            <a:pPr algn="just">
              <a:buNone/>
            </a:pPr>
            <a:endParaRPr lang="tr-TR" sz="2400" dirty="0" smtClean="0">
              <a:latin typeface="Palatino Linotype" pitchFamily="18" charset="0"/>
            </a:endParaRPr>
          </a:p>
          <a:p>
            <a:pPr algn="just"/>
            <a:r>
              <a:rPr lang="tr-TR" sz="2400" dirty="0" smtClean="0">
                <a:latin typeface="Palatino Linotype" pitchFamily="18" charset="0"/>
              </a:rPr>
              <a:t>Peynir altı suyu tozu, peynir oluşumu sırasında, çökeltiden süzülerek elde edilen sıvının ısıl işlemlerle toz haline getirilmesinden elde edilir.</a:t>
            </a:r>
          </a:p>
          <a:p>
            <a:pPr algn="just">
              <a:buNone/>
            </a:pPr>
            <a:endParaRPr lang="tr-TR" sz="2400" dirty="0" smtClean="0">
              <a:latin typeface="Palatino Linotype" pitchFamily="18" charset="0"/>
            </a:endParaRPr>
          </a:p>
          <a:p>
            <a:pPr algn="just"/>
            <a:r>
              <a:rPr lang="tr-TR" sz="2400" dirty="0" smtClean="0">
                <a:latin typeface="Palatino Linotype" pitchFamily="18" charset="0"/>
              </a:rPr>
              <a:t>Gıdaların besin değerini (özellikle protein) zenginleştirmek amacı ile içecek ve yiyecek sanayisinde katkı maddesi olarak kullanılır. Şekercilik, fırıncılık, bisküvi, çikolata, süt ürünleri sektörleri peynir altı suyu tozu kullanan sektörlerdir.</a:t>
            </a:r>
          </a:p>
          <a:p>
            <a:pPr algn="just"/>
            <a:r>
              <a:rPr lang="tr-TR" sz="2400" dirty="0" smtClean="0">
                <a:solidFill>
                  <a:srgbClr val="0033CC"/>
                </a:solidFill>
                <a:latin typeface="Palatino Linotype" pitchFamily="18" charset="0"/>
              </a:rPr>
              <a:t>Ambalaj : 25 kg torbalarda</a:t>
            </a:r>
          </a:p>
          <a:p>
            <a:pPr algn="just"/>
            <a:r>
              <a:rPr lang="tr-TR" sz="2400" dirty="0" smtClean="0">
                <a:solidFill>
                  <a:srgbClr val="0033CC"/>
                </a:solidFill>
                <a:latin typeface="Palatino Linotype" pitchFamily="18" charset="0"/>
              </a:rPr>
              <a:t>Raf Ömrü : 12 ay</a:t>
            </a:r>
          </a:p>
          <a:p>
            <a:pPr algn="just"/>
            <a:r>
              <a:rPr lang="tr-TR" sz="2400" dirty="0" smtClean="0">
                <a:solidFill>
                  <a:srgbClr val="0033CC"/>
                </a:solidFill>
                <a:latin typeface="Palatino Linotype" pitchFamily="18" charset="0"/>
              </a:rPr>
              <a:t>Fiyat Aralığı : 1000 – 1200$</a:t>
            </a:r>
            <a:r>
              <a:rPr lang="tr-TR" sz="2400" dirty="0" smtClean="0">
                <a:latin typeface="Palatino Linotype" pitchFamily="18" charset="0"/>
              </a:rPr>
              <a:t> </a:t>
            </a:r>
            <a:endParaRPr lang="tr-TR" sz="2400" dirty="0">
              <a:latin typeface="Palatino Linotype" pitchFamily="18" charset="0"/>
            </a:endParaRPr>
          </a:p>
        </p:txBody>
      </p:sp>
    </p:spTree>
    <p:extLst>
      <p:ext uri="{BB962C8B-B14F-4D97-AF65-F5344CB8AC3E}">
        <p14:creationId xmlns:p14="http://schemas.microsoft.com/office/powerpoint/2010/main" xmlns="" val="3676386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7772400" cy="5616624"/>
          </a:xfrm>
        </p:spPr>
        <p:txBody>
          <a:bodyPr>
            <a:normAutofit lnSpcReduction="10000"/>
          </a:bodyPr>
          <a:lstStyle/>
          <a:p>
            <a:pPr lvl="1" algn="just"/>
            <a:r>
              <a:rPr lang="tr-TR" b="1" i="1" dirty="0">
                <a:solidFill>
                  <a:srgbClr val="0033CC"/>
                </a:solidFill>
                <a:latin typeface="Palatino Linotype" pitchFamily="18" charset="0"/>
              </a:rPr>
              <a:t>1.10. </a:t>
            </a:r>
            <a:r>
              <a:rPr lang="tr-TR" b="1" i="1" dirty="0" err="1">
                <a:solidFill>
                  <a:srgbClr val="0033CC"/>
                </a:solidFill>
                <a:latin typeface="Palatino Linotype" pitchFamily="18" charset="0"/>
              </a:rPr>
              <a:t>Pralin</a:t>
            </a:r>
            <a:r>
              <a:rPr lang="tr-TR" b="1" i="1" dirty="0" smtClean="0">
                <a:solidFill>
                  <a:srgbClr val="FF0000"/>
                </a:solidFill>
                <a:latin typeface="Palatino Linotype" pitchFamily="18" charset="0"/>
              </a:rPr>
              <a:t>*</a:t>
            </a:r>
          </a:p>
          <a:p>
            <a:pPr algn="just"/>
            <a:r>
              <a:rPr lang="tr-TR" sz="2400" dirty="0" smtClean="0">
                <a:latin typeface="Palatino Linotype" pitchFamily="18" charset="0"/>
              </a:rPr>
              <a:t>Kavrulan fındıklar; fındık ezmesi </a:t>
            </a:r>
            <a:r>
              <a:rPr lang="tr-TR" sz="2400" dirty="0" err="1" smtClean="0">
                <a:latin typeface="Palatino Linotype" pitchFamily="18" charset="0"/>
              </a:rPr>
              <a:t>makinasindan</a:t>
            </a:r>
            <a:r>
              <a:rPr lang="tr-TR" sz="2400" dirty="0" smtClean="0">
                <a:latin typeface="Palatino Linotype" pitchFamily="18" charset="0"/>
              </a:rPr>
              <a:t>  geçirilerek püre haline getirilir. Fındık püresi direkt olarak kullanıldığı gibi pudra şekeri ile </a:t>
            </a:r>
            <a:r>
              <a:rPr lang="tr-TR" sz="2400" dirty="0" err="1" smtClean="0">
                <a:latin typeface="Palatino Linotype" pitchFamily="18" charset="0"/>
              </a:rPr>
              <a:t>karıştırılarakta</a:t>
            </a:r>
            <a:r>
              <a:rPr lang="tr-TR" sz="2400" dirty="0" smtClean="0">
                <a:latin typeface="Palatino Linotype" pitchFamily="18" charset="0"/>
              </a:rPr>
              <a:t> kullanılır. Pudra şekeri ile karıştırılan fındık ezmesine </a:t>
            </a:r>
            <a:r>
              <a:rPr lang="tr-TR" sz="2400" i="1" dirty="0" err="1" smtClean="0">
                <a:latin typeface="Palatino Linotype" pitchFamily="18" charset="0"/>
              </a:rPr>
              <a:t>pralin</a:t>
            </a:r>
            <a:r>
              <a:rPr lang="tr-TR" sz="2400" dirty="0" smtClean="0">
                <a:latin typeface="Palatino Linotype" pitchFamily="18" charset="0"/>
              </a:rPr>
              <a:t> denilir. Püre ya da </a:t>
            </a:r>
            <a:r>
              <a:rPr lang="tr-TR" sz="2400" dirty="0" err="1" smtClean="0">
                <a:latin typeface="Palatino Linotype" pitchFamily="18" charset="0"/>
              </a:rPr>
              <a:t>pralin</a:t>
            </a:r>
            <a:r>
              <a:rPr lang="tr-TR" sz="2400" dirty="0" smtClean="0">
                <a:latin typeface="Palatino Linotype" pitchFamily="18" charset="0"/>
              </a:rPr>
              <a:t>, dolgulu ve kaplama (bar) çikolata çeşitlerinde kullanılır. </a:t>
            </a:r>
          </a:p>
          <a:p>
            <a:pPr algn="just">
              <a:buNone/>
            </a:pPr>
            <a:endParaRPr lang="tr-TR" sz="800" dirty="0" smtClean="0">
              <a:latin typeface="Palatino Linotype" pitchFamily="18" charset="0"/>
            </a:endParaRPr>
          </a:p>
          <a:p>
            <a:pPr algn="just"/>
            <a:r>
              <a:rPr lang="tr-TR" sz="2400" b="1" i="1" dirty="0" err="1" smtClean="0">
                <a:latin typeface="Palatino Linotype" pitchFamily="18" charset="0"/>
              </a:rPr>
              <a:t>Pralinin</a:t>
            </a:r>
            <a:r>
              <a:rPr lang="tr-TR" sz="2400" b="1" i="1" dirty="0" smtClean="0">
                <a:latin typeface="Palatino Linotype" pitchFamily="18" charset="0"/>
              </a:rPr>
              <a:t> Hazırlanışı</a:t>
            </a:r>
            <a:endParaRPr lang="tr-TR" sz="2400" i="1" dirty="0" smtClean="0">
              <a:latin typeface="Palatino Linotype" pitchFamily="18" charset="0"/>
            </a:endParaRPr>
          </a:p>
          <a:p>
            <a:pPr algn="just"/>
            <a:r>
              <a:rPr lang="tr-TR" sz="2400" dirty="0" smtClean="0">
                <a:latin typeface="Palatino Linotype" pitchFamily="18" charset="0"/>
              </a:rPr>
              <a:t>50 kg fındık püresi 25 kg pudra şekeri ile karıştırılarak konçlanır. Dolgu maddesi ağızda pütürlü bir yapı bırakmamalıdır. Bunun için fındıklar çok iyi ezilmeli ve konçlanma işlemi en az 6 saat yapılmalıdır.</a:t>
            </a:r>
          </a:p>
        </p:txBody>
      </p:sp>
      <p:sp>
        <p:nvSpPr>
          <p:cNvPr id="2" name="Dikdörtgen 1"/>
          <p:cNvSpPr/>
          <p:nvPr/>
        </p:nvSpPr>
        <p:spPr>
          <a:xfrm>
            <a:off x="179512" y="5445224"/>
            <a:ext cx="8856984" cy="1200329"/>
          </a:xfrm>
          <a:prstGeom prst="rect">
            <a:avLst/>
          </a:prstGeom>
        </p:spPr>
        <p:txBody>
          <a:bodyPr wrap="square">
            <a:spAutoFit/>
          </a:bodyPr>
          <a:lstStyle/>
          <a:p>
            <a:r>
              <a:rPr lang="tr-TR" dirty="0">
                <a:solidFill>
                  <a:srgbClr val="FF0000"/>
                </a:solidFill>
                <a:latin typeface="Palatino Linotype" pitchFamily="18" charset="0"/>
              </a:rPr>
              <a:t>* Pralin, toplam ürün ağırlığının en az % 25 i bitter çikolata, sütlü çikolata, bol sütlü çikolata, beyaz çikolataların kombinasyonundan, karışımından veya herhangi birinden ya da dolgulu çikolatadan oluşan bir lokma büyüklüğündeki çikolata olarak da bilinir.</a:t>
            </a:r>
          </a:p>
        </p:txBody>
      </p:sp>
    </p:spTree>
    <p:extLst>
      <p:ext uri="{BB962C8B-B14F-4D97-AF65-F5344CB8AC3E}">
        <p14:creationId xmlns:p14="http://schemas.microsoft.com/office/powerpoint/2010/main" xmlns="" val="2003717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12968" cy="6336704"/>
          </a:xfrm>
        </p:spPr>
        <p:txBody>
          <a:bodyPr>
            <a:noAutofit/>
          </a:bodyPr>
          <a:lstStyle/>
          <a:p>
            <a:pPr lvl="1" algn="just"/>
            <a:r>
              <a:rPr lang="tr-TR" b="1" i="1" dirty="0" smtClean="0">
                <a:solidFill>
                  <a:srgbClr val="0033CC"/>
                </a:solidFill>
                <a:latin typeface="Palatino Linotype" pitchFamily="18" charset="0"/>
              </a:rPr>
              <a:t>1.11. </a:t>
            </a:r>
            <a:r>
              <a:rPr lang="tr-TR" b="1" i="1" dirty="0">
                <a:solidFill>
                  <a:srgbClr val="0033CC"/>
                </a:solidFill>
                <a:latin typeface="Palatino Linotype" pitchFamily="18" charset="0"/>
              </a:rPr>
              <a:t>Kuruyemiş</a:t>
            </a:r>
          </a:p>
          <a:p>
            <a:pPr algn="just"/>
            <a:r>
              <a:rPr lang="tr-TR" sz="2400" dirty="0" smtClean="0">
                <a:latin typeface="Palatino Linotype" pitchFamily="18" charset="0"/>
              </a:rPr>
              <a:t>Kuruyemiş olarak </a:t>
            </a:r>
            <a:r>
              <a:rPr lang="tr-TR" sz="2400" dirty="0" smtClean="0">
                <a:solidFill>
                  <a:srgbClr val="0033CC"/>
                </a:solidFill>
                <a:latin typeface="Palatino Linotype" pitchFamily="18" charset="0"/>
              </a:rPr>
              <a:t>fındık, </a:t>
            </a:r>
            <a:r>
              <a:rPr lang="tr-TR" sz="2400" dirty="0" err="1" smtClean="0">
                <a:solidFill>
                  <a:srgbClr val="0033CC"/>
                </a:solidFill>
                <a:latin typeface="Palatino Linotype" pitchFamily="18" charset="0"/>
              </a:rPr>
              <a:t>antep</a:t>
            </a:r>
            <a:r>
              <a:rPr lang="tr-TR" sz="2400" dirty="0" smtClean="0">
                <a:solidFill>
                  <a:srgbClr val="0033CC"/>
                </a:solidFill>
                <a:latin typeface="Palatino Linotype" pitchFamily="18" charset="0"/>
              </a:rPr>
              <a:t> fıstığı, yer fıstığı, ceviz, badem </a:t>
            </a:r>
            <a:r>
              <a:rPr lang="tr-TR" sz="2400" dirty="0" smtClean="0">
                <a:latin typeface="Palatino Linotype" pitchFamily="18" charset="0"/>
              </a:rPr>
              <a:t>kullanılır.</a:t>
            </a:r>
          </a:p>
          <a:p>
            <a:pPr algn="just"/>
            <a:r>
              <a:rPr lang="tr-TR" sz="2400" dirty="0" smtClean="0">
                <a:latin typeface="Palatino Linotype" pitchFamily="18" charset="0"/>
              </a:rPr>
              <a:t> Badem, E vitamini ve magnezyum için başlıca kaynak olup protein, lif, potasyum, kalsiyum, fosfor ve demir de içermektedir. Bademin 45 gramı yaklaşık 246 </a:t>
            </a:r>
            <a:r>
              <a:rPr lang="tr-TR" sz="2400" dirty="0" err="1" smtClean="0">
                <a:latin typeface="Palatino Linotype" pitchFamily="18" charset="0"/>
              </a:rPr>
              <a:t>kcal</a:t>
            </a:r>
            <a:r>
              <a:rPr lang="tr-TR" sz="2400" dirty="0" smtClean="0">
                <a:latin typeface="Palatino Linotype" pitchFamily="18" charset="0"/>
              </a:rPr>
              <a:t> enerji vermektedir. Yapılan en son çalışmalar göstermiştir ki Badem E vitamini emiliminde artış sağlamakta, kolesterol düşürmekte ve kilo vermeye yardımcı olmaktadır. </a:t>
            </a:r>
          </a:p>
          <a:p>
            <a:pPr algn="just"/>
            <a:r>
              <a:rPr lang="tr-TR" sz="2400" dirty="0" smtClean="0">
                <a:latin typeface="Palatino Linotype" pitchFamily="18" charset="0"/>
              </a:rPr>
              <a:t>Yer fıstığının 30 gramında yaklaşık 2 gr. lif bulunmakta olup; </a:t>
            </a:r>
            <a:r>
              <a:rPr lang="tr-TR" sz="2400" dirty="0" err="1" smtClean="0">
                <a:latin typeface="Palatino Linotype" pitchFamily="18" charset="0"/>
              </a:rPr>
              <a:t>esansiyel</a:t>
            </a:r>
            <a:r>
              <a:rPr lang="tr-TR" sz="2400" dirty="0" smtClean="0">
                <a:latin typeface="Palatino Linotype" pitchFamily="18" charset="0"/>
              </a:rPr>
              <a:t> mineraller, E vitamini, </a:t>
            </a:r>
            <a:r>
              <a:rPr lang="tr-TR" sz="2400" dirty="0" err="1" smtClean="0">
                <a:latin typeface="Palatino Linotype" pitchFamily="18" charset="0"/>
              </a:rPr>
              <a:t>folik</a:t>
            </a:r>
            <a:r>
              <a:rPr lang="tr-TR" sz="2400" dirty="0" smtClean="0">
                <a:latin typeface="Palatino Linotype" pitchFamily="18" charset="0"/>
              </a:rPr>
              <a:t> asit ve diğer B grubu vitaminleri için iyi bir kaynak olarak görülmektedir. Son zamanlarda yapılan araştırmalar, yer fıstığının kardiyovasküler sağlık ve diabet hastaları açısından yararlı olduğunu gösterir. </a:t>
            </a:r>
            <a:endParaRPr lang="tr-TR" sz="2400" dirty="0">
              <a:latin typeface="Palatino Linotype" pitchFamily="18" charset="0"/>
            </a:endParaRPr>
          </a:p>
        </p:txBody>
      </p:sp>
    </p:spTree>
    <p:extLst>
      <p:ext uri="{BB962C8B-B14F-4D97-AF65-F5344CB8AC3E}">
        <p14:creationId xmlns:p14="http://schemas.microsoft.com/office/powerpoint/2010/main" xmlns="" val="1379483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12968" cy="6336704"/>
          </a:xfrm>
        </p:spPr>
        <p:txBody>
          <a:bodyPr>
            <a:noAutofit/>
          </a:bodyPr>
          <a:lstStyle/>
          <a:p>
            <a:pPr algn="just"/>
            <a:r>
              <a:rPr lang="tr-TR" sz="2400" dirty="0" smtClean="0">
                <a:latin typeface="Palatino Linotype" pitchFamily="18" charset="0"/>
              </a:rPr>
              <a:t>Antep fıstığı B1 ve B6 vitamini, fosfor ve bakır yönünden iyi bir kaynak olarak görülmekte, 30 gr. Antep fıstığı günlük tavsiye edilen diyet lifinin %10’ undan fazlasını karşılamaktadır. Ayrılır.</a:t>
            </a:r>
          </a:p>
          <a:p>
            <a:pPr algn="just"/>
            <a:endParaRPr lang="tr-TR" sz="2400" dirty="0" smtClean="0">
              <a:latin typeface="Palatino Linotype" pitchFamily="18" charset="0"/>
            </a:endParaRPr>
          </a:p>
          <a:p>
            <a:pPr algn="just"/>
            <a:r>
              <a:rPr lang="tr-TR" sz="2400" dirty="0">
                <a:latin typeface="Palatino Linotype" pitchFamily="18" charset="0"/>
              </a:rPr>
              <a:t>Günlük 45 gr. ceviz tüketilmesiyle, ihtiyaç duyulan omega-3 yağ asidi miktarı fazlasıyla karşılanmaktadır. Ayrıca ceviz birçok önemli vitamince, özellikle de vitamin E bakımından zengin bir kaynaktır. Cevizde birçok mineral madde, protein ve antioksidanlar da bulunur. </a:t>
            </a:r>
            <a:endParaRPr lang="tr-TR" sz="2400" dirty="0" smtClean="0">
              <a:latin typeface="Palatino Linotype" pitchFamily="18" charset="0"/>
            </a:endParaRPr>
          </a:p>
          <a:p>
            <a:pPr algn="just"/>
            <a:endParaRPr lang="tr-TR" sz="2400" dirty="0">
              <a:latin typeface="Palatino Linotype" pitchFamily="18" charset="0"/>
            </a:endParaRPr>
          </a:p>
          <a:p>
            <a:pPr algn="just"/>
            <a:r>
              <a:rPr lang="tr-TR" sz="2400" dirty="0">
                <a:latin typeface="Palatino Linotype" pitchFamily="18" charset="0"/>
              </a:rPr>
              <a:t>Fındık ise esansiyel yağ asitleri, kalsiyum ve E vitamini açısından iyi bir kaynaktır. Yaklaşık 30 gramında 178 kcal bulunur. </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1090812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12968" cy="6741368"/>
          </a:xfrm>
        </p:spPr>
        <p:txBody>
          <a:bodyPr>
            <a:noAutofit/>
          </a:bodyPr>
          <a:lstStyle/>
          <a:p>
            <a:pPr algn="just"/>
            <a:r>
              <a:rPr lang="tr-TR" sz="2400" dirty="0" smtClean="0">
                <a:latin typeface="Palatino Linotype" pitchFamily="18" charset="0"/>
              </a:rPr>
              <a:t>Kullanılan kuruyemişler TSE’ye uygun olmalıdır. Kuruyemişler arasında en çok kullanılan fındıktır. Kuruyemişler ezme dolgu maddesi olarak da kullanılır. Direkt olarak çeşnili çikolata çeşidinde kullanılır. </a:t>
            </a:r>
          </a:p>
          <a:p>
            <a:pPr algn="just"/>
            <a:endParaRPr lang="tr-TR" sz="2400" dirty="0" smtClean="0">
              <a:latin typeface="Palatino Linotype" pitchFamily="18" charset="0"/>
            </a:endParaRPr>
          </a:p>
          <a:p>
            <a:pPr algn="just">
              <a:buNone/>
            </a:pPr>
            <a:r>
              <a:rPr lang="tr-TR" sz="2400" b="1" i="1" dirty="0" smtClean="0">
                <a:latin typeface="Palatino Linotype" pitchFamily="18" charset="0"/>
              </a:rPr>
              <a:t>Fındık</a:t>
            </a:r>
            <a:r>
              <a:rPr lang="tr-TR" sz="2400" b="1" dirty="0" smtClean="0">
                <a:latin typeface="Palatino Linotype" pitchFamily="18" charset="0"/>
              </a:rPr>
              <a:t>:</a:t>
            </a:r>
            <a:r>
              <a:rPr lang="tr-TR" sz="2400" dirty="0" smtClean="0">
                <a:latin typeface="Palatino Linotype" pitchFamily="18" charset="0"/>
              </a:rPr>
              <a:t>  </a:t>
            </a:r>
          </a:p>
          <a:p>
            <a:pPr algn="just"/>
            <a:r>
              <a:rPr lang="tr-TR" sz="2400" dirty="0" smtClean="0">
                <a:latin typeface="Palatino Linotype" pitchFamily="18" charset="0"/>
              </a:rPr>
              <a:t>Draje ve tablet çikolata üretiminde kullanılan fındıklar arasında kalibrasyon farkı vardır. Draje üretiminde daha kaliteli fındıklar kullanılmaktadır. Drajede genelde 11-13mm’lik ve 13-15mm’lik fındıklar kullanılmaktadır. Tablet çikolatada ise 5-7mm’lik fındıklar kullanılmaktadır. Fındıklar üretimde kullanılmadan önce nemine, yağı çıkarıldıktan sonra yağın serbest yağ asidine, </a:t>
            </a:r>
            <a:r>
              <a:rPr lang="tr-TR" sz="2400" dirty="0" err="1" smtClean="0">
                <a:latin typeface="Palatino Linotype" pitchFamily="18" charset="0"/>
              </a:rPr>
              <a:t>peroksitine</a:t>
            </a:r>
            <a:r>
              <a:rPr lang="tr-TR" sz="2400" dirty="0" smtClean="0">
                <a:latin typeface="Palatino Linotype" pitchFamily="18" charset="0"/>
              </a:rPr>
              <a:t>, 100g da kusurlu tane miktarına ve </a:t>
            </a:r>
            <a:r>
              <a:rPr lang="tr-TR" sz="2400" dirty="0" err="1" smtClean="0">
                <a:latin typeface="Palatino Linotype" pitchFamily="18" charset="0"/>
              </a:rPr>
              <a:t>aflatoksin</a:t>
            </a:r>
            <a:r>
              <a:rPr lang="tr-TR" sz="2400" dirty="0" smtClean="0">
                <a:latin typeface="Palatino Linotype" pitchFamily="18" charset="0"/>
              </a:rPr>
              <a:t> varlığına bakılmaktadır</a:t>
            </a:r>
          </a:p>
        </p:txBody>
      </p:sp>
    </p:spTree>
    <p:extLst>
      <p:ext uri="{BB962C8B-B14F-4D97-AF65-F5344CB8AC3E}">
        <p14:creationId xmlns:p14="http://schemas.microsoft.com/office/powerpoint/2010/main" xmlns="" val="658445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712968" cy="5832648"/>
          </a:xfrm>
        </p:spPr>
        <p:txBody>
          <a:bodyPr>
            <a:noAutofit/>
          </a:bodyPr>
          <a:lstStyle/>
          <a:p>
            <a:pPr algn="just">
              <a:buNone/>
            </a:pPr>
            <a:r>
              <a:rPr lang="tr-TR" sz="2400" b="1" i="1" dirty="0" smtClean="0">
                <a:latin typeface="Palatino Linotype" pitchFamily="18" charset="0"/>
              </a:rPr>
              <a:t>Yer Fıstığı:</a:t>
            </a:r>
            <a:r>
              <a:rPr lang="tr-TR" sz="2400" dirty="0" smtClean="0">
                <a:latin typeface="Palatino Linotype" pitchFamily="18" charset="0"/>
              </a:rPr>
              <a:t> </a:t>
            </a:r>
          </a:p>
          <a:p>
            <a:pPr algn="just"/>
            <a:r>
              <a:rPr lang="tr-TR" sz="2400" dirty="0" smtClean="0">
                <a:latin typeface="Palatino Linotype" pitchFamily="18" charset="0"/>
              </a:rPr>
              <a:t>Ürünlerimizde kabuğu soyulmuş, ikiye ayrılmış, çifte kavrulmuş yer fıstığı kullanılmaktadır. Yer fıstıklarının nemi % 3-3,5 arasında değişmektedir. </a:t>
            </a:r>
            <a:r>
              <a:rPr lang="tr-TR" sz="2400" dirty="0" err="1" smtClean="0">
                <a:latin typeface="Palatino Linotype" pitchFamily="18" charset="0"/>
              </a:rPr>
              <a:t>Aflatoksin</a:t>
            </a:r>
            <a:r>
              <a:rPr lang="tr-TR" sz="2400" dirty="0" smtClean="0">
                <a:solidFill>
                  <a:srgbClr val="FF0000"/>
                </a:solidFill>
                <a:latin typeface="Palatino Linotype" pitchFamily="18" charset="0"/>
              </a:rPr>
              <a:t>*</a:t>
            </a:r>
            <a:r>
              <a:rPr lang="tr-TR" sz="2400" dirty="0" smtClean="0">
                <a:latin typeface="Palatino Linotype" pitchFamily="18" charset="0"/>
              </a:rPr>
              <a:t> bulunmamaktadır. Peroksit 0-1 </a:t>
            </a:r>
            <a:r>
              <a:rPr lang="tr-TR" sz="2400" dirty="0" err="1" smtClean="0">
                <a:latin typeface="Palatino Linotype" pitchFamily="18" charset="0"/>
              </a:rPr>
              <a:t>m.eq</a:t>
            </a:r>
            <a:r>
              <a:rPr lang="tr-TR" sz="2400" dirty="0" smtClean="0">
                <a:latin typeface="Palatino Linotype" pitchFamily="18" charset="0"/>
              </a:rPr>
              <a:t>/kg yağ arasında değişmekle birlikte </a:t>
            </a:r>
            <a:r>
              <a:rPr lang="tr-TR" sz="2400" dirty="0" err="1" smtClean="0">
                <a:latin typeface="Palatino Linotype" pitchFamily="18" charset="0"/>
              </a:rPr>
              <a:t>max</a:t>
            </a:r>
            <a:r>
              <a:rPr lang="tr-TR" sz="2400" dirty="0" smtClean="0">
                <a:latin typeface="Palatino Linotype" pitchFamily="18" charset="0"/>
              </a:rPr>
              <a:t> 5 </a:t>
            </a:r>
            <a:r>
              <a:rPr lang="tr-TR" sz="2400" dirty="0" err="1" smtClean="0">
                <a:latin typeface="Palatino Linotype" pitchFamily="18" charset="0"/>
              </a:rPr>
              <a:t>m.eq</a:t>
            </a:r>
            <a:r>
              <a:rPr lang="tr-TR" sz="2400" dirty="0" smtClean="0">
                <a:latin typeface="Palatino Linotype" pitchFamily="18" charset="0"/>
              </a:rPr>
              <a:t>/kg yağ olabilmektedir.</a:t>
            </a:r>
          </a:p>
          <a:p>
            <a:pPr algn="just">
              <a:buNone/>
            </a:pPr>
            <a:endParaRPr lang="tr-TR" sz="2400" dirty="0" smtClean="0">
              <a:latin typeface="Palatino Linotype" pitchFamily="18" charset="0"/>
            </a:endParaRPr>
          </a:p>
          <a:p>
            <a:pPr algn="just">
              <a:buNone/>
            </a:pPr>
            <a:endParaRPr lang="tr-TR" sz="2400" dirty="0" smtClean="0">
              <a:latin typeface="Palatino Linotype" pitchFamily="18" charset="0"/>
            </a:endParaRPr>
          </a:p>
          <a:p>
            <a:pPr algn="just">
              <a:buNone/>
            </a:pPr>
            <a:endParaRPr lang="tr-TR" sz="2400" dirty="0" smtClean="0">
              <a:latin typeface="Palatino Linotype" pitchFamily="18" charset="0"/>
            </a:endParaRPr>
          </a:p>
          <a:p>
            <a:pPr algn="just"/>
            <a:endParaRPr lang="tr-TR" sz="2400" dirty="0" smtClean="0">
              <a:latin typeface="Palatino Linotype" pitchFamily="18" charset="0"/>
            </a:endParaRPr>
          </a:p>
          <a:p>
            <a:pPr algn="just">
              <a:buNone/>
            </a:pPr>
            <a:r>
              <a:rPr lang="tr-TR" sz="2400" b="1" i="1" dirty="0" smtClean="0">
                <a:latin typeface="Palatino Linotype" pitchFamily="18" charset="0"/>
              </a:rPr>
              <a:t>Antep Fıstığı:</a:t>
            </a:r>
            <a:r>
              <a:rPr lang="tr-TR" sz="2400" dirty="0" smtClean="0">
                <a:latin typeface="Palatino Linotype" pitchFamily="18" charset="0"/>
              </a:rPr>
              <a:t> </a:t>
            </a:r>
          </a:p>
          <a:p>
            <a:pPr algn="just"/>
            <a:r>
              <a:rPr lang="tr-TR" sz="2400" dirty="0" smtClean="0">
                <a:latin typeface="Palatino Linotype" pitchFamily="18" charset="0"/>
              </a:rPr>
              <a:t>Çıkolatada kavrulmuş Antep fıstığı kullanılmaktadır. Nemine, yağı çıkarılarak serbest yağ asidine, </a:t>
            </a:r>
            <a:r>
              <a:rPr lang="tr-TR" sz="2400" dirty="0" err="1" smtClean="0">
                <a:latin typeface="Palatino Linotype" pitchFamily="18" charset="0"/>
              </a:rPr>
              <a:t>peroksitine</a:t>
            </a:r>
            <a:r>
              <a:rPr lang="tr-TR" sz="2400" dirty="0" smtClean="0">
                <a:latin typeface="Palatino Linotype" pitchFamily="18" charset="0"/>
              </a:rPr>
              <a:t>, 100g’da kusurlu tane miktarına bakılmaktadır.</a:t>
            </a:r>
          </a:p>
          <a:p>
            <a:pPr algn="just"/>
            <a:endParaRPr lang="tr-TR" sz="2400" dirty="0" smtClean="0">
              <a:latin typeface="Palatino Linotype" pitchFamily="18" charset="0"/>
            </a:endParaRPr>
          </a:p>
        </p:txBody>
      </p:sp>
      <p:sp>
        <p:nvSpPr>
          <p:cNvPr id="4" name="3 Dikdörtgen"/>
          <p:cNvSpPr/>
          <p:nvPr/>
        </p:nvSpPr>
        <p:spPr>
          <a:xfrm>
            <a:off x="246792" y="6210890"/>
            <a:ext cx="8640960" cy="523220"/>
          </a:xfrm>
          <a:prstGeom prst="rect">
            <a:avLst/>
          </a:prstGeom>
        </p:spPr>
        <p:txBody>
          <a:bodyPr wrap="square">
            <a:spAutoFit/>
          </a:bodyPr>
          <a:lstStyle/>
          <a:p>
            <a:pPr algn="just"/>
            <a:r>
              <a:rPr lang="tr-TR" sz="1400" b="1" dirty="0" smtClean="0">
                <a:solidFill>
                  <a:srgbClr val="FF0000"/>
                </a:solidFill>
                <a:latin typeface="Palatino Linotype" pitchFamily="18" charset="0"/>
              </a:rPr>
              <a:t>*</a:t>
            </a:r>
            <a:r>
              <a:rPr lang="tr-TR" sz="1400" b="1" dirty="0" err="1" smtClean="0">
                <a:solidFill>
                  <a:srgbClr val="FF0000"/>
                </a:solidFill>
                <a:latin typeface="Palatino Linotype" pitchFamily="18" charset="0"/>
              </a:rPr>
              <a:t>Aflatoksin</a:t>
            </a:r>
            <a:r>
              <a:rPr lang="tr-TR" sz="1400" dirty="0" smtClean="0">
                <a:solidFill>
                  <a:srgbClr val="FF0000"/>
                </a:solidFill>
                <a:latin typeface="Palatino Linotype" pitchFamily="18" charset="0"/>
              </a:rPr>
              <a:t>, </a:t>
            </a:r>
            <a:r>
              <a:rPr lang="tr-TR" sz="1400" i="1" u="sng" dirty="0" err="1" smtClean="0">
                <a:solidFill>
                  <a:srgbClr val="FF0000"/>
                </a:solidFill>
                <a:latin typeface="Palatino Linotype" pitchFamily="18" charset="0"/>
                <a:hlinkClick r:id="rId3" tooltip="Aspergillus flavus"/>
              </a:rPr>
              <a:t>Aspergillus</a:t>
            </a:r>
            <a:r>
              <a:rPr lang="tr-TR" sz="1400" i="1" u="sng" dirty="0" smtClean="0">
                <a:solidFill>
                  <a:srgbClr val="FF0000"/>
                </a:solidFill>
                <a:latin typeface="Palatino Linotype" pitchFamily="18" charset="0"/>
                <a:hlinkClick r:id="rId3" tooltip="Aspergillus flavus"/>
              </a:rPr>
              <a:t> </a:t>
            </a:r>
            <a:r>
              <a:rPr lang="tr-TR" sz="1400" i="1" u="sng" dirty="0" err="1" smtClean="0">
                <a:solidFill>
                  <a:srgbClr val="FF0000"/>
                </a:solidFill>
                <a:latin typeface="Palatino Linotype" pitchFamily="18" charset="0"/>
                <a:hlinkClick r:id="rId3" tooltip="Aspergillus flavus"/>
              </a:rPr>
              <a:t>flavus</a:t>
            </a:r>
            <a:r>
              <a:rPr lang="tr-TR" sz="1400" dirty="0" smtClean="0">
                <a:solidFill>
                  <a:srgbClr val="FF0000"/>
                </a:solidFill>
                <a:latin typeface="Palatino Linotype" pitchFamily="18" charset="0"/>
              </a:rPr>
              <a:t> ve </a:t>
            </a:r>
            <a:r>
              <a:rPr lang="tr-TR" sz="1400" i="1" u="sng" dirty="0" err="1" smtClean="0">
                <a:solidFill>
                  <a:srgbClr val="FF0000"/>
                </a:solidFill>
                <a:latin typeface="Palatino Linotype" pitchFamily="18" charset="0"/>
                <a:hlinkClick r:id="rId4" tooltip="Aspergillus parasiticus"/>
              </a:rPr>
              <a:t>Aspergillus</a:t>
            </a:r>
            <a:r>
              <a:rPr lang="tr-TR" sz="1400" i="1" u="sng" dirty="0" smtClean="0">
                <a:solidFill>
                  <a:srgbClr val="FF0000"/>
                </a:solidFill>
                <a:latin typeface="Palatino Linotype" pitchFamily="18" charset="0"/>
                <a:hlinkClick r:id="rId4" tooltip="Aspergillus parasiticus"/>
              </a:rPr>
              <a:t> </a:t>
            </a:r>
            <a:r>
              <a:rPr lang="tr-TR" sz="1400" i="1" u="sng" dirty="0" err="1" smtClean="0">
                <a:solidFill>
                  <a:srgbClr val="FF0000"/>
                </a:solidFill>
                <a:latin typeface="Palatino Linotype" pitchFamily="18" charset="0"/>
                <a:hlinkClick r:id="rId4" tooltip="Aspergillus parasiticus"/>
              </a:rPr>
              <a:t>parasiticus</a:t>
            </a:r>
            <a:r>
              <a:rPr lang="tr-TR" sz="1400" dirty="0" smtClean="0">
                <a:solidFill>
                  <a:srgbClr val="FF0000"/>
                </a:solidFill>
                <a:latin typeface="Palatino Linotype" pitchFamily="18" charset="0"/>
              </a:rPr>
              <a:t> tarafından üretilen zehirli ve kanserojen maddelerdir. </a:t>
            </a:r>
            <a:r>
              <a:rPr lang="tr-TR" sz="1400" u="sng" dirty="0" smtClean="0">
                <a:solidFill>
                  <a:srgbClr val="FF0000"/>
                </a:solidFill>
                <a:latin typeface="Palatino Linotype" pitchFamily="18" charset="0"/>
                <a:hlinkClick r:id="rId5" tooltip="Karaciğer"/>
              </a:rPr>
              <a:t>Karaciğer</a:t>
            </a:r>
            <a:r>
              <a:rPr lang="tr-TR" sz="1400" dirty="0" smtClean="0">
                <a:solidFill>
                  <a:srgbClr val="FF0000"/>
                </a:solidFill>
                <a:latin typeface="Palatino Linotype" pitchFamily="18" charset="0"/>
              </a:rPr>
              <a:t> tarafından M1 tipine ve </a:t>
            </a:r>
            <a:r>
              <a:rPr lang="tr-TR" sz="1400" u="sng" dirty="0" err="1" smtClean="0">
                <a:solidFill>
                  <a:srgbClr val="FF0000"/>
                </a:solidFill>
                <a:latin typeface="Palatino Linotype" pitchFamily="18" charset="0"/>
                <a:hlinkClick r:id="rId6" tooltip="Epoksit (sayfa mevcut değil)"/>
              </a:rPr>
              <a:t>epoksite</a:t>
            </a:r>
            <a:r>
              <a:rPr lang="tr-TR" sz="1400" dirty="0" smtClean="0">
                <a:solidFill>
                  <a:srgbClr val="FF0000"/>
                </a:solidFill>
                <a:latin typeface="Palatino Linotype" pitchFamily="18" charset="0"/>
              </a:rPr>
              <a:t> </a:t>
            </a:r>
            <a:r>
              <a:rPr lang="tr-TR" sz="1400" dirty="0" err="1" smtClean="0">
                <a:solidFill>
                  <a:srgbClr val="FF0000"/>
                </a:solidFill>
                <a:latin typeface="Palatino Linotype" pitchFamily="18" charset="0"/>
              </a:rPr>
              <a:t>metabolize</a:t>
            </a:r>
            <a:r>
              <a:rPr lang="tr-TR" sz="1400" dirty="0" smtClean="0">
                <a:solidFill>
                  <a:srgbClr val="FF0000"/>
                </a:solidFill>
                <a:latin typeface="Palatino Linotype" pitchFamily="18" charset="0"/>
              </a:rPr>
              <a:t> olur.</a:t>
            </a:r>
            <a:endParaRPr lang="tr-TR" sz="1400" dirty="0">
              <a:solidFill>
                <a:srgbClr val="FF0000"/>
              </a:solidFill>
              <a:latin typeface="Palatino Linotype" pitchFamily="18" charset="0"/>
            </a:endParaRP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5777" name="Object 1"/>
          <p:cNvGraphicFramePr>
            <a:graphicFrameLocks noChangeAspect="1"/>
          </p:cNvGraphicFramePr>
          <p:nvPr/>
        </p:nvGraphicFramePr>
        <p:xfrm>
          <a:off x="1907704" y="2492896"/>
          <a:ext cx="4467225" cy="1743075"/>
        </p:xfrm>
        <a:graphic>
          <a:graphicData uri="http://schemas.openxmlformats.org/presentationml/2006/ole">
            <p:oleObj spid="_x0000_s24639" name="Document" r:id="rId7" imgW="4467225" imgH="1743075" progId="ChemWindow.Document">
              <p:embed/>
            </p:oleObj>
          </a:graphicData>
        </a:graphic>
      </p:graphicFrame>
    </p:spTree>
    <p:extLst>
      <p:ext uri="{BB962C8B-B14F-4D97-AF65-F5344CB8AC3E}">
        <p14:creationId xmlns:p14="http://schemas.microsoft.com/office/powerpoint/2010/main" xmlns="" val="2128572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332656"/>
            <a:ext cx="8136904" cy="6264696"/>
          </a:xfrm>
        </p:spPr>
        <p:txBody>
          <a:bodyPr>
            <a:noAutofit/>
          </a:bodyPr>
          <a:lstStyle/>
          <a:p>
            <a:pPr marL="320040" lvl="1" indent="0" algn="just">
              <a:buNone/>
            </a:pPr>
            <a:r>
              <a:rPr lang="tr-TR" b="1" i="1" dirty="0">
                <a:solidFill>
                  <a:srgbClr val="0033CC"/>
                </a:solidFill>
                <a:latin typeface="Palatino Linotype" pitchFamily="18" charset="0"/>
              </a:rPr>
              <a:t>1.12. Soya Unu ( Nurupan )</a:t>
            </a:r>
          </a:p>
          <a:p>
            <a:pPr algn="just"/>
            <a:r>
              <a:rPr lang="tr-TR" sz="2400" dirty="0">
                <a:latin typeface="Palatino Linotype" pitchFamily="18" charset="0"/>
              </a:rPr>
              <a:t>Soya unu sadece bir muhteva değildir, değişik etkileri olan çeşitli bileşenlerden oluşur. Bu bileşen işlevleri, kullanılan soya unu çeşidine göre de değişiklik arz eder. Bu yüzden, en iyi yöntem mevcut işlevlere bakmak, ardından her bir unlu gıdada hangilerinin kullanacağına karar vermek ve son olarak da o özelliği veren soya unu çeşidini seçmektir</a:t>
            </a:r>
            <a:r>
              <a:rPr lang="tr-TR" sz="2400" dirty="0" smtClean="0">
                <a:latin typeface="Palatino Linotype" pitchFamily="18" charset="0"/>
              </a:rPr>
              <a:t>.</a:t>
            </a:r>
          </a:p>
          <a:p>
            <a:pPr algn="just"/>
            <a:r>
              <a:rPr lang="tr-TR" sz="2400" dirty="0" smtClean="0">
                <a:latin typeface="Palatino Linotype" pitchFamily="18" charset="0"/>
              </a:rPr>
              <a:t> </a:t>
            </a:r>
            <a:r>
              <a:rPr lang="tr-TR" sz="2400" dirty="0">
                <a:latin typeface="Palatino Linotype" pitchFamily="18" charset="0"/>
              </a:rPr>
              <a:t>Pişirilerek hazırlanan ve doğrudan tüketilen gıda maddeleri için hazırlanan soya unları farklıdır. </a:t>
            </a:r>
          </a:p>
          <a:p>
            <a:pPr algn="just"/>
            <a:r>
              <a:rPr lang="tr-TR" sz="2400" dirty="0" smtClean="0">
                <a:latin typeface="Palatino Linotype" pitchFamily="18" charset="0"/>
              </a:rPr>
              <a:t>Çikolatada </a:t>
            </a:r>
            <a:r>
              <a:rPr lang="tr-TR" sz="2400" dirty="0">
                <a:latin typeface="Palatino Linotype" pitchFamily="18" charset="0"/>
              </a:rPr>
              <a:t>doğrudan tüketilen gıda maddeleri için hazırlanan soya unları kullanılır. Bakteriyolojik kontrollüdür. Çikolata imalinde tüm hammaddelerle birlikte melanjöre ilave edilerek karıştırılır. Protein oranının yüksek oluşundan dolayı  çikolatanın besin değerini artırır</a:t>
            </a:r>
            <a:r>
              <a:rPr lang="tr-TR" sz="2400" dirty="0" smtClean="0">
                <a:latin typeface="Palatino Linotype" pitchFamily="18" charset="0"/>
              </a:rPr>
              <a:t>.</a:t>
            </a:r>
            <a:endParaRPr lang="tr-TR" sz="2400" dirty="0">
              <a:latin typeface="Palatino Linotype" pitchFamily="18" charset="0"/>
            </a:endParaRPr>
          </a:p>
        </p:txBody>
      </p:sp>
    </p:spTree>
    <p:extLst>
      <p:ext uri="{BB962C8B-B14F-4D97-AF65-F5344CB8AC3E}">
        <p14:creationId xmlns:p14="http://schemas.microsoft.com/office/powerpoint/2010/main" xmlns="" val="3438409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980728"/>
            <a:ext cx="8064896" cy="3816424"/>
          </a:xfrm>
        </p:spPr>
        <p:txBody>
          <a:bodyPr>
            <a:noAutofit/>
          </a:bodyPr>
          <a:lstStyle/>
          <a:p>
            <a:pPr algn="just"/>
            <a:r>
              <a:rPr lang="tr-TR" sz="2400" dirty="0">
                <a:latin typeface="Palatino Linotype" pitchFamily="18" charset="0"/>
              </a:rPr>
              <a:t>Fındık ezmesi, pralin ve kuruyemiş ihtiva eden dolgu maddelerinde, dolgu maddesi olarak kullanılan kuruyemiş, zamanla yağını bırakır. Yağ,  özellikle kaplama, dolgulu çikolatalarda kabuğun yüzeyine sızar. </a:t>
            </a:r>
            <a:r>
              <a:rPr lang="tr-TR" sz="2400" dirty="0">
                <a:solidFill>
                  <a:srgbClr val="C00000"/>
                </a:solidFill>
                <a:effectLst>
                  <a:outerShdw blurRad="38100" dist="38100" dir="2700000" algn="tl">
                    <a:srgbClr val="000000">
                      <a:alpha val="43137"/>
                    </a:srgbClr>
                  </a:outerShdw>
                </a:effectLst>
                <a:latin typeface="Palatino Linotype" pitchFamily="18" charset="0"/>
              </a:rPr>
              <a:t>Yağ sızıntısını önlemek için %3 soya unu kullanılır.</a:t>
            </a:r>
          </a:p>
          <a:p>
            <a:pPr marL="0" indent="0" algn="just">
              <a:buNone/>
            </a:pPr>
            <a:endParaRPr lang="tr-TR" sz="2400" dirty="0">
              <a:latin typeface="Palatino Linotype" pitchFamily="18" charset="0"/>
            </a:endParaRPr>
          </a:p>
          <a:p>
            <a:pPr algn="just"/>
            <a:r>
              <a:rPr lang="tr-TR" sz="2400" dirty="0">
                <a:latin typeface="Palatino Linotype" pitchFamily="18" charset="0"/>
              </a:rPr>
              <a:t>Soya unu bisküvi, gofret ve fındık ezmesi üreticileri tarafından tercih edilmektedir. </a:t>
            </a:r>
            <a:r>
              <a:rPr lang="tr-TR" sz="2400" dirty="0">
                <a:solidFill>
                  <a:srgbClr val="C00000"/>
                </a:solidFill>
                <a:effectLst>
                  <a:outerShdw blurRad="38100" dist="38100" dir="2700000" algn="tl">
                    <a:srgbClr val="000000">
                      <a:alpha val="43137"/>
                    </a:srgbClr>
                  </a:outerShdw>
                </a:effectLst>
                <a:latin typeface="Palatino Linotype" pitchFamily="18" charset="0"/>
              </a:rPr>
              <a:t>%3’lük kullanım oranından fazla kullanılırsa soya ununun kendine has tat ve kokusu üründe ön plana çıkar, bu da ürünün lezzetini olumsuz yönde etkiler. </a:t>
            </a:r>
          </a:p>
          <a:p>
            <a:pPr marL="868680" lvl="3" indent="0" algn="just">
              <a:buNone/>
            </a:pPr>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755576" y="1052736"/>
            <a:ext cx="7772400" cy="4572000"/>
          </a:xfrm>
        </p:spPr>
        <p:txBody>
          <a:bodyPr>
            <a:normAutofit fontScale="85000" lnSpcReduction="20000"/>
          </a:bodyPr>
          <a:lstStyle/>
          <a:p>
            <a:pPr algn="just"/>
            <a:r>
              <a:rPr lang="tr-TR" dirty="0">
                <a:latin typeface="Palatino Linotype" pitchFamily="18" charset="0"/>
              </a:rPr>
              <a:t>1852 yılında; </a:t>
            </a:r>
            <a:r>
              <a:rPr lang="tr-TR" i="1" dirty="0">
                <a:effectLst>
                  <a:outerShdw blurRad="38100" dist="38100" dir="2700000" algn="tl">
                    <a:srgbClr val="000000">
                      <a:alpha val="43137"/>
                    </a:srgbClr>
                  </a:outerShdw>
                </a:effectLst>
                <a:latin typeface="Palatino Linotype" pitchFamily="18" charset="0"/>
              </a:rPr>
              <a:t>Domingo Ghirardelli</a:t>
            </a:r>
            <a:r>
              <a:rPr lang="tr-TR" dirty="0">
                <a:effectLst>
                  <a:outerShdw blurRad="38100" dist="38100" dir="2700000" algn="tl">
                    <a:srgbClr val="000000">
                      <a:alpha val="43137"/>
                    </a:srgbClr>
                  </a:outerShdw>
                </a:effectLst>
                <a:latin typeface="Palatino Linotype" pitchFamily="18" charset="0"/>
              </a:rPr>
              <a:t> </a:t>
            </a:r>
            <a:r>
              <a:rPr lang="tr-TR" dirty="0">
                <a:latin typeface="Palatino Linotype" pitchFamily="18" charset="0"/>
              </a:rPr>
              <a:t>kendisinin ilk çikolata fabrikasını San Francisco’da kurar</a:t>
            </a:r>
            <a:r>
              <a:rPr lang="tr-TR" dirty="0" smtClean="0">
                <a:latin typeface="Palatino Linotype" pitchFamily="18" charset="0"/>
              </a:rPr>
              <a:t>.</a:t>
            </a:r>
          </a:p>
          <a:p>
            <a:pPr marL="0" indent="0" algn="just">
              <a:buNone/>
            </a:pPr>
            <a:endParaRPr lang="tr-TR" dirty="0">
              <a:latin typeface="Palatino Linotype" pitchFamily="18" charset="0"/>
            </a:endParaRPr>
          </a:p>
          <a:p>
            <a:pPr algn="just"/>
            <a:r>
              <a:rPr lang="tr-TR" dirty="0" smtClean="0">
                <a:latin typeface="Palatino Linotype" pitchFamily="18" charset="0"/>
              </a:rPr>
              <a:t>1875 </a:t>
            </a:r>
            <a:r>
              <a:rPr lang="tr-TR" dirty="0">
                <a:latin typeface="Palatino Linotype" pitchFamily="18" charset="0"/>
              </a:rPr>
              <a:t>yılında; </a:t>
            </a:r>
            <a:r>
              <a:rPr lang="tr-TR" i="1" dirty="0">
                <a:effectLst>
                  <a:outerShdw blurRad="38100" dist="38100" dir="2700000" algn="tl">
                    <a:srgbClr val="000000">
                      <a:alpha val="43137"/>
                    </a:srgbClr>
                  </a:outerShdw>
                </a:effectLst>
                <a:latin typeface="Palatino Linotype" pitchFamily="18" charset="0"/>
              </a:rPr>
              <a:t>Daniel Peter</a:t>
            </a:r>
            <a:r>
              <a:rPr lang="tr-TR" dirty="0">
                <a:effectLst>
                  <a:outerShdw blurRad="38100" dist="38100" dir="2700000" algn="tl">
                    <a:srgbClr val="000000">
                      <a:alpha val="43137"/>
                    </a:srgbClr>
                  </a:outerShdw>
                </a:effectLst>
                <a:latin typeface="Palatino Linotype" pitchFamily="18" charset="0"/>
              </a:rPr>
              <a:t> </a:t>
            </a:r>
            <a:r>
              <a:rPr lang="tr-TR" dirty="0">
                <a:latin typeface="Palatino Linotype" pitchFamily="18" charset="0"/>
              </a:rPr>
              <a:t>ve </a:t>
            </a:r>
            <a:r>
              <a:rPr lang="tr-TR" i="1" dirty="0">
                <a:effectLst>
                  <a:outerShdw blurRad="38100" dist="38100" dir="2700000" algn="tl">
                    <a:srgbClr val="000000">
                      <a:alpha val="43137"/>
                    </a:srgbClr>
                  </a:outerShdw>
                </a:effectLst>
                <a:latin typeface="Palatino Linotype" pitchFamily="18" charset="0"/>
              </a:rPr>
              <a:t>Henri Nestle</a:t>
            </a:r>
            <a:r>
              <a:rPr lang="tr-TR" dirty="0">
                <a:effectLst>
                  <a:outerShdw blurRad="38100" dist="38100" dir="2700000" algn="tl">
                    <a:srgbClr val="000000">
                      <a:alpha val="43137"/>
                    </a:srgbClr>
                  </a:outerShdw>
                </a:effectLst>
                <a:latin typeface="Palatino Linotype" pitchFamily="18" charset="0"/>
              </a:rPr>
              <a:t> </a:t>
            </a:r>
            <a:r>
              <a:rPr lang="tr-TR" dirty="0">
                <a:latin typeface="Palatino Linotype" pitchFamily="18" charset="0"/>
              </a:rPr>
              <a:t>süt tozu ile çikolatayı birleştirerek, ilk sütlü çikolatayı elde ederler</a:t>
            </a:r>
            <a:r>
              <a:rPr lang="tr-TR" dirty="0" smtClean="0">
                <a:latin typeface="Palatino Linotype" pitchFamily="18" charset="0"/>
              </a:rPr>
              <a:t>.</a:t>
            </a:r>
          </a:p>
          <a:p>
            <a:pPr marL="0" indent="0" algn="just">
              <a:buNone/>
            </a:pPr>
            <a:endParaRPr lang="tr-TR" dirty="0">
              <a:latin typeface="Palatino Linotype" pitchFamily="18" charset="0"/>
            </a:endParaRPr>
          </a:p>
          <a:p>
            <a:pPr algn="just"/>
            <a:r>
              <a:rPr lang="tr-TR" dirty="0" smtClean="0">
                <a:latin typeface="Palatino Linotype" pitchFamily="18" charset="0"/>
              </a:rPr>
              <a:t>1879 </a:t>
            </a:r>
            <a:r>
              <a:rPr lang="tr-TR" dirty="0">
                <a:latin typeface="Palatino Linotype" pitchFamily="18" charset="0"/>
              </a:rPr>
              <a:t>yılında; </a:t>
            </a:r>
            <a:r>
              <a:rPr lang="tr-TR" i="1" dirty="0">
                <a:effectLst>
                  <a:outerShdw blurRad="38100" dist="38100" dir="2700000" algn="tl">
                    <a:srgbClr val="000000">
                      <a:alpha val="43137"/>
                    </a:srgbClr>
                  </a:outerShdw>
                </a:effectLst>
                <a:latin typeface="Palatino Linotype" pitchFamily="18" charset="0"/>
              </a:rPr>
              <a:t>Rodolphe Lindt</a:t>
            </a:r>
            <a:r>
              <a:rPr lang="tr-TR" dirty="0">
                <a:effectLst>
                  <a:outerShdw blurRad="38100" dist="38100" dir="2700000" algn="tl">
                    <a:srgbClr val="000000">
                      <a:alpha val="43137"/>
                    </a:srgbClr>
                  </a:outerShdw>
                </a:effectLst>
                <a:latin typeface="Palatino Linotype" pitchFamily="18" charset="0"/>
              </a:rPr>
              <a:t> </a:t>
            </a:r>
            <a:r>
              <a:rPr lang="tr-TR" dirty="0">
                <a:latin typeface="Palatino Linotype" pitchFamily="18" charset="0"/>
              </a:rPr>
              <a:t>çikolataya daha yumuşak bir tekstür kazandıran “</a:t>
            </a:r>
            <a:r>
              <a:rPr lang="tr-TR" i="1" dirty="0">
                <a:effectLst>
                  <a:outerShdw blurRad="38100" dist="38100" dir="2700000" algn="tl">
                    <a:srgbClr val="000000">
                      <a:alpha val="43137"/>
                    </a:srgbClr>
                  </a:outerShdw>
                </a:effectLst>
                <a:latin typeface="Palatino Linotype" pitchFamily="18" charset="0"/>
              </a:rPr>
              <a:t>konçlama</a:t>
            </a:r>
            <a:r>
              <a:rPr lang="tr-TR" dirty="0">
                <a:latin typeface="Palatino Linotype" pitchFamily="18" charset="0"/>
              </a:rPr>
              <a:t>” işlemini geliştirir</a:t>
            </a:r>
            <a:r>
              <a:rPr lang="tr-TR" dirty="0" smtClean="0">
                <a:latin typeface="Palatino Linotype" pitchFamily="18" charset="0"/>
              </a:rPr>
              <a:t>.</a:t>
            </a:r>
          </a:p>
          <a:p>
            <a:pPr marL="0" indent="0" algn="just">
              <a:buNone/>
            </a:pPr>
            <a:endParaRPr lang="tr-TR" dirty="0">
              <a:latin typeface="Palatino Linotype" pitchFamily="18" charset="0"/>
            </a:endParaRPr>
          </a:p>
          <a:p>
            <a:pPr algn="just"/>
            <a:r>
              <a:rPr lang="tr-TR" dirty="0" smtClean="0">
                <a:latin typeface="Palatino Linotype" pitchFamily="18" charset="0"/>
              </a:rPr>
              <a:t>1924 </a:t>
            </a:r>
            <a:r>
              <a:rPr lang="tr-TR" dirty="0">
                <a:latin typeface="Palatino Linotype" pitchFamily="18" charset="0"/>
              </a:rPr>
              <a:t>yılında; Türkiye’de ilk çikolata fabrikası kurulur</a:t>
            </a:r>
            <a:r>
              <a:rPr lang="tr-TR" dirty="0" smtClean="0">
                <a:latin typeface="Palatino Linotype" pitchFamily="18" charset="0"/>
              </a:rPr>
              <a:t>.</a:t>
            </a:r>
          </a:p>
          <a:p>
            <a:pPr marL="0" indent="0" algn="just">
              <a:buNone/>
            </a:pPr>
            <a:endParaRPr lang="tr-TR" dirty="0">
              <a:latin typeface="Palatino Linotype" pitchFamily="18" charset="0"/>
            </a:endParaRPr>
          </a:p>
          <a:p>
            <a:pPr algn="just"/>
            <a:r>
              <a:rPr lang="tr-TR" dirty="0" smtClean="0">
                <a:latin typeface="Palatino Linotype" pitchFamily="18" charset="0"/>
              </a:rPr>
              <a:t>1967 </a:t>
            </a:r>
            <a:r>
              <a:rPr lang="tr-TR" dirty="0">
                <a:latin typeface="Palatino Linotype" pitchFamily="18" charset="0"/>
              </a:rPr>
              <a:t>yılında; </a:t>
            </a:r>
            <a:r>
              <a:rPr lang="tr-TR" i="1" dirty="0">
                <a:effectLst>
                  <a:outerShdw blurRad="38100" dist="38100" dir="2700000" algn="tl">
                    <a:srgbClr val="000000">
                      <a:alpha val="43137"/>
                    </a:srgbClr>
                  </a:outerShdw>
                </a:effectLst>
                <a:latin typeface="Palatino Linotype" pitchFamily="18" charset="0"/>
              </a:rPr>
              <a:t>Ghirardelli</a:t>
            </a:r>
            <a:r>
              <a:rPr lang="tr-TR" dirty="0">
                <a:latin typeface="Palatino Linotype" pitchFamily="18" charset="0"/>
              </a:rPr>
              <a:t> çikolatalarının üretimi San Leandro’ya taşınır.</a:t>
            </a:r>
          </a:p>
          <a:p>
            <a:endParaRPr lang="tr-TR" dirty="0">
              <a:latin typeface="Palatino Linotype" pitchFamily="18" charset="0"/>
            </a:endParaRPr>
          </a:p>
        </p:txBody>
      </p:sp>
    </p:spTree>
    <p:extLst>
      <p:ext uri="{BB962C8B-B14F-4D97-AF65-F5344CB8AC3E}">
        <p14:creationId xmlns:p14="http://schemas.microsoft.com/office/powerpoint/2010/main" xmlns="" val="1050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2780928"/>
            <a:ext cx="8136904" cy="3816424"/>
          </a:xfrm>
        </p:spPr>
        <p:txBody>
          <a:bodyPr>
            <a:noAutofit/>
          </a:bodyPr>
          <a:lstStyle/>
          <a:p>
            <a:pPr algn="just"/>
            <a:r>
              <a:rPr lang="tr-TR" sz="2400" dirty="0" smtClean="0">
                <a:latin typeface="Palatino Linotype" pitchFamily="18" charset="0"/>
              </a:rPr>
              <a:t>Gofret </a:t>
            </a:r>
            <a:r>
              <a:rPr lang="tr-TR" sz="2400" dirty="0">
                <a:latin typeface="Palatino Linotype" pitchFamily="18" charset="0"/>
              </a:rPr>
              <a:t>tek başına tatlıdır ve ilgi çekici değildir, fakat dolgulu gofretin tabanını ve üstünü oluşturur. Tepside pişirilen bir hamurdan yapılır. Tepsiden ayrılmada güçlük, bu gofretlerin üretiminde sık sık karşılaşılan bir problemdir. </a:t>
            </a:r>
            <a:endParaRPr lang="tr-TR" sz="2400" dirty="0" smtClean="0">
              <a:latin typeface="Palatino Linotype" pitchFamily="18" charset="0"/>
            </a:endParaRPr>
          </a:p>
          <a:p>
            <a:pPr algn="just"/>
            <a:r>
              <a:rPr lang="tr-TR" sz="2400" dirty="0" smtClean="0">
                <a:latin typeface="Palatino Linotype" pitchFamily="18" charset="0"/>
              </a:rPr>
              <a:t>Hamura </a:t>
            </a:r>
            <a:r>
              <a:rPr lang="tr-TR" sz="2400" dirty="0">
                <a:latin typeface="Palatino Linotype" pitchFamily="18" charset="0"/>
              </a:rPr>
              <a:t>%0,5-1 lesitinli soya unu ilavesi bazen bu problemi çözer. Soya ununun PDI'sı 20'nin altında olmalıdır (hamurdaki çözünür protein bazı yanma problemleri ortaya çıkarabilir).</a:t>
            </a:r>
          </a:p>
          <a:p>
            <a:pPr marL="868680" lvl="3" indent="0" algn="just">
              <a:buNone/>
            </a:pPr>
            <a:endParaRPr lang="tr-TR" sz="2400" dirty="0">
              <a:latin typeface="Palatino Linotype" pitchFamily="18"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88640"/>
            <a:ext cx="6877188"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4336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764704"/>
            <a:ext cx="7772400" cy="5328592"/>
          </a:xfrm>
        </p:spPr>
        <p:txBody>
          <a:bodyPr>
            <a:normAutofit/>
          </a:bodyPr>
          <a:lstStyle/>
          <a:p>
            <a:pPr marL="320040" lvl="1" indent="0" algn="just">
              <a:buNone/>
            </a:pPr>
            <a:r>
              <a:rPr lang="tr-TR" sz="2400" b="1" i="1" dirty="0" smtClean="0">
                <a:solidFill>
                  <a:srgbClr val="0033CC"/>
                </a:solidFill>
                <a:latin typeface="Palatino Linotype" pitchFamily="18" charset="0"/>
              </a:rPr>
              <a:t>1.13. </a:t>
            </a:r>
            <a:r>
              <a:rPr lang="tr-TR" b="1" i="1" dirty="0">
                <a:solidFill>
                  <a:srgbClr val="0033CC"/>
                </a:solidFill>
                <a:latin typeface="Palatino Linotype" pitchFamily="18" charset="0"/>
              </a:rPr>
              <a:t>Meyve Ezmeleri</a:t>
            </a:r>
          </a:p>
          <a:p>
            <a:pPr algn="just"/>
            <a:r>
              <a:rPr lang="tr-TR" sz="2400" dirty="0" smtClean="0">
                <a:latin typeface="Palatino Linotype" pitchFamily="18" charset="0"/>
              </a:rPr>
              <a:t>Meyve </a:t>
            </a:r>
            <a:r>
              <a:rPr lang="tr-TR" sz="2400" dirty="0">
                <a:latin typeface="Palatino Linotype" pitchFamily="18" charset="0"/>
              </a:rPr>
              <a:t>ezmesi olarak en çok portakal, kayısı, erik, incir, şeftali kullanılır. Daha çok kurutulmuş meyvelerden yararlanılır. Meyve ezmeleri dolgu ve kaplama çikolata çeşitlerinde dolgu maddesi olarak kullanılır. Meyveler blendırda parçalanarak şeker ve glikoz şurubuyla karıştırılarak pişirilir. Pişirme sıcaklığı, mevsim şartları ve işletmenin proses şartlarına göre değişir. Pişirilen karışım yağla karıştırılarak kullanılır. Dolgu maddesi olarak kullanılacaksa  pişirme sıcaklığı düşük tutulmalıdır. Ezmenin kıvamı akıcı olmalıdır. Kalıplamada kullanılacaksa meyve ezmesinin kuru madde oranı proses şartlarına göre %75-85 arasında tutulabilir.</a:t>
            </a:r>
          </a:p>
          <a:p>
            <a:pPr lvl="3" algn="just"/>
            <a:endParaRPr lang="tr-TR" sz="2400" dirty="0">
              <a:latin typeface="Palatino Linotype" pitchFamily="18" charset="0"/>
            </a:endParaRP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640960" cy="6336704"/>
          </a:xfrm>
        </p:spPr>
        <p:txBody>
          <a:bodyPr>
            <a:normAutofit fontScale="85000" lnSpcReduction="20000"/>
          </a:bodyPr>
          <a:lstStyle/>
          <a:p>
            <a:pPr marL="320040" lvl="1" indent="0" algn="just">
              <a:buNone/>
            </a:pPr>
            <a:r>
              <a:rPr lang="tr-TR" sz="2800" b="1" i="1" dirty="0" smtClean="0">
                <a:solidFill>
                  <a:srgbClr val="0033CC"/>
                </a:solidFill>
                <a:latin typeface="Palatino Linotype" pitchFamily="18" charset="0"/>
              </a:rPr>
              <a:t>1.14. Dekstroz </a:t>
            </a:r>
            <a:r>
              <a:rPr lang="tr-TR" sz="2800" b="1" i="1" dirty="0">
                <a:solidFill>
                  <a:srgbClr val="0033CC"/>
                </a:solidFill>
                <a:latin typeface="Palatino Linotype" pitchFamily="18" charset="0"/>
              </a:rPr>
              <a:t>(Glukoz)</a:t>
            </a:r>
          </a:p>
          <a:p>
            <a:pPr algn="just"/>
            <a:r>
              <a:rPr lang="tr-TR" sz="2800" dirty="0">
                <a:latin typeface="Palatino Linotype" pitchFamily="18" charset="0"/>
              </a:rPr>
              <a:t>Basit bir şeker (veya </a:t>
            </a:r>
            <a:r>
              <a:rPr lang="tr-TR" sz="2800" dirty="0" smtClean="0">
                <a:latin typeface="Palatino Linotype" pitchFamily="18" charset="0"/>
                <a:hlinkClick r:id="rId2" tooltip="Monosakkarit"/>
              </a:rPr>
              <a:t>monosakkarit</a:t>
            </a:r>
            <a:r>
              <a:rPr lang="tr-TR" sz="2800" dirty="0" smtClean="0">
                <a:latin typeface="Palatino Linotype" pitchFamily="18" charset="0"/>
              </a:rPr>
              <a:t>) olan</a:t>
            </a:r>
            <a:r>
              <a:rPr lang="tr-TR" sz="2800" dirty="0">
                <a:latin typeface="Palatino Linotype" pitchFamily="18" charset="0"/>
              </a:rPr>
              <a:t> glukoz (veya glikoz ya da glükoz) yaşam için en önemli </a:t>
            </a:r>
            <a:r>
              <a:rPr lang="tr-TR" sz="2800" dirty="0">
                <a:latin typeface="Palatino Linotype" pitchFamily="18" charset="0"/>
                <a:hlinkClick r:id="rId3" tooltip="Karbonhidrat"/>
              </a:rPr>
              <a:t>karbonhidratlardan</a:t>
            </a:r>
            <a:r>
              <a:rPr lang="tr-TR" sz="2800" dirty="0">
                <a:latin typeface="Palatino Linotype" pitchFamily="18" charset="0"/>
              </a:rPr>
              <a:t> biridir. Hücreler onu bir enerji kaynağı ve metabolik reaksiyonlarda bir ara ürün olarak kullanırlar. </a:t>
            </a:r>
            <a:endParaRPr lang="tr-TR" sz="2800" dirty="0" smtClean="0">
              <a:latin typeface="Palatino Linotype" pitchFamily="18" charset="0"/>
            </a:endParaRPr>
          </a:p>
          <a:p>
            <a:pPr marL="0" indent="0" algn="just">
              <a:buNone/>
            </a:pPr>
            <a:endParaRPr lang="tr-TR" sz="900" dirty="0">
              <a:latin typeface="Palatino Linotype" pitchFamily="18" charset="0"/>
            </a:endParaRPr>
          </a:p>
          <a:p>
            <a:pPr algn="just"/>
            <a:r>
              <a:rPr lang="tr-TR" sz="2800" dirty="0">
                <a:latin typeface="Palatino Linotype" pitchFamily="18" charset="0"/>
              </a:rPr>
              <a:t>Ad </a:t>
            </a:r>
            <a:r>
              <a:rPr lang="tr-TR" sz="2800" dirty="0">
                <a:latin typeface="Palatino Linotype" pitchFamily="18" charset="0"/>
                <a:hlinkClick r:id="rId4" tooltip="Yunanca"/>
              </a:rPr>
              <a:t>Yunanca</a:t>
            </a:r>
            <a:r>
              <a:rPr lang="tr-TR" sz="2800" dirty="0">
                <a:latin typeface="Palatino Linotype" pitchFamily="18" charset="0"/>
              </a:rPr>
              <a:t> "tatlı" anlamına gelen </a:t>
            </a:r>
            <a:r>
              <a:rPr lang="tr-TR" sz="2800" b="1" dirty="0">
                <a:latin typeface="Palatino Linotype" pitchFamily="18" charset="0"/>
              </a:rPr>
              <a:t>glukus</a:t>
            </a:r>
            <a:r>
              <a:rPr lang="tr-TR" sz="2800" dirty="0">
                <a:latin typeface="Palatino Linotype" pitchFamily="18" charset="0"/>
              </a:rPr>
              <a:t> ve kimyada şekerlere verilen </a:t>
            </a:r>
            <a:r>
              <a:rPr lang="tr-TR" sz="2800" b="1" dirty="0">
                <a:latin typeface="Palatino Linotype" pitchFamily="18" charset="0"/>
              </a:rPr>
              <a:t>"-oz</a:t>
            </a:r>
            <a:r>
              <a:rPr lang="tr-TR" sz="2800" dirty="0">
                <a:latin typeface="Palatino Linotype" pitchFamily="18" charset="0"/>
              </a:rPr>
              <a:t>" sonekinden türetilmiştir. </a:t>
            </a:r>
            <a:r>
              <a:rPr lang="tr-TR" sz="2800" b="1" dirty="0">
                <a:latin typeface="Palatino Linotype" pitchFamily="18" charset="0"/>
              </a:rPr>
              <a:t>Türkçede glikoz</a:t>
            </a:r>
            <a:r>
              <a:rPr lang="tr-TR" sz="2800" dirty="0">
                <a:latin typeface="Palatino Linotype" pitchFamily="18" charset="0"/>
              </a:rPr>
              <a:t>, </a:t>
            </a:r>
            <a:r>
              <a:rPr lang="tr-TR" sz="2800" b="1" dirty="0" smtClean="0">
                <a:latin typeface="Palatino Linotype" pitchFamily="18" charset="0"/>
              </a:rPr>
              <a:t>glukoz</a:t>
            </a:r>
            <a:r>
              <a:rPr lang="tr-TR" sz="2800" dirty="0" smtClean="0">
                <a:latin typeface="Palatino Linotype" pitchFamily="18" charset="0"/>
              </a:rPr>
              <a:t>'dan </a:t>
            </a:r>
            <a:r>
              <a:rPr lang="tr-TR" sz="2800" dirty="0">
                <a:latin typeface="Palatino Linotype" pitchFamily="18" charset="0"/>
              </a:rPr>
              <a:t>daha yaygın kullanılmakla beraber kimyasal adlandırma sistemleri bakımından bu hatalıdır. </a:t>
            </a:r>
            <a:r>
              <a:rPr lang="tr-TR" sz="2800" dirty="0">
                <a:solidFill>
                  <a:srgbClr val="0033CC"/>
                </a:solidFill>
                <a:latin typeface="Palatino Linotype" pitchFamily="18" charset="0"/>
              </a:rPr>
              <a:t>Uluslararası Temel ve Uygulamalı Kimya Birliği (</a:t>
            </a:r>
            <a:r>
              <a:rPr lang="tr-TR" sz="2800" dirty="0">
                <a:solidFill>
                  <a:srgbClr val="0033CC"/>
                </a:solidFill>
                <a:latin typeface="Palatino Linotype" pitchFamily="18" charset="0"/>
                <a:hlinkClick r:id="rId5" tooltip="IUPAC"/>
              </a:rPr>
              <a:t>IUPAC</a:t>
            </a:r>
            <a:r>
              <a:rPr lang="tr-TR" sz="2800" dirty="0">
                <a:solidFill>
                  <a:srgbClr val="0033CC"/>
                </a:solidFill>
                <a:latin typeface="Palatino Linotype" pitchFamily="18" charset="0"/>
              </a:rPr>
              <a:t>)'ın önerdiği adlandırma kurallarına göre "glikoz", monosakkarit yerine kullanılan bir sözcüktür</a:t>
            </a:r>
            <a:r>
              <a:rPr lang="tr-TR" sz="2800" dirty="0">
                <a:latin typeface="Palatino Linotype" pitchFamily="18" charset="0"/>
              </a:rPr>
              <a:t>, </a:t>
            </a:r>
            <a:r>
              <a:rPr lang="tr-TR" sz="2800" dirty="0">
                <a:solidFill>
                  <a:srgbClr val="0033CC"/>
                </a:solidFill>
                <a:latin typeface="Palatino Linotype" pitchFamily="18" charset="0"/>
              </a:rPr>
              <a:t>glukoz ise burada söz konusu olan şeker türüdür.</a:t>
            </a:r>
            <a:r>
              <a:rPr lang="tr-TR" sz="2800" dirty="0">
                <a:latin typeface="Palatino Linotype" pitchFamily="18" charset="0"/>
              </a:rPr>
              <a:t> Kimyada </a:t>
            </a:r>
            <a:r>
              <a:rPr lang="tr-TR" sz="2800" b="1" dirty="0">
                <a:latin typeface="Palatino Linotype" pitchFamily="18" charset="0"/>
              </a:rPr>
              <a:t>gliko- </a:t>
            </a:r>
            <a:r>
              <a:rPr lang="tr-TR" sz="2800" dirty="0">
                <a:latin typeface="Palatino Linotype" pitchFamily="18" charset="0"/>
              </a:rPr>
              <a:t>öneki ile başlayan isimler şekerli bileşiklere aittir, </a:t>
            </a:r>
            <a:r>
              <a:rPr lang="tr-TR" sz="2800" b="1" dirty="0">
                <a:latin typeface="Palatino Linotype" pitchFamily="18" charset="0"/>
              </a:rPr>
              <a:t>gluko- </a:t>
            </a:r>
            <a:r>
              <a:rPr lang="tr-TR" sz="2800" dirty="0">
                <a:latin typeface="Palatino Linotype" pitchFamily="18" charset="0"/>
              </a:rPr>
              <a:t>öneki ile başlayan isimler ise glukozlu bileşiklere aittir. Örneğin </a:t>
            </a:r>
            <a:r>
              <a:rPr lang="tr-TR" sz="2800" dirty="0">
                <a:latin typeface="Palatino Linotype" pitchFamily="18" charset="0"/>
                <a:hlinkClick r:id="rId6" tooltip="Glukozit (sayfa mevcut değil)"/>
              </a:rPr>
              <a:t>glukozitler</a:t>
            </a:r>
            <a:r>
              <a:rPr lang="tr-TR" sz="2800" dirty="0">
                <a:latin typeface="Palatino Linotype" pitchFamily="18" charset="0"/>
              </a:rPr>
              <a:t>, </a:t>
            </a:r>
            <a:r>
              <a:rPr lang="tr-TR" sz="2800" dirty="0">
                <a:latin typeface="Palatino Linotype" pitchFamily="18" charset="0"/>
                <a:hlinkClick r:id="rId7" tooltip="Glikozit"/>
              </a:rPr>
              <a:t>glikozitlerin</a:t>
            </a:r>
            <a:r>
              <a:rPr lang="tr-TR" sz="2800" dirty="0">
                <a:latin typeface="Palatino Linotype" pitchFamily="18" charset="0"/>
              </a:rPr>
              <a:t> bir alt grubudur. </a:t>
            </a:r>
            <a:endParaRPr lang="tr-TR" sz="2800" dirty="0" smtClean="0">
              <a:latin typeface="Palatino Linotype" pitchFamily="18" charset="0"/>
            </a:endParaRPr>
          </a:p>
          <a:p>
            <a:pPr marL="0" indent="0" algn="just">
              <a:buNone/>
            </a:pPr>
            <a:endParaRPr lang="tr-TR" sz="1000" dirty="0">
              <a:latin typeface="Palatino Linotype" pitchFamily="18" charset="0"/>
            </a:endParaRPr>
          </a:p>
          <a:p>
            <a:pPr algn="just"/>
            <a:r>
              <a:rPr lang="tr-TR" sz="2800" dirty="0">
                <a:latin typeface="Palatino Linotype" pitchFamily="18" charset="0"/>
              </a:rPr>
              <a:t>D-glukoz gıda sanayisinde </a:t>
            </a:r>
            <a:r>
              <a:rPr lang="tr-TR" sz="2800" b="1" dirty="0">
                <a:latin typeface="Palatino Linotype" pitchFamily="18" charset="0"/>
              </a:rPr>
              <a:t>dekstroz</a:t>
            </a:r>
            <a:r>
              <a:rPr lang="tr-TR" sz="2800" dirty="0">
                <a:latin typeface="Palatino Linotype" pitchFamily="18" charset="0"/>
              </a:rPr>
              <a:t> olarak bilinir. </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88640"/>
            <a:ext cx="6977846"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4330" y="3429000"/>
            <a:ext cx="6272386" cy="2568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11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500" fill="hold"/>
                                        <p:tgtEl>
                                          <p:spTgt spid="16387"/>
                                        </p:tgtEl>
                                        <p:attrNameLst>
                                          <p:attrName>ppt_w</p:attrName>
                                        </p:attrNameLst>
                                      </p:cBhvr>
                                      <p:tavLst>
                                        <p:tav tm="0">
                                          <p:val>
                                            <p:fltVal val="0"/>
                                          </p:val>
                                        </p:tav>
                                        <p:tav tm="100000">
                                          <p:val>
                                            <p:strVal val="#ppt_w"/>
                                          </p:val>
                                        </p:tav>
                                      </p:tavLst>
                                    </p:anim>
                                    <p:anim calcmode="lin" valueType="num">
                                      <p:cBhvr>
                                        <p:cTn id="15" dur="500" fill="hold"/>
                                        <p:tgtEl>
                                          <p:spTgt spid="16387"/>
                                        </p:tgtEl>
                                        <p:attrNameLst>
                                          <p:attrName>ppt_h</p:attrName>
                                        </p:attrNameLst>
                                      </p:cBhvr>
                                      <p:tavLst>
                                        <p:tav tm="0">
                                          <p:val>
                                            <p:fltVal val="0"/>
                                          </p:val>
                                        </p:tav>
                                        <p:tav tm="100000">
                                          <p:val>
                                            <p:strVal val="#ppt_h"/>
                                          </p:val>
                                        </p:tav>
                                      </p:tavLst>
                                    </p:anim>
                                    <p:animEffect transition="in" filter="fade">
                                      <p:cBhvr>
                                        <p:cTn id="16"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332656"/>
            <a:ext cx="8208912" cy="4248472"/>
          </a:xfrm>
        </p:spPr>
        <p:txBody>
          <a:bodyPr>
            <a:normAutofit/>
          </a:bodyPr>
          <a:lstStyle/>
          <a:p>
            <a:pPr marL="0" indent="0" algn="just">
              <a:buNone/>
            </a:pPr>
            <a:r>
              <a:rPr lang="tr-TR" sz="2400" dirty="0" smtClean="0">
                <a:latin typeface="Palatino Linotype" pitchFamily="18" charset="0"/>
              </a:rPr>
              <a:t>Glukozlu </a:t>
            </a:r>
            <a:r>
              <a:rPr lang="tr-TR" sz="2400" dirty="0">
                <a:latin typeface="Palatino Linotype" pitchFamily="18" charset="0"/>
              </a:rPr>
              <a:t>tatlandırıcılar başlıca dört ana grupta toplanırlar: </a:t>
            </a:r>
            <a:endParaRPr lang="tr-TR" sz="2400" dirty="0" smtClean="0">
              <a:latin typeface="Palatino Linotype" pitchFamily="18" charset="0"/>
            </a:endParaRPr>
          </a:p>
          <a:p>
            <a:pPr marL="0" indent="0" algn="just">
              <a:buNone/>
            </a:pPr>
            <a:endParaRPr lang="tr-TR" sz="900" dirty="0">
              <a:latin typeface="Palatino Linotype" pitchFamily="18" charset="0"/>
            </a:endParaRPr>
          </a:p>
          <a:p>
            <a:pPr algn="just"/>
            <a:r>
              <a:rPr lang="tr-TR" sz="2400" dirty="0">
                <a:latin typeface="Palatino Linotype" pitchFamily="18" charset="0"/>
              </a:rPr>
              <a:t>1) </a:t>
            </a:r>
            <a:r>
              <a:rPr lang="tr-TR" sz="2400" dirty="0" smtClean="0">
                <a:latin typeface="Palatino Linotype" pitchFamily="18" charset="0"/>
              </a:rPr>
              <a:t>glukoz </a:t>
            </a:r>
            <a:r>
              <a:rPr lang="tr-TR" sz="2400" dirty="0">
                <a:latin typeface="Palatino Linotype" pitchFamily="18" charset="0"/>
              </a:rPr>
              <a:t>şurupları,</a:t>
            </a:r>
          </a:p>
          <a:p>
            <a:pPr algn="just"/>
            <a:r>
              <a:rPr lang="tr-TR" sz="2400" dirty="0">
                <a:latin typeface="Palatino Linotype" pitchFamily="18" charset="0"/>
              </a:rPr>
              <a:t> 2) </a:t>
            </a:r>
            <a:r>
              <a:rPr lang="tr-TR" sz="2400" dirty="0" smtClean="0">
                <a:latin typeface="Palatino Linotype" pitchFamily="18" charset="0"/>
              </a:rPr>
              <a:t>glukoz </a:t>
            </a:r>
            <a:r>
              <a:rPr lang="tr-TR" sz="2400" dirty="0">
                <a:latin typeface="Palatino Linotype" pitchFamily="18" charset="0"/>
              </a:rPr>
              <a:t>şurubu tozları, </a:t>
            </a:r>
          </a:p>
          <a:p>
            <a:pPr algn="just"/>
            <a:r>
              <a:rPr lang="tr-TR" sz="2400" dirty="0">
                <a:latin typeface="Palatino Linotype" pitchFamily="18" charset="0"/>
              </a:rPr>
              <a:t>3) ham </a:t>
            </a:r>
            <a:r>
              <a:rPr lang="tr-TR" sz="2400" dirty="0" smtClean="0">
                <a:latin typeface="Palatino Linotype" pitchFamily="18" charset="0"/>
              </a:rPr>
              <a:t>glukoz</a:t>
            </a:r>
            <a:r>
              <a:rPr lang="tr-TR" sz="2400" dirty="0">
                <a:latin typeface="Palatino Linotype" pitchFamily="18" charset="0"/>
              </a:rPr>
              <a:t>, </a:t>
            </a:r>
          </a:p>
          <a:p>
            <a:pPr algn="just"/>
            <a:r>
              <a:rPr lang="tr-TR" sz="2400" dirty="0">
                <a:latin typeface="Palatino Linotype" pitchFamily="18" charset="0"/>
              </a:rPr>
              <a:t>4) </a:t>
            </a:r>
            <a:r>
              <a:rPr lang="tr-TR" sz="2400" dirty="0" smtClean="0">
                <a:latin typeface="Palatino Linotype" pitchFamily="18" charset="0"/>
              </a:rPr>
              <a:t>glukoz </a:t>
            </a:r>
            <a:r>
              <a:rPr lang="tr-TR" sz="2400" dirty="0">
                <a:latin typeface="Palatino Linotype" pitchFamily="18" charset="0"/>
              </a:rPr>
              <a:t>(dekstroz)’dur</a:t>
            </a:r>
            <a:r>
              <a:rPr lang="tr-TR" sz="2400" dirty="0" smtClean="0">
                <a:latin typeface="Palatino Linotype" pitchFamily="18" charset="0"/>
              </a:rPr>
              <a:t>.</a:t>
            </a:r>
          </a:p>
          <a:p>
            <a:pPr marL="0" indent="0" algn="just">
              <a:buNone/>
            </a:pPr>
            <a:endParaRPr lang="tr-TR" sz="800" dirty="0">
              <a:latin typeface="Palatino Linotype" pitchFamily="18" charset="0"/>
            </a:endParaRPr>
          </a:p>
          <a:p>
            <a:pPr marL="0" indent="0" algn="just">
              <a:buNone/>
            </a:pPr>
            <a:r>
              <a:rPr lang="tr-TR" sz="2400" dirty="0" smtClean="0">
                <a:latin typeface="Palatino Linotype" pitchFamily="18" charset="0"/>
              </a:rPr>
              <a:t>Glukoz </a:t>
            </a:r>
            <a:r>
              <a:rPr lang="tr-TR" sz="2400" dirty="0">
                <a:latin typeface="Palatino Linotype" pitchFamily="18" charset="0"/>
              </a:rPr>
              <a:t>şurupları yüksek su içeriğine sahip olduğundan dolayı çikolatanın reolojik veya akışkanlık özelliklerini etkilemektedir. Bu nedenle sık kullanılmamaktadır</a:t>
            </a:r>
            <a:r>
              <a:rPr lang="tr-TR" sz="2400" dirty="0" smtClean="0">
                <a:latin typeface="Palatino Linotype" pitchFamily="18" charset="0"/>
              </a:rPr>
              <a:t>.</a:t>
            </a:r>
          </a:p>
          <a:p>
            <a:pPr marL="0" indent="0" algn="just">
              <a:buNone/>
            </a:pPr>
            <a:endParaRPr lang="tr-TR" sz="2400" dirty="0">
              <a:latin typeface="Palatino Linotype" pitchFamily="18" charset="0"/>
            </a:endParaRPr>
          </a:p>
        </p:txBody>
      </p:sp>
      <p:sp>
        <p:nvSpPr>
          <p:cNvPr id="2" name="Dikdörtgen 1"/>
          <p:cNvSpPr/>
          <p:nvPr/>
        </p:nvSpPr>
        <p:spPr>
          <a:xfrm>
            <a:off x="251520" y="4437112"/>
            <a:ext cx="8712968" cy="2308324"/>
          </a:xfrm>
          <a:prstGeom prst="rect">
            <a:avLst/>
          </a:prstGeom>
        </p:spPr>
        <p:txBody>
          <a:bodyPr wrap="square">
            <a:spAutoFit/>
          </a:bodyPr>
          <a:lstStyle/>
          <a:p>
            <a:pPr algn="just"/>
            <a:r>
              <a:rPr lang="tr-TR" sz="2400" dirty="0">
                <a:latin typeface="Palatino Linotype" pitchFamily="18" charset="0"/>
              </a:rPr>
              <a:t>Dekstroz saflaştırılmış bir monosakkarittir. </a:t>
            </a:r>
            <a:r>
              <a:rPr lang="tr-TR" sz="2400" b="1" i="1" dirty="0">
                <a:latin typeface="Palatino Linotype" pitchFamily="18" charset="0"/>
              </a:rPr>
              <a:t>Hidrat</a:t>
            </a:r>
            <a:r>
              <a:rPr lang="tr-TR" sz="2400" dirty="0">
                <a:latin typeface="Palatino Linotype" pitchFamily="18" charset="0"/>
              </a:rPr>
              <a:t> (kristal yapısında % 8.5 su içeren) ve </a:t>
            </a:r>
            <a:r>
              <a:rPr lang="tr-TR" sz="2400" b="1" i="1" dirty="0">
                <a:latin typeface="Palatino Linotype" pitchFamily="18" charset="0"/>
              </a:rPr>
              <a:t>anhidrat</a:t>
            </a:r>
            <a:r>
              <a:rPr lang="tr-TR" sz="2400" dirty="0">
                <a:latin typeface="Palatino Linotype" pitchFamily="18" charset="0"/>
              </a:rPr>
              <a:t>  (nem </a:t>
            </a:r>
            <a:r>
              <a:rPr lang="tr-TR" sz="2400" dirty="0" smtClean="0">
                <a:latin typeface="Palatino Linotype" pitchFamily="18" charset="0"/>
              </a:rPr>
              <a:t>içermeyen) </a:t>
            </a:r>
            <a:r>
              <a:rPr lang="tr-TR" sz="2400" dirty="0">
                <a:latin typeface="Palatino Linotype" pitchFamily="18" charset="0"/>
              </a:rPr>
              <a:t>formları vardır. Dekstroz eşdeğeri 100’dür. Hidrat tipi genelde hamura girdi olarak kullanılırken, anhidrat tipi ise esans ve hammaddelere hacim sağlamak amacıyla yardımcı madde olarak kullanılır. </a:t>
            </a:r>
          </a:p>
        </p:txBody>
      </p:sp>
    </p:spTree>
    <p:extLst>
      <p:ext uri="{BB962C8B-B14F-4D97-AF65-F5344CB8AC3E}">
        <p14:creationId xmlns:p14="http://schemas.microsoft.com/office/powerpoint/2010/main" xmlns="" val="37911894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933056"/>
            <a:ext cx="8568952" cy="1584176"/>
          </a:xfrm>
        </p:spPr>
        <p:txBody>
          <a:bodyPr>
            <a:normAutofit/>
          </a:bodyPr>
          <a:lstStyle/>
          <a:p>
            <a:pPr algn="just"/>
            <a:r>
              <a:rPr lang="tr-TR" sz="2400" dirty="0" smtClean="0">
                <a:latin typeface="Palatino Linotype" pitchFamily="18" charset="0"/>
              </a:rPr>
              <a:t>Nişasta </a:t>
            </a:r>
            <a:r>
              <a:rPr lang="tr-TR" sz="2400" dirty="0">
                <a:latin typeface="Palatino Linotype" pitchFamily="18" charset="0"/>
              </a:rPr>
              <a:t>şurubu ile eş anlamlıdır. Buğday, mısır ve patates nişastasının bir hidrolizinden elde edilir. Asitlerle veya enzimlerle ilgili proseslere bağlı olarak farklı bileşimler oluşturulabilir.</a:t>
            </a:r>
          </a:p>
          <a:p>
            <a:pPr algn="just"/>
            <a:endParaRPr lang="tr-TR" sz="2400" dirty="0">
              <a:latin typeface="Palatino Linotype" pitchFamily="18" charset="0"/>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88640"/>
            <a:ext cx="7482327"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38705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712968" cy="6669360"/>
          </a:xfrm>
        </p:spPr>
        <p:txBody>
          <a:bodyPr>
            <a:noAutofit/>
          </a:bodyPr>
          <a:lstStyle/>
          <a:p>
            <a:pPr algn="just"/>
            <a:r>
              <a:rPr lang="tr-TR" sz="2270" dirty="0" smtClean="0">
                <a:latin typeface="Palatino Linotype" pitchFamily="18" charset="0"/>
              </a:rPr>
              <a:t>Glukoz </a:t>
            </a:r>
            <a:r>
              <a:rPr lang="tr-TR" sz="2270" dirty="0">
                <a:latin typeface="Palatino Linotype" pitchFamily="18" charset="0"/>
              </a:rPr>
              <a:t>şurupları, şekerleme, biskuvi ve unlu mamuller, işlenmiş hazır gıdalar, reçel, helva, dondurma, bira ve Türk tatlılarının çoğu uygulamasında kullanılmaktadır. Farklı uygulamalarda farklı fonksiyonel özellikler gösteriler. Tatlılık oranı, donma/ kaynama noktası, ozmotik basınç, viskozite, kristalleşme, hidrasyon ve nem seviyesi, koligatif özellikler gibi çeşitli fonksiyonel özellikleri kontrol ederler.</a:t>
            </a:r>
          </a:p>
          <a:p>
            <a:pPr algn="just"/>
            <a:r>
              <a:rPr lang="tr-TR" sz="2270" dirty="0">
                <a:latin typeface="Palatino Linotype" pitchFamily="18" charset="0"/>
              </a:rPr>
              <a:t>Tüm </a:t>
            </a:r>
            <a:r>
              <a:rPr lang="tr-TR" sz="2270" dirty="0" smtClean="0">
                <a:latin typeface="Palatino Linotype" pitchFamily="18" charset="0"/>
              </a:rPr>
              <a:t>glukoz </a:t>
            </a:r>
            <a:r>
              <a:rPr lang="tr-TR" sz="2270" dirty="0">
                <a:latin typeface="Palatino Linotype" pitchFamily="18" charset="0"/>
              </a:rPr>
              <a:t>şurupları nişastadan elde edilen hidroliz ürünleridir. Bu ürünler, </a:t>
            </a:r>
            <a:r>
              <a:rPr lang="tr-TR" sz="2270" dirty="0" smtClean="0">
                <a:latin typeface="Palatino Linotype" pitchFamily="18" charset="0"/>
              </a:rPr>
              <a:t>glukoz </a:t>
            </a:r>
            <a:r>
              <a:rPr lang="tr-TR" sz="2270" dirty="0">
                <a:latin typeface="Palatino Linotype" pitchFamily="18" charset="0"/>
              </a:rPr>
              <a:t>şekerinin ve diğer yüksek molekül ağırlıklı dekstrin ve sakkaritlerin bir karışımı olan berrak, renksiz ve kıvamlı yapıda besleyici şuruplardır. </a:t>
            </a:r>
            <a:r>
              <a:rPr lang="tr-TR" sz="2270" i="1" dirty="0">
                <a:effectLst>
                  <a:outerShdw blurRad="38100" dist="38100" dir="2700000" algn="tl">
                    <a:srgbClr val="000000">
                      <a:alpha val="43137"/>
                    </a:srgbClr>
                  </a:outerShdw>
                </a:effectLst>
                <a:latin typeface="Palatino Linotype" pitchFamily="18" charset="0"/>
              </a:rPr>
              <a:t>Türk Gıda Kodeksi Şeker Tebliği' ne göre </a:t>
            </a:r>
            <a:r>
              <a:rPr lang="tr-TR" sz="2270" i="1" dirty="0" smtClean="0">
                <a:effectLst>
                  <a:outerShdw blurRad="38100" dist="38100" dir="2700000" algn="tl">
                    <a:srgbClr val="000000">
                      <a:alpha val="43137"/>
                    </a:srgbClr>
                  </a:outerShdw>
                </a:effectLst>
                <a:latin typeface="Palatino Linotype" pitchFamily="18" charset="0"/>
              </a:rPr>
              <a:t>glukoz </a:t>
            </a:r>
            <a:r>
              <a:rPr lang="tr-TR" sz="2270" i="1" dirty="0">
                <a:effectLst>
                  <a:outerShdw blurRad="38100" dist="38100" dir="2700000" algn="tl">
                    <a:srgbClr val="000000">
                      <a:alpha val="43137"/>
                    </a:srgbClr>
                  </a:outerShdw>
                </a:effectLst>
                <a:latin typeface="Palatino Linotype" pitchFamily="18" charset="0"/>
              </a:rPr>
              <a:t>şurubu "nişastadan veya nişasta ve dekstroz eşdeğer miktarı en az %20 m/m olan </a:t>
            </a:r>
            <a:r>
              <a:rPr lang="tr-TR" sz="2270" i="1" dirty="0" smtClean="0">
                <a:effectLst>
                  <a:outerShdw blurRad="38100" dist="38100" dir="2700000" algn="tl">
                    <a:srgbClr val="000000">
                      <a:alpha val="43137"/>
                    </a:srgbClr>
                  </a:outerShdw>
                </a:effectLst>
                <a:latin typeface="Palatino Linotype" pitchFamily="18" charset="0"/>
              </a:rPr>
              <a:t>inülin</a:t>
            </a:r>
            <a:r>
              <a:rPr lang="tr-TR" sz="2270" i="1" dirty="0" smtClean="0">
                <a:solidFill>
                  <a:srgbClr val="C00000"/>
                </a:solidFill>
                <a:effectLst>
                  <a:outerShdw blurRad="38100" dist="38100" dir="2700000" algn="tl">
                    <a:srgbClr val="000000">
                      <a:alpha val="43137"/>
                    </a:srgbClr>
                  </a:outerShdw>
                </a:effectLst>
                <a:latin typeface="Palatino Linotype" pitchFamily="18" charset="0"/>
              </a:rPr>
              <a:t>*</a:t>
            </a:r>
            <a:r>
              <a:rPr lang="tr-TR" sz="2270" i="1" dirty="0" smtClean="0">
                <a:effectLst>
                  <a:outerShdw blurRad="38100" dist="38100" dir="2700000" algn="tl">
                    <a:srgbClr val="000000">
                      <a:alpha val="43137"/>
                    </a:srgbClr>
                  </a:outerShdw>
                </a:effectLst>
                <a:latin typeface="Palatino Linotype" pitchFamily="18" charset="0"/>
              </a:rPr>
              <a:t>den </a:t>
            </a:r>
            <a:r>
              <a:rPr lang="tr-TR" sz="2270" i="1" dirty="0">
                <a:effectLst>
                  <a:outerShdw blurRad="38100" dist="38100" dir="2700000" algn="tl">
                    <a:srgbClr val="000000">
                      <a:alpha val="43137"/>
                    </a:srgbClr>
                  </a:outerShdw>
                </a:effectLst>
                <a:latin typeface="Palatino Linotype" pitchFamily="18" charset="0"/>
              </a:rPr>
              <a:t>elde edilen sakarit konsantreleri" olarak tanımlanmaktadır. </a:t>
            </a:r>
            <a:r>
              <a:rPr lang="tr-TR" sz="2270" dirty="0">
                <a:latin typeface="Palatino Linotype" pitchFamily="18" charset="0"/>
              </a:rPr>
              <a:t>Aynı tebliğde, </a:t>
            </a:r>
            <a:r>
              <a:rPr lang="tr-TR" sz="2270" dirty="0" smtClean="0">
                <a:latin typeface="Palatino Linotype" pitchFamily="18" charset="0"/>
              </a:rPr>
              <a:t>glukoz </a:t>
            </a:r>
            <a:r>
              <a:rPr lang="tr-TR" sz="2270" dirty="0">
                <a:latin typeface="Palatino Linotype" pitchFamily="18" charset="0"/>
              </a:rPr>
              <a:t>şurubu sıvı ve kurutulmuş olarak iki çeşide ayrılmaktadır; </a:t>
            </a:r>
            <a:r>
              <a:rPr lang="tr-TR" sz="2270" dirty="0" smtClean="0">
                <a:latin typeface="Palatino Linotype" pitchFamily="18" charset="0"/>
              </a:rPr>
              <a:t>Glukoz </a:t>
            </a:r>
            <a:r>
              <a:rPr lang="tr-TR" sz="2270" dirty="0">
                <a:latin typeface="Palatino Linotype" pitchFamily="18" charset="0"/>
              </a:rPr>
              <a:t>şurubu, şurubun sıvı hali ve kurutulmuş </a:t>
            </a:r>
            <a:r>
              <a:rPr lang="tr-TR" sz="2270" dirty="0" smtClean="0">
                <a:latin typeface="Palatino Linotype" pitchFamily="18" charset="0"/>
              </a:rPr>
              <a:t>glukoz </a:t>
            </a:r>
            <a:r>
              <a:rPr lang="tr-TR" sz="2270" dirty="0">
                <a:latin typeface="Palatino Linotype" pitchFamily="18" charset="0"/>
              </a:rPr>
              <a:t>şurubu ise kuru madde miktarı en az %93 m/m 'e yükseltilmiş glikoz şurubu olarak tanımlanmıştır.</a:t>
            </a:r>
          </a:p>
          <a:p>
            <a:pPr algn="just"/>
            <a:endParaRPr lang="tr-TR" sz="2270" dirty="0">
              <a:latin typeface="Palatino Linotype" pitchFamily="18" charset="0"/>
            </a:endParaRPr>
          </a:p>
        </p:txBody>
      </p:sp>
      <p:sp>
        <p:nvSpPr>
          <p:cNvPr id="2" name="Dikdörtgen 1"/>
          <p:cNvSpPr/>
          <p:nvPr/>
        </p:nvSpPr>
        <p:spPr>
          <a:xfrm>
            <a:off x="179512" y="6444696"/>
            <a:ext cx="8244408" cy="307777"/>
          </a:xfrm>
          <a:prstGeom prst="rect">
            <a:avLst/>
          </a:prstGeom>
        </p:spPr>
        <p:txBody>
          <a:bodyPr wrap="square">
            <a:spAutoFit/>
          </a:bodyPr>
          <a:lstStyle/>
          <a:p>
            <a:r>
              <a:rPr lang="tr-TR" sz="1400" dirty="0" smtClean="0">
                <a:solidFill>
                  <a:srgbClr val="C00000"/>
                </a:solidFill>
                <a:latin typeface="Palatino Linotype" pitchFamily="18" charset="0"/>
              </a:rPr>
              <a:t>*İnülin</a:t>
            </a:r>
            <a:r>
              <a:rPr lang="tr-TR" sz="1400" dirty="0">
                <a:solidFill>
                  <a:srgbClr val="C00000"/>
                </a:solidFill>
                <a:latin typeface="Palatino Linotype" pitchFamily="18" charset="0"/>
              </a:rPr>
              <a:t>, fruktan olarak da bilinen lifler sınıfına ait doğal bir polisakkarittir. </a:t>
            </a:r>
          </a:p>
        </p:txBody>
      </p:sp>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33191" y="188640"/>
            <a:ext cx="8568952" cy="4680520"/>
          </a:xfrm>
        </p:spPr>
        <p:txBody>
          <a:bodyPr>
            <a:normAutofit/>
          </a:bodyPr>
          <a:lstStyle/>
          <a:p>
            <a:pPr algn="just"/>
            <a:r>
              <a:rPr lang="tr-TR" sz="2400" dirty="0" smtClean="0">
                <a:latin typeface="Palatino Linotype" pitchFamily="18" charset="0"/>
              </a:rPr>
              <a:t>Şeker </a:t>
            </a:r>
            <a:r>
              <a:rPr lang="tr-TR" sz="2400" dirty="0">
                <a:latin typeface="Palatino Linotype" pitchFamily="18" charset="0"/>
              </a:rPr>
              <a:t>çikolatadaki diğer aroma bileşenlerine nazaran etkisiz bileşen olarak farz edilir ve sadece tatlılık verir. Şeker oranındaki %1-2’lik değişiklik fiyat ve diğer ekonomik faktörler üzerine çok etkilidir ve %5’lik değişim aroma üzerine hissedilir oranda değişiklik yapar. Çikolatada %50’ye kadar ince kristaline şeker kullanılıyor. Süt kuru maddesi içerisindeki </a:t>
            </a:r>
            <a:r>
              <a:rPr lang="tr-TR" sz="2400" dirty="0" smtClean="0">
                <a:latin typeface="Palatino Linotype" pitchFamily="18" charset="0"/>
              </a:rPr>
              <a:t>laktoz</a:t>
            </a:r>
            <a:r>
              <a:rPr lang="tr-TR" sz="2400" dirty="0" smtClean="0">
                <a:solidFill>
                  <a:srgbClr val="FF0000"/>
                </a:solidFill>
                <a:latin typeface="Palatino Linotype" pitchFamily="18" charset="0"/>
              </a:rPr>
              <a:t>*</a:t>
            </a:r>
            <a:r>
              <a:rPr lang="tr-TR" sz="2400" dirty="0" smtClean="0">
                <a:latin typeface="Palatino Linotype" pitchFamily="18" charset="0"/>
              </a:rPr>
              <a:t> </a:t>
            </a:r>
            <a:r>
              <a:rPr lang="tr-TR" sz="2400" dirty="0">
                <a:latin typeface="Palatino Linotype" pitchFamily="18" charset="0"/>
              </a:rPr>
              <a:t>amorphous (susuz) form içerisinde düşük oranda süt yağı içinde camsı görünümde yer alır, çikolatanın aromasını ve akış özelliklerini etkiler. </a:t>
            </a:r>
          </a:p>
        </p:txBody>
      </p:sp>
      <p:sp>
        <p:nvSpPr>
          <p:cNvPr id="2" name="Dikdörtgen 1"/>
          <p:cNvSpPr/>
          <p:nvPr/>
        </p:nvSpPr>
        <p:spPr>
          <a:xfrm>
            <a:off x="365245" y="5865123"/>
            <a:ext cx="8568952" cy="738664"/>
          </a:xfrm>
          <a:prstGeom prst="rect">
            <a:avLst/>
          </a:prstGeom>
        </p:spPr>
        <p:txBody>
          <a:bodyPr wrap="square">
            <a:spAutoFit/>
          </a:bodyPr>
          <a:lstStyle/>
          <a:p>
            <a:pPr algn="just"/>
            <a:r>
              <a:rPr lang="tr-TR" sz="1400" dirty="0" smtClean="0">
                <a:solidFill>
                  <a:srgbClr val="FF0000"/>
                </a:solidFill>
                <a:latin typeface="Palatino Linotype" pitchFamily="18" charset="0"/>
              </a:rPr>
              <a:t>*Laktoz </a:t>
            </a:r>
            <a:r>
              <a:rPr lang="tr-TR" sz="1400" dirty="0">
                <a:solidFill>
                  <a:srgbClr val="FF0000"/>
                </a:solidFill>
                <a:latin typeface="Palatino Linotype" pitchFamily="18" charset="0"/>
              </a:rPr>
              <a:t>zenginleştirmesi ile Maillard reaksiyonu sonucu esmerleşme meydana gelmektedir. Monosakkaridler (glikoz ve fruktoz) çikolatada Laktoz, doğada yalnız sütte bulunan süt şekeri de denilen ve formülü C</a:t>
            </a:r>
            <a:r>
              <a:rPr lang="tr-TR" sz="1400" baseline="-25000" dirty="0">
                <a:solidFill>
                  <a:srgbClr val="FF0000"/>
                </a:solidFill>
                <a:latin typeface="Palatino Linotype" pitchFamily="18" charset="0"/>
              </a:rPr>
              <a:t>12</a:t>
            </a:r>
            <a:r>
              <a:rPr lang="tr-TR" sz="1400" dirty="0">
                <a:solidFill>
                  <a:srgbClr val="FF0000"/>
                </a:solidFill>
                <a:latin typeface="Palatino Linotype" pitchFamily="18" charset="0"/>
              </a:rPr>
              <a:t>H</a:t>
            </a:r>
            <a:r>
              <a:rPr lang="tr-TR" sz="1400" baseline="-25000" dirty="0">
                <a:solidFill>
                  <a:srgbClr val="FF0000"/>
                </a:solidFill>
                <a:latin typeface="Palatino Linotype" pitchFamily="18" charset="0"/>
              </a:rPr>
              <a:t>22</a:t>
            </a:r>
            <a:r>
              <a:rPr lang="tr-TR" sz="1400" dirty="0">
                <a:solidFill>
                  <a:srgbClr val="FF0000"/>
                </a:solidFill>
                <a:latin typeface="Palatino Linotype" pitchFamily="18" charset="0"/>
              </a:rPr>
              <a:t>O</a:t>
            </a:r>
            <a:r>
              <a:rPr lang="tr-TR" sz="1400" baseline="-25000" dirty="0">
                <a:solidFill>
                  <a:srgbClr val="FF0000"/>
                </a:solidFill>
                <a:latin typeface="Palatino Linotype" pitchFamily="18" charset="0"/>
              </a:rPr>
              <a:t>11</a:t>
            </a:r>
            <a:r>
              <a:rPr lang="tr-TR" sz="1400" dirty="0">
                <a:solidFill>
                  <a:srgbClr val="FF0000"/>
                </a:solidFill>
                <a:latin typeface="Palatino Linotype" pitchFamily="18" charset="0"/>
              </a:rPr>
              <a:t> olan bir disakkarit.</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573016"/>
            <a:ext cx="41148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2448272"/>
          </a:xfrm>
        </p:spPr>
        <p:txBody>
          <a:bodyPr>
            <a:normAutofit/>
          </a:bodyPr>
          <a:lstStyle/>
          <a:p>
            <a:pPr algn="just"/>
            <a:r>
              <a:rPr lang="tr-TR" sz="2400" dirty="0" smtClean="0">
                <a:latin typeface="Palatino Linotype" pitchFamily="18" charset="0"/>
              </a:rPr>
              <a:t>Monosakkaridler </a:t>
            </a:r>
            <a:r>
              <a:rPr lang="tr-TR" sz="2400" dirty="0">
                <a:latin typeface="Palatino Linotype" pitchFamily="18" charset="0"/>
              </a:rPr>
              <a:t>(</a:t>
            </a:r>
            <a:r>
              <a:rPr lang="tr-TR" sz="2400" dirty="0" smtClean="0">
                <a:latin typeface="Palatino Linotype" pitchFamily="18" charset="0"/>
              </a:rPr>
              <a:t>glukoz </a:t>
            </a:r>
            <a:r>
              <a:rPr lang="tr-TR" sz="2400" dirty="0">
                <a:latin typeface="Palatino Linotype" pitchFamily="18" charset="0"/>
              </a:rPr>
              <a:t>ve fruktoz) çikolatada nadir olarak kullanılır, onları kurutmak zordur. Sonuç olarak, çikolatadaki mevcut nem artışı şeker partikülleri arasındaki interaksiyondan dolayı artar ve viskozitede artar. Dekstroz ve </a:t>
            </a:r>
            <a:r>
              <a:rPr lang="tr-TR" sz="2400" dirty="0" smtClean="0">
                <a:latin typeface="Palatino Linotype" pitchFamily="18" charset="0"/>
              </a:rPr>
              <a:t>maltoz</a:t>
            </a:r>
            <a:r>
              <a:rPr lang="tr-TR" sz="2400" dirty="0" smtClean="0">
                <a:solidFill>
                  <a:srgbClr val="FF0000"/>
                </a:solidFill>
                <a:latin typeface="Palatino Linotype" pitchFamily="18" charset="0"/>
              </a:rPr>
              <a:t>*</a:t>
            </a:r>
            <a:r>
              <a:rPr lang="tr-TR" sz="2400" dirty="0" smtClean="0">
                <a:latin typeface="Palatino Linotype" pitchFamily="18" charset="0"/>
              </a:rPr>
              <a:t> </a:t>
            </a:r>
            <a:r>
              <a:rPr lang="tr-TR" sz="2400" dirty="0">
                <a:latin typeface="Palatino Linotype" pitchFamily="18" charset="0"/>
              </a:rPr>
              <a:t>sütlü çikolatada </a:t>
            </a:r>
            <a:r>
              <a:rPr lang="tr-TR" sz="2400" dirty="0" smtClean="0">
                <a:latin typeface="Palatino Linotype" pitchFamily="18" charset="0"/>
              </a:rPr>
              <a:t>sükroz</a:t>
            </a:r>
            <a:r>
              <a:rPr lang="tr-TR" sz="2400" dirty="0" smtClean="0">
                <a:solidFill>
                  <a:srgbClr val="FF0000"/>
                </a:solidFill>
                <a:latin typeface="Palatino Linotype" pitchFamily="18" charset="0"/>
              </a:rPr>
              <a:t>**</a:t>
            </a:r>
            <a:r>
              <a:rPr lang="tr-TR" sz="2400" dirty="0" smtClean="0">
                <a:latin typeface="Palatino Linotype" pitchFamily="18" charset="0"/>
              </a:rPr>
              <a:t> </a:t>
            </a:r>
            <a:r>
              <a:rPr lang="tr-TR" sz="2400" dirty="0">
                <a:latin typeface="Palatino Linotype" pitchFamily="18" charset="0"/>
              </a:rPr>
              <a:t>yerine başarı ile kullanılabilir</a:t>
            </a:r>
            <a:r>
              <a:rPr lang="tr-TR" sz="2400" dirty="0" smtClean="0">
                <a:latin typeface="Palatino Linotype" pitchFamily="18" charset="0"/>
              </a:rPr>
              <a:t>. </a:t>
            </a:r>
            <a:r>
              <a:rPr lang="tr-TR" sz="2400" dirty="0">
                <a:latin typeface="Palatino Linotype" pitchFamily="18" charset="0"/>
              </a:rPr>
              <a:t> </a:t>
            </a:r>
          </a:p>
          <a:p>
            <a:pPr algn="just"/>
            <a:endParaRPr lang="tr-TR" sz="2400" dirty="0">
              <a:latin typeface="Palatino Linotype" pitchFamily="18" charset="0"/>
            </a:endParaRPr>
          </a:p>
        </p:txBody>
      </p:sp>
      <p:sp>
        <p:nvSpPr>
          <p:cNvPr id="2" name="Dikdörtgen 1"/>
          <p:cNvSpPr/>
          <p:nvPr/>
        </p:nvSpPr>
        <p:spPr>
          <a:xfrm>
            <a:off x="179512" y="5949280"/>
            <a:ext cx="8784976" cy="738664"/>
          </a:xfrm>
          <a:prstGeom prst="rect">
            <a:avLst/>
          </a:prstGeom>
        </p:spPr>
        <p:txBody>
          <a:bodyPr wrap="square">
            <a:spAutoFit/>
          </a:bodyPr>
          <a:lstStyle/>
          <a:p>
            <a:pPr algn="just"/>
            <a:r>
              <a:rPr lang="tr-TR" sz="1400" dirty="0" smtClean="0">
                <a:solidFill>
                  <a:srgbClr val="FF0000"/>
                </a:solidFill>
              </a:rPr>
              <a:t>*Maltoz</a:t>
            </a:r>
            <a:r>
              <a:rPr lang="tr-TR" sz="1400" dirty="0">
                <a:solidFill>
                  <a:srgbClr val="FF0000"/>
                </a:solidFill>
              </a:rPr>
              <a:t> (malt şekeri veya di-glikoz olarak da bilinir), </a:t>
            </a:r>
            <a:r>
              <a:rPr lang="tr-TR" sz="1400" dirty="0">
                <a:solidFill>
                  <a:srgbClr val="FF0000"/>
                </a:solidFill>
                <a:latin typeface="Palatino Linotype" pitchFamily="18" charset="0"/>
              </a:rPr>
              <a:t>C</a:t>
            </a:r>
            <a:r>
              <a:rPr lang="tr-TR" sz="1400" baseline="-25000" dirty="0">
                <a:solidFill>
                  <a:srgbClr val="FF0000"/>
                </a:solidFill>
                <a:latin typeface="Palatino Linotype" pitchFamily="18" charset="0"/>
              </a:rPr>
              <a:t>12</a:t>
            </a:r>
            <a:r>
              <a:rPr lang="tr-TR" sz="1400" dirty="0">
                <a:solidFill>
                  <a:srgbClr val="FF0000"/>
                </a:solidFill>
                <a:latin typeface="Palatino Linotype" pitchFamily="18" charset="0"/>
              </a:rPr>
              <a:t>H</a:t>
            </a:r>
            <a:r>
              <a:rPr lang="tr-TR" sz="1400" baseline="-25000" dirty="0">
                <a:solidFill>
                  <a:srgbClr val="FF0000"/>
                </a:solidFill>
                <a:latin typeface="Palatino Linotype" pitchFamily="18" charset="0"/>
              </a:rPr>
              <a:t>22</a:t>
            </a:r>
            <a:r>
              <a:rPr lang="tr-TR" sz="1400" dirty="0">
                <a:solidFill>
                  <a:srgbClr val="FF0000"/>
                </a:solidFill>
                <a:latin typeface="Palatino Linotype" pitchFamily="18" charset="0"/>
              </a:rPr>
              <a:t>O</a:t>
            </a:r>
            <a:r>
              <a:rPr lang="tr-TR" sz="1400" baseline="-25000" dirty="0">
                <a:solidFill>
                  <a:srgbClr val="FF0000"/>
                </a:solidFill>
                <a:latin typeface="Palatino Linotype" pitchFamily="18" charset="0"/>
              </a:rPr>
              <a:t>11</a:t>
            </a:r>
            <a:r>
              <a:rPr lang="tr-TR" sz="1400" dirty="0">
                <a:solidFill>
                  <a:srgbClr val="FF0000"/>
                </a:solidFill>
                <a:latin typeface="Palatino Linotype" pitchFamily="18" charset="0"/>
              </a:rPr>
              <a:t> </a:t>
            </a:r>
            <a:r>
              <a:rPr lang="tr-TR" sz="1400" dirty="0">
                <a:solidFill>
                  <a:srgbClr val="FF0000"/>
                </a:solidFill>
              </a:rPr>
              <a:t> moleküler formüllü bir disakkarittir. </a:t>
            </a:r>
          </a:p>
          <a:p>
            <a:pPr algn="just"/>
            <a:r>
              <a:rPr lang="tr-TR" sz="1400" dirty="0" smtClean="0">
                <a:solidFill>
                  <a:srgbClr val="FF0000"/>
                </a:solidFill>
              </a:rPr>
              <a:t>**Sakkaroz</a:t>
            </a:r>
            <a:r>
              <a:rPr lang="tr-TR" sz="1400" dirty="0">
                <a:solidFill>
                  <a:srgbClr val="FF0000"/>
                </a:solidFill>
              </a:rPr>
              <a:t> veya diğer adlarıyla sükroz veya çay şekeri, </a:t>
            </a:r>
            <a:r>
              <a:rPr lang="tr-TR" sz="1400" dirty="0">
                <a:solidFill>
                  <a:srgbClr val="FF0000"/>
                </a:solidFill>
                <a:latin typeface="Palatino Linotype" pitchFamily="18" charset="0"/>
              </a:rPr>
              <a:t>C</a:t>
            </a:r>
            <a:r>
              <a:rPr lang="tr-TR" sz="1400" baseline="-25000" dirty="0">
                <a:solidFill>
                  <a:srgbClr val="FF0000"/>
                </a:solidFill>
                <a:latin typeface="Palatino Linotype" pitchFamily="18" charset="0"/>
              </a:rPr>
              <a:t>12</a:t>
            </a:r>
            <a:r>
              <a:rPr lang="tr-TR" sz="1400" dirty="0">
                <a:solidFill>
                  <a:srgbClr val="FF0000"/>
                </a:solidFill>
                <a:latin typeface="Palatino Linotype" pitchFamily="18" charset="0"/>
              </a:rPr>
              <a:t>H</a:t>
            </a:r>
            <a:r>
              <a:rPr lang="tr-TR" sz="1400" baseline="-25000" dirty="0">
                <a:solidFill>
                  <a:srgbClr val="FF0000"/>
                </a:solidFill>
                <a:latin typeface="Palatino Linotype" pitchFamily="18" charset="0"/>
              </a:rPr>
              <a:t>22</a:t>
            </a:r>
            <a:r>
              <a:rPr lang="tr-TR" sz="1400" dirty="0">
                <a:solidFill>
                  <a:srgbClr val="FF0000"/>
                </a:solidFill>
                <a:latin typeface="Palatino Linotype" pitchFamily="18" charset="0"/>
              </a:rPr>
              <a:t>O</a:t>
            </a:r>
            <a:r>
              <a:rPr lang="tr-TR" sz="1400" baseline="-25000" dirty="0">
                <a:solidFill>
                  <a:srgbClr val="FF0000"/>
                </a:solidFill>
                <a:latin typeface="Palatino Linotype" pitchFamily="18" charset="0"/>
              </a:rPr>
              <a:t>11</a:t>
            </a:r>
            <a:r>
              <a:rPr lang="tr-TR" sz="1400" dirty="0">
                <a:solidFill>
                  <a:srgbClr val="FF0000"/>
                </a:solidFill>
                <a:latin typeface="Palatino Linotype" pitchFamily="18" charset="0"/>
              </a:rPr>
              <a:t> </a:t>
            </a:r>
            <a:r>
              <a:rPr lang="tr-TR" sz="1400" dirty="0" smtClean="0">
                <a:solidFill>
                  <a:srgbClr val="FF0000"/>
                </a:solidFill>
              </a:rPr>
              <a:t>formülüyle </a:t>
            </a:r>
            <a:r>
              <a:rPr lang="tr-TR" sz="1400" dirty="0">
                <a:solidFill>
                  <a:srgbClr val="FF0000"/>
                </a:solidFill>
              </a:rPr>
              <a:t>gösterilen ve bir glukoz ve bir fruktoz molekülünün bir araya gelmesiyle meydana gelen disakkarittir.</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828733"/>
            <a:ext cx="3831755" cy="2649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7397" y="3326386"/>
            <a:ext cx="4163601" cy="212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marL="320040" lvl="1" indent="0">
              <a:buNone/>
            </a:pPr>
            <a:r>
              <a:rPr lang="tr-TR" b="1" i="1" dirty="0" smtClean="0">
                <a:solidFill>
                  <a:srgbClr val="0033CC"/>
                </a:solidFill>
                <a:latin typeface="Palatino Linotype" pitchFamily="18" charset="0"/>
              </a:rPr>
              <a:t>1.15. Sorbitol</a:t>
            </a:r>
          </a:p>
          <a:p>
            <a:pPr marL="320040" lvl="1" indent="0">
              <a:buNone/>
            </a:pPr>
            <a:endParaRPr lang="tr-TR" b="1" i="1" dirty="0">
              <a:solidFill>
                <a:srgbClr val="0033CC"/>
              </a:solidFill>
              <a:latin typeface="Palatino Linotype" pitchFamily="18" charset="0"/>
            </a:endParaRPr>
          </a:p>
          <a:p>
            <a:pPr marL="320040" lvl="1" indent="0">
              <a:buNone/>
            </a:pPr>
            <a:endParaRPr lang="tr-TR" b="1" i="1" dirty="0" smtClean="0">
              <a:solidFill>
                <a:srgbClr val="0033CC"/>
              </a:solidFill>
              <a:latin typeface="Palatino Linotype" pitchFamily="18" charset="0"/>
            </a:endParaRPr>
          </a:p>
          <a:p>
            <a:pPr marL="320040" lvl="1" indent="0">
              <a:buNone/>
            </a:pPr>
            <a:endParaRPr lang="tr-TR" b="1" i="1" dirty="0">
              <a:solidFill>
                <a:srgbClr val="0033CC"/>
              </a:solidFill>
              <a:latin typeface="Palatino Linotype" pitchFamily="18" charset="0"/>
            </a:endParaRPr>
          </a:p>
          <a:p>
            <a:pPr marL="320040" lvl="1" indent="0">
              <a:buNone/>
            </a:pPr>
            <a:endParaRPr lang="tr-TR" b="1" i="1" dirty="0" smtClean="0">
              <a:solidFill>
                <a:srgbClr val="0033CC"/>
              </a:solidFill>
              <a:latin typeface="Palatino Linotype" pitchFamily="18" charset="0"/>
            </a:endParaRPr>
          </a:p>
          <a:p>
            <a:pPr marL="320040" lvl="1" indent="0">
              <a:buNone/>
            </a:pPr>
            <a:endParaRPr lang="tr-TR" b="1" i="1" dirty="0">
              <a:solidFill>
                <a:srgbClr val="0033CC"/>
              </a:solidFill>
              <a:latin typeface="Palatino Linotype" pitchFamily="18" charset="0"/>
            </a:endParaRPr>
          </a:p>
          <a:p>
            <a:pPr marL="320040" lvl="1" indent="0">
              <a:buNone/>
            </a:pPr>
            <a:endParaRPr lang="tr-TR" b="1" i="1" dirty="0" smtClean="0">
              <a:solidFill>
                <a:srgbClr val="0033CC"/>
              </a:solidFill>
              <a:latin typeface="Palatino Linotype" pitchFamily="18" charset="0"/>
            </a:endParaRPr>
          </a:p>
          <a:p>
            <a:pPr marL="320040" lvl="1" indent="0">
              <a:buNone/>
            </a:pPr>
            <a:endParaRPr lang="tr-TR" b="1" i="1" dirty="0">
              <a:solidFill>
                <a:srgbClr val="0033CC"/>
              </a:solidFill>
              <a:latin typeface="Palatino Linotype" pitchFamily="18" charset="0"/>
            </a:endParaRPr>
          </a:p>
          <a:p>
            <a:pPr marL="320040" lvl="1" indent="0">
              <a:buNone/>
            </a:pPr>
            <a:endParaRPr lang="tr-TR" b="1" i="1" dirty="0">
              <a:solidFill>
                <a:srgbClr val="0033CC"/>
              </a:solidFill>
              <a:latin typeface="Palatino Linotype" pitchFamily="18" charset="0"/>
            </a:endParaRPr>
          </a:p>
          <a:p>
            <a:pPr algn="just"/>
            <a:r>
              <a:rPr lang="tr-TR" sz="2400" dirty="0" smtClean="0">
                <a:latin typeface="Palatino Linotype" pitchFamily="18" charset="0"/>
              </a:rPr>
              <a:t>Altı </a:t>
            </a:r>
            <a:r>
              <a:rPr lang="tr-TR" sz="2400" dirty="0">
                <a:latin typeface="Palatino Linotype" pitchFamily="18" charset="0"/>
              </a:rPr>
              <a:t>hidroksilli bir alkol olan sorbitol, </a:t>
            </a:r>
            <a:r>
              <a:rPr lang="tr-TR" sz="2400" dirty="0" smtClean="0">
                <a:latin typeface="Palatino Linotype" pitchFamily="18" charset="0"/>
              </a:rPr>
              <a:t>glukozun </a:t>
            </a:r>
            <a:r>
              <a:rPr lang="tr-TR" sz="2400" dirty="0">
                <a:latin typeface="Palatino Linotype" pitchFamily="18" charset="0"/>
              </a:rPr>
              <a:t>indirgenmesi ile meydana gelir. Sorbitol, tatlılık ve kitle kazandırmanın yanı sıra kristalizasyonu  kontrol edici, plastikleştirici  madde olarak da katkıda bulunur. Sudaki çözünürlüğü yüksektir (25°C’de %71 ). </a:t>
            </a:r>
          </a:p>
          <a:p>
            <a:pPr algn="just"/>
            <a:endParaRPr lang="tr-TR" sz="2400" dirty="0">
              <a:latin typeface="Palatino Linotype" pitchFamily="18" charset="0"/>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789589"/>
            <a:ext cx="4619313" cy="3071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 calcmode="lin" valueType="num">
                                      <p:cBhvr>
                                        <p:cTn id="1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4624"/>
            <a:ext cx="7772400" cy="652934"/>
          </a:xfrm>
        </p:spPr>
        <p:txBody>
          <a:bodyPr>
            <a:normAutofit/>
          </a:bodyPr>
          <a:lstStyle/>
          <a:p>
            <a:r>
              <a:rPr lang="tr-TR" sz="2400" b="1" i="1" dirty="0">
                <a:solidFill>
                  <a:srgbClr val="0033CC"/>
                </a:solidFill>
                <a:latin typeface="Palatino Linotype" pitchFamily="18" charset="0"/>
              </a:rPr>
              <a:t> 1.3. </a:t>
            </a:r>
            <a:r>
              <a:rPr lang="tr-TR" sz="2400" b="1" i="1" dirty="0" smtClean="0">
                <a:solidFill>
                  <a:srgbClr val="0033CC"/>
                </a:solidFill>
                <a:latin typeface="Palatino Linotype" pitchFamily="18" charset="0"/>
              </a:rPr>
              <a:t>Çikolatanin </a:t>
            </a:r>
            <a:r>
              <a:rPr lang="tr-TR" sz="2400" b="1" i="1" dirty="0">
                <a:solidFill>
                  <a:srgbClr val="0033CC"/>
                </a:solidFill>
                <a:latin typeface="Palatino Linotype" pitchFamily="18" charset="0"/>
              </a:rPr>
              <a:t>Türkiye Hikayesi</a:t>
            </a:r>
          </a:p>
        </p:txBody>
      </p:sp>
      <p:sp>
        <p:nvSpPr>
          <p:cNvPr id="3" name="İçerik Yer Tutucusu 2"/>
          <p:cNvSpPr>
            <a:spLocks noGrp="1"/>
          </p:cNvSpPr>
          <p:nvPr>
            <p:ph sz="quarter" idx="1"/>
          </p:nvPr>
        </p:nvSpPr>
        <p:spPr>
          <a:xfrm>
            <a:off x="251520" y="692696"/>
            <a:ext cx="8640960" cy="5760640"/>
          </a:xfrm>
        </p:spPr>
        <p:txBody>
          <a:bodyPr>
            <a:noAutofit/>
          </a:bodyPr>
          <a:lstStyle/>
          <a:p>
            <a:pPr algn="just"/>
            <a:r>
              <a:rPr lang="tr-TR" sz="2400" dirty="0">
                <a:latin typeface="Palatino Linotype" pitchFamily="18" charset="0"/>
              </a:rPr>
              <a:t>Türkiye’de ilk çikolata fabrikası yabancı sermayeli olarak 1927 yılında Feriköy’de kurulmuştur. </a:t>
            </a:r>
            <a:endParaRPr lang="tr-TR" sz="2400" dirty="0" smtClean="0">
              <a:latin typeface="Palatino Linotype" pitchFamily="18" charset="0"/>
            </a:endParaRPr>
          </a:p>
          <a:p>
            <a:pPr marL="0" indent="0" algn="just">
              <a:buNone/>
            </a:pPr>
            <a:endParaRPr lang="tr-TR" sz="800" dirty="0" smtClean="0">
              <a:latin typeface="Palatino Linotype" pitchFamily="18" charset="0"/>
            </a:endParaRPr>
          </a:p>
          <a:p>
            <a:pPr algn="just"/>
            <a:r>
              <a:rPr lang="tr-TR" sz="2400" dirty="0" smtClean="0">
                <a:latin typeface="Palatino Linotype" pitchFamily="18" charset="0"/>
              </a:rPr>
              <a:t>Avrupa’da </a:t>
            </a:r>
            <a:r>
              <a:rPr lang="tr-TR" sz="2400" dirty="0">
                <a:latin typeface="Palatino Linotype" pitchFamily="18" charset="0"/>
              </a:rPr>
              <a:t>1860’larda üretimine başlanan çikolatanın ülkemize gelişi bir 100 yılı almıştır. Ayrıca Osmanlı mutfağının ve geleneksel tatlı kültürümüzün çok baskın olması nedeniyle çikolatanın o yıllardaki tüketimi de daha ziyade elit bir tabaka ile sınırlı kalmıştır. </a:t>
            </a:r>
            <a:endParaRPr lang="tr-TR" sz="2400" dirty="0" smtClean="0">
              <a:latin typeface="Palatino Linotype" pitchFamily="18" charset="0"/>
            </a:endParaRPr>
          </a:p>
          <a:p>
            <a:pPr marL="0" indent="0" algn="just">
              <a:buNone/>
            </a:pPr>
            <a:endParaRPr lang="tr-TR" sz="800" dirty="0" smtClean="0">
              <a:latin typeface="Palatino Linotype" pitchFamily="18" charset="0"/>
            </a:endParaRPr>
          </a:p>
          <a:p>
            <a:pPr algn="just"/>
            <a:r>
              <a:rPr lang="tr-TR" sz="2400" dirty="0" smtClean="0">
                <a:latin typeface="Palatino Linotype" pitchFamily="18" charset="0"/>
              </a:rPr>
              <a:t>Türkiye’de </a:t>
            </a:r>
            <a:r>
              <a:rPr lang="tr-TR" sz="2400" dirty="0">
                <a:latin typeface="Palatino Linotype" pitchFamily="18" charset="0"/>
              </a:rPr>
              <a:t>endüstriyel çikolata üretimi 1970’li yıllarda başlamıştır. Ülkemizde ve batıda kullanılmakta olan çikolata üretim teknolojisinin temeli </a:t>
            </a:r>
            <a:r>
              <a:rPr lang="tr-TR" sz="2400" dirty="0" smtClean="0">
                <a:latin typeface="Palatino Linotype" pitchFamily="18" charset="0"/>
              </a:rPr>
              <a:t>de 1975’tir</a:t>
            </a:r>
            <a:r>
              <a:rPr lang="tr-TR" sz="2400" dirty="0">
                <a:latin typeface="Palatino Linotype" pitchFamily="18" charset="0"/>
              </a:rPr>
              <a:t>. </a:t>
            </a:r>
            <a:endParaRPr lang="tr-TR" sz="2400" dirty="0" smtClean="0">
              <a:latin typeface="Palatino Linotype" pitchFamily="18" charset="0"/>
            </a:endParaRPr>
          </a:p>
          <a:p>
            <a:pPr marL="0" indent="0" algn="just">
              <a:buNone/>
            </a:pPr>
            <a:endParaRPr lang="tr-TR" sz="800" dirty="0" smtClean="0">
              <a:latin typeface="Palatino Linotype" pitchFamily="18" charset="0"/>
            </a:endParaRPr>
          </a:p>
          <a:p>
            <a:pPr algn="just"/>
            <a:r>
              <a:rPr lang="tr-TR" sz="2400" dirty="0" smtClean="0">
                <a:latin typeface="Palatino Linotype" pitchFamily="18" charset="0"/>
              </a:rPr>
              <a:t>1975-1980 </a:t>
            </a:r>
            <a:r>
              <a:rPr lang="tr-TR" sz="2400" dirty="0">
                <a:latin typeface="Palatino Linotype" pitchFamily="18" charset="0"/>
              </a:rPr>
              <a:t>yılları arasında yaşanan döviz sıkıntısı nedeniyle üretim kapasiteleri kısıtlı kalmış, bunun sonucu olarak da reklama yatırım yapılmamıştır. </a:t>
            </a:r>
          </a:p>
        </p:txBody>
      </p:sp>
    </p:spTree>
    <p:extLst>
      <p:ext uri="{BB962C8B-B14F-4D97-AF65-F5344CB8AC3E}">
        <p14:creationId xmlns:p14="http://schemas.microsoft.com/office/powerpoint/2010/main" xmlns="" val="11178006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60040"/>
            <a:ext cx="8928992" cy="6741368"/>
          </a:xfrm>
        </p:spPr>
        <p:txBody>
          <a:bodyPr>
            <a:normAutofit fontScale="92500" lnSpcReduction="10000"/>
          </a:bodyPr>
          <a:lstStyle/>
          <a:p>
            <a:pPr algn="just"/>
            <a:r>
              <a:rPr lang="tr-TR" dirty="0">
                <a:latin typeface="Palatino Linotype" pitchFamily="18" charset="0"/>
              </a:rPr>
              <a:t>Ticari olarak, kristal (granül ve toz ) halinde sorbitolün yanı sıra %70’lik sorbitol çözeltisi halinde de piyasada bulunmaktadır. Beyaz renkli olan kristal sorbitol ağızda serin, tatlı bir duygu bırakır. Kristal formunun depolanmasında nispeten serin, düşük nisbi nemli atmosfer koşulları önerilir. Duru, renksiz, kokusuz, tatlı bir şurupsu sıvı olan sorbitol çözeltisinin ( %70’lik ) depolanmasında ise depolama sıcaklığının 21°C ya da üzerinde olması gerekir. Daha düşük sıcaklıklarda çözeltinin kıvamı artar ve sorbitol kristalleşebilir. Jelleşme ya da kristalizasyon meydana geldiği taktirde dikkatli bir ısı uygulaması ile sorbitolün kalitesi etkilenmeksizin çözelti eski yapısına kavuşturulabilir.</a:t>
            </a:r>
          </a:p>
          <a:p>
            <a:pPr marL="0" indent="0" algn="just">
              <a:buNone/>
            </a:pPr>
            <a:endParaRPr lang="tr-TR" sz="900" dirty="0">
              <a:latin typeface="Palatino Linotype" pitchFamily="18" charset="0"/>
            </a:endParaRPr>
          </a:p>
          <a:p>
            <a:pPr algn="just"/>
            <a:r>
              <a:rPr lang="tr-TR" dirty="0" smtClean="0">
                <a:solidFill>
                  <a:srgbClr val="C00000"/>
                </a:solidFill>
                <a:effectLst>
                  <a:outerShdw blurRad="38100" dist="38100" dir="2700000" algn="tl">
                    <a:srgbClr val="000000">
                      <a:alpha val="43137"/>
                    </a:srgbClr>
                  </a:outerShdw>
                </a:effectLst>
                <a:latin typeface="Palatino Linotype" pitchFamily="18" charset="0"/>
              </a:rPr>
              <a:t>Kalori </a:t>
            </a:r>
            <a:r>
              <a:rPr lang="tr-TR" dirty="0">
                <a:solidFill>
                  <a:srgbClr val="C00000"/>
                </a:solidFill>
                <a:effectLst>
                  <a:outerShdw blurRad="38100" dist="38100" dir="2700000" algn="tl">
                    <a:srgbClr val="000000">
                      <a:alpha val="43137"/>
                    </a:srgbClr>
                  </a:outerShdw>
                </a:effectLst>
                <a:latin typeface="Palatino Linotype" pitchFamily="18" charset="0"/>
              </a:rPr>
              <a:t>değeri 4 kal/g olan sorbitolün barsaklarda emilmesi glikoz ve fruktoza oranla çok yavaştır. İnsüline gerek olmaksızın metabolize edilir. Bu nedenle en çok diyabetik çikolata ve şekerleme üretiminde kullanılır. </a:t>
            </a:r>
            <a:r>
              <a:rPr lang="tr-TR" dirty="0">
                <a:latin typeface="Palatino Linotype" pitchFamily="18" charset="0"/>
              </a:rPr>
              <a:t>Ancak sorbitolün aşırı miktarda yenmesi laksatif etki yapabilmektedir. Laksatif (yumuşatıcı )  doz sınırı 50 g/gün kadardır</a:t>
            </a:r>
            <a:r>
              <a:rPr lang="tr-TR" dirty="0" smtClean="0">
                <a:latin typeface="Palatino Linotype" pitchFamily="18" charset="0"/>
              </a:rPr>
              <a:t>.</a:t>
            </a:r>
            <a:endParaRPr lang="tr-TR" dirty="0">
              <a:latin typeface="Palatino Linotype" pitchFamily="18" charset="0"/>
            </a:endParaRPr>
          </a:p>
        </p:txBody>
      </p:sp>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marL="320040" lvl="1" indent="0">
              <a:buNone/>
            </a:pPr>
            <a:r>
              <a:rPr lang="tr-TR" b="1" i="1" dirty="0" smtClean="0">
                <a:solidFill>
                  <a:srgbClr val="0033CC"/>
                </a:solidFill>
                <a:latin typeface="Palatino Linotype" pitchFamily="18" charset="0"/>
              </a:rPr>
              <a:t>1.16. Yumurta </a:t>
            </a:r>
            <a:r>
              <a:rPr lang="tr-TR" b="1" i="1" dirty="0">
                <a:solidFill>
                  <a:srgbClr val="0033CC"/>
                </a:solidFill>
                <a:latin typeface="Palatino Linotype" pitchFamily="18" charset="0"/>
              </a:rPr>
              <a:t>Akı Tozu</a:t>
            </a:r>
          </a:p>
          <a:p>
            <a:pPr algn="just"/>
            <a:r>
              <a:rPr lang="tr-TR" sz="2400" dirty="0">
                <a:latin typeface="Palatino Linotype" pitchFamily="18" charset="0"/>
              </a:rPr>
              <a:t>Bütün yumurtanın % 66-70'ini oluşturan yumurta akı ortalama % 88 su ve % 12 (% 9-15) oranında kuru maddeden oluşur.</a:t>
            </a:r>
          </a:p>
          <a:p>
            <a:pPr algn="just"/>
            <a:endParaRPr lang="tr-TR" sz="2400" dirty="0">
              <a:latin typeface="Palatino Linotype" pitchFamily="18" charset="0"/>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276872"/>
            <a:ext cx="4595475" cy="350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 calcmode="lin" valueType="num">
                                      <p:cBhvr>
                                        <p:cTn id="14" dur="500" fill="hold"/>
                                        <p:tgtEl>
                                          <p:spTgt spid="22530"/>
                                        </p:tgtEl>
                                        <p:attrNameLst>
                                          <p:attrName>ppt_w</p:attrName>
                                        </p:attrNameLst>
                                      </p:cBhvr>
                                      <p:tavLst>
                                        <p:tav tm="0">
                                          <p:val>
                                            <p:fltVal val="0"/>
                                          </p:val>
                                        </p:tav>
                                        <p:tav tm="100000">
                                          <p:val>
                                            <p:strVal val="#ppt_w"/>
                                          </p:val>
                                        </p:tav>
                                      </p:tavLst>
                                    </p:anim>
                                    <p:anim calcmode="lin" valueType="num">
                                      <p:cBhvr>
                                        <p:cTn id="15" dur="500" fill="hold"/>
                                        <p:tgtEl>
                                          <p:spTgt spid="22530"/>
                                        </p:tgtEl>
                                        <p:attrNameLst>
                                          <p:attrName>ppt_h</p:attrName>
                                        </p:attrNameLst>
                                      </p:cBhvr>
                                      <p:tavLst>
                                        <p:tav tm="0">
                                          <p:val>
                                            <p:fltVal val="0"/>
                                          </p:val>
                                        </p:tav>
                                        <p:tav tm="100000">
                                          <p:val>
                                            <p:strVal val="#ppt_h"/>
                                          </p:val>
                                        </p:tav>
                                      </p:tavLst>
                                    </p:anim>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548680"/>
            <a:ext cx="8568952" cy="6048672"/>
          </a:xfrm>
        </p:spPr>
        <p:txBody>
          <a:bodyPr>
            <a:normAutofit lnSpcReduction="10000"/>
          </a:bodyPr>
          <a:lstStyle/>
          <a:p>
            <a:pPr algn="just"/>
            <a:r>
              <a:rPr lang="tr-TR" sz="2400" dirty="0">
                <a:latin typeface="Palatino Linotype" pitchFamily="18" charset="0"/>
              </a:rPr>
              <a:t>Yumurta akı, fazla oranda su içermekte ve kuru maddesinin tamamına yakın bir kısmı proteinden oluşmaktadır.</a:t>
            </a:r>
          </a:p>
          <a:p>
            <a:pPr algn="just"/>
            <a:r>
              <a:rPr lang="tr-TR" sz="2400" dirty="0">
                <a:latin typeface="Palatino Linotype" pitchFamily="18" charset="0"/>
              </a:rPr>
              <a:t>Yumurta akında proteinler az miktarda tuz ve karbonhidratla birlikte çözelti olarak bulunur.</a:t>
            </a:r>
          </a:p>
          <a:p>
            <a:pPr algn="just"/>
            <a:r>
              <a:rPr lang="tr-TR" sz="2400" dirty="0">
                <a:latin typeface="Palatino Linotype" pitchFamily="18" charset="0"/>
              </a:rPr>
              <a:t>Yumurta akı, ovalbumin, konalbumin, ovoglobulin ve glukoproteidlerden (ovomukoid ve ovomusin) oluşur.</a:t>
            </a:r>
          </a:p>
          <a:p>
            <a:pPr algn="just"/>
            <a:r>
              <a:rPr lang="tr-TR" sz="2400" dirty="0">
                <a:latin typeface="Palatino Linotype" pitchFamily="18" charset="0"/>
              </a:rPr>
              <a:t>Ayrıca </a:t>
            </a:r>
            <a:r>
              <a:rPr lang="tr-TR" sz="2400" dirty="0">
                <a:solidFill>
                  <a:srgbClr val="C00000"/>
                </a:solidFill>
                <a:effectLst>
                  <a:outerShdw blurRad="38100" dist="38100" dir="2700000" algn="tl">
                    <a:srgbClr val="000000">
                      <a:alpha val="43137"/>
                    </a:srgbClr>
                  </a:outerShdw>
                </a:effectLst>
                <a:latin typeface="Palatino Linotype" pitchFamily="18" charset="0"/>
              </a:rPr>
              <a:t>yumurta akının, mikroorganizmaların üremelerini güçleştiren antimikrobiyel özellikleri vardır ve yumurta akının </a:t>
            </a:r>
            <a:r>
              <a:rPr lang="tr-TR" sz="2400" i="1" dirty="0">
                <a:solidFill>
                  <a:srgbClr val="C00000"/>
                </a:solidFill>
                <a:effectLst>
                  <a:outerShdw blurRad="38100" dist="38100" dir="2700000" algn="tl">
                    <a:srgbClr val="000000">
                      <a:alpha val="43137"/>
                    </a:srgbClr>
                  </a:outerShdw>
                </a:effectLst>
                <a:latin typeface="Palatino Linotype" pitchFamily="18" charset="0"/>
              </a:rPr>
              <a:t>p</a:t>
            </a:r>
            <a:r>
              <a:rPr lang="tr-TR" sz="2400" dirty="0">
                <a:solidFill>
                  <a:srgbClr val="C00000"/>
                </a:solidFill>
                <a:effectLst>
                  <a:outerShdw blurRad="38100" dist="38100" dir="2700000" algn="tl">
                    <a:srgbClr val="000000">
                      <a:alpha val="43137"/>
                    </a:srgbClr>
                  </a:outerShdw>
                </a:effectLst>
                <a:latin typeface="Palatino Linotype" pitchFamily="18" charset="0"/>
              </a:rPr>
              <a:t>H=8.3 değerinin oldukça yüksek olması mikroorganizmaların gelişimini olumsuz yönde etkiler.</a:t>
            </a:r>
          </a:p>
          <a:p>
            <a:pPr algn="just"/>
            <a:r>
              <a:rPr lang="tr-TR" sz="2400" dirty="0">
                <a:latin typeface="Palatino Linotype" pitchFamily="18" charset="0"/>
              </a:rPr>
              <a:t>Yumurta beyazı tozu, yumurta akının kurutulmasıyla elde edilir. Sadece albüminlerden oluşur. Suyla karıştırılmasıyla, tekrar yumurta beyazı elde edilir.</a:t>
            </a:r>
          </a:p>
          <a:p>
            <a:pPr algn="just"/>
            <a:r>
              <a:rPr lang="tr-TR" sz="2400" dirty="0">
                <a:latin typeface="Palatino Linotype" pitchFamily="18" charset="0"/>
              </a:rPr>
              <a:t>Toz üretim aşamalarından biri de pastörizasyondur ve bu işlem yapıldığından, suyla karıştırıldıktan sonra pişirmeye ya da ısıl işlem uygulamaya gerek yoktur.</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algn="just"/>
            <a:r>
              <a:rPr lang="tr-TR" sz="2400" dirty="0" smtClean="0">
                <a:latin typeface="Palatino Linotype" pitchFamily="18" charset="0"/>
              </a:rPr>
              <a:t>Genelde</a:t>
            </a:r>
            <a:r>
              <a:rPr lang="tr-TR" sz="2400" dirty="0">
                <a:latin typeface="Palatino Linotype" pitchFamily="18" charset="0"/>
              </a:rPr>
              <a:t>, yumurta beyazı tozu unlu mamuller sektöründe kullanılır. Özellikle, pandispanya keklerinde yaygındır. Taze yumurta beyazından farklı olarak, daha çabuk köpürür ve daha açık renkli daha kabarık bir kek oluşumuna neden olur, çalışılması yumurtaya göre çok daha kolaydır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a:latin typeface="Palatino Linotype" pitchFamily="18" charset="0"/>
              </a:rPr>
              <a:t>Kremada yumurta beyazı tozu, taze yumurta beyazına göre daha kolay çırpılır. Bunun yanında, çırpma işleminin yapıldığı kap daha kolay temizlenir. Yumurta kabuğu kırıkları ve sarısını ayırma sorunu olmadığından temizlik açısından daha kullanışlıdır</a:t>
            </a:r>
            <a:r>
              <a:rPr lang="tr-TR" sz="2400" dirty="0" smtClean="0">
                <a:latin typeface="Palatino Linotype" pitchFamily="18" charset="0"/>
              </a:rPr>
              <a:t>.</a:t>
            </a:r>
          </a:p>
          <a:p>
            <a:pPr marL="0" indent="0" algn="just">
              <a:buNone/>
            </a:pPr>
            <a:endParaRPr lang="tr-TR" sz="2400" dirty="0">
              <a:latin typeface="Palatino Linotype" pitchFamily="18" charset="0"/>
            </a:endParaRPr>
          </a:p>
          <a:p>
            <a:pPr algn="just"/>
            <a:r>
              <a:rPr lang="tr-TR" sz="2400" dirty="0">
                <a:latin typeface="Palatino Linotype" pitchFamily="18" charset="0"/>
              </a:rPr>
              <a:t>Üretimde işlemlerin azalmasını sağladığından ve yumurta sarısı israfını önlediğinden dolayı, yumurta beyazı tozu gün geçtikçe popüleritesini arttırmaktadır.</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2664296"/>
          </a:xfrm>
        </p:spPr>
        <p:txBody>
          <a:bodyPr>
            <a:normAutofit/>
          </a:bodyPr>
          <a:lstStyle/>
          <a:p>
            <a:pPr marL="320040" lvl="1" indent="0">
              <a:buNone/>
            </a:pPr>
            <a:r>
              <a:rPr lang="tr-TR" sz="2600" b="1" i="1" dirty="0" smtClean="0">
                <a:solidFill>
                  <a:srgbClr val="0033CC"/>
                </a:solidFill>
                <a:latin typeface="Palatino Linotype" pitchFamily="18" charset="0"/>
              </a:rPr>
              <a:t>1.17. Vanilin</a:t>
            </a:r>
            <a:r>
              <a:rPr lang="tr-TR" sz="2600" b="1" i="1" dirty="0" smtClean="0">
                <a:solidFill>
                  <a:srgbClr val="FF0000"/>
                </a:solidFill>
                <a:latin typeface="Palatino Linotype" pitchFamily="18" charset="0"/>
              </a:rPr>
              <a:t>*</a:t>
            </a:r>
            <a:endParaRPr lang="tr-TR" sz="2600" b="1" i="1" dirty="0">
              <a:solidFill>
                <a:srgbClr val="FF0000"/>
              </a:solidFill>
              <a:latin typeface="Palatino Linotype" pitchFamily="18" charset="0"/>
            </a:endParaRPr>
          </a:p>
        </p:txBody>
      </p:sp>
      <p:sp>
        <p:nvSpPr>
          <p:cNvPr id="2" name="Dikdörtgen 1"/>
          <p:cNvSpPr/>
          <p:nvPr/>
        </p:nvSpPr>
        <p:spPr>
          <a:xfrm>
            <a:off x="107369" y="5013176"/>
            <a:ext cx="8856984" cy="1600438"/>
          </a:xfrm>
          <a:prstGeom prst="rect">
            <a:avLst/>
          </a:prstGeom>
        </p:spPr>
        <p:txBody>
          <a:bodyPr wrap="square">
            <a:spAutoFit/>
          </a:bodyPr>
          <a:lstStyle/>
          <a:p>
            <a:pPr algn="just"/>
            <a:r>
              <a:rPr lang="tr-TR" sz="1400" dirty="0" smtClean="0">
                <a:solidFill>
                  <a:srgbClr val="FF0000"/>
                </a:solidFill>
              </a:rPr>
              <a:t>*</a:t>
            </a:r>
            <a:r>
              <a:rPr lang="tr-TR" sz="1400" dirty="0" smtClean="0">
                <a:solidFill>
                  <a:srgbClr val="FF0000"/>
                </a:solidFill>
                <a:latin typeface="Palatino Linotype" pitchFamily="18" charset="0"/>
              </a:rPr>
              <a:t>Vanilyanın </a:t>
            </a:r>
            <a:r>
              <a:rPr lang="tr-TR" sz="1400" dirty="0">
                <a:solidFill>
                  <a:srgbClr val="FF0000"/>
                </a:solidFill>
                <a:latin typeface="Palatino Linotype" pitchFamily="18" charset="0"/>
              </a:rPr>
              <a:t>asıl kaynağı Kuzey ve Orta Amerika'dır. Avrupa'da İspanyollar tarafında tanıtıldı. Günümüzde başlıca üretimi yapan ülkeler Afrika ve Asya'da bulunmaktadır ve özellikle </a:t>
            </a:r>
            <a:r>
              <a:rPr lang="tr-TR" sz="1400" b="1" dirty="0">
                <a:solidFill>
                  <a:srgbClr val="FF0000"/>
                </a:solidFill>
                <a:latin typeface="Palatino Linotype" pitchFamily="18" charset="0"/>
              </a:rPr>
              <a:t>Madagaskar</a:t>
            </a:r>
            <a:r>
              <a:rPr lang="tr-TR" sz="1400" dirty="0">
                <a:solidFill>
                  <a:srgbClr val="FF0000"/>
                </a:solidFill>
                <a:latin typeface="Palatino Linotype" pitchFamily="18" charset="0"/>
              </a:rPr>
              <a:t>, </a:t>
            </a:r>
            <a:r>
              <a:rPr lang="tr-TR" sz="1400" b="1" dirty="0">
                <a:solidFill>
                  <a:srgbClr val="FF0000"/>
                </a:solidFill>
                <a:latin typeface="Palatino Linotype" pitchFamily="18" charset="0"/>
              </a:rPr>
              <a:t>Mauritius</a:t>
            </a:r>
            <a:r>
              <a:rPr lang="tr-TR" sz="1400" dirty="0">
                <a:solidFill>
                  <a:srgbClr val="FF0000"/>
                </a:solidFill>
                <a:latin typeface="Palatino Linotype" pitchFamily="18" charset="0"/>
              </a:rPr>
              <a:t> ve </a:t>
            </a:r>
            <a:r>
              <a:rPr lang="tr-TR" sz="1400" b="1" dirty="0">
                <a:solidFill>
                  <a:srgbClr val="FF0000"/>
                </a:solidFill>
                <a:latin typeface="Palatino Linotype" pitchFamily="18" charset="0"/>
              </a:rPr>
              <a:t>Réunion'dür</a:t>
            </a:r>
            <a:r>
              <a:rPr lang="tr-TR" sz="1400" dirty="0">
                <a:solidFill>
                  <a:srgbClr val="FF0000"/>
                </a:solidFill>
                <a:latin typeface="Palatino Linotype" pitchFamily="18" charset="0"/>
              </a:rPr>
              <a:t>. Doğal vanilya orkide ailesine mensup vanilya bitkisinden ( </a:t>
            </a:r>
            <a:r>
              <a:rPr lang="tr-TR" sz="1400" i="1" dirty="0">
                <a:solidFill>
                  <a:srgbClr val="FF0000"/>
                </a:solidFill>
                <a:latin typeface="Palatino Linotype" pitchFamily="18" charset="0"/>
              </a:rPr>
              <a:t>Vanilla planifoilia </a:t>
            </a:r>
            <a:r>
              <a:rPr lang="tr-TR" sz="1400" dirty="0">
                <a:solidFill>
                  <a:srgbClr val="FF0000"/>
                </a:solidFill>
                <a:latin typeface="Palatino Linotype" pitchFamily="18" charset="0"/>
              </a:rPr>
              <a:t>) elde edilmektedir. Vanilya başlıca bitkinin tohumlarında bulunmaktadır. Tohumlar genellikle fermente edilerek (olgunlaştırılarak), vanilyanın başlıca bileşeni olan vanilinin serbest bırakılması sağlanır. Olgunlaşma sırasında tohumlar karakteristik siyah rengini alırlar. Vanilya birçok farklı bileşen içermekte iken vanilinin tadı vanilyaya göre değişkenlik göstermektedir. Birçok gıda uygulamaları için vanilin uygun bir alternatiftir. </a:t>
            </a: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1196752"/>
            <a:ext cx="3625256"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algn="just"/>
            <a:r>
              <a:rPr lang="tr-TR" sz="2400" dirty="0" smtClean="0">
                <a:latin typeface="Palatino Linotype" pitchFamily="18" charset="0"/>
              </a:rPr>
              <a:t>Vanilin</a:t>
            </a:r>
            <a:r>
              <a:rPr lang="tr-TR" sz="2400" dirty="0">
                <a:latin typeface="Palatino Linotype" pitchFamily="18" charset="0"/>
              </a:rPr>
              <a:t>, vanilya tadını ve kokusunu veren temel maddedir. Gıda sektöründe vanilya kokusu ve tadı yüzünden kullanılmaktadır. Çikolataya da aroma kazandırmak amacıyla eklenir. Sektörde metil ve etil vanilin kullanılmaktadır. Etil vanilinin daha baskın kokusu ve tadı vardır. Dondurma, çikolata, puding, şekerlemeler, sütlü tatlılar, pasta kremaları, kahve, alkollü içecekeler, kola ve unlu mamüllerin içeriklerinde yer almaktadır</a:t>
            </a:r>
            <a:r>
              <a:rPr lang="tr-TR" sz="2400" dirty="0" smtClean="0">
                <a:latin typeface="Palatino Linotype" pitchFamily="18" charset="0"/>
              </a:rPr>
              <a:t>.</a:t>
            </a:r>
          </a:p>
          <a:p>
            <a:pPr algn="just"/>
            <a:endParaRPr lang="tr-TR" sz="2400" dirty="0">
              <a:latin typeface="Palatino Linotype" pitchFamily="18" charset="0"/>
            </a:endParaRPr>
          </a:p>
          <a:p>
            <a:pPr algn="just"/>
            <a:r>
              <a:rPr lang="tr-TR" sz="2400" dirty="0">
                <a:solidFill>
                  <a:srgbClr val="0033CC"/>
                </a:solidFill>
                <a:latin typeface="Palatino Linotype" pitchFamily="18" charset="0"/>
              </a:rPr>
              <a:t>Ambalaj : 25 kg Karton Koli</a:t>
            </a:r>
          </a:p>
          <a:p>
            <a:pPr algn="just"/>
            <a:r>
              <a:rPr lang="tr-TR" sz="2400" dirty="0">
                <a:solidFill>
                  <a:srgbClr val="0033CC"/>
                </a:solidFill>
                <a:latin typeface="Palatino Linotype" pitchFamily="18" charset="0"/>
              </a:rPr>
              <a:t>Raf Ömrü : 24 ay</a:t>
            </a:r>
          </a:p>
          <a:p>
            <a:pPr algn="just"/>
            <a:r>
              <a:rPr lang="tr-TR" sz="2400" dirty="0">
                <a:solidFill>
                  <a:srgbClr val="0033CC"/>
                </a:solidFill>
                <a:latin typeface="Palatino Linotype" pitchFamily="18" charset="0"/>
              </a:rPr>
              <a:t>Fiyat Aralığı : 20000 – 22000$ </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22472382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1512168"/>
          </a:xfrm>
        </p:spPr>
        <p:txBody>
          <a:bodyPr>
            <a:normAutofit/>
          </a:bodyPr>
          <a:lstStyle/>
          <a:p>
            <a:pPr marL="320040" lvl="1" indent="0">
              <a:buNone/>
            </a:pPr>
            <a:r>
              <a:rPr lang="tr-TR" sz="2600" b="1" i="1" dirty="0" smtClean="0">
                <a:solidFill>
                  <a:srgbClr val="0033CC"/>
                </a:solidFill>
                <a:latin typeface="Palatino Linotype" pitchFamily="18" charset="0"/>
              </a:rPr>
              <a:t>1.18. Lesitin</a:t>
            </a:r>
            <a:r>
              <a:rPr lang="tr-TR" sz="2600" b="1" i="1" dirty="0" smtClean="0">
                <a:solidFill>
                  <a:srgbClr val="FF0000"/>
                </a:solidFill>
                <a:latin typeface="Palatino Linotype" pitchFamily="18" charset="0"/>
              </a:rPr>
              <a:t>*</a:t>
            </a:r>
            <a:r>
              <a:rPr lang="tr-TR" sz="2600" b="1" i="1" dirty="0" smtClean="0"/>
              <a:t> </a:t>
            </a:r>
            <a:endParaRPr lang="tr-TR" sz="2600" b="1" i="1" dirty="0"/>
          </a:p>
        </p:txBody>
      </p:sp>
      <p:sp>
        <p:nvSpPr>
          <p:cNvPr id="2" name="Dikdörtgen 1"/>
          <p:cNvSpPr/>
          <p:nvPr/>
        </p:nvSpPr>
        <p:spPr>
          <a:xfrm>
            <a:off x="179512" y="4581128"/>
            <a:ext cx="8712968" cy="2031325"/>
          </a:xfrm>
          <a:prstGeom prst="rect">
            <a:avLst/>
          </a:prstGeom>
        </p:spPr>
        <p:txBody>
          <a:bodyPr wrap="square">
            <a:spAutoFit/>
          </a:bodyPr>
          <a:lstStyle/>
          <a:p>
            <a:pPr algn="just"/>
            <a:r>
              <a:rPr lang="tr-TR" sz="1400" b="1" i="1" dirty="0">
                <a:solidFill>
                  <a:srgbClr val="FF0000"/>
                </a:solidFill>
                <a:latin typeface="Palatino Linotype" pitchFamily="18" charset="0"/>
              </a:rPr>
              <a:t>* </a:t>
            </a:r>
            <a:r>
              <a:rPr lang="tr-TR" sz="1400" dirty="0" smtClean="0">
                <a:solidFill>
                  <a:srgbClr val="FF0000"/>
                </a:solidFill>
                <a:latin typeface="Palatino Linotype" pitchFamily="18" charset="0"/>
              </a:rPr>
              <a:t>Lesitin </a:t>
            </a:r>
            <a:r>
              <a:rPr lang="tr-TR" sz="1400" dirty="0">
                <a:solidFill>
                  <a:srgbClr val="FF0000"/>
                </a:solidFill>
                <a:latin typeface="Palatino Linotype" pitchFamily="18" charset="0"/>
              </a:rPr>
              <a:t>birçok gıdada emülgatör (emülgatörler yağın su fazından ayrılmasını engellerler) olarak kullanılır. Doğal olarak lesitin bakımından zengin olan gıdaların bünyesindeki yağ oranı da yüksektir; </a:t>
            </a:r>
            <a:r>
              <a:rPr lang="tr-TR" sz="1400" b="1" dirty="0">
                <a:solidFill>
                  <a:srgbClr val="FF0000"/>
                </a:solidFill>
                <a:latin typeface="Palatino Linotype" pitchFamily="18" charset="0"/>
              </a:rPr>
              <a:t>yumurta, sığır ciğeri </a:t>
            </a:r>
            <a:r>
              <a:rPr lang="tr-TR" sz="1400" dirty="0">
                <a:solidFill>
                  <a:srgbClr val="FF0000"/>
                </a:solidFill>
                <a:latin typeface="Palatino Linotype" pitchFamily="18" charset="0"/>
              </a:rPr>
              <a:t>gibi. Fakat </a:t>
            </a:r>
            <a:r>
              <a:rPr lang="tr-TR" sz="1400" b="1" dirty="0">
                <a:solidFill>
                  <a:srgbClr val="FF0000"/>
                </a:solidFill>
                <a:latin typeface="Palatino Linotype" pitchFamily="18" charset="0"/>
              </a:rPr>
              <a:t>yerfıstığı</a:t>
            </a:r>
            <a:r>
              <a:rPr lang="tr-TR" sz="1400" dirty="0">
                <a:solidFill>
                  <a:srgbClr val="FF0000"/>
                </a:solidFill>
                <a:latin typeface="Palatino Linotype" pitchFamily="18" charset="0"/>
              </a:rPr>
              <a:t>, </a:t>
            </a:r>
            <a:r>
              <a:rPr lang="tr-TR" sz="1400" b="1" dirty="0">
                <a:solidFill>
                  <a:srgbClr val="FF0000"/>
                </a:solidFill>
                <a:latin typeface="Palatino Linotype" pitchFamily="18" charset="0"/>
              </a:rPr>
              <a:t>sığır</a:t>
            </a:r>
            <a:r>
              <a:rPr lang="tr-TR" sz="1400" dirty="0">
                <a:solidFill>
                  <a:srgbClr val="FF0000"/>
                </a:solidFill>
                <a:latin typeface="Palatino Linotype" pitchFamily="18" charset="0"/>
              </a:rPr>
              <a:t> </a:t>
            </a:r>
            <a:r>
              <a:rPr lang="tr-TR" sz="1400" b="1" dirty="0">
                <a:solidFill>
                  <a:srgbClr val="FF0000"/>
                </a:solidFill>
                <a:latin typeface="Palatino Linotype" pitchFamily="18" charset="0"/>
              </a:rPr>
              <a:t>bifteği</a:t>
            </a:r>
            <a:r>
              <a:rPr lang="tr-TR" sz="1400" dirty="0">
                <a:solidFill>
                  <a:srgbClr val="FF0000"/>
                </a:solidFill>
                <a:latin typeface="Palatino Linotype" pitchFamily="18" charset="0"/>
              </a:rPr>
              <a:t>, </a:t>
            </a:r>
            <a:r>
              <a:rPr lang="tr-TR" sz="1400" b="1" dirty="0">
                <a:solidFill>
                  <a:srgbClr val="FF0000"/>
                </a:solidFill>
                <a:latin typeface="Palatino Linotype" pitchFamily="18" charset="0"/>
              </a:rPr>
              <a:t>bazı meyve </a:t>
            </a:r>
            <a:r>
              <a:rPr lang="tr-TR" sz="1400" dirty="0">
                <a:solidFill>
                  <a:srgbClr val="FF0000"/>
                </a:solidFill>
                <a:latin typeface="Palatino Linotype" pitchFamily="18" charset="0"/>
              </a:rPr>
              <a:t>ve </a:t>
            </a:r>
            <a:r>
              <a:rPr lang="tr-TR" sz="1400" b="1" dirty="0">
                <a:solidFill>
                  <a:srgbClr val="FF0000"/>
                </a:solidFill>
                <a:latin typeface="Palatino Linotype" pitchFamily="18" charset="0"/>
              </a:rPr>
              <a:t>sebzeler</a:t>
            </a:r>
            <a:r>
              <a:rPr lang="tr-TR" sz="1400" dirty="0">
                <a:solidFill>
                  <a:srgbClr val="FF0000"/>
                </a:solidFill>
                <a:latin typeface="Palatino Linotype" pitchFamily="18" charset="0"/>
              </a:rPr>
              <a:t> daha az lesitin ihtiva ederler. </a:t>
            </a:r>
            <a:r>
              <a:rPr lang="tr-TR" sz="1400" b="1" dirty="0">
                <a:solidFill>
                  <a:srgbClr val="FF0000"/>
                </a:solidFill>
                <a:latin typeface="Palatino Linotype" pitchFamily="18" charset="0"/>
              </a:rPr>
              <a:t>Ticari olarak lesitin, soya unu </a:t>
            </a:r>
            <a:r>
              <a:rPr lang="tr-TR" sz="1400" dirty="0">
                <a:solidFill>
                  <a:srgbClr val="FF0000"/>
                </a:solidFill>
                <a:latin typeface="Palatino Linotype" pitchFamily="18" charset="0"/>
              </a:rPr>
              <a:t>ve </a:t>
            </a:r>
            <a:r>
              <a:rPr lang="tr-TR" sz="1400" b="1" dirty="0">
                <a:solidFill>
                  <a:srgbClr val="FF0000"/>
                </a:solidFill>
                <a:latin typeface="Palatino Linotype" pitchFamily="18" charset="0"/>
              </a:rPr>
              <a:t>yağı üretimi esnasında</a:t>
            </a:r>
            <a:r>
              <a:rPr lang="tr-TR" sz="1400" dirty="0">
                <a:solidFill>
                  <a:srgbClr val="FF0000"/>
                </a:solidFill>
                <a:latin typeface="Palatino Linotype" pitchFamily="18" charset="0"/>
              </a:rPr>
              <a:t> </a:t>
            </a:r>
            <a:r>
              <a:rPr lang="tr-TR" sz="1400" b="1" dirty="0">
                <a:solidFill>
                  <a:srgbClr val="FF0000"/>
                </a:solidFill>
                <a:latin typeface="Palatino Linotype" pitchFamily="18" charset="0"/>
              </a:rPr>
              <a:t>yan ürün olarak elde edilir</a:t>
            </a:r>
            <a:r>
              <a:rPr lang="tr-TR" sz="1400" dirty="0">
                <a:solidFill>
                  <a:srgbClr val="FF0000"/>
                </a:solidFill>
                <a:latin typeface="Palatino Linotype" pitchFamily="18" charset="0"/>
              </a:rPr>
              <a:t>. Lesitin, ismini yüksek miktarda lesitin içeren ve Yunancada yumurta sarısı (lekithos) anlamına gelen sözcükten almıştır. Ticari olarak imal edilen lesitin saflaştırıldığı için soya fasulyesi ve tavuğa alerjisi olanlar için bile alerjik değildir,. </a:t>
            </a:r>
            <a:br>
              <a:rPr lang="tr-TR" sz="1400" dirty="0">
                <a:solidFill>
                  <a:srgbClr val="FF0000"/>
                </a:solidFill>
                <a:latin typeface="Palatino Linotype" pitchFamily="18" charset="0"/>
              </a:rPr>
            </a:br>
            <a:r>
              <a:rPr lang="tr-TR" sz="1400" dirty="0">
                <a:solidFill>
                  <a:srgbClr val="FF0000"/>
                </a:solidFill>
                <a:latin typeface="Palatino Linotype" pitchFamily="18" charset="0"/>
              </a:rPr>
              <a:t/>
            </a:r>
            <a:br>
              <a:rPr lang="tr-TR" sz="1400" dirty="0">
                <a:solidFill>
                  <a:srgbClr val="FF0000"/>
                </a:solidFill>
                <a:latin typeface="Palatino Linotype" pitchFamily="18" charset="0"/>
              </a:rPr>
            </a:br>
            <a:r>
              <a:rPr lang="tr-TR" sz="1400" b="1" i="1" dirty="0">
                <a:solidFill>
                  <a:srgbClr val="FF0000"/>
                </a:solidFill>
                <a:latin typeface="Palatino Linotype" pitchFamily="18" charset="0"/>
              </a:rPr>
              <a:t>* </a:t>
            </a:r>
            <a:r>
              <a:rPr lang="tr-TR" sz="1400" dirty="0" smtClean="0">
                <a:solidFill>
                  <a:srgbClr val="FF0000"/>
                </a:solidFill>
                <a:latin typeface="Palatino Linotype" pitchFamily="18" charset="0"/>
              </a:rPr>
              <a:t>Lesitin </a:t>
            </a:r>
            <a:r>
              <a:rPr lang="tr-TR" sz="1400" dirty="0">
                <a:solidFill>
                  <a:srgbClr val="FF0000"/>
                </a:solidFill>
                <a:latin typeface="Palatino Linotype" pitchFamily="18" charset="0"/>
              </a:rPr>
              <a:t>kimyasal olarak Fosfatidil kolin' dir (bir fosfolipid'dir). Fosfolipidler vücuttaki bütün hücrelerin ihtiyaç duyduğu hücre zarındaki yapı</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836712"/>
            <a:ext cx="4536504" cy="3682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408712"/>
          </a:xfrm>
        </p:spPr>
        <p:txBody>
          <a:bodyPr>
            <a:normAutofit/>
          </a:bodyPr>
          <a:lstStyle/>
          <a:p>
            <a:pPr marL="274320" lvl="1" indent="-274320" algn="just">
              <a:spcBef>
                <a:spcPts val="580"/>
              </a:spcBef>
              <a:buClr>
                <a:schemeClr val="accent1"/>
              </a:buClr>
            </a:pPr>
            <a:r>
              <a:rPr lang="tr-TR" dirty="0" smtClean="0">
                <a:latin typeface="Palatino Linotype" pitchFamily="18" charset="0"/>
              </a:rPr>
              <a:t>Lesitinin </a:t>
            </a:r>
            <a:r>
              <a:rPr lang="tr-TR" dirty="0">
                <a:latin typeface="Palatino Linotype" pitchFamily="18" charset="0"/>
              </a:rPr>
              <a:t>(oleik C18:1 ve palmitik asit C 16:0) ve fosfatidilkolin olduğuna inanılır. Lesitin eklenmesi ile yield value ve plastik viskozite büyük oranda değişir, %0,1-0,3 oranında eklenmesi ile çikolatanın viskozitesi azaltılır yüksek nem seviyesine tolerasyon artar. %0,5’den fazla eklenmesi durumunda ise plastik, viskozite düşmeye devam ederken yield value artar.Yield valuenin artması ile sürekli yağ fazı içine misel yapının bağlanması sonucu şeker etrafında çoklu katman oluşur ki bu akışa engel olur.Alternatif olarak, sürekli fazın içinde misellerin formlarını değiştirmek ve tamamen kaplanmış şeker partikülleri ile etkileşim sık sık yield value’yı arttırır.Kalınlık partikül büyüklüğü dağılımına bağlıdır, küçük partiküllerşeker yüzeyini kaplamak için daha fazla lesitine ihtiyaç </a:t>
            </a:r>
            <a:r>
              <a:rPr lang="tr-TR" dirty="0">
                <a:solidFill>
                  <a:srgbClr val="C00000"/>
                </a:solidFill>
                <a:effectLst>
                  <a:outerShdw blurRad="38100" dist="38100" dir="2700000" algn="tl">
                    <a:srgbClr val="000000">
                      <a:alpha val="43137"/>
                    </a:srgbClr>
                  </a:outerShdw>
                </a:effectLst>
                <a:latin typeface="Palatino Linotype" pitchFamily="18" charset="0"/>
              </a:rPr>
              <a:t>duyarlar.Lesitin sadece %1 oranında eklenir fakat çikolatadaki kakao ve süttede az miktarda surfaktant mevcuttur. </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30457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algn="just"/>
            <a:r>
              <a:rPr lang="tr-TR" sz="2400" dirty="0" smtClean="0">
                <a:latin typeface="Palatino Linotype" pitchFamily="18" charset="0"/>
              </a:rPr>
              <a:t>Çikolata </a:t>
            </a:r>
            <a:r>
              <a:rPr lang="tr-TR" sz="2400" dirty="0">
                <a:latin typeface="Palatino Linotype" pitchFamily="18" charset="0"/>
              </a:rPr>
              <a:t>sanayinde ( %1’den az ) kullanılan lesitin, çikolatayı istenen su oranında tutar. Lesitinin yumuşatıcı ve antioksidan özellikleri, şekercilik ve dondurmacılıkta da önemlidir. Özel koku veren uçucu maddelerin bağlayıcısı olarak da kullanılır. </a:t>
            </a:r>
          </a:p>
          <a:p>
            <a:pPr algn="just"/>
            <a:r>
              <a:rPr lang="tr-TR" sz="2400" dirty="0">
                <a:latin typeface="Palatino Linotype" pitchFamily="18" charset="0"/>
              </a:rPr>
              <a:t>Lesitin üründe fireyi düşürücü, tekstürü ve ürünün dilimlenebilme kabiliyetini geliştirici, emülgatör özelliğinden dolayı ürünü stabilze edici, üründe genel randımanı arttırıcı özelliklere sahip olduğu, ilave beslenme değeri sağladığı ve depolama süresini uzattığı bildirilmektedir.</a:t>
            </a:r>
          </a:p>
          <a:p>
            <a:pPr algn="just"/>
            <a:r>
              <a:rPr lang="tr-TR" sz="2400" dirty="0">
                <a:latin typeface="Palatino Linotype" pitchFamily="18" charset="0"/>
              </a:rPr>
              <a:t>Lesitin aynı zamanda ucuz bir maddedir. Bir gıda karışımının içerisindeki su, lesitinin hidrofil grupları tarafından, yağ ise lipofil grupları tarafından tutulmaktadır. Böylece lesitin, su ve yağın diğer bileşenlerden ayrılmasını önlemekte, ürüne homojen bir yapı kazandırmakta ve sabit bir gıda yapısı kazandırmaktadır.</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408712"/>
          </a:xfrm>
        </p:spPr>
        <p:txBody>
          <a:bodyPr>
            <a:normAutofit lnSpcReduction="10000"/>
          </a:bodyPr>
          <a:lstStyle/>
          <a:p>
            <a:pPr marL="0" lvl="1" indent="0" algn="just">
              <a:spcBef>
                <a:spcPts val="580"/>
              </a:spcBef>
              <a:buClr>
                <a:schemeClr val="accent1"/>
              </a:buClr>
              <a:buNone/>
            </a:pPr>
            <a:r>
              <a:rPr lang="tr-TR" sz="2600" b="1" i="1" dirty="0" smtClean="0">
                <a:solidFill>
                  <a:srgbClr val="0033CC"/>
                </a:solidFill>
                <a:latin typeface="Palatino Linotype" pitchFamily="18" charset="0"/>
              </a:rPr>
              <a:t>1.19. Su</a:t>
            </a:r>
            <a:r>
              <a:rPr lang="tr-TR" sz="2600" b="1" i="1" dirty="0" smtClean="0"/>
              <a:t> </a:t>
            </a:r>
          </a:p>
          <a:p>
            <a:pPr marL="0" lvl="1" indent="0" algn="just">
              <a:spcBef>
                <a:spcPts val="580"/>
              </a:spcBef>
              <a:buClr>
                <a:schemeClr val="accent1"/>
              </a:buClr>
              <a:buNone/>
            </a:pPr>
            <a:endParaRPr lang="tr-TR" sz="800" b="1" i="1" dirty="0"/>
          </a:p>
          <a:p>
            <a:r>
              <a:rPr lang="tr-TR" sz="2400" dirty="0" smtClean="0">
                <a:latin typeface="Palatino Linotype" pitchFamily="18" charset="0"/>
              </a:rPr>
              <a:t>İçilebilir </a:t>
            </a:r>
            <a:r>
              <a:rPr lang="tr-TR" sz="2400" dirty="0">
                <a:latin typeface="Palatino Linotype" pitchFamily="18" charset="0"/>
              </a:rPr>
              <a:t>nitelikte su kullanılmalıdır.</a:t>
            </a:r>
          </a:p>
          <a:p>
            <a:pPr marL="0" indent="0">
              <a:buNone/>
            </a:pPr>
            <a:r>
              <a:rPr lang="tr-TR" sz="800" dirty="0"/>
              <a:t> </a:t>
            </a:r>
            <a:endParaRPr lang="tr-TR" sz="4400" dirty="0"/>
          </a:p>
          <a:p>
            <a:pPr marL="0" indent="0">
              <a:buNone/>
            </a:pPr>
            <a:r>
              <a:rPr lang="tr-TR" sz="2600" b="1" i="1" dirty="0" smtClean="0">
                <a:solidFill>
                  <a:srgbClr val="0033CC"/>
                </a:solidFill>
                <a:latin typeface="Palatino Linotype" pitchFamily="18" charset="0"/>
              </a:rPr>
              <a:t>1.20. Bitkisel </a:t>
            </a:r>
            <a:r>
              <a:rPr lang="tr-TR" sz="2600" b="1" i="1" dirty="0">
                <a:solidFill>
                  <a:srgbClr val="0033CC"/>
                </a:solidFill>
                <a:latin typeface="Palatino Linotype" pitchFamily="18" charset="0"/>
              </a:rPr>
              <a:t>Yağ </a:t>
            </a:r>
          </a:p>
          <a:p>
            <a:pPr algn="just"/>
            <a:r>
              <a:rPr lang="tr-TR" sz="2400" dirty="0">
                <a:latin typeface="Palatino Linotype" pitchFamily="18" charset="0"/>
              </a:rPr>
              <a:t>Kakao yağı eşdeğer yağlar(CBEs) gibi bazı bitkisel yağlar kakao yağı ile benzer trigliserid kompozisyonuna sahiptir ve çikolatanın tekstürüne önemli bir negatif etki yaratmadan her oranda çikolataya eklenebilir</a:t>
            </a:r>
            <a:r>
              <a:rPr lang="tr-TR" sz="2400" dirty="0" smtClean="0">
                <a:latin typeface="Palatino Linotype" pitchFamily="18" charset="0"/>
              </a:rPr>
              <a:t>. </a:t>
            </a:r>
            <a:r>
              <a:rPr lang="tr-TR" sz="2400" dirty="0" smtClean="0">
                <a:solidFill>
                  <a:srgbClr val="C00000"/>
                </a:solidFill>
                <a:effectLst>
                  <a:outerShdw blurRad="38100" dist="38100" dir="2700000" algn="tl">
                    <a:srgbClr val="000000">
                      <a:alpha val="43137"/>
                    </a:srgbClr>
                  </a:outerShdw>
                </a:effectLst>
                <a:latin typeface="Palatino Linotype" pitchFamily="18" charset="0"/>
              </a:rPr>
              <a:t>EU </a:t>
            </a:r>
            <a:r>
              <a:rPr lang="tr-TR" sz="2400" dirty="0">
                <a:solidFill>
                  <a:srgbClr val="C00000"/>
                </a:solidFill>
                <a:effectLst>
                  <a:outerShdw blurRad="38100" dist="38100" dir="2700000" algn="tl">
                    <a:srgbClr val="000000">
                      <a:alpha val="43137"/>
                    </a:srgbClr>
                  </a:outerShdw>
                </a:effectLst>
                <a:latin typeface="Palatino Linotype" pitchFamily="18" charset="0"/>
              </a:rPr>
              <a:t>2003 kakao ve çikolata üretimi düzenlemelerinde eğer mamül çikolata olarak satılacaksa %5 e kadar bitkisel yağ kullanımına izin verilmektedir.</a:t>
            </a:r>
            <a:r>
              <a:rPr lang="tr-TR" sz="2400" dirty="0">
                <a:latin typeface="Palatino Linotype" pitchFamily="18" charset="0"/>
              </a:rPr>
              <a:t> Laurik yağlar, Palm çekirdeği ve Hindistan cevizi yağı gibi Kakao yağı-Yerine yağlar (CBRs) farklı yollardan tek bir kristal formda (β’) kristalize olurlar ve tamamen kakao yağı yerine kullanılırlar. Kaprenin gibi düşük kalorili yağlar kakao yağından farklı yağ asidi bileşimine sahiptir ve mide tarafından düşük oranda absorbe edilirler, CBRs gibi kullanılabilirler</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260648"/>
            <a:ext cx="8424936" cy="6408712"/>
          </a:xfrm>
        </p:spPr>
        <p:txBody>
          <a:bodyPr>
            <a:normAutofit/>
          </a:bodyPr>
          <a:lstStyle/>
          <a:p>
            <a:pPr algn="just"/>
            <a:r>
              <a:rPr lang="tr-TR" sz="2400" dirty="0">
                <a:latin typeface="Palatino Linotype" pitchFamily="18" charset="0"/>
              </a:rPr>
              <a:t>Döviz sıkıntısı yaşanan bu dönemde yatırımlara devam edilmiş, yapılan yatırımların çalıştırılması 1980’den sonra hızlanmış, bu tarihten sonra hammadde teminindeki zorluklar da aşılmış, hatta kakao çekirdeğinden gümrük de kaldırılmıştır</a:t>
            </a:r>
            <a:r>
              <a:rPr lang="tr-TR" sz="2400" dirty="0" smtClean="0">
                <a:latin typeface="Palatino Linotype" pitchFamily="18" charset="0"/>
              </a:rPr>
              <a:t>.</a:t>
            </a:r>
          </a:p>
          <a:p>
            <a:pPr marL="0" indent="0" algn="just">
              <a:buNone/>
            </a:pPr>
            <a:endParaRPr lang="tr-TR" sz="2400" dirty="0" smtClean="0">
              <a:latin typeface="Palatino Linotype" pitchFamily="18" charset="0"/>
            </a:endParaRPr>
          </a:p>
          <a:p>
            <a:pPr algn="just"/>
            <a:r>
              <a:rPr lang="tr-TR" sz="2400" dirty="0" smtClean="0">
                <a:latin typeface="Palatino Linotype" pitchFamily="18" charset="0"/>
              </a:rPr>
              <a:t> </a:t>
            </a:r>
            <a:r>
              <a:rPr lang="tr-TR" sz="2400" dirty="0">
                <a:latin typeface="Palatino Linotype" pitchFamily="18" charset="0"/>
              </a:rPr>
              <a:t>Önceleri lüks ürünler kapsamında olan çikolatalı mamuller sektöründe gümrüklerin de sıfırlanmasıyla 1980’den sonra çok hızlı bir gelişme yaşanmıştır</a:t>
            </a:r>
            <a:r>
              <a:rPr lang="tr-TR" sz="2400" dirty="0" smtClean="0">
                <a:latin typeface="Palatino Linotype" pitchFamily="18" charset="0"/>
              </a:rPr>
              <a:t>.</a:t>
            </a:r>
          </a:p>
          <a:p>
            <a:pPr marL="0" indent="0" algn="just">
              <a:buNone/>
            </a:pPr>
            <a:r>
              <a:rPr lang="tr-TR" sz="2400" dirty="0" smtClean="0">
                <a:latin typeface="Palatino Linotype" pitchFamily="18" charset="0"/>
              </a:rPr>
              <a:t> </a:t>
            </a:r>
          </a:p>
          <a:p>
            <a:pPr algn="just"/>
            <a:r>
              <a:rPr lang="tr-TR" sz="2400" dirty="0" smtClean="0">
                <a:latin typeface="Palatino Linotype" pitchFamily="18" charset="0"/>
              </a:rPr>
              <a:t>Bu </a:t>
            </a:r>
            <a:r>
              <a:rPr lang="tr-TR" sz="2400" dirty="0">
                <a:latin typeface="Palatino Linotype" pitchFamily="18" charset="0"/>
              </a:rPr>
              <a:t>arada şekerlemeye yatırım yapılmamış, tüm yatırımlar çikolataya yönelmiştir. Bu önemli bir stratejik karardır. </a:t>
            </a:r>
            <a:endParaRPr lang="tr-TR" sz="2400" dirty="0" smtClean="0">
              <a:latin typeface="Palatino Linotype" pitchFamily="18" charset="0"/>
            </a:endParaRPr>
          </a:p>
          <a:p>
            <a:pPr marL="0" indent="0" algn="just">
              <a:buNone/>
            </a:pPr>
            <a:endParaRPr lang="tr-TR" sz="2400" dirty="0" smtClean="0">
              <a:latin typeface="Palatino Linotype" pitchFamily="18" charset="0"/>
            </a:endParaRPr>
          </a:p>
          <a:p>
            <a:pPr algn="just"/>
            <a:r>
              <a:rPr lang="tr-TR" sz="2400" dirty="0" smtClean="0">
                <a:latin typeface="Palatino Linotype" pitchFamily="18" charset="0"/>
              </a:rPr>
              <a:t>Peş </a:t>
            </a:r>
            <a:r>
              <a:rPr lang="tr-TR" sz="2400" dirty="0">
                <a:latin typeface="Palatino Linotype" pitchFamily="18" charset="0"/>
              </a:rPr>
              <a:t>peşe fabrikalar kurulmuş ve çikolatalı mamullerde gelişme ön planda tutulmuştur</a:t>
            </a:r>
          </a:p>
          <a:p>
            <a:pPr algn="just"/>
            <a:endParaRPr lang="tr-TR" sz="2400" dirty="0">
              <a:latin typeface="Palatino Linotype" pitchFamily="18" charset="0"/>
            </a:endParaRPr>
          </a:p>
        </p:txBody>
      </p:sp>
    </p:spTree>
    <p:extLst>
      <p:ext uri="{BB962C8B-B14F-4D97-AF65-F5344CB8AC3E}">
        <p14:creationId xmlns:p14="http://schemas.microsoft.com/office/powerpoint/2010/main" xmlns="" val="16661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16632"/>
            <a:ext cx="8568952" cy="6048672"/>
          </a:xfrm>
        </p:spPr>
        <p:txBody>
          <a:bodyPr>
            <a:noAutofit/>
          </a:bodyPr>
          <a:lstStyle/>
          <a:p>
            <a:pPr algn="just"/>
            <a:r>
              <a:rPr lang="tr-TR" sz="2200" dirty="0" smtClean="0">
                <a:latin typeface="Palatino Linotype" pitchFamily="18" charset="0"/>
              </a:rPr>
              <a:t> </a:t>
            </a:r>
            <a:r>
              <a:rPr lang="tr-TR" sz="2200" dirty="0">
                <a:latin typeface="Palatino Linotype" pitchFamily="18" charset="0"/>
              </a:rPr>
              <a:t>Non lauric yağlar ile bazı kakao yağları karıştırılarak kullanılabilir ve normal olarak temperlenir.Her nekadar dondurma kaplamalar yüksek, pişmiş çikolata ve şehriye parçaları gibi spesyal ürünler düşük yağ içeriğine sahip olsa da çikolatalar çoğunlukla %25-35 oranında yağ içerirler.Günümüzde kullanılan yağ oranı kullanılan prosese bağlıdır ve bu son ürünün tekstürünü etkiler, öyle ki yüksek kalitedeki çikolata tabletleri bisküvi kaplamalarına oranla daha yüksek yağ içeriğine ve düşük partikül büyüklüğüne sahiptir.</a:t>
            </a:r>
          </a:p>
          <a:p>
            <a:pPr algn="just"/>
            <a:r>
              <a:rPr lang="tr-TR" sz="2200" dirty="0">
                <a:latin typeface="Palatino Linotype" pitchFamily="18" charset="0"/>
              </a:rPr>
              <a:t>Kalıplanan nugatların parçalar halinde kolay kesilebilmesi için yeterince sert bitkisel yağların kullanılması gerekir. Sert ve plastik Hindistan cevizi yağlarının her ikisi de bu amaç için uygundur. </a:t>
            </a:r>
          </a:p>
          <a:p>
            <a:pPr algn="just"/>
            <a:r>
              <a:rPr lang="tr-TR" sz="2200" dirty="0">
                <a:latin typeface="Palatino Linotype" pitchFamily="18" charset="0"/>
              </a:rPr>
              <a:t>Yağlar kitleye katılmadan önce eritilmeli, fakat çok sıcak olmamalıdırlar. Fazla sıcak yağ kullanılması, havalandırılmış kitlenin hacminin azalmasına neden olur.</a:t>
            </a:r>
            <a:br>
              <a:rPr lang="tr-TR" sz="2200" dirty="0">
                <a:latin typeface="Palatino Linotype" pitchFamily="18" charset="0"/>
              </a:rPr>
            </a:br>
            <a:r>
              <a:rPr lang="tr-TR" sz="2200" dirty="0">
                <a:latin typeface="Palatino Linotype" pitchFamily="18" charset="0"/>
              </a:rPr>
              <a:t>Çikolata tadı verilmiş nugat yapılırken, kakao tozu ya da eritilmiş çikolata likörü, eritilmiş sert yağla karıştırılmalıdır. Bu işlem karıştırma süresini kısaltır.</a:t>
            </a:r>
          </a:p>
          <a:p>
            <a:pPr algn="just"/>
            <a:endParaRPr lang="tr-TR" sz="22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772400" cy="796950"/>
          </a:xfrm>
        </p:spPr>
        <p:txBody>
          <a:bodyPr>
            <a:normAutofit fontScale="90000"/>
          </a:bodyPr>
          <a:lstStyle/>
          <a:p>
            <a:r>
              <a:rPr lang="tr-TR" sz="2800" b="1" i="1" dirty="0">
                <a:solidFill>
                  <a:srgbClr val="0033CC"/>
                </a:solidFill>
                <a:latin typeface="Palatino Linotype" pitchFamily="18" charset="0"/>
              </a:rPr>
              <a:t>BÖLÜM </a:t>
            </a:r>
            <a:r>
              <a:rPr lang="tr-TR" sz="2800" b="1" i="1" dirty="0" smtClean="0">
                <a:solidFill>
                  <a:srgbClr val="0033CC"/>
                </a:solidFill>
                <a:latin typeface="Palatino Linotype" pitchFamily="18" charset="0"/>
              </a:rPr>
              <a:t>2: </a:t>
            </a:r>
            <a:r>
              <a:rPr lang="tr-TR" sz="2800" b="1" i="1" dirty="0">
                <a:solidFill>
                  <a:srgbClr val="0033CC"/>
                </a:solidFill>
                <a:latin typeface="Palatino Linotype" pitchFamily="18" charset="0"/>
              </a:rPr>
              <a:t>ÇİKOLATA ÜRETİM TEKNOLOJİSİ</a:t>
            </a:r>
          </a:p>
        </p:txBody>
      </p:sp>
      <p:sp>
        <p:nvSpPr>
          <p:cNvPr id="3" name="İçerik Yer Tutucusu 2"/>
          <p:cNvSpPr>
            <a:spLocks noGrp="1"/>
          </p:cNvSpPr>
          <p:nvPr>
            <p:ph sz="quarter" idx="1"/>
          </p:nvPr>
        </p:nvSpPr>
        <p:spPr>
          <a:xfrm>
            <a:off x="467544" y="1124744"/>
            <a:ext cx="8064896" cy="4968552"/>
          </a:xfrm>
        </p:spPr>
        <p:txBody>
          <a:bodyPr>
            <a:normAutofit fontScale="85000" lnSpcReduction="20000"/>
          </a:bodyPr>
          <a:lstStyle/>
          <a:p>
            <a:r>
              <a:rPr lang="tr-TR" sz="2800" b="1" i="1" dirty="0">
                <a:solidFill>
                  <a:srgbClr val="0033CC"/>
                </a:solidFill>
                <a:latin typeface="Palatino Linotype" pitchFamily="18" charset="0"/>
              </a:rPr>
              <a:t>2.Çikolata Üretim Teknolojisi</a:t>
            </a:r>
          </a:p>
          <a:p>
            <a:pPr lvl="1"/>
            <a:r>
              <a:rPr lang="tr-TR" sz="2800" b="1" i="1" dirty="0">
                <a:solidFill>
                  <a:srgbClr val="0033CC"/>
                </a:solidFill>
                <a:latin typeface="Palatino Linotype" pitchFamily="18" charset="0"/>
              </a:rPr>
              <a:t>2.1.  Çikolata Üretim </a:t>
            </a:r>
            <a:r>
              <a:rPr lang="tr-TR" sz="2800" b="1" i="1" dirty="0" smtClean="0">
                <a:solidFill>
                  <a:srgbClr val="0033CC"/>
                </a:solidFill>
                <a:latin typeface="Palatino Linotype" pitchFamily="18" charset="0"/>
              </a:rPr>
              <a:t>Aşamaları</a:t>
            </a:r>
          </a:p>
          <a:p>
            <a:pPr marL="320040" lvl="1" indent="0">
              <a:buNone/>
            </a:pPr>
            <a:endParaRPr lang="tr-TR" sz="2800" b="1" i="1" dirty="0">
              <a:solidFill>
                <a:srgbClr val="0033CC"/>
              </a:solidFill>
              <a:latin typeface="Palatino Linotype" pitchFamily="18" charset="0"/>
            </a:endParaRPr>
          </a:p>
          <a:p>
            <a:pPr marL="0" indent="0">
              <a:buNone/>
            </a:pPr>
            <a:r>
              <a:rPr lang="tr-TR" dirty="0">
                <a:latin typeface="Palatino Linotype" pitchFamily="18" charset="0"/>
              </a:rPr>
              <a:t>Çikolata hamurunun yapım aşamaları sırasıyla:</a:t>
            </a:r>
          </a:p>
          <a:p>
            <a:r>
              <a:rPr lang="tr-TR" dirty="0">
                <a:latin typeface="Palatino Linotype" pitchFamily="18" charset="0"/>
              </a:rPr>
              <a:t>1.Hammaddenin hazırlanması                    </a:t>
            </a:r>
          </a:p>
          <a:p>
            <a:r>
              <a:rPr lang="tr-TR" dirty="0">
                <a:latin typeface="Palatino Linotype" pitchFamily="18" charset="0"/>
              </a:rPr>
              <a:t>2.Melanjörde karıştırma                              </a:t>
            </a:r>
          </a:p>
          <a:p>
            <a:r>
              <a:rPr lang="tr-TR" dirty="0">
                <a:latin typeface="Palatino Linotype" pitchFamily="18" charset="0"/>
              </a:rPr>
              <a:t>3.Ön öğütme                                               </a:t>
            </a:r>
          </a:p>
          <a:p>
            <a:r>
              <a:rPr lang="tr-TR" dirty="0">
                <a:latin typeface="Palatino Linotype" pitchFamily="18" charset="0"/>
              </a:rPr>
              <a:t>4.Öğütme (inceltme)                                    </a:t>
            </a:r>
          </a:p>
          <a:p>
            <a:r>
              <a:rPr lang="tr-TR" dirty="0" smtClean="0">
                <a:latin typeface="Palatino Linotype" pitchFamily="18" charset="0"/>
              </a:rPr>
              <a:t>5.Konçlama                                                                          </a:t>
            </a:r>
            <a:endParaRPr lang="tr-TR" dirty="0">
              <a:latin typeface="Palatino Linotype" pitchFamily="18" charset="0"/>
            </a:endParaRPr>
          </a:p>
          <a:p>
            <a:r>
              <a:rPr lang="tr-TR" dirty="0" smtClean="0">
                <a:latin typeface="Palatino Linotype" pitchFamily="18" charset="0"/>
              </a:rPr>
              <a:t>6</a:t>
            </a:r>
            <a:r>
              <a:rPr lang="tr-TR" dirty="0">
                <a:latin typeface="Palatino Linotype" pitchFamily="18" charset="0"/>
              </a:rPr>
              <a:t>. Pompalama</a:t>
            </a:r>
          </a:p>
          <a:p>
            <a:r>
              <a:rPr lang="tr-TR" dirty="0" smtClean="0">
                <a:latin typeface="Palatino Linotype" pitchFamily="18" charset="0"/>
              </a:rPr>
              <a:t>7.Dinlendirme</a:t>
            </a:r>
            <a:endParaRPr lang="tr-TR" dirty="0">
              <a:latin typeface="Palatino Linotype" pitchFamily="18" charset="0"/>
            </a:endParaRPr>
          </a:p>
          <a:p>
            <a:r>
              <a:rPr lang="tr-TR" dirty="0" smtClean="0">
                <a:latin typeface="Palatino Linotype" pitchFamily="18" charset="0"/>
              </a:rPr>
              <a:t>8.Temperleme</a:t>
            </a:r>
            <a:endParaRPr lang="tr-TR" dirty="0">
              <a:latin typeface="Palatino Linotype" pitchFamily="18" charset="0"/>
            </a:endParaRPr>
          </a:p>
          <a:p>
            <a:r>
              <a:rPr lang="tr-TR" dirty="0" smtClean="0">
                <a:latin typeface="Palatino Linotype" pitchFamily="18" charset="0"/>
              </a:rPr>
              <a:t>9</a:t>
            </a:r>
            <a:r>
              <a:rPr lang="tr-TR" dirty="0">
                <a:latin typeface="Palatino Linotype" pitchFamily="18" charset="0"/>
              </a:rPr>
              <a:t>. Kalıplama</a:t>
            </a:r>
          </a:p>
          <a:p>
            <a:pPr marL="0" indent="0">
              <a:buNone/>
            </a:pPr>
            <a:r>
              <a:rPr lang="tr-TR" dirty="0">
                <a:latin typeface="Palatino Linotype" pitchFamily="18" charset="0"/>
              </a:rPr>
              <a:t> işlemleridir</a:t>
            </a:r>
          </a:p>
        </p:txBody>
      </p:sp>
    </p:spTree>
    <p:extLst>
      <p:ext uri="{BB962C8B-B14F-4D97-AF65-F5344CB8AC3E}">
        <p14:creationId xmlns:p14="http://schemas.microsoft.com/office/powerpoint/2010/main" xmlns="" val="35684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p:cTn id="56"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p:cTn id="6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5" dur="500"/>
                                        <p:tgtEl>
                                          <p:spTgt spid="3">
                                            <p:txEl>
                                              <p:pRg st="12" end="12"/>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 calcmode="lin" valueType="num">
                                      <p:cBhvr>
                                        <p:cTn id="6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fontScale="92500"/>
          </a:bodyPr>
          <a:lstStyle/>
          <a:p>
            <a:r>
              <a:rPr lang="tr-TR" sz="2400" b="1" i="1" dirty="0" smtClean="0">
                <a:solidFill>
                  <a:srgbClr val="0033CC"/>
                </a:solidFill>
                <a:latin typeface="Palatino Linotype" pitchFamily="18" charset="0"/>
              </a:rPr>
              <a:t>Bileşenlerin Karıştırılması</a:t>
            </a:r>
            <a:endParaRPr lang="tr-TR" sz="2400" b="1" i="1" dirty="0">
              <a:solidFill>
                <a:srgbClr val="0033CC"/>
              </a:solidFill>
              <a:latin typeface="Palatino Linotype" pitchFamily="18" charset="0"/>
            </a:endParaRPr>
          </a:p>
          <a:p>
            <a:pPr algn="just"/>
            <a:r>
              <a:rPr lang="tr-TR" sz="2400" dirty="0">
                <a:latin typeface="Palatino Linotype" pitchFamily="18" charset="0"/>
              </a:rPr>
              <a:t>İşlem tartılan bileşenlerin karıştırılması ile başlar.Bazı işletmelerde bu işlem otomatik </a:t>
            </a:r>
            <a:r>
              <a:rPr lang="tr-TR" sz="2400" dirty="0" smtClean="0">
                <a:latin typeface="Palatino Linotype" pitchFamily="18" charset="0"/>
              </a:rPr>
              <a:t>gerçekleştirilir. Karışım </a:t>
            </a:r>
            <a:r>
              <a:rPr lang="tr-TR" sz="2400" dirty="0">
                <a:latin typeface="Palatino Linotype" pitchFamily="18" charset="0"/>
              </a:rPr>
              <a:t>kıvamlı bir lapa haline getirilir.</a:t>
            </a:r>
          </a:p>
          <a:p>
            <a:pPr>
              <a:buNone/>
            </a:pPr>
            <a:endParaRPr lang="tr-TR" sz="2400" dirty="0">
              <a:latin typeface="Palatino Linotype" pitchFamily="18" charset="0"/>
            </a:endParaRPr>
          </a:p>
          <a:p>
            <a:pPr algn="just"/>
            <a:r>
              <a:rPr lang="tr-TR" sz="2400" b="1" i="1" dirty="0" smtClean="0">
                <a:solidFill>
                  <a:srgbClr val="0033CC"/>
                </a:solidFill>
                <a:latin typeface="Palatino Linotype" pitchFamily="18" charset="0"/>
              </a:rPr>
              <a:t>Öğütme </a:t>
            </a:r>
            <a:endParaRPr lang="tr-TR" sz="2400" b="1" i="1" dirty="0">
              <a:solidFill>
                <a:srgbClr val="0033CC"/>
              </a:solidFill>
              <a:latin typeface="Palatino Linotype" pitchFamily="18" charset="0"/>
            </a:endParaRPr>
          </a:p>
          <a:p>
            <a:pPr algn="just"/>
            <a:r>
              <a:rPr lang="tr-TR" sz="2400" dirty="0">
                <a:latin typeface="Palatino Linotype" pitchFamily="18" charset="0"/>
              </a:rPr>
              <a:t>Bu aşamada lapa öğütülüp inceltilir.Lapa, gravite ile çok </a:t>
            </a:r>
            <a:r>
              <a:rPr lang="tr-TR" sz="2400" dirty="0" smtClean="0">
                <a:latin typeface="Palatino Linotype" pitchFamily="18" charset="0"/>
              </a:rPr>
              <a:t>valslı </a:t>
            </a:r>
            <a:r>
              <a:rPr lang="tr-TR" sz="2400" dirty="0">
                <a:latin typeface="Palatino Linotype" pitchFamily="18" charset="0"/>
              </a:rPr>
              <a:t>değirmene aktarılarak parçacıkların boyutları küçültülüp daha pürüzsüz ve akışkan bir karışım haline </a:t>
            </a:r>
            <a:r>
              <a:rPr lang="tr-TR" sz="2400" dirty="0" smtClean="0">
                <a:latin typeface="Palatino Linotype" pitchFamily="18" charset="0"/>
              </a:rPr>
              <a:t>getirilir</a:t>
            </a:r>
          </a:p>
          <a:p>
            <a:pPr algn="just">
              <a:buNone/>
            </a:pPr>
            <a:endParaRPr lang="tr-TR" sz="2400" dirty="0" smtClean="0">
              <a:latin typeface="Palatino Linotype" pitchFamily="18" charset="0"/>
            </a:endParaRPr>
          </a:p>
          <a:p>
            <a:r>
              <a:rPr lang="tr-TR" sz="2400" b="1" i="1" dirty="0" smtClean="0">
                <a:solidFill>
                  <a:srgbClr val="0033CC"/>
                </a:solidFill>
                <a:latin typeface="Palatino Linotype" pitchFamily="18" charset="0"/>
              </a:rPr>
              <a:t>Yoğurma</a:t>
            </a:r>
          </a:p>
          <a:p>
            <a:pPr algn="just"/>
            <a:r>
              <a:rPr lang="tr-TR" sz="2400" dirty="0" smtClean="0">
                <a:latin typeface="Palatino Linotype" pitchFamily="18" charset="0"/>
              </a:rPr>
              <a:t> Öğütmeden sonraki basamak, katı parçacıkları iyice küçültülen çikolata karışımının daha ileri derecede yoğrulup dövüldüğü ve havalandırıldığı yoğurma (</a:t>
            </a:r>
            <a:r>
              <a:rPr lang="tr-TR" sz="2400" dirty="0" err="1" smtClean="0">
                <a:latin typeface="Palatino Linotype" pitchFamily="18" charset="0"/>
              </a:rPr>
              <a:t>conching</a:t>
            </a:r>
            <a:r>
              <a:rPr lang="tr-TR" sz="2400" dirty="0" smtClean="0">
                <a:latin typeface="Palatino Linotype" pitchFamily="18" charset="0"/>
              </a:rPr>
              <a:t>) işlemidir. </a:t>
            </a:r>
            <a:r>
              <a:rPr lang="tr-TR" sz="2400" dirty="0" smtClean="0">
                <a:solidFill>
                  <a:srgbClr val="C00000"/>
                </a:solidFill>
                <a:effectLst>
                  <a:outerShdw blurRad="38100" dist="38100" dir="2700000" algn="tl">
                    <a:srgbClr val="000000">
                      <a:alpha val="43137"/>
                    </a:srgbClr>
                  </a:outerShdw>
                </a:effectLst>
                <a:latin typeface="Palatino Linotype" pitchFamily="18" charset="0"/>
              </a:rPr>
              <a:t>İyi kalitede bir çikolata üretebilmek için bir gün ile bir hafta arasında değişen bir yoğurma süresine gereksinim vardır.</a:t>
            </a:r>
          </a:p>
          <a:p>
            <a:pPr algn="just"/>
            <a:endParaRPr lang="tr-TR" sz="2400" b="1" i="1"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525344"/>
          </a:xfrm>
        </p:spPr>
        <p:txBody>
          <a:bodyPr>
            <a:noAutofit/>
          </a:bodyPr>
          <a:lstStyle/>
          <a:p>
            <a:pPr algn="just"/>
            <a:r>
              <a:rPr lang="tr-TR" sz="2400" b="1" i="1" dirty="0" smtClean="0">
                <a:solidFill>
                  <a:srgbClr val="0033CC"/>
                </a:solidFill>
                <a:latin typeface="Palatino Linotype" pitchFamily="18" charset="0"/>
              </a:rPr>
              <a:t>Ayarlama:</a:t>
            </a:r>
          </a:p>
          <a:p>
            <a:pPr algn="just"/>
            <a:r>
              <a:rPr lang="tr-TR" sz="2400" dirty="0" smtClean="0">
                <a:latin typeface="Palatino Linotype" pitchFamily="18" charset="0"/>
              </a:rPr>
              <a:t> </a:t>
            </a:r>
            <a:r>
              <a:rPr lang="tr-TR" sz="2300" dirty="0" smtClean="0">
                <a:latin typeface="Palatino Linotype" pitchFamily="18" charset="0"/>
              </a:rPr>
              <a:t>Yoğurma aşamasını ayarlama izler. Bu aşamada, çikolataya istenen viskoziteyi kazandırmak için, yağlayıcı niteliğe sahip bir </a:t>
            </a:r>
            <a:r>
              <a:rPr lang="tr-TR" sz="2300" dirty="0" smtClean="0">
                <a:solidFill>
                  <a:srgbClr val="C00000"/>
                </a:solidFill>
                <a:effectLst>
                  <a:outerShdw blurRad="38100" dist="38100" dir="2700000" algn="tl">
                    <a:srgbClr val="000000">
                      <a:alpha val="43137"/>
                    </a:srgbClr>
                  </a:outerShdw>
                </a:effectLst>
                <a:latin typeface="Palatino Linotype" pitchFamily="18" charset="0"/>
              </a:rPr>
              <a:t>emülgatör olan lesitin</a:t>
            </a:r>
            <a:r>
              <a:rPr lang="tr-TR" sz="2300" dirty="0" smtClean="0">
                <a:latin typeface="Palatino Linotype" pitchFamily="18" charset="0"/>
              </a:rPr>
              <a:t> katılır.</a:t>
            </a:r>
            <a:endParaRPr lang="tr-TR" sz="800" dirty="0" smtClean="0">
              <a:latin typeface="Palatino Linotype" pitchFamily="18" charset="0"/>
            </a:endParaRPr>
          </a:p>
          <a:p>
            <a:pPr algn="just"/>
            <a:r>
              <a:rPr lang="tr-TR" sz="2400" b="1" dirty="0" smtClean="0">
                <a:latin typeface="Palatino Linotype" pitchFamily="18" charset="0"/>
              </a:rPr>
              <a:t> </a:t>
            </a:r>
            <a:r>
              <a:rPr lang="tr-TR" sz="2400" b="1" i="1" dirty="0" smtClean="0">
                <a:solidFill>
                  <a:srgbClr val="0033CC"/>
                </a:solidFill>
                <a:latin typeface="Palatino Linotype" pitchFamily="18" charset="0"/>
              </a:rPr>
              <a:t>Tavlama:</a:t>
            </a:r>
            <a:r>
              <a:rPr lang="tr-TR" sz="1200" dirty="0">
                <a:solidFill>
                  <a:srgbClr val="C00000"/>
                </a:solidFill>
                <a:latin typeface="Palatino Linotype" pitchFamily="18" charset="0"/>
              </a:rPr>
              <a:t>(</a:t>
            </a:r>
            <a:r>
              <a:rPr lang="tr-TR" sz="1200" dirty="0" smtClean="0">
                <a:solidFill>
                  <a:srgbClr val="C00000"/>
                </a:solidFill>
                <a:latin typeface="Palatino Linotype" pitchFamily="18" charset="0"/>
              </a:rPr>
              <a:t>Malzemeyi </a:t>
            </a:r>
            <a:r>
              <a:rPr lang="tr-TR" sz="1200" dirty="0">
                <a:solidFill>
                  <a:srgbClr val="C00000"/>
                </a:solidFill>
                <a:latin typeface="Palatino Linotype" pitchFamily="18" charset="0"/>
              </a:rPr>
              <a:t>belirli bir süre tavlama sıcaklığına ısıttıktan sonra, yavaş </a:t>
            </a:r>
            <a:r>
              <a:rPr lang="tr-TR" sz="1200" dirty="0" smtClean="0">
                <a:solidFill>
                  <a:srgbClr val="C00000"/>
                </a:solidFill>
                <a:latin typeface="Palatino Linotype" pitchFamily="18" charset="0"/>
              </a:rPr>
              <a:t>soğutma işlemi)</a:t>
            </a:r>
            <a:endParaRPr lang="tr-TR" sz="1200" b="1" i="1" dirty="0" smtClean="0">
              <a:solidFill>
                <a:srgbClr val="C00000"/>
              </a:solidFill>
              <a:latin typeface="Palatino Linotype" pitchFamily="18" charset="0"/>
            </a:endParaRPr>
          </a:p>
          <a:p>
            <a:pPr algn="just"/>
            <a:r>
              <a:rPr lang="tr-TR" sz="2300" dirty="0" smtClean="0">
                <a:latin typeface="Palatino Linotype" pitchFamily="18" charset="0"/>
              </a:rPr>
              <a:t>Çikolata içindeki polimorfik kakao yağının, istenmeyen “fat bloom” (çiçeklenme)’a neden olan, kararsız kristaller oluşturmaması için, uygun bir şekilde ve dikkatle tavlanmalıdır. “Fat bloom” olarak adlandırılan, donuk gri yüzey oluşumu kötü ya da kontrolsüz bir tavlama sonucu ortaya çıkar</a:t>
            </a:r>
            <a:r>
              <a:rPr lang="tr-TR" sz="2400" dirty="0" smtClean="0">
                <a:latin typeface="Palatino Linotype" pitchFamily="18" charset="0"/>
              </a:rPr>
              <a:t>.</a:t>
            </a:r>
            <a:endParaRPr lang="tr-TR" sz="800" dirty="0" smtClean="0">
              <a:latin typeface="Palatino Linotype" pitchFamily="18" charset="0"/>
            </a:endParaRPr>
          </a:p>
          <a:p>
            <a:pPr algn="just"/>
            <a:r>
              <a:rPr lang="tr-TR" sz="2400" b="1" i="1" dirty="0" smtClean="0">
                <a:solidFill>
                  <a:srgbClr val="0033CC"/>
                </a:solidFill>
                <a:latin typeface="Palatino Linotype" pitchFamily="18" charset="0"/>
              </a:rPr>
              <a:t>Şekillendirme ve Soğutma:</a:t>
            </a:r>
          </a:p>
          <a:p>
            <a:pPr algn="just"/>
            <a:r>
              <a:rPr lang="tr-TR" sz="2300" dirty="0" smtClean="0">
                <a:latin typeface="Symbol" pitchFamily="18" charset="2"/>
              </a:rPr>
              <a:t>b</a:t>
            </a:r>
            <a:r>
              <a:rPr lang="tr-TR" sz="2300" dirty="0" smtClean="0">
                <a:latin typeface="Palatino Linotype" pitchFamily="18" charset="0"/>
              </a:rPr>
              <a:t> tipi çekirdek kristal oluşumu tamamlanan tavlanmış çikolataya istenen büyüklük ve şeklerdeki kalıplara dökülerek soğutulup katılaştırılır ve </a:t>
            </a:r>
            <a:r>
              <a:rPr lang="tr-TR" sz="2300" dirty="0" smtClean="0">
                <a:solidFill>
                  <a:srgbClr val="C00000"/>
                </a:solidFill>
                <a:effectLst>
                  <a:outerShdw blurRad="38100" dist="38100" dir="2700000" algn="tl">
                    <a:srgbClr val="000000">
                      <a:alpha val="43137"/>
                    </a:srgbClr>
                  </a:outerShdw>
                </a:effectLst>
                <a:latin typeface="Palatino Linotype" pitchFamily="18" charset="0"/>
              </a:rPr>
              <a:t>üzerleri glikoz şurubu, şeker, arap zamkı ve su karışımı püskürtülerek cilalanır</a:t>
            </a:r>
            <a:r>
              <a:rPr lang="tr-TR" sz="2300" dirty="0" smtClean="0">
                <a:latin typeface="Palatino Linotype" pitchFamily="18" charset="0"/>
              </a:rPr>
              <a:t> ya da şekerlemelerin üzerlerini kaplamak için kullanılmak üzere tanklar, 32 </a:t>
            </a:r>
            <a:r>
              <a:rPr lang="tr-TR" sz="2300" baseline="30000" dirty="0" smtClean="0">
                <a:latin typeface="Palatino Linotype" pitchFamily="18" charset="0"/>
              </a:rPr>
              <a:t>o</a:t>
            </a:r>
            <a:r>
              <a:rPr lang="tr-TR" sz="2300" dirty="0" smtClean="0">
                <a:latin typeface="Palatino Linotype" pitchFamily="18" charset="0"/>
              </a:rPr>
              <a:t>C sıcaklıkta, bekletilir.  </a:t>
            </a:r>
            <a:endParaRPr lang="tr-TR" sz="23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5796136" y="6309320"/>
            <a:ext cx="42484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C00000"/>
                </a:solidFill>
                <a:effectLst>
                  <a:outerShdw blurRad="38100" dist="38100" dir="2700000" algn="tl">
                    <a:srgbClr val="000000">
                      <a:alpha val="43137"/>
                    </a:srgbClr>
                  </a:outerShdw>
                </a:effectLst>
                <a:latin typeface="+mj-lt"/>
                <a:ea typeface="Calibri" pitchFamily="34" charset="0"/>
                <a:cs typeface="Times New Roman" pitchFamily="18" charset="0"/>
              </a:rPr>
              <a:t>Çikolata Üretimi Akım Şeması</a:t>
            </a:r>
            <a:endParaRPr kumimoji="0" lang="tr-TR" sz="1400" b="0" i="0" u="none" strike="noStrike" cap="none" normalizeH="0" baseline="0" dirty="0" smtClean="0">
              <a:ln>
                <a:noFill/>
              </a:ln>
              <a:solidFill>
                <a:srgbClr val="C00000"/>
              </a:solidFill>
              <a:effectLst>
                <a:outerShdw blurRad="38100" dist="38100" dir="2700000" algn="tl">
                  <a:srgbClr val="000000">
                    <a:alpha val="43137"/>
                  </a:srgbClr>
                </a:outerShdw>
              </a:effectLst>
              <a:latin typeface="+mj-lt"/>
              <a:cs typeface="Arial" pitchFamily="34" charset="0"/>
            </a:endParaRPr>
          </a:p>
        </p:txBody>
      </p:sp>
      <p:pic>
        <p:nvPicPr>
          <p:cNvPr id="78852" name="Picture 4"/>
          <p:cNvPicPr>
            <a:picLocks noChangeAspect="1" noChangeArrowheads="1"/>
          </p:cNvPicPr>
          <p:nvPr/>
        </p:nvPicPr>
        <p:blipFill>
          <a:blip r:embed="rId2" cstate="print"/>
          <a:srcRect/>
          <a:stretch>
            <a:fillRect/>
          </a:stretch>
        </p:blipFill>
        <p:spPr bwMode="auto">
          <a:xfrm>
            <a:off x="1835696" y="0"/>
            <a:ext cx="4791427" cy="6802773"/>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5256584" cy="6525344"/>
          </a:xfrm>
        </p:spPr>
        <p:txBody>
          <a:bodyPr>
            <a:normAutofit fontScale="70000" lnSpcReduction="20000"/>
          </a:bodyPr>
          <a:lstStyle/>
          <a:p>
            <a:pPr marL="274320" lvl="1" indent="-274320" algn="just">
              <a:spcBef>
                <a:spcPts val="580"/>
              </a:spcBef>
              <a:buClr>
                <a:schemeClr val="accent1"/>
              </a:buClr>
            </a:pPr>
            <a:r>
              <a:rPr lang="tr-TR" sz="3400" b="1" i="1" dirty="0" smtClean="0">
                <a:solidFill>
                  <a:srgbClr val="0033CC"/>
                </a:solidFill>
                <a:latin typeface="Palatino Linotype" pitchFamily="18" charset="0"/>
              </a:rPr>
              <a:t>2.1.1. Hammaddenin Hazırlanması</a:t>
            </a:r>
          </a:p>
          <a:p>
            <a:pPr marL="274320" lvl="1" indent="-274320" algn="just">
              <a:spcBef>
                <a:spcPts val="580"/>
              </a:spcBef>
              <a:buClr>
                <a:schemeClr val="accent1"/>
              </a:buClr>
              <a:buNone/>
            </a:pPr>
            <a:endParaRPr lang="tr-TR" b="1" i="1" dirty="0" smtClean="0">
              <a:solidFill>
                <a:srgbClr val="0033CC"/>
              </a:solidFill>
              <a:latin typeface="Palatino Linotype" pitchFamily="18" charset="0"/>
            </a:endParaRPr>
          </a:p>
          <a:p>
            <a:pPr marL="274320" lvl="1" indent="-274320" algn="just">
              <a:spcBef>
                <a:spcPts val="580"/>
              </a:spcBef>
              <a:buClr>
                <a:schemeClr val="accent1"/>
              </a:buClr>
            </a:pPr>
            <a:r>
              <a:rPr lang="tr-TR" sz="3100" dirty="0">
                <a:latin typeface="Palatino Linotype" pitchFamily="18" charset="0"/>
              </a:rPr>
              <a:t>Çikolata imalinde kullanılan kakao yağı ve kakao likörü sıvı halde kullanıldığından eritme tanklarında sıcaklığı 45-55º C olan yağ eritme tanklarında eritilerek kullanıma hazırlanır. Tanklar çift cidarlı ve rezistanslıdır. Cidarların arasındaki su rezistansların yardımıyla ısıtılır. Eritme işleminde sıcaklık 50</a:t>
            </a:r>
            <a:r>
              <a:rPr lang="tr-TR" sz="3100" dirty="0">
                <a:latin typeface="Palatino Linotype" pitchFamily="18" charset="0"/>
                <a:sym typeface="Symbol"/>
              </a:rPr>
              <a:t></a:t>
            </a:r>
            <a:r>
              <a:rPr lang="tr-TR" sz="3100" dirty="0" err="1">
                <a:latin typeface="Palatino Linotype" pitchFamily="18" charset="0"/>
              </a:rPr>
              <a:t>C’yi</a:t>
            </a:r>
            <a:r>
              <a:rPr lang="tr-TR" sz="3100" dirty="0">
                <a:latin typeface="Palatino Linotype" pitchFamily="18" charset="0"/>
              </a:rPr>
              <a:t> geçmemeli  ve yağ seviyesi hiçbir zaman sıfır olmamalıdır. Aksi halde yağın asitliği ve </a:t>
            </a:r>
            <a:r>
              <a:rPr lang="tr-TR" sz="3100" dirty="0" err="1">
                <a:latin typeface="Palatino Linotype" pitchFamily="18" charset="0"/>
              </a:rPr>
              <a:t>peroksiti</a:t>
            </a:r>
            <a:r>
              <a:rPr lang="tr-TR" sz="3100" dirty="0">
                <a:latin typeface="Palatino Linotype" pitchFamily="18" charset="0"/>
              </a:rPr>
              <a:t> yükselir ve acımsı tat, koku ortaya çıkar. Erimiş yağ pompa-boru vasıtasıyla </a:t>
            </a:r>
            <a:r>
              <a:rPr lang="tr-TR" sz="3100" dirty="0" err="1">
                <a:latin typeface="Palatino Linotype" pitchFamily="18" charset="0"/>
              </a:rPr>
              <a:t>melanjör</a:t>
            </a:r>
            <a:r>
              <a:rPr lang="tr-TR" sz="3100" dirty="0">
                <a:latin typeface="Palatino Linotype" pitchFamily="18" charset="0"/>
              </a:rPr>
              <a:t>, </a:t>
            </a:r>
            <a:r>
              <a:rPr lang="tr-TR" sz="3100" dirty="0" err="1">
                <a:latin typeface="Palatino Linotype" pitchFamily="18" charset="0"/>
              </a:rPr>
              <a:t>Lehmann</a:t>
            </a:r>
            <a:r>
              <a:rPr lang="tr-TR" sz="3100" dirty="0">
                <a:latin typeface="Palatino Linotype" pitchFamily="18" charset="0"/>
              </a:rPr>
              <a:t> ve </a:t>
            </a:r>
            <a:r>
              <a:rPr lang="tr-TR" sz="3100" dirty="0" err="1">
                <a:latin typeface="Palatino Linotype" pitchFamily="18" charset="0"/>
              </a:rPr>
              <a:t>Macintyre</a:t>
            </a:r>
            <a:r>
              <a:rPr lang="tr-TR" sz="3100" dirty="0">
                <a:latin typeface="Palatino Linotype" pitchFamily="18" charset="0"/>
              </a:rPr>
              <a:t> ön karıştırma mikseri yağ tankına pompalanmaktadır. Formülasyona göre hammaddeler tartılarak hazırlanır. </a:t>
            </a:r>
            <a:endParaRPr lang="tr-TR" b="1" i="1" dirty="0" smtClean="0">
              <a:solidFill>
                <a:srgbClr val="0033CC"/>
              </a:solidFill>
              <a:latin typeface="Palatino Linotype" pitchFamily="18" charset="0"/>
            </a:endParaRPr>
          </a:p>
        </p:txBody>
      </p:sp>
      <p:pic>
        <p:nvPicPr>
          <p:cNvPr id="89089" name="Picture 1"/>
          <p:cNvPicPr>
            <a:picLocks noChangeAspect="1" noChangeArrowheads="1"/>
          </p:cNvPicPr>
          <p:nvPr/>
        </p:nvPicPr>
        <p:blipFill>
          <a:blip r:embed="rId2" cstate="print"/>
          <a:srcRect/>
          <a:stretch>
            <a:fillRect/>
          </a:stretch>
        </p:blipFill>
        <p:spPr bwMode="auto">
          <a:xfrm>
            <a:off x="5436096" y="1052736"/>
            <a:ext cx="3429000" cy="4772025"/>
          </a:xfrm>
          <a:prstGeom prst="rect">
            <a:avLst/>
          </a:prstGeom>
          <a:noFill/>
          <a:ln w="9525">
            <a:noFill/>
            <a:miter lim="800000"/>
            <a:headEnd/>
            <a:tailEnd/>
          </a:ln>
        </p:spPr>
      </p:pic>
      <p:sp>
        <p:nvSpPr>
          <p:cNvPr id="5" name="4 Dikdörtgen"/>
          <p:cNvSpPr/>
          <p:nvPr/>
        </p:nvSpPr>
        <p:spPr>
          <a:xfrm>
            <a:off x="6146362" y="5805264"/>
            <a:ext cx="2365584" cy="369332"/>
          </a:xfrm>
          <a:prstGeom prst="rect">
            <a:avLst/>
          </a:prstGeom>
        </p:spPr>
        <p:txBody>
          <a:bodyPr wrap="none">
            <a:spAutoFit/>
          </a:bodyPr>
          <a:lstStyle/>
          <a:p>
            <a:pPr lvl="0" indent="449263" algn="just" fontAlgn="base">
              <a:spcBef>
                <a:spcPct val="0"/>
              </a:spcBef>
              <a:spcAft>
                <a:spcPct val="0"/>
              </a:spcAft>
            </a:pPr>
            <a:r>
              <a:rPr lang="tr-TR" b="1" dirty="0" err="1" smtClean="0">
                <a:latin typeface="Palatino Linotype" pitchFamily="18" charset="0"/>
              </a:rPr>
              <a:t>Yağ eritme tankı</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lvl="2"/>
            <a:r>
              <a:rPr lang="tr-TR" sz="2400" b="1" i="1" dirty="0" smtClean="0">
                <a:solidFill>
                  <a:srgbClr val="0033CC"/>
                </a:solidFill>
                <a:latin typeface="Palatino Linotype" pitchFamily="18" charset="0"/>
              </a:rPr>
              <a:t>2.1.2. </a:t>
            </a:r>
            <a:r>
              <a:rPr lang="tr-TR" sz="2400" b="1" i="1" dirty="0" err="1" smtClean="0">
                <a:solidFill>
                  <a:srgbClr val="0033CC"/>
                </a:solidFill>
                <a:latin typeface="Palatino Linotype" pitchFamily="18" charset="0"/>
              </a:rPr>
              <a:t>Melanjörde</a:t>
            </a:r>
            <a:r>
              <a:rPr lang="tr-TR" sz="2400" b="1" i="1" dirty="0" smtClean="0">
                <a:solidFill>
                  <a:srgbClr val="0033CC"/>
                </a:solidFill>
                <a:latin typeface="Palatino Linotype" pitchFamily="18" charset="0"/>
              </a:rPr>
              <a:t> Karıştırma</a:t>
            </a:r>
          </a:p>
          <a:p>
            <a:pPr lvl="2">
              <a:buNone/>
            </a:pPr>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lvl="2"/>
            <a:endParaRPr lang="tr-TR" sz="2200" b="1" i="1" dirty="0" smtClean="0">
              <a:solidFill>
                <a:srgbClr val="0033CC"/>
              </a:solidFill>
              <a:latin typeface="Palatino Linotype" pitchFamily="18" charset="0"/>
            </a:endParaRPr>
          </a:p>
          <a:p>
            <a:pPr algn="just"/>
            <a:r>
              <a:rPr lang="tr-TR" sz="1500" dirty="0" err="1" smtClean="0">
                <a:solidFill>
                  <a:srgbClr val="C00000"/>
                </a:solidFill>
                <a:latin typeface="Palatino Linotype" pitchFamily="18" charset="0"/>
              </a:rPr>
              <a:t>Melanjör</a:t>
            </a:r>
            <a:r>
              <a:rPr lang="tr-TR" sz="1500" dirty="0" smtClean="0">
                <a:solidFill>
                  <a:srgbClr val="C00000"/>
                </a:solidFill>
                <a:latin typeface="Palatino Linotype" pitchFamily="18" charset="0"/>
              </a:rPr>
              <a:t>, Dönel granit bir zemin ve bunun üzerindeki silindirler vasıtasıyla </a:t>
            </a:r>
            <a:r>
              <a:rPr lang="tr-TR" sz="1500" dirty="0" err="1" smtClean="0">
                <a:solidFill>
                  <a:srgbClr val="C00000"/>
                </a:solidFill>
                <a:latin typeface="Palatino Linotype" pitchFamily="18" charset="0"/>
              </a:rPr>
              <a:t>kokolin</a:t>
            </a:r>
            <a:r>
              <a:rPr lang="tr-TR" sz="1500" dirty="0" smtClean="0">
                <a:solidFill>
                  <a:srgbClr val="C00000"/>
                </a:solidFill>
                <a:latin typeface="Palatino Linotype" pitchFamily="18" charset="0"/>
              </a:rPr>
              <a:t> hammaddelerinin büyük bir kısmının atılarak homojen bir ezme ve karıştırma işleminin yapıldığı makinelerdir. Isıtma sistemi yardımıyla hamurun daha iyi karışması sağlanmaktadır.</a:t>
            </a:r>
            <a:endParaRPr lang="tr-TR" sz="1500" dirty="0">
              <a:solidFill>
                <a:srgbClr val="C00000"/>
              </a:solidFill>
              <a:latin typeface="Palatino Linotype" pitchFamily="18" charset="0"/>
            </a:endParaRPr>
          </a:p>
        </p:txBody>
      </p:sp>
      <p:pic>
        <p:nvPicPr>
          <p:cNvPr id="88065" name="Picture 1"/>
          <p:cNvPicPr>
            <a:picLocks noChangeAspect="1" noChangeArrowheads="1"/>
          </p:cNvPicPr>
          <p:nvPr/>
        </p:nvPicPr>
        <p:blipFill>
          <a:blip r:embed="rId2" cstate="print"/>
          <a:srcRect/>
          <a:stretch>
            <a:fillRect/>
          </a:stretch>
        </p:blipFill>
        <p:spPr bwMode="auto">
          <a:xfrm>
            <a:off x="1115616" y="1268760"/>
            <a:ext cx="6781800" cy="3629025"/>
          </a:xfrm>
          <a:prstGeom prst="rect">
            <a:avLst/>
          </a:prstGeom>
          <a:noFill/>
          <a:ln w="9525">
            <a:noFill/>
            <a:miter lim="800000"/>
            <a:headEnd/>
            <a:tailEnd/>
          </a:ln>
        </p:spPr>
      </p:pic>
      <p:sp>
        <p:nvSpPr>
          <p:cNvPr id="4" name="3 Dikdörtgen"/>
          <p:cNvSpPr/>
          <p:nvPr/>
        </p:nvSpPr>
        <p:spPr>
          <a:xfrm>
            <a:off x="5580112" y="4725144"/>
            <a:ext cx="1090363" cy="369332"/>
          </a:xfrm>
          <a:prstGeom prst="rect">
            <a:avLst/>
          </a:prstGeom>
        </p:spPr>
        <p:txBody>
          <a:bodyPr wrap="none">
            <a:spAutoFit/>
          </a:bodyPr>
          <a:lstStyle/>
          <a:p>
            <a:r>
              <a:rPr lang="tr-TR" b="1" dirty="0" err="1" smtClean="0"/>
              <a:t>Melanjör</a:t>
            </a:r>
            <a:endParaRPr lang="tr-TR" dirty="0"/>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p:cTn id="7"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algn="just"/>
            <a:r>
              <a:rPr lang="tr-TR" sz="2400" dirty="0" smtClean="0">
                <a:latin typeface="Palatino Linotype" pitchFamily="18" charset="0"/>
              </a:rPr>
              <a:t> Yapılacak çikolatanın çeşidine göre pudra şekeri, süt tozu, kakao likörü ya da kakao tozu ve kakao yağının ¼’ü ilave edilerek karıştırılır. Karıştırma işlemi 250 ton ağırlığındaki iki taş silindirin yardımıyla yapılır. Kakao yağının tamamı </a:t>
            </a:r>
            <a:r>
              <a:rPr lang="tr-TR" sz="2400" dirty="0" err="1" smtClean="0">
                <a:latin typeface="Palatino Linotype" pitchFamily="18" charset="0"/>
              </a:rPr>
              <a:t>melanjöre</a:t>
            </a:r>
            <a:r>
              <a:rPr lang="tr-TR" sz="2400" dirty="0" smtClean="0">
                <a:latin typeface="Palatino Linotype" pitchFamily="18" charset="0"/>
              </a:rPr>
              <a:t> ilave edilmez. Çünkü kıvamı çok uslu bir kıvam alacağından silindirin çekmesi zor olacaktır. Bu yüzden kakao yağının 1/3’ü ilave edilir. Kalan yağ </a:t>
            </a:r>
            <a:r>
              <a:rPr lang="tr-TR" sz="2400" dirty="0" err="1" smtClean="0">
                <a:latin typeface="Palatino Linotype" pitchFamily="18" charset="0"/>
              </a:rPr>
              <a:t>konçlama</a:t>
            </a:r>
            <a:r>
              <a:rPr lang="tr-TR" sz="2400" dirty="0" smtClean="0">
                <a:latin typeface="Palatino Linotype" pitchFamily="18" charset="0"/>
              </a:rPr>
              <a:t> işlemi sırasında kullanılır. </a:t>
            </a:r>
          </a:p>
          <a:p>
            <a:pPr algn="just"/>
            <a:r>
              <a:rPr lang="tr-TR" sz="2400" dirty="0" err="1" smtClean="0">
                <a:latin typeface="Palatino Linotype" pitchFamily="18" charset="0"/>
              </a:rPr>
              <a:t>Melanjörde</a:t>
            </a:r>
            <a:r>
              <a:rPr lang="tr-TR" sz="2400" dirty="0" smtClean="0">
                <a:latin typeface="Palatino Linotype" pitchFamily="18" charset="0"/>
              </a:rPr>
              <a:t> hazırlanan karışımın kıvamı kütle halinde hamur kıvamındadır. Hazırlanan karışım buradan silindire gelir. Bitter çikolatada karışımına süt tozu ilave edilmez. Karışım şeker, kakao likörü ve kakao yağı ile hazırlanarak silindire verilir. </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4032448" cy="6048672"/>
          </a:xfrm>
        </p:spPr>
        <p:txBody>
          <a:bodyPr>
            <a:normAutofit/>
          </a:bodyPr>
          <a:lstStyle/>
          <a:p>
            <a:pPr lvl="2" algn="just"/>
            <a:r>
              <a:rPr lang="tr-TR" sz="2400" b="1" i="1" dirty="0" smtClean="0">
                <a:solidFill>
                  <a:srgbClr val="0033CC"/>
                </a:solidFill>
                <a:latin typeface="Palatino Linotype" pitchFamily="18" charset="0"/>
              </a:rPr>
              <a:t>2.1.3. Ön Öğütme</a:t>
            </a:r>
            <a:endParaRPr lang="tr-TR" sz="2400" dirty="0" smtClean="0">
              <a:latin typeface="Palatino Linotype" pitchFamily="18" charset="0"/>
            </a:endParaRPr>
          </a:p>
          <a:p>
            <a:pPr algn="just"/>
            <a:r>
              <a:rPr lang="tr-TR" sz="2400" dirty="0" err="1" smtClean="0">
                <a:latin typeface="Palatino Linotype" pitchFamily="18" charset="0"/>
              </a:rPr>
              <a:t>Melanjörde</a:t>
            </a:r>
            <a:r>
              <a:rPr lang="tr-TR" sz="2400" dirty="0" smtClean="0">
                <a:latin typeface="Palatino Linotype" pitchFamily="18" charset="0"/>
              </a:rPr>
              <a:t> homojen olarak ezilen ve karışan hamur silindirlerde inceltilir. 5’ </a:t>
            </a:r>
            <a:r>
              <a:rPr lang="tr-TR" sz="2400" dirty="0" err="1" smtClean="0">
                <a:latin typeface="Palatino Linotype" pitchFamily="18" charset="0"/>
              </a:rPr>
              <a:t>li</a:t>
            </a:r>
            <a:r>
              <a:rPr lang="tr-TR" sz="2400" dirty="0" smtClean="0">
                <a:latin typeface="Palatino Linotype" pitchFamily="18" charset="0"/>
              </a:rPr>
              <a:t> ve 3’ </a:t>
            </a:r>
            <a:r>
              <a:rPr lang="tr-TR" sz="2400" dirty="0" err="1" smtClean="0">
                <a:latin typeface="Palatino Linotype" pitchFamily="18" charset="0"/>
              </a:rPr>
              <a:t>lü</a:t>
            </a:r>
            <a:r>
              <a:rPr lang="tr-TR" sz="2400" dirty="0" smtClean="0">
                <a:latin typeface="Palatino Linotype" pitchFamily="18" charset="0"/>
              </a:rPr>
              <a:t> silindir sistemleri mevcuttur. Silindirlerin hızı aşağıdan yukarı artmakta ve son silindirde çekilen toz sıyırıcı bıçak vasıtasıyla konveyör banda alınmaktadır. İnceltme işleminin kontrolünü iki silindir arasındaki mesafe ayarlanarak yapılabilir.</a:t>
            </a:r>
            <a:endParaRPr lang="tr-TR" sz="2400" dirty="0">
              <a:latin typeface="Palatino Linotype" pitchFamily="18" charset="0"/>
            </a:endParaRPr>
          </a:p>
        </p:txBody>
      </p:sp>
      <p:pic>
        <p:nvPicPr>
          <p:cNvPr id="86017" name="Picture 1"/>
          <p:cNvPicPr>
            <a:picLocks noChangeAspect="1" noChangeArrowheads="1"/>
          </p:cNvPicPr>
          <p:nvPr/>
        </p:nvPicPr>
        <p:blipFill>
          <a:blip r:embed="rId2" cstate="print"/>
          <a:srcRect/>
          <a:stretch>
            <a:fillRect/>
          </a:stretch>
        </p:blipFill>
        <p:spPr bwMode="auto">
          <a:xfrm>
            <a:off x="5148064" y="980728"/>
            <a:ext cx="3810000" cy="4676775"/>
          </a:xfrm>
          <a:prstGeom prst="rect">
            <a:avLst/>
          </a:prstGeom>
          <a:noFill/>
          <a:ln w="9525">
            <a:noFill/>
            <a:miter lim="800000"/>
            <a:headEnd/>
            <a:tailEnd/>
          </a:ln>
        </p:spPr>
      </p:pic>
      <p:sp>
        <p:nvSpPr>
          <p:cNvPr id="86018" name="Rectangle 2"/>
          <p:cNvSpPr>
            <a:spLocks noChangeArrowheads="1"/>
          </p:cNvSpPr>
          <p:nvPr/>
        </p:nvSpPr>
        <p:spPr bwMode="auto">
          <a:xfrm>
            <a:off x="5436096" y="5831105"/>
            <a:ext cx="34198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b="1" dirty="0" smtClean="0">
                <a:latin typeface="Palatino Linotype" pitchFamily="18" charset="0"/>
              </a:rPr>
              <a:t>Silindir</a:t>
            </a: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fontScale="92500" lnSpcReduction="10000"/>
          </a:bodyPr>
          <a:lstStyle/>
          <a:p>
            <a:pPr algn="just"/>
            <a:r>
              <a:rPr lang="tr-TR" sz="2800" dirty="0" smtClean="0">
                <a:latin typeface="Palatino Linotype" pitchFamily="18" charset="0"/>
              </a:rPr>
              <a:t>İyi bir çikolatanın üretimi için hamurun inceliği çok önemlidir. İnceltme işleminin ilk adımı silindir </a:t>
            </a:r>
            <a:r>
              <a:rPr lang="tr-TR" sz="2800" dirty="0" err="1" smtClean="0">
                <a:latin typeface="Palatino Linotype" pitchFamily="18" charset="0"/>
              </a:rPr>
              <a:t>makinalarında</a:t>
            </a:r>
            <a:r>
              <a:rPr lang="tr-TR" sz="2800" dirty="0" smtClean="0">
                <a:latin typeface="Palatino Linotype" pitchFamily="18" charset="0"/>
              </a:rPr>
              <a:t> yapılır. Silindir </a:t>
            </a:r>
            <a:r>
              <a:rPr lang="tr-TR" sz="2800" dirty="0" err="1" smtClean="0">
                <a:latin typeface="Palatino Linotype" pitchFamily="18" charset="0"/>
              </a:rPr>
              <a:t>makinaları</a:t>
            </a:r>
            <a:r>
              <a:rPr lang="tr-TR" sz="2800" dirty="0" smtClean="0">
                <a:latin typeface="Palatino Linotype" pitchFamily="18" charset="0"/>
              </a:rPr>
              <a:t> birbirine ters yönde dönen silindir taşlarından meydana gelir. Her bir silindir diğerinden daha hızlı döner. Silindirlerin içinde sürekli devir daim yapan soğuk su sistemi vardır. Kinetik enerjiden dolayı ısınan silindirler su ile soğutulur, ısınan su devir daim pompasıyla soğutma işlemine geri verilir.</a:t>
            </a:r>
            <a:endParaRPr lang="tr-TR" sz="2400" dirty="0" smtClean="0">
              <a:latin typeface="Palatino Linotype" pitchFamily="18" charset="0"/>
            </a:endParaRPr>
          </a:p>
          <a:p>
            <a:pPr algn="just"/>
            <a:r>
              <a:rPr lang="tr-TR" sz="2800" dirty="0" smtClean="0">
                <a:latin typeface="Palatino Linotype" pitchFamily="18" charset="0"/>
              </a:rPr>
              <a:t>Çikolata hamuru alttaki silindire verilir. Hamur alttaki silindirden hız farkıyla üste çıkar.</a:t>
            </a:r>
            <a:endParaRPr lang="tr-TR" sz="2400" dirty="0" smtClean="0">
              <a:latin typeface="Palatino Linotype" pitchFamily="18" charset="0"/>
            </a:endParaRPr>
          </a:p>
          <a:p>
            <a:pPr algn="just"/>
            <a:r>
              <a:rPr lang="tr-TR" sz="2800" dirty="0" smtClean="0">
                <a:latin typeface="Palatino Linotype" pitchFamily="18" charset="0"/>
              </a:rPr>
              <a:t>Ön öğütme işlemi </a:t>
            </a:r>
            <a:r>
              <a:rPr lang="tr-TR" sz="2800" b="1" dirty="0" smtClean="0">
                <a:latin typeface="Palatino Linotype" pitchFamily="18" charset="0"/>
              </a:rPr>
              <a:t>ikili </a:t>
            </a:r>
            <a:r>
              <a:rPr lang="tr-TR" sz="2800" dirty="0" smtClean="0">
                <a:latin typeface="Palatino Linotype" pitchFamily="18" charset="0"/>
              </a:rPr>
              <a:t>silindirde gerçekleşir. İkili silindir şeker kristallerin, lifli kakao kitlesini ve süt tozundaki katı maddeleri parçalayarak yaklaşık olarak 200-250 </a:t>
            </a:r>
            <a:r>
              <a:rPr lang="tr-TR" sz="2800" dirty="0" smtClean="0">
                <a:latin typeface="Palatino Linotype" pitchFamily="18" charset="0"/>
                <a:sym typeface="Symbol"/>
              </a:rPr>
              <a:t></a:t>
            </a:r>
            <a:r>
              <a:rPr lang="tr-TR" sz="2800" dirty="0" smtClean="0">
                <a:latin typeface="Palatino Linotype" pitchFamily="18" charset="0"/>
              </a:rPr>
              <a:t>’a kadar ufaltır. Çıkan kek kıvamındaki karışım konveyör aracılığı ile beşli silindire gelir.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8352928" cy="1143000"/>
          </a:xfrm>
        </p:spPr>
        <p:txBody>
          <a:bodyPr>
            <a:normAutofit fontScale="90000"/>
          </a:bodyPr>
          <a:lstStyle/>
          <a:p>
            <a:pPr lvl="1"/>
            <a:r>
              <a:rPr lang="tr-TR" sz="2800" b="1" i="1" kern="1200" dirty="0" smtClean="0">
                <a:solidFill>
                  <a:srgbClr val="0033CC"/>
                </a:solidFill>
                <a:latin typeface="Palatino Linotype" pitchFamily="18" charset="0"/>
                <a:ea typeface="+mj-ea"/>
                <a:cs typeface="+mj-cs"/>
              </a:rPr>
              <a:t>1.2. Çikolata </a:t>
            </a:r>
            <a:r>
              <a:rPr lang="tr-TR" sz="2800" b="1" i="1" kern="1200" dirty="0">
                <a:solidFill>
                  <a:srgbClr val="0033CC"/>
                </a:solidFill>
                <a:latin typeface="Palatino Linotype" pitchFamily="18" charset="0"/>
                <a:ea typeface="+mj-ea"/>
                <a:cs typeface="+mj-cs"/>
              </a:rPr>
              <a:t>Teknolojisinde Kullanılan Hammaddeler</a:t>
            </a:r>
            <a:br>
              <a:rPr lang="tr-TR" sz="2800" b="1" i="1" kern="1200" dirty="0">
                <a:solidFill>
                  <a:srgbClr val="0033CC"/>
                </a:solidFill>
                <a:latin typeface="Palatino Linotype" pitchFamily="18" charset="0"/>
                <a:ea typeface="+mj-ea"/>
                <a:cs typeface="+mj-cs"/>
              </a:rPr>
            </a:br>
            <a:r>
              <a:rPr lang="tr-TR" sz="2800" b="1" i="1" kern="1200" dirty="0" smtClean="0">
                <a:solidFill>
                  <a:srgbClr val="0033CC"/>
                </a:solidFill>
                <a:latin typeface="Palatino Linotype" pitchFamily="18" charset="0"/>
                <a:ea typeface="+mj-ea"/>
                <a:cs typeface="+mj-cs"/>
              </a:rPr>
              <a:t>1.2.1. Kakao</a:t>
            </a:r>
            <a:endParaRPr lang="tr-TR" dirty="0">
              <a:latin typeface="Palatino Linotype" pitchFamily="18" charset="0"/>
            </a:endParaRPr>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484784"/>
            <a:ext cx="6131758"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354155"/>
            <a:ext cx="3794203"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2" y="4293096"/>
            <a:ext cx="2486025" cy="240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ikdörtgen 3"/>
          <p:cNvSpPr/>
          <p:nvPr/>
        </p:nvSpPr>
        <p:spPr>
          <a:xfrm>
            <a:off x="5684353" y="5036343"/>
            <a:ext cx="2200015" cy="1661993"/>
          </a:xfrm>
          <a:prstGeom prst="rect">
            <a:avLst/>
          </a:prstGeom>
        </p:spPr>
        <p:txBody>
          <a:bodyPr wrap="square">
            <a:spAutoFit/>
          </a:bodyPr>
          <a:lstStyle/>
          <a:p>
            <a:r>
              <a:rPr lang="tr-TR" dirty="0" smtClean="0">
                <a:latin typeface="Palatino Linotype" pitchFamily="18" charset="0"/>
              </a:rPr>
              <a:t>Kakao ağacı </a:t>
            </a:r>
          </a:p>
          <a:p>
            <a:r>
              <a:rPr lang="tr-TR" sz="2200" i="1" dirty="0">
                <a:effectLst>
                  <a:outerShdw blurRad="38100" dist="38100" dir="2700000" algn="tl">
                    <a:srgbClr val="000000">
                      <a:alpha val="43137"/>
                    </a:srgbClr>
                  </a:outerShdw>
                </a:effectLst>
                <a:latin typeface="Palatino Linotype" pitchFamily="18" charset="0"/>
              </a:rPr>
              <a:t>(theobroma cacao) </a:t>
            </a:r>
          </a:p>
          <a:p>
            <a:r>
              <a:rPr lang="tr-TR" dirty="0" smtClean="0">
                <a:latin typeface="Palatino Linotype" pitchFamily="18" charset="0"/>
              </a:rPr>
              <a:t>ve Meyvesi </a:t>
            </a:r>
          </a:p>
          <a:p>
            <a:r>
              <a:rPr lang="tr-TR" sz="2200" i="1" dirty="0">
                <a:effectLst>
                  <a:outerShdw blurRad="38100" dist="38100" dir="2700000" algn="tl">
                    <a:srgbClr val="000000">
                      <a:alpha val="43137"/>
                    </a:srgbClr>
                  </a:outerShdw>
                </a:effectLst>
                <a:latin typeface="Palatino Linotype" pitchFamily="18" charset="0"/>
              </a:rPr>
              <a:t>(Tohum Zarfı)</a:t>
            </a:r>
          </a:p>
        </p:txBody>
      </p:sp>
    </p:spTree>
    <p:extLst>
      <p:ext uri="{BB962C8B-B14F-4D97-AF65-F5344CB8AC3E}">
        <p14:creationId xmlns:p14="http://schemas.microsoft.com/office/powerpoint/2010/main" xmlns="" val="21615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fltVal val="0"/>
                                          </p:val>
                                        </p:tav>
                                        <p:tav tm="100000">
                                          <p:val>
                                            <p:strVal val="#ppt_h"/>
                                          </p:val>
                                        </p:tav>
                                      </p:tavLst>
                                    </p:anim>
                                    <p:animEffect transition="in" filter="fade">
                                      <p:cBhvr>
                                        <p:cTn id="30" dur="500"/>
                                        <p:tgtEl>
                                          <p:spTgt spid="205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048672"/>
          </a:xfrm>
        </p:spPr>
        <p:txBody>
          <a:bodyPr>
            <a:normAutofit/>
          </a:bodyPr>
          <a:lstStyle/>
          <a:p>
            <a:pPr lvl="2"/>
            <a:r>
              <a:rPr lang="tr-TR" sz="2400" b="1" i="1" dirty="0" smtClean="0">
                <a:solidFill>
                  <a:srgbClr val="0033CC"/>
                </a:solidFill>
                <a:latin typeface="Palatino Linotype" pitchFamily="18" charset="0"/>
              </a:rPr>
              <a:t>2.1.4. Öğütme (İnceltme)</a:t>
            </a:r>
          </a:p>
          <a:p>
            <a:pPr algn="just"/>
            <a:r>
              <a:rPr lang="tr-TR" sz="2400" dirty="0" smtClean="0">
                <a:latin typeface="Palatino Linotype" pitchFamily="18" charset="0"/>
              </a:rPr>
              <a:t>Beşli silindirde; silindirin arasındaki hız, sıcaklık ve basınç farkının etkisiyle inceltme işlemi gerçekleşir. Silindirin arasındaki mesafe ayarlanarak istenilen incelikte karışım elde edilir. Beşli silindirden çıkan karışım yaklaşık 18-20 </a:t>
            </a:r>
            <a:r>
              <a:rPr lang="tr-TR" sz="2400" dirty="0" smtClean="0">
                <a:latin typeface="Palatino Linotype" pitchFamily="18" charset="0"/>
                <a:sym typeface="Symbol"/>
              </a:rPr>
              <a:t></a:t>
            </a:r>
            <a:r>
              <a:rPr lang="tr-TR" sz="2400" dirty="0" smtClean="0">
                <a:latin typeface="Palatino Linotype" pitchFamily="18" charset="0"/>
              </a:rPr>
              <a:t> inceliğindeki toz halindedir. Bu toz halindeki karışım konveyör aracılığı ile beşli </a:t>
            </a:r>
            <a:r>
              <a:rPr lang="tr-TR" sz="2400" dirty="0" err="1" smtClean="0">
                <a:latin typeface="Palatino Linotype" pitchFamily="18" charset="0"/>
              </a:rPr>
              <a:t>konça</a:t>
            </a:r>
            <a:r>
              <a:rPr lang="tr-TR" sz="2400" dirty="0" smtClean="0">
                <a:latin typeface="Palatino Linotype" pitchFamily="18" charset="0"/>
              </a:rPr>
              <a:t> gelir. </a:t>
            </a:r>
            <a:endParaRPr lang="tr-TR" sz="2400" dirty="0">
              <a:latin typeface="Palatino Linotype" pitchFamily="18" charset="0"/>
            </a:endParaRPr>
          </a:p>
        </p:txBody>
      </p:sp>
      <p:pic>
        <p:nvPicPr>
          <p:cNvPr id="83969" name="Picture 1"/>
          <p:cNvPicPr>
            <a:picLocks noChangeAspect="1" noChangeArrowheads="1"/>
          </p:cNvPicPr>
          <p:nvPr/>
        </p:nvPicPr>
        <p:blipFill>
          <a:blip r:embed="rId2" cstate="print"/>
          <a:srcRect/>
          <a:stretch>
            <a:fillRect/>
          </a:stretch>
        </p:blipFill>
        <p:spPr bwMode="auto">
          <a:xfrm>
            <a:off x="1475656" y="3212976"/>
            <a:ext cx="6448425" cy="3463677"/>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365104"/>
            <a:ext cx="9036496" cy="2160240"/>
          </a:xfrm>
        </p:spPr>
        <p:txBody>
          <a:bodyPr>
            <a:normAutofit fontScale="92500" lnSpcReduction="20000"/>
          </a:bodyPr>
          <a:lstStyle/>
          <a:p>
            <a:pPr>
              <a:buNone/>
            </a:pPr>
            <a:r>
              <a:rPr lang="tr-TR" sz="2400" b="1" dirty="0" smtClean="0">
                <a:latin typeface="Palatino Linotype" pitchFamily="18" charset="0"/>
              </a:rPr>
              <a:t>                                        YS/B 1000 Bilyeli inceltici</a:t>
            </a:r>
            <a:endParaRPr lang="tr-TR" sz="2400" dirty="0" smtClean="0">
              <a:latin typeface="Palatino Linotype" pitchFamily="18" charset="0"/>
            </a:endParaRPr>
          </a:p>
          <a:p>
            <a:pPr>
              <a:buNone/>
            </a:pPr>
            <a:r>
              <a:rPr lang="tr-TR" sz="1600" dirty="0" smtClean="0">
                <a:solidFill>
                  <a:srgbClr val="C00000"/>
                </a:solidFill>
                <a:latin typeface="Palatino Linotype" pitchFamily="18" charset="0"/>
              </a:rPr>
              <a:t>        Kapasite : 600 kg/h </a:t>
            </a:r>
            <a:br>
              <a:rPr lang="tr-TR" sz="1600" dirty="0" smtClean="0">
                <a:solidFill>
                  <a:srgbClr val="C00000"/>
                </a:solidFill>
                <a:latin typeface="Palatino Linotype" pitchFamily="18" charset="0"/>
              </a:rPr>
            </a:br>
            <a:r>
              <a:rPr lang="tr-TR" sz="1600" dirty="0" smtClean="0">
                <a:solidFill>
                  <a:srgbClr val="C00000"/>
                </a:solidFill>
                <a:latin typeface="Palatino Linotype" pitchFamily="18" charset="0"/>
              </a:rPr>
              <a:t>Hamur inceliği : 20-25 mikron</a:t>
            </a:r>
            <a:br>
              <a:rPr lang="tr-TR" sz="1600" dirty="0" smtClean="0">
                <a:solidFill>
                  <a:srgbClr val="C00000"/>
                </a:solidFill>
                <a:latin typeface="Palatino Linotype" pitchFamily="18" charset="0"/>
              </a:rPr>
            </a:br>
            <a:r>
              <a:rPr lang="tr-TR" sz="1600" dirty="0" smtClean="0">
                <a:solidFill>
                  <a:srgbClr val="C00000"/>
                </a:solidFill>
                <a:latin typeface="Palatino Linotype" pitchFamily="18" charset="0"/>
              </a:rPr>
              <a:t>Karıştırıcı </a:t>
            </a:r>
            <a:r>
              <a:rPr lang="tr-TR" sz="1600" dirty="0" err="1" smtClean="0">
                <a:solidFill>
                  <a:srgbClr val="C00000"/>
                </a:solidFill>
                <a:latin typeface="Palatino Linotype" pitchFamily="18" charset="0"/>
              </a:rPr>
              <a:t>melanjör</a:t>
            </a:r>
            <a:r>
              <a:rPr lang="tr-TR" sz="1600" dirty="0" smtClean="0">
                <a:solidFill>
                  <a:srgbClr val="C00000"/>
                </a:solidFill>
                <a:latin typeface="Palatino Linotype" pitchFamily="18" charset="0"/>
              </a:rPr>
              <a:t> , inceltici tüp ve stok tankı olmak üzere 3 bölümdür. Çikolatanın temas ettiği tüm yüzeyler paslanmazdır. </a:t>
            </a:r>
            <a:r>
              <a:rPr lang="tr-TR" sz="1600" dirty="0" err="1" smtClean="0">
                <a:solidFill>
                  <a:srgbClr val="C00000"/>
                </a:solidFill>
                <a:latin typeface="Palatino Linotype" pitchFamily="18" charset="0"/>
              </a:rPr>
              <a:t>Melanjör</a:t>
            </a:r>
            <a:r>
              <a:rPr lang="tr-TR" sz="1600" dirty="0" smtClean="0">
                <a:solidFill>
                  <a:srgbClr val="C00000"/>
                </a:solidFill>
                <a:latin typeface="Palatino Linotype" pitchFamily="18" charset="0"/>
              </a:rPr>
              <a:t> ve stok tankı iç ve dış yüzeyler paslanmaz ve ceketlidir. Ara bağlantı boruları ve vanalar paslanmaz çeliktir. PLC  (Programlanabilir Mantıksal Denetleyici, İngilizce: </a:t>
            </a:r>
            <a:r>
              <a:rPr lang="tr-TR" sz="1600" dirty="0" err="1" smtClean="0">
                <a:solidFill>
                  <a:srgbClr val="C00000"/>
                </a:solidFill>
                <a:latin typeface="Palatino Linotype" pitchFamily="18" charset="0"/>
              </a:rPr>
              <a:t>Programmable</a:t>
            </a:r>
            <a:r>
              <a:rPr lang="tr-TR" sz="1600" dirty="0" smtClean="0">
                <a:solidFill>
                  <a:srgbClr val="C00000"/>
                </a:solidFill>
                <a:latin typeface="Palatino Linotype" pitchFamily="18" charset="0"/>
              </a:rPr>
              <a:t> </a:t>
            </a:r>
            <a:r>
              <a:rPr lang="tr-TR" sz="1600" dirty="0" err="1" smtClean="0">
                <a:solidFill>
                  <a:srgbClr val="C00000"/>
                </a:solidFill>
                <a:latin typeface="Palatino Linotype" pitchFamily="18" charset="0"/>
              </a:rPr>
              <a:t>Logic</a:t>
            </a:r>
            <a:r>
              <a:rPr lang="tr-TR" sz="1600" dirty="0" smtClean="0">
                <a:solidFill>
                  <a:srgbClr val="C00000"/>
                </a:solidFill>
                <a:latin typeface="Palatino Linotype" pitchFamily="18" charset="0"/>
              </a:rPr>
              <a:t> </a:t>
            </a:r>
            <a:r>
              <a:rPr lang="tr-TR" sz="1600" dirty="0" err="1" smtClean="0">
                <a:solidFill>
                  <a:srgbClr val="C00000"/>
                </a:solidFill>
                <a:latin typeface="Palatino Linotype" pitchFamily="18" charset="0"/>
              </a:rPr>
              <a:t>Controller</a:t>
            </a:r>
            <a:r>
              <a:rPr lang="tr-TR" sz="1600" dirty="0" smtClean="0">
                <a:solidFill>
                  <a:srgbClr val="C00000"/>
                </a:solidFill>
                <a:latin typeface="Palatino Linotype" pitchFamily="18" charset="0"/>
              </a:rPr>
              <a:t>) kontrollüdür, tüm veriler ekrandan girilir. Toplam </a:t>
            </a:r>
            <a:r>
              <a:rPr lang="tr-TR" sz="1600" dirty="0" err="1" smtClean="0">
                <a:solidFill>
                  <a:srgbClr val="C00000"/>
                </a:solidFill>
                <a:latin typeface="Palatino Linotype" pitchFamily="18" charset="0"/>
              </a:rPr>
              <a:t>bilya</a:t>
            </a:r>
            <a:r>
              <a:rPr lang="tr-TR" sz="1600" dirty="0" smtClean="0">
                <a:solidFill>
                  <a:srgbClr val="C00000"/>
                </a:solidFill>
                <a:latin typeface="Palatino Linotype" pitchFamily="18" charset="0"/>
              </a:rPr>
              <a:t> miktarı 350 </a:t>
            </a:r>
            <a:r>
              <a:rPr lang="tr-TR" sz="1600" dirty="0" err="1" smtClean="0">
                <a:solidFill>
                  <a:srgbClr val="C00000"/>
                </a:solidFill>
                <a:latin typeface="Palatino Linotype" pitchFamily="18" charset="0"/>
              </a:rPr>
              <a:t>kg.Üç</a:t>
            </a:r>
            <a:r>
              <a:rPr lang="tr-TR" sz="1600" dirty="0" smtClean="0">
                <a:solidFill>
                  <a:srgbClr val="C00000"/>
                </a:solidFill>
                <a:latin typeface="Palatino Linotype" pitchFamily="18" charset="0"/>
              </a:rPr>
              <a:t> değişik boyutta </a:t>
            </a:r>
            <a:r>
              <a:rPr lang="tr-TR" sz="1600" dirty="0" err="1" smtClean="0">
                <a:solidFill>
                  <a:srgbClr val="C00000"/>
                </a:solidFill>
                <a:latin typeface="Palatino Linotype" pitchFamily="18" charset="0"/>
              </a:rPr>
              <a:t>bilya</a:t>
            </a:r>
            <a:r>
              <a:rPr lang="tr-TR" sz="1600" dirty="0" smtClean="0">
                <a:solidFill>
                  <a:srgbClr val="C00000"/>
                </a:solidFill>
                <a:latin typeface="Palatino Linotype" pitchFamily="18" charset="0"/>
              </a:rPr>
              <a:t> kullanılır. </a:t>
            </a:r>
            <a:r>
              <a:rPr lang="tr-TR" sz="1600" dirty="0" err="1" smtClean="0">
                <a:solidFill>
                  <a:srgbClr val="C00000"/>
                </a:solidFill>
                <a:latin typeface="Palatino Linotype" pitchFamily="18" charset="0"/>
              </a:rPr>
              <a:t>Bilyalar</a:t>
            </a:r>
            <a:r>
              <a:rPr lang="tr-TR" sz="1600" dirty="0" smtClean="0">
                <a:solidFill>
                  <a:srgbClr val="C00000"/>
                </a:solidFill>
                <a:latin typeface="Palatino Linotype" pitchFamily="18" charset="0"/>
              </a:rPr>
              <a:t> aşınmaya dayanıklı malzemeden </a:t>
            </a:r>
            <a:r>
              <a:rPr lang="tr-TR" sz="1600" dirty="0" err="1" smtClean="0">
                <a:solidFill>
                  <a:srgbClr val="C00000"/>
                </a:solidFill>
                <a:latin typeface="Palatino Linotype" pitchFamily="18" charset="0"/>
              </a:rPr>
              <a:t>mamüldür</a:t>
            </a:r>
            <a:r>
              <a:rPr lang="tr-TR" sz="1600" dirty="0" smtClean="0">
                <a:solidFill>
                  <a:srgbClr val="C00000"/>
                </a:solidFill>
                <a:latin typeface="Palatino Linotype" pitchFamily="18" charset="0"/>
              </a:rPr>
              <a:t>. Pompalar dişli ve ceketlidir. Sıcak –soğuk su alışı otomatiktir. Uyarı ikaz sistemi mevcuttur</a:t>
            </a:r>
          </a:p>
          <a:p>
            <a:pPr algn="just">
              <a:buNone/>
            </a:pPr>
            <a:endParaRPr lang="tr-TR" sz="2400" dirty="0">
              <a:latin typeface="Palatino Linotype"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043608" y="188640"/>
            <a:ext cx="6650991" cy="4176464"/>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683568" y="980728"/>
            <a:ext cx="8303267"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264696"/>
          </a:xfrm>
        </p:spPr>
        <p:txBody>
          <a:bodyPr>
            <a:normAutofit fontScale="92500" lnSpcReduction="10000"/>
          </a:bodyPr>
          <a:lstStyle/>
          <a:p>
            <a:pPr lvl="2"/>
            <a:r>
              <a:rPr lang="tr-TR" sz="2400" b="1" i="1" dirty="0" smtClean="0">
                <a:solidFill>
                  <a:srgbClr val="0033CC"/>
                </a:solidFill>
                <a:latin typeface="Palatino Linotype" pitchFamily="18" charset="0"/>
              </a:rPr>
              <a:t>2.1.5. Konçlama (Dövme)</a:t>
            </a:r>
          </a:p>
          <a:p>
            <a:pPr lvl="2"/>
            <a:endParaRPr lang="tr-TR" sz="24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lvl="2"/>
            <a:endParaRPr lang="tr-TR" sz="2600" b="1" i="1" dirty="0" smtClean="0">
              <a:solidFill>
                <a:srgbClr val="0033CC"/>
              </a:solidFill>
              <a:latin typeface="Palatino Linotype" pitchFamily="18" charset="0"/>
            </a:endParaRPr>
          </a:p>
          <a:p>
            <a:pPr algn="just"/>
            <a:r>
              <a:rPr lang="tr-TR" sz="1600" dirty="0" smtClean="0">
                <a:solidFill>
                  <a:srgbClr val="C00000"/>
                </a:solidFill>
                <a:latin typeface="Palatino Linotype" pitchFamily="18" charset="0"/>
              </a:rPr>
              <a:t>Çiğ işlenmemiş çikolata kumsu ve taneli yapıda ve yemek için uygun olmayan bir durumdadır. İsviçreli çikolata üreticisi </a:t>
            </a:r>
            <a:r>
              <a:rPr lang="tr-TR" sz="1600" i="1" dirty="0" err="1" smtClean="0">
                <a:solidFill>
                  <a:srgbClr val="0033CC"/>
                </a:solidFill>
                <a:latin typeface="Palatino Linotype" pitchFamily="18" charset="0"/>
              </a:rPr>
              <a:t>Rudolph</a:t>
            </a:r>
            <a:r>
              <a:rPr lang="tr-TR" sz="1600" i="1" dirty="0" smtClean="0">
                <a:solidFill>
                  <a:srgbClr val="0033CC"/>
                </a:solidFill>
                <a:latin typeface="Palatino Linotype" pitchFamily="18" charset="0"/>
              </a:rPr>
              <a:t> </a:t>
            </a:r>
            <a:r>
              <a:rPr lang="tr-TR" sz="1600" i="1" dirty="0" err="1" smtClean="0">
                <a:solidFill>
                  <a:srgbClr val="0033CC"/>
                </a:solidFill>
                <a:latin typeface="Palatino Linotype" pitchFamily="18" charset="0"/>
              </a:rPr>
              <a:t>Lindt</a:t>
            </a:r>
            <a:r>
              <a:rPr lang="tr-TR" sz="1600" dirty="0" smtClean="0">
                <a:solidFill>
                  <a:srgbClr val="0033CC"/>
                </a:solidFill>
                <a:latin typeface="Palatino Linotype" pitchFamily="18" charset="0"/>
              </a:rPr>
              <a:t>, </a:t>
            </a:r>
            <a:r>
              <a:rPr lang="tr-TR" sz="1600" dirty="0" smtClean="0">
                <a:solidFill>
                  <a:srgbClr val="C00000"/>
                </a:solidFill>
                <a:latin typeface="Palatino Linotype" pitchFamily="18" charset="0"/>
              </a:rPr>
              <a:t>günümüzde çikolatanın </a:t>
            </a:r>
            <a:r>
              <a:rPr lang="tr-TR" sz="1600" dirty="0" err="1" smtClean="0">
                <a:solidFill>
                  <a:srgbClr val="C00000"/>
                </a:solidFill>
                <a:latin typeface="Palatino Linotype" pitchFamily="18" charset="0"/>
              </a:rPr>
              <a:t>varolduğu</a:t>
            </a:r>
            <a:r>
              <a:rPr lang="tr-TR" sz="1600" dirty="0" smtClean="0">
                <a:solidFill>
                  <a:srgbClr val="C00000"/>
                </a:solidFill>
                <a:latin typeface="Palatino Linotype" pitchFamily="18" charset="0"/>
              </a:rPr>
              <a:t> haline gelebilmesini sağlayan bir yuvarlama ve karıştırma işlemini keşfetmiştir. </a:t>
            </a:r>
            <a:r>
              <a:rPr lang="tr-TR" sz="1600" dirty="0" smtClean="0">
                <a:solidFill>
                  <a:srgbClr val="0033CC"/>
                </a:solidFill>
                <a:latin typeface="Palatino Linotype" pitchFamily="18" charset="0"/>
              </a:rPr>
              <a:t>‘</a:t>
            </a:r>
            <a:r>
              <a:rPr lang="tr-TR" sz="1600" i="1" dirty="0" err="1" smtClean="0">
                <a:solidFill>
                  <a:srgbClr val="0033CC"/>
                </a:solidFill>
                <a:latin typeface="Palatino Linotype" pitchFamily="18" charset="0"/>
              </a:rPr>
              <a:t>Konçlama</a:t>
            </a:r>
            <a:r>
              <a:rPr lang="tr-TR" sz="1600" i="1" dirty="0" smtClean="0">
                <a:solidFill>
                  <a:srgbClr val="0033CC"/>
                </a:solidFill>
                <a:latin typeface="Palatino Linotype" pitchFamily="18" charset="0"/>
              </a:rPr>
              <a:t>'</a:t>
            </a:r>
            <a:r>
              <a:rPr lang="tr-TR" sz="1600" dirty="0" smtClean="0">
                <a:solidFill>
                  <a:srgbClr val="0033CC"/>
                </a:solidFill>
                <a:latin typeface="Palatino Linotype" pitchFamily="18" charset="0"/>
              </a:rPr>
              <a:t> </a:t>
            </a:r>
            <a:r>
              <a:rPr lang="tr-TR" sz="1600" dirty="0" smtClean="0">
                <a:solidFill>
                  <a:srgbClr val="C00000"/>
                </a:solidFill>
                <a:latin typeface="Palatino Linotype" pitchFamily="18" charset="0"/>
              </a:rPr>
              <a:t>ismi kullanılan silindirlerin kabuk benzeri şekillerinden kaynaklanmaktadır. Çikolata &lt;ve süt, vanilya, ekstra kakao yağı gibi bileşenler&gt; </a:t>
            </a:r>
            <a:r>
              <a:rPr lang="tr-TR" sz="1600" dirty="0" err="1" smtClean="0">
                <a:solidFill>
                  <a:srgbClr val="C00000"/>
                </a:solidFill>
                <a:latin typeface="Palatino Linotype" pitchFamily="18" charset="0"/>
              </a:rPr>
              <a:t>konçlanır</a:t>
            </a:r>
            <a:r>
              <a:rPr lang="tr-TR" sz="1600" dirty="0" smtClean="0">
                <a:solidFill>
                  <a:srgbClr val="C00000"/>
                </a:solidFill>
                <a:latin typeface="Palatino Linotype" pitchFamily="18" charset="0"/>
              </a:rPr>
              <a:t> ve dil üzerinde hoş bir his bırakmasını sağlar.</a:t>
            </a:r>
          </a:p>
          <a:p>
            <a:pPr algn="just"/>
            <a:r>
              <a:rPr lang="tr-TR" sz="1600" dirty="0" smtClean="0">
                <a:solidFill>
                  <a:srgbClr val="C00000"/>
                </a:solidFill>
                <a:latin typeface="Palatino Linotype" pitchFamily="18" charset="0"/>
              </a:rPr>
              <a:t>Konç midye kabuklarına benzeyen kenarları yukarı doğru eğik sistemlerdir. Karıştırma ve yoğurma işlemi granit taşların ileri geri hareket etmesiyle sağlanır.</a:t>
            </a:r>
          </a:p>
          <a:p>
            <a:pPr algn="just"/>
            <a:endParaRPr lang="tr-TR" sz="2400" dirty="0">
              <a:latin typeface="Palatino Linotype" pitchFamily="18" charset="0"/>
            </a:endParaRPr>
          </a:p>
        </p:txBody>
      </p:sp>
      <p:pic>
        <p:nvPicPr>
          <p:cNvPr id="80897" name="Picture 1"/>
          <p:cNvPicPr>
            <a:picLocks noChangeAspect="1" noChangeArrowheads="1"/>
          </p:cNvPicPr>
          <p:nvPr/>
        </p:nvPicPr>
        <p:blipFill>
          <a:blip r:embed="rId2" cstate="print"/>
          <a:srcRect/>
          <a:stretch>
            <a:fillRect/>
          </a:stretch>
        </p:blipFill>
        <p:spPr bwMode="auto">
          <a:xfrm>
            <a:off x="1403648" y="908720"/>
            <a:ext cx="5832648" cy="3925185"/>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p:cTn id="7"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 dur="500"/>
                                        <p:tgtEl>
                                          <p:spTgt spid="3">
                                            <p:txEl>
                                              <p:pRg st="12" end="1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 calcmode="lin" valueType="num">
                                      <p:cBhvr>
                                        <p:cTn id="14"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lnSpcReduction="10000"/>
          </a:bodyPr>
          <a:lstStyle/>
          <a:p>
            <a:pPr marL="274320" lvl="1" indent="-274320" algn="just">
              <a:spcBef>
                <a:spcPts val="580"/>
              </a:spcBef>
              <a:buClr>
                <a:schemeClr val="accent1"/>
              </a:buClr>
            </a:pPr>
            <a:r>
              <a:rPr lang="tr-TR" dirty="0" smtClean="0">
                <a:latin typeface="Palatino Linotype" pitchFamily="18" charset="0"/>
              </a:rPr>
              <a:t>İnceltme işleminden sonraki basamak dövme işlemidir. Bu aşamada iyice inceltilmiş olan çikolata karışımı yoğrulur, dövülür ve havalandırılır. Bu sayede kakao çekirdeklerinin fermantasyonu sonucu oluşan uçucu asitlerin, ketonların ve aldehitlerin uçması ile çikolatanın tadı zenginleşir. İstenmeyen kokulardan arıtılmış olur. </a:t>
            </a:r>
            <a:r>
              <a:rPr lang="tr-TR" dirty="0" err="1" smtClean="0">
                <a:latin typeface="Palatino Linotype" pitchFamily="18" charset="0"/>
              </a:rPr>
              <a:t>Polifenollerin</a:t>
            </a:r>
            <a:r>
              <a:rPr lang="tr-TR" dirty="0" smtClean="0">
                <a:latin typeface="Palatino Linotype" pitchFamily="18" charset="0"/>
              </a:rPr>
              <a:t> </a:t>
            </a:r>
            <a:r>
              <a:rPr lang="tr-TR" dirty="0" err="1" smtClean="0">
                <a:latin typeface="Palatino Linotype" pitchFamily="18" charset="0"/>
              </a:rPr>
              <a:t>oksidasyonunun</a:t>
            </a:r>
            <a:r>
              <a:rPr lang="tr-TR" dirty="0" smtClean="0">
                <a:latin typeface="Palatino Linotype" pitchFamily="18" charset="0"/>
              </a:rPr>
              <a:t> daha da ilerlemesi ile aromanın keskinliği azalır. Yoğun dövülme işlemi sayesinde karışımdaki nemin büyük bir kısmı atılır. </a:t>
            </a:r>
            <a:r>
              <a:rPr lang="tr-TR" dirty="0" err="1" smtClean="0">
                <a:latin typeface="Palatino Linotype" pitchFamily="18" charset="0"/>
              </a:rPr>
              <a:t>Melanjörde</a:t>
            </a:r>
            <a:r>
              <a:rPr lang="tr-TR" dirty="0" smtClean="0">
                <a:latin typeface="Palatino Linotype" pitchFamily="18" charset="0"/>
              </a:rPr>
              <a:t> ilave edilen yağın geri kalan kısmı </a:t>
            </a:r>
            <a:r>
              <a:rPr lang="tr-TR" dirty="0" err="1" smtClean="0">
                <a:latin typeface="Palatino Linotype" pitchFamily="18" charset="0"/>
              </a:rPr>
              <a:t>konça</a:t>
            </a:r>
            <a:r>
              <a:rPr lang="tr-TR" dirty="0" smtClean="0">
                <a:latin typeface="Palatino Linotype" pitchFamily="18" charset="0"/>
              </a:rPr>
              <a:t> ilave edilir.    Üretilecek olan çikolatanın çeşidine bağlı olarak dövülmenin yapıldığı sıcaklık değişir. </a:t>
            </a:r>
            <a:r>
              <a:rPr lang="tr-TR" dirty="0" err="1" smtClean="0">
                <a:solidFill>
                  <a:srgbClr val="C00000"/>
                </a:solidFill>
                <a:effectLst>
                  <a:outerShdw blurRad="38100" dist="38100" dir="2700000" algn="tl">
                    <a:srgbClr val="000000">
                      <a:alpha val="43137"/>
                    </a:srgbClr>
                  </a:outerShdw>
                </a:effectLst>
                <a:latin typeface="Palatino Linotype" pitchFamily="18" charset="0"/>
              </a:rPr>
              <a:t>Konçlama</a:t>
            </a:r>
            <a:r>
              <a:rPr lang="tr-TR" dirty="0" smtClean="0">
                <a:solidFill>
                  <a:srgbClr val="C00000"/>
                </a:solidFill>
                <a:effectLst>
                  <a:outerShdw blurRad="38100" dist="38100" dir="2700000" algn="tl">
                    <a:srgbClr val="000000">
                      <a:alpha val="43137"/>
                    </a:srgbClr>
                  </a:outerShdw>
                </a:effectLst>
                <a:latin typeface="Palatino Linotype" pitchFamily="18" charset="0"/>
              </a:rPr>
              <a:t> sütlü ve beyaz çikolatalarda 60</a:t>
            </a:r>
            <a:r>
              <a:rPr lang="tr-TR" dirty="0" smtClean="0">
                <a:solidFill>
                  <a:srgbClr val="C00000"/>
                </a:solidFill>
                <a:effectLst>
                  <a:outerShdw blurRad="38100" dist="38100" dir="2700000" algn="tl">
                    <a:srgbClr val="000000">
                      <a:alpha val="43137"/>
                    </a:srgbClr>
                  </a:outerShdw>
                </a:effectLst>
                <a:latin typeface="Palatino Linotype" pitchFamily="18" charset="0"/>
                <a:sym typeface="Symbol"/>
              </a:rPr>
              <a:t></a:t>
            </a:r>
            <a:r>
              <a:rPr lang="tr-TR" dirty="0" smtClean="0">
                <a:solidFill>
                  <a:srgbClr val="C00000"/>
                </a:solidFill>
                <a:effectLst>
                  <a:outerShdw blurRad="38100" dist="38100" dir="2700000" algn="tl">
                    <a:srgbClr val="000000">
                      <a:alpha val="43137"/>
                    </a:srgbClr>
                  </a:outerShdw>
                </a:effectLst>
                <a:latin typeface="Palatino Linotype" pitchFamily="18" charset="0"/>
              </a:rPr>
              <a:t>C’ de, bitter çikolatalarda 80</a:t>
            </a:r>
            <a:r>
              <a:rPr lang="tr-TR" dirty="0" smtClean="0">
                <a:solidFill>
                  <a:srgbClr val="C00000"/>
                </a:solidFill>
                <a:effectLst>
                  <a:outerShdw blurRad="38100" dist="38100" dir="2700000" algn="tl">
                    <a:srgbClr val="000000">
                      <a:alpha val="43137"/>
                    </a:srgbClr>
                  </a:outerShdw>
                </a:effectLst>
                <a:latin typeface="Palatino Linotype" pitchFamily="18" charset="0"/>
                <a:sym typeface="Symbol"/>
              </a:rPr>
              <a:t></a:t>
            </a:r>
            <a:r>
              <a:rPr lang="tr-TR" dirty="0" err="1" smtClean="0">
                <a:solidFill>
                  <a:srgbClr val="C00000"/>
                </a:solidFill>
                <a:effectLst>
                  <a:outerShdw blurRad="38100" dist="38100" dir="2700000" algn="tl">
                    <a:srgbClr val="000000">
                      <a:alpha val="43137"/>
                    </a:srgbClr>
                  </a:outerShdw>
                </a:effectLst>
                <a:latin typeface="Palatino Linotype" pitchFamily="18" charset="0"/>
              </a:rPr>
              <a:t>C’de</a:t>
            </a:r>
            <a:r>
              <a:rPr lang="tr-TR" dirty="0" smtClean="0">
                <a:solidFill>
                  <a:srgbClr val="C00000"/>
                </a:solidFill>
                <a:effectLst>
                  <a:outerShdw blurRad="38100" dist="38100" dir="2700000" algn="tl">
                    <a:srgbClr val="000000">
                      <a:alpha val="43137"/>
                    </a:srgbClr>
                  </a:outerShdw>
                </a:effectLst>
                <a:latin typeface="Palatino Linotype" pitchFamily="18" charset="0"/>
              </a:rPr>
              <a:t> yapılır. İyi kalitede çikolata üretimi için yoğurma süresi önemlidir.</a:t>
            </a:r>
            <a:r>
              <a:rPr lang="tr-TR" dirty="0" smtClean="0">
                <a:latin typeface="Palatino Linotype" pitchFamily="18" charset="0"/>
              </a:rPr>
              <a:t> </a:t>
            </a:r>
            <a:r>
              <a:rPr lang="tr-TR" dirty="0" err="1" smtClean="0">
                <a:latin typeface="Palatino Linotype" pitchFamily="18" charset="0"/>
              </a:rPr>
              <a:t>Konçlama</a:t>
            </a:r>
            <a:r>
              <a:rPr lang="tr-TR" dirty="0" smtClean="0">
                <a:latin typeface="Palatino Linotype" pitchFamily="18" charset="0"/>
              </a:rPr>
              <a:t> süresi 24-72 saat olmalıdır. Sütlü çikolata yaklaşık 14 saat </a:t>
            </a:r>
            <a:r>
              <a:rPr lang="tr-TR" dirty="0" err="1" smtClean="0">
                <a:latin typeface="Palatino Linotype" pitchFamily="18" charset="0"/>
              </a:rPr>
              <a:t>konçlama</a:t>
            </a:r>
            <a:r>
              <a:rPr lang="tr-TR" dirty="0" smtClean="0">
                <a:latin typeface="Palatino Linotype" pitchFamily="18" charset="0"/>
              </a:rPr>
              <a:t> işlemi görür. </a:t>
            </a:r>
            <a:r>
              <a:rPr lang="tr-TR" dirty="0" err="1" smtClean="0">
                <a:latin typeface="Palatino Linotype" pitchFamily="18" charset="0"/>
              </a:rPr>
              <a:t>Konçlama</a:t>
            </a:r>
            <a:r>
              <a:rPr lang="tr-TR" dirty="0" smtClean="0">
                <a:latin typeface="Palatino Linotype" pitchFamily="18" charset="0"/>
              </a:rPr>
              <a:t> işlemi sütlü çikolataya </a:t>
            </a:r>
            <a:r>
              <a:rPr lang="tr-TR" dirty="0" err="1" smtClean="0">
                <a:latin typeface="Palatino Linotype" pitchFamily="18" charset="0"/>
              </a:rPr>
              <a:t>karamelizasyon</a:t>
            </a:r>
            <a:r>
              <a:rPr lang="tr-TR" dirty="0" smtClean="0">
                <a:latin typeface="Palatino Linotype" pitchFamily="18" charset="0"/>
              </a:rPr>
              <a:t> ve </a:t>
            </a:r>
            <a:r>
              <a:rPr lang="tr-TR" dirty="0" err="1" smtClean="0">
                <a:latin typeface="Palatino Linotype" pitchFamily="18" charset="0"/>
              </a:rPr>
              <a:t>Maillard</a:t>
            </a:r>
            <a:r>
              <a:rPr lang="tr-TR" dirty="0" smtClean="0">
                <a:latin typeface="Palatino Linotype" pitchFamily="18" charset="0"/>
              </a:rPr>
              <a:t> reaksiyonundan dolayı çikolataya özel bit tat kazandırır.  </a:t>
            </a:r>
            <a:endParaRPr lang="tr-TR"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pPr algn="just"/>
            <a:r>
              <a:rPr lang="tr-TR" sz="2400" dirty="0" err="1" smtClean="0">
                <a:latin typeface="Palatino Linotype" pitchFamily="18" charset="0"/>
              </a:rPr>
              <a:t>Konçlamanın</a:t>
            </a:r>
            <a:r>
              <a:rPr lang="tr-TR" sz="2400" dirty="0" smtClean="0">
                <a:latin typeface="Palatino Linotype" pitchFamily="18" charset="0"/>
              </a:rPr>
              <a:t> yapıldığı alet dört gözlü veya yuvarlaktır. İçinde çok hızlı dönen karıştırıcılar vardır. Daha çok dört gözlü merdaneli konçlar kullanılır. </a:t>
            </a:r>
            <a:r>
              <a:rPr lang="tr-TR" sz="2400" dirty="0" err="1" smtClean="0">
                <a:latin typeface="Palatino Linotype" pitchFamily="18" charset="0"/>
              </a:rPr>
              <a:t>Konçun</a:t>
            </a:r>
            <a:r>
              <a:rPr lang="tr-TR" sz="2400" dirty="0" smtClean="0">
                <a:latin typeface="Palatino Linotype" pitchFamily="18" charset="0"/>
              </a:rPr>
              <a:t> tabanı granitten yapılmış ve içinde ileri geri hareket eden yine granitten yapılmış merdaneler vardır. Yuvarlak konçlar ise silindir şeklindedir. İçinde çok hızlı dönen karıştırıcılar vardır. Yuvarlak konçlarda ıslak ve kuru </a:t>
            </a:r>
            <a:r>
              <a:rPr lang="tr-TR" sz="2400" dirty="0" err="1" smtClean="0">
                <a:latin typeface="Palatino Linotype" pitchFamily="18" charset="0"/>
              </a:rPr>
              <a:t>konçlama</a:t>
            </a:r>
            <a:r>
              <a:rPr lang="tr-TR" sz="2400" dirty="0" smtClean="0">
                <a:latin typeface="Palatino Linotype" pitchFamily="18" charset="0"/>
              </a:rPr>
              <a:t> yapılır. Fakat merdaneli konçlarda ıslak </a:t>
            </a:r>
            <a:r>
              <a:rPr lang="tr-TR" sz="2400" dirty="0" err="1" smtClean="0">
                <a:latin typeface="Palatino Linotype" pitchFamily="18" charset="0"/>
              </a:rPr>
              <a:t>konçlama</a:t>
            </a:r>
            <a:r>
              <a:rPr lang="tr-TR" sz="2400" dirty="0" smtClean="0">
                <a:latin typeface="Palatino Linotype" pitchFamily="18" charset="0"/>
              </a:rPr>
              <a:t> yapılabilir. Yuvarlak konçlarda </a:t>
            </a:r>
            <a:r>
              <a:rPr lang="tr-TR" sz="2400" dirty="0" err="1" smtClean="0">
                <a:latin typeface="Palatino Linotype" pitchFamily="18" charset="0"/>
              </a:rPr>
              <a:t>konçlama</a:t>
            </a:r>
            <a:r>
              <a:rPr lang="tr-TR" sz="2400" dirty="0" smtClean="0">
                <a:latin typeface="Palatino Linotype" pitchFamily="18" charset="0"/>
              </a:rPr>
              <a:t> süresi kısadır. Tüm hammaddeler </a:t>
            </a:r>
            <a:r>
              <a:rPr lang="tr-TR" sz="2400" dirty="0" err="1" smtClean="0">
                <a:latin typeface="Palatino Linotype" pitchFamily="18" charset="0"/>
              </a:rPr>
              <a:t>konça</a:t>
            </a:r>
            <a:r>
              <a:rPr lang="tr-TR" sz="2400" dirty="0" smtClean="0">
                <a:latin typeface="Palatino Linotype" pitchFamily="18" charset="0"/>
              </a:rPr>
              <a:t> ilave edilir.</a:t>
            </a:r>
          </a:p>
          <a:p>
            <a:pPr algn="just"/>
            <a:r>
              <a:rPr lang="tr-TR" sz="2400" dirty="0" err="1" smtClean="0">
                <a:latin typeface="Palatino Linotype" pitchFamily="18" charset="0"/>
              </a:rPr>
              <a:t>Konçlama</a:t>
            </a:r>
            <a:r>
              <a:rPr lang="tr-TR" sz="2400" dirty="0" smtClean="0">
                <a:latin typeface="Palatino Linotype" pitchFamily="18" charset="0"/>
              </a:rPr>
              <a:t> sonucu lezzet gelişir, renk koyulaşır, yağ diğer partiküllerin yüzeyini homojen sarar ve yapının kararlı hale gelmesi sağlanır. </a:t>
            </a:r>
            <a:r>
              <a:rPr lang="tr-TR" sz="2400" dirty="0" err="1" smtClean="0">
                <a:latin typeface="Palatino Linotype" pitchFamily="18" charset="0"/>
              </a:rPr>
              <a:t>Konçlama</a:t>
            </a:r>
            <a:r>
              <a:rPr lang="tr-TR" sz="2400" dirty="0" smtClean="0">
                <a:latin typeface="Palatino Linotype" pitchFamily="18" charset="0"/>
              </a:rPr>
              <a:t> esnasında rutubet azalır, </a:t>
            </a:r>
            <a:r>
              <a:rPr lang="tr-TR" sz="2400" dirty="0" err="1" smtClean="0">
                <a:latin typeface="Palatino Linotype" pitchFamily="18" charset="0"/>
              </a:rPr>
              <a:t>pH</a:t>
            </a:r>
            <a:r>
              <a:rPr lang="tr-TR" sz="2400" dirty="0" smtClean="0">
                <a:latin typeface="Palatino Linotype" pitchFamily="18" charset="0"/>
              </a:rPr>
              <a:t> yükselir, kötü koku veren uçucu asitler ve bileşikler uzaklaşır. </a:t>
            </a:r>
            <a:r>
              <a:rPr lang="tr-TR" sz="2400" dirty="0" err="1" smtClean="0">
                <a:latin typeface="Palatino Linotype" pitchFamily="18" charset="0"/>
              </a:rPr>
              <a:t>Konçlama</a:t>
            </a:r>
            <a:r>
              <a:rPr lang="tr-TR" sz="2400" dirty="0" smtClean="0">
                <a:latin typeface="Palatino Linotype" pitchFamily="18" charset="0"/>
              </a:rPr>
              <a:t> süresi 12 saatten 120 saate kadar çok geniş bir aralıkta değişebilmektedir</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rmAutofit/>
          </a:bodyPr>
          <a:lstStyle/>
          <a:p>
            <a:r>
              <a:rPr lang="tr-TR" sz="2400" b="1" i="1" dirty="0" smtClean="0">
                <a:latin typeface="Palatino Linotype" pitchFamily="18" charset="0"/>
              </a:rPr>
              <a:t>Kuru </a:t>
            </a:r>
            <a:r>
              <a:rPr lang="tr-TR" sz="2400" b="1" i="1" dirty="0" err="1" smtClean="0">
                <a:latin typeface="Palatino Linotype" pitchFamily="18" charset="0"/>
              </a:rPr>
              <a:t>Konçlama</a:t>
            </a:r>
            <a:r>
              <a:rPr lang="tr-TR" sz="2400" b="1" i="1" dirty="0" smtClean="0">
                <a:latin typeface="Palatino Linotype" pitchFamily="18" charset="0"/>
              </a:rPr>
              <a:t>:</a:t>
            </a:r>
            <a:r>
              <a:rPr lang="tr-TR" sz="2400" i="1" dirty="0" smtClean="0">
                <a:latin typeface="Palatino Linotype" pitchFamily="18" charset="0"/>
              </a:rPr>
              <a:t> </a:t>
            </a:r>
            <a:r>
              <a:rPr lang="tr-TR" sz="2400" dirty="0" smtClean="0">
                <a:latin typeface="Palatino Linotype" pitchFamily="18" charset="0"/>
              </a:rPr>
              <a:t>Kuru </a:t>
            </a:r>
            <a:r>
              <a:rPr lang="tr-TR" sz="2400" dirty="0" err="1" smtClean="0">
                <a:latin typeface="Palatino Linotype" pitchFamily="18" charset="0"/>
              </a:rPr>
              <a:t>konçlamada</a:t>
            </a:r>
            <a:r>
              <a:rPr lang="tr-TR" sz="2400" dirty="0" smtClean="0">
                <a:latin typeface="Palatino Linotype" pitchFamily="18" charset="0"/>
              </a:rPr>
              <a:t> yağ işlemin en sonunda ilave edilir.</a:t>
            </a:r>
          </a:p>
          <a:p>
            <a:r>
              <a:rPr lang="tr-TR" sz="2400" b="1" i="1" dirty="0" smtClean="0">
                <a:latin typeface="Palatino Linotype" pitchFamily="18" charset="0"/>
              </a:rPr>
              <a:t>Islak </a:t>
            </a:r>
            <a:r>
              <a:rPr lang="tr-TR" sz="2400" b="1" i="1" dirty="0" err="1" smtClean="0">
                <a:latin typeface="Palatino Linotype" pitchFamily="18" charset="0"/>
              </a:rPr>
              <a:t>Konçlama</a:t>
            </a:r>
            <a:r>
              <a:rPr lang="tr-TR" sz="2400" b="1" i="1" dirty="0" smtClean="0">
                <a:latin typeface="Palatino Linotype" pitchFamily="18" charset="0"/>
              </a:rPr>
              <a:t>:</a:t>
            </a:r>
            <a:r>
              <a:rPr lang="tr-TR" sz="2400" i="1" dirty="0" smtClean="0">
                <a:latin typeface="Palatino Linotype" pitchFamily="18" charset="0"/>
              </a:rPr>
              <a:t> </a:t>
            </a:r>
            <a:r>
              <a:rPr lang="tr-TR" sz="2400" dirty="0" smtClean="0">
                <a:latin typeface="Palatino Linotype" pitchFamily="18" charset="0"/>
              </a:rPr>
              <a:t>Yağ işlemin en başında ilave edilir.</a:t>
            </a:r>
            <a:endParaRPr lang="tr-TR" sz="2400" dirty="0">
              <a:latin typeface="Palatino Linotype" pitchFamily="18" charset="0"/>
            </a:endParaRPr>
          </a:p>
        </p:txBody>
      </p:sp>
      <p:pic>
        <p:nvPicPr>
          <p:cNvPr id="118787" name="Picture 3"/>
          <p:cNvPicPr>
            <a:picLocks noChangeAspect="1" noChangeArrowheads="1"/>
          </p:cNvPicPr>
          <p:nvPr/>
        </p:nvPicPr>
        <p:blipFill>
          <a:blip r:embed="rId2" cstate="print"/>
          <a:srcRect/>
          <a:stretch>
            <a:fillRect/>
          </a:stretch>
        </p:blipFill>
        <p:spPr bwMode="auto">
          <a:xfrm>
            <a:off x="2699792" y="1844824"/>
            <a:ext cx="3913246" cy="4536504"/>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88640"/>
            <a:ext cx="8568952" cy="6048672"/>
          </a:xfrm>
        </p:spPr>
        <p:txBody>
          <a:bodyPr>
            <a:normAutofit/>
          </a:bodyPr>
          <a:lstStyle/>
          <a:p>
            <a:pPr algn="just"/>
            <a:r>
              <a:rPr lang="tr-TR" sz="2400" dirty="0" smtClean="0">
                <a:latin typeface="Palatino Linotype" pitchFamily="18" charset="0"/>
              </a:rPr>
              <a:t>Merdaneli </a:t>
            </a:r>
            <a:r>
              <a:rPr lang="tr-TR" sz="2400" dirty="0" err="1" smtClean="0">
                <a:latin typeface="Palatino Linotype" pitchFamily="18" charset="0"/>
              </a:rPr>
              <a:t>konçlama</a:t>
            </a:r>
            <a:r>
              <a:rPr lang="tr-TR" sz="2400" dirty="0" smtClean="0">
                <a:latin typeface="Palatino Linotype" pitchFamily="18" charset="0"/>
              </a:rPr>
              <a:t> fazla enerji, iş gücü ve zaman gerektirir. </a:t>
            </a:r>
            <a:r>
              <a:rPr lang="tr-TR" sz="2400" dirty="0" err="1" smtClean="0">
                <a:latin typeface="Palatino Linotype" pitchFamily="18" charset="0"/>
              </a:rPr>
              <a:t>Konçlama</a:t>
            </a:r>
            <a:r>
              <a:rPr lang="tr-TR" sz="2400" dirty="0" smtClean="0">
                <a:latin typeface="Palatino Linotype" pitchFamily="18" charset="0"/>
              </a:rPr>
              <a:t> süresi daha uzundur. </a:t>
            </a:r>
            <a:r>
              <a:rPr lang="tr-TR" sz="2400" dirty="0" err="1" smtClean="0">
                <a:latin typeface="Palatino Linotype" pitchFamily="18" charset="0"/>
              </a:rPr>
              <a:t>Konçlama</a:t>
            </a:r>
            <a:r>
              <a:rPr lang="tr-TR" sz="2400" dirty="0" smtClean="0">
                <a:latin typeface="Palatino Linotype" pitchFamily="18" charset="0"/>
              </a:rPr>
              <a:t> işlemi sırasında karışıma viskozitesini ayarlamak üzere </a:t>
            </a:r>
            <a:r>
              <a:rPr lang="tr-TR" sz="2400" dirty="0" err="1" smtClean="0">
                <a:latin typeface="Palatino Linotype" pitchFamily="18" charset="0"/>
              </a:rPr>
              <a:t>lesitin</a:t>
            </a:r>
            <a:r>
              <a:rPr lang="tr-TR" sz="2400" dirty="0" smtClean="0">
                <a:latin typeface="Palatino Linotype" pitchFamily="18" charset="0"/>
              </a:rPr>
              <a:t> katılır. </a:t>
            </a:r>
            <a:r>
              <a:rPr lang="tr-TR" sz="2400" dirty="0" err="1" smtClean="0">
                <a:latin typeface="Palatino Linotype" pitchFamily="18" charset="0"/>
              </a:rPr>
              <a:t>Lesitin</a:t>
            </a:r>
            <a:r>
              <a:rPr lang="tr-TR" sz="2400" dirty="0" smtClean="0">
                <a:latin typeface="Palatino Linotype" pitchFamily="18" charset="0"/>
              </a:rPr>
              <a:t> partiküller üzerinde </a:t>
            </a:r>
            <a:r>
              <a:rPr lang="tr-TR" sz="2400" dirty="0" err="1" smtClean="0">
                <a:latin typeface="Palatino Linotype" pitchFamily="18" charset="0"/>
              </a:rPr>
              <a:t>monomoleküler</a:t>
            </a:r>
            <a:r>
              <a:rPr lang="tr-TR" sz="2400" dirty="0" smtClean="0">
                <a:latin typeface="Palatino Linotype" pitchFamily="18" charset="0"/>
              </a:rPr>
              <a:t> bir tabaka meydana getirerek viskoziteyi azaltır. Kullanılan </a:t>
            </a:r>
            <a:r>
              <a:rPr lang="tr-TR" sz="2400" dirty="0" err="1" smtClean="0">
                <a:latin typeface="Palatino Linotype" pitchFamily="18" charset="0"/>
              </a:rPr>
              <a:t>lesitin</a:t>
            </a:r>
            <a:r>
              <a:rPr lang="tr-TR" sz="2400" dirty="0" smtClean="0">
                <a:latin typeface="Palatino Linotype" pitchFamily="18" charset="0"/>
              </a:rPr>
              <a:t> miktarına bağlı olarak istenilen akışkanlığa sahip bir karışım elde edilir. Kullanım oranı çikolatalarda %0,4’ü geçmemelidir. </a:t>
            </a:r>
            <a:r>
              <a:rPr lang="tr-TR" sz="2400" dirty="0" err="1" smtClean="0">
                <a:latin typeface="Palatino Linotype" pitchFamily="18" charset="0"/>
              </a:rPr>
              <a:t>Lesitin</a:t>
            </a:r>
            <a:r>
              <a:rPr lang="tr-TR" sz="2400" dirty="0" smtClean="0">
                <a:latin typeface="Palatino Linotype" pitchFamily="18" charset="0"/>
              </a:rPr>
              <a:t> %0,5’ten fazla kullanılırsa çikolata kalınlaşır. Daha sonra çikolatanın lezzetini zenginleştirmek için aroma verici madde olan </a:t>
            </a:r>
            <a:r>
              <a:rPr lang="tr-TR" sz="2400" dirty="0" err="1" smtClean="0">
                <a:latin typeface="Palatino Linotype" pitchFamily="18" charset="0"/>
              </a:rPr>
              <a:t>vanilin</a:t>
            </a:r>
            <a:r>
              <a:rPr lang="tr-TR" sz="2400" dirty="0" smtClean="0">
                <a:latin typeface="Palatino Linotype" pitchFamily="18" charset="0"/>
              </a:rPr>
              <a:t> katılabilir.  </a:t>
            </a:r>
            <a:endParaRPr lang="tr-TR" sz="2400" dirty="0">
              <a:latin typeface="Palatino Linotype" pitchFamily="18" charset="0"/>
            </a:endParaRPr>
          </a:p>
        </p:txBody>
      </p:sp>
      <p:pic>
        <p:nvPicPr>
          <p:cNvPr id="119810" name="Picture 2"/>
          <p:cNvPicPr>
            <a:picLocks noChangeAspect="1" noChangeArrowheads="1"/>
          </p:cNvPicPr>
          <p:nvPr/>
        </p:nvPicPr>
        <p:blipFill>
          <a:blip r:embed="rId2" cstate="print"/>
          <a:srcRect/>
          <a:stretch>
            <a:fillRect/>
          </a:stretch>
        </p:blipFill>
        <p:spPr bwMode="auto">
          <a:xfrm>
            <a:off x="1259632" y="4031064"/>
            <a:ext cx="6969122" cy="2520280"/>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284984"/>
            <a:ext cx="8568952" cy="3096344"/>
          </a:xfrm>
        </p:spPr>
        <p:txBody>
          <a:bodyPr>
            <a:normAutofit fontScale="92500" lnSpcReduction="10000"/>
          </a:bodyPr>
          <a:lstStyle/>
          <a:p>
            <a:pPr algn="just"/>
            <a:r>
              <a:rPr lang="tr-TR" sz="2400" b="1" dirty="0" err="1" smtClean="0">
                <a:latin typeface="Palatino Linotype" pitchFamily="18" charset="0"/>
              </a:rPr>
              <a:t>Macintyre</a:t>
            </a:r>
            <a:r>
              <a:rPr lang="tr-TR" sz="2400" b="1" dirty="0" smtClean="0">
                <a:latin typeface="Palatino Linotype" pitchFamily="18" charset="0"/>
              </a:rPr>
              <a:t>:</a:t>
            </a:r>
            <a:r>
              <a:rPr lang="tr-TR" sz="2400" dirty="0" smtClean="0">
                <a:latin typeface="Palatino Linotype" pitchFamily="18" charset="0"/>
              </a:rPr>
              <a:t> </a:t>
            </a:r>
            <a:r>
              <a:rPr lang="tr-TR" sz="2400" dirty="0" err="1" smtClean="0">
                <a:latin typeface="Palatino Linotype" pitchFamily="18" charset="0"/>
              </a:rPr>
              <a:t>Macintyre’lara</a:t>
            </a:r>
            <a:r>
              <a:rPr lang="tr-TR" sz="2400" dirty="0" smtClean="0">
                <a:latin typeface="Palatino Linotype" pitchFamily="18" charset="0"/>
              </a:rPr>
              <a:t> teknolojik konçlarda denilmektedir. </a:t>
            </a:r>
            <a:r>
              <a:rPr lang="tr-TR" sz="2400" dirty="0" err="1" smtClean="0">
                <a:latin typeface="Palatino Linotype" pitchFamily="18" charset="0"/>
              </a:rPr>
              <a:t>Ürettilen</a:t>
            </a:r>
            <a:r>
              <a:rPr lang="tr-TR" sz="2400" dirty="0" smtClean="0">
                <a:latin typeface="Palatino Linotype" pitchFamily="18" charset="0"/>
              </a:rPr>
              <a:t> </a:t>
            </a:r>
            <a:r>
              <a:rPr lang="tr-TR" sz="2400" dirty="0" err="1" smtClean="0">
                <a:latin typeface="Palatino Linotype" pitchFamily="18" charset="0"/>
              </a:rPr>
              <a:t>kokolin</a:t>
            </a:r>
            <a:r>
              <a:rPr lang="tr-TR" sz="2400" dirty="0" smtClean="0">
                <a:latin typeface="Palatino Linotype" pitchFamily="18" charset="0"/>
              </a:rPr>
              <a:t> </a:t>
            </a:r>
            <a:r>
              <a:rPr lang="tr-TR" sz="2400" dirty="0" err="1" smtClean="0">
                <a:latin typeface="Palatino Linotype" pitchFamily="18" charset="0"/>
              </a:rPr>
              <a:t>Macintyre’da</a:t>
            </a:r>
            <a:r>
              <a:rPr lang="tr-TR" sz="2400" dirty="0" smtClean="0">
                <a:latin typeface="Palatino Linotype" pitchFamily="18" charset="0"/>
              </a:rPr>
              <a:t> 3 saat gibi bir süre kalmakta ve bu süre zarfında </a:t>
            </a:r>
            <a:r>
              <a:rPr lang="tr-TR" sz="2400" dirty="0" err="1" smtClean="0">
                <a:latin typeface="Palatino Linotype" pitchFamily="18" charset="0"/>
              </a:rPr>
              <a:t>konçlamada</a:t>
            </a:r>
            <a:r>
              <a:rPr lang="tr-TR" sz="2400" dirty="0" smtClean="0">
                <a:latin typeface="Palatino Linotype" pitchFamily="18" charset="0"/>
              </a:rPr>
              <a:t> meydana gelen olaylar cereyan etmektedir. </a:t>
            </a:r>
            <a:r>
              <a:rPr lang="tr-TR" sz="2400" dirty="0" err="1" smtClean="0">
                <a:latin typeface="Palatino Linotype" pitchFamily="18" charset="0"/>
              </a:rPr>
              <a:t>Macintyre</a:t>
            </a:r>
            <a:r>
              <a:rPr lang="tr-TR" sz="2400" dirty="0" smtClean="0">
                <a:latin typeface="Palatino Linotype" pitchFamily="18" charset="0"/>
              </a:rPr>
              <a:t> makinesinin üst kısmındaki fan vasıtasıyla oluşan kötü kokular uzaklaştırılmaktadır. Makine çalışırken </a:t>
            </a:r>
            <a:r>
              <a:rPr lang="tr-TR" sz="2400" dirty="0" err="1" smtClean="0">
                <a:latin typeface="Palatino Linotype" pitchFamily="18" charset="0"/>
              </a:rPr>
              <a:t>kokolinin</a:t>
            </a:r>
            <a:r>
              <a:rPr lang="tr-TR" sz="2400" dirty="0" smtClean="0">
                <a:latin typeface="Palatino Linotype" pitchFamily="18" charset="0"/>
              </a:rPr>
              <a:t> fazla ısınmaması için sistemde soğuk su, makine çalışmazken içerdeki çikolatanın donmaması için sıcak su dolaşmaktadır. </a:t>
            </a:r>
            <a:r>
              <a:rPr lang="tr-TR" sz="2400" dirty="0" err="1" smtClean="0">
                <a:latin typeface="Palatino Linotype" pitchFamily="18" charset="0"/>
              </a:rPr>
              <a:t>Macintyre</a:t>
            </a:r>
            <a:r>
              <a:rPr lang="tr-TR" sz="2400" dirty="0" smtClean="0">
                <a:latin typeface="Palatino Linotype" pitchFamily="18" charset="0"/>
              </a:rPr>
              <a:t> makinesinin arka kısmındaki basınç ayarlarını kullanarak işlem süresi kısaltılır.</a:t>
            </a:r>
            <a:endParaRPr lang="tr-TR" sz="2400" dirty="0">
              <a:latin typeface="Palatino Linotype" pitchFamily="18" charset="0"/>
            </a:endParaRPr>
          </a:p>
        </p:txBody>
      </p:sp>
      <p:pic>
        <p:nvPicPr>
          <p:cNvPr id="120834" name="Picture 2"/>
          <p:cNvPicPr>
            <a:picLocks noChangeAspect="1" noChangeArrowheads="1"/>
          </p:cNvPicPr>
          <p:nvPr/>
        </p:nvPicPr>
        <p:blipFill>
          <a:blip r:embed="rId2" cstate="print"/>
          <a:srcRect/>
          <a:stretch>
            <a:fillRect/>
          </a:stretch>
        </p:blipFill>
        <p:spPr bwMode="auto">
          <a:xfrm>
            <a:off x="1403648" y="260648"/>
            <a:ext cx="6324600" cy="2457450"/>
          </a:xfrm>
          <a:prstGeom prst="rect">
            <a:avLst/>
          </a:prstGeom>
          <a:noFill/>
          <a:ln w="9525">
            <a:noFill/>
            <a:miter lim="800000"/>
            <a:headEnd/>
            <a:tailEnd/>
          </a:ln>
        </p:spPr>
      </p:pic>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2656"/>
            <a:ext cx="8568952" cy="6048672"/>
          </a:xfrm>
        </p:spPr>
        <p:txBody>
          <a:bodyPr>
            <a:noAutofit/>
          </a:bodyPr>
          <a:lstStyle/>
          <a:p>
            <a:pPr lvl="2" algn="just"/>
            <a:r>
              <a:rPr lang="tr-TR" sz="2400" b="1" i="1" dirty="0" smtClean="0">
                <a:solidFill>
                  <a:srgbClr val="0033CC"/>
                </a:solidFill>
                <a:latin typeface="Palatino Linotype" pitchFamily="18" charset="0"/>
              </a:rPr>
              <a:t>2.1.6. Pompalama</a:t>
            </a:r>
          </a:p>
          <a:p>
            <a:pPr algn="just"/>
            <a:r>
              <a:rPr lang="tr-TR" sz="2400" dirty="0" smtClean="0">
                <a:latin typeface="Palatino Linotype" pitchFamily="18" charset="0"/>
              </a:rPr>
              <a:t>     Konçlama işlemi bitmiş olan homojen yapıdaki sıvı çikolata dinlendirilmek veya depolanmak üzere 45</a:t>
            </a:r>
            <a:r>
              <a:rPr lang="tr-TR" sz="2400" dirty="0" smtClean="0">
                <a:latin typeface="Palatino Linotype" pitchFamily="18" charset="0"/>
                <a:sym typeface="Symbol"/>
              </a:rPr>
              <a:t></a:t>
            </a:r>
            <a:r>
              <a:rPr lang="tr-TR" sz="2400" dirty="0" smtClean="0">
                <a:latin typeface="Palatino Linotype" pitchFamily="18" charset="0"/>
              </a:rPr>
              <a:t>C sıcaklıktaki tanklara sevk edilir. </a:t>
            </a:r>
            <a:r>
              <a:rPr lang="tr-TR" sz="2400" b="1" dirty="0" smtClean="0">
                <a:latin typeface="Palatino Linotype" pitchFamily="18" charset="0"/>
              </a:rPr>
              <a:t> </a:t>
            </a:r>
            <a:endParaRPr lang="tr-TR" sz="2400" dirty="0" smtClean="0">
              <a:latin typeface="Palatino Linotype" pitchFamily="18" charset="0"/>
            </a:endParaRPr>
          </a:p>
          <a:p>
            <a:pPr lvl="2" algn="just"/>
            <a:r>
              <a:rPr lang="tr-TR" sz="2400" b="1" i="1" dirty="0" smtClean="0">
                <a:solidFill>
                  <a:srgbClr val="0033CC"/>
                </a:solidFill>
                <a:latin typeface="Palatino Linotype" pitchFamily="18" charset="0"/>
              </a:rPr>
              <a:t>2.1.7. Dinlendirme</a:t>
            </a:r>
          </a:p>
          <a:p>
            <a:pPr algn="just"/>
            <a:r>
              <a:rPr lang="tr-TR" sz="2400" dirty="0" smtClean="0">
                <a:latin typeface="Palatino Linotype" pitchFamily="18" charset="0"/>
              </a:rPr>
              <a:t>     Çikolata üretimde kullanılmadan önce bir gün tanklarda dinlendirilir. Dinlendirilen çikolata çeşidine göre üretim hattına verilir. </a:t>
            </a:r>
          </a:p>
          <a:p>
            <a:pPr algn="just"/>
            <a:r>
              <a:rPr lang="tr-TR" sz="2400" dirty="0" smtClean="0">
                <a:latin typeface="Palatino Linotype" pitchFamily="18" charset="0"/>
              </a:rPr>
              <a:t>     Dinlendirme sırasında tankların sıcaklığı 40</a:t>
            </a:r>
            <a:r>
              <a:rPr lang="tr-TR" sz="2400" dirty="0" smtClean="0">
                <a:latin typeface="Palatino Linotype" pitchFamily="18" charset="0"/>
                <a:sym typeface="Symbol"/>
              </a:rPr>
              <a:t></a:t>
            </a:r>
            <a:r>
              <a:rPr lang="tr-TR" sz="2400" dirty="0" smtClean="0">
                <a:latin typeface="Palatino Linotype" pitchFamily="18" charset="0"/>
              </a:rPr>
              <a:t>C’ </a:t>
            </a:r>
            <a:r>
              <a:rPr lang="tr-TR" sz="2400" dirty="0" err="1" smtClean="0">
                <a:latin typeface="Palatino Linotype" pitchFamily="18" charset="0"/>
              </a:rPr>
              <a:t>yi</a:t>
            </a:r>
            <a:r>
              <a:rPr lang="tr-TR" sz="2400" dirty="0" smtClean="0">
                <a:latin typeface="Palatino Linotype" pitchFamily="18" charset="0"/>
              </a:rPr>
              <a:t> geçmemelidir. Bu sıcaklığın üzerinde saklandığında çikolatanın aroma ve lezzetinde kayıplar olur. </a:t>
            </a:r>
            <a:r>
              <a:rPr lang="tr-TR" sz="2400" dirty="0" err="1" smtClean="0">
                <a:latin typeface="Palatino Linotype" pitchFamily="18" charset="0"/>
              </a:rPr>
              <a:t>Temperlemede</a:t>
            </a:r>
            <a:r>
              <a:rPr lang="tr-TR" sz="2400" dirty="0" smtClean="0">
                <a:latin typeface="Palatino Linotype" pitchFamily="18" charset="0"/>
              </a:rPr>
              <a:t> de soğutmak için fazla zaman harcanır.</a:t>
            </a:r>
          </a:p>
          <a:p>
            <a:pPr algn="just"/>
            <a:r>
              <a:rPr lang="tr-TR" sz="2400" dirty="0" smtClean="0">
                <a:latin typeface="Palatino Linotype" pitchFamily="18" charset="0"/>
              </a:rPr>
              <a:t>     Beyaz çikolata ise çok miktarda şeker, süt proteini, laktoz içerir. Bu bileşenler sıcaklığa duyarlı olduğundan dinlendirme sıcaklığı 45</a:t>
            </a:r>
            <a:r>
              <a:rPr lang="tr-TR" sz="2400" dirty="0" smtClean="0">
                <a:latin typeface="Palatino Linotype" pitchFamily="18" charset="0"/>
                <a:sym typeface="Symbol"/>
              </a:rPr>
              <a:t></a:t>
            </a:r>
            <a:r>
              <a:rPr lang="tr-TR" sz="2400" dirty="0" err="1" smtClean="0">
                <a:latin typeface="Palatino Linotype" pitchFamily="18" charset="0"/>
              </a:rPr>
              <a:t>C’yi</a:t>
            </a:r>
            <a:r>
              <a:rPr lang="tr-TR" sz="2400" dirty="0" smtClean="0">
                <a:latin typeface="Palatino Linotype" pitchFamily="18" charset="0"/>
              </a:rPr>
              <a:t> aşmamalıdır. Bu sıcaklığı aştığında topak oluşturma riski artar.  </a:t>
            </a:r>
            <a:endParaRPr lang="tr-TR" sz="2400" dirty="0">
              <a:latin typeface="Palatino Linotype" pitchFamily="18" charset="0"/>
            </a:endParaRPr>
          </a:p>
        </p:txBody>
      </p:sp>
    </p:spTree>
    <p:extLst>
      <p:ext uri="{BB962C8B-B14F-4D97-AF65-F5344CB8AC3E}">
        <p14:creationId xmlns:p14="http://schemas.microsoft.com/office/powerpoint/2010/main" xmlns="" val="41265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26092</TotalTime>
  <Words>11037</Words>
  <Application>Microsoft Office PowerPoint</Application>
  <PresentationFormat>Ekran Gösterisi (4:3)</PresentationFormat>
  <Paragraphs>786</Paragraphs>
  <Slides>160</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160</vt:i4>
      </vt:variant>
    </vt:vector>
  </HeadingPairs>
  <TitlesOfParts>
    <vt:vector size="162" baseType="lpstr">
      <vt:lpstr>Hisse Senedi</vt:lpstr>
      <vt:lpstr>Document</vt:lpstr>
      <vt:lpstr>Endüstriyel Kimya (Çikolata Teknolojisi)</vt:lpstr>
      <vt:lpstr>BÖLÜM 1: ÇİKOLATA HAMMADDELERİ</vt:lpstr>
      <vt:lpstr>1.2. Tarihi </vt:lpstr>
      <vt:lpstr>Slayt 4</vt:lpstr>
      <vt:lpstr>Slayt 5</vt:lpstr>
      <vt:lpstr>Slayt 6</vt:lpstr>
      <vt:lpstr> 1.3. Çikolatanin Türkiye Hikayesi</vt:lpstr>
      <vt:lpstr>Slayt 8</vt:lpstr>
      <vt:lpstr>1.2. Çikolata Teknolojisinde Kullanılan Hammaddeler 1.2.1. Kakao</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BÖLÜM 2: ÇİKOLATA ÜRETİM TEKNOLOJİSİ</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lpstr>Slayt 147</vt:lpstr>
      <vt:lpstr>Slayt 148</vt:lpstr>
      <vt:lpstr>Slayt 149</vt:lpstr>
      <vt:lpstr>Slayt 150</vt:lpstr>
      <vt:lpstr>Slayt 151</vt:lpstr>
      <vt:lpstr>Slayt 152</vt:lpstr>
      <vt:lpstr>Slayt 153</vt:lpstr>
      <vt:lpstr>Slayt 154</vt:lpstr>
      <vt:lpstr>Slayt 155</vt:lpstr>
      <vt:lpstr>Slayt 156</vt:lpstr>
      <vt:lpstr>Slayt 157</vt:lpstr>
      <vt:lpstr>Slayt 158</vt:lpstr>
      <vt:lpstr>Slayt 159</vt:lpstr>
      <vt:lpstr>Slayt 160</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Çikolata Teknolojisi</dc:title>
  <dc:creator>Yasin</dc:creator>
  <cp:lastModifiedBy>M-ODABAŞOĞLU</cp:lastModifiedBy>
  <cp:revision>316</cp:revision>
  <dcterms:created xsi:type="dcterms:W3CDTF">2014-02-23T16:52:29Z</dcterms:created>
  <dcterms:modified xsi:type="dcterms:W3CDTF">2014-11-12T13:28:12Z</dcterms:modified>
</cp:coreProperties>
</file>