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1"/>
  </p:notesMasterIdLst>
  <p:sldIdLst>
    <p:sldId id="256" r:id="rId2"/>
    <p:sldId id="343" r:id="rId3"/>
    <p:sldId id="341" r:id="rId4"/>
    <p:sldId id="342" r:id="rId5"/>
    <p:sldId id="283" r:id="rId6"/>
    <p:sldId id="302" r:id="rId7"/>
    <p:sldId id="303" r:id="rId8"/>
    <p:sldId id="309" r:id="rId9"/>
    <p:sldId id="304" r:id="rId10"/>
    <p:sldId id="305" r:id="rId11"/>
    <p:sldId id="306" r:id="rId12"/>
    <p:sldId id="284" r:id="rId13"/>
    <p:sldId id="285" r:id="rId14"/>
    <p:sldId id="286" r:id="rId15"/>
    <p:sldId id="287" r:id="rId16"/>
    <p:sldId id="288" r:id="rId17"/>
    <p:sldId id="289" r:id="rId18"/>
    <p:sldId id="290" r:id="rId19"/>
    <p:sldId id="291" r:id="rId20"/>
    <p:sldId id="292" r:id="rId21"/>
    <p:sldId id="293" r:id="rId22"/>
    <p:sldId id="257" r:id="rId23"/>
    <p:sldId id="294" r:id="rId24"/>
    <p:sldId id="344" r:id="rId25"/>
    <p:sldId id="345" r:id="rId26"/>
    <p:sldId id="346" r:id="rId27"/>
    <p:sldId id="347" r:id="rId28"/>
    <p:sldId id="348" r:id="rId29"/>
    <p:sldId id="349" r:id="rId30"/>
    <p:sldId id="350" r:id="rId31"/>
    <p:sldId id="351" r:id="rId32"/>
    <p:sldId id="352" r:id="rId33"/>
    <p:sldId id="353" r:id="rId34"/>
    <p:sldId id="354" r:id="rId35"/>
    <p:sldId id="355" r:id="rId36"/>
    <p:sldId id="356" r:id="rId37"/>
    <p:sldId id="357" r:id="rId38"/>
    <p:sldId id="358" r:id="rId39"/>
    <p:sldId id="359" r:id="rId40"/>
    <p:sldId id="360" r:id="rId41"/>
    <p:sldId id="361" r:id="rId42"/>
    <p:sldId id="364" r:id="rId43"/>
    <p:sldId id="365" r:id="rId44"/>
    <p:sldId id="366" r:id="rId45"/>
    <p:sldId id="367" r:id="rId46"/>
    <p:sldId id="368" r:id="rId47"/>
    <p:sldId id="266" r:id="rId48"/>
    <p:sldId id="315" r:id="rId49"/>
    <p:sldId id="268" r:id="rId50"/>
    <p:sldId id="269" r:id="rId51"/>
    <p:sldId id="258" r:id="rId52"/>
    <p:sldId id="259" r:id="rId53"/>
    <p:sldId id="260" r:id="rId54"/>
    <p:sldId id="295" r:id="rId55"/>
    <p:sldId id="271" r:id="rId56"/>
    <p:sldId id="310" r:id="rId57"/>
    <p:sldId id="272" r:id="rId58"/>
    <p:sldId id="273" r:id="rId59"/>
    <p:sldId id="274" r:id="rId60"/>
    <p:sldId id="275" r:id="rId61"/>
    <p:sldId id="369" r:id="rId62"/>
    <p:sldId id="370" r:id="rId63"/>
    <p:sldId id="371" r:id="rId64"/>
    <p:sldId id="277" r:id="rId65"/>
    <p:sldId id="276" r:id="rId66"/>
    <p:sldId id="301" r:id="rId67"/>
    <p:sldId id="312" r:id="rId68"/>
    <p:sldId id="316" r:id="rId69"/>
    <p:sldId id="313" r:id="rId70"/>
    <p:sldId id="314" r:id="rId71"/>
    <p:sldId id="278" r:id="rId72"/>
    <p:sldId id="296" r:id="rId73"/>
    <p:sldId id="280" r:id="rId74"/>
    <p:sldId id="281" r:id="rId75"/>
    <p:sldId id="298"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Lst>
  <p:sldSz cx="9144000" cy="6858000" type="screen4x3"/>
  <p:notesSz cx="6858000" cy="9144000"/>
  <p:custDataLst>
    <p:tags r:id="rId102"/>
  </p:custDataLst>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3526" autoAdjust="0"/>
  </p:normalViewPr>
  <p:slideViewPr>
    <p:cSldViewPr>
      <p:cViewPr varScale="1">
        <p:scale>
          <a:sx n="76" d="100"/>
          <a:sy n="76" d="100"/>
        </p:scale>
        <p:origin x="-17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gs" Target="tags/tag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E00EC8E-8086-456D-B580-D3FAC61CEF1D}" type="datetimeFigureOut">
              <a:rPr lang="tr-TR"/>
              <a:pPr>
                <a:defRPr/>
              </a:pPr>
              <a:t>18.06.2015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CDCAB36-E91F-49DA-9714-5F2709749D4F}"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tr.wikipedia.org/wiki/Filozof" TargetMode="External"/><Relationship Id="rId13" Type="http://schemas.openxmlformats.org/officeDocument/2006/relationships/hyperlink" Target="http://tr.wikipedia.org/wiki/Bilim_felsefesi" TargetMode="External"/><Relationship Id="rId18" Type="http://schemas.openxmlformats.org/officeDocument/2006/relationships/hyperlink" Target="http://tr.wikipedia.org/wiki/Tanr%C4%B1" TargetMode="External"/><Relationship Id="rId3" Type="http://schemas.openxmlformats.org/officeDocument/2006/relationships/hyperlink" Target="http://tr.wikipedia.org/wiki/15_%C5%9Eubat" TargetMode="External"/><Relationship Id="rId7" Type="http://schemas.openxmlformats.org/officeDocument/2006/relationships/hyperlink" Target="http://tr.wikipedia.org/wiki/Matematik%C3%A7i" TargetMode="External"/><Relationship Id="rId12" Type="http://schemas.openxmlformats.org/officeDocument/2006/relationships/hyperlink" Target="http://tr.wikipedia.org/wiki/Fizik" TargetMode="External"/><Relationship Id="rId17" Type="http://schemas.openxmlformats.org/officeDocument/2006/relationships/hyperlink" Target="http://tr.wikipedia.org/wiki/Bertrand_Russell" TargetMode="External"/><Relationship Id="rId2" Type="http://schemas.openxmlformats.org/officeDocument/2006/relationships/slide" Target="../slides/slide6.xml"/><Relationship Id="rId16" Type="http://schemas.openxmlformats.org/officeDocument/2006/relationships/hyperlink" Target="http://tr.wikipedia.org/wiki/Metafizik" TargetMode="External"/><Relationship Id="rId1" Type="http://schemas.openxmlformats.org/officeDocument/2006/relationships/notesMaster" Target="../notesMasters/notesMaster1.xml"/><Relationship Id="rId6" Type="http://schemas.openxmlformats.org/officeDocument/2006/relationships/hyperlink" Target="http://tr.wikipedia.org/wiki/1947" TargetMode="External"/><Relationship Id="rId11" Type="http://schemas.openxmlformats.org/officeDocument/2006/relationships/hyperlink" Target="http://tr.wikipedia.org/wiki/Matematik" TargetMode="External"/><Relationship Id="rId5" Type="http://schemas.openxmlformats.org/officeDocument/2006/relationships/hyperlink" Target="http://tr.wikipedia.org/wiki/30_Aral%C4%B1k" TargetMode="External"/><Relationship Id="rId15" Type="http://schemas.openxmlformats.org/officeDocument/2006/relationships/hyperlink" Target="http://tr.wikipedia.org/wiki/Felsefe" TargetMode="External"/><Relationship Id="rId10" Type="http://schemas.openxmlformats.org/officeDocument/2006/relationships/hyperlink" Target="http://tr.wikipedia.org/wiki/Viyana_%C3%87evresi" TargetMode="External"/><Relationship Id="rId19" Type="http://schemas.openxmlformats.org/officeDocument/2006/relationships/hyperlink" Target="http://tr.wikipedia.org/wiki/%C4%B0brahimi_dinler" TargetMode="External"/><Relationship Id="rId4" Type="http://schemas.openxmlformats.org/officeDocument/2006/relationships/hyperlink" Target="http://tr.wikipedia.org/wiki/1861" TargetMode="External"/><Relationship Id="rId9" Type="http://schemas.openxmlformats.org/officeDocument/2006/relationships/hyperlink" Target="http://tr.wikipedia.org/wiki/Mant%C4%B1ksal_pozitivizm" TargetMode="External"/><Relationship Id="rId14" Type="http://schemas.openxmlformats.org/officeDocument/2006/relationships/hyperlink" Target="http://tr.wikipedia.org/wiki/E%C4%9Fitim"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Slayt Görüntüsü Yer Tutucusu"/>
          <p:cNvSpPr>
            <a:spLocks noGrp="1" noRot="1" noChangeAspect="1"/>
          </p:cNvSpPr>
          <p:nvPr>
            <p:ph type="sldImg"/>
          </p:nvPr>
        </p:nvSpPr>
        <p:spPr bwMode="auto">
          <a:noFill/>
          <a:ln>
            <a:solidFill>
              <a:srgbClr val="000000"/>
            </a:solidFill>
            <a:miter lim="800000"/>
            <a:headEnd/>
            <a:tailEnd/>
          </a:ln>
        </p:spPr>
      </p:sp>
      <p:sp>
        <p:nvSpPr>
          <p:cNvPr id="20482"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tr-TR" b="1" smtClean="0"/>
              <a:t>Alfred North Whitehead</a:t>
            </a:r>
            <a:r>
              <a:rPr lang="tr-TR" smtClean="0"/>
              <a:t>, (</a:t>
            </a:r>
            <a:r>
              <a:rPr lang="tr-TR" smtClean="0">
                <a:hlinkClick r:id="rId3" tooltip="15 Şubat"/>
              </a:rPr>
              <a:t>15 Şubat</a:t>
            </a:r>
            <a:r>
              <a:rPr lang="tr-TR" smtClean="0"/>
              <a:t>, </a:t>
            </a:r>
            <a:r>
              <a:rPr lang="tr-TR" smtClean="0">
                <a:hlinkClick r:id="rId4" tooltip="1861"/>
              </a:rPr>
              <a:t>1861</a:t>
            </a:r>
            <a:r>
              <a:rPr lang="tr-TR" smtClean="0"/>
              <a:t> – </a:t>
            </a:r>
            <a:r>
              <a:rPr lang="tr-TR" smtClean="0">
                <a:hlinkClick r:id="rId5" tooltip="30 Aralık"/>
              </a:rPr>
              <a:t>30 Aralık</a:t>
            </a:r>
            <a:r>
              <a:rPr lang="tr-TR" smtClean="0"/>
              <a:t>, </a:t>
            </a:r>
            <a:r>
              <a:rPr lang="tr-TR" smtClean="0">
                <a:hlinkClick r:id="rId6" tooltip="1947"/>
              </a:rPr>
              <a:t>1947</a:t>
            </a:r>
            <a:r>
              <a:rPr lang="tr-TR" smtClean="0"/>
              <a:t>) İngiliz bir </a:t>
            </a:r>
            <a:r>
              <a:rPr lang="tr-TR" smtClean="0">
                <a:hlinkClick r:id="rId7" tooltip="Matematikçi"/>
              </a:rPr>
              <a:t>matematikçi</a:t>
            </a:r>
            <a:r>
              <a:rPr lang="tr-TR" smtClean="0"/>
              <a:t> ve </a:t>
            </a:r>
            <a:r>
              <a:rPr lang="tr-TR" smtClean="0">
                <a:hlinkClick r:id="rId8" tooltip="Filozof"/>
              </a:rPr>
              <a:t>filozoftur</a:t>
            </a:r>
            <a:r>
              <a:rPr lang="tr-TR" smtClean="0"/>
              <a:t>. </a:t>
            </a:r>
            <a:r>
              <a:rPr lang="tr-TR" smtClean="0">
                <a:hlinkClick r:id="rId9" tooltip="Mantıksal pozitivizm"/>
              </a:rPr>
              <a:t>Mantıksal pozitivizm</a:t>
            </a:r>
            <a:r>
              <a:rPr lang="tr-TR" smtClean="0"/>
              <a:t> olarak bilinen felsefi akımın ve </a:t>
            </a:r>
            <a:r>
              <a:rPr lang="tr-TR" smtClean="0">
                <a:hlinkClick r:id="rId10" tooltip="Viyana Çevresi"/>
              </a:rPr>
              <a:t>Viyana Çevresi</a:t>
            </a:r>
            <a:r>
              <a:rPr lang="tr-TR" smtClean="0"/>
              <a:t> olarak adlandırılan filozoflar grubunun içinde yer alan önemli isimlerden birdir. 1880–1910 arasında </a:t>
            </a:r>
            <a:r>
              <a:rPr lang="tr-TR" smtClean="0">
                <a:hlinkClick r:id="rId11" tooltip="Matematik"/>
              </a:rPr>
              <a:t>matematik</a:t>
            </a:r>
            <a:r>
              <a:rPr lang="tr-TR" smtClean="0"/>
              <a:t> üzerinde çalıştı. 1910–24 arasında </a:t>
            </a:r>
            <a:r>
              <a:rPr lang="tr-TR" smtClean="0">
                <a:hlinkClick r:id="rId12" tooltip="Fizik"/>
              </a:rPr>
              <a:t>fizik</a:t>
            </a:r>
            <a:r>
              <a:rPr lang="tr-TR" smtClean="0"/>
              <a:t>, </a:t>
            </a:r>
            <a:r>
              <a:rPr lang="tr-TR" smtClean="0">
                <a:hlinkClick r:id="rId13" tooltip="Bilim felsefesi"/>
              </a:rPr>
              <a:t>bilim felsefesi</a:t>
            </a:r>
            <a:r>
              <a:rPr lang="tr-TR" smtClean="0"/>
              <a:t>, </a:t>
            </a:r>
            <a:r>
              <a:rPr lang="tr-TR" smtClean="0">
                <a:hlinkClick r:id="rId14" tooltip="Eğitim"/>
              </a:rPr>
              <a:t>eğitim</a:t>
            </a:r>
            <a:r>
              <a:rPr lang="tr-TR" smtClean="0"/>
              <a:t> pratik ve teoriği üzerine çalışmalarda bulundu. 1924–47 arasında daha önce hiç düşünmediği bir dalda Harvard Üniversitesi'nde </a:t>
            </a:r>
            <a:r>
              <a:rPr lang="tr-TR" smtClean="0">
                <a:hlinkClick r:id="rId15" tooltip="Felsefe"/>
              </a:rPr>
              <a:t>felsefe</a:t>
            </a:r>
            <a:r>
              <a:rPr lang="tr-TR" smtClean="0"/>
              <a:t> profösörü oldu, </a:t>
            </a:r>
            <a:r>
              <a:rPr lang="tr-TR" smtClean="0">
                <a:hlinkClick r:id="rId16" tooltip="Metafizik"/>
              </a:rPr>
              <a:t>metafizik</a:t>
            </a:r>
            <a:r>
              <a:rPr lang="tr-TR" smtClean="0"/>
              <a:t> hakkında yazdı. </a:t>
            </a:r>
            <a:r>
              <a:rPr lang="tr-TR" smtClean="0">
                <a:hlinkClick r:id="rId17" tooltip="Bertrand Russell"/>
              </a:rPr>
              <a:t>Bertrand Russell</a:t>
            </a:r>
            <a:r>
              <a:rPr lang="tr-TR" smtClean="0"/>
              <a:t>'la beraber </a:t>
            </a:r>
            <a:r>
              <a:rPr lang="tr-TR" i="1" smtClean="0"/>
              <a:t>Principia Mathematica</a:t>
            </a:r>
            <a:r>
              <a:rPr lang="tr-TR" smtClean="0"/>
              <a:t> kitabını yazdı. </a:t>
            </a:r>
            <a:r>
              <a:rPr lang="tr-TR" smtClean="0">
                <a:hlinkClick r:id="rId18" tooltip="Tanrı"/>
              </a:rPr>
              <a:t>Tanrı</a:t>
            </a:r>
            <a:r>
              <a:rPr lang="tr-TR" smtClean="0"/>
              <a:t>'yı </a:t>
            </a:r>
            <a:r>
              <a:rPr lang="tr-TR" smtClean="0">
                <a:hlinkClick r:id="rId19" tooltip="İbrahimi dinler"/>
              </a:rPr>
              <a:t>İbrahimi dinlerden</a:t>
            </a:r>
            <a:r>
              <a:rPr lang="tr-TR" smtClean="0"/>
              <a:t> daha farklı bir şekilde anlamıştır.</a:t>
            </a:r>
          </a:p>
        </p:txBody>
      </p:sp>
      <p:sp>
        <p:nvSpPr>
          <p:cNvPr id="2048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D99B66-D909-4690-BAA6-BC9E39753EF8}" type="slidenum">
              <a:rPr lang="tr-TR"/>
              <a:pPr fontAlgn="base">
                <a:spcBef>
                  <a:spcPct val="0"/>
                </a:spcBef>
                <a:spcAft>
                  <a:spcPct val="0"/>
                </a:spcAft>
                <a:defRPr/>
              </a:pPr>
              <a:t>6</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59394"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sv-SE" smtClean="0"/>
              <a:t>Fosillerden antlaşmalara, silahlardan mektuplara kadar</a:t>
            </a:r>
          </a:p>
          <a:p>
            <a:pPr eaLnBrk="1" hangingPunct="1">
              <a:spcBef>
                <a:spcPct val="0"/>
              </a:spcBef>
            </a:pPr>
            <a:r>
              <a:rPr lang="tr-TR" smtClean="0"/>
              <a:t>sayısız veri söz konusudur.</a:t>
            </a:r>
          </a:p>
        </p:txBody>
      </p:sp>
      <p:sp>
        <p:nvSpPr>
          <p:cNvPr id="59395"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61728E3-510C-451C-9DA6-49759CC6B83F}" type="slidenum">
              <a:rPr lang="tr-TR" sz="1200">
                <a:latin typeface="Calibri" pitchFamily="34" charset="0"/>
              </a:rPr>
              <a:pPr algn="r"/>
              <a:t>43</a:t>
            </a:fld>
            <a:endParaRPr lang="tr-TR" sz="120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61442"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tr-TR" smtClean="0"/>
              <a:t>Deneysel araştırmalarda araştırmacı kendi kurgusunu oluşturur ve oluşturduğu ortam</a:t>
            </a:r>
          </a:p>
          <a:p>
            <a:pPr eaLnBrk="1" hangingPunct="1">
              <a:spcBef>
                <a:spcPct val="0"/>
              </a:spcBef>
            </a:pPr>
            <a:r>
              <a:rPr lang="tr-TR" smtClean="0"/>
              <a:t>içerisinde sonuçları almaya çalışır. Oysa alan araştırmalarında kişi ile incelenen değerler</a:t>
            </a:r>
          </a:p>
          <a:p>
            <a:pPr eaLnBrk="1" hangingPunct="1">
              <a:spcBef>
                <a:spcPct val="0"/>
              </a:spcBef>
            </a:pPr>
            <a:r>
              <a:rPr lang="tr-TR" smtClean="0"/>
              <a:t>arasında bir mesafe ve kurgu yoktur. Araştırmacı ortama dahil olur ve mevcut durumu</a:t>
            </a:r>
          </a:p>
          <a:p>
            <a:pPr eaLnBrk="1" hangingPunct="1">
              <a:spcBef>
                <a:spcPct val="0"/>
              </a:spcBef>
            </a:pPr>
            <a:r>
              <a:rPr lang="tr-TR" smtClean="0"/>
              <a:t>değerlendirmeyi amaçlar</a:t>
            </a:r>
          </a:p>
        </p:txBody>
      </p:sp>
      <p:sp>
        <p:nvSpPr>
          <p:cNvPr id="61443" name="3 Slayt Numarası Yer Tutucusu"/>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6B7F3E5-1F68-412D-B31A-624E3BE8DEF9}" type="slidenum">
              <a:rPr lang="tr-TR" sz="1200">
                <a:latin typeface="Calibri" pitchFamily="34" charset="0"/>
              </a:rPr>
              <a:pPr algn="r"/>
              <a:t>44</a:t>
            </a:fld>
            <a:endParaRPr lang="tr-TR" sz="12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499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8066"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0114"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1 Slayt Görüntüsü Yer Tutucusu"/>
          <p:cNvSpPr>
            <a:spLocks noGrp="1" noRot="1" noChangeAspect="1"/>
          </p:cNvSpPr>
          <p:nvPr>
            <p:ph type="sldImg"/>
          </p:nvPr>
        </p:nvSpPr>
        <p:spPr bwMode="auto">
          <a:noFill/>
          <a:ln>
            <a:solidFill>
              <a:srgbClr val="000000"/>
            </a:solidFill>
            <a:miter lim="800000"/>
            <a:headEnd/>
            <a:tailEnd/>
          </a:ln>
        </p:spPr>
      </p:sp>
      <p:sp>
        <p:nvSpPr>
          <p:cNvPr id="92162"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tr-TR" smtClean="0"/>
              <a:t>Araştırmaların, araştırmacının niteliklerine beklentilerine ve araştırmanın içeriğine</a:t>
            </a:r>
          </a:p>
          <a:p>
            <a:pPr eaLnBrk="1" hangingPunct="1">
              <a:spcBef>
                <a:spcPct val="0"/>
              </a:spcBef>
            </a:pPr>
            <a:r>
              <a:rPr lang="tr-TR" smtClean="0"/>
              <a:t>göre planlanmasında ayrılıklar gözlenebilir. </a:t>
            </a:r>
          </a:p>
        </p:txBody>
      </p:sp>
      <p:sp>
        <p:nvSpPr>
          <p:cNvPr id="79875"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B3A71F1-AD67-4768-83D1-69FE8748C2BE}" type="slidenum">
              <a:rPr lang="tr-TR"/>
              <a:pPr fontAlgn="base">
                <a:spcBef>
                  <a:spcPct val="0"/>
                </a:spcBef>
                <a:spcAft>
                  <a:spcPct val="0"/>
                </a:spcAft>
                <a:defRPr/>
              </a:pPr>
              <a:t>71</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1 Slayt Görüntüsü Yer Tutucusu"/>
          <p:cNvSpPr>
            <a:spLocks noGrp="1" noRot="1" noChangeAspect="1"/>
          </p:cNvSpPr>
          <p:nvPr>
            <p:ph type="sldImg"/>
          </p:nvPr>
        </p:nvSpPr>
        <p:spPr bwMode="auto">
          <a:noFill/>
          <a:ln>
            <a:solidFill>
              <a:srgbClr val="000000"/>
            </a:solidFill>
            <a:miter lim="800000"/>
            <a:headEnd/>
            <a:tailEnd/>
          </a:ln>
        </p:spPr>
      </p:sp>
      <p:sp>
        <p:nvSpPr>
          <p:cNvPr id="94210"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tr-TR" smtClean="0"/>
              <a:t>Araştırmaların, araştırmacının niteliklerine beklentilerine ve araştırmanın içeriğine</a:t>
            </a:r>
          </a:p>
          <a:p>
            <a:pPr eaLnBrk="1" hangingPunct="1">
              <a:spcBef>
                <a:spcPct val="0"/>
              </a:spcBef>
            </a:pPr>
            <a:r>
              <a:rPr lang="tr-TR" smtClean="0"/>
              <a:t>göre planlanmasında ayrılıklar gözlenebilir. </a:t>
            </a:r>
          </a:p>
        </p:txBody>
      </p:sp>
      <p:sp>
        <p:nvSpPr>
          <p:cNvPr id="81923"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976962-EF77-442A-9384-DDED9B484952}" type="slidenum">
              <a:rPr lang="tr-TR"/>
              <a:pPr fontAlgn="base">
                <a:spcBef>
                  <a:spcPct val="0"/>
                </a:spcBef>
                <a:spcAft>
                  <a:spcPct val="0"/>
                </a:spcAft>
                <a:defRPr/>
              </a:pPr>
              <a:t>72</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1 Slayt Görüntüsü Yer Tutucusu"/>
          <p:cNvSpPr>
            <a:spLocks noGrp="1" noRot="1" noChangeAspect="1"/>
          </p:cNvSpPr>
          <p:nvPr>
            <p:ph type="sldImg"/>
          </p:nvPr>
        </p:nvSpPr>
        <p:spPr bwMode="auto">
          <a:noFill/>
          <a:ln>
            <a:solidFill>
              <a:srgbClr val="000000"/>
            </a:solidFill>
            <a:miter lim="800000"/>
            <a:headEnd/>
            <a:tailEnd/>
          </a:ln>
        </p:spPr>
      </p:sp>
      <p:sp>
        <p:nvSpPr>
          <p:cNvPr id="115714"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10595"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6BBDD0-8A4A-44C3-A0BB-A545E3D9A6F0}" type="slidenum">
              <a:rPr lang="tr-TR"/>
              <a:pPr fontAlgn="base">
                <a:spcBef>
                  <a:spcPct val="0"/>
                </a:spcBef>
                <a:spcAft>
                  <a:spcPct val="0"/>
                </a:spcAft>
                <a:defRPr/>
              </a:pPr>
              <a:t>92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fontAlgn="auto">
                <a:spcBef>
                  <a:spcPts val="0"/>
                </a:spcBef>
                <a:spcAft>
                  <a:spcPts val="0"/>
                </a:spcAft>
                <a:defRPr/>
              </a:pPr>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9" name="Date Placeholder 3"/>
          <p:cNvSpPr>
            <a:spLocks noGrp="1"/>
          </p:cNvSpPr>
          <p:nvPr>
            <p:ph type="dt" sz="half" idx="10"/>
          </p:nvPr>
        </p:nvSpPr>
        <p:spPr/>
        <p:txBody>
          <a:bodyPr/>
          <a:lstStyle>
            <a:lvl1pPr>
              <a:defRPr>
                <a:solidFill>
                  <a:schemeClr val="tx2"/>
                </a:solidFill>
              </a:defRPr>
            </a:lvl1pPr>
          </a:lstStyle>
          <a:p>
            <a:pPr>
              <a:defRPr/>
            </a:pPr>
            <a:fld id="{D416C7DF-61F3-478E-8957-0E08DE34B9AE}" type="datetimeFigureOut">
              <a:rPr lang="tr-TR"/>
              <a:pPr>
                <a:defRPr/>
              </a:pPr>
              <a:t>18.06.2015</a:t>
            </a:fld>
            <a:endParaRPr lang="tr-TR"/>
          </a:p>
        </p:txBody>
      </p:sp>
      <p:sp>
        <p:nvSpPr>
          <p:cNvPr id="10" name="Footer Placeholder 4"/>
          <p:cNvSpPr>
            <a:spLocks noGrp="1"/>
          </p:cNvSpPr>
          <p:nvPr>
            <p:ph type="ftr" sz="quarter" idx="11"/>
          </p:nvPr>
        </p:nvSpPr>
        <p:spPr/>
        <p:txBody>
          <a:bodyPr/>
          <a:lstStyle>
            <a:lvl1pPr>
              <a:defRPr>
                <a:solidFill>
                  <a:schemeClr val="tx2"/>
                </a:solidFill>
              </a:defRPr>
            </a:lvl1pPr>
          </a:lstStyle>
          <a:p>
            <a:pPr>
              <a:defRPr/>
            </a:pPr>
            <a:endParaRPr lang="tr-TR"/>
          </a:p>
        </p:txBody>
      </p:sp>
      <p:sp>
        <p:nvSpPr>
          <p:cNvPr id="11" name="Slide Number Placeholder 5"/>
          <p:cNvSpPr>
            <a:spLocks noGrp="1"/>
          </p:cNvSpPr>
          <p:nvPr>
            <p:ph type="sldNum" sz="quarter" idx="12"/>
          </p:nvPr>
        </p:nvSpPr>
        <p:spPr/>
        <p:txBody>
          <a:bodyPr/>
          <a:lstStyle>
            <a:lvl1pPr>
              <a:defRPr>
                <a:solidFill>
                  <a:schemeClr val="tx2"/>
                </a:solidFill>
              </a:defRPr>
            </a:lvl1pPr>
          </a:lstStyle>
          <a:p>
            <a:pPr>
              <a:defRPr/>
            </a:pPr>
            <a:fld id="{A444CB6F-D33D-40D2-B506-6B660D1D3BDF}"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Date Placeholder 3"/>
          <p:cNvSpPr>
            <a:spLocks noGrp="1"/>
          </p:cNvSpPr>
          <p:nvPr>
            <p:ph type="dt" sz="half" idx="10"/>
          </p:nvPr>
        </p:nvSpPr>
        <p:spPr/>
        <p:txBody>
          <a:bodyPr/>
          <a:lstStyle>
            <a:lvl1pPr>
              <a:defRPr/>
            </a:lvl1pPr>
          </a:lstStyle>
          <a:p>
            <a:pPr>
              <a:defRPr/>
            </a:pPr>
            <a:fld id="{B9002D42-DED8-427B-ADED-E1D5EA55E0D6}" type="datetimeFigureOut">
              <a:rPr lang="tr-TR"/>
              <a:pPr>
                <a:defRPr/>
              </a:pPr>
              <a:t>18.06.2015</a:t>
            </a:fld>
            <a:endParaRPr lang="tr-TR"/>
          </a:p>
        </p:txBody>
      </p:sp>
      <p:sp>
        <p:nvSpPr>
          <p:cNvPr id="9" name="Footer Placeholder 4"/>
          <p:cNvSpPr>
            <a:spLocks noGrp="1"/>
          </p:cNvSpPr>
          <p:nvPr>
            <p:ph type="ftr" sz="quarter" idx="11"/>
          </p:nvPr>
        </p:nvSpPr>
        <p:spPr/>
        <p:txBody>
          <a:bodyPr/>
          <a:lstStyle>
            <a:lvl1pPr>
              <a:defRPr/>
            </a:lvl1pPr>
          </a:lstStyle>
          <a:p>
            <a:pPr>
              <a:defRPr/>
            </a:pPr>
            <a:endParaRPr lang="tr-TR"/>
          </a:p>
        </p:txBody>
      </p:sp>
      <p:sp>
        <p:nvSpPr>
          <p:cNvPr id="10" name="Slide Number Placeholder 5"/>
          <p:cNvSpPr>
            <a:spLocks noGrp="1"/>
          </p:cNvSpPr>
          <p:nvPr>
            <p:ph type="sldNum" sz="quarter" idx="12"/>
          </p:nvPr>
        </p:nvSpPr>
        <p:spPr/>
        <p:txBody>
          <a:bodyPr/>
          <a:lstStyle>
            <a:lvl1pPr>
              <a:defRPr/>
            </a:lvl1pPr>
          </a:lstStyle>
          <a:p>
            <a:pPr>
              <a:defRPr/>
            </a:pPr>
            <a:fld id="{BA1127F5-C26C-42B7-8163-B1A290D1B5B1}"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p:nvPr/>
          </p:nvSpPr>
          <p:spPr>
            <a:xfrm>
              <a:off x="4146745" y="1381458"/>
              <a:ext cx="877650"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Date Placeholder 3"/>
          <p:cNvSpPr>
            <a:spLocks noGrp="1"/>
          </p:cNvSpPr>
          <p:nvPr>
            <p:ph type="dt" sz="half" idx="10"/>
          </p:nvPr>
        </p:nvSpPr>
        <p:spPr/>
        <p:txBody>
          <a:bodyPr/>
          <a:lstStyle>
            <a:lvl1pPr>
              <a:defRPr/>
            </a:lvl1pPr>
          </a:lstStyle>
          <a:p>
            <a:pPr>
              <a:defRPr/>
            </a:pPr>
            <a:fld id="{A8C07AA1-4864-44FC-8146-0F0692D061E4}" type="datetimeFigureOut">
              <a:rPr lang="tr-TR"/>
              <a:pPr>
                <a:defRPr/>
              </a:pPr>
              <a:t>18.06.2015</a:t>
            </a:fld>
            <a:endParaRPr lang="tr-TR"/>
          </a:p>
        </p:txBody>
      </p:sp>
      <p:sp>
        <p:nvSpPr>
          <p:cNvPr id="9" name="Footer Placeholder 4"/>
          <p:cNvSpPr>
            <a:spLocks noGrp="1"/>
          </p:cNvSpPr>
          <p:nvPr>
            <p:ph type="ftr" sz="quarter" idx="11"/>
          </p:nvPr>
        </p:nvSpPr>
        <p:spPr/>
        <p:txBody>
          <a:bodyPr/>
          <a:lstStyle>
            <a:lvl1pPr>
              <a:defRPr/>
            </a:lvl1pPr>
          </a:lstStyle>
          <a:p>
            <a:pPr>
              <a:defRPr/>
            </a:pPr>
            <a:endParaRPr lang="tr-TR"/>
          </a:p>
        </p:txBody>
      </p:sp>
      <p:sp>
        <p:nvSpPr>
          <p:cNvPr id="10" name="Slide Number Placeholder 5"/>
          <p:cNvSpPr>
            <a:spLocks noGrp="1"/>
          </p:cNvSpPr>
          <p:nvPr>
            <p:ph type="sldNum" sz="quarter" idx="12"/>
          </p:nvPr>
        </p:nvSpPr>
        <p:spPr/>
        <p:txBody>
          <a:bodyPr/>
          <a:lstStyle>
            <a:lvl1pPr>
              <a:defRPr/>
            </a:lvl1pPr>
          </a:lstStyle>
          <a:p>
            <a:pPr>
              <a:defRPr/>
            </a:pPr>
            <a:fld id="{009C23B8-878F-47CD-A253-3023014EB07B}"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Title 10"/>
          <p:cNvSpPr>
            <a:spLocks noGrp="1"/>
          </p:cNvSpPr>
          <p:nvPr>
            <p:ph type="title"/>
          </p:nvPr>
        </p:nvSpPr>
        <p:spPr/>
        <p:txBody>
          <a:bodyPr/>
          <a:lstStyle/>
          <a:p>
            <a:r>
              <a:rPr lang="tr-TR" smtClean="0"/>
              <a:t>Asıl başlık stili için tıklatın</a:t>
            </a:r>
            <a:endParaRPr lang="en-US"/>
          </a:p>
        </p:txBody>
      </p:sp>
      <p:sp>
        <p:nvSpPr>
          <p:cNvPr id="8" name="Date Placeholder 3"/>
          <p:cNvSpPr>
            <a:spLocks noGrp="1"/>
          </p:cNvSpPr>
          <p:nvPr>
            <p:ph type="dt" sz="half" idx="10"/>
          </p:nvPr>
        </p:nvSpPr>
        <p:spPr/>
        <p:txBody>
          <a:bodyPr/>
          <a:lstStyle>
            <a:lvl1pPr>
              <a:defRPr/>
            </a:lvl1pPr>
          </a:lstStyle>
          <a:p>
            <a:pPr>
              <a:defRPr/>
            </a:pPr>
            <a:fld id="{102CA82F-9178-45CE-98AB-387DB11219E5}" type="datetimeFigureOut">
              <a:rPr lang="tr-TR"/>
              <a:pPr>
                <a:defRPr/>
              </a:pPr>
              <a:t>18.06.2015</a:t>
            </a:fld>
            <a:endParaRPr lang="tr-TR"/>
          </a:p>
        </p:txBody>
      </p:sp>
      <p:sp>
        <p:nvSpPr>
          <p:cNvPr id="9" name="Footer Placeholder 4"/>
          <p:cNvSpPr>
            <a:spLocks noGrp="1"/>
          </p:cNvSpPr>
          <p:nvPr>
            <p:ph type="ftr" sz="quarter" idx="11"/>
          </p:nvPr>
        </p:nvSpPr>
        <p:spPr/>
        <p:txBody>
          <a:bodyPr/>
          <a:lstStyle>
            <a:lvl1pPr>
              <a:defRPr/>
            </a:lvl1pPr>
          </a:lstStyle>
          <a:p>
            <a:pPr>
              <a:defRPr/>
            </a:pPr>
            <a:endParaRPr lang="tr-TR"/>
          </a:p>
        </p:txBody>
      </p:sp>
      <p:sp>
        <p:nvSpPr>
          <p:cNvPr id="10" name="Slide Number Placeholder 5"/>
          <p:cNvSpPr>
            <a:spLocks noGrp="1"/>
          </p:cNvSpPr>
          <p:nvPr>
            <p:ph type="sldNum" sz="quarter" idx="12"/>
          </p:nvPr>
        </p:nvSpPr>
        <p:spPr/>
        <p:txBody>
          <a:bodyPr/>
          <a:lstStyle>
            <a:lvl1pPr>
              <a:defRPr/>
            </a:lvl1pPr>
          </a:lstStyle>
          <a:p>
            <a:pPr>
              <a:defRPr/>
            </a:pPr>
            <a:fld id="{82F834C3-B76A-446A-A76D-D3A1832CDC11}"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9" name="Date Placeholder 3"/>
          <p:cNvSpPr>
            <a:spLocks noGrp="1"/>
          </p:cNvSpPr>
          <p:nvPr>
            <p:ph type="dt" sz="half" idx="10"/>
          </p:nvPr>
        </p:nvSpPr>
        <p:spPr/>
        <p:txBody>
          <a:bodyPr/>
          <a:lstStyle>
            <a:lvl1pPr>
              <a:defRPr/>
            </a:lvl1pPr>
          </a:lstStyle>
          <a:p>
            <a:pPr>
              <a:defRPr/>
            </a:pPr>
            <a:fld id="{AB3749B9-7601-4BDA-AD43-562157438455}" type="datetimeFigureOut">
              <a:rPr lang="tr-TR"/>
              <a:pPr>
                <a:defRPr/>
              </a:pPr>
              <a:t>18.06.2015</a:t>
            </a:fld>
            <a:endParaRPr lang="tr-TR"/>
          </a:p>
        </p:txBody>
      </p:sp>
      <p:sp>
        <p:nvSpPr>
          <p:cNvPr id="10" name="Footer Placeholder 4"/>
          <p:cNvSpPr>
            <a:spLocks noGrp="1"/>
          </p:cNvSpPr>
          <p:nvPr>
            <p:ph type="ftr" sz="quarter" idx="11"/>
          </p:nvPr>
        </p:nvSpPr>
        <p:spPr/>
        <p:txBody>
          <a:bodyPr/>
          <a:lstStyle>
            <a:lvl1pPr>
              <a:defRPr/>
            </a:lvl1pPr>
          </a:lstStyle>
          <a:p>
            <a:pPr>
              <a:defRPr/>
            </a:pPr>
            <a:endParaRPr lang="tr-TR"/>
          </a:p>
        </p:txBody>
      </p:sp>
      <p:sp>
        <p:nvSpPr>
          <p:cNvPr id="11" name="Slide Number Placeholder 5"/>
          <p:cNvSpPr>
            <a:spLocks noGrp="1"/>
          </p:cNvSpPr>
          <p:nvPr>
            <p:ph type="sldNum" sz="quarter" idx="12"/>
          </p:nvPr>
        </p:nvSpPr>
        <p:spPr/>
        <p:txBody>
          <a:bodyPr/>
          <a:lstStyle>
            <a:lvl1pPr>
              <a:defRPr/>
            </a:lvl1pPr>
          </a:lstStyle>
          <a:p>
            <a:pPr>
              <a:defRPr/>
            </a:pPr>
            <a:fld id="{6922BCAD-6500-4167-A050-963483959F34}" type="slidenum">
              <a:rPr lang="tr-TR"/>
              <a:pPr>
                <a:defRPr/>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Date Placeholder 4"/>
          <p:cNvSpPr>
            <a:spLocks noGrp="1"/>
          </p:cNvSpPr>
          <p:nvPr>
            <p:ph type="dt" sz="half" idx="15"/>
          </p:nvPr>
        </p:nvSpPr>
        <p:spPr/>
        <p:txBody>
          <a:bodyPr/>
          <a:lstStyle>
            <a:lvl1pPr>
              <a:defRPr/>
            </a:lvl1pPr>
          </a:lstStyle>
          <a:p>
            <a:pPr>
              <a:defRPr/>
            </a:pPr>
            <a:fld id="{AE50B9CF-3E52-4BA7-BF8F-F0746D00798B}" type="datetimeFigureOut">
              <a:rPr lang="tr-TR"/>
              <a:pPr>
                <a:defRPr/>
              </a:pPr>
              <a:t>18.06.2015</a:t>
            </a:fld>
            <a:endParaRPr lang="tr-TR"/>
          </a:p>
        </p:txBody>
      </p:sp>
      <p:sp>
        <p:nvSpPr>
          <p:cNvPr id="13" name="Footer Placeholder 5"/>
          <p:cNvSpPr>
            <a:spLocks noGrp="1"/>
          </p:cNvSpPr>
          <p:nvPr>
            <p:ph type="ftr" sz="quarter" idx="16"/>
          </p:nvPr>
        </p:nvSpPr>
        <p:spPr/>
        <p:txBody>
          <a:bodyPr/>
          <a:lstStyle>
            <a:lvl1pPr>
              <a:defRPr/>
            </a:lvl1pPr>
          </a:lstStyle>
          <a:p>
            <a:pPr>
              <a:defRPr/>
            </a:pPr>
            <a:endParaRPr lang="tr-TR"/>
          </a:p>
        </p:txBody>
      </p:sp>
      <p:sp>
        <p:nvSpPr>
          <p:cNvPr id="14" name="Slide Number Placeholder 6"/>
          <p:cNvSpPr>
            <a:spLocks noGrp="1"/>
          </p:cNvSpPr>
          <p:nvPr>
            <p:ph type="sldNum" sz="quarter" idx="17"/>
          </p:nvPr>
        </p:nvSpPr>
        <p:spPr/>
        <p:txBody>
          <a:bodyPr/>
          <a:lstStyle>
            <a:lvl1pPr>
              <a:defRPr/>
            </a:lvl1pPr>
          </a:lstStyle>
          <a:p>
            <a:pPr>
              <a:defRPr/>
            </a:pPr>
            <a:fld id="{55777FC0-0BFD-4221-A3C5-0897B52B5C51}"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Date Placeholder 6"/>
          <p:cNvSpPr>
            <a:spLocks noGrp="1"/>
          </p:cNvSpPr>
          <p:nvPr>
            <p:ph type="dt" sz="half" idx="10"/>
          </p:nvPr>
        </p:nvSpPr>
        <p:spPr/>
        <p:txBody>
          <a:bodyPr/>
          <a:lstStyle>
            <a:lvl1pPr>
              <a:defRPr/>
            </a:lvl1pPr>
          </a:lstStyle>
          <a:p>
            <a:pPr>
              <a:defRPr/>
            </a:pPr>
            <a:fld id="{FA64CF76-992B-4788-8597-76C304AA963B}" type="datetimeFigureOut">
              <a:rPr lang="tr-TR"/>
              <a:pPr>
                <a:defRPr/>
              </a:pPr>
              <a:t>18.06.2015</a:t>
            </a:fld>
            <a:endParaRPr lang="tr-TR"/>
          </a:p>
        </p:txBody>
      </p:sp>
      <p:sp>
        <p:nvSpPr>
          <p:cNvPr id="12" name="Footer Placeholder 7"/>
          <p:cNvSpPr>
            <a:spLocks noGrp="1"/>
          </p:cNvSpPr>
          <p:nvPr>
            <p:ph type="ftr" sz="quarter" idx="11"/>
          </p:nvPr>
        </p:nvSpPr>
        <p:spPr/>
        <p:txBody>
          <a:bodyPr/>
          <a:lstStyle>
            <a:lvl1pPr>
              <a:defRPr/>
            </a:lvl1pPr>
          </a:lstStyle>
          <a:p>
            <a:pPr>
              <a:defRPr/>
            </a:pPr>
            <a:endParaRPr lang="tr-TR"/>
          </a:p>
        </p:txBody>
      </p:sp>
      <p:sp>
        <p:nvSpPr>
          <p:cNvPr id="13" name="Slide Number Placeholder 8"/>
          <p:cNvSpPr>
            <a:spLocks noGrp="1"/>
          </p:cNvSpPr>
          <p:nvPr>
            <p:ph type="sldNum" sz="quarter" idx="12"/>
          </p:nvPr>
        </p:nvSpPr>
        <p:spPr/>
        <p:txBody>
          <a:bodyPr/>
          <a:lstStyle>
            <a:lvl1pPr>
              <a:defRPr/>
            </a:lvl1pPr>
          </a:lstStyle>
          <a:p>
            <a:pPr>
              <a:defRPr/>
            </a:pPr>
            <a:fld id="{09F3B4FB-04B5-4D84-AE71-0D758E92997F}"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p:nvPr/>
          </p:nvSpPr>
          <p:spPr>
            <a:xfrm>
              <a:off x="4147772" y="1381459"/>
              <a:ext cx="876363" cy="923330"/>
            </a:xfrm>
            <a:prstGeom prst="rect">
              <a:avLst/>
            </a:prstGeom>
            <a:noFill/>
          </p:spPr>
          <p:txBody>
            <a:bodyPr wrap="none">
              <a:spAutoFit/>
            </a:bodyPr>
            <a:lstStyle/>
            <a:p>
              <a:pPr fontAlgn="auto">
                <a:spcBef>
                  <a:spcPts val="0"/>
                </a:spcBef>
                <a:spcAft>
                  <a:spcPts val="0"/>
                </a:spcAft>
                <a:defRPr/>
              </a:pPr>
              <a:r>
                <a:rPr lang="en-US" sz="5400" dirty="0">
                  <a:solidFill>
                    <a:schemeClr val="tx2">
                      <a:lumMod val="60000"/>
                      <a:lumOff val="40000"/>
                    </a:schemeClr>
                  </a:solidFill>
                  <a:latin typeface="Wingdings" pitchFamily="2" charset="2"/>
                </a:rPr>
                <a:t></a:t>
              </a: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lvl1pPr>
              <a:defRPr/>
            </a:lvl1pPr>
          </a:lstStyle>
          <a:p>
            <a:pPr>
              <a:defRPr/>
            </a:pPr>
            <a:fld id="{389EAFF1-1AE7-40C1-9FB3-97F6084BF48A}" type="datetimeFigureOut">
              <a:rPr lang="tr-TR"/>
              <a:pPr>
                <a:defRPr/>
              </a:pPr>
              <a:t>18.06.2015</a:t>
            </a:fld>
            <a:endParaRPr lang="tr-TR"/>
          </a:p>
        </p:txBody>
      </p:sp>
      <p:sp>
        <p:nvSpPr>
          <p:cNvPr id="8" name="Footer Placeholder 3"/>
          <p:cNvSpPr>
            <a:spLocks noGrp="1"/>
          </p:cNvSpPr>
          <p:nvPr>
            <p:ph type="ftr" sz="quarter" idx="11"/>
          </p:nvPr>
        </p:nvSpPr>
        <p:spPr/>
        <p:txBody>
          <a:bodyPr/>
          <a:lstStyle>
            <a:lvl1pPr>
              <a:defRPr/>
            </a:lvl1pPr>
          </a:lstStyle>
          <a:p>
            <a:pPr>
              <a:defRPr/>
            </a:pPr>
            <a:endParaRPr lang="tr-TR"/>
          </a:p>
        </p:txBody>
      </p:sp>
      <p:sp>
        <p:nvSpPr>
          <p:cNvPr id="9" name="Slide Number Placeholder 4"/>
          <p:cNvSpPr>
            <a:spLocks noGrp="1"/>
          </p:cNvSpPr>
          <p:nvPr>
            <p:ph type="sldNum" sz="quarter" idx="12"/>
          </p:nvPr>
        </p:nvSpPr>
        <p:spPr/>
        <p:txBody>
          <a:bodyPr/>
          <a:lstStyle>
            <a:lvl1pPr>
              <a:defRPr/>
            </a:lvl1pPr>
          </a:lstStyle>
          <a:p>
            <a:pPr>
              <a:defRPr/>
            </a:pPr>
            <a:fld id="{10B05BE1-D88F-45C3-89D1-7F3D8FAC19E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6A538B4-87EA-4F70-B6A0-A9DBA2DC8EA7}" type="datetimeFigureOut">
              <a:rPr lang="tr-TR"/>
              <a:pPr>
                <a:defRPr/>
              </a:pPr>
              <a:t>18.06.2015</a:t>
            </a:fld>
            <a:endParaRPr lang="tr-TR"/>
          </a:p>
        </p:txBody>
      </p:sp>
      <p:sp>
        <p:nvSpPr>
          <p:cNvPr id="3" name="Footer Placeholder 4"/>
          <p:cNvSpPr>
            <a:spLocks noGrp="1"/>
          </p:cNvSpPr>
          <p:nvPr>
            <p:ph type="ftr" sz="quarter" idx="11"/>
          </p:nvPr>
        </p:nvSpPr>
        <p:spPr/>
        <p:txBody>
          <a:bodyPr/>
          <a:lstStyle>
            <a:lvl1pPr>
              <a:defRPr/>
            </a:lvl1pPr>
          </a:lstStyle>
          <a:p>
            <a:pPr>
              <a:defRPr/>
            </a:pPr>
            <a:endParaRPr lang="tr-TR"/>
          </a:p>
        </p:txBody>
      </p:sp>
      <p:sp>
        <p:nvSpPr>
          <p:cNvPr id="4" name="Slide Number Placeholder 5"/>
          <p:cNvSpPr>
            <a:spLocks noGrp="1"/>
          </p:cNvSpPr>
          <p:nvPr>
            <p:ph type="sldNum" sz="quarter" idx="12"/>
          </p:nvPr>
        </p:nvSpPr>
        <p:spPr/>
        <p:txBody>
          <a:bodyPr/>
          <a:lstStyle>
            <a:lvl1pPr>
              <a:defRPr/>
            </a:lvl1pPr>
          </a:lstStyle>
          <a:p>
            <a:pPr>
              <a:defRPr/>
            </a:pPr>
            <a:fld id="{D6B6358A-9A6E-428B-A222-00937C8C814C}"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78A158D5-260B-4023-A0EB-0E7458FF817B}" type="datetimeFigureOut">
              <a:rPr lang="tr-TR"/>
              <a:pPr>
                <a:defRPr/>
              </a:pPr>
              <a:t>18.06.2015</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8E18C173-51F9-4496-A7AB-C7FC322C90AD}"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382FA77A-5591-43E2-AD64-EB41CA3D19FA}" type="datetimeFigureOut">
              <a:rPr lang="tr-TR"/>
              <a:pPr>
                <a:defRPr/>
              </a:pPr>
              <a:t>18.06.2015</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552F2952-4857-4F3A-9A43-2B95B5EAC923}"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9" name="Title Placeholder 1"/>
          <p:cNvSpPr>
            <a:spLocks noGrp="1"/>
          </p:cNvSpPr>
          <p:nvPr>
            <p:ph type="title"/>
          </p:nvPr>
        </p:nvSpPr>
        <p:spPr bwMode="auto">
          <a:xfrm>
            <a:off x="688975" y="569913"/>
            <a:ext cx="7756525" cy="10541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endParaRPr lang="en-US" smtClean="0"/>
          </a:p>
        </p:txBody>
      </p:sp>
      <p:sp>
        <p:nvSpPr>
          <p:cNvPr id="1030" name="Text Placeholder 2"/>
          <p:cNvSpPr>
            <a:spLocks noGrp="1"/>
          </p:cNvSpPr>
          <p:nvPr>
            <p:ph type="body" idx="1"/>
          </p:nvPr>
        </p:nvSpPr>
        <p:spPr bwMode="auto">
          <a:xfrm>
            <a:off x="698500" y="2247900"/>
            <a:ext cx="7747000" cy="38782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2"/>
                </a:solidFill>
                <a:latin typeface="+mn-lt"/>
              </a:defRPr>
            </a:lvl1pPr>
          </a:lstStyle>
          <a:p>
            <a:pPr>
              <a:defRPr/>
            </a:pPr>
            <a:fld id="{5EA03DAC-E5BE-4379-AF56-B432E94FE94C}" type="datetimeFigureOut">
              <a:rPr lang="tr-TR"/>
              <a:pPr>
                <a:defRPr/>
              </a:pPr>
              <a:t>18.06.2015</a:t>
            </a:fld>
            <a:endParaRPr lang="tr-TR"/>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2"/>
                </a:solidFill>
                <a:latin typeface="+mn-lt"/>
              </a:defRPr>
            </a:lvl1pPr>
          </a:lstStyle>
          <a:p>
            <a:pPr>
              <a:defRPr/>
            </a:pPr>
            <a:endParaRPr lang="tr-TR"/>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2"/>
                </a:solidFill>
                <a:latin typeface="+mn-lt"/>
              </a:defRPr>
            </a:lvl1pPr>
          </a:lstStyle>
          <a:p>
            <a:pPr>
              <a:defRPr/>
            </a:pPr>
            <a:fld id="{910B944D-07FC-450C-AB19-4CCE097DA78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695" r:id="rId7"/>
    <p:sldLayoutId id="2147483694" r:id="rId8"/>
    <p:sldLayoutId id="2147483693" r:id="rId9"/>
    <p:sldLayoutId id="2147483702" r:id="rId10"/>
    <p:sldLayoutId id="2147483703" r:id="rId11"/>
  </p:sldLayoutIdLst>
  <p:txStyles>
    <p:title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pitchFamily="2" charset="2"/>
        <a:buChar char=""/>
        <a:defRPr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pitchFamily="2" charset="2"/>
        <a:buChar char=""/>
        <a:defRPr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pitchFamily="2" charset="2"/>
        <a:buChar char=""/>
        <a:defRPr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pitchFamily="2" charset="2"/>
        <a:buChar char=""/>
        <a:defRPr sz="2000"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pitchFamily="2"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tr.wikipedia.org/wiki/T%C3%BCrk%C3%A7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tr.wikipedia.org/wiki/Frans%C4%B1zca" TargetMode="Externa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citeseer.ist.psu.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www.mkutup.gov.tr/" TargetMode="External"/><Relationship Id="rId4" Type="http://schemas.openxmlformats.org/officeDocument/2006/relationships/hyperlink" Target="http://kutuphane.mehmetakif.edu.tr/"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www.tdk.gov.tr/imla"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183341" y="620688"/>
            <a:ext cx="6777318" cy="2499031"/>
          </a:xfrm>
        </p:spPr>
        <p:txBody>
          <a:bodyPr rtlCol="0">
            <a:normAutofit fontScale="90000"/>
          </a:bodyPr>
          <a:lstStyle/>
          <a:p>
            <a:pPr eaLnBrk="1" fontAlgn="auto" hangingPunct="1">
              <a:spcAft>
                <a:spcPts val="0"/>
              </a:spcAft>
              <a:defRPr/>
            </a:pPr>
            <a:r>
              <a:rPr lang="tr-TR" b="1" dirty="0" smtClean="0"/>
              <a:t>BİLİMSEL ARAŞTIRMANIN TEMEL İLKELERİ</a:t>
            </a:r>
            <a:endParaRPr lang="tr-TR" sz="3100"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2 Alt Başlık"/>
          <p:cNvSpPr>
            <a:spLocks noGrp="1"/>
          </p:cNvSpPr>
          <p:nvPr>
            <p:ph type="subTitle" idx="1"/>
          </p:nvPr>
        </p:nvSpPr>
        <p:spPr>
          <a:xfrm>
            <a:off x="1371600" y="4197350"/>
            <a:ext cx="6400800" cy="1752600"/>
          </a:xfrm>
        </p:spPr>
        <p:txBody>
          <a:bodyPr rtlCol="0">
            <a:normAutofit fontScale="92500" lnSpcReduction="10000"/>
          </a:bodyPr>
          <a:lstStyle/>
          <a:p>
            <a:pPr eaLnBrk="1" fontAlgn="auto" hangingPunct="1">
              <a:spcAft>
                <a:spcPts val="0"/>
              </a:spcAft>
              <a:defRPr/>
            </a:pPr>
            <a:r>
              <a:rPr lang="tr-TR" sz="3200" dirty="0" smtClean="0"/>
              <a:t>Prof. Dr. Mustafa </a:t>
            </a:r>
            <a:r>
              <a:rPr lang="tr-TR" sz="3200" dirty="0" smtClean="0"/>
              <a:t>ODABAŞOĞLU</a:t>
            </a:r>
          </a:p>
          <a:p>
            <a:pPr eaLnBrk="1" fontAlgn="auto" hangingPunct="1">
              <a:spcAft>
                <a:spcPts val="0"/>
              </a:spcAft>
              <a:defRPr/>
            </a:pPr>
            <a:r>
              <a:rPr lang="tr-TR" sz="2600" dirty="0" smtClean="0"/>
              <a:t>PAÜ Teknik Bilimler MYO</a:t>
            </a:r>
          </a:p>
          <a:p>
            <a:pPr eaLnBrk="1" fontAlgn="auto" hangingPunct="1">
              <a:spcAft>
                <a:spcPts val="0"/>
              </a:spcAft>
              <a:defRPr/>
            </a:pPr>
            <a:r>
              <a:rPr lang="tr-TR" sz="2600" dirty="0" smtClean="0"/>
              <a:t>Kimya ve Kimyasal İşleme Teknolojileri Bölümü</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00063" y="2286000"/>
            <a:ext cx="8358187" cy="3878263"/>
          </a:xfrm>
        </p:spPr>
        <p:txBody>
          <a:bodyPr rtlCol="0">
            <a:normAutofit lnSpcReduction="10000"/>
          </a:bodyPr>
          <a:lstStyle/>
          <a:p>
            <a:pPr marL="365760" indent="-365760" algn="just" eaLnBrk="1" fontAlgn="auto" hangingPunct="1">
              <a:spcAft>
                <a:spcPts val="0"/>
              </a:spcAft>
              <a:defRPr/>
            </a:pPr>
            <a:r>
              <a:rPr lang="tr-TR" i="1" dirty="0" smtClean="0">
                <a:solidFill>
                  <a:schemeClr val="tx1">
                    <a:lumMod val="85000"/>
                    <a:lumOff val="15000"/>
                  </a:schemeClr>
                </a:solidFill>
              </a:rPr>
              <a:t>Fizik, Kimya ve Biyolojinin Sonuna ilişkin bir fikir;</a:t>
            </a: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rPr>
              <a:t>"</a:t>
            </a:r>
            <a:r>
              <a:rPr lang="tr-TR" i="1" dirty="0" smtClean="0">
                <a:solidFill>
                  <a:schemeClr val="tx1">
                    <a:lumMod val="85000"/>
                    <a:lumOff val="15000"/>
                  </a:schemeClr>
                </a:solidFill>
              </a:rPr>
              <a:t>bu geleneksel bilim dalları arasındaki ayrım çizgilerinin giderek belirsizleştiğini, henüz adı konmamış yeni bir bilim dalının doğmakta olduğunu, fiziğin bittiği noktada kimyanın nöbeti devraldığı ve her ikisinin bulgularından da biyolojik sonuçlar çıkarıldığı günlerin sona ermekte olduğunu, bu tanımların artık anlam taşımadığını, </a:t>
            </a:r>
            <a:r>
              <a:rPr lang="tr-TR" i="1" dirty="0" err="1" smtClean="0">
                <a:solidFill>
                  <a:schemeClr val="tx1">
                    <a:lumMod val="85000"/>
                    <a:lumOff val="15000"/>
                  </a:schemeClr>
                </a:solidFill>
              </a:rPr>
              <a:t>biyo</a:t>
            </a:r>
            <a:r>
              <a:rPr lang="tr-TR" i="1" dirty="0" smtClean="0">
                <a:solidFill>
                  <a:schemeClr val="tx1">
                    <a:lumMod val="85000"/>
                    <a:lumOff val="15000"/>
                  </a:schemeClr>
                </a:solidFill>
              </a:rPr>
              <a:t>-fizik, </a:t>
            </a:r>
            <a:r>
              <a:rPr lang="tr-TR" i="1" dirty="0" err="1" smtClean="0">
                <a:solidFill>
                  <a:schemeClr val="tx1">
                    <a:lumMod val="85000"/>
                    <a:lumOff val="15000"/>
                  </a:schemeClr>
                </a:solidFill>
              </a:rPr>
              <a:t>biyo</a:t>
            </a:r>
            <a:r>
              <a:rPr lang="tr-TR" i="1" dirty="0" smtClean="0">
                <a:solidFill>
                  <a:schemeClr val="tx1">
                    <a:lumMod val="85000"/>
                    <a:lumOff val="15000"/>
                  </a:schemeClr>
                </a:solidFill>
              </a:rPr>
              <a:t>-kimya, fiziksel kimya ya da kimyasal fizik tanımlarının da bu geçiş sürecinin ürünleri olduğu”</a:t>
            </a:r>
          </a:p>
          <a:p>
            <a:pPr marL="365760" indent="-365760" algn="just" eaLnBrk="1" fontAlgn="auto" hangingPunct="1">
              <a:spcAft>
                <a:spcPts val="0"/>
              </a:spcAft>
              <a:buFont typeface="Wingdings" pitchFamily="2" charset="2"/>
              <a:buNone/>
              <a:defRPr/>
            </a:pPr>
            <a:r>
              <a:rPr lang="tr-TR" dirty="0" smtClean="0">
                <a:solidFill>
                  <a:schemeClr val="tx1">
                    <a:lumMod val="85000"/>
                    <a:lumOff val="15000"/>
                  </a:schemeClr>
                </a:solidFill>
              </a:rPr>
              <a:t>savunuluyor.</a:t>
            </a:r>
            <a:endParaRPr lang="tr-TR" dirty="0">
              <a:solidFill>
                <a:schemeClr val="tx1">
                  <a:lumMod val="85000"/>
                  <a:lumOff val="15000"/>
                </a:schemeClr>
              </a:solidFill>
            </a:endParaRPr>
          </a:p>
        </p:txBody>
      </p:sp>
      <p:sp>
        <p:nvSpPr>
          <p:cNvPr id="24578" name="2 Başlık"/>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642938" y="2071688"/>
            <a:ext cx="7745412" cy="4286250"/>
          </a:xfrm>
        </p:spPr>
        <p:txBody>
          <a:bodyPr rtlCol="0">
            <a:noAutofit/>
          </a:bodyPr>
          <a:lstStyle/>
          <a:p>
            <a:pPr marL="365760" indent="-365760" algn="just" eaLnBrk="1" fontAlgn="auto" hangingPunct="1">
              <a:spcAft>
                <a:spcPts val="0"/>
              </a:spcAft>
              <a:defRPr/>
            </a:pPr>
            <a:r>
              <a:rPr lang="tr-TR" dirty="0" smtClean="0">
                <a:solidFill>
                  <a:schemeClr val="tx1">
                    <a:lumMod val="85000"/>
                    <a:lumOff val="15000"/>
                  </a:schemeClr>
                </a:solidFill>
              </a:rPr>
              <a:t>Benzer yaklaşımları çoğaltmak mümkün, bütün bunlar; </a:t>
            </a:r>
            <a:r>
              <a:rPr lang="tr-TR" dirty="0" smtClean="0">
                <a:solidFill>
                  <a:schemeClr val="tx1">
                    <a:lumMod val="85000"/>
                    <a:lumOff val="15000"/>
                  </a:schemeClr>
                </a:solidFill>
                <a:effectLst>
                  <a:outerShdw blurRad="38100" dist="38100" dir="2700000" algn="tl">
                    <a:srgbClr val="000000">
                      <a:alpha val="43137"/>
                    </a:srgbClr>
                  </a:outerShdw>
                </a:effectLst>
              </a:rPr>
              <a:t>Tanımda bir şeylerin eksik olduğuna, insanların bilimi değişik ya da eksik tanımladığına işaret eder.</a:t>
            </a:r>
          </a:p>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endParaRPr>
          </a:p>
          <a:p>
            <a:pPr marL="365760" indent="-365760" algn="just" eaLnBrk="1" fontAlgn="auto" hangingPunct="1">
              <a:spcAft>
                <a:spcPts val="0"/>
              </a:spcAft>
              <a:defRPr/>
            </a:pPr>
            <a:r>
              <a:rPr lang="tr-TR" dirty="0" smtClean="0">
                <a:solidFill>
                  <a:schemeClr val="tx1">
                    <a:lumMod val="85000"/>
                    <a:lumOff val="15000"/>
                  </a:schemeClr>
                </a:solidFill>
              </a:rPr>
              <a:t>Eğer tanımlar yeterli olsaydı bugün uzmanlar, akademisyenler dahil, bilimi "</a:t>
            </a:r>
            <a:r>
              <a:rPr lang="tr-TR" i="1" dirty="0" smtClean="0">
                <a:solidFill>
                  <a:schemeClr val="tx1">
                    <a:lumMod val="85000"/>
                    <a:lumOff val="15000"/>
                  </a:schemeClr>
                </a:solidFill>
              </a:rPr>
              <a:t>körün fili neresinden tutarsa ona göre tanımladığı gibi" tanımlamaya kalkışmaz, neyin bir bilim dalı olduğu/olmadığı, hangi </a:t>
            </a:r>
            <a:r>
              <a:rPr lang="tr-TR" dirty="0" smtClean="0">
                <a:solidFill>
                  <a:schemeClr val="tx1">
                    <a:lumMod val="85000"/>
                    <a:lumOff val="15000"/>
                  </a:schemeClr>
                </a:solidFill>
              </a:rPr>
              <a:t>bilim dalının ne kadar yol aldığı konularında tartışmalar yaşanmazdı.</a:t>
            </a:r>
          </a:p>
        </p:txBody>
      </p:sp>
      <p:sp>
        <p:nvSpPr>
          <p:cNvPr id="25602" name="2 Başlık"/>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57188" y="1928813"/>
            <a:ext cx="8429625" cy="4429125"/>
          </a:xfrm>
        </p:spPr>
        <p:txBody>
          <a:bodyPr rtlCol="0">
            <a:noAutofit/>
          </a:bodyPr>
          <a:lstStyle/>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Bu tanımlar dikkate alındığında, </a:t>
            </a:r>
            <a:r>
              <a:rPr lang="tr-TR" dirty="0" smtClean="0">
                <a:solidFill>
                  <a:schemeClr val="tx1">
                    <a:lumMod val="85000"/>
                    <a:lumOff val="15000"/>
                  </a:schemeClr>
                </a:solidFill>
                <a:effectLst>
                  <a:outerShdw blurRad="38100" dist="38100" dir="2700000" algn="tl">
                    <a:srgbClr val="000000">
                      <a:alpha val="43137"/>
                    </a:srgbClr>
                  </a:outerShdw>
                </a:effectLst>
                <a:latin typeface="Times New Roman" pitchFamily="18" charset="0"/>
                <a:cs typeface="Times New Roman" pitchFamily="18" charset="0"/>
              </a:rPr>
              <a:t>bilim </a:t>
            </a:r>
            <a:r>
              <a:rPr lang="tr-TR" dirty="0">
                <a:solidFill>
                  <a:schemeClr val="tx1">
                    <a:lumMod val="85000"/>
                    <a:lumOff val="15000"/>
                  </a:schemeClr>
                </a:solidFill>
                <a:effectLst>
                  <a:outerShdw blurRad="38100" dist="38100" dir="2700000" algn="tl">
                    <a:srgbClr val="000000">
                      <a:alpha val="43137"/>
                    </a:srgbClr>
                  </a:outerShdw>
                </a:effectLst>
                <a:latin typeface="Times New Roman" pitchFamily="18" charset="0"/>
                <a:cs typeface="Times New Roman" pitchFamily="18" charset="0"/>
              </a:rPr>
              <a:t>ile uğraşan bir kişinin bu tanımları yeterli bulmayacağını söylemeye gerek yoktur</a:t>
            </a:r>
            <a:r>
              <a:rPr lang="tr-TR" dirty="0">
                <a:solidFill>
                  <a:schemeClr val="tx1">
                    <a:lumMod val="85000"/>
                    <a:lumOff val="15000"/>
                  </a:schemeClr>
                </a:solidFill>
                <a:latin typeface="Times New Roman" pitchFamily="18" charset="0"/>
                <a:cs typeface="Times New Roman" pitchFamily="18" charset="0"/>
              </a:rPr>
              <a:t>. Bu nedenle, bilimin eksiksiz bir tanımını yapmaya kalkışmak yerine, onu açıklamaya çalışmak daha doğru olacaktır</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b="1" dirty="0">
                <a:solidFill>
                  <a:schemeClr val="tx2"/>
                </a:solidFill>
                <a:latin typeface="+mj-lt"/>
                <a:ea typeface="+mj-ea"/>
                <a:cs typeface="+mj-cs"/>
              </a:rPr>
              <a:t>İnsan doğaya egemen olmak </a:t>
            </a:r>
            <a:r>
              <a:rPr lang="tr-TR" b="1" dirty="0" smtClean="0">
                <a:solidFill>
                  <a:schemeClr val="tx2"/>
                </a:solidFill>
                <a:latin typeface="+mj-lt"/>
                <a:ea typeface="+mj-ea"/>
                <a:cs typeface="+mj-cs"/>
              </a:rPr>
              <a:t>ister!</a:t>
            </a: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 </a:t>
            </a:r>
            <a:br>
              <a:rPr lang="tr-TR" dirty="0" smtClean="0">
                <a:solidFill>
                  <a:schemeClr val="tx1">
                    <a:lumMod val="85000"/>
                    <a:lumOff val="15000"/>
                  </a:schemeClr>
                </a:solidFill>
                <a:latin typeface="Times New Roman" pitchFamily="18" charset="0"/>
                <a:cs typeface="Times New Roman" pitchFamily="18" charset="0"/>
              </a:rPr>
            </a:br>
            <a:r>
              <a:rPr lang="tr-TR" dirty="0" smtClean="0">
                <a:solidFill>
                  <a:schemeClr val="tx1">
                    <a:lumMod val="85000"/>
                    <a:lumOff val="15000"/>
                  </a:schemeClr>
                </a:solidFill>
                <a:latin typeface="Times New Roman" pitchFamily="18" charset="0"/>
                <a:cs typeface="Times New Roman" pitchFamily="18" charset="0"/>
              </a:rPr>
              <a:t>İnsanoğlu varoluşundan beri doğayı bilmek, doğaya egemen olmak isteyişinden dolayı doğayla savaşmaktadır. Günümüzde yaşanan bazı olaylar neticesinde ise bu görüşün tersi olan ‘insan doğa ile barış içinde yaşama çabası içindedir’ </a:t>
            </a:r>
          </a:p>
          <a:p>
            <a:pPr marL="365760" indent="-365760" eaLnBrk="1" fontAlgn="auto" hangingPunct="1">
              <a:spcAft>
                <a:spcPts val="0"/>
              </a:spcAft>
              <a:defRPr/>
            </a:pPr>
            <a:endParaRPr lang="tr-TR" dirty="0">
              <a:solidFill>
                <a:schemeClr val="tx1">
                  <a:lumMod val="85000"/>
                  <a:lumOff val="15000"/>
                </a:schemeClr>
              </a:solidFill>
              <a:latin typeface="Times New Roman" pitchFamily="18" charset="0"/>
              <a:cs typeface="Times New Roman" pitchFamily="18" charset="0"/>
            </a:endParaRPr>
          </a:p>
        </p:txBody>
      </p:sp>
      <p:sp>
        <p:nvSpPr>
          <p:cNvPr id="26626"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just" eaLnBrk="1" hangingPunct="1">
              <a:buFont typeface="Wingdings" pitchFamily="2" charset="2"/>
              <a:buNone/>
            </a:pPr>
            <a:r>
              <a:rPr lang="tr-TR" smtClean="0">
                <a:latin typeface="Times New Roman" pitchFamily="18" charset="0"/>
                <a:cs typeface="Times New Roman" pitchFamily="18" charset="0"/>
              </a:rPr>
              <a:t>fikri  kabul görmektedir. Deprem, gök gürlemesi, şimşek çakması, ay ya da güneş tutulması, hastalıklar, afetler, gibi doğa olayları bazen insanoğlunun merakını çekmiş, bazen de onu korkutmuştur. </a:t>
            </a:r>
          </a:p>
          <a:p>
            <a:pPr marL="0" indent="0" algn="just" eaLnBrk="1" hangingPunct="1">
              <a:buFont typeface="Wingdings" pitchFamily="2" charset="2"/>
              <a:buNone/>
            </a:pPr>
            <a:endParaRPr lang="tr-TR" smtClean="0">
              <a:latin typeface="Times New Roman" pitchFamily="18" charset="0"/>
              <a:cs typeface="Times New Roman" pitchFamily="18" charset="0"/>
            </a:endParaRPr>
          </a:p>
          <a:p>
            <a:pPr marL="0" indent="0" algn="just" eaLnBrk="1" hangingPunct="1">
              <a:buFont typeface="Wingdings" pitchFamily="2" charset="2"/>
              <a:buNone/>
            </a:pPr>
            <a:r>
              <a:rPr lang="tr-TR" smtClean="0">
                <a:latin typeface="Times New Roman" pitchFamily="18" charset="0"/>
                <a:cs typeface="Times New Roman" pitchFamily="18" charset="0"/>
              </a:rPr>
              <a:t>Fakat, bu olgu, insanoğlunun doğadan korkusunu yenmeye ve merakını gidermeye zorlamış ve korkuyu yenebilmenin ya da merakı gidermenin tek yolunun, onu meydana getiren doğa olayını bilmek ve ona egemen olmak olduğunu anlamıştır.  </a:t>
            </a:r>
            <a:br>
              <a:rPr lang="tr-TR" smtClean="0">
                <a:latin typeface="Times New Roman" pitchFamily="18" charset="0"/>
                <a:cs typeface="Times New Roman" pitchFamily="18" charset="0"/>
              </a:rPr>
            </a:br>
            <a:endParaRPr lang="tr-TR" smtClean="0">
              <a:latin typeface="Times New Roman" pitchFamily="18" charset="0"/>
              <a:cs typeface="Times New Roman" pitchFamily="18" charset="0"/>
            </a:endParaRPr>
          </a:p>
        </p:txBody>
      </p:sp>
      <p:sp>
        <p:nvSpPr>
          <p:cNvPr id="27650"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9247" y="2248347"/>
            <a:ext cx="7745505" cy="3877815"/>
          </a:xfrm>
          <a:noFill/>
          <a:effectLst>
            <a:glow rad="139700">
              <a:schemeClr val="accent1">
                <a:satMod val="175000"/>
                <a:alpha val="40000"/>
              </a:schemeClr>
            </a:glow>
          </a:effectLst>
        </p:spPr>
        <p:txBody>
          <a:bodyPr rtlCol="0">
            <a:noAutofit/>
          </a:bodyPr>
          <a:lstStyle/>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Burada sorulabilecek soru, </a:t>
            </a:r>
            <a:r>
              <a:rPr lang="tr-TR" b="1" dirty="0" smtClean="0">
                <a:solidFill>
                  <a:schemeClr val="tx1">
                    <a:lumMod val="85000"/>
                    <a:lumOff val="15000"/>
                  </a:schemeClr>
                </a:solidFill>
                <a:latin typeface="Times New Roman" pitchFamily="18" charset="0"/>
                <a:cs typeface="Times New Roman" pitchFamily="18" charset="0"/>
              </a:rPr>
              <a:t>bilimi oluşturan </a:t>
            </a:r>
            <a:r>
              <a:rPr lang="tr-TR" b="1" dirty="0">
                <a:solidFill>
                  <a:schemeClr val="tx1">
                    <a:lumMod val="85000"/>
                    <a:lumOff val="15000"/>
                  </a:schemeClr>
                </a:solidFill>
                <a:latin typeface="Times New Roman" pitchFamily="18" charset="0"/>
                <a:cs typeface="Times New Roman" pitchFamily="18" charset="0"/>
              </a:rPr>
              <a:t>güdü, </a:t>
            </a:r>
            <a:r>
              <a:rPr lang="tr-TR" b="1" dirty="0" smtClean="0">
                <a:solidFill>
                  <a:schemeClr val="tx1">
                    <a:lumMod val="85000"/>
                    <a:lumOff val="15000"/>
                  </a:schemeClr>
                </a:solidFill>
                <a:latin typeface="Times New Roman" pitchFamily="18" charset="0"/>
                <a:cs typeface="Times New Roman" pitchFamily="18" charset="0"/>
              </a:rPr>
              <a:t>insanoğlunun ihtiyaçları mıdır?</a:t>
            </a:r>
          </a:p>
          <a:p>
            <a:pPr marL="0" indent="0" algn="just" eaLnBrk="1" fontAlgn="auto" hangingPunct="1">
              <a:spcAft>
                <a:spcPts val="0"/>
              </a:spcAft>
              <a:buFont typeface="Wingdings" pitchFamily="2" charset="2"/>
              <a:buNone/>
              <a:defRPr/>
            </a:pPr>
            <a:endParaRPr lang="tr-TR" dirty="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rPr>
              <a:t>Elbette korku ve merakın </a:t>
            </a:r>
            <a:r>
              <a:rPr lang="tr-TR" dirty="0" smtClean="0">
                <a:solidFill>
                  <a:schemeClr val="tx1">
                    <a:lumMod val="85000"/>
                    <a:lumOff val="15000"/>
                  </a:schemeClr>
                </a:solidFill>
              </a:rPr>
              <a:t>yanında;</a:t>
            </a:r>
          </a:p>
          <a:p>
            <a:pPr marL="365760" indent="-365760" eaLnBrk="1" fontAlgn="auto" hangingPunct="1">
              <a:spcAft>
                <a:spcPts val="0"/>
              </a:spcAft>
              <a:defRPr/>
            </a:pPr>
            <a:r>
              <a:rPr lang="tr-TR" dirty="0">
                <a:solidFill>
                  <a:schemeClr val="tx1">
                    <a:lumMod val="85000"/>
                    <a:lumOff val="15000"/>
                  </a:schemeClr>
                </a:solidFill>
              </a:rPr>
              <a:t>İ</a:t>
            </a:r>
            <a:r>
              <a:rPr lang="tr-TR" dirty="0" smtClean="0">
                <a:solidFill>
                  <a:schemeClr val="tx1">
                    <a:lumMod val="85000"/>
                    <a:lumOff val="15000"/>
                  </a:schemeClr>
                </a:solidFill>
              </a:rPr>
              <a:t>nsanın </a:t>
            </a:r>
            <a:r>
              <a:rPr lang="tr-TR" dirty="0">
                <a:solidFill>
                  <a:schemeClr val="tx1">
                    <a:lumMod val="85000"/>
                    <a:lumOff val="15000"/>
                  </a:schemeClr>
                </a:solidFill>
              </a:rPr>
              <a:t>(toplumun) egemen olma </a:t>
            </a:r>
            <a:r>
              <a:rPr lang="tr-TR" dirty="0" smtClean="0">
                <a:solidFill>
                  <a:schemeClr val="tx1">
                    <a:lumMod val="85000"/>
                    <a:lumOff val="15000"/>
                  </a:schemeClr>
                </a:solidFill>
              </a:rPr>
              <a:t>isteği </a:t>
            </a:r>
          </a:p>
          <a:p>
            <a:pPr marL="365760" indent="-365760" eaLnBrk="1" fontAlgn="auto" hangingPunct="1">
              <a:spcAft>
                <a:spcPts val="0"/>
              </a:spcAft>
              <a:defRPr/>
            </a:pPr>
            <a:r>
              <a:rPr lang="tr-TR" dirty="0" smtClean="0">
                <a:solidFill>
                  <a:schemeClr val="tx1">
                    <a:lumMod val="85000"/>
                    <a:lumOff val="15000"/>
                  </a:schemeClr>
                </a:solidFill>
              </a:rPr>
              <a:t>Beğenilme isteği </a:t>
            </a:r>
          </a:p>
          <a:p>
            <a:pPr marL="365760" indent="-365760" eaLnBrk="1" fontAlgn="auto" hangingPunct="1">
              <a:spcAft>
                <a:spcPts val="0"/>
              </a:spcAft>
              <a:defRPr/>
            </a:pPr>
            <a:r>
              <a:rPr lang="tr-TR" dirty="0" smtClean="0">
                <a:solidFill>
                  <a:schemeClr val="tx1">
                    <a:lumMod val="85000"/>
                    <a:lumOff val="15000"/>
                  </a:schemeClr>
                </a:solidFill>
              </a:rPr>
              <a:t>Daha </a:t>
            </a:r>
            <a:r>
              <a:rPr lang="tr-TR" dirty="0">
                <a:solidFill>
                  <a:schemeClr val="tx1">
                    <a:lumMod val="85000"/>
                    <a:lumOff val="15000"/>
                  </a:schemeClr>
                </a:solidFill>
              </a:rPr>
              <a:t>rahat yaşama </a:t>
            </a:r>
            <a:r>
              <a:rPr lang="tr-TR" dirty="0" smtClean="0">
                <a:solidFill>
                  <a:schemeClr val="tx1">
                    <a:lumMod val="85000"/>
                    <a:lumOff val="15000"/>
                  </a:schemeClr>
                </a:solidFill>
              </a:rPr>
              <a:t>isteği </a:t>
            </a:r>
          </a:p>
          <a:p>
            <a:pPr marL="365760" indent="-365760" algn="just" eaLnBrk="1" fontAlgn="auto" hangingPunct="1">
              <a:spcAft>
                <a:spcPts val="0"/>
              </a:spcAft>
              <a:defRPr/>
            </a:pPr>
            <a:r>
              <a:rPr lang="tr-TR" dirty="0">
                <a:solidFill>
                  <a:schemeClr val="tx1">
                    <a:lumMod val="85000"/>
                    <a:lumOff val="15000"/>
                  </a:schemeClr>
                </a:solidFill>
              </a:rPr>
              <a:t>Ü</a:t>
            </a:r>
            <a:r>
              <a:rPr lang="tr-TR" dirty="0" smtClean="0">
                <a:solidFill>
                  <a:schemeClr val="tx1">
                    <a:lumMod val="85000"/>
                    <a:lumOff val="15000"/>
                  </a:schemeClr>
                </a:solidFill>
              </a:rPr>
              <a:t>stün </a:t>
            </a:r>
            <a:r>
              <a:rPr lang="tr-TR" dirty="0">
                <a:solidFill>
                  <a:schemeClr val="tx1">
                    <a:lumMod val="85000"/>
                    <a:lumOff val="15000"/>
                  </a:schemeClr>
                </a:solidFill>
              </a:rPr>
              <a:t>olma isteği </a:t>
            </a:r>
            <a:r>
              <a:rPr lang="tr-TR" dirty="0" smtClean="0">
                <a:solidFill>
                  <a:schemeClr val="tx1">
                    <a:lumMod val="85000"/>
                    <a:lumOff val="15000"/>
                  </a:schemeClr>
                </a:solidFill>
              </a:rPr>
              <a:t>gibi </a:t>
            </a:r>
            <a:r>
              <a:rPr lang="tr-TR" dirty="0">
                <a:solidFill>
                  <a:schemeClr val="tx1">
                    <a:lumMod val="85000"/>
                    <a:lumOff val="15000"/>
                  </a:schemeClr>
                </a:solidFill>
              </a:rPr>
              <a:t>nedenler bilgi üretimini sağlayan başka etmenler arasında sayılabilir. </a:t>
            </a:r>
          </a:p>
        </p:txBody>
      </p:sp>
      <p:sp>
        <p:nvSpPr>
          <p:cNvPr id="28676"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42938" y="2071688"/>
            <a:ext cx="7745412" cy="3878262"/>
          </a:xfrm>
        </p:spPr>
        <p:txBody>
          <a:bodyPr/>
          <a:lstStyle/>
          <a:p>
            <a:pPr marL="0" indent="0" algn="just" eaLnBrk="1" hangingPunct="1">
              <a:buFont typeface="Wingdings" pitchFamily="2" charset="2"/>
              <a:buNone/>
            </a:pPr>
            <a:r>
              <a:rPr lang="tr-TR" smtClean="0"/>
              <a:t> İnsanın korkusu, merakı ve istekleri hiç bitmeden sürüp gideceğine göre, insanın doğayla savaşı ya da barışma çabası ve dolayısıyla bilgi üretimi de durmaksızın sürecektir. </a:t>
            </a:r>
          </a:p>
          <a:p>
            <a:pPr marL="0" indent="0" algn="just" eaLnBrk="1" hangingPunct="1">
              <a:buFont typeface="Wingdings" pitchFamily="2" charset="2"/>
              <a:buNone/>
            </a:pPr>
            <a:endParaRPr lang="tr-TR" smtClean="0"/>
          </a:p>
          <a:p>
            <a:pPr marL="0" indent="0" algn="just" eaLnBrk="1" hangingPunct="1">
              <a:buFont typeface="Wingdings" pitchFamily="2" charset="2"/>
              <a:buNone/>
            </a:pPr>
            <a:endParaRPr lang="tr-TR" smtClean="0"/>
          </a:p>
        </p:txBody>
      </p:sp>
      <p:sp>
        <p:nvSpPr>
          <p:cNvPr id="29698" name="Başlık 2"/>
          <p:cNvSpPr>
            <a:spLocks noGrp="1"/>
          </p:cNvSpPr>
          <p:nvPr>
            <p:ph type="title"/>
          </p:nvPr>
        </p:nvSpPr>
        <p:spPr/>
        <p:txBody>
          <a:bodyPr/>
          <a:lstStyle/>
          <a:p>
            <a:pPr eaLnBrk="1" hangingPunct="1"/>
            <a:r>
              <a:rPr lang="tr-TR" sz="4800" smtClean="0"/>
              <a:t>Bilim Nedir?</a:t>
            </a:r>
          </a:p>
        </p:txBody>
      </p:sp>
      <p:pic>
        <p:nvPicPr>
          <p:cNvPr id="1026" name="Picture 2"/>
          <p:cNvPicPr>
            <a:picLocks noChangeAspect="1" noChangeArrowheads="1"/>
          </p:cNvPicPr>
          <p:nvPr/>
        </p:nvPicPr>
        <p:blipFill>
          <a:blip r:embed="rId2" cstate="print"/>
          <a:srcRect/>
          <a:stretch>
            <a:fillRect/>
          </a:stretch>
        </p:blipFill>
        <p:spPr bwMode="auto">
          <a:xfrm>
            <a:off x="2714625" y="3786188"/>
            <a:ext cx="3367088" cy="2857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Autofit/>
          </a:bodyPr>
          <a:lstStyle/>
          <a:p>
            <a:pPr marL="365760" indent="-365760" algn="just" eaLnBrk="1" fontAlgn="auto" hangingPunct="1">
              <a:spcAft>
                <a:spcPts val="0"/>
              </a:spcAft>
              <a:defRPr/>
            </a:pPr>
            <a:r>
              <a:rPr lang="tr-TR" b="1" dirty="0">
                <a:solidFill>
                  <a:schemeClr val="tx2"/>
                </a:solidFill>
                <a:latin typeface="+mj-lt"/>
                <a:ea typeface="+mj-ea"/>
                <a:cs typeface="+mj-cs"/>
              </a:rPr>
              <a:t>Bilim neyle uğraşır?</a:t>
            </a: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Bilimin asıl uğraşı alanı doğa olaylarıdır. Burada doğa olaylarını en genel kapsamıyla algılamak gerekir. </a:t>
            </a:r>
            <a:r>
              <a:rPr lang="tr-TR" dirty="0" smtClean="0">
                <a:solidFill>
                  <a:schemeClr val="tx1">
                    <a:lumMod val="85000"/>
                    <a:lumOff val="15000"/>
                  </a:schemeClr>
                </a:solidFill>
                <a:latin typeface="Times New Roman" pitchFamily="18" charset="0"/>
                <a:cs typeface="Times New Roman" pitchFamily="18" charset="0"/>
              </a:rPr>
              <a:t>Yalnızca</a:t>
            </a:r>
            <a:endParaRPr lang="tr-TR" dirty="0" smtClean="0">
              <a:solidFill>
                <a:srgbClr val="FF0000"/>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rgbClr val="FF0000"/>
                </a:solidFill>
                <a:latin typeface="Times New Roman" pitchFamily="18" charset="0"/>
                <a:cs typeface="Times New Roman" pitchFamily="18" charset="0"/>
              </a:rPr>
              <a:t> </a:t>
            </a:r>
            <a:r>
              <a:rPr lang="tr-TR" dirty="0" smtClean="0">
                <a:solidFill>
                  <a:schemeClr val="tx1">
                    <a:lumMod val="85000"/>
                    <a:lumOff val="15000"/>
                  </a:schemeClr>
                </a:solidFill>
                <a:latin typeface="Times New Roman" pitchFamily="18" charset="0"/>
                <a:cs typeface="Times New Roman" pitchFamily="18" charset="0"/>
              </a:rPr>
              <a:t>fiziksel olgular değil, </a:t>
            </a: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sosyolojik</a:t>
            </a:r>
            <a:r>
              <a:rPr lang="tr-TR" dirty="0">
                <a:solidFill>
                  <a:schemeClr val="tx1">
                    <a:lumMod val="85000"/>
                    <a:lumOff val="15000"/>
                  </a:schemeClr>
                </a:solidFill>
                <a:latin typeface="Times New Roman" pitchFamily="18" charset="0"/>
                <a:cs typeface="Times New Roman" pitchFamily="18" charset="0"/>
              </a:rPr>
              <a:t>, </a:t>
            </a: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psikolojik</a:t>
            </a:r>
            <a:r>
              <a:rPr lang="tr-TR" dirty="0">
                <a:solidFill>
                  <a:schemeClr val="tx1">
                    <a:lumMod val="85000"/>
                    <a:lumOff val="15000"/>
                  </a:schemeClr>
                </a:solidFill>
                <a:latin typeface="Times New Roman" pitchFamily="18" charset="0"/>
                <a:cs typeface="Times New Roman" pitchFamily="18" charset="0"/>
              </a:rPr>
              <a:t>, </a:t>
            </a: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ekonomik</a:t>
            </a:r>
            <a:r>
              <a:rPr lang="tr-TR" dirty="0">
                <a:solidFill>
                  <a:schemeClr val="tx1">
                    <a:lumMod val="85000"/>
                    <a:lumOff val="15000"/>
                  </a:schemeClr>
                </a:solidFill>
                <a:latin typeface="Times New Roman" pitchFamily="18" charset="0"/>
                <a:cs typeface="Times New Roman" pitchFamily="18" charset="0"/>
              </a:rPr>
              <a:t>, </a:t>
            </a: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kültürel </a:t>
            </a:r>
            <a:r>
              <a:rPr lang="tr-TR" dirty="0">
                <a:solidFill>
                  <a:schemeClr val="tx1">
                    <a:lumMod val="85000"/>
                    <a:lumOff val="15000"/>
                  </a:schemeClr>
                </a:solidFill>
                <a:latin typeface="Times New Roman" pitchFamily="18" charset="0"/>
                <a:cs typeface="Times New Roman" pitchFamily="18" charset="0"/>
              </a:rPr>
              <a:t>vb. bilgi alanlarının hepsi doğa </a:t>
            </a:r>
            <a:r>
              <a:rPr lang="tr-TR" dirty="0" smtClean="0">
                <a:solidFill>
                  <a:schemeClr val="tx1">
                    <a:lumMod val="85000"/>
                    <a:lumOff val="15000"/>
                  </a:schemeClr>
                </a:solidFill>
                <a:latin typeface="Times New Roman" pitchFamily="18" charset="0"/>
                <a:cs typeface="Times New Roman" pitchFamily="18" charset="0"/>
              </a:rPr>
              <a:t>olaylarıdır</a:t>
            </a:r>
            <a:endParaRPr lang="tr-TR" dirty="0">
              <a:solidFill>
                <a:schemeClr val="tx1">
                  <a:lumMod val="85000"/>
                  <a:lumOff val="15000"/>
                </a:schemeClr>
              </a:solidFill>
              <a:latin typeface="Times New Roman" pitchFamily="18" charset="0"/>
              <a:cs typeface="Times New Roman" pitchFamily="18" charset="0"/>
            </a:endParaRPr>
          </a:p>
        </p:txBody>
      </p:sp>
      <p:sp>
        <p:nvSpPr>
          <p:cNvPr id="30722"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rmAutofit/>
          </a:bodyPr>
          <a:lstStyle/>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Yani, insan </a:t>
            </a:r>
            <a:r>
              <a:rPr lang="tr-TR" dirty="0">
                <a:solidFill>
                  <a:schemeClr val="tx1">
                    <a:lumMod val="85000"/>
                    <a:lumOff val="15000"/>
                  </a:schemeClr>
                </a:solidFill>
                <a:latin typeface="Times New Roman" pitchFamily="18" charset="0"/>
                <a:cs typeface="Times New Roman" pitchFamily="18" charset="0"/>
              </a:rPr>
              <a:t>ve çevresiyle ilgili olan her olgu bir doğa olayıdır. İnsanoğlu, bu olguları bilmek ve kendi yararına yönlendirmek için varoluşundan beri tükenmez bir tutkuyla ve sabırla uğraşmaktadır</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Başka </a:t>
            </a:r>
            <a:r>
              <a:rPr lang="tr-TR" dirty="0">
                <a:solidFill>
                  <a:schemeClr val="tx1">
                    <a:lumMod val="85000"/>
                    <a:lumOff val="15000"/>
                  </a:schemeClr>
                </a:solidFill>
                <a:latin typeface="Times New Roman" pitchFamily="18" charset="0"/>
                <a:cs typeface="Times New Roman" pitchFamily="18" charset="0"/>
              </a:rPr>
              <a:t>canlıların yapamadığını varsaydığımız bu işi, insanoğlu aklıyla yapmaktadır</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 </a:t>
            </a:r>
            <a:br>
              <a:rPr lang="tr-TR" dirty="0">
                <a:solidFill>
                  <a:schemeClr val="tx1">
                    <a:lumMod val="85000"/>
                    <a:lumOff val="15000"/>
                  </a:schemeClr>
                </a:solidFill>
                <a:latin typeface="Times New Roman" pitchFamily="18" charset="0"/>
                <a:cs typeface="Times New Roman" pitchFamily="18" charset="0"/>
              </a:rPr>
            </a:br>
            <a:endParaRPr lang="tr-TR" dirty="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endParaRPr lang="tr-TR" dirty="0">
              <a:solidFill>
                <a:schemeClr val="tx1">
                  <a:lumMod val="85000"/>
                  <a:lumOff val="15000"/>
                </a:schemeClr>
              </a:solidFill>
            </a:endParaRPr>
          </a:p>
        </p:txBody>
      </p:sp>
      <p:sp>
        <p:nvSpPr>
          <p:cNvPr id="31746"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rmAutofit fontScale="92500"/>
          </a:bodyPr>
          <a:lstStyle/>
          <a:p>
            <a:pPr marL="365760" indent="-365760" algn="just" eaLnBrk="1" fontAlgn="auto" hangingPunct="1">
              <a:spcAft>
                <a:spcPts val="0"/>
              </a:spcAft>
              <a:defRPr/>
            </a:pPr>
            <a:r>
              <a:rPr lang="tr-TR" sz="2600" b="1" dirty="0">
                <a:solidFill>
                  <a:schemeClr val="tx2"/>
                </a:solidFill>
                <a:latin typeface="+mj-lt"/>
                <a:ea typeface="+mj-ea"/>
                <a:cs typeface="+mj-cs"/>
              </a:rPr>
              <a:t>Bilimin gücü</a:t>
            </a:r>
          </a:p>
          <a:p>
            <a:pPr marL="0" indent="0" algn="just" eaLnBrk="1" fontAlgn="auto" hangingPunct="1">
              <a:spcAft>
                <a:spcPts val="0"/>
              </a:spcAft>
              <a:buFont typeface="Wingdings" pitchFamily="2" charset="2"/>
              <a:buNone/>
              <a:defRPr/>
            </a:pPr>
            <a:r>
              <a:rPr lang="tr-TR" dirty="0">
                <a:solidFill>
                  <a:srgbClr val="FF0000"/>
                </a:solidFill>
              </a:rPr>
              <a:t> </a:t>
            </a:r>
            <a:r>
              <a:rPr lang="tr-TR" dirty="0">
                <a:solidFill>
                  <a:schemeClr val="tx1">
                    <a:lumMod val="85000"/>
                    <a:lumOff val="15000"/>
                  </a:schemeClr>
                </a:solidFill>
              </a:rPr>
              <a:t/>
            </a:r>
            <a:br>
              <a:rPr lang="tr-TR" dirty="0">
                <a:solidFill>
                  <a:schemeClr val="tx1">
                    <a:lumMod val="85000"/>
                    <a:lumOff val="15000"/>
                  </a:schemeClr>
                </a:solidFill>
              </a:rPr>
            </a:br>
            <a:r>
              <a:rPr lang="tr-TR" dirty="0">
                <a:solidFill>
                  <a:schemeClr val="tx1">
                    <a:lumMod val="85000"/>
                    <a:lumOff val="15000"/>
                  </a:schemeClr>
                </a:solidFill>
              </a:rPr>
              <a:t>Bilim, yüzyıllar süren bilimsel bilgi üretme sürecinde kendi niteliğini, geleneklerini ve standartlarını koymuştur. Bu süreçte, çağdaş bilimin dört önemli niteliği oluşmuştur</a:t>
            </a:r>
            <a:r>
              <a:rPr lang="tr-TR" dirty="0" smtClean="0">
                <a:solidFill>
                  <a:schemeClr val="tx1">
                    <a:lumMod val="85000"/>
                    <a:lumOff val="15000"/>
                  </a:schemeClr>
                </a:solidFill>
              </a:rPr>
              <a:t>:</a:t>
            </a:r>
          </a:p>
          <a:p>
            <a:pPr marL="365760" indent="-365760" algn="just" eaLnBrk="1" fontAlgn="auto" hangingPunct="1">
              <a:spcAft>
                <a:spcPts val="0"/>
              </a:spcAft>
              <a:defRPr/>
            </a:pPr>
            <a:r>
              <a:rPr lang="tr-TR" dirty="0">
                <a:solidFill>
                  <a:schemeClr val="tx1">
                    <a:lumMod val="85000"/>
                    <a:lumOff val="15000"/>
                  </a:schemeClr>
                </a:solidFill>
              </a:rPr>
              <a:t> </a:t>
            </a:r>
            <a:r>
              <a:rPr lang="tr-TR" dirty="0" smtClean="0">
                <a:solidFill>
                  <a:schemeClr val="tx1">
                    <a:lumMod val="85000"/>
                    <a:lumOff val="15000"/>
                  </a:schemeClr>
                </a:solidFill>
              </a:rPr>
              <a:t>Çeşitlilik</a:t>
            </a:r>
          </a:p>
          <a:p>
            <a:pPr marL="365760" indent="-365760" algn="just" eaLnBrk="1" fontAlgn="auto" hangingPunct="1">
              <a:spcAft>
                <a:spcPts val="0"/>
              </a:spcAft>
              <a:defRPr/>
            </a:pPr>
            <a:r>
              <a:rPr lang="tr-TR" dirty="0" smtClean="0">
                <a:solidFill>
                  <a:schemeClr val="tx1">
                    <a:lumMod val="85000"/>
                    <a:lumOff val="15000"/>
                  </a:schemeClr>
                </a:solidFill>
              </a:rPr>
              <a:t>Süreklilik </a:t>
            </a:r>
          </a:p>
          <a:p>
            <a:pPr marL="365760" indent="-365760" algn="just" eaLnBrk="1" fontAlgn="auto" hangingPunct="1">
              <a:spcAft>
                <a:spcPts val="0"/>
              </a:spcAft>
              <a:defRPr/>
            </a:pPr>
            <a:r>
              <a:rPr lang="tr-TR" dirty="0" smtClean="0">
                <a:solidFill>
                  <a:schemeClr val="tx1">
                    <a:lumMod val="85000"/>
                    <a:lumOff val="15000"/>
                  </a:schemeClr>
                </a:solidFill>
              </a:rPr>
              <a:t>Yenilik </a:t>
            </a:r>
          </a:p>
          <a:p>
            <a:pPr marL="365760" indent="-365760" eaLnBrk="1" fontAlgn="auto" hangingPunct="1">
              <a:spcAft>
                <a:spcPts val="0"/>
              </a:spcAft>
              <a:defRPr/>
            </a:pPr>
            <a:r>
              <a:rPr lang="tr-TR" dirty="0" smtClean="0">
                <a:solidFill>
                  <a:schemeClr val="tx1">
                    <a:lumMod val="85000"/>
                    <a:lumOff val="15000"/>
                  </a:schemeClr>
                </a:solidFill>
              </a:rPr>
              <a:t>Ayıklanma</a:t>
            </a:r>
            <a:r>
              <a:rPr lang="tr-TR" dirty="0">
                <a:solidFill>
                  <a:schemeClr val="tx1">
                    <a:lumMod val="85000"/>
                    <a:lumOff val="15000"/>
                  </a:schemeClr>
                </a:solidFill>
              </a:rPr>
              <a:t/>
            </a:r>
            <a:br>
              <a:rPr lang="tr-TR" dirty="0">
                <a:solidFill>
                  <a:schemeClr val="tx1">
                    <a:lumMod val="85000"/>
                    <a:lumOff val="15000"/>
                  </a:schemeClr>
                </a:solidFill>
              </a:rPr>
            </a:br>
            <a:endParaRPr lang="tr-TR" dirty="0">
              <a:solidFill>
                <a:schemeClr val="tx1">
                  <a:lumMod val="85000"/>
                  <a:lumOff val="15000"/>
                </a:schemeClr>
              </a:solidFill>
            </a:endParaRPr>
          </a:p>
        </p:txBody>
      </p:sp>
      <p:sp>
        <p:nvSpPr>
          <p:cNvPr id="32770"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rmAutofit/>
          </a:bodyPr>
          <a:lstStyle/>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t>
            </a:r>
            <a:r>
              <a:rPr lang="tr-TR" b="1" dirty="0">
                <a:solidFill>
                  <a:schemeClr val="tx2"/>
                </a:solidFill>
                <a:latin typeface="+mj-lt"/>
                <a:ea typeface="+mj-ea"/>
                <a:cs typeface="+mj-cs"/>
              </a:rPr>
              <a:t>Çeşitlilik</a:t>
            </a:r>
            <a:r>
              <a:rPr lang="tr-TR" dirty="0">
                <a:solidFill>
                  <a:schemeClr val="tx1">
                    <a:lumMod val="85000"/>
                    <a:lumOff val="15000"/>
                  </a:schemeClr>
                </a:solidFill>
                <a:latin typeface="Times New Roman" pitchFamily="18" charset="0"/>
                <a:cs typeface="Times New Roman" pitchFamily="18" charset="0"/>
              </a:rPr>
              <a:t> </a:t>
            </a: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
            </a:r>
            <a:br>
              <a:rPr lang="tr-TR" dirty="0" smtClean="0">
                <a:solidFill>
                  <a:schemeClr val="tx1">
                    <a:lumMod val="85000"/>
                    <a:lumOff val="15000"/>
                  </a:schemeClr>
                </a:solidFill>
                <a:latin typeface="Times New Roman" pitchFamily="18" charset="0"/>
                <a:cs typeface="Times New Roman" pitchFamily="18" charset="0"/>
              </a:rPr>
            </a:br>
            <a:r>
              <a:rPr lang="tr-TR" dirty="0" smtClean="0">
                <a:solidFill>
                  <a:schemeClr val="tx1">
                    <a:lumMod val="85000"/>
                    <a:lumOff val="15000"/>
                  </a:schemeClr>
                </a:solidFill>
                <a:latin typeface="Times New Roman" pitchFamily="18" charset="0"/>
                <a:cs typeface="Times New Roman" pitchFamily="18" charset="0"/>
              </a:rPr>
              <a:t>Bilimsel çalışma hiç kimsenin tekelinde değildir, hiç kimsenin iznine bağlı değildir. Bilim herkese açıktır. İsteyen her kişi ya da kurum bilimsel çalışma yapabilir. Dil, din, ırk, ülke tanımaz. Böyle olduğu için, ilgilendiği konular çeşitlidir; bu konulara sınır konulamaz. Hatta, bu konular sayılamaz, sınıflandırılamaz</a:t>
            </a:r>
            <a:endParaRPr lang="tr-TR" dirty="0">
              <a:solidFill>
                <a:schemeClr val="tx1">
                  <a:lumMod val="85000"/>
                  <a:lumOff val="15000"/>
                </a:schemeClr>
              </a:solidFill>
              <a:latin typeface="Times New Roman" pitchFamily="18" charset="0"/>
              <a:cs typeface="Times New Roman" pitchFamily="18" charset="0"/>
            </a:endParaRPr>
          </a:p>
        </p:txBody>
      </p:sp>
      <p:sp>
        <p:nvSpPr>
          <p:cNvPr id="33794"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cstate="print"/>
          <a:srcRect/>
          <a:stretch>
            <a:fillRect/>
          </a:stretch>
        </p:blipFill>
        <p:spPr bwMode="auto">
          <a:xfrm>
            <a:off x="3071813" y="214313"/>
            <a:ext cx="2808287" cy="3929062"/>
          </a:xfrm>
          <a:prstGeom prst="rect">
            <a:avLst/>
          </a:prstGeom>
          <a:noFill/>
          <a:ln w="9525">
            <a:noFill/>
            <a:miter lim="800000"/>
            <a:headEnd/>
            <a:tailEnd/>
          </a:ln>
        </p:spPr>
      </p:pic>
      <p:pic>
        <p:nvPicPr>
          <p:cNvPr id="15362" name="Picture 3"/>
          <p:cNvPicPr>
            <a:picLocks noChangeAspect="1" noChangeArrowheads="1"/>
          </p:cNvPicPr>
          <p:nvPr/>
        </p:nvPicPr>
        <p:blipFill>
          <a:blip r:embed="rId3" cstate="print"/>
          <a:srcRect/>
          <a:stretch>
            <a:fillRect/>
          </a:stretch>
        </p:blipFill>
        <p:spPr bwMode="auto">
          <a:xfrm>
            <a:off x="214313" y="2363788"/>
            <a:ext cx="2857500" cy="4279900"/>
          </a:xfrm>
          <a:prstGeom prst="rect">
            <a:avLst/>
          </a:prstGeom>
          <a:noFill/>
          <a:ln w="9525">
            <a:noFill/>
            <a:miter lim="800000"/>
            <a:headEnd/>
            <a:tailEnd/>
          </a:ln>
        </p:spPr>
      </p:pic>
      <p:pic>
        <p:nvPicPr>
          <p:cNvPr id="15363" name="Picture 2"/>
          <p:cNvPicPr>
            <a:picLocks noChangeAspect="1" noChangeArrowheads="1"/>
          </p:cNvPicPr>
          <p:nvPr/>
        </p:nvPicPr>
        <p:blipFill>
          <a:blip r:embed="rId4" cstate="print"/>
          <a:srcRect/>
          <a:stretch>
            <a:fillRect/>
          </a:stretch>
        </p:blipFill>
        <p:spPr bwMode="auto">
          <a:xfrm>
            <a:off x="6000750" y="2413000"/>
            <a:ext cx="2928938" cy="4159250"/>
          </a:xfrm>
          <a:prstGeom prst="rect">
            <a:avLst/>
          </a:prstGeom>
          <a:noFill/>
          <a:ln w="9525">
            <a:noFill/>
            <a:miter lim="800000"/>
            <a:headEnd/>
            <a:tailEnd/>
          </a:ln>
        </p:spPr>
      </p:pic>
      <p:sp>
        <p:nvSpPr>
          <p:cNvPr id="5" name="4 Dikdörtgen"/>
          <p:cNvSpPr/>
          <p:nvPr/>
        </p:nvSpPr>
        <p:spPr>
          <a:xfrm>
            <a:off x="4067944" y="6165304"/>
            <a:ext cx="697627" cy="369332"/>
          </a:xfrm>
          <a:prstGeom prst="rect">
            <a:avLst/>
          </a:prstGeom>
        </p:spPr>
        <p:txBody>
          <a:bodyPr wrap="none">
            <a:spAutoFit/>
          </a:bodyPr>
          <a:lstStyle/>
          <a:p>
            <a:pPr eaLnBrk="1" fontAlgn="auto" hangingPunct="1">
              <a:spcAft>
                <a:spcPts val="0"/>
              </a:spcAft>
              <a:defRPr/>
            </a:pPr>
            <a:r>
              <a:rPr lang="tr-TR" dirty="0" smtClean="0"/>
              <a:t>2013</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98500" y="1916113"/>
            <a:ext cx="7747000" cy="4465637"/>
          </a:xfrm>
        </p:spPr>
        <p:txBody>
          <a:bodyPr rtlCol="0">
            <a:noAutofit/>
          </a:bodyPr>
          <a:lstStyle/>
          <a:p>
            <a:pPr marL="365760" indent="-365760" algn="just" eaLnBrk="1" fontAlgn="auto" hangingPunct="1">
              <a:spcAft>
                <a:spcPts val="0"/>
              </a:spcAft>
              <a:defRPr/>
            </a:pPr>
            <a:r>
              <a:rPr lang="tr-TR" dirty="0" smtClean="0">
                <a:solidFill>
                  <a:srgbClr val="FF0000"/>
                </a:solidFill>
                <a:latin typeface="Times New Roman" pitchFamily="18" charset="0"/>
                <a:cs typeface="Times New Roman" pitchFamily="18" charset="0"/>
              </a:rPr>
              <a:t> </a:t>
            </a:r>
            <a:r>
              <a:rPr lang="tr-TR" b="1" dirty="0">
                <a:solidFill>
                  <a:schemeClr val="tx2"/>
                </a:solidFill>
                <a:latin typeface="+mj-lt"/>
                <a:ea typeface="+mj-ea"/>
                <a:cs typeface="+mj-cs"/>
              </a:rPr>
              <a:t>Süreklilik</a:t>
            </a:r>
            <a:r>
              <a:rPr lang="tr-TR" dirty="0">
                <a:solidFill>
                  <a:schemeClr val="tx1">
                    <a:lumMod val="85000"/>
                    <a:lumOff val="15000"/>
                  </a:schemeClr>
                </a:solidFill>
                <a:latin typeface="Times New Roman" pitchFamily="18" charset="0"/>
                <a:cs typeface="Times New Roman" pitchFamily="18" charset="0"/>
              </a:rPr>
              <a:t> </a:t>
            </a: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Bilimsel </a:t>
            </a:r>
            <a:r>
              <a:rPr lang="tr-TR" dirty="0">
                <a:solidFill>
                  <a:schemeClr val="tx1">
                    <a:lumMod val="85000"/>
                    <a:lumOff val="15000"/>
                  </a:schemeClr>
                </a:solidFill>
                <a:latin typeface="Times New Roman" pitchFamily="18" charset="0"/>
                <a:cs typeface="Times New Roman" pitchFamily="18" charset="0"/>
              </a:rPr>
              <a:t>bilgi üretme süreci hiçbir zaman durmaz. Krallar, imparatorlar ve hatta dinler yasaklamış olsalar bile, bilgi üretimi hiç durmamıştır; bundan sonra da durmayacaktır.</a:t>
            </a:r>
          </a:p>
          <a:p>
            <a:pPr marL="0" indent="0" algn="just" eaLnBrk="1" fontAlgn="auto" hangingPunct="1">
              <a:spcAft>
                <a:spcPts val="0"/>
              </a:spcAft>
              <a:buFont typeface="Wingdings" pitchFamily="2" charset="2"/>
              <a:buNone/>
              <a:defRPr/>
            </a:pPr>
            <a:endParaRPr lang="tr-TR" sz="800" dirty="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a:solidFill>
                  <a:schemeClr val="tx2"/>
                </a:solidFill>
                <a:latin typeface="+mj-lt"/>
                <a:ea typeface="+mj-ea"/>
                <a:cs typeface="+mj-cs"/>
              </a:rPr>
              <a:t>Yenilik</a:t>
            </a: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
            </a:r>
            <a:br>
              <a:rPr lang="tr-TR" dirty="0">
                <a:solidFill>
                  <a:schemeClr val="tx1">
                    <a:lumMod val="85000"/>
                    <a:lumOff val="15000"/>
                  </a:schemeClr>
                </a:solidFill>
                <a:latin typeface="Times New Roman" pitchFamily="18" charset="0"/>
                <a:cs typeface="Times New Roman" pitchFamily="18" charset="0"/>
              </a:rPr>
            </a:br>
            <a:r>
              <a:rPr lang="tr-TR" dirty="0">
                <a:solidFill>
                  <a:schemeClr val="tx1">
                    <a:lumMod val="85000"/>
                    <a:lumOff val="15000"/>
                  </a:schemeClr>
                </a:solidFill>
                <a:latin typeface="Times New Roman" pitchFamily="18" charset="0"/>
                <a:cs typeface="Times New Roman" pitchFamily="18" charset="0"/>
              </a:rPr>
              <a:t>Bir </a:t>
            </a:r>
            <a:r>
              <a:rPr lang="tr-TR" dirty="0" smtClean="0">
                <a:solidFill>
                  <a:schemeClr val="tx1">
                    <a:lumMod val="85000"/>
                    <a:lumOff val="15000"/>
                  </a:schemeClr>
                </a:solidFill>
                <a:latin typeface="Times New Roman" pitchFamily="18" charset="0"/>
                <a:cs typeface="Times New Roman" pitchFamily="18" charset="0"/>
              </a:rPr>
              <a:t>süreç içinde </a:t>
            </a:r>
            <a:r>
              <a:rPr lang="tr-TR" dirty="0">
                <a:solidFill>
                  <a:schemeClr val="tx1">
                    <a:lumMod val="85000"/>
                    <a:lumOff val="15000"/>
                  </a:schemeClr>
                </a:solidFill>
                <a:latin typeface="Times New Roman" pitchFamily="18" charset="0"/>
                <a:cs typeface="Times New Roman" pitchFamily="18" charset="0"/>
              </a:rPr>
              <a:t>her gün yeni bilimsel bilgiler, yeni bilim alanları ortaya çıkmaktadır. Dolayısıyla, bilime, herhangi bir anda tekniğin verdiği en iyi imkanlarla gözlenebilen, denenebilen ya da var olan bilgilere dayalı olarak </a:t>
            </a:r>
            <a:r>
              <a:rPr lang="tr-TR" dirty="0" smtClean="0">
                <a:solidFill>
                  <a:schemeClr val="tx1">
                    <a:lumMod val="85000"/>
                    <a:lumOff val="15000"/>
                  </a:schemeClr>
                </a:solidFill>
                <a:latin typeface="Times New Roman" pitchFamily="18" charset="0"/>
                <a:cs typeface="Times New Roman" pitchFamily="18" charset="0"/>
              </a:rPr>
              <a:t>geçerliği </a:t>
            </a:r>
            <a:r>
              <a:rPr lang="tr-TR" dirty="0">
                <a:solidFill>
                  <a:schemeClr val="tx1">
                    <a:lumMod val="85000"/>
                    <a:lumOff val="15000"/>
                  </a:schemeClr>
                </a:solidFill>
                <a:latin typeface="Times New Roman" pitchFamily="18" charset="0"/>
                <a:cs typeface="Times New Roman" pitchFamily="18" charset="0"/>
              </a:rPr>
              <a:t>kanıtlanan yeni bilgiler eklenir</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 </a:t>
            </a:r>
            <a:br>
              <a:rPr lang="tr-TR" dirty="0">
                <a:solidFill>
                  <a:schemeClr val="tx1">
                    <a:lumMod val="85000"/>
                    <a:lumOff val="15000"/>
                  </a:schemeClr>
                </a:solidFill>
                <a:latin typeface="Times New Roman" pitchFamily="18" charset="0"/>
                <a:cs typeface="Times New Roman" pitchFamily="18" charset="0"/>
              </a:rPr>
            </a:br>
            <a:endParaRPr lang="tr-TR" dirty="0">
              <a:solidFill>
                <a:schemeClr val="tx1">
                  <a:lumMod val="85000"/>
                  <a:lumOff val="15000"/>
                </a:schemeClr>
              </a:solidFill>
              <a:latin typeface="Times New Roman" pitchFamily="18" charset="0"/>
              <a:cs typeface="Times New Roman" pitchFamily="18" charset="0"/>
            </a:endParaRPr>
          </a:p>
        </p:txBody>
      </p:sp>
      <p:sp>
        <p:nvSpPr>
          <p:cNvPr id="34818"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rmAutofit/>
          </a:bodyPr>
          <a:lstStyle/>
          <a:p>
            <a:pPr marL="365760" indent="-365760" algn="just" eaLnBrk="1" fontAlgn="auto" hangingPunct="1">
              <a:spcAft>
                <a:spcPts val="0"/>
              </a:spcAft>
              <a:defRPr/>
            </a:pPr>
            <a:r>
              <a:rPr lang="tr-TR" b="1" dirty="0">
                <a:solidFill>
                  <a:schemeClr val="tx2"/>
                </a:solidFill>
                <a:latin typeface="+mj-lt"/>
                <a:ea typeface="+mj-ea"/>
                <a:cs typeface="+mj-cs"/>
              </a:rPr>
              <a:t>Ayıklanma</a:t>
            </a:r>
            <a:r>
              <a:rPr lang="tr-TR" dirty="0">
                <a:solidFill>
                  <a:schemeClr val="tx1">
                    <a:lumMod val="85000"/>
                    <a:lumOff val="15000"/>
                  </a:schemeClr>
                </a:solidFill>
                <a:latin typeface="Times New Roman" pitchFamily="18" charset="0"/>
                <a:cs typeface="Times New Roman" pitchFamily="18" charset="0"/>
              </a:rPr>
              <a:t> </a:t>
            </a:r>
            <a:endParaRPr lang="tr-TR"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
            </a:r>
            <a:br>
              <a:rPr lang="tr-TR" dirty="0">
                <a:solidFill>
                  <a:schemeClr val="tx1">
                    <a:lumMod val="85000"/>
                    <a:lumOff val="15000"/>
                  </a:schemeClr>
                </a:solidFill>
                <a:latin typeface="Times New Roman" pitchFamily="18" charset="0"/>
                <a:cs typeface="Times New Roman" pitchFamily="18" charset="0"/>
              </a:rPr>
            </a:br>
            <a:r>
              <a:rPr lang="tr-TR" dirty="0">
                <a:solidFill>
                  <a:schemeClr val="tx1">
                    <a:lumMod val="85000"/>
                    <a:lumOff val="15000"/>
                  </a:schemeClr>
                </a:solidFill>
                <a:latin typeface="Times New Roman" pitchFamily="18" charset="0"/>
                <a:cs typeface="Times New Roman" pitchFamily="18" charset="0"/>
              </a:rPr>
              <a:t>Bilimsel bilginin geçerliği ve kesinliği her an, isteyen herkes tarafından denetlenebilir. Bu denetim sürecinde, yanlış olduğu anlaşılan bilgiler kendiliğinden ayıklanır; yerine yenisi konulur.</a:t>
            </a:r>
          </a:p>
        </p:txBody>
      </p:sp>
      <p:sp>
        <p:nvSpPr>
          <p:cNvPr id="35842"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650" y="2060575"/>
            <a:ext cx="7745413" cy="4608513"/>
          </a:xfrm>
        </p:spPr>
        <p:txBody>
          <a:bodyPr rtlCol="0">
            <a:noAutofit/>
          </a:bodyPr>
          <a:lstStyle/>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Bugün hala bilime dair birçok tanımlama ve tespit bu pozitif bilim inancına bağlı olarak ortaya konmakta ve anlatılmaya çalışılmaktadır.</a:t>
            </a:r>
          </a:p>
          <a:p>
            <a:pPr marL="0" indent="0" algn="just" eaLnBrk="1" fontAlgn="auto" hangingPunct="1">
              <a:spcAft>
                <a:spcPts val="0"/>
              </a:spcAft>
              <a:buFont typeface="Wingdings" pitchFamily="2" charset="2"/>
              <a:buNone/>
              <a:defRPr/>
            </a:pPr>
            <a:endParaRPr lang="tr-TR" sz="800"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Pozitif bilim inancı içerisinde bilim çeşitli özelliklerle tanımlanır. Bu özellikler şunlardır:</a:t>
            </a:r>
          </a:p>
          <a:p>
            <a:pPr marL="0" indent="0" algn="just" eaLnBrk="1" fontAlgn="auto" hangingPunct="1">
              <a:spcAft>
                <a:spcPts val="0"/>
              </a:spcAft>
              <a:buFont typeface="Wingdings" pitchFamily="2" charset="2"/>
              <a:buNone/>
              <a:defRPr/>
            </a:pPr>
            <a:endParaRPr lang="tr-TR" sz="900"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smtClean="0">
                <a:solidFill>
                  <a:schemeClr val="tx2"/>
                </a:solidFill>
                <a:latin typeface="+mj-lt"/>
                <a:ea typeface="+mj-ea"/>
                <a:cs typeface="+mj-cs"/>
              </a:rPr>
              <a:t>Nesneldir</a:t>
            </a:r>
            <a:endParaRPr lang="tr-TR" b="1" u="sng" dirty="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Bilimin bulguları kişisel görüş ve beğenilerden uzaktır. Herkes tarafından ortak olarak gözlemlenebilecek ve değerlendirilebilecek doğruları içerir.</a:t>
            </a:r>
            <a:endParaRPr lang="tr-TR" dirty="0">
              <a:solidFill>
                <a:schemeClr val="tx1">
                  <a:lumMod val="85000"/>
                  <a:lumOff val="15000"/>
                </a:schemeClr>
              </a:solidFill>
              <a:latin typeface="Times New Roman" pitchFamily="18" charset="0"/>
              <a:cs typeface="Times New Roman" pitchFamily="18" charset="0"/>
            </a:endParaRPr>
          </a:p>
        </p:txBody>
      </p:sp>
      <p:sp>
        <p:nvSpPr>
          <p:cNvPr id="36866" name="Başlık 2"/>
          <p:cNvSpPr txBox="1">
            <a:spLocks/>
          </p:cNvSpPr>
          <p:nvPr/>
        </p:nvSpPr>
        <p:spPr bwMode="auto">
          <a:xfrm>
            <a:off x="841375" y="622300"/>
            <a:ext cx="7756525" cy="1054100"/>
          </a:xfrm>
          <a:prstGeom prst="rect">
            <a:avLst/>
          </a:prstGeom>
          <a:noFill/>
          <a:ln w="9525">
            <a:noFill/>
            <a:miter lim="800000"/>
            <a:headEnd/>
            <a:tailEnd/>
          </a:ln>
        </p:spPr>
        <p:txBody>
          <a:bodyPr anchor="ctr"/>
          <a:lstStyle/>
          <a:p>
            <a:pPr algn="ctr"/>
            <a:r>
              <a:rPr lang="tr-TR" sz="4900">
                <a:solidFill>
                  <a:schemeClr val="tx2"/>
                </a:solidFill>
                <a:latin typeface="Book Antiqua" pitchFamily="18" charset="0"/>
              </a:rPr>
              <a:t>Bilim</a:t>
            </a:r>
            <a:r>
              <a:rPr lang="tr-TR" sz="5400">
                <a:solidFill>
                  <a:schemeClr val="tx2"/>
                </a:solidFill>
                <a:latin typeface="Book Antiqua" pitchFamily="18" charset="0"/>
              </a:rPr>
              <a:t> </a:t>
            </a:r>
            <a:r>
              <a:rPr lang="tr-TR" sz="4900">
                <a:solidFill>
                  <a:schemeClr val="tx2"/>
                </a:solidFill>
                <a:latin typeface="Book Antiqua" pitchFamily="18" charset="0"/>
              </a:rPr>
              <a:t>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rtlCol="0">
            <a:normAutofit fontScale="92500" lnSpcReduction="10000"/>
          </a:bodyPr>
          <a:lstStyle/>
          <a:p>
            <a:pPr marL="365760" indent="-365760" algn="just" eaLnBrk="1" fontAlgn="auto" hangingPunct="1">
              <a:spcAft>
                <a:spcPts val="0"/>
              </a:spcAft>
              <a:defRPr/>
            </a:pPr>
            <a:r>
              <a:rPr lang="tr-TR" b="1" dirty="0" smtClean="0">
                <a:solidFill>
                  <a:schemeClr val="tx2"/>
                </a:solidFill>
              </a:rPr>
              <a:t>Mantıksaldır</a:t>
            </a:r>
            <a:endParaRPr lang="tr-TR" b="1" dirty="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Bilimin </a:t>
            </a:r>
            <a:r>
              <a:rPr lang="tr-TR" dirty="0">
                <a:solidFill>
                  <a:schemeClr val="tx1">
                    <a:lumMod val="85000"/>
                    <a:lumOff val="15000"/>
                  </a:schemeClr>
                </a:solidFill>
                <a:latin typeface="Times New Roman" pitchFamily="18" charset="0"/>
                <a:cs typeface="Times New Roman" pitchFamily="18" charset="0"/>
              </a:rPr>
              <a:t>bulguları akla ters düşmez</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endParaRPr lang="tr-TR" dirty="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smtClean="0">
                <a:solidFill>
                  <a:schemeClr val="tx2"/>
                </a:solidFill>
              </a:rPr>
              <a:t>Genelleyicidir</a:t>
            </a:r>
            <a:endParaRPr lang="tr-TR" b="1" u="sng"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Bilimin bulguları aynı durumdaki tüm olaylar için geçerlidir. Bulgular bütünü içerir.</a:t>
            </a:r>
          </a:p>
          <a:p>
            <a:pPr marL="0" indent="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smtClean="0">
                <a:solidFill>
                  <a:schemeClr val="tx2"/>
                </a:solidFill>
              </a:rPr>
              <a:t>Sağlam ve değişmez gerçeklerdir</a:t>
            </a:r>
            <a:endParaRPr lang="tr-TR" b="1" dirty="0" smtClean="0">
              <a:solidFill>
                <a:schemeClr val="tx1">
                  <a:lumMod val="85000"/>
                  <a:lumOff val="15000"/>
                </a:schemeClr>
              </a:solidFill>
              <a:latin typeface="Times New Roman" pitchFamily="18" charset="0"/>
              <a:cs typeface="Times New Roman" pitchFamily="18" charset="0"/>
            </a:endParaRPr>
          </a:p>
          <a:p>
            <a:pPr marL="0" indent="0" algn="just" eaLnBrk="1" fontAlgn="auto" hangingPunct="1">
              <a:spcAft>
                <a:spcPts val="0"/>
              </a:spcAft>
              <a:buFont typeface="Wingdings" pitchFamily="2" charset="2"/>
              <a:buNone/>
              <a:defRPr/>
            </a:pPr>
            <a:r>
              <a:rPr lang="tr-TR" dirty="0" smtClean="0">
                <a:solidFill>
                  <a:schemeClr val="tx1">
                    <a:lumMod val="85000"/>
                    <a:lumOff val="15000"/>
                  </a:schemeClr>
                </a:solidFill>
                <a:latin typeface="Times New Roman" pitchFamily="18" charset="0"/>
                <a:cs typeface="Times New Roman" pitchFamily="18" charset="0"/>
              </a:rPr>
              <a:t>Bilimsel </a:t>
            </a:r>
            <a:r>
              <a:rPr lang="tr-TR" dirty="0">
                <a:solidFill>
                  <a:schemeClr val="tx1">
                    <a:lumMod val="85000"/>
                    <a:lumOff val="15000"/>
                  </a:schemeClr>
                </a:solidFill>
                <a:latin typeface="Times New Roman" pitchFamily="18" charset="0"/>
                <a:cs typeface="Times New Roman" pitchFamily="18" charset="0"/>
              </a:rPr>
              <a:t>bilgiyle elde edilen veriler </a:t>
            </a:r>
            <a:r>
              <a:rPr lang="tr-TR" dirty="0" smtClean="0">
                <a:solidFill>
                  <a:schemeClr val="tx1">
                    <a:lumMod val="85000"/>
                    <a:lumOff val="15000"/>
                  </a:schemeClr>
                </a:solidFill>
                <a:latin typeface="Times New Roman" pitchFamily="18" charset="0"/>
                <a:cs typeface="Times New Roman" pitchFamily="18" charset="0"/>
              </a:rPr>
              <a:t>zaman </a:t>
            </a:r>
            <a:r>
              <a:rPr lang="tr-TR" dirty="0">
                <a:solidFill>
                  <a:schemeClr val="tx1">
                    <a:lumMod val="85000"/>
                    <a:lumOff val="15000"/>
                  </a:schemeClr>
                </a:solidFill>
                <a:latin typeface="Times New Roman" pitchFamily="18" charset="0"/>
                <a:cs typeface="Times New Roman" pitchFamily="18" charset="0"/>
              </a:rPr>
              <a:t>içerisinde </a:t>
            </a:r>
            <a:r>
              <a:rPr lang="tr-TR" dirty="0" smtClean="0">
                <a:solidFill>
                  <a:schemeClr val="tx1">
                    <a:lumMod val="85000"/>
                    <a:lumOff val="15000"/>
                  </a:schemeClr>
                </a:solidFill>
                <a:latin typeface="Times New Roman" pitchFamily="18" charset="0"/>
                <a:cs typeface="Times New Roman" pitchFamily="18" charset="0"/>
              </a:rPr>
              <a:t>değişmez. Bilim tutarlı </a:t>
            </a:r>
            <a:r>
              <a:rPr lang="tr-TR" dirty="0">
                <a:solidFill>
                  <a:schemeClr val="tx1">
                    <a:lumMod val="85000"/>
                    <a:lumOff val="15000"/>
                  </a:schemeClr>
                </a:solidFill>
                <a:latin typeface="Times New Roman" pitchFamily="18" charset="0"/>
                <a:cs typeface="Times New Roman" pitchFamily="18" charset="0"/>
              </a:rPr>
              <a:t>ve kalıcıdır.</a:t>
            </a:r>
          </a:p>
          <a:p>
            <a:pPr marL="365760" indent="-365760" eaLnBrk="1" fontAlgn="auto" hangingPunct="1">
              <a:spcAft>
                <a:spcPts val="0"/>
              </a:spcAft>
              <a:defRPr/>
            </a:pPr>
            <a:endParaRPr lang="tr-TR" dirty="0">
              <a:solidFill>
                <a:schemeClr val="tx1">
                  <a:lumMod val="85000"/>
                  <a:lumOff val="15000"/>
                </a:schemeClr>
              </a:solidFill>
            </a:endParaRPr>
          </a:p>
        </p:txBody>
      </p:sp>
      <p:sp>
        <p:nvSpPr>
          <p:cNvPr id="37890" name="Başlık 2"/>
          <p:cNvSpPr>
            <a:spLocks noGrp="1"/>
          </p:cNvSpPr>
          <p:nvPr>
            <p:ph type="title"/>
          </p:nvPr>
        </p:nvSpPr>
        <p:spPr/>
        <p:txBody>
          <a:bodyPr/>
          <a:lstStyle/>
          <a:p>
            <a:pPr eaLnBrk="1" hangingPunct="1"/>
            <a:r>
              <a:rPr lang="tr-TR" sz="49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txBox="1">
            <a:spLocks noChangeArrowheads="1"/>
          </p:cNvSpPr>
          <p:nvPr/>
        </p:nvSpPr>
        <p:spPr>
          <a:xfrm>
            <a:off x="727075" y="0"/>
            <a:ext cx="7702550" cy="1571625"/>
          </a:xfrm>
          <a:prstGeom prst="rect">
            <a:avLst/>
          </a:prstGeom>
        </p:spPr>
        <p:txBody>
          <a:bodyPr anchor="ctr"/>
          <a:lstStyle/>
          <a:p>
            <a:pPr algn="ctr" fontAlgn="auto">
              <a:spcAft>
                <a:spcPts val="0"/>
              </a:spcAft>
              <a:defRPr/>
            </a:pPr>
            <a:r>
              <a:rPr lang="tr-TR" sz="4800" dirty="0">
                <a:solidFill>
                  <a:schemeClr val="tx2"/>
                </a:solidFill>
                <a:latin typeface="+mj-lt"/>
                <a:ea typeface="+mj-ea"/>
                <a:cs typeface="+mj-cs"/>
              </a:rPr>
              <a:t>Araştırmacı Kriterleri</a:t>
            </a:r>
          </a:p>
        </p:txBody>
      </p:sp>
      <p:sp>
        <p:nvSpPr>
          <p:cNvPr id="38914" name="5 Dikdörtgen"/>
          <p:cNvSpPr>
            <a:spLocks noChangeArrowheads="1"/>
          </p:cNvSpPr>
          <p:nvPr/>
        </p:nvSpPr>
        <p:spPr bwMode="auto">
          <a:xfrm>
            <a:off x="285750" y="1928813"/>
            <a:ext cx="8572500" cy="2678112"/>
          </a:xfrm>
          <a:prstGeom prst="rect">
            <a:avLst/>
          </a:prstGeom>
          <a:noFill/>
          <a:ln w="9525">
            <a:noFill/>
            <a:miter lim="800000"/>
            <a:headEnd/>
            <a:tailEnd/>
          </a:ln>
        </p:spPr>
        <p:txBody>
          <a:bodyPr>
            <a:spAutoFit/>
          </a:bodyPr>
          <a:lstStyle/>
          <a:p>
            <a:pPr algn="just"/>
            <a:r>
              <a:rPr lang="tr-TR" sz="2400">
                <a:latin typeface="Times New Roman" pitchFamily="18" charset="0"/>
                <a:cs typeface="Times New Roman" pitchFamily="18" charset="0"/>
              </a:rPr>
              <a:t>Bir </a:t>
            </a:r>
            <a:r>
              <a:rPr lang="tr-TR" sz="2400" b="1">
                <a:latin typeface="Times New Roman" pitchFamily="18" charset="0"/>
                <a:cs typeface="Times New Roman" pitchFamily="18" charset="0"/>
              </a:rPr>
              <a:t>araştırmacıya</a:t>
            </a:r>
            <a:r>
              <a:rPr lang="tr-TR" sz="2400">
                <a:latin typeface="Times New Roman" pitchFamily="18" charset="0"/>
                <a:cs typeface="Times New Roman" pitchFamily="18" charset="0"/>
              </a:rPr>
              <a:t> gerekli ölçütler dinamik olduğundan zamana göre farklılık gösterir. Bu kriterler 50 yıl önce bu günkü kriterlerden  farklıydı belki 50 yıl sonra  yine farklılaşacaktır. Günümüzde bile bir ülkeden diğerine farklılıklar görmek mümkündür. Bununla beraber geçmişten günümüze değişmeyen bazı kriterler de mevcuttur. Araştırmacıya gerekli bu kriterleri 7 başlık altında toplamak mümkündür;</a:t>
            </a:r>
            <a:endParaRPr lang="tr-TR" sz="2400">
              <a:latin typeface="Book Antiqua" pitchFamily="18" charset="0"/>
            </a:endParaRPr>
          </a:p>
        </p:txBody>
      </p:sp>
      <p:sp>
        <p:nvSpPr>
          <p:cNvPr id="7" name="İçerik Yer Tutucusu 1"/>
          <p:cNvSpPr>
            <a:spLocks noGrp="1"/>
          </p:cNvSpPr>
          <p:nvPr>
            <p:ph idx="1"/>
          </p:nvPr>
        </p:nvSpPr>
        <p:spPr>
          <a:xfrm>
            <a:off x="357188" y="4786313"/>
            <a:ext cx="8572500" cy="1878012"/>
          </a:xfrm>
        </p:spPr>
        <p:txBody>
          <a:bodyPr rtlCol="0">
            <a:normAutofit/>
          </a:bodyPr>
          <a:lstStyle/>
          <a:p>
            <a:pPr marL="457200" indent="-457200" algn="just" eaLnBrk="1" fontAlgn="auto" hangingPunct="1">
              <a:spcAft>
                <a:spcPts val="0"/>
              </a:spcAft>
              <a:buFont typeface="Wingdings" pitchFamily="2" charset="2"/>
              <a:buAutoNum type="arabicPeriod"/>
              <a:defRPr/>
            </a:pPr>
            <a:r>
              <a:rPr lang="tr-TR" b="1" dirty="0" smtClean="0">
                <a:solidFill>
                  <a:schemeClr val="tx2"/>
                </a:solidFill>
              </a:rPr>
              <a:t>Bilimsel erk eğitimi </a:t>
            </a:r>
          </a:p>
          <a:p>
            <a:pPr marL="457200" indent="-457200" algn="just" eaLnBrk="1" fontAlgn="auto" hangingPunct="1">
              <a:spcAft>
                <a:spcPts val="0"/>
              </a:spcAft>
              <a:buFont typeface="Wingdings" pitchFamily="2" charset="2"/>
              <a:buNone/>
              <a:defRPr/>
            </a:pPr>
            <a:r>
              <a:rPr lang="tr-TR" b="1" dirty="0" smtClean="0">
                <a:solidFill>
                  <a:schemeClr val="tx2"/>
                </a:solidFill>
              </a:rPr>
              <a:t>       (Bilimsel araştırma yapabilecek güce sahip olmak)</a:t>
            </a:r>
            <a:endParaRPr lang="tr-TR" b="1" dirty="0">
              <a:solidFill>
                <a:schemeClr val="tx1">
                  <a:lumMod val="85000"/>
                  <a:lumOff val="15000"/>
                </a:schemeClr>
              </a:solidFill>
              <a:latin typeface="Times New Roman" pitchFamily="18" charset="0"/>
              <a:cs typeface="Times New Roman" pitchFamily="18" charset="0"/>
            </a:endParaRPr>
          </a:p>
          <a:p>
            <a:pPr marL="0" indent="0" eaLnBrk="1" fontAlgn="auto" hangingPunct="1">
              <a:spcAft>
                <a:spcPts val="0"/>
              </a:spcAft>
              <a:buFont typeface="Wingdings" pitchFamily="2" charset="2"/>
              <a:buNone/>
              <a:defRPr/>
            </a:pPr>
            <a:r>
              <a:rPr lang="tr-TR" dirty="0" smtClean="0">
                <a:solidFill>
                  <a:schemeClr val="tx1">
                    <a:lumMod val="85000"/>
                    <a:lumOff val="15000"/>
                  </a:schemeClr>
                </a:solidFill>
              </a:rPr>
              <a:t>Araştırmacının bir konuyu araştırabilmesi için belli bir bilgi birikimine ihtiyacı vardır ki bu da eğitimden geçer.</a:t>
            </a:r>
            <a:endParaRPr lang="tr-TR" dirty="0">
              <a:solidFill>
                <a:schemeClr val="tx1">
                  <a:lumMod val="85000"/>
                  <a:lumOff val="1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57188" y="2247900"/>
            <a:ext cx="8572500" cy="4324350"/>
          </a:xfrm>
        </p:spPr>
        <p:txBody>
          <a:bodyPr rtlCol="0">
            <a:normAutofit lnSpcReduction="10000"/>
          </a:bodyPr>
          <a:lstStyle/>
          <a:p>
            <a:pPr marL="365760" indent="-365760" eaLnBrk="1" fontAlgn="auto" hangingPunct="1">
              <a:spcAft>
                <a:spcPts val="0"/>
              </a:spcAft>
              <a:defRPr/>
            </a:pPr>
            <a:r>
              <a:rPr lang="tr-TR" dirty="0" smtClean="0">
                <a:solidFill>
                  <a:schemeClr val="tx1">
                    <a:lumMod val="85000"/>
                    <a:lumOff val="15000"/>
                  </a:schemeClr>
                </a:solidFill>
              </a:rPr>
              <a:t> </a:t>
            </a:r>
            <a:r>
              <a:rPr lang="tr-TR" i="1" dirty="0" smtClean="0">
                <a:solidFill>
                  <a:schemeClr val="tx1">
                    <a:lumMod val="85000"/>
                    <a:lumOff val="15000"/>
                  </a:schemeClr>
                </a:solidFill>
                <a:latin typeface="Times New Roman" pitchFamily="18" charset="0"/>
                <a:cs typeface="Times New Roman" pitchFamily="18" charset="0"/>
              </a:rPr>
              <a:t>Araştırma eğitimi</a:t>
            </a:r>
            <a:r>
              <a:rPr lang="tr-TR" dirty="0" smtClean="0">
                <a:solidFill>
                  <a:schemeClr val="tx1">
                    <a:lumMod val="85000"/>
                    <a:lumOff val="15000"/>
                  </a:schemeClr>
                </a:solidFill>
                <a:latin typeface="Times New Roman" pitchFamily="18" charset="0"/>
                <a:cs typeface="Times New Roman" pitchFamily="18" charset="0"/>
              </a:rPr>
              <a:t>, yüksek tahsilini tamamlamış gençlere çeşitli düzeylerde teknik bilgi ve becer, bilimsel tutum ve davranış kazandırmayı amaçlayan eğitimdir. </a:t>
            </a:r>
          </a:p>
          <a:p>
            <a:pPr marL="365760" indent="-365760"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Yüksek lisans, uzmanlık, doktora dereceleri  almak için yapılan tez çalışmaları ilk basamaktır. Böylece kartvizitinize eklediğiniz uzmanlık alanı iş bulmada kolaylıklar sağlayacaktır.</a:t>
            </a:r>
          </a:p>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Bu çalışmalarda  mesleki eğitimi yanında yabancı dil seviyesini yükselmek ve kendi alanıyla ilgili teknik terimlere hakim olmak zorundadır.</a:t>
            </a:r>
          </a:p>
        </p:txBody>
      </p:sp>
      <p:sp>
        <p:nvSpPr>
          <p:cNvPr id="39938" name="2 Başlık"/>
          <p:cNvSpPr>
            <a:spLocks noGrp="1"/>
          </p:cNvSpPr>
          <p:nvPr>
            <p:ph type="title"/>
          </p:nvPr>
        </p:nvSpPr>
        <p:spPr>
          <a:xfrm>
            <a:off x="688975" y="731838"/>
            <a:ext cx="7756525" cy="1054100"/>
          </a:xfrm>
        </p:spPr>
        <p:txBody>
          <a:bodyPr/>
          <a:lstStyle/>
          <a:p>
            <a:pPr eaLnBrk="1" hangingPunct="1"/>
            <a:r>
              <a:rPr lang="tr-TR" sz="4800" smtClean="0"/>
              <a:t>Araştırmacı Kriterleri</a:t>
            </a:r>
            <a:r>
              <a:rPr lang="tr-TR" smtClean="0"/>
              <a:t/>
            </a:r>
            <a:br>
              <a:rPr lang="tr-TR" smtClean="0"/>
            </a:br>
            <a:endParaRPr lang="tr-TR"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625" y="2247900"/>
            <a:ext cx="8429625" cy="4324350"/>
          </a:xfrm>
        </p:spPr>
        <p:txBody>
          <a:bodyPr rtlCol="0">
            <a:normAutofit lnSpcReduction="10000"/>
          </a:bodyPr>
          <a:lstStyle/>
          <a:p>
            <a:pPr marL="365760" indent="-365760" eaLnBrk="1" fontAlgn="auto" hangingPunct="1">
              <a:spcAft>
                <a:spcPts val="0"/>
              </a:spcAft>
              <a:buFont typeface="Wingdings" pitchFamily="2" charset="2"/>
              <a:buNone/>
              <a:defRPr/>
            </a:pPr>
            <a:r>
              <a:rPr lang="tr-TR" dirty="0" smtClean="0">
                <a:solidFill>
                  <a:schemeClr val="tx1">
                    <a:lumMod val="85000"/>
                    <a:lumOff val="15000"/>
                  </a:schemeClr>
                </a:solidFill>
              </a:rPr>
              <a:t> </a:t>
            </a:r>
            <a:r>
              <a:rPr lang="tr-TR" b="1" dirty="0" smtClean="0">
                <a:solidFill>
                  <a:schemeClr val="tx2"/>
                </a:solidFill>
              </a:rPr>
              <a:t>2. Doğru bilgiye bağlılık</a:t>
            </a:r>
          </a:p>
          <a:p>
            <a:pPr marL="365760" indent="-365760" eaLnBrk="1" fontAlgn="auto" hangingPunct="1">
              <a:spcAft>
                <a:spcPts val="0"/>
              </a:spcAft>
              <a:buFont typeface="Wingdings" pitchFamily="2" charset="2"/>
              <a:buNone/>
              <a:defRPr/>
            </a:pPr>
            <a:r>
              <a:rPr lang="tr-TR" b="1" dirty="0" smtClean="0">
                <a:solidFill>
                  <a:schemeClr val="tx2"/>
                </a:solidFill>
              </a:rPr>
              <a:t>     (Doğru bilgiyi aramak ve bağlı kalmak)</a:t>
            </a:r>
          </a:p>
          <a:p>
            <a:pPr marL="365760" indent="-365760" eaLnBrk="1" fontAlgn="auto" hangingPunct="1">
              <a:spcAft>
                <a:spcPts val="0"/>
              </a:spcAft>
              <a:buFont typeface="Wingdings" pitchFamily="2" charset="2"/>
              <a:buNone/>
              <a:defRPr/>
            </a:pPr>
            <a:endParaRPr lang="tr-TR" b="1" dirty="0" smtClean="0">
              <a:solidFill>
                <a:schemeClr val="tx2"/>
              </a:solidFill>
            </a:endParaRPr>
          </a:p>
          <a:p>
            <a:pPr marL="365760" indent="-365760" algn="just" eaLnBrk="1" fontAlgn="auto" hangingPunct="1">
              <a:spcAft>
                <a:spcPts val="0"/>
              </a:spcAft>
              <a:defRPr/>
            </a:pPr>
            <a:r>
              <a:rPr lang="tr-TR" b="1" dirty="0" smtClean="0">
                <a:solidFill>
                  <a:schemeClr val="tx2"/>
                </a:solidFill>
              </a:rPr>
              <a:t> </a:t>
            </a:r>
            <a:r>
              <a:rPr lang="tr-TR" dirty="0" smtClean="0">
                <a:solidFill>
                  <a:schemeClr val="tx1"/>
                </a:solidFill>
                <a:latin typeface="Times New Roman" pitchFamily="18" charset="0"/>
                <a:cs typeface="Times New Roman" pitchFamily="18" charset="0"/>
              </a:rPr>
              <a:t>Bilginin doğruluğu, dolayısıyla araştırmacının doğruluğu çok önemlidir. Bilgiler araştırmacının dürüstlüğü kadar doğrudur. Bilginin doğruluğunu göstermek için bilginin alındığı yayının adını, tarihini ve konu başlığını hatırlayacak şekilde araştırmacı kendini eğitmelidir. </a:t>
            </a:r>
          </a:p>
          <a:p>
            <a:pPr marL="365760" indent="-365760" algn="just" eaLnBrk="1" fontAlgn="auto" hangingPunct="1">
              <a:spcAft>
                <a:spcPts val="0"/>
              </a:spcAft>
              <a:defRPr/>
            </a:pPr>
            <a:r>
              <a:rPr lang="tr-TR" dirty="0" smtClean="0">
                <a:solidFill>
                  <a:schemeClr val="tx1"/>
                </a:solidFill>
                <a:latin typeface="Times New Roman" pitchFamily="18" charset="0"/>
                <a:cs typeface="Times New Roman" pitchFamily="18" charset="0"/>
              </a:rPr>
              <a:t> Bir bilginin kaynağını hatırlamadan  </a:t>
            </a:r>
            <a:r>
              <a:rPr lang="tr-TR" i="1" dirty="0" smtClean="0">
                <a:solidFill>
                  <a:schemeClr val="tx1"/>
                </a:solidFill>
                <a:latin typeface="Times New Roman" pitchFamily="18" charset="0"/>
                <a:cs typeface="Times New Roman" pitchFamily="18" charset="0"/>
              </a:rPr>
              <a:t>kitabın birindeydi, yazarını unuttum ama kapağı mavi kalın bir kitaptı </a:t>
            </a:r>
            <a:r>
              <a:rPr lang="tr-TR" dirty="0" smtClean="0">
                <a:solidFill>
                  <a:schemeClr val="tx1"/>
                </a:solidFill>
                <a:latin typeface="Times New Roman" pitchFamily="18" charset="0"/>
                <a:cs typeface="Times New Roman" pitchFamily="18" charset="0"/>
              </a:rPr>
              <a:t>gibi ifadeler asla inandırıcı olamaz. </a:t>
            </a:r>
          </a:p>
        </p:txBody>
      </p:sp>
      <p:sp>
        <p:nvSpPr>
          <p:cNvPr id="40962"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71438" y="2051050"/>
            <a:ext cx="8929687" cy="4664075"/>
          </a:xfrm>
        </p:spPr>
        <p:txBody>
          <a:bodyPr/>
          <a:lstStyle/>
          <a:p>
            <a:pPr algn="just" eaLnBrk="1" hangingPunct="1"/>
            <a:r>
              <a:rPr lang="tr-TR" smtClean="0"/>
              <a:t> Kusursuz olmak, ilk defa karşılaşılan bir konuya bile dikkat etmek ve küçük farklılıkları gözden kaçırmayıp tam tersine onları not etmek şarttır.</a:t>
            </a:r>
          </a:p>
          <a:p>
            <a:pPr algn="just" eaLnBrk="1" hangingPunct="1"/>
            <a:r>
              <a:rPr lang="tr-TR" smtClean="0"/>
              <a:t> İyi bir araştırmacı doğruyu korumak için sürekli not almalı, not alırken renkli kalemlerden faydalanmalıdır.  Böylece araştırmacı düşüncelerine hakim olur ve  onları sürekli hatırlar. </a:t>
            </a:r>
          </a:p>
          <a:p>
            <a:pPr algn="just" eaLnBrk="1" hangingPunct="1"/>
            <a:r>
              <a:rPr lang="tr-TR" smtClean="0"/>
              <a:t> Araştırmacı sürekli doğru bilgiyi arayan kişidir.  Bunun için iyi bir gözlemci olmak zorundadır. </a:t>
            </a:r>
          </a:p>
          <a:p>
            <a:pPr algn="just" eaLnBrk="1" hangingPunct="1"/>
            <a:r>
              <a:rPr lang="tr-TR" smtClean="0"/>
              <a:t> Başarı iyi gözlemden geçer, ve  iyi gözlemde araştırmacı tarafsız kalmak zorundadır. Kötü gözlemle önemli bulguları yakalamak mümkün değildir. </a:t>
            </a:r>
          </a:p>
        </p:txBody>
      </p:sp>
      <p:sp>
        <p:nvSpPr>
          <p:cNvPr id="41986"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42875" y="2193925"/>
            <a:ext cx="8715375" cy="3878263"/>
          </a:xfrm>
        </p:spPr>
        <p:txBody>
          <a:bodyPr rtlCol="0">
            <a:normAutofit lnSpcReduction="10000"/>
          </a:bodyPr>
          <a:lstStyle/>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Araştırmacının ulaşacağı sonuçlar elde ettiği bulgulara dayanır. Bu yüzden bulguların doğruluğu ve geçerliliği titizlikle incelenmelidir. </a:t>
            </a: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Bulguları elde etmek belki kolay olabilir fakat onları  doğru anlamak ve yorumlamak bilgi ve yetenek istediğinden zor bazen de imkansızdır. </a:t>
            </a: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Araştırmacı araştırmalarında çok çetin kavgalarla karşılaşacağını bilmelidir. Gözlemleriyle, bulgularıyla doğası gereği araştırma bir kavgadır. Bundan yeni bilgiler, yeni yollar, yeni yaşam biçimleri ortaya çıkar. </a:t>
            </a:r>
            <a:endParaRPr lang="tr-TR" dirty="0">
              <a:solidFill>
                <a:schemeClr val="tx1">
                  <a:lumMod val="85000"/>
                  <a:lumOff val="15000"/>
                </a:schemeClr>
              </a:solidFill>
              <a:latin typeface="Times New Roman" pitchFamily="18" charset="0"/>
              <a:cs typeface="Times New Roman" pitchFamily="18" charset="0"/>
            </a:endParaRPr>
          </a:p>
        </p:txBody>
      </p:sp>
      <p:sp>
        <p:nvSpPr>
          <p:cNvPr id="43010"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57188" y="2247900"/>
            <a:ext cx="8358187" cy="4324350"/>
          </a:xfrm>
        </p:spPr>
        <p:txBody>
          <a:bodyPr/>
          <a:lstStyle/>
          <a:p>
            <a:pPr eaLnBrk="1" hangingPunct="1">
              <a:buFont typeface="Wingdings" pitchFamily="2" charset="2"/>
              <a:buNone/>
            </a:pPr>
            <a:r>
              <a:rPr lang="tr-TR" b="1" smtClean="0">
                <a:solidFill>
                  <a:schemeClr val="tx2"/>
                </a:solidFill>
                <a:latin typeface="Times New Roman" pitchFamily="18" charset="0"/>
                <a:cs typeface="Times New Roman" pitchFamily="18" charset="0"/>
              </a:rPr>
              <a:t>3. Kararlılık ve düzenlilik</a:t>
            </a:r>
            <a:r>
              <a:rPr lang="tr-TR" smtClean="0">
                <a:latin typeface="Times New Roman" pitchFamily="18" charset="0"/>
                <a:cs typeface="Times New Roman" pitchFamily="18" charset="0"/>
              </a:rPr>
              <a:t> </a:t>
            </a:r>
          </a:p>
          <a:p>
            <a:pPr eaLnBrk="1" hangingPunct="1">
              <a:buFont typeface="Wingdings" pitchFamily="2" charset="2"/>
              <a:buNone/>
            </a:pPr>
            <a:endParaRPr lang="tr-TR" sz="1000" smtClean="0"/>
          </a:p>
          <a:p>
            <a:pPr algn="just" eaLnBrk="1" hangingPunct="1"/>
            <a:r>
              <a:rPr lang="tr-TR" b="1" smtClean="0">
                <a:solidFill>
                  <a:schemeClr val="tx2"/>
                </a:solidFill>
              </a:rPr>
              <a:t> </a:t>
            </a:r>
            <a:r>
              <a:rPr lang="tr-TR" smtClean="0">
                <a:solidFill>
                  <a:schemeClr val="tx1"/>
                </a:solidFill>
                <a:latin typeface="Times New Roman" pitchFamily="18" charset="0"/>
                <a:cs typeface="Times New Roman" pitchFamily="18" charset="0"/>
              </a:rPr>
              <a:t>Kararlılık ve düzenlilik, araştırma için bir tutku ve bir ölçüt olmalıdır.  Çünkü her çeşit araştırmada başarıya ulaşmak için okumak, not almak, karşılaştırmak, doğrulamak, fihristlemek, gruplandırmak ve yeniden yazmak gibi işlerde kararlılık ve düzenlilik bir zorunluluktur. </a:t>
            </a:r>
          </a:p>
          <a:p>
            <a:pPr algn="just" eaLnBrk="1" hangingPunct="1"/>
            <a:r>
              <a:rPr lang="tr-TR" smtClean="0">
                <a:solidFill>
                  <a:schemeClr val="tx1"/>
                </a:solidFill>
                <a:latin typeface="Times New Roman" pitchFamily="18" charset="0"/>
                <a:cs typeface="Times New Roman" pitchFamily="18" charset="0"/>
              </a:rPr>
              <a:t> Araştırmacı zor şartlarda  hayal kırıklığına uğramamalı,  zorluklar karşısında direnme gücünü kaybetmemeli,  araştırmaya devam etme kararlılığını  göstermeli, sıradan davranışlar sergilememelidir. </a:t>
            </a:r>
          </a:p>
        </p:txBody>
      </p:sp>
      <p:sp>
        <p:nvSpPr>
          <p:cNvPr id="44034"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57188" y="2060575"/>
            <a:ext cx="8572500" cy="4511675"/>
          </a:xfrm>
        </p:spPr>
        <p:txBody>
          <a:bodyPr rtlCol="0">
            <a:noAutofit/>
          </a:bodyPr>
          <a:lstStyle/>
          <a:p>
            <a:pPr marL="0" indent="0" algn="just" eaLnBrk="1" fontAlgn="auto" hangingPunct="1">
              <a:spcAft>
                <a:spcPts val="0"/>
              </a:spcAft>
              <a:buFont typeface="Wingdings" pitchFamily="2" charset="2"/>
              <a:buNone/>
              <a:defRPr/>
            </a:pPr>
            <a:r>
              <a:rPr lang="tr-TR" i="1" dirty="0" smtClean="0">
                <a:solidFill>
                  <a:schemeClr val="tx1">
                    <a:lumMod val="85000"/>
                    <a:lumOff val="15000"/>
                  </a:schemeClr>
                </a:solidFill>
                <a:latin typeface="Times New Roman" pitchFamily="18" charset="0"/>
                <a:cs typeface="Times New Roman" pitchFamily="18" charset="0"/>
              </a:rPr>
              <a:t>Araştırma</a:t>
            </a:r>
            <a:r>
              <a:rPr lang="tr-TR" dirty="0" smtClean="0">
                <a:solidFill>
                  <a:schemeClr val="tx1">
                    <a:lumMod val="85000"/>
                    <a:lumOff val="15000"/>
                  </a:schemeClr>
                </a:solidFill>
                <a:latin typeface="Times New Roman" pitchFamily="18" charset="0"/>
                <a:cs typeface="Times New Roman" pitchFamily="18" charset="0"/>
              </a:rPr>
              <a:t>, günümüz toplumlarında en çok duyulan kelimelerden biridir. </a:t>
            </a: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t>
            </a:r>
            <a:r>
              <a:rPr lang="tr-TR" i="1" dirty="0" smtClean="0">
                <a:solidFill>
                  <a:schemeClr val="tx1">
                    <a:lumMod val="85000"/>
                    <a:lumOff val="15000"/>
                  </a:schemeClr>
                </a:solidFill>
                <a:latin typeface="Times New Roman" pitchFamily="18" charset="0"/>
                <a:cs typeface="Times New Roman" pitchFamily="18" charset="0"/>
              </a:rPr>
              <a:t>Araştırma</a:t>
            </a:r>
            <a:r>
              <a:rPr lang="tr-TR" dirty="0" smtClean="0">
                <a:solidFill>
                  <a:schemeClr val="tx1">
                    <a:lumMod val="85000"/>
                    <a:lumOff val="15000"/>
                  </a:schemeClr>
                </a:solidFill>
                <a:latin typeface="Times New Roman" pitchFamily="18" charset="0"/>
                <a:cs typeface="Times New Roman" pitchFamily="18" charset="0"/>
              </a:rPr>
              <a:t>; Öğrenilmesi gerek görülen bir konunun probleme dönüştürülmesi, cevabının bulunmaya çalışılması ve ortaya çıkarılan cevabın duyurulması için yayımlanması şeklinde tanımlanabilir.  </a:t>
            </a:r>
          </a:p>
          <a:p>
            <a:pPr marL="0" indent="0" algn="just" eaLnBrk="1" fontAlgn="auto" hangingPunct="1">
              <a:spcAft>
                <a:spcPts val="0"/>
              </a:spcAft>
              <a:buFont typeface="Wingdings" pitchFamily="2" charset="2"/>
              <a:buNone/>
              <a:defRPr/>
            </a:pPr>
            <a:endParaRPr lang="tr-TR" sz="800"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t>
            </a:r>
            <a:r>
              <a:rPr lang="tr-TR" i="1" dirty="0" smtClean="0">
                <a:solidFill>
                  <a:schemeClr val="tx1">
                    <a:lumMod val="85000"/>
                    <a:lumOff val="15000"/>
                  </a:schemeClr>
                </a:solidFill>
                <a:latin typeface="Times New Roman" pitchFamily="18" charset="0"/>
                <a:cs typeface="Times New Roman" pitchFamily="18" charset="0"/>
              </a:rPr>
              <a:t>Bilim</a:t>
            </a:r>
            <a:r>
              <a:rPr lang="tr-TR" dirty="0" smtClean="0">
                <a:solidFill>
                  <a:schemeClr val="tx1">
                    <a:lumMod val="85000"/>
                    <a:lumOff val="15000"/>
                  </a:schemeClr>
                </a:solidFill>
                <a:latin typeface="Times New Roman" pitchFamily="18" charset="0"/>
                <a:cs typeface="Times New Roman" pitchFamily="18" charset="0"/>
              </a:rPr>
              <a:t>, doğal dünyanın neye benzediği hususundaki en son düşüncelerimizi temsil eden, birbirine mantıkla bağlı teoriler ağıdır. Buna göre araştırma ile bilim arasında önemli bağıntılar vardır. Şüphesiz, aynı bağıntılar araştırma davranışı ile bilimsel davranış arasında da vardır. </a:t>
            </a:r>
            <a:endParaRPr lang="tr-TR" dirty="0">
              <a:solidFill>
                <a:schemeClr val="tx1">
                  <a:lumMod val="85000"/>
                  <a:lumOff val="15000"/>
                </a:schemeClr>
              </a:solidFill>
              <a:latin typeface="Times New Roman" pitchFamily="18" charset="0"/>
              <a:cs typeface="Times New Roman" pitchFamily="18" charset="0"/>
            </a:endParaRPr>
          </a:p>
        </p:txBody>
      </p:sp>
      <p:sp>
        <p:nvSpPr>
          <p:cNvPr id="16386" name="Başlık 2"/>
          <p:cNvSpPr>
            <a:spLocks noGrp="1"/>
          </p:cNvSpPr>
          <p:nvPr>
            <p:ph type="title"/>
          </p:nvPr>
        </p:nvSpPr>
        <p:spPr/>
        <p:txBody>
          <a:bodyPr/>
          <a:lstStyle/>
          <a:p>
            <a:pPr eaLnBrk="1" hangingPunct="1"/>
            <a:r>
              <a:rPr lang="tr-TR" sz="4800" smtClean="0"/>
              <a:t>Bilim Nedir?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57188" y="2071688"/>
            <a:ext cx="8501062" cy="4572000"/>
          </a:xfrm>
        </p:spPr>
        <p:txBody>
          <a:bodyPr rtlCol="0">
            <a:normAutofit lnSpcReduction="10000"/>
          </a:bodyPr>
          <a:lstStyle/>
          <a:p>
            <a:pPr marL="365760" indent="-365760" algn="just" eaLnBrk="1" fontAlgn="auto" hangingPunct="1">
              <a:spcAft>
                <a:spcPts val="0"/>
              </a:spcAft>
              <a:defRPr/>
            </a:pPr>
            <a:r>
              <a:rPr lang="tr-TR" dirty="0" smtClean="0">
                <a:solidFill>
                  <a:schemeClr val="tx1">
                    <a:lumMod val="85000"/>
                    <a:lumOff val="15000"/>
                  </a:schemeClr>
                </a:solidFill>
              </a:rPr>
              <a:t> Araştırmacı sürekli çaba gösterecek iradeye sahip olmalıdır.  En iyi çalışmaları ortaya koyan araştırmacılar bulguları, deney sonuçlarını  daima merak ve heyecanla bekleyenlerdir. İyi bir araştırma ortaya koyarken araştırmacı aşağıdaki çabaları verir;</a:t>
            </a:r>
          </a:p>
          <a:p>
            <a:pPr marL="365760" indent="-365760" algn="just" eaLnBrk="1" fontAlgn="auto" hangingPunct="1">
              <a:spcAft>
                <a:spcPts val="0"/>
              </a:spcAft>
              <a:defRPr/>
            </a:pPr>
            <a:r>
              <a:rPr lang="tr-TR" dirty="0" smtClean="0">
                <a:solidFill>
                  <a:schemeClr val="tx1">
                    <a:lumMod val="85000"/>
                    <a:lumOff val="15000"/>
                  </a:schemeClr>
                </a:solidFill>
              </a:rPr>
              <a:t> Doğal olayları gözler</a:t>
            </a:r>
          </a:p>
          <a:p>
            <a:pPr marL="365760" indent="-365760" algn="just" eaLnBrk="1" fontAlgn="auto" hangingPunct="1">
              <a:spcAft>
                <a:spcPts val="0"/>
              </a:spcAft>
              <a:defRPr/>
            </a:pPr>
            <a:r>
              <a:rPr lang="tr-TR" dirty="0" smtClean="0">
                <a:solidFill>
                  <a:schemeClr val="tx1">
                    <a:lumMod val="85000"/>
                    <a:lumOff val="15000"/>
                  </a:schemeClr>
                </a:solidFill>
              </a:rPr>
              <a:t> Olup bitenler hakkında bir görüş kazanıp karar varır</a:t>
            </a:r>
          </a:p>
          <a:p>
            <a:pPr marL="365760" indent="-365760" algn="just" eaLnBrk="1" fontAlgn="auto" hangingPunct="1">
              <a:spcAft>
                <a:spcPts val="0"/>
              </a:spcAft>
              <a:defRPr/>
            </a:pPr>
            <a:r>
              <a:rPr lang="tr-TR" dirty="0" smtClean="0">
                <a:solidFill>
                  <a:schemeClr val="tx1">
                    <a:lumMod val="85000"/>
                    <a:lumOff val="15000"/>
                  </a:schemeClr>
                </a:solidFill>
              </a:rPr>
              <a:t> Görüş ve düşüncelerini hangi olay ve bulguların etkilediğini belirtmeye çalışır</a:t>
            </a:r>
          </a:p>
          <a:p>
            <a:pPr marL="365760" indent="-365760" algn="just" eaLnBrk="1" fontAlgn="auto" hangingPunct="1">
              <a:spcAft>
                <a:spcPts val="0"/>
              </a:spcAft>
              <a:defRPr/>
            </a:pPr>
            <a:r>
              <a:rPr lang="tr-TR" dirty="0" smtClean="0">
                <a:solidFill>
                  <a:schemeClr val="tx1">
                    <a:lumMod val="85000"/>
                    <a:lumOff val="15000"/>
                  </a:schemeClr>
                </a:solidFill>
              </a:rPr>
              <a:t> Varsayımları sınar, test eder</a:t>
            </a:r>
          </a:p>
          <a:p>
            <a:pPr marL="365760" indent="-365760" algn="just" eaLnBrk="1" fontAlgn="auto" hangingPunct="1">
              <a:spcAft>
                <a:spcPts val="0"/>
              </a:spcAft>
              <a:defRPr/>
            </a:pPr>
            <a:r>
              <a:rPr lang="tr-TR" dirty="0" smtClean="0">
                <a:solidFill>
                  <a:schemeClr val="tx1">
                    <a:lumMod val="85000"/>
                    <a:lumOff val="15000"/>
                  </a:schemeClr>
                </a:solidFill>
              </a:rPr>
              <a:t> Olaylar arasındaki bağıntıları ve olguların nedenlerini açıklayarak teori geliştirmeye çalışır</a:t>
            </a:r>
            <a:endParaRPr lang="tr-TR" dirty="0">
              <a:solidFill>
                <a:schemeClr val="tx1">
                  <a:lumMod val="85000"/>
                  <a:lumOff val="15000"/>
                </a:schemeClr>
              </a:solidFill>
            </a:endParaRPr>
          </a:p>
        </p:txBody>
      </p:sp>
      <p:sp>
        <p:nvSpPr>
          <p:cNvPr id="45058"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42875" y="2176463"/>
            <a:ext cx="8858250" cy="4395787"/>
          </a:xfrm>
        </p:spPr>
        <p:txBody>
          <a:bodyPr/>
          <a:lstStyle/>
          <a:p>
            <a:pPr algn="just" eaLnBrk="1" hangingPunct="1"/>
            <a:r>
              <a:rPr lang="tr-TR" smtClean="0"/>
              <a:t> Yüksek lisans, uzmanlık ve doktora derecesini tamamlayan  araştırmacılar, araştırmalarını sürdürerek yeni araştırma yapıyorsa bilim adamı sayılırlar. Bunun için de belirli kural ve yönetmeliklere uymak zorundadır. İnsanları araştırmaya yönelten bir başka güdü ise  araştırmayı meslek edinmiş olmasıdır. Sebep ne olursa olsun araştırmacı araştırma yapmayı çok isteyen yapıda olmalıdır. </a:t>
            </a:r>
          </a:p>
          <a:p>
            <a:pPr algn="just" eaLnBrk="1" hangingPunct="1"/>
            <a:r>
              <a:rPr lang="tr-TR" smtClean="0"/>
              <a:t> ABD’de yapılan bir ankete göre, üniversite profesörlerine yöneltilen </a:t>
            </a:r>
            <a:r>
              <a:rPr lang="tr-TR" i="1" smtClean="0"/>
              <a:t>Yeniden bir sosyal pozisyon seçme karşısında tercihiniz ne olurdu? </a:t>
            </a:r>
            <a:r>
              <a:rPr lang="tr-TR" smtClean="0"/>
              <a:t>Sorusuna verilen cevapta, profesörlerin% 88’i bulundukları pozisyonu idealleri olarak ifade etmişlerdir.</a:t>
            </a:r>
            <a:endParaRPr lang="tr-TR" i="1" smtClean="0"/>
          </a:p>
        </p:txBody>
      </p:sp>
      <p:sp>
        <p:nvSpPr>
          <p:cNvPr id="46082"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50" y="2247900"/>
            <a:ext cx="8501063" cy="3878263"/>
          </a:xfrm>
        </p:spPr>
        <p:txBody>
          <a:bodyPr/>
          <a:lstStyle/>
          <a:p>
            <a:pPr eaLnBrk="1" hangingPunct="1">
              <a:buFont typeface="Wingdings" pitchFamily="2" charset="2"/>
              <a:buNone/>
            </a:pPr>
            <a:r>
              <a:rPr lang="tr-TR" b="1" smtClean="0">
                <a:solidFill>
                  <a:schemeClr val="tx2"/>
                </a:solidFill>
                <a:latin typeface="Times New Roman" pitchFamily="18" charset="0"/>
                <a:cs typeface="Times New Roman" pitchFamily="18" charset="0"/>
              </a:rPr>
              <a:t>4. Araştırmacı mantığı</a:t>
            </a:r>
          </a:p>
          <a:p>
            <a:pPr eaLnBrk="1" hangingPunct="1">
              <a:buFont typeface="Wingdings" pitchFamily="2" charset="2"/>
              <a:buNone/>
            </a:pPr>
            <a:r>
              <a:rPr lang="tr-TR" b="1" smtClean="0">
                <a:solidFill>
                  <a:schemeClr val="tx2"/>
                </a:solidFill>
                <a:latin typeface="Times New Roman" pitchFamily="18" charset="0"/>
                <a:cs typeface="Times New Roman" pitchFamily="18" charset="0"/>
              </a:rPr>
              <a:t>   (Araştırmacı mantığı sergilemek)</a:t>
            </a:r>
            <a:endParaRPr lang="tr-TR" smtClean="0">
              <a:latin typeface="Times New Roman" pitchFamily="18" charset="0"/>
              <a:cs typeface="Times New Roman" pitchFamily="18" charset="0"/>
            </a:endParaRPr>
          </a:p>
          <a:p>
            <a:pPr eaLnBrk="1" hangingPunct="1">
              <a:buFont typeface="Wingdings" pitchFamily="2" charset="2"/>
              <a:buNone/>
            </a:pPr>
            <a:endParaRPr lang="tr-TR" sz="1000" smtClean="0"/>
          </a:p>
          <a:p>
            <a:pPr algn="just" eaLnBrk="1" hangingPunct="1"/>
            <a:r>
              <a:rPr lang="tr-TR" b="1" smtClean="0">
                <a:solidFill>
                  <a:schemeClr val="tx2"/>
                </a:solidFill>
              </a:rPr>
              <a:t> </a:t>
            </a:r>
            <a:r>
              <a:rPr lang="tr-TR" smtClean="0">
                <a:solidFill>
                  <a:schemeClr val="tx1"/>
                </a:solidFill>
                <a:latin typeface="Times New Roman" pitchFamily="18" charset="0"/>
                <a:cs typeface="Times New Roman" pitchFamily="18" charset="0"/>
              </a:rPr>
              <a:t>Araştırmacıya özgü mantık,  gerek literatür bilgisi toplarken gerek araştırma problemini ortaya koyarken araştırmacının işini kolaylaştırır. Denemelerden çıkabilecek bulguları kavrayabilmek, bezerlikleri fark edebilmek  de her araştırma için gereklidir. </a:t>
            </a:r>
          </a:p>
          <a:p>
            <a:pPr eaLnBrk="1" hangingPunct="1"/>
            <a:endParaRPr lang="tr-TR" smtClean="0"/>
          </a:p>
        </p:txBody>
      </p:sp>
      <p:sp>
        <p:nvSpPr>
          <p:cNvPr id="47106"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2 Başlık"/>
          <p:cNvSpPr>
            <a:spLocks noGrp="1"/>
          </p:cNvSpPr>
          <p:nvPr>
            <p:ph type="title"/>
          </p:nvPr>
        </p:nvSpPr>
        <p:spPr/>
        <p:txBody>
          <a:bodyPr/>
          <a:lstStyle/>
          <a:p>
            <a:pPr eaLnBrk="1" hangingPunct="1"/>
            <a:r>
              <a:rPr lang="tr-TR" sz="4800" smtClean="0"/>
              <a:t>Araştırmacı Kriterleri</a:t>
            </a:r>
          </a:p>
        </p:txBody>
      </p:sp>
      <p:sp>
        <p:nvSpPr>
          <p:cNvPr id="4" name="1 İçerik Yer Tutucusu"/>
          <p:cNvSpPr>
            <a:spLocks noGrp="1"/>
          </p:cNvSpPr>
          <p:nvPr>
            <p:ph idx="1"/>
          </p:nvPr>
        </p:nvSpPr>
        <p:spPr>
          <a:xfrm>
            <a:off x="285750" y="2247900"/>
            <a:ext cx="8501063" cy="3878263"/>
          </a:xfrm>
        </p:spPr>
        <p:txBody>
          <a:bodyPr rtlCol="0">
            <a:normAutofit lnSpcReduction="10000"/>
          </a:bodyPr>
          <a:lstStyle/>
          <a:p>
            <a:pPr marL="365760" indent="-365760" eaLnBrk="1" fontAlgn="auto" hangingPunct="1">
              <a:spcAft>
                <a:spcPts val="0"/>
              </a:spcAft>
              <a:buFont typeface="Wingdings" pitchFamily="2" charset="2"/>
              <a:buNone/>
              <a:defRPr/>
            </a:pPr>
            <a:r>
              <a:rPr lang="tr-TR" b="1" dirty="0" smtClean="0">
                <a:solidFill>
                  <a:schemeClr val="tx2"/>
                </a:solidFill>
                <a:latin typeface="Times New Roman" pitchFamily="18" charset="0"/>
                <a:cs typeface="Times New Roman" pitchFamily="18" charset="0"/>
              </a:rPr>
              <a:t>5. Dürüst davranmak</a:t>
            </a: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buFont typeface="Wingdings" pitchFamily="2" charset="2"/>
              <a:buNone/>
              <a:defRPr/>
            </a:pPr>
            <a:endParaRPr lang="tr-TR" sz="1000" dirty="0" smtClean="0">
              <a:solidFill>
                <a:schemeClr val="tx1">
                  <a:lumMod val="85000"/>
                  <a:lumOff val="15000"/>
                </a:schemeClr>
              </a:solidFill>
            </a:endParaRPr>
          </a:p>
          <a:p>
            <a:pPr marL="365760" indent="-365760" algn="just" eaLnBrk="1" fontAlgn="auto" hangingPunct="1">
              <a:spcAft>
                <a:spcPts val="0"/>
              </a:spcAft>
              <a:defRPr/>
            </a:pPr>
            <a:r>
              <a:rPr lang="tr-TR" b="1" dirty="0" smtClean="0">
                <a:solidFill>
                  <a:schemeClr val="tx2"/>
                </a:solidFill>
              </a:rPr>
              <a:t> </a:t>
            </a:r>
            <a:r>
              <a:rPr lang="tr-TR" dirty="0" smtClean="0">
                <a:solidFill>
                  <a:schemeClr val="tx1"/>
                </a:solidFill>
                <a:latin typeface="Times New Roman" pitchFamily="18" charset="0"/>
                <a:cs typeface="Times New Roman" pitchFamily="18" charset="0"/>
              </a:rPr>
              <a:t>Araştırmacılar dürüstlükleri ile tanınmışlardır. Araştırmacı için tarafsızlık bir düş, dürüstlük bir  görevdir. </a:t>
            </a:r>
          </a:p>
          <a:p>
            <a:pPr marL="365760" indent="-365760" algn="just" eaLnBrk="1" fontAlgn="auto" hangingPunct="1">
              <a:spcAft>
                <a:spcPts val="0"/>
              </a:spcAft>
              <a:defRPr/>
            </a:pPr>
            <a:r>
              <a:rPr lang="tr-TR" dirty="0" smtClean="0">
                <a:solidFill>
                  <a:schemeClr val="tx1"/>
                </a:solidFill>
                <a:latin typeface="Times New Roman" pitchFamily="18" charset="0"/>
                <a:cs typeface="Times New Roman" pitchFamily="18" charset="0"/>
              </a:rPr>
              <a:t> Bilim adamı, araştırmasının hipotezinden, deneylerinden yazımına kadar, araştırmanın hiçbir noktasında dürüstlüğü ihmal etmemelidir. Bu davranış bilim adamının ününü koruyan en önemli davranıştır. </a:t>
            </a:r>
          </a:p>
          <a:p>
            <a:pPr marL="365760" indent="-365760" algn="just" eaLnBrk="1" fontAlgn="auto" hangingPunct="1">
              <a:spcAft>
                <a:spcPts val="0"/>
              </a:spcAft>
              <a:defRPr/>
            </a:pPr>
            <a:r>
              <a:rPr lang="tr-TR" dirty="0" smtClean="0">
                <a:solidFill>
                  <a:schemeClr val="tx1"/>
                </a:solidFill>
                <a:latin typeface="Times New Roman" pitchFamily="18" charset="0"/>
                <a:cs typeface="Times New Roman" pitchFamily="18" charset="0"/>
              </a:rPr>
              <a:t> Deney ve bulgularını kendinden daha iyi bilen ve yorumlayan biri olamayacağına göre  araştırmacı önce kendine karşı dürüst olmalıdır.</a:t>
            </a:r>
          </a:p>
          <a:p>
            <a:pPr marL="365760" indent="-365760" eaLnBrk="1" fontAlgn="auto" hangingPunct="1">
              <a:spcAft>
                <a:spcPts val="0"/>
              </a:spcAft>
              <a:defRPr/>
            </a:pPr>
            <a:endParaRPr lang="tr-TR" dirty="0">
              <a:solidFill>
                <a:schemeClr val="tx1">
                  <a:lumMod val="85000"/>
                  <a:lumOff val="1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14313" y="1908175"/>
            <a:ext cx="8715375" cy="4592638"/>
          </a:xfrm>
        </p:spPr>
        <p:txBody>
          <a:bodyPr rtlCol="0">
            <a:noAutofit/>
          </a:bodyPr>
          <a:lstStyle/>
          <a:p>
            <a:pPr marL="365760" indent="-365760" algn="just" eaLnBrk="1" fontAlgn="auto" hangingPunct="1">
              <a:spcAft>
                <a:spcPts val="0"/>
              </a:spcAft>
              <a:defRPr/>
            </a:pPr>
            <a:r>
              <a:rPr lang="tr-TR" dirty="0" smtClean="0">
                <a:solidFill>
                  <a:schemeClr val="tx1">
                    <a:lumMod val="85000"/>
                    <a:lumOff val="15000"/>
                  </a:schemeClr>
                </a:solidFill>
              </a:rPr>
              <a:t> Araştırmacılar genelde dürüst ve yüksek ücret peşinde koşmayan insanlardır.  En büyük istekleri araştırmalarına parasal desteğin yeterli olmasıdır. </a:t>
            </a:r>
          </a:p>
          <a:p>
            <a:pPr marL="365760" indent="-365760" algn="just" eaLnBrk="1" fontAlgn="auto" hangingPunct="1">
              <a:spcAft>
                <a:spcPts val="0"/>
              </a:spcAft>
              <a:defRPr/>
            </a:pPr>
            <a:r>
              <a:rPr lang="tr-TR" dirty="0" smtClean="0">
                <a:solidFill>
                  <a:schemeClr val="tx1">
                    <a:lumMod val="85000"/>
                    <a:lumOff val="15000"/>
                  </a:schemeClr>
                </a:solidFill>
              </a:rPr>
              <a:t> Bilim adamları gerçeklerin neler olabileceği konusunda hipotez üretme güçlerini ve dürüstlüklerini yitirdikleri zaman bilim de tükenecektir.</a:t>
            </a:r>
          </a:p>
          <a:p>
            <a:pPr marL="365760" indent="-365760" algn="just" eaLnBrk="1" fontAlgn="auto" hangingPunct="1">
              <a:spcAft>
                <a:spcPts val="0"/>
              </a:spcAft>
              <a:defRPr/>
            </a:pPr>
            <a:r>
              <a:rPr lang="tr-TR" dirty="0" smtClean="0">
                <a:solidFill>
                  <a:schemeClr val="tx1">
                    <a:lumMod val="85000"/>
                    <a:lumOff val="15000"/>
                  </a:schemeClr>
                </a:solidFill>
              </a:rPr>
              <a:t> Araştırmacı </a:t>
            </a:r>
            <a:r>
              <a:rPr lang="tr-TR" b="1" i="1" dirty="0" smtClean="0">
                <a:solidFill>
                  <a:schemeClr val="accent2">
                    <a:lumMod val="50000"/>
                  </a:schemeClr>
                </a:solidFill>
              </a:rPr>
              <a:t>‘</a:t>
            </a:r>
            <a:r>
              <a:rPr lang="tr-TR" b="1" i="1" dirty="0" err="1" smtClean="0">
                <a:solidFill>
                  <a:schemeClr val="accent2">
                    <a:lumMod val="50000"/>
                  </a:schemeClr>
                </a:solidFill>
              </a:rPr>
              <a:t>meliorist’</a:t>
            </a:r>
            <a:r>
              <a:rPr lang="tr-TR" dirty="0" err="1" smtClean="0">
                <a:solidFill>
                  <a:schemeClr val="tx1">
                    <a:lumMod val="85000"/>
                    <a:lumOff val="15000"/>
                  </a:schemeClr>
                </a:solidFill>
              </a:rPr>
              <a:t>tir</a:t>
            </a:r>
            <a:r>
              <a:rPr lang="tr-TR" dirty="0" smtClean="0">
                <a:solidFill>
                  <a:schemeClr val="tx1">
                    <a:lumMod val="85000"/>
                    <a:lumOff val="15000"/>
                  </a:schemeClr>
                </a:solidFill>
              </a:rPr>
              <a:t>. </a:t>
            </a:r>
            <a:r>
              <a:rPr lang="tr-TR" dirty="0" err="1" smtClean="0">
                <a:solidFill>
                  <a:schemeClr val="tx1">
                    <a:lumMod val="85000"/>
                    <a:lumOff val="15000"/>
                  </a:schemeClr>
                </a:solidFill>
              </a:rPr>
              <a:t>Meliorizim</a:t>
            </a:r>
            <a:r>
              <a:rPr lang="tr-TR" dirty="0" smtClean="0">
                <a:solidFill>
                  <a:schemeClr val="tx1">
                    <a:lumMod val="85000"/>
                    <a:lumOff val="15000"/>
                  </a:schemeClr>
                </a:solidFill>
              </a:rPr>
              <a:t>, akıllıca ortaya konacak çabalarla dünyanın daha iyiye ulaştırılacağına inanmadır.  </a:t>
            </a:r>
            <a:r>
              <a:rPr lang="tr-TR" dirty="0" err="1" smtClean="0">
                <a:solidFill>
                  <a:schemeClr val="tx1">
                    <a:lumMod val="85000"/>
                    <a:lumOff val="15000"/>
                  </a:schemeClr>
                </a:solidFill>
              </a:rPr>
              <a:t>Melioristler</a:t>
            </a:r>
            <a:r>
              <a:rPr lang="tr-TR" dirty="0" smtClean="0">
                <a:solidFill>
                  <a:schemeClr val="tx1">
                    <a:lumMod val="85000"/>
                    <a:lumOff val="15000"/>
                  </a:schemeClr>
                </a:solidFill>
              </a:rPr>
              <a:t>, bunu kendilerinin  gerçekleştirebileceklerine inanırlar. Bir çok yönetici de </a:t>
            </a:r>
            <a:r>
              <a:rPr lang="tr-TR" dirty="0" err="1" smtClean="0">
                <a:solidFill>
                  <a:schemeClr val="tx1">
                    <a:lumMod val="85000"/>
                    <a:lumOff val="15000"/>
                  </a:schemeClr>
                </a:solidFill>
              </a:rPr>
              <a:t>melioristtir</a:t>
            </a:r>
            <a:r>
              <a:rPr lang="tr-TR" dirty="0" smtClean="0">
                <a:solidFill>
                  <a:schemeClr val="tx1">
                    <a:lumMod val="85000"/>
                    <a:lumOff val="15000"/>
                  </a:schemeClr>
                </a:solidFill>
              </a:rPr>
              <a:t>. Bu kişilerin </a:t>
            </a:r>
            <a:r>
              <a:rPr lang="tr-TR" dirty="0" err="1" smtClean="0">
                <a:solidFill>
                  <a:schemeClr val="tx1">
                    <a:lumMod val="85000"/>
                    <a:lumOff val="15000"/>
                  </a:schemeClr>
                </a:solidFill>
              </a:rPr>
              <a:t>meliorist</a:t>
            </a:r>
            <a:r>
              <a:rPr lang="tr-TR" dirty="0" smtClean="0">
                <a:solidFill>
                  <a:schemeClr val="tx1">
                    <a:lumMod val="85000"/>
                    <a:lumOff val="15000"/>
                  </a:schemeClr>
                </a:solidFill>
              </a:rPr>
              <a:t> nitelikleri, yaşama nedenlerinin önemli bir öğesidir. </a:t>
            </a:r>
            <a:endParaRPr lang="tr-TR" dirty="0">
              <a:solidFill>
                <a:schemeClr val="tx1">
                  <a:lumMod val="85000"/>
                  <a:lumOff val="15000"/>
                </a:schemeClr>
              </a:solidFill>
            </a:endParaRPr>
          </a:p>
        </p:txBody>
      </p:sp>
      <p:sp>
        <p:nvSpPr>
          <p:cNvPr id="49154"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50" y="1857375"/>
            <a:ext cx="8643938" cy="4610100"/>
          </a:xfrm>
        </p:spPr>
        <p:txBody>
          <a:bodyPr/>
          <a:lstStyle/>
          <a:p>
            <a:pPr eaLnBrk="1" hangingPunct="1">
              <a:buFont typeface="Wingdings" pitchFamily="2" charset="2"/>
              <a:buNone/>
            </a:pPr>
            <a:r>
              <a:rPr lang="tr-TR" b="1" smtClean="0">
                <a:solidFill>
                  <a:schemeClr val="tx2"/>
                </a:solidFill>
                <a:latin typeface="Times New Roman" pitchFamily="18" charset="0"/>
                <a:cs typeface="Times New Roman" pitchFamily="18" charset="0"/>
              </a:rPr>
              <a:t>6. Tarafsızlık</a:t>
            </a:r>
            <a:endParaRPr lang="tr-TR" smtClean="0">
              <a:latin typeface="Times New Roman" pitchFamily="18" charset="0"/>
              <a:cs typeface="Times New Roman" pitchFamily="18" charset="0"/>
            </a:endParaRPr>
          </a:p>
          <a:p>
            <a:pPr eaLnBrk="1" hangingPunct="1">
              <a:buFont typeface="Wingdings" pitchFamily="2" charset="2"/>
              <a:buNone/>
            </a:pPr>
            <a:endParaRPr lang="tr-TR" sz="1000" smtClean="0"/>
          </a:p>
          <a:p>
            <a:pPr algn="just" eaLnBrk="1" hangingPunct="1"/>
            <a:r>
              <a:rPr lang="tr-TR" b="1" smtClean="0">
                <a:solidFill>
                  <a:schemeClr val="tx2"/>
                </a:solidFill>
              </a:rPr>
              <a:t> </a:t>
            </a:r>
            <a:r>
              <a:rPr lang="tr-TR" smtClean="0">
                <a:solidFill>
                  <a:schemeClr val="tx1"/>
                </a:solidFill>
                <a:latin typeface="Times New Roman" pitchFamily="18" charset="0"/>
                <a:cs typeface="Times New Roman" pitchFamily="18" charset="0"/>
              </a:rPr>
              <a:t>Araştırmacı, kendini tanımasıyla daha da yükselir. Bazı insanlar görebildiklaeri kadarıyla dürüsttürler. Ancak tarafsız değildirler ve görüş alanları dardır,  özellikle kendilerini tanıyamamışlardır. </a:t>
            </a:r>
          </a:p>
          <a:p>
            <a:pPr algn="just" eaLnBrk="1" hangingPunct="1"/>
            <a:r>
              <a:rPr lang="tr-TR" smtClean="0">
                <a:solidFill>
                  <a:schemeClr val="tx1"/>
                </a:solidFill>
                <a:latin typeface="Times New Roman" pitchFamily="18" charset="0"/>
                <a:cs typeface="Times New Roman" pitchFamily="18" charset="0"/>
              </a:rPr>
              <a:t>Araştırma bulgularını ve sonuçlarını abartırlar, yetersiz yönlerini fark edemezler. </a:t>
            </a:r>
          </a:p>
          <a:p>
            <a:pPr algn="just" eaLnBrk="1" hangingPunct="1"/>
            <a:r>
              <a:rPr lang="tr-TR" smtClean="0">
                <a:solidFill>
                  <a:schemeClr val="tx1"/>
                </a:solidFill>
                <a:latin typeface="Times New Roman" pitchFamily="18" charset="0"/>
                <a:cs typeface="Times New Roman" pitchFamily="18" charset="0"/>
              </a:rPr>
              <a:t> Bazı araştırmacılar da bulgularını sade ve hatasız  bir açıklıkla yansıtamaz.  Araştırmacı bulgu ve varsayımlarını açık bir şekilde ifade etmeli ve okuyucu  kendi değerlendirmesini yaparak bir yargıya varmalıdır.</a:t>
            </a:r>
          </a:p>
          <a:p>
            <a:pPr algn="just" eaLnBrk="1" hangingPunct="1">
              <a:buFont typeface="Wingdings" pitchFamily="2" charset="2"/>
              <a:buNone/>
            </a:pPr>
            <a:endParaRPr lang="tr-TR" smtClean="0"/>
          </a:p>
        </p:txBody>
      </p:sp>
      <p:sp>
        <p:nvSpPr>
          <p:cNvPr id="50178"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50" y="2247900"/>
            <a:ext cx="8501063" cy="3878263"/>
          </a:xfrm>
        </p:spPr>
        <p:txBody>
          <a:bodyPr/>
          <a:lstStyle/>
          <a:p>
            <a:pPr algn="just" eaLnBrk="1" hangingPunct="1"/>
            <a:r>
              <a:rPr lang="tr-TR" smtClean="0"/>
              <a:t> Araştırmacı kendisinin veya başkasının  araştırmasının bulguları bildiklerine ters bile olsa tarafsızlıktan ayrılmaz.</a:t>
            </a:r>
          </a:p>
          <a:p>
            <a:pPr algn="just" eaLnBrk="1" hangingPunct="1"/>
            <a:r>
              <a:rPr lang="tr-TR" smtClean="0"/>
              <a:t> Francis BACON’un dediği gibi araştırmacı </a:t>
            </a:r>
            <a:r>
              <a:rPr lang="tr-TR" i="1" smtClean="0"/>
              <a:t>“ne inkar ve reddetmek için okumalı, ne de inanmak ve garantiye almak için”. </a:t>
            </a:r>
            <a:r>
              <a:rPr lang="tr-TR" smtClean="0"/>
              <a:t>Araştırmacı bir yargıç gibi okumalıdır.</a:t>
            </a:r>
          </a:p>
          <a:p>
            <a:pPr algn="just" eaLnBrk="1" hangingPunct="1"/>
            <a:r>
              <a:rPr lang="tr-TR" smtClean="0"/>
              <a:t>Araştırmacı hatadan ve hatasını açıklamaktan korkmamalıdır. Humphery DEVY  </a:t>
            </a:r>
            <a:r>
              <a:rPr lang="tr-TR" i="1" smtClean="0"/>
              <a:t>“keşiflerimin en önemlileri, bana başarısızlıklarım tarafından ilham edilmiştir”</a:t>
            </a:r>
            <a:r>
              <a:rPr lang="tr-TR" smtClean="0"/>
              <a:t> der. </a:t>
            </a:r>
          </a:p>
        </p:txBody>
      </p:sp>
      <p:sp>
        <p:nvSpPr>
          <p:cNvPr id="51202"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50" y="2247900"/>
            <a:ext cx="8501063" cy="3878263"/>
          </a:xfrm>
        </p:spPr>
        <p:txBody>
          <a:bodyPr/>
          <a:lstStyle/>
          <a:p>
            <a:pPr eaLnBrk="1" hangingPunct="1">
              <a:buFont typeface="Wingdings" pitchFamily="2" charset="2"/>
              <a:buNone/>
            </a:pPr>
            <a:r>
              <a:rPr lang="tr-TR" b="1" smtClean="0">
                <a:solidFill>
                  <a:schemeClr val="tx2"/>
                </a:solidFill>
                <a:latin typeface="Times New Roman" pitchFamily="18" charset="0"/>
                <a:cs typeface="Times New Roman" pitchFamily="18" charset="0"/>
              </a:rPr>
              <a:t>7. Hayal gücü</a:t>
            </a:r>
            <a:endParaRPr lang="tr-TR" smtClean="0">
              <a:latin typeface="Times New Roman" pitchFamily="18" charset="0"/>
              <a:cs typeface="Times New Roman" pitchFamily="18" charset="0"/>
            </a:endParaRPr>
          </a:p>
          <a:p>
            <a:pPr eaLnBrk="1" hangingPunct="1">
              <a:buFont typeface="Wingdings" pitchFamily="2" charset="2"/>
              <a:buNone/>
            </a:pPr>
            <a:endParaRPr lang="tr-TR" sz="1000" smtClean="0"/>
          </a:p>
          <a:p>
            <a:pPr algn="just" eaLnBrk="1" hangingPunct="1"/>
            <a:r>
              <a:rPr lang="tr-TR" b="1" smtClean="0">
                <a:solidFill>
                  <a:schemeClr val="tx2"/>
                </a:solidFill>
              </a:rPr>
              <a:t> </a:t>
            </a:r>
            <a:r>
              <a:rPr lang="tr-TR" smtClean="0">
                <a:solidFill>
                  <a:schemeClr val="tx1"/>
                </a:solidFill>
                <a:latin typeface="Times New Roman" pitchFamily="18" charset="0"/>
                <a:cs typeface="Times New Roman" pitchFamily="18" charset="0"/>
              </a:rPr>
              <a:t>İyi bir hayal gücü araştırmacıyı başarıya götüren en önemli özelliktir. İstek ve mantığın ustaca dengelenmesiyle, hayal gücü doğar. Yeni ufuklar hayal gücü ile aşılır, değersiz gibi görünen bilgiler hayal gücüyle değerli hale gelir. Ensteine göre hayal gücü bilgiden daha önemlidir. </a:t>
            </a:r>
          </a:p>
          <a:p>
            <a:pPr algn="just" eaLnBrk="1" hangingPunct="1"/>
            <a:r>
              <a:rPr lang="tr-TR" smtClean="0">
                <a:solidFill>
                  <a:schemeClr val="tx1"/>
                </a:solidFill>
                <a:latin typeface="Times New Roman" pitchFamily="18" charset="0"/>
                <a:cs typeface="Times New Roman" pitchFamily="18" charset="0"/>
              </a:rPr>
              <a:t> Hayal gücü hem yöneticidir, hem üreticidir.  Beyin gücü üzerine yapılan araştırmalar, hayal kurması engellenen insanlar ya ölmüş ya da çıldırdığını göstermektedir.  </a:t>
            </a:r>
          </a:p>
        </p:txBody>
      </p:sp>
      <p:sp>
        <p:nvSpPr>
          <p:cNvPr id="52226"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50" y="2247900"/>
            <a:ext cx="8501063" cy="3878263"/>
          </a:xfrm>
        </p:spPr>
        <p:txBody>
          <a:bodyPr/>
          <a:lstStyle/>
          <a:p>
            <a:pPr algn="just" eaLnBrk="1" hangingPunct="1"/>
            <a:r>
              <a:rPr lang="tr-TR" sz="3200" i="1" smtClean="0"/>
              <a:t> Sonuç olarak “araştırmacı bir bilim dalında gerekli bilgilere sahip, yenilikleri izleyen, araştırma konusu seçebilecek, araştırmayı planlayıp yürütebilecek seviyede kimselerdir”. </a:t>
            </a:r>
          </a:p>
          <a:p>
            <a:pPr algn="just" eaLnBrk="1" hangingPunct="1"/>
            <a:r>
              <a:rPr lang="tr-TR" sz="3200" i="1" smtClean="0"/>
              <a:t> Fakat bir hipotezin doğruluğuna duyulan inancın çok güçlü olması, hipotezin doğruluğunun bir göstergesi sayılamaz.</a:t>
            </a:r>
          </a:p>
        </p:txBody>
      </p:sp>
      <p:sp>
        <p:nvSpPr>
          <p:cNvPr id="53250" name="2 Başlık"/>
          <p:cNvSpPr>
            <a:spLocks noGrp="1"/>
          </p:cNvSpPr>
          <p:nvPr>
            <p:ph type="title"/>
          </p:nvPr>
        </p:nvSpPr>
        <p:spPr/>
        <p:txBody>
          <a:bodyPr/>
          <a:lstStyle/>
          <a:p>
            <a:pPr eaLnBrk="1" hangingPunct="1"/>
            <a:r>
              <a:rPr lang="tr-TR" sz="4800" smtClean="0"/>
              <a:t>Araştırmacı Kriterleri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250825" y="1773238"/>
            <a:ext cx="8642350" cy="4679950"/>
          </a:xfrm>
        </p:spPr>
        <p:txBody>
          <a:bodyPr/>
          <a:lstStyle/>
          <a:p>
            <a:pPr algn="just" eaLnBrk="1" hangingPunct="1"/>
            <a:r>
              <a:rPr lang="tr-TR" sz="3200" i="1" smtClean="0"/>
              <a:t> </a:t>
            </a:r>
            <a:r>
              <a:rPr lang="tr-TR" smtClean="0">
                <a:latin typeface="Times New Roman" pitchFamily="18" charset="0"/>
              </a:rPr>
              <a:t>Araştırma tek tip yaklaşım değildir. Farklı yaklaşımlarla araştırma yapılsa da çoğu kez aralarında sınırlar belli değildir. Bununla birlikte araştırma çeşitlerini dört grupta ele almak mümkündür.Araştırma çeşitlerinin tümü için </a:t>
            </a:r>
            <a:r>
              <a:rPr lang="tr-TR" b="1" smtClean="0">
                <a:latin typeface="Times New Roman" pitchFamily="18" charset="0"/>
              </a:rPr>
              <a:t>“</a:t>
            </a:r>
            <a:r>
              <a:rPr lang="tr-TR" b="1" i="1" smtClean="0">
                <a:latin typeface="Times New Roman" pitchFamily="18" charset="0"/>
              </a:rPr>
              <a:t>araştırma dürüst çalışılmamış ise, araştırma dürüst bir araştırmacının ürünü değilse insanlığın böyle bir araştırmaya hiçbir ihtiyacının olamayacağı</a:t>
            </a:r>
            <a:r>
              <a:rPr lang="tr-TR" b="1" smtClean="0">
                <a:latin typeface="Times New Roman" pitchFamily="18" charset="0"/>
              </a:rPr>
              <a:t>”</a:t>
            </a:r>
            <a:r>
              <a:rPr lang="tr-TR" smtClean="0">
                <a:latin typeface="Times New Roman" pitchFamily="18" charset="0"/>
              </a:rPr>
              <a:t> unutulmamalıdır.Araştırma Çeşitleri;</a:t>
            </a:r>
          </a:p>
          <a:p>
            <a:pPr algn="just" eaLnBrk="1" hangingPunct="1"/>
            <a:r>
              <a:rPr lang="tr-TR" smtClean="0">
                <a:latin typeface="Times New Roman" pitchFamily="18" charset="0"/>
              </a:rPr>
              <a:t>1. Temel Araştırma</a:t>
            </a:r>
          </a:p>
          <a:p>
            <a:pPr algn="just" eaLnBrk="1" hangingPunct="1"/>
            <a:r>
              <a:rPr lang="tr-TR" smtClean="0">
                <a:latin typeface="Times New Roman" pitchFamily="18" charset="0"/>
              </a:rPr>
              <a:t>2. Uygulamalı Araştırma</a:t>
            </a:r>
          </a:p>
          <a:p>
            <a:pPr algn="just" eaLnBrk="1" hangingPunct="1"/>
            <a:r>
              <a:rPr lang="tr-TR" smtClean="0">
                <a:latin typeface="Times New Roman" pitchFamily="18" charset="0"/>
              </a:rPr>
              <a:t>3. Güdümlü Araştırma</a:t>
            </a:r>
          </a:p>
          <a:p>
            <a:pPr algn="just" eaLnBrk="1" hangingPunct="1"/>
            <a:r>
              <a:rPr lang="tr-TR" smtClean="0">
                <a:latin typeface="Times New Roman" pitchFamily="18" charset="0"/>
              </a:rPr>
              <a:t>4. Geliştirme Araştırması</a:t>
            </a:r>
          </a:p>
        </p:txBody>
      </p:sp>
      <p:sp>
        <p:nvSpPr>
          <p:cNvPr id="54274" name="2 Başlık"/>
          <p:cNvSpPr>
            <a:spLocks noGrp="1"/>
          </p:cNvSpPr>
          <p:nvPr>
            <p:ph type="title" idx="4294967295"/>
          </p:nvPr>
        </p:nvSpPr>
        <p:spPr/>
        <p:txBody>
          <a:bodyPr/>
          <a:lstStyle/>
          <a:p>
            <a:pPr eaLnBrk="1" hangingPunct="1"/>
            <a:r>
              <a:rPr lang="tr-TR" sz="4800"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0" end="0"/>
                                            </p:txEl>
                                          </p:spTgt>
                                        </p:tgtEl>
                                        <p:attrNameLst>
                                          <p:attrName>style.visibility</p:attrName>
                                        </p:attrNameLst>
                                      </p:cBhvr>
                                      <p:to>
                                        <p:strVal val="visible"/>
                                      </p:to>
                                    </p:set>
                                    <p:anim calcmode="lin" valueType="num">
                                      <p:cBhvr additive="base">
                                        <p:cTn id="3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1" end="1"/>
                                            </p:txEl>
                                          </p:spTgt>
                                        </p:tgtEl>
                                        <p:attrNameLst>
                                          <p:attrName>style.visibility</p:attrName>
                                        </p:attrNameLst>
                                      </p:cBhvr>
                                      <p:to>
                                        <p:strVal val="visible"/>
                                      </p:to>
                                    </p:set>
                                    <p:anim calcmode="lin" valueType="num">
                                      <p:cBhvr additive="base">
                                        <p:cTn id="4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2" end="2"/>
                                            </p:txEl>
                                          </p:spTgt>
                                        </p:tgtEl>
                                        <p:attrNameLst>
                                          <p:attrName>style.visibility</p:attrName>
                                        </p:attrNameLst>
                                      </p:cBhvr>
                                      <p:to>
                                        <p:strVal val="visible"/>
                                      </p:to>
                                    </p:set>
                                    <p:anim calcmode="lin" valueType="num">
                                      <p:cBhvr additive="base">
                                        <p:cTn id="4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 calcmode="lin" valueType="num">
                                      <p:cBhvr additive="base">
                                        <p:cTn id="5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4" end="4"/>
                                            </p:txEl>
                                          </p:spTgt>
                                        </p:tgtEl>
                                        <p:attrNameLst>
                                          <p:attrName>style.visibility</p:attrName>
                                        </p:attrNameLst>
                                      </p:cBhvr>
                                      <p:to>
                                        <p:strVal val="visible"/>
                                      </p:to>
                                    </p:set>
                                    <p:anim calcmode="lin" valueType="num">
                                      <p:cBhvr additive="base">
                                        <p:cTn id="6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42875" y="1846263"/>
            <a:ext cx="8786813" cy="4511675"/>
          </a:xfrm>
        </p:spPr>
        <p:txBody>
          <a:bodyPr/>
          <a:lstStyle/>
          <a:p>
            <a:pPr algn="just" eaLnBrk="1" hangingPunct="1"/>
            <a:r>
              <a:rPr lang="tr-TR" smtClean="0">
                <a:latin typeface="Times New Roman" pitchFamily="18" charset="0"/>
                <a:cs typeface="Times New Roman" pitchFamily="18" charset="0"/>
              </a:rPr>
              <a:t> Nitekim </a:t>
            </a:r>
            <a:r>
              <a:rPr lang="tr-TR" i="1" smtClean="0">
                <a:latin typeface="Times New Roman" pitchFamily="18" charset="0"/>
                <a:cs typeface="Times New Roman" pitchFamily="18" charset="0"/>
              </a:rPr>
              <a:t>bir kimse araştırma yapmadan bilimsel davranış gösterebilir; ancak bilimsel davranış göstermeden araştırma yapamaz.</a:t>
            </a:r>
            <a:r>
              <a:rPr lang="tr-TR" smtClean="0">
                <a:latin typeface="Times New Roman" pitchFamily="18" charset="0"/>
                <a:cs typeface="Times New Roman" pitchFamily="18" charset="0"/>
              </a:rPr>
              <a:t> Özellikle </a:t>
            </a:r>
            <a:r>
              <a:rPr lang="tr-TR" i="1" smtClean="0">
                <a:latin typeface="Times New Roman" pitchFamily="18" charset="0"/>
                <a:cs typeface="Times New Roman" pitchFamily="18" charset="0"/>
              </a:rPr>
              <a:t>Fen Bilimlerinde  </a:t>
            </a:r>
            <a:r>
              <a:rPr lang="tr-TR" smtClean="0">
                <a:latin typeface="Times New Roman" pitchFamily="18" charset="0"/>
                <a:cs typeface="Times New Roman" pitchFamily="18" charset="0"/>
              </a:rPr>
              <a:t>araştırma uygulamadan geçer. Araştırma aynı zamanda yapılarak öğrenilen çalışmadır. Ayrıca araştırma yapanındır, her yer onun mekanıdır, özel bir yeri ve ülkesi yoktur. Araştırma yapacak kadar isteğe sahip olmak yeterlidir. </a:t>
            </a:r>
          </a:p>
          <a:p>
            <a:pPr algn="just" eaLnBrk="1" hangingPunct="1"/>
            <a:r>
              <a:rPr lang="tr-TR" smtClean="0">
                <a:latin typeface="Times New Roman" pitchFamily="18" charset="0"/>
                <a:cs typeface="Times New Roman" pitchFamily="18" charset="0"/>
              </a:rPr>
              <a:t> Bazılarına göre b</a:t>
            </a:r>
            <a:r>
              <a:rPr lang="tr-TR" i="1" smtClean="0">
                <a:latin typeface="Times New Roman" pitchFamily="18" charset="0"/>
                <a:cs typeface="Times New Roman" pitchFamily="18" charset="0"/>
              </a:rPr>
              <a:t>ilim</a:t>
            </a:r>
            <a:r>
              <a:rPr lang="tr-TR" smtClean="0">
                <a:latin typeface="Times New Roman" pitchFamily="18" charset="0"/>
                <a:cs typeface="Times New Roman" pitchFamily="18" charset="0"/>
              </a:rPr>
              <a:t>, var olan fakat belirgin olmayan bir düzeni ve bağıntıları araştırmaktır. Deneysel bilimlerin uğraşı alanı ise genellikle hipotezlerin mantıksal sonuçlarını test etmektir. </a:t>
            </a:r>
          </a:p>
          <a:p>
            <a:pPr algn="just" eaLnBrk="1" hangingPunct="1"/>
            <a:r>
              <a:rPr lang="tr-TR" smtClean="0">
                <a:latin typeface="Times New Roman" pitchFamily="18" charset="0"/>
                <a:cs typeface="Times New Roman" pitchFamily="18" charset="0"/>
              </a:rPr>
              <a:t> Eski insanlar çevrelerinde  geçen doğal olayları sürekli araştırdıklarına göre  </a:t>
            </a:r>
            <a:r>
              <a:rPr lang="tr-TR" i="1" smtClean="0">
                <a:latin typeface="Times New Roman" pitchFamily="18" charset="0"/>
                <a:cs typeface="Times New Roman" pitchFamily="18" charset="0"/>
              </a:rPr>
              <a:t>“bilimin tarihi insanlık tarihi kadar eskidir” </a:t>
            </a:r>
          </a:p>
        </p:txBody>
      </p:sp>
      <p:sp>
        <p:nvSpPr>
          <p:cNvPr id="17410" name="Başlık 2"/>
          <p:cNvSpPr>
            <a:spLocks noGrp="1"/>
          </p:cNvSpPr>
          <p:nvPr>
            <p:ph type="title"/>
          </p:nvPr>
        </p:nvSpPr>
        <p:spPr/>
        <p:txBody>
          <a:bodyPr/>
          <a:lstStyle/>
          <a:p>
            <a:pPr eaLnBrk="1" hangingPunct="1"/>
            <a:r>
              <a:rPr lang="tr-TR" sz="4800" smtClean="0"/>
              <a:t>Bilim Nedir?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250825" y="1773238"/>
            <a:ext cx="8642350" cy="4679950"/>
          </a:xfrm>
        </p:spPr>
        <p:txBody>
          <a:bodyPr/>
          <a:lstStyle/>
          <a:p>
            <a:pPr algn="just" eaLnBrk="1" hangingPunct="1"/>
            <a:r>
              <a:rPr lang="tr-TR" sz="3200" i="1" smtClean="0"/>
              <a:t> </a:t>
            </a:r>
            <a:r>
              <a:rPr lang="tr-TR" b="1" smtClean="0">
                <a:solidFill>
                  <a:schemeClr val="tx2"/>
                </a:solidFill>
                <a:latin typeface="Times New Roman" pitchFamily="18" charset="0"/>
                <a:cs typeface="Times New Roman" pitchFamily="18" charset="0"/>
              </a:rPr>
              <a:t>1. Temel Araştırma</a:t>
            </a:r>
          </a:p>
          <a:p>
            <a:pPr algn="just" eaLnBrk="1" hangingPunct="1"/>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Bilgilerin geliştirilmesi genişletilmesi için yapılır.Bilimin teorik yönden ilerletilmesine katkı sağlar. Araştırmada amaç; var olan bilgilere yenisini katmaktır. Konuların esas özelliklerini incelemeyi kapsar. </a:t>
            </a:r>
          </a:p>
          <a:p>
            <a:pPr algn="just" eaLnBrk="1" hangingPunct="1">
              <a:buFont typeface="Wingdings" pitchFamily="2" charset="2"/>
              <a:buNone/>
            </a:pPr>
            <a:endParaRPr lang="tr-TR" smtClean="0">
              <a:solidFill>
                <a:schemeClr val="tx1"/>
              </a:solidFill>
              <a:latin typeface="Times New Roman" pitchFamily="18" charset="0"/>
              <a:cs typeface="Times New Roman" pitchFamily="18" charset="0"/>
            </a:endParaRPr>
          </a:p>
          <a:p>
            <a:pPr algn="just" eaLnBrk="1" hangingPunct="1"/>
            <a:r>
              <a:rPr lang="tr-TR" b="1" smtClean="0">
                <a:solidFill>
                  <a:schemeClr val="tx2"/>
                </a:solidFill>
                <a:latin typeface="Times New Roman" pitchFamily="18" charset="0"/>
                <a:cs typeface="Times New Roman" pitchFamily="18" charset="0"/>
              </a:rPr>
              <a:t>2. Uygulamalı Araştırma</a:t>
            </a:r>
          </a:p>
          <a:p>
            <a:pPr algn="just" eaLnBrk="1" hangingPunct="1"/>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Bu tür araştırmada konuların kullanırlığı ve seyri üzerine yoğunlaş ılır. Araştırma konuları insan, hayvan, bitki, mikroorganizma ve her tür maddeyi içerir. </a:t>
            </a:r>
          </a:p>
          <a:p>
            <a:pPr algn="just" eaLnBrk="1" hangingPunct="1"/>
            <a:r>
              <a:rPr lang="tr-TR" smtClean="0">
                <a:solidFill>
                  <a:schemeClr val="tx1"/>
                </a:solidFill>
                <a:latin typeface="Times New Roman" pitchFamily="18" charset="0"/>
                <a:cs typeface="Times New Roman" pitchFamily="18" charset="0"/>
              </a:rPr>
              <a:t>Araştırmada bilgilerin geliştirilmesi ve belirli bir alana uygulanması hedeflenir.</a:t>
            </a:r>
          </a:p>
        </p:txBody>
      </p:sp>
      <p:sp>
        <p:nvSpPr>
          <p:cNvPr id="55298" name="2 Başlık"/>
          <p:cNvSpPr>
            <a:spLocks noGrp="1"/>
          </p:cNvSpPr>
          <p:nvPr>
            <p:ph type="title" idx="4294967295"/>
          </p:nvPr>
        </p:nvSpPr>
        <p:spPr/>
        <p:txBody>
          <a:bodyPr/>
          <a:lstStyle/>
          <a:p>
            <a:pPr eaLnBrk="1" hangingPunct="1"/>
            <a:r>
              <a:rPr lang="tr-TR" sz="4800"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250825" y="1773238"/>
            <a:ext cx="8642350" cy="4679950"/>
          </a:xfrm>
        </p:spPr>
        <p:txBody>
          <a:bodyPr/>
          <a:lstStyle/>
          <a:p>
            <a:pPr algn="just" eaLnBrk="1" hangingPunct="1"/>
            <a:r>
              <a:rPr lang="tr-TR" sz="3200" i="1" smtClean="0"/>
              <a:t> </a:t>
            </a:r>
            <a:r>
              <a:rPr lang="tr-TR" b="1" smtClean="0">
                <a:solidFill>
                  <a:schemeClr val="tx2"/>
                </a:solidFill>
                <a:latin typeface="Times New Roman" pitchFamily="18" charset="0"/>
                <a:cs typeface="Times New Roman" pitchFamily="18" charset="0"/>
              </a:rPr>
              <a:t>3. Güdümlü Araştırma</a:t>
            </a:r>
          </a:p>
          <a:p>
            <a:pPr algn="just" eaLnBrk="1" hangingPunct="1"/>
            <a:r>
              <a:rPr lang="tr-TR" smtClean="0">
                <a:solidFill>
                  <a:schemeClr val="tx1"/>
                </a:solidFill>
                <a:latin typeface="Times New Roman" pitchFamily="18" charset="0"/>
                <a:cs typeface="Times New Roman" pitchFamily="18" charset="0"/>
              </a:rPr>
              <a:t>Milli savunma, sağlık, ekonomi gibi Ülke için önemli konuların araştırılması, önceden hazırlanmış plan ve proje sahasında uzman bir araştırmacı ya da araştırmacı grubuna verilir. Bu tür araştırma, araştırmacıların inisiyatifi dışında bir çalışma sayılır. </a:t>
            </a:r>
          </a:p>
          <a:p>
            <a:pPr algn="just" eaLnBrk="1" hangingPunct="1">
              <a:buFont typeface="Wingdings" pitchFamily="2" charset="2"/>
              <a:buNone/>
            </a:pPr>
            <a:endParaRPr lang="tr-TR" smtClean="0">
              <a:solidFill>
                <a:schemeClr val="tx1"/>
              </a:solidFill>
              <a:latin typeface="Times New Roman" pitchFamily="18" charset="0"/>
              <a:cs typeface="Times New Roman" pitchFamily="18" charset="0"/>
            </a:endParaRPr>
          </a:p>
          <a:p>
            <a:pPr algn="just" eaLnBrk="1" hangingPunct="1"/>
            <a:r>
              <a:rPr lang="tr-TR" smtClean="0">
                <a:solidFill>
                  <a:schemeClr val="tx1"/>
                </a:solidFill>
                <a:latin typeface="Times New Roman" pitchFamily="18" charset="0"/>
                <a:cs typeface="Times New Roman" pitchFamily="18" charset="0"/>
              </a:rPr>
              <a:t> </a:t>
            </a:r>
            <a:r>
              <a:rPr lang="tr-TR" b="1" smtClean="0">
                <a:solidFill>
                  <a:schemeClr val="tx2"/>
                </a:solidFill>
                <a:latin typeface="Times New Roman" pitchFamily="18" charset="0"/>
                <a:cs typeface="Times New Roman" pitchFamily="18" charset="0"/>
              </a:rPr>
              <a:t>4. Geliliştirme Araştırması</a:t>
            </a:r>
          </a:p>
          <a:p>
            <a:pPr algn="just" eaLnBrk="1" hangingPunct="1"/>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Bu</a:t>
            </a:r>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tür</a:t>
            </a:r>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araştırmada</a:t>
            </a:r>
            <a:r>
              <a:rPr lang="tr-TR" b="1" smtClean="0">
                <a:solidFill>
                  <a:schemeClr val="tx2"/>
                </a:solidFill>
                <a:latin typeface="Times New Roman" pitchFamily="18" charset="0"/>
                <a:cs typeface="Times New Roman" pitchFamily="18" charset="0"/>
              </a:rPr>
              <a:t> </a:t>
            </a:r>
            <a:r>
              <a:rPr lang="tr-TR" smtClean="0">
                <a:solidFill>
                  <a:schemeClr val="tx1"/>
                </a:solidFill>
                <a:latin typeface="Times New Roman" pitchFamily="18" charset="0"/>
                <a:cs typeface="Times New Roman" pitchFamily="18" charset="0"/>
              </a:rPr>
              <a:t>temel ve uygulamalı araştırma sonuçları, üretimin arttırılması ve kalitenin iyileştirilmesine yönelik kullanılır. Böyle bir araştırma yeni bir ürünün ortaya konulmasına ve üretim tekniğinin iyileştirilmesine katkı sağlar.</a:t>
            </a:r>
            <a:endParaRPr lang="tr-TR" b="1" smtClean="0">
              <a:solidFill>
                <a:schemeClr val="tx2"/>
              </a:solidFill>
              <a:latin typeface="Times New Roman" pitchFamily="18" charset="0"/>
              <a:cs typeface="Times New Roman" pitchFamily="18" charset="0"/>
            </a:endParaRPr>
          </a:p>
        </p:txBody>
      </p:sp>
      <p:sp>
        <p:nvSpPr>
          <p:cNvPr id="56322" name="2 Başlık"/>
          <p:cNvSpPr>
            <a:spLocks noGrp="1"/>
          </p:cNvSpPr>
          <p:nvPr>
            <p:ph type="title" idx="4294967295"/>
          </p:nvPr>
        </p:nvSpPr>
        <p:spPr/>
        <p:txBody>
          <a:bodyPr/>
          <a:lstStyle/>
          <a:p>
            <a:pPr eaLnBrk="1" hangingPunct="1"/>
            <a:r>
              <a:rPr lang="tr-TR" sz="4800"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698500" y="2247900"/>
            <a:ext cx="7747000" cy="4205288"/>
          </a:xfrm>
        </p:spPr>
        <p:txBody>
          <a:bodyPr/>
          <a:lstStyle/>
          <a:p>
            <a:pPr marL="457200" indent="-457200" algn="just" eaLnBrk="1" hangingPunct="1">
              <a:buFont typeface="Wingdings" pitchFamily="2" charset="2"/>
              <a:buNone/>
            </a:pPr>
            <a:r>
              <a:rPr lang="tr-TR" b="1" smtClean="0">
                <a:solidFill>
                  <a:schemeClr val="tx2"/>
                </a:solidFill>
                <a:latin typeface="Times New Roman" pitchFamily="18" charset="0"/>
                <a:cs typeface="Times New Roman" pitchFamily="18" charset="0"/>
              </a:rPr>
              <a:t>Araştırma türleri farklı bir bakış açısıyla aşağıdaki gibi gruplandırılabilir;</a:t>
            </a:r>
          </a:p>
          <a:p>
            <a:pPr marL="457200" indent="-457200" algn="just" eaLnBrk="1" hangingPunct="1">
              <a:buFont typeface="Wingdings" pitchFamily="2" charset="2"/>
              <a:buNone/>
            </a:pPr>
            <a:endParaRPr lang="tr-TR" sz="1000" b="1" smtClean="0">
              <a:solidFill>
                <a:schemeClr val="tx2"/>
              </a:solidFill>
              <a:latin typeface="Times New Roman" pitchFamily="18" charset="0"/>
              <a:cs typeface="Times New Roman" pitchFamily="18" charset="0"/>
            </a:endParaRPr>
          </a:p>
          <a:p>
            <a:pPr marL="457200" indent="-457200" algn="just" eaLnBrk="1" hangingPunct="1">
              <a:buFont typeface="Wingdings" pitchFamily="2" charset="2"/>
              <a:buAutoNum type="arabicParenR"/>
            </a:pPr>
            <a:r>
              <a:rPr lang="tr-TR" b="1" smtClean="0">
                <a:solidFill>
                  <a:schemeClr val="tx2"/>
                </a:solidFill>
                <a:latin typeface="Times New Roman" pitchFamily="18" charset="0"/>
                <a:cs typeface="Times New Roman" pitchFamily="18" charset="0"/>
              </a:rPr>
              <a:t>Deneysel Araştırmalar: </a:t>
            </a:r>
            <a:r>
              <a:rPr lang="tr-TR" smtClean="0">
                <a:latin typeface="Times New Roman" pitchFamily="18" charset="0"/>
                <a:cs typeface="Times New Roman" pitchFamily="18" charset="0"/>
              </a:rPr>
              <a:t>Herhangi bir materyali işleme tabi tutarak veya işleme tabi tutmadan oluşturulmuş bir ortamda değişken ve etkenlerinin denetlenebildiği, sonucun izlendiği araştırma yöntemidir.</a:t>
            </a:r>
          </a:p>
          <a:p>
            <a:pPr marL="457200" indent="-457200" algn="just" eaLnBrk="1" hangingPunct="1">
              <a:buFont typeface="Wingdings" pitchFamily="2" charset="2"/>
              <a:buNone/>
            </a:pPr>
            <a:endParaRPr lang="tr-TR" sz="1000" smtClean="0">
              <a:latin typeface="Times New Roman" pitchFamily="18" charset="0"/>
              <a:cs typeface="Times New Roman" pitchFamily="18" charset="0"/>
            </a:endParaRPr>
          </a:p>
          <a:p>
            <a:pPr marL="457200" indent="-457200" algn="just" eaLnBrk="1" hangingPunct="1">
              <a:buFont typeface="Wingdings" pitchFamily="2" charset="2"/>
              <a:buNone/>
            </a:pPr>
            <a:r>
              <a:rPr lang="tr-TR" smtClean="0">
                <a:latin typeface="Times New Roman" pitchFamily="18" charset="0"/>
                <a:cs typeface="Times New Roman" pitchFamily="18" charset="0"/>
              </a:rPr>
              <a:t>      Deneysel yöntem dendiğinde laboratuarlar akla gelse de mümkün olan tüm çevre ve ortamlarda kullanılabilen bir yöntemdir. Fen ve teknik bilimlerde kullanılan bir araştırma yöntemidir.</a:t>
            </a:r>
          </a:p>
        </p:txBody>
      </p:sp>
      <p:sp>
        <p:nvSpPr>
          <p:cNvPr id="57346" name="1 Başlık"/>
          <p:cNvSpPr>
            <a:spLocks noGrp="1"/>
          </p:cNvSpPr>
          <p:nvPr>
            <p:ph type="title" idx="4294967295"/>
          </p:nvPr>
        </p:nvSpPr>
        <p:spPr>
          <a:xfrm>
            <a:off x="827088" y="549275"/>
            <a:ext cx="7756525" cy="1054100"/>
          </a:xfrm>
        </p:spPr>
        <p:txBody>
          <a:bodyPr/>
          <a:lstStyle/>
          <a:p>
            <a:pPr eaLnBrk="1" hangingPunct="1"/>
            <a:r>
              <a:rPr lang="tr-TR"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p:txBody>
          <a:bodyPr>
            <a:normAutofit fontScale="92500" lnSpcReduction="10000"/>
          </a:bodyPr>
          <a:lstStyle/>
          <a:p>
            <a:pPr algn="just" eaLnBrk="1" hangingPunct="1">
              <a:buFont typeface="Wingdings" pitchFamily="2" charset="2"/>
              <a:buNone/>
            </a:pPr>
            <a:r>
              <a:rPr lang="tr-TR" b="1" smtClean="0">
                <a:solidFill>
                  <a:schemeClr val="tx2"/>
                </a:solidFill>
                <a:latin typeface="Times New Roman" pitchFamily="18" charset="0"/>
                <a:cs typeface="Times New Roman" pitchFamily="18" charset="0"/>
              </a:rPr>
              <a:t>2) Tanıtıcı Araştırmalar: </a:t>
            </a:r>
            <a:r>
              <a:rPr lang="tr-TR" smtClean="0">
                <a:latin typeface="Times New Roman" pitchFamily="18" charset="0"/>
                <a:cs typeface="Times New Roman" pitchFamily="18" charset="0"/>
              </a:rPr>
              <a:t>Belirli bir bilgi kümesinin ilgi duyulan bazı özelliklerini ortaya koymayı amaçlayan araştırma türleridir. Tanıtıcı araştırmaların amacı genelde neden sonuç ilişkilerini gözlemlemek değil durum ya da olayların genel niteliklerini belirleyebilmektir.</a:t>
            </a:r>
          </a:p>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r>
              <a:rPr lang="tr-TR" smtClean="0">
                <a:latin typeface="Times New Roman" pitchFamily="18" charset="0"/>
                <a:cs typeface="Times New Roman" pitchFamily="18" charset="0"/>
              </a:rPr>
              <a:t>Tanıtıcı araştırmaların en bilineni monografiler* ve tarihsel araştırmalardır.</a:t>
            </a:r>
          </a:p>
          <a:p>
            <a:pPr algn="just" eaLnBrk="1" hangingPunct="1">
              <a:buFont typeface="Wingdings" pitchFamily="2" charset="2"/>
              <a:buNone/>
            </a:pPr>
            <a:endParaRPr lang="tr-TR" smtClean="0">
              <a:latin typeface="Times New Roman" pitchFamily="18" charset="0"/>
              <a:cs typeface="Times New Roman" pitchFamily="18" charset="0"/>
            </a:endParaRPr>
          </a:p>
          <a:p>
            <a:pPr>
              <a:buFont typeface="Wingdings" pitchFamily="2" charset="2"/>
              <a:buNone/>
            </a:pPr>
            <a:r>
              <a:rPr lang="tr-TR" sz="1000" b="1" smtClean="0">
                <a:latin typeface="Arial" charset="0"/>
              </a:rPr>
              <a:t>*Monografi</a:t>
            </a:r>
            <a:r>
              <a:rPr lang="tr-TR" sz="1000" smtClean="0">
                <a:latin typeface="Arial" charset="0"/>
              </a:rPr>
              <a:t> ya da </a:t>
            </a:r>
            <a:r>
              <a:rPr lang="tr-TR" sz="1000" b="1" smtClean="0">
                <a:latin typeface="Arial" charset="0"/>
              </a:rPr>
              <a:t>monograf</a:t>
            </a:r>
            <a:r>
              <a:rPr lang="tr-TR" sz="1000" smtClean="0">
                <a:latin typeface="Arial" charset="0"/>
              </a:rPr>
              <a:t> </a:t>
            </a:r>
            <a:r>
              <a:rPr lang="tr-TR" sz="1000" smtClean="0">
                <a:solidFill>
                  <a:schemeClr val="tx1"/>
                </a:solidFill>
                <a:latin typeface="Arial" charset="0"/>
                <a:hlinkClick r:id="rId3" tooltip="Türkçe"/>
              </a:rPr>
              <a:t>Türkçe</a:t>
            </a:r>
            <a:r>
              <a:rPr lang="tr-TR" sz="1000" smtClean="0">
                <a:solidFill>
                  <a:schemeClr val="tx1"/>
                </a:solidFill>
                <a:latin typeface="Arial" charset="0"/>
              </a:rPr>
              <a:t>'ye </a:t>
            </a:r>
            <a:r>
              <a:rPr lang="tr-TR" sz="1000" smtClean="0">
                <a:solidFill>
                  <a:schemeClr val="tx1"/>
                </a:solidFill>
                <a:latin typeface="Arial" charset="0"/>
                <a:hlinkClick r:id="rId4" tooltip="Fransızca"/>
              </a:rPr>
              <a:t>Fransızca</a:t>
            </a:r>
            <a:r>
              <a:rPr lang="tr-TR" sz="1000" smtClean="0">
                <a:solidFill>
                  <a:schemeClr val="tx1"/>
                </a:solidFill>
                <a:latin typeface="Arial" charset="0"/>
              </a:rPr>
              <a:t> </a:t>
            </a:r>
            <a:r>
              <a:rPr lang="tr-TR" sz="1000" i="1" smtClean="0">
                <a:solidFill>
                  <a:schemeClr val="tx1"/>
                </a:solidFill>
                <a:latin typeface="Arial" charset="0"/>
              </a:rPr>
              <a:t>monographie</a:t>
            </a:r>
            <a:r>
              <a:rPr lang="tr-TR" sz="1000" smtClean="0">
                <a:latin typeface="Arial" charset="0"/>
              </a:rPr>
              <a:t> sözcüğünden geçmiş olup, bilimsel alanlarda özel bir konu, sorun ya da kişi üzerine yazılmış, kendi başına bir bütün oluşturan kitaplara verilen isimdir.</a:t>
            </a:r>
          </a:p>
          <a:p>
            <a:pPr>
              <a:buFont typeface="Wingdings" pitchFamily="2" charset="2"/>
              <a:buNone/>
            </a:pPr>
            <a:r>
              <a:rPr lang="tr-TR" sz="1000" smtClean="0">
                <a:latin typeface="Arial" charset="0"/>
              </a:rPr>
              <a:t>          Herhangi bir kimsenin yaşamının başkaları tarafından benimsenmesinde bir sakınca görülmeyen özel taraflarını, bir sanat anlayışını, bir eserin veya şeyin yalnızca bir yönünü anlatan yazılara "monografi" denir.</a:t>
            </a:r>
          </a:p>
        </p:txBody>
      </p:sp>
      <p:sp>
        <p:nvSpPr>
          <p:cNvPr id="58370" name="1 Başlık"/>
          <p:cNvSpPr>
            <a:spLocks noGrp="1"/>
          </p:cNvSpPr>
          <p:nvPr>
            <p:ph type="title" idx="4294967295"/>
          </p:nvPr>
        </p:nvSpPr>
        <p:spPr/>
        <p:txBody>
          <a:bodyPr/>
          <a:lstStyle/>
          <a:p>
            <a:pPr eaLnBrk="1" hangingPunct="1"/>
            <a:r>
              <a:rPr lang="tr-TR"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p:txBody>
          <a:bodyPr>
            <a:normAutofit/>
          </a:bodyPr>
          <a:lstStyle/>
          <a:p>
            <a:pPr algn="just" eaLnBrk="1" hangingPunct="1">
              <a:buFont typeface="Wingdings" pitchFamily="2" charset="2"/>
              <a:buNone/>
            </a:pPr>
            <a:r>
              <a:rPr lang="tr-TR" b="1" smtClean="0">
                <a:solidFill>
                  <a:schemeClr val="tx2"/>
                </a:solidFill>
                <a:latin typeface="Times New Roman" pitchFamily="18" charset="0"/>
                <a:cs typeface="Times New Roman" pitchFamily="18" charset="0"/>
              </a:rPr>
              <a:t>3) Alan Araştırmaları: </a:t>
            </a:r>
            <a:r>
              <a:rPr lang="tr-TR" smtClean="0">
                <a:latin typeface="Times New Roman" pitchFamily="18" charset="0"/>
                <a:cs typeface="Times New Roman" pitchFamily="18" charset="0"/>
              </a:rPr>
              <a:t>Alan araştırmaları, incelemenin incelenen varlıkların doğal ortamlarında yapılması anlamına gelir. Laboratuar araştırmalarından temel farkı gözlemcinin doğal ortamları kullanmasıdır.</a:t>
            </a:r>
          </a:p>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r>
              <a:rPr lang="tr-TR" smtClean="0">
                <a:latin typeface="Times New Roman" pitchFamily="18" charset="0"/>
                <a:cs typeface="Times New Roman" pitchFamily="18" charset="0"/>
              </a:rPr>
              <a:t>Alan araştırmalarının bir niteliği de bir araştırmacının kurduğu hipotezi doğrulamaktan çok hipotez oluşturmaya yönelik olmalarıdır.</a:t>
            </a:r>
          </a:p>
        </p:txBody>
      </p:sp>
      <p:sp>
        <p:nvSpPr>
          <p:cNvPr id="60418" name="1 Başlık"/>
          <p:cNvSpPr>
            <a:spLocks noGrp="1"/>
          </p:cNvSpPr>
          <p:nvPr>
            <p:ph type="title" idx="4294967295"/>
          </p:nvPr>
        </p:nvSpPr>
        <p:spPr/>
        <p:txBody>
          <a:bodyPr/>
          <a:lstStyle/>
          <a:p>
            <a:pPr eaLnBrk="1" hangingPunct="1"/>
            <a:r>
              <a:rPr lang="tr-TR"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p:txBody>
          <a:bodyPr rtlCol="0">
            <a:noAutofit/>
          </a:bodyPr>
          <a:lstStyle/>
          <a:p>
            <a:pPr marL="365760" indent="-365760" algn="just"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4) İstatistik Araştırmaları: </a:t>
            </a:r>
            <a:r>
              <a:rPr lang="tr-TR" i="1" dirty="0" smtClean="0">
                <a:solidFill>
                  <a:schemeClr val="tx1">
                    <a:lumMod val="85000"/>
                    <a:lumOff val="15000"/>
                  </a:schemeClr>
                </a:solidFill>
                <a:latin typeface="Times New Roman" pitchFamily="18" charset="0"/>
                <a:cs typeface="Times New Roman" pitchFamily="18" charset="0"/>
              </a:rPr>
              <a:t>İstatistik </a:t>
            </a:r>
            <a:r>
              <a:rPr lang="tr-TR" dirty="0" smtClean="0">
                <a:solidFill>
                  <a:schemeClr val="tx1">
                    <a:lumMod val="85000"/>
                    <a:lumOff val="15000"/>
                  </a:schemeClr>
                </a:solidFill>
                <a:latin typeface="Times New Roman" pitchFamily="18" charset="0"/>
                <a:cs typeface="Times New Roman" pitchFamily="18" charset="0"/>
              </a:rPr>
              <a:t>biliminin tekniklerinin kullanılabileceği araştırmalardır. Bu nedenle hem fen bilimlerinde hem de sosyal bilimlerde kullanılabilecek bir araştırma türüdür.</a:t>
            </a:r>
          </a:p>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5) Anket Araştırmaları: </a:t>
            </a:r>
            <a:r>
              <a:rPr lang="tr-TR" dirty="0" smtClean="0">
                <a:solidFill>
                  <a:schemeClr val="tx1">
                    <a:lumMod val="85000"/>
                    <a:lumOff val="15000"/>
                  </a:schemeClr>
                </a:solidFill>
                <a:latin typeface="Times New Roman" pitchFamily="18" charset="0"/>
                <a:cs typeface="Times New Roman" pitchFamily="18" charset="0"/>
              </a:rPr>
              <a:t>Belirli konularda kişilerin görüşlerini almak amacıyla uygulanan araştırma yöntemidir. Anket araştırmaları alan araştırmaları olarak da adlandırılır.</a:t>
            </a:r>
            <a:endParaRPr lang="tr-TR" dirty="0">
              <a:solidFill>
                <a:schemeClr val="tx1">
                  <a:lumMod val="85000"/>
                  <a:lumOff val="15000"/>
                </a:schemeClr>
              </a:solidFill>
              <a:latin typeface="Times New Roman" pitchFamily="18" charset="0"/>
              <a:cs typeface="Times New Roman" pitchFamily="18" charset="0"/>
            </a:endParaRPr>
          </a:p>
        </p:txBody>
      </p:sp>
      <p:sp>
        <p:nvSpPr>
          <p:cNvPr id="62466" name="1 Başlık"/>
          <p:cNvSpPr>
            <a:spLocks noGrp="1"/>
          </p:cNvSpPr>
          <p:nvPr>
            <p:ph type="title" idx="4294967295"/>
          </p:nvPr>
        </p:nvSpPr>
        <p:spPr/>
        <p:txBody>
          <a:bodyPr/>
          <a:lstStyle/>
          <a:p>
            <a:pPr eaLnBrk="1" hangingPunct="1"/>
            <a:r>
              <a:rPr lang="tr-TR"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p:txBody>
          <a:bodyPr rtlCol="0">
            <a:noAutofit/>
          </a:bodyPr>
          <a:lstStyle/>
          <a:p>
            <a:pPr marL="365760" indent="-365760" algn="just"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6) Analitik Araştırmalar: </a:t>
            </a:r>
            <a:r>
              <a:rPr lang="tr-TR" dirty="0" smtClean="0">
                <a:solidFill>
                  <a:schemeClr val="tx1">
                    <a:lumMod val="85000"/>
                    <a:lumOff val="15000"/>
                  </a:schemeClr>
                </a:solidFill>
                <a:latin typeface="Times New Roman" pitchFamily="18" charset="0"/>
                <a:cs typeface="Times New Roman" pitchFamily="18" charset="0"/>
              </a:rPr>
              <a:t>Eldeki verileri kullanarak mevcut durumun veya durumun ileride alacağı boyutun tahmin edildiği araştırma türleridir.</a:t>
            </a:r>
          </a:p>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7) Araştırma - Geliştirme Araştırmaları: </a:t>
            </a:r>
            <a:r>
              <a:rPr lang="tr-TR" dirty="0" smtClean="0">
                <a:solidFill>
                  <a:schemeClr val="tx1">
                    <a:lumMod val="85000"/>
                    <a:lumOff val="15000"/>
                  </a:schemeClr>
                </a:solidFill>
                <a:latin typeface="Times New Roman" pitchFamily="18" charset="0"/>
                <a:cs typeface="Times New Roman" pitchFamily="18" charset="0"/>
              </a:rPr>
              <a:t>Ürün ve yöntem geliştirmeye yönelik araştırmalardır.</a:t>
            </a:r>
          </a:p>
          <a:p>
            <a:pPr marL="365760" indent="-365760" algn="just" eaLnBrk="1" fontAlgn="auto" hangingPunct="1">
              <a:spcAft>
                <a:spcPts val="0"/>
              </a:spcAft>
              <a:defRPr/>
            </a:pPr>
            <a:endParaRPr lang="tr-TR" dirty="0">
              <a:solidFill>
                <a:schemeClr val="tx1">
                  <a:lumMod val="85000"/>
                  <a:lumOff val="15000"/>
                </a:schemeClr>
              </a:solidFill>
              <a:latin typeface="Times New Roman" pitchFamily="18" charset="0"/>
              <a:cs typeface="Times New Roman" pitchFamily="18" charset="0"/>
            </a:endParaRPr>
          </a:p>
        </p:txBody>
      </p:sp>
      <p:sp>
        <p:nvSpPr>
          <p:cNvPr id="63490" name="1 Başlık"/>
          <p:cNvSpPr>
            <a:spLocks noGrp="1"/>
          </p:cNvSpPr>
          <p:nvPr>
            <p:ph type="title" idx="4294967295"/>
          </p:nvPr>
        </p:nvSpPr>
        <p:spPr/>
        <p:txBody>
          <a:bodyPr/>
          <a:lstStyle/>
          <a:p>
            <a:pPr eaLnBrk="1" hangingPunct="1"/>
            <a:r>
              <a:rPr lang="tr-TR" smtClean="0"/>
              <a:t>Araştırma Türleri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625" y="1928813"/>
            <a:ext cx="8215313" cy="4714875"/>
          </a:xfrm>
        </p:spPr>
        <p:txBody>
          <a:bodyPr/>
          <a:lstStyle/>
          <a:p>
            <a:pPr algn="l" eaLnBrk="1" hangingPunct="1"/>
            <a:r>
              <a:rPr lang="tr-TR" sz="2400" b="1" smtClean="0"/>
              <a:t>1. Hipotez</a:t>
            </a:r>
            <a:r>
              <a:rPr lang="tr-TR" smtClean="0"/>
              <a:t/>
            </a:r>
            <a:br>
              <a:rPr lang="tr-TR" smtClean="0"/>
            </a:br>
            <a:r>
              <a:rPr lang="tr-TR" sz="2400" smtClean="0">
                <a:solidFill>
                  <a:schemeClr val="tx1"/>
                </a:solidFill>
                <a:latin typeface="Times New Roman" pitchFamily="18" charset="0"/>
                <a:cs typeface="Times New Roman" pitchFamily="18" charset="0"/>
              </a:rPr>
              <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Ortaya çıkmış veya çıkabilecek  davranışlar, olgular ve olaylar hakkında varsayım niteliğindeki açıklamalardır.</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Hipotez;</a:t>
            </a:r>
            <a:br>
              <a:rPr lang="tr-TR" sz="2400" smtClean="0">
                <a:solidFill>
                  <a:schemeClr val="tx1"/>
                </a:solidFill>
                <a:latin typeface="Times New Roman" pitchFamily="18" charset="0"/>
                <a:cs typeface="Times New Roman" pitchFamily="18" charset="0"/>
              </a:rPr>
            </a:br>
            <a:r>
              <a:rPr lang="tr-TR" sz="2400" b="1" i="1" smtClean="0">
                <a:solidFill>
                  <a:schemeClr val="tx1"/>
                </a:solidFill>
                <a:latin typeface="Times New Roman" pitchFamily="18" charset="0"/>
                <a:cs typeface="Times New Roman" pitchFamily="18" charset="0"/>
              </a:rPr>
              <a:t>Bir soruya verilen geçici cevaptır.</a:t>
            </a:r>
            <a:br>
              <a:rPr lang="tr-TR" sz="2400" b="1" i="1"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Hipotetik bilim insanlarının bir soruya verdiği geçici cevap ve sonuç çıkarımıdır.</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
            </a:r>
            <a:br>
              <a:rPr lang="tr-TR" sz="2400" smtClean="0">
                <a:solidFill>
                  <a:schemeClr val="tx1"/>
                </a:solidFill>
                <a:latin typeface="Times New Roman" pitchFamily="18" charset="0"/>
                <a:cs typeface="Times New Roman" pitchFamily="18" charset="0"/>
              </a:rPr>
            </a:br>
            <a:r>
              <a:rPr lang="tr-TR" sz="2400" smtClean="0">
                <a:solidFill>
                  <a:schemeClr val="tx1"/>
                </a:solidFill>
                <a:latin typeface="Times New Roman" pitchFamily="18" charset="0"/>
                <a:cs typeface="Times New Roman" pitchFamily="18" charset="0"/>
              </a:rPr>
              <a:t>Genellikle bilimsel bir tahmindir.</a:t>
            </a:r>
            <a:br>
              <a:rPr lang="tr-TR" sz="2400" smtClean="0">
                <a:solidFill>
                  <a:schemeClr val="tx1"/>
                </a:solidFill>
                <a:latin typeface="Times New Roman" pitchFamily="18" charset="0"/>
                <a:cs typeface="Times New Roman" pitchFamily="18" charset="0"/>
              </a:rPr>
            </a:br>
            <a:endParaRPr lang="tr-TR" sz="2400" smtClean="0">
              <a:solidFill>
                <a:schemeClr val="tx1"/>
              </a:solidFill>
              <a:latin typeface="Times New Roman" pitchFamily="18" charset="0"/>
              <a:cs typeface="Times New Roman" pitchFamily="18" charset="0"/>
            </a:endParaRPr>
          </a:p>
        </p:txBody>
      </p:sp>
      <p:sp>
        <p:nvSpPr>
          <p:cNvPr id="5" name="Rectangle 4"/>
          <p:cNvSpPr txBox="1">
            <a:spLocks noChangeArrowheads="1"/>
          </p:cNvSpPr>
          <p:nvPr/>
        </p:nvSpPr>
        <p:spPr>
          <a:xfrm>
            <a:off x="941388" y="-142875"/>
            <a:ext cx="7702550" cy="2205038"/>
          </a:xfrm>
          <a:prstGeom prst="rect">
            <a:avLst/>
          </a:prstGeom>
        </p:spPr>
        <p:txBody>
          <a:bodyPr anchor="ctr"/>
          <a:lstStyle/>
          <a:p>
            <a:pPr algn="ctr" fontAlgn="auto">
              <a:spcAft>
                <a:spcPts val="0"/>
              </a:spcAft>
              <a:defRPr/>
            </a:pPr>
            <a:r>
              <a:rPr lang="tr-TR" sz="4900" dirty="0">
                <a:solidFill>
                  <a:schemeClr val="tx2"/>
                </a:solidFill>
                <a:latin typeface="+mj-lt"/>
                <a:ea typeface="+mj-ea"/>
                <a:cs typeface="+mj-cs"/>
              </a:rPr>
              <a:t>Bilimsel Araştırmada Temel Kavramlar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714375" y="2071688"/>
            <a:ext cx="7620000" cy="3895725"/>
          </a:xfrm>
          <a:prstGeom prst="rect">
            <a:avLst/>
          </a:prstGeom>
          <a:noFill/>
          <a:ln w="9525">
            <a:noFill/>
            <a:miter lim="800000"/>
            <a:headEnd/>
            <a:tailEnd/>
          </a:ln>
          <a:effectLst/>
        </p:spPr>
        <p:txBody>
          <a:bodyPr>
            <a:spAutoFit/>
          </a:bodyPr>
          <a:lstStyle/>
          <a:p>
            <a:pPr algn="just" fontAlgn="auto">
              <a:lnSpc>
                <a:spcPct val="90000"/>
              </a:lnSpc>
              <a:spcBef>
                <a:spcPct val="20000"/>
              </a:spcBef>
              <a:spcAft>
                <a:spcPts val="0"/>
              </a:spcAft>
              <a:buClr>
                <a:schemeClr val="hlink"/>
              </a:buClr>
              <a:buSzPct val="120000"/>
              <a:defRPr/>
            </a:pPr>
            <a:endParaRPr lang="tr-TR" sz="2400" b="1" dirty="0">
              <a:effectLst>
                <a:outerShdw blurRad="38100" dist="38100" dir="2700000" algn="tl">
                  <a:srgbClr val="C0C0C0"/>
                </a:outerShdw>
              </a:effectLst>
              <a:latin typeface="Times New Roman" pitchFamily="18" charset="0"/>
              <a:cs typeface="Times New Roman" pitchFamily="18" charset="0"/>
            </a:endParaRPr>
          </a:p>
          <a:p>
            <a:pPr algn="just" fontAlgn="auto">
              <a:lnSpc>
                <a:spcPct val="90000"/>
              </a:lnSpc>
              <a:spcBef>
                <a:spcPct val="20000"/>
              </a:spcBef>
              <a:spcAft>
                <a:spcPts val="0"/>
              </a:spcAft>
              <a:buClr>
                <a:schemeClr val="hlink"/>
              </a:buClr>
              <a:buSzPct val="120000"/>
              <a:defRPr/>
            </a:pPr>
            <a:r>
              <a:rPr lang="tr-TR" sz="2400" b="1" dirty="0">
                <a:effectLst>
                  <a:outerShdw blurRad="38100" dist="38100" dir="2700000" algn="tl">
                    <a:srgbClr val="C0C0C0"/>
                  </a:outerShdw>
                </a:effectLst>
                <a:latin typeface="Times New Roman" pitchFamily="18" charset="0"/>
                <a:cs typeface="Times New Roman" pitchFamily="18" charset="0"/>
              </a:rPr>
              <a:t>Hipotez </a:t>
            </a:r>
            <a:r>
              <a:rPr lang="tr-TR" sz="2400" dirty="0">
                <a:effectLst>
                  <a:outerShdw blurRad="38100" dist="38100" dir="2700000" algn="tl">
                    <a:srgbClr val="C0C0C0"/>
                  </a:outerShdw>
                </a:effectLst>
                <a:latin typeface="Times New Roman" pitchFamily="18" charset="0"/>
                <a:cs typeface="Times New Roman" pitchFamily="18" charset="0"/>
              </a:rPr>
              <a:t>hiçbir kuşkuya yer vermeyecek şekilde </a:t>
            </a:r>
            <a:r>
              <a:rPr lang="tr-TR" sz="2400" b="1" dirty="0">
                <a:effectLst>
                  <a:outerShdw blurRad="38100" dist="38100" dir="2700000" algn="tl">
                    <a:srgbClr val="C0C0C0"/>
                  </a:outerShdw>
                </a:effectLst>
                <a:latin typeface="Times New Roman" pitchFamily="18" charset="0"/>
                <a:cs typeface="Times New Roman" pitchFamily="18" charset="0"/>
              </a:rPr>
              <a:t>doğrulanırsa,</a:t>
            </a:r>
            <a:r>
              <a:rPr lang="tr-TR" sz="2400" dirty="0">
                <a:effectLst>
                  <a:outerShdw blurRad="38100" dist="38100" dir="2700000" algn="tl">
                    <a:srgbClr val="C0C0C0"/>
                  </a:outerShdw>
                </a:effectLst>
                <a:latin typeface="Times New Roman" pitchFamily="18" charset="0"/>
                <a:cs typeface="Times New Roman" pitchFamily="18" charset="0"/>
              </a:rPr>
              <a:t> evrensel gerçek haline gelir. Buna </a:t>
            </a:r>
            <a:r>
              <a:rPr lang="tr-TR" sz="2400" dirty="0">
                <a:solidFill>
                  <a:schemeClr val="tx2"/>
                </a:solidFill>
                <a:latin typeface="+mj-lt"/>
                <a:ea typeface="+mj-ea"/>
                <a:cs typeface="+mj-cs"/>
              </a:rPr>
              <a:t>Kanun</a:t>
            </a:r>
            <a:r>
              <a:rPr lang="tr-TR" sz="24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tr-TR" sz="2400" dirty="0">
                <a:solidFill>
                  <a:schemeClr val="tx2"/>
                </a:solidFill>
                <a:latin typeface="+mj-lt"/>
                <a:ea typeface="+mj-ea"/>
                <a:cs typeface="+mj-cs"/>
              </a:rPr>
              <a:t>(Yasa)  </a:t>
            </a:r>
            <a:r>
              <a:rPr lang="tr-TR" sz="2400" dirty="0">
                <a:effectLst>
                  <a:outerShdw blurRad="38100" dist="38100" dir="2700000" algn="tl">
                    <a:srgbClr val="C0C0C0"/>
                  </a:outerShdw>
                </a:effectLst>
                <a:latin typeface="Times New Roman" pitchFamily="18" charset="0"/>
                <a:cs typeface="Times New Roman" pitchFamily="18" charset="0"/>
              </a:rPr>
              <a:t>denir.</a:t>
            </a:r>
          </a:p>
          <a:p>
            <a:pPr algn="just" fontAlgn="auto">
              <a:lnSpc>
                <a:spcPct val="140000"/>
              </a:lnSpc>
              <a:spcBef>
                <a:spcPct val="30000"/>
              </a:spcBef>
              <a:spcAft>
                <a:spcPct val="30000"/>
              </a:spcAft>
              <a:buClr>
                <a:srgbClr val="FF0000"/>
              </a:buClr>
              <a:buFont typeface="Wingdings" pitchFamily="2" charset="2"/>
              <a:buChar char="§"/>
              <a:defRPr/>
            </a:pPr>
            <a:r>
              <a:rPr lang="tr-TR" sz="2400" b="1" dirty="0">
                <a:effectLst>
                  <a:outerShdw blurRad="38100" dist="38100" dir="2700000" algn="tl">
                    <a:srgbClr val="C0C0C0"/>
                  </a:outerShdw>
                </a:effectLst>
                <a:latin typeface="Times New Roman" pitchFamily="18" charset="0"/>
                <a:cs typeface="Times New Roman" pitchFamily="18" charset="0"/>
              </a:rPr>
              <a:t>Hipotez kısmen doğrulanır,</a:t>
            </a:r>
            <a:r>
              <a:rPr lang="tr-TR" sz="2400" dirty="0">
                <a:effectLst>
                  <a:outerShdw blurRad="38100" dist="38100" dir="2700000" algn="tl">
                    <a:srgbClr val="C0C0C0"/>
                  </a:outerShdw>
                </a:effectLst>
                <a:latin typeface="Times New Roman" pitchFamily="18" charset="0"/>
                <a:cs typeface="Times New Roman" pitchFamily="18" charset="0"/>
              </a:rPr>
              <a:t> tamamen reddedilmezse ve yeni bulgularla desteklenirse </a:t>
            </a:r>
            <a:r>
              <a:rPr lang="tr-TR" sz="2400" dirty="0">
                <a:solidFill>
                  <a:schemeClr val="tx2"/>
                </a:solidFill>
                <a:latin typeface="+mj-lt"/>
                <a:ea typeface="+mj-ea"/>
                <a:cs typeface="+mj-cs"/>
              </a:rPr>
              <a:t>Teori (Kuram) </a:t>
            </a:r>
            <a:r>
              <a:rPr lang="tr-TR" sz="2400" dirty="0">
                <a:effectLst>
                  <a:outerShdw blurRad="38100" dist="38100" dir="2700000" algn="tl">
                    <a:srgbClr val="C0C0C0"/>
                  </a:outerShdw>
                </a:effectLst>
                <a:latin typeface="Times New Roman" pitchFamily="18" charset="0"/>
                <a:cs typeface="Times New Roman" pitchFamily="18" charset="0"/>
              </a:rPr>
              <a:t>haline gelir.</a:t>
            </a:r>
          </a:p>
          <a:p>
            <a:pPr algn="just" fontAlgn="auto">
              <a:lnSpc>
                <a:spcPct val="140000"/>
              </a:lnSpc>
              <a:spcBef>
                <a:spcPct val="30000"/>
              </a:spcBef>
              <a:spcAft>
                <a:spcPct val="30000"/>
              </a:spcAft>
              <a:buClr>
                <a:srgbClr val="FF0000"/>
              </a:buClr>
              <a:buFont typeface="Wingdings" pitchFamily="2" charset="2"/>
              <a:buChar char="§"/>
              <a:defRPr/>
            </a:pPr>
            <a:r>
              <a:rPr lang="tr-TR" sz="2400" b="1" dirty="0">
                <a:effectLst>
                  <a:outerShdw blurRad="38100" dist="38100" dir="2700000" algn="tl">
                    <a:srgbClr val="C0C0C0"/>
                  </a:outerShdw>
                </a:effectLst>
                <a:latin typeface="Times New Roman" pitchFamily="18" charset="0"/>
                <a:cs typeface="Times New Roman" pitchFamily="18" charset="0"/>
              </a:rPr>
              <a:t>Hipotez doğrulanmazsa,</a:t>
            </a:r>
            <a:r>
              <a:rPr lang="tr-TR" sz="2400" dirty="0">
                <a:effectLst>
                  <a:outerShdw blurRad="38100" dist="38100" dir="2700000" algn="tl">
                    <a:srgbClr val="C0C0C0"/>
                  </a:outerShdw>
                </a:effectLst>
                <a:latin typeface="Times New Roman" pitchFamily="18" charset="0"/>
                <a:cs typeface="Times New Roman" pitchFamily="18" charset="0"/>
              </a:rPr>
              <a:t> Hipotez </a:t>
            </a:r>
            <a:r>
              <a:rPr lang="tr-TR" sz="2400" b="1" dirty="0">
                <a:effectLst>
                  <a:outerShdw blurRad="38100" dist="38100" dir="2700000" algn="tl">
                    <a:srgbClr val="C0C0C0"/>
                  </a:outerShdw>
                </a:effectLst>
                <a:latin typeface="Times New Roman" pitchFamily="18" charset="0"/>
                <a:cs typeface="Times New Roman" pitchFamily="18" charset="0"/>
              </a:rPr>
              <a:t>değiştirilir</a:t>
            </a:r>
            <a:r>
              <a:rPr lang="tr-TR" sz="2400" dirty="0">
                <a:effectLst>
                  <a:outerShdw blurRad="38100" dist="38100" dir="2700000" algn="tl">
                    <a:srgbClr val="C0C0C0"/>
                  </a:outerShdw>
                </a:effectLst>
                <a:latin typeface="Times New Roman" pitchFamily="18" charset="0"/>
                <a:cs typeface="Times New Roman" pitchFamily="18" charset="0"/>
              </a:rPr>
              <a:t> ve kalan basamaklar yeniden uygulanır.</a:t>
            </a:r>
            <a:endParaRPr lang="tr-TR" sz="2400" dirty="0">
              <a:latin typeface="Times New Roman" pitchFamily="18" charset="0"/>
              <a:cs typeface="Times New Roman" pitchFamily="18" charset="0"/>
            </a:endParaRPr>
          </a:p>
        </p:txBody>
      </p:sp>
      <p:sp>
        <p:nvSpPr>
          <p:cNvPr id="67586" name="Rectangle 4"/>
          <p:cNvSpPr>
            <a:spLocks noGrp="1" noChangeArrowheads="1"/>
          </p:cNvSpPr>
          <p:nvPr>
            <p:ph type="title"/>
          </p:nvPr>
        </p:nvSpPr>
        <p:spPr/>
        <p:txBody>
          <a:bodyPr/>
          <a:lstStyle/>
          <a:p>
            <a:pPr eaLnBrk="1" hangingPunct="1"/>
            <a:r>
              <a:rPr lang="tr-TR" sz="4900" smtClean="0"/>
              <a:t>Bilimsel Araştırmada Temel Kavramlar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642938" y="2071688"/>
            <a:ext cx="7745412" cy="4572000"/>
          </a:xfrm>
        </p:spPr>
        <p:txBody>
          <a:bodyPr>
            <a:noAutofit/>
          </a:bodyPr>
          <a:lstStyle/>
          <a:p>
            <a:pPr marL="0" indent="0" algn="just" eaLnBrk="1" hangingPunct="1">
              <a:buFont typeface="Wingdings" pitchFamily="2" charset="2"/>
              <a:buNone/>
            </a:pPr>
            <a:r>
              <a:rPr lang="tr-TR" b="1" smtClean="0">
                <a:solidFill>
                  <a:schemeClr val="tx2"/>
                </a:solidFill>
              </a:rPr>
              <a:t>2. Değişken</a:t>
            </a:r>
          </a:p>
          <a:p>
            <a:pPr marL="0" indent="0" algn="just" eaLnBrk="1" hangingPunct="1">
              <a:buFont typeface="Wingdings" pitchFamily="2" charset="2"/>
              <a:buNone/>
            </a:pPr>
            <a:r>
              <a:rPr lang="tr-TR" smtClean="0">
                <a:latin typeface="Times New Roman" pitchFamily="18" charset="0"/>
                <a:cs typeface="Times New Roman" pitchFamily="18" charset="0"/>
              </a:rPr>
              <a:t>Herhangi bir deneğe/şeye ait ve birden çok değer alabilen bir özellik/kavram demektir.</a:t>
            </a:r>
          </a:p>
          <a:p>
            <a:pPr marL="0" indent="0" algn="just" eaLnBrk="1" hangingPunct="1">
              <a:buFont typeface="Wingdings" pitchFamily="2" charset="2"/>
              <a:buNone/>
            </a:pPr>
            <a:endParaRPr lang="tr-TR" sz="800" smtClean="0">
              <a:latin typeface="Times New Roman" pitchFamily="18" charset="0"/>
              <a:cs typeface="Times New Roman" pitchFamily="18" charset="0"/>
            </a:endParaRPr>
          </a:p>
          <a:p>
            <a:pPr marL="0" indent="0" algn="just" eaLnBrk="1" hangingPunct="1">
              <a:buFont typeface="Wingdings" pitchFamily="2" charset="2"/>
              <a:buNone/>
            </a:pPr>
            <a:r>
              <a:rPr lang="tr-TR" smtClean="0">
                <a:latin typeface="Times New Roman" pitchFamily="18" charset="0"/>
                <a:cs typeface="Times New Roman" pitchFamily="18" charset="0"/>
              </a:rPr>
              <a:t>Değişebilen, yani birden çok değer alabilen her şey değişkendir. Örneğin kişiler üzerindeki bir araştırmada, kişinin;</a:t>
            </a:r>
          </a:p>
          <a:p>
            <a:pPr marL="0" indent="0" algn="just" eaLnBrk="1" hangingPunct="1"/>
            <a:r>
              <a:rPr lang="tr-TR" smtClean="0">
                <a:latin typeface="Times New Roman" pitchFamily="18" charset="0"/>
                <a:cs typeface="Times New Roman" pitchFamily="18" charset="0"/>
              </a:rPr>
              <a:t>Eğitim durumu</a:t>
            </a:r>
          </a:p>
          <a:p>
            <a:pPr marL="0" indent="0" algn="just" eaLnBrk="1" hangingPunct="1"/>
            <a:r>
              <a:rPr lang="tr-TR" smtClean="0">
                <a:latin typeface="Times New Roman" pitchFamily="18" charset="0"/>
                <a:cs typeface="Times New Roman" pitchFamily="18" charset="0"/>
              </a:rPr>
              <a:t>Medeni durumu</a:t>
            </a:r>
          </a:p>
          <a:p>
            <a:pPr marL="0" indent="0" algn="just" eaLnBrk="1" hangingPunct="1"/>
            <a:r>
              <a:rPr lang="tr-TR" smtClean="0">
                <a:latin typeface="Times New Roman" pitchFamily="18" charset="0"/>
                <a:cs typeface="Times New Roman" pitchFamily="18" charset="0"/>
              </a:rPr>
              <a:t>Cinsiyeti </a:t>
            </a:r>
          </a:p>
          <a:p>
            <a:pPr marL="0" indent="0" algn="just" eaLnBrk="1" hangingPunct="1"/>
            <a:r>
              <a:rPr lang="tr-TR" smtClean="0">
                <a:latin typeface="Times New Roman" pitchFamily="18" charset="0"/>
                <a:cs typeface="Times New Roman" pitchFamily="18" charset="0"/>
              </a:rPr>
              <a:t>Yaşı </a:t>
            </a:r>
          </a:p>
        </p:txBody>
      </p:sp>
      <p:sp>
        <p:nvSpPr>
          <p:cNvPr id="68610" name="Rectangle 4"/>
          <p:cNvSpPr>
            <a:spLocks noGrp="1" noChangeArrowheads="1"/>
          </p:cNvSpPr>
          <p:nvPr>
            <p:ph type="title"/>
          </p:nvPr>
        </p:nvSpPr>
        <p:spPr>
          <a:xfrm>
            <a:off x="688975" y="285750"/>
            <a:ext cx="7756525" cy="1338263"/>
          </a:xfrm>
        </p:spPr>
        <p:txBody>
          <a:bodyPr/>
          <a:lstStyle/>
          <a:p>
            <a:pPr eaLnBrk="1" hangingPunct="1"/>
            <a:r>
              <a:rPr lang="tr-TR" sz="4900" smtClean="0"/>
              <a:t>Bilimsel Araştırmada Temel Kavramlar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7171">
                                            <p:txEl>
                                              <p:pRg st="1" end="1"/>
                                            </p:txEl>
                                          </p:spTgt>
                                        </p:tgtEl>
                                        <p:attrNameLst>
                                          <p:attrName>style.visibility</p:attrName>
                                        </p:attrNameLst>
                                      </p:cBhvr>
                                      <p:to>
                                        <p:strVal val="visible"/>
                                      </p:to>
                                    </p:set>
                                    <p:animEffect transition="in" filter="box(in)">
                                      <p:cBhvr>
                                        <p:cTn id="10" dur="500"/>
                                        <p:tgtEl>
                                          <p:spTgt spid="7171">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7171">
                                            <p:txEl>
                                              <p:pRg st="3" end="3"/>
                                            </p:txEl>
                                          </p:spTgt>
                                        </p:tgtEl>
                                        <p:attrNameLst>
                                          <p:attrName>style.visibility</p:attrName>
                                        </p:attrNameLst>
                                      </p:cBhvr>
                                      <p:to>
                                        <p:strVal val="visible"/>
                                      </p:to>
                                    </p:set>
                                    <p:animEffect transition="in" filter="box(in)">
                                      <p:cBhvr>
                                        <p:cTn id="13" dur="500"/>
                                        <p:tgtEl>
                                          <p:spTgt spid="7171">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7171">
                                            <p:txEl>
                                              <p:pRg st="4" end="4"/>
                                            </p:txEl>
                                          </p:spTgt>
                                        </p:tgtEl>
                                        <p:attrNameLst>
                                          <p:attrName>style.visibility</p:attrName>
                                        </p:attrNameLst>
                                      </p:cBhvr>
                                      <p:to>
                                        <p:strVal val="visible"/>
                                      </p:to>
                                    </p:set>
                                    <p:animEffect transition="in" filter="box(in)">
                                      <p:cBhvr>
                                        <p:cTn id="18" dur="500"/>
                                        <p:tgtEl>
                                          <p:spTgt spid="7171">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7171">
                                            <p:txEl>
                                              <p:pRg st="5" end="5"/>
                                            </p:txEl>
                                          </p:spTgt>
                                        </p:tgtEl>
                                        <p:attrNameLst>
                                          <p:attrName>style.visibility</p:attrName>
                                        </p:attrNameLst>
                                      </p:cBhvr>
                                      <p:to>
                                        <p:strVal val="visible"/>
                                      </p:to>
                                    </p:set>
                                    <p:animEffect transition="in" filter="box(in)">
                                      <p:cBhvr>
                                        <p:cTn id="23" dur="500"/>
                                        <p:tgtEl>
                                          <p:spTgt spid="7171">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7171">
                                            <p:txEl>
                                              <p:pRg st="6" end="6"/>
                                            </p:txEl>
                                          </p:spTgt>
                                        </p:tgtEl>
                                        <p:attrNameLst>
                                          <p:attrName>style.visibility</p:attrName>
                                        </p:attrNameLst>
                                      </p:cBhvr>
                                      <p:to>
                                        <p:strVal val="visible"/>
                                      </p:to>
                                    </p:set>
                                    <p:animEffect transition="in" filter="box(in)">
                                      <p:cBhvr>
                                        <p:cTn id="28" dur="500"/>
                                        <p:tgtEl>
                                          <p:spTgt spid="7171">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7171">
                                            <p:txEl>
                                              <p:pRg st="7" end="7"/>
                                            </p:txEl>
                                          </p:spTgt>
                                        </p:tgtEl>
                                        <p:attrNameLst>
                                          <p:attrName>style.visibility</p:attrName>
                                        </p:attrNameLst>
                                      </p:cBhvr>
                                      <p:to>
                                        <p:strVal val="visible"/>
                                      </p:to>
                                    </p:set>
                                    <p:animEffect transition="in" filter="box(in)">
                                      <p:cBhvr>
                                        <p:cTn id="33" dur="500"/>
                                        <p:tgtEl>
                                          <p:spTgt spid="71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14313" y="2060575"/>
            <a:ext cx="8643937" cy="3878263"/>
          </a:xfrm>
        </p:spPr>
        <p:txBody>
          <a:bodyPr rtlCol="0">
            <a:noAutofit/>
          </a:bodyPr>
          <a:lstStyle/>
          <a:p>
            <a:pPr marL="0" indent="0" algn="just" eaLnBrk="1" fontAlgn="auto" hangingPunct="1">
              <a:spcAft>
                <a:spcPts val="0"/>
              </a:spcAft>
              <a:buFont typeface="Wingdings" pitchFamily="2" charset="2"/>
              <a:buNone/>
              <a:defRPr/>
            </a:pPr>
            <a:r>
              <a:rPr lang="tr-TR" dirty="0">
                <a:solidFill>
                  <a:schemeClr val="tx1">
                    <a:lumMod val="85000"/>
                    <a:lumOff val="15000"/>
                  </a:schemeClr>
                </a:solidFill>
                <a:latin typeface="Times New Roman" pitchFamily="18" charset="0"/>
                <a:cs typeface="Times New Roman" pitchFamily="18" charset="0"/>
              </a:rPr>
              <a:t>TDK </a:t>
            </a:r>
            <a:r>
              <a:rPr lang="tr-TR" dirty="0" smtClean="0">
                <a:solidFill>
                  <a:schemeClr val="tx1">
                    <a:lumMod val="85000"/>
                    <a:lumOff val="15000"/>
                  </a:schemeClr>
                </a:solidFill>
                <a:latin typeface="Times New Roman" pitchFamily="18" charset="0"/>
                <a:cs typeface="Times New Roman" pitchFamily="18" charset="0"/>
              </a:rPr>
              <a:t>sözlüğüne bilim şöyle tanımlanıyor: </a:t>
            </a:r>
            <a:r>
              <a:rPr lang="tr-TR" i="1" dirty="0" smtClean="0">
                <a:solidFill>
                  <a:schemeClr val="tx1">
                    <a:lumMod val="85000"/>
                    <a:lumOff val="15000"/>
                  </a:schemeClr>
                </a:solidFill>
                <a:latin typeface="Times New Roman" pitchFamily="18" charset="0"/>
                <a:cs typeface="Times New Roman" pitchFamily="18" charset="0"/>
              </a:rPr>
              <a:t>Bilim</a:t>
            </a:r>
            <a:r>
              <a:rPr lang="tr-TR" dirty="0" smtClean="0">
                <a:solidFill>
                  <a:schemeClr val="tx1">
                    <a:lumMod val="85000"/>
                    <a:lumOff val="15000"/>
                  </a:schemeClr>
                </a:solidFill>
                <a:latin typeface="Times New Roman" pitchFamily="18" charset="0"/>
                <a:cs typeface="Times New Roman" pitchFamily="18" charset="0"/>
              </a:rPr>
              <a:t>;</a:t>
            </a: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“Evrenin </a:t>
            </a:r>
            <a:r>
              <a:rPr lang="tr-TR" dirty="0">
                <a:solidFill>
                  <a:schemeClr val="tx1">
                    <a:lumMod val="85000"/>
                    <a:lumOff val="15000"/>
                  </a:schemeClr>
                </a:solidFill>
                <a:latin typeface="Times New Roman" pitchFamily="18" charset="0"/>
                <a:cs typeface="Times New Roman" pitchFamily="18" charset="0"/>
              </a:rPr>
              <a:t>ya da olayların bir bölümünü konu olarak seçen, deneysel yöntemlere ve gerçekliğe dayanarak yasalar çıkarmaya çalışan düzenli bilgi</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endParaRPr lang="tr-TR" sz="800"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 “</a:t>
            </a:r>
            <a:r>
              <a:rPr lang="tr-TR" dirty="0">
                <a:solidFill>
                  <a:schemeClr val="tx1">
                    <a:lumMod val="85000"/>
                    <a:lumOff val="15000"/>
                  </a:schemeClr>
                </a:solidFill>
                <a:latin typeface="Times New Roman" pitchFamily="18" charset="0"/>
                <a:cs typeface="Times New Roman" pitchFamily="18" charset="0"/>
              </a:rPr>
              <a:t>Genel geçerlik ve kesinlik nitelikleri gösteren yöntemli ve dizgesel bilgi</a:t>
            </a:r>
            <a:r>
              <a:rPr lang="tr-TR" dirty="0" smtClean="0">
                <a:solidFill>
                  <a:schemeClr val="tx1">
                    <a:lumMod val="85000"/>
                    <a:lumOff val="15000"/>
                  </a:schemeClr>
                </a:solidFill>
                <a:latin typeface="Times New Roman" pitchFamily="18" charset="0"/>
                <a:cs typeface="Times New Roman" pitchFamily="18" charset="0"/>
              </a:rPr>
              <a:t>.”</a:t>
            </a:r>
          </a:p>
          <a:p>
            <a:pPr marL="0" indent="0" algn="just" eaLnBrk="1" fontAlgn="auto" hangingPunct="1">
              <a:spcAft>
                <a:spcPts val="0"/>
              </a:spcAft>
              <a:buFont typeface="Wingdings" pitchFamily="2" charset="2"/>
              <a:buNone/>
              <a:defRPr/>
            </a:pPr>
            <a:endParaRPr lang="tr-TR" sz="800"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a:t>
            </a:r>
            <a:r>
              <a:rPr lang="tr-TR" dirty="0">
                <a:solidFill>
                  <a:schemeClr val="tx1">
                    <a:lumMod val="85000"/>
                    <a:lumOff val="15000"/>
                  </a:schemeClr>
                </a:solidFill>
                <a:latin typeface="Times New Roman" pitchFamily="18" charset="0"/>
                <a:cs typeface="Times New Roman" pitchFamily="18" charset="0"/>
              </a:rPr>
              <a:t>Belli bir konuyu bilme isteğinden yola çıkan, belli bir </a:t>
            </a:r>
            <a:r>
              <a:rPr lang="tr-TR" dirty="0" smtClean="0">
                <a:solidFill>
                  <a:schemeClr val="tx1">
                    <a:lumMod val="85000"/>
                    <a:lumOff val="15000"/>
                  </a:schemeClr>
                </a:solidFill>
                <a:latin typeface="Times New Roman" pitchFamily="18" charset="0"/>
                <a:cs typeface="Times New Roman" pitchFamily="18" charset="0"/>
              </a:rPr>
              <a:t>amaca </a:t>
            </a:r>
            <a:r>
              <a:rPr lang="tr-TR" dirty="0">
                <a:solidFill>
                  <a:schemeClr val="tx1">
                    <a:lumMod val="85000"/>
                    <a:lumOff val="15000"/>
                  </a:schemeClr>
                </a:solidFill>
                <a:latin typeface="Times New Roman" pitchFamily="18" charset="0"/>
                <a:cs typeface="Times New Roman" pitchFamily="18" charset="0"/>
              </a:rPr>
              <a:t>yönelen bir bilgi edinme ve yöntemli araştırma süreci</a:t>
            </a:r>
            <a:r>
              <a:rPr lang="tr-TR" dirty="0" smtClean="0">
                <a:solidFill>
                  <a:schemeClr val="tx1">
                    <a:lumMod val="85000"/>
                    <a:lumOff val="15000"/>
                  </a:schemeClr>
                </a:solidFill>
                <a:latin typeface="Times New Roman" pitchFamily="18" charset="0"/>
                <a:cs typeface="Times New Roman" pitchFamily="18" charset="0"/>
              </a:rPr>
              <a:t>.”</a:t>
            </a:r>
            <a:endParaRPr lang="tr-TR" dirty="0">
              <a:solidFill>
                <a:schemeClr val="tx1">
                  <a:lumMod val="85000"/>
                  <a:lumOff val="15000"/>
                </a:schemeClr>
              </a:solidFill>
              <a:latin typeface="Times New Roman" pitchFamily="18" charset="0"/>
              <a:cs typeface="Times New Roman" pitchFamily="18" charset="0"/>
            </a:endParaRPr>
          </a:p>
        </p:txBody>
      </p:sp>
      <p:sp>
        <p:nvSpPr>
          <p:cNvPr id="18434" name="Başlık 2"/>
          <p:cNvSpPr>
            <a:spLocks noGrp="1"/>
          </p:cNvSpPr>
          <p:nvPr>
            <p:ph type="title"/>
          </p:nvPr>
        </p:nvSpPr>
        <p:spPr/>
        <p:txBody>
          <a:bodyPr/>
          <a:lstStyle/>
          <a:p>
            <a:pPr eaLnBrk="1" hangingPunct="1"/>
            <a:r>
              <a:rPr lang="tr-TR" sz="4800" smtClean="0"/>
              <a:t>Bilim Nedir?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normAutofit/>
          </a:bodyPr>
          <a:lstStyle/>
          <a:p>
            <a:pPr marL="0" indent="0" algn="just" eaLnBrk="1" hangingPunct="1">
              <a:buFont typeface="Wingdings" pitchFamily="2" charset="2"/>
              <a:buNone/>
            </a:pPr>
            <a:r>
              <a:rPr lang="tr-TR" b="1" smtClean="0">
                <a:solidFill>
                  <a:schemeClr val="tx2"/>
                </a:solidFill>
              </a:rPr>
              <a:t>3. Tümevarım</a:t>
            </a:r>
          </a:p>
          <a:p>
            <a:pPr marL="0" indent="0" algn="just" eaLnBrk="1" hangingPunct="1">
              <a:buFont typeface="Wingdings" pitchFamily="2" charset="2"/>
              <a:buNone/>
            </a:pPr>
            <a:r>
              <a:rPr lang="tr-TR" smtClean="0">
                <a:latin typeface="Times New Roman" pitchFamily="18" charset="0"/>
                <a:cs typeface="Times New Roman" pitchFamily="18" charset="0"/>
              </a:rPr>
              <a:t>Sınırlı sayıda örneğe bakılarak genel hakkında fikir sahibi olunmasını sağlar.</a:t>
            </a:r>
          </a:p>
        </p:txBody>
      </p:sp>
      <p:sp>
        <p:nvSpPr>
          <p:cNvPr id="5" name="Rectangle 3"/>
          <p:cNvSpPr txBox="1">
            <a:spLocks noChangeArrowheads="1"/>
          </p:cNvSpPr>
          <p:nvPr/>
        </p:nvSpPr>
        <p:spPr>
          <a:xfrm>
            <a:off x="785813" y="4286250"/>
            <a:ext cx="7745412" cy="2000250"/>
          </a:xfrm>
          <a:prstGeom prst="rect">
            <a:avLst/>
          </a:prstGeom>
        </p:spPr>
        <p:txBody>
          <a:bodyPr/>
          <a:lstStyle/>
          <a:p>
            <a:pPr marL="365125" indent="-365125">
              <a:spcBef>
                <a:spcPct val="20000"/>
              </a:spcBef>
              <a:buClr>
                <a:schemeClr val="accent1"/>
              </a:buClr>
            </a:pPr>
            <a:r>
              <a:rPr lang="tr-TR" sz="2400" b="1">
                <a:solidFill>
                  <a:schemeClr val="tx2"/>
                </a:solidFill>
                <a:latin typeface="Book Antiqua" pitchFamily="18" charset="0"/>
              </a:rPr>
              <a:t>4. Tümdengelim</a:t>
            </a:r>
          </a:p>
          <a:p>
            <a:pPr marL="365125" indent="-365125">
              <a:spcBef>
                <a:spcPct val="20000"/>
              </a:spcBef>
              <a:buClr>
                <a:schemeClr val="accent1"/>
              </a:buClr>
            </a:pPr>
            <a:r>
              <a:rPr lang="tr-TR" sz="2400">
                <a:solidFill>
                  <a:srgbClr val="262626"/>
                </a:solidFill>
                <a:latin typeface="Times New Roman" pitchFamily="18" charset="0"/>
                <a:cs typeface="Times New Roman" pitchFamily="18" charset="0"/>
              </a:rPr>
              <a:t>Genele bakarak özel hakkında bilgi sahibi olunmasını sağlar.</a:t>
            </a:r>
          </a:p>
        </p:txBody>
      </p:sp>
      <p:sp>
        <p:nvSpPr>
          <p:cNvPr id="6" name="Rectangle 4"/>
          <p:cNvSpPr txBox="1">
            <a:spLocks noChangeArrowheads="1"/>
          </p:cNvSpPr>
          <p:nvPr/>
        </p:nvSpPr>
        <p:spPr>
          <a:xfrm>
            <a:off x="688975" y="285750"/>
            <a:ext cx="7756525" cy="1338263"/>
          </a:xfrm>
          <a:prstGeom prst="rect">
            <a:avLst/>
          </a:prstGeom>
        </p:spPr>
        <p:txBody>
          <a:bodyPr anchor="ctr"/>
          <a:lstStyle/>
          <a:p>
            <a:pPr algn="ctr" fontAlgn="auto">
              <a:spcAft>
                <a:spcPts val="0"/>
              </a:spcAft>
              <a:defRPr/>
            </a:pPr>
            <a:r>
              <a:rPr lang="tr-TR" sz="4900" dirty="0">
                <a:solidFill>
                  <a:schemeClr val="tx2"/>
                </a:solidFill>
                <a:latin typeface="+mj-lt"/>
                <a:ea typeface="+mj-ea"/>
                <a:cs typeface="+mj-cs"/>
              </a:rPr>
              <a:t>Bilimsel Araştırmada Temel Kavramlar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in)">
                                      <p:cBhvr>
                                        <p:cTn id="7" dur="500"/>
                                        <p:tgtEl>
                                          <p:spTgt spid="8195">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box(in)">
                                      <p:cBhvr>
                                        <p:cTn id="10" dur="500"/>
                                        <p:tgtEl>
                                          <p:spTgt spid="819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box(in)">
                                      <p:cBhvr>
                                        <p:cTn id="15" dur="500"/>
                                        <p:tgtEl>
                                          <p:spTgt spid="5">
                                            <p:txEl>
                                              <p:pRg st="0" end="0"/>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ox(in)">
                                      <p:cBhvr>
                                        <p:cTn id="18"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eaLnBrk="1" hangingPunct="1">
              <a:lnSpc>
                <a:spcPct val="90000"/>
              </a:lnSpc>
            </a:pPr>
            <a:r>
              <a:rPr lang="tr-TR" b="1" smtClean="0">
                <a:solidFill>
                  <a:schemeClr val="tx2"/>
                </a:solidFill>
                <a:cs typeface="Times New Roman" pitchFamily="18" charset="0"/>
              </a:rPr>
              <a:t>1. Merak</a:t>
            </a:r>
          </a:p>
          <a:p>
            <a:pPr algn="just" eaLnBrk="1" hangingPunct="1">
              <a:lnSpc>
                <a:spcPct val="90000"/>
              </a:lnSpc>
            </a:pPr>
            <a:r>
              <a:rPr lang="tr-TR" smtClean="0">
                <a:latin typeface="Times New Roman" pitchFamily="18" charset="0"/>
                <a:cs typeface="Times New Roman" pitchFamily="18" charset="0"/>
              </a:rPr>
              <a:t>Araştırma; soru sorma, inceleme, değerlendirme, yorumlama ve karar verme çabasının oluşturduğu bir öğrenme ve bilgi edinme sürecidir.</a:t>
            </a:r>
          </a:p>
          <a:p>
            <a:pPr algn="just" eaLnBrk="1" hangingPunct="1">
              <a:lnSpc>
                <a:spcPct val="90000"/>
              </a:lnSpc>
            </a:pPr>
            <a:r>
              <a:rPr lang="tr-TR" smtClean="0">
                <a:latin typeface="Times New Roman" pitchFamily="18" charset="0"/>
                <a:cs typeface="Times New Roman" pitchFamily="18" charset="0"/>
              </a:rPr>
              <a:t>Araştırma süreci soru sorabilmekle başlar ki, bu da en temelde merak etme yeteneğini gerektirir. Bir araştırmanın ortaya konabilmesi, yeni ve faydalı sonuçların oluşturulabilmesi için merak şarttır.</a:t>
            </a:r>
          </a:p>
          <a:p>
            <a:pPr algn="just" eaLnBrk="1" hangingPunct="1">
              <a:lnSpc>
                <a:spcPct val="90000"/>
              </a:lnSpc>
            </a:pPr>
            <a:r>
              <a:rPr lang="tr-TR" smtClean="0">
                <a:latin typeface="Times New Roman" pitchFamily="18" charset="0"/>
                <a:cs typeface="Times New Roman" pitchFamily="18" charset="0"/>
              </a:rPr>
              <a:t>Bilim adamını sıradan insanlardan ayıran ve onu insanlığa faydalı bir birey yapan özelliği merakı ve merak ettiği konuların sebep ve sonuçlarını ortaya çıkarmada gösterdiği samimi gayretidir.</a:t>
            </a:r>
          </a:p>
        </p:txBody>
      </p:sp>
      <p:sp>
        <p:nvSpPr>
          <p:cNvPr id="2" name="1 Başlık"/>
          <p:cNvSpPr>
            <a:spLocks noGrp="1"/>
          </p:cNvSpPr>
          <p:nvPr>
            <p:ph type="title"/>
          </p:nvPr>
        </p:nvSpPr>
        <p:spPr>
          <a:xfrm>
            <a:off x="428625" y="803275"/>
            <a:ext cx="8455025" cy="1054100"/>
          </a:xfrm>
        </p:spPr>
        <p:txBody>
          <a:bodyPr rtlCol="0">
            <a:normAutofit fontScale="90000"/>
          </a:bodyPr>
          <a:lstStyle/>
          <a:p>
            <a:pPr eaLnBrk="1" fontAlgn="auto" hangingPunct="1">
              <a:spcAft>
                <a:spcPts val="0"/>
              </a:spcAft>
              <a:defRPr/>
            </a:pPr>
            <a:r>
              <a:rPr lang="tr-TR" dirty="0" smtClean="0"/>
              <a:t>Bilimsel Araştırmanın Amacı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rtlCol="0">
            <a:normAutofit/>
          </a:bodyPr>
          <a:lstStyle/>
          <a:p>
            <a:pPr marL="365760" indent="-365760" algn="just" eaLnBrk="1" fontAlgn="auto" hangingPunct="1">
              <a:spcAft>
                <a:spcPts val="0"/>
              </a:spcAft>
              <a:defRPr/>
            </a:pPr>
            <a:r>
              <a:rPr lang="tr-TR" sz="2600" dirty="0" smtClean="0">
                <a:solidFill>
                  <a:schemeClr val="tx1">
                    <a:lumMod val="85000"/>
                    <a:lumOff val="15000"/>
                  </a:schemeClr>
                </a:solidFill>
                <a:latin typeface="Times New Roman" pitchFamily="18" charset="0"/>
                <a:cs typeface="Times New Roman" pitchFamily="18" charset="0"/>
              </a:rPr>
              <a:t>Merak edilmeyen hiçbir şey sorulmaz ve sorulmayan soruların da asla cevabı olmaz.</a:t>
            </a:r>
          </a:p>
          <a:p>
            <a:pPr marL="365760" indent="-365760" algn="just" eaLnBrk="1" fontAlgn="auto" hangingPunct="1">
              <a:spcAft>
                <a:spcPts val="0"/>
              </a:spcAft>
              <a:defRPr/>
            </a:pPr>
            <a:r>
              <a:rPr lang="tr-TR" sz="2600" dirty="0" smtClean="0">
                <a:solidFill>
                  <a:schemeClr val="tx1">
                    <a:lumMod val="85000"/>
                    <a:lumOff val="15000"/>
                  </a:schemeClr>
                </a:solidFill>
                <a:latin typeface="Times New Roman" pitchFamily="18" charset="0"/>
                <a:cs typeface="Times New Roman" pitchFamily="18" charset="0"/>
              </a:rPr>
              <a:t>Bu yüzden bilimsel araştırmayı başlatan temel faktör </a:t>
            </a:r>
            <a:r>
              <a:rPr lang="tr-TR" b="1" dirty="0" smtClean="0">
                <a:solidFill>
                  <a:schemeClr val="tx2"/>
                </a:solidFill>
                <a:latin typeface="+mj-lt"/>
                <a:ea typeface="+mj-ea"/>
                <a:cs typeface="+mj-cs"/>
              </a:rPr>
              <a:t>meraktır</a:t>
            </a:r>
            <a:r>
              <a:rPr lang="tr-TR" sz="2600" dirty="0" smtClean="0">
                <a:solidFill>
                  <a:schemeClr val="tx1">
                    <a:lumMod val="85000"/>
                    <a:lumOff val="15000"/>
                  </a:schemeClr>
                </a:solidFill>
                <a:latin typeface="Times New Roman" pitchFamily="18" charset="0"/>
                <a:cs typeface="Times New Roman" pitchFamily="18" charset="0"/>
              </a:rPr>
              <a:t>.</a:t>
            </a:r>
          </a:p>
          <a:p>
            <a:pPr marL="365760" indent="-365760" algn="just" eaLnBrk="1" fontAlgn="auto" hangingPunct="1">
              <a:spcAft>
                <a:spcPts val="0"/>
              </a:spcAft>
              <a:defRPr/>
            </a:pPr>
            <a:r>
              <a:rPr lang="tr-TR" sz="2600" dirty="0" smtClean="0">
                <a:solidFill>
                  <a:schemeClr val="tx1">
                    <a:lumMod val="85000"/>
                    <a:lumOff val="15000"/>
                  </a:schemeClr>
                </a:solidFill>
                <a:latin typeface="Times New Roman" pitchFamily="18" charset="0"/>
                <a:cs typeface="Times New Roman" pitchFamily="18" charset="0"/>
              </a:rPr>
              <a:t>Bilimsel araştırma ise; yeni bilgi, yöntem veya ürünleri elde etmeye yönelik belirli bir amacı, aşamaları ve yöntemi içeren bilgi üretme ya da derleme çabasıdır. Bilimsel araştırmaların amaç ve yöntemleri belli bir düzenliliği gerektirir</a:t>
            </a:r>
            <a:r>
              <a:rPr lang="tr-TR" dirty="0" smtClean="0">
                <a:solidFill>
                  <a:schemeClr val="tx1">
                    <a:lumMod val="85000"/>
                    <a:lumOff val="15000"/>
                  </a:schemeClr>
                </a:solidFill>
                <a:latin typeface="Times New Roman" pitchFamily="18" charset="0"/>
                <a:cs typeface="Times New Roman" pitchFamily="18" charset="0"/>
              </a:rPr>
              <a:t>.</a:t>
            </a:r>
            <a:endParaRPr lang="tr-TR" dirty="0">
              <a:solidFill>
                <a:schemeClr val="tx1">
                  <a:lumMod val="85000"/>
                  <a:lumOff val="15000"/>
                </a:schemeClr>
              </a:solidFill>
              <a:latin typeface="Times New Roman" pitchFamily="18" charset="0"/>
              <a:cs typeface="Times New Roman" pitchFamily="18" charset="0"/>
            </a:endParaRPr>
          </a:p>
        </p:txBody>
      </p:sp>
      <p:sp>
        <p:nvSpPr>
          <p:cNvPr id="4" name="1 Başlık"/>
          <p:cNvSpPr txBox="1">
            <a:spLocks/>
          </p:cNvSpPr>
          <p:nvPr/>
        </p:nvSpPr>
        <p:spPr>
          <a:xfrm>
            <a:off x="428625" y="803275"/>
            <a:ext cx="8455025" cy="1054100"/>
          </a:xfrm>
          <a:prstGeom prst="rect">
            <a:avLst/>
          </a:prstGeom>
        </p:spPr>
        <p:txBody>
          <a:bodyPr anchor="ctr">
            <a:normAutofit fontScale="90000"/>
          </a:bodyPr>
          <a:lstStyle/>
          <a:p>
            <a:pPr algn="ctr" fontAlgn="auto">
              <a:spcAft>
                <a:spcPts val="0"/>
              </a:spcAft>
              <a:defRPr/>
            </a:pPr>
            <a:r>
              <a:rPr lang="tr-TR" sz="5400">
                <a:solidFill>
                  <a:schemeClr val="tx2"/>
                </a:solidFill>
                <a:latin typeface="+mj-lt"/>
                <a:ea typeface="+mj-ea"/>
                <a:cs typeface="+mj-cs"/>
              </a:rPr>
              <a:t>Bilimsel Araştırmanın Amacı </a:t>
            </a:r>
            <a:endParaRPr lang="tr-TR" sz="5400" dirty="0">
              <a:solidFill>
                <a:schemeClr val="tx2"/>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2071688"/>
            <a:ext cx="8429625" cy="4572000"/>
          </a:xfrm>
        </p:spPr>
        <p:txBody>
          <a:bodyPr>
            <a:noAutofit/>
          </a:bodyPr>
          <a:lstStyle/>
          <a:p>
            <a:pPr algn="just" eaLnBrk="1" hangingPunct="1"/>
            <a:r>
              <a:rPr lang="tr-TR" b="1" smtClean="0">
                <a:solidFill>
                  <a:schemeClr val="tx2"/>
                </a:solidFill>
                <a:latin typeface="Times New Roman" pitchFamily="18" charset="0"/>
                <a:cs typeface="Times New Roman" pitchFamily="18" charset="0"/>
              </a:rPr>
              <a:t>2. Bir sorunu çözmek: </a:t>
            </a:r>
            <a:r>
              <a:rPr lang="tr-TR" smtClean="0">
                <a:latin typeface="Times New Roman" pitchFamily="18" charset="0"/>
                <a:cs typeface="Times New Roman" pitchFamily="18" charset="0"/>
              </a:rPr>
              <a:t>Bilimin her alanında çözüm bekleyen geliştirilmeye ve iyileştirilmeye ihtiyaç duyan sayısız sorun vardır. Bir araştırma alanıyla ilgili herhangi bir sorunu çözmeyi amaç edinebilir.</a:t>
            </a:r>
          </a:p>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r>
              <a:rPr lang="tr-TR" b="1" smtClean="0">
                <a:solidFill>
                  <a:schemeClr val="tx2"/>
                </a:solidFill>
                <a:latin typeface="Times New Roman" pitchFamily="18" charset="0"/>
                <a:cs typeface="Times New Roman" pitchFamily="18" charset="0"/>
              </a:rPr>
              <a:t>3. Yeni bir ürün ortaya koymak: </a:t>
            </a:r>
            <a:r>
              <a:rPr lang="tr-TR" smtClean="0">
                <a:latin typeface="Times New Roman" pitchFamily="18" charset="0"/>
                <a:cs typeface="Times New Roman" pitchFamily="18" charset="0"/>
              </a:rPr>
              <a:t>Bir araştırma o ana kadar hiç ele alınmamış bir ürün, bir bilgiyi ortaya çıkarmayı amaç edinebilir. Aynı zamanda var olan bilgi ya da ürünü geliştirmekte bir yeniliktir. Örneğin; telefon mevcut bir üründür. Fakat geliştirilip cep telefonu halini aldığında ortaya çıkan ürün de yenidir.</a:t>
            </a:r>
          </a:p>
        </p:txBody>
      </p:sp>
      <p:sp>
        <p:nvSpPr>
          <p:cNvPr id="5" name="1 Başlık"/>
          <p:cNvSpPr>
            <a:spLocks noGrp="1"/>
          </p:cNvSpPr>
          <p:nvPr>
            <p:ph type="title"/>
          </p:nvPr>
        </p:nvSpPr>
        <p:spPr>
          <a:xfrm>
            <a:off x="428625" y="803275"/>
            <a:ext cx="8455025" cy="1054100"/>
          </a:xfrm>
        </p:spPr>
        <p:txBody>
          <a:bodyPr rtlCol="0">
            <a:normAutofit fontScale="90000"/>
          </a:bodyPr>
          <a:lstStyle/>
          <a:p>
            <a:pPr eaLnBrk="1" fontAlgn="auto" hangingPunct="1">
              <a:spcAft>
                <a:spcPts val="0"/>
              </a:spcAft>
              <a:defRPr/>
            </a:pPr>
            <a:r>
              <a:rPr lang="tr-TR" dirty="0" smtClean="0"/>
              <a:t>Bilimsel Araştırmanın Amacı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625" y="2071688"/>
            <a:ext cx="8429625" cy="3444875"/>
          </a:xfrm>
        </p:spPr>
        <p:txBody>
          <a:bodyPr>
            <a:noAutofit/>
          </a:bodyPr>
          <a:lstStyle/>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r>
              <a:rPr lang="tr-TR" b="1" smtClean="0">
                <a:solidFill>
                  <a:schemeClr val="tx2"/>
                </a:solidFill>
                <a:latin typeface="Times New Roman" pitchFamily="18" charset="0"/>
                <a:cs typeface="Times New Roman" pitchFamily="18" charset="0"/>
              </a:rPr>
              <a:t>4. Yeni bir yöntem geliştirmek: </a:t>
            </a:r>
            <a:r>
              <a:rPr lang="tr-TR" smtClean="0">
                <a:latin typeface="Times New Roman" pitchFamily="18" charset="0"/>
                <a:cs typeface="Times New Roman" pitchFamily="18" charset="0"/>
              </a:rPr>
              <a:t>Bir sorunun çözümünde ortaya çıkarılabilecek yeni bir yöntem oluşturmak da bilimsel araştırmanın amaçlarındandır. Örneğin ilaç tedavisi yerine ışın tedavisi geliştirmek bir yeni yöntem oluşturmaktır.</a:t>
            </a:r>
          </a:p>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r>
              <a:rPr lang="tr-TR" b="1" smtClean="0">
                <a:solidFill>
                  <a:schemeClr val="tx2"/>
                </a:solidFill>
                <a:latin typeface="Times New Roman" pitchFamily="18" charset="0"/>
                <a:cs typeface="Times New Roman" pitchFamily="18" charset="0"/>
              </a:rPr>
              <a:t>5. Faydalılık: </a:t>
            </a:r>
            <a:r>
              <a:rPr lang="tr-TR" smtClean="0">
                <a:latin typeface="Times New Roman" pitchFamily="18" charset="0"/>
                <a:cs typeface="Times New Roman" pitchFamily="18" charset="0"/>
              </a:rPr>
              <a:t>Bilimsel araştırmanın temel amaçlarından birisi de insanlığa faydalı olmasıdır.</a:t>
            </a:r>
          </a:p>
        </p:txBody>
      </p:sp>
      <p:sp>
        <p:nvSpPr>
          <p:cNvPr id="5" name="1 Başlık"/>
          <p:cNvSpPr>
            <a:spLocks noGrp="1"/>
          </p:cNvSpPr>
          <p:nvPr>
            <p:ph type="title"/>
          </p:nvPr>
        </p:nvSpPr>
        <p:spPr>
          <a:xfrm>
            <a:off x="428625" y="803275"/>
            <a:ext cx="8455025" cy="1054100"/>
          </a:xfrm>
        </p:spPr>
        <p:txBody>
          <a:bodyPr rtlCol="0">
            <a:normAutofit fontScale="90000"/>
          </a:bodyPr>
          <a:lstStyle/>
          <a:p>
            <a:pPr eaLnBrk="1" fontAlgn="auto" hangingPunct="1">
              <a:spcAft>
                <a:spcPts val="0"/>
              </a:spcAft>
              <a:defRPr/>
            </a:pPr>
            <a:r>
              <a:rPr lang="tr-TR" dirty="0" smtClean="0"/>
              <a:t>Bilimsel Araştırmanın Amacı </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p:txBody>
          <a:bodyPr/>
          <a:lstStyle/>
          <a:p>
            <a:pPr marL="609600" indent="-609600" algn="just" eaLnBrk="1" hangingPunct="1">
              <a:lnSpc>
                <a:spcPct val="90000"/>
              </a:lnSpc>
            </a:pPr>
            <a:r>
              <a:rPr lang="tr-TR" smtClean="0">
                <a:latin typeface="Times New Roman" pitchFamily="18" charset="0"/>
                <a:cs typeface="Times New Roman" pitchFamily="18" charset="0"/>
              </a:rPr>
              <a:t>Araştırma probleminin (konusunun) seçimi ve araştırma önerisinin oluşturulması</a:t>
            </a:r>
          </a:p>
          <a:p>
            <a:pPr marL="609600" indent="-609600" algn="just" eaLnBrk="1" hangingPunct="1">
              <a:lnSpc>
                <a:spcPct val="90000"/>
              </a:lnSpc>
            </a:pPr>
            <a:r>
              <a:rPr lang="tr-TR" smtClean="0">
                <a:latin typeface="Times New Roman" pitchFamily="18" charset="0"/>
                <a:cs typeface="Times New Roman" pitchFamily="18" charset="0"/>
              </a:rPr>
              <a:t>Eleştirel kaynak incelemesi yaparak araştırma stratejisi ve hipotezlerinin belirlenmesi</a:t>
            </a:r>
          </a:p>
          <a:p>
            <a:pPr marL="609600" indent="-609600" algn="just" eaLnBrk="1" hangingPunct="1">
              <a:lnSpc>
                <a:spcPct val="90000"/>
              </a:lnSpc>
            </a:pPr>
            <a:r>
              <a:rPr lang="tr-TR" smtClean="0">
                <a:latin typeface="Times New Roman" pitchFamily="18" charset="0"/>
                <a:cs typeface="Times New Roman" pitchFamily="18" charset="0"/>
              </a:rPr>
              <a:t>Araştırmanın konu aldığı ana kütlenin (evren) ve örnek kütlenin belirlenmesi</a:t>
            </a:r>
          </a:p>
          <a:p>
            <a:pPr marL="609600" indent="-609600" algn="just" eaLnBrk="1" hangingPunct="1">
              <a:lnSpc>
                <a:spcPct val="90000"/>
              </a:lnSpc>
            </a:pPr>
            <a:r>
              <a:rPr lang="tr-TR" smtClean="0">
                <a:latin typeface="Times New Roman" pitchFamily="18" charset="0"/>
                <a:cs typeface="Times New Roman" pitchFamily="18" charset="0"/>
              </a:rPr>
              <a:t>Araştırma sorularının veya hipotezlerin test sınanabileceği verilerin toplanması</a:t>
            </a:r>
          </a:p>
          <a:p>
            <a:pPr marL="609600" indent="-609600" algn="just" eaLnBrk="1" hangingPunct="1">
              <a:lnSpc>
                <a:spcPct val="90000"/>
              </a:lnSpc>
            </a:pPr>
            <a:r>
              <a:rPr lang="tr-TR" smtClean="0">
                <a:latin typeface="Times New Roman" pitchFamily="18" charset="0"/>
                <a:cs typeface="Times New Roman" pitchFamily="18" charset="0"/>
              </a:rPr>
              <a:t>Verilerin analizi</a:t>
            </a:r>
          </a:p>
          <a:p>
            <a:pPr marL="609600" indent="-609600" algn="just" eaLnBrk="1" hangingPunct="1">
              <a:lnSpc>
                <a:spcPct val="90000"/>
              </a:lnSpc>
            </a:pPr>
            <a:r>
              <a:rPr lang="tr-TR" smtClean="0">
                <a:latin typeface="Times New Roman" pitchFamily="18" charset="0"/>
                <a:cs typeface="Times New Roman" pitchFamily="18" charset="0"/>
              </a:rPr>
              <a:t>Araştırma bulgularının raporlanması </a:t>
            </a:r>
          </a:p>
        </p:txBody>
      </p:sp>
      <p:sp>
        <p:nvSpPr>
          <p:cNvPr id="74754" name="Rectangle 2"/>
          <p:cNvSpPr>
            <a:spLocks noGrp="1" noChangeArrowheads="1"/>
          </p:cNvSpPr>
          <p:nvPr>
            <p:ph type="title"/>
          </p:nvPr>
        </p:nvSpPr>
        <p:spPr/>
        <p:txBody>
          <a:bodyPr/>
          <a:lstStyle/>
          <a:p>
            <a:pPr eaLnBrk="1" hangingPunct="1"/>
            <a:r>
              <a:rPr lang="tr-TR" smtClean="0"/>
              <a:t>Araştırma Süreci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diamond(in)">
                                      <p:cBhvr>
                                        <p:cTn id="7" dur="20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diamond(in)">
                                      <p:cBhvr>
                                        <p:cTn id="12" dur="20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diamond(in)">
                                      <p:cBhvr>
                                        <p:cTn id="17" dur="20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diamond(in)">
                                      <p:cBhvr>
                                        <p:cTn id="22" dur="2000"/>
                                        <p:tgtEl>
                                          <p:spTgt spid="102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diamond(in)">
                                      <p:cBhvr>
                                        <p:cTn id="27" dur="2000"/>
                                        <p:tgtEl>
                                          <p:spTgt spid="102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10243">
                                            <p:txEl>
                                              <p:pRg st="5" end="5"/>
                                            </p:txEl>
                                          </p:spTgt>
                                        </p:tgtEl>
                                        <p:attrNameLst>
                                          <p:attrName>style.visibility</p:attrName>
                                        </p:attrNameLst>
                                      </p:cBhvr>
                                      <p:to>
                                        <p:strVal val="visible"/>
                                      </p:to>
                                    </p:set>
                                    <p:animEffect transition="in" filter="diamond(in)">
                                      <p:cBhvr>
                                        <p:cTn id="32" dur="20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30" descr="Noktalı kılavuz"/>
          <p:cNvSpPr>
            <a:spLocks noChangeArrowheads="1"/>
          </p:cNvSpPr>
          <p:nvPr/>
        </p:nvSpPr>
        <p:spPr bwMode="auto">
          <a:xfrm>
            <a:off x="3041650" y="5905500"/>
            <a:ext cx="2673350" cy="3810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75778" name="Rectangle 28" descr="Noktalı kılavuz"/>
          <p:cNvSpPr>
            <a:spLocks noChangeArrowheads="1"/>
          </p:cNvSpPr>
          <p:nvPr/>
        </p:nvSpPr>
        <p:spPr bwMode="auto">
          <a:xfrm>
            <a:off x="3048000" y="5219700"/>
            <a:ext cx="2673350" cy="3810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75779" name="Rectangle 27" descr="Noktalı kılavuz"/>
          <p:cNvSpPr>
            <a:spLocks noChangeArrowheads="1"/>
          </p:cNvSpPr>
          <p:nvPr/>
        </p:nvSpPr>
        <p:spPr bwMode="auto">
          <a:xfrm>
            <a:off x="3048000" y="4457700"/>
            <a:ext cx="2673350" cy="4572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75780" name="Rectangle 24" descr="Noktalı kılavuz"/>
          <p:cNvSpPr>
            <a:spLocks noChangeArrowheads="1"/>
          </p:cNvSpPr>
          <p:nvPr/>
        </p:nvSpPr>
        <p:spPr bwMode="auto">
          <a:xfrm>
            <a:off x="2971800" y="2933700"/>
            <a:ext cx="2673350" cy="4572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75781" name="Rectangle 6"/>
          <p:cNvSpPr>
            <a:spLocks noGrp="1" noChangeArrowheads="1"/>
          </p:cNvSpPr>
          <p:nvPr>
            <p:ph type="title"/>
          </p:nvPr>
        </p:nvSpPr>
        <p:spPr>
          <a:xfrm>
            <a:off x="914400" y="214313"/>
            <a:ext cx="7451725" cy="1957387"/>
          </a:xfrm>
        </p:spPr>
        <p:txBody>
          <a:bodyPr/>
          <a:lstStyle/>
          <a:p>
            <a:pPr eaLnBrk="1" hangingPunct="1"/>
            <a:r>
              <a:rPr lang="tr-TR" sz="4800" smtClean="0"/>
              <a:t>Araştırma Süreci</a:t>
            </a:r>
            <a:endParaRPr lang="en-US" sz="4800" smtClean="0"/>
          </a:p>
        </p:txBody>
      </p:sp>
      <p:sp>
        <p:nvSpPr>
          <p:cNvPr id="75782" name="Rectangle 7" descr="Noktalı kılavuz"/>
          <p:cNvSpPr>
            <a:spLocks noChangeArrowheads="1"/>
          </p:cNvSpPr>
          <p:nvPr/>
        </p:nvSpPr>
        <p:spPr bwMode="auto">
          <a:xfrm>
            <a:off x="2971800" y="2171700"/>
            <a:ext cx="2673350" cy="4572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29" name="Rectangle 9"/>
          <p:cNvSpPr>
            <a:spLocks noChangeArrowheads="1"/>
          </p:cNvSpPr>
          <p:nvPr/>
        </p:nvSpPr>
        <p:spPr bwMode="auto">
          <a:xfrm>
            <a:off x="3429000" y="3009900"/>
            <a:ext cx="1501775" cy="304800"/>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tr-TR" sz="1400" b="1">
                <a:solidFill>
                  <a:srgbClr val="4D4D4D"/>
                </a:solidFill>
                <a:effectLst>
                  <a:outerShdw blurRad="38100" dist="38100" dir="2700000" algn="tl">
                    <a:srgbClr val="C0C0C0"/>
                  </a:outerShdw>
                </a:effectLst>
                <a:latin typeface="Verdana" pitchFamily="34" charset="0"/>
              </a:rPr>
              <a:t>Veri Toplama</a:t>
            </a:r>
          </a:p>
        </p:txBody>
      </p:sp>
      <p:sp>
        <p:nvSpPr>
          <p:cNvPr id="30" name="Rectangle 11"/>
          <p:cNvSpPr>
            <a:spLocks noChangeArrowheads="1"/>
          </p:cNvSpPr>
          <p:nvPr/>
        </p:nvSpPr>
        <p:spPr bwMode="auto">
          <a:xfrm>
            <a:off x="3397250" y="4533900"/>
            <a:ext cx="1936750" cy="304800"/>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tr-TR" sz="1400" b="1">
                <a:solidFill>
                  <a:srgbClr val="4D4D4D"/>
                </a:solidFill>
                <a:effectLst>
                  <a:outerShdw blurRad="38100" dist="38100" dir="2700000" algn="tl">
                    <a:srgbClr val="C0C0C0"/>
                  </a:outerShdw>
                </a:effectLst>
                <a:latin typeface="Verdana" pitchFamily="34" charset="0"/>
              </a:rPr>
              <a:t>Tahminler Yapma</a:t>
            </a:r>
          </a:p>
        </p:txBody>
      </p:sp>
      <p:sp>
        <p:nvSpPr>
          <p:cNvPr id="31" name="Rectangle 12"/>
          <p:cNvSpPr>
            <a:spLocks noChangeArrowheads="1"/>
          </p:cNvSpPr>
          <p:nvPr/>
        </p:nvSpPr>
        <p:spPr bwMode="auto">
          <a:xfrm>
            <a:off x="3352800" y="5219700"/>
            <a:ext cx="2062163" cy="304800"/>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tr-TR" sz="1400" b="1">
                <a:solidFill>
                  <a:srgbClr val="4D4D4D"/>
                </a:solidFill>
                <a:effectLst>
                  <a:outerShdw blurRad="38100" dist="38100" dir="2700000" algn="tl">
                    <a:srgbClr val="C0C0C0"/>
                  </a:outerShdw>
                </a:effectLst>
                <a:latin typeface="Verdana" pitchFamily="34" charset="0"/>
              </a:rPr>
              <a:t>Kontrollü Deneyler</a:t>
            </a:r>
          </a:p>
        </p:txBody>
      </p:sp>
      <p:sp>
        <p:nvSpPr>
          <p:cNvPr id="32" name="Rectangle 13"/>
          <p:cNvSpPr>
            <a:spLocks noChangeArrowheads="1"/>
          </p:cNvSpPr>
          <p:nvPr/>
        </p:nvSpPr>
        <p:spPr bwMode="auto">
          <a:xfrm>
            <a:off x="3802063" y="5938838"/>
            <a:ext cx="693737" cy="347662"/>
          </a:xfrm>
          <a:prstGeom prst="rect">
            <a:avLst/>
          </a:prstGeom>
          <a:noFill/>
          <a:ln w="9525">
            <a:noFill/>
            <a:miter lim="800000"/>
            <a:headEnd/>
            <a:tailEnd/>
          </a:ln>
          <a:effectLst/>
        </p:spPr>
        <p:txBody>
          <a:bodyPr wrap="none">
            <a:spAutoFit/>
          </a:bodyPr>
          <a:lstStyle/>
          <a:p>
            <a:pPr fontAlgn="auto">
              <a:lnSpc>
                <a:spcPct val="120000"/>
              </a:lnSpc>
              <a:spcBef>
                <a:spcPct val="80000"/>
              </a:spcBef>
              <a:spcAft>
                <a:spcPct val="80000"/>
              </a:spcAft>
              <a:defRPr/>
            </a:pPr>
            <a:r>
              <a:rPr lang="tr-TR" sz="1400" b="1">
                <a:solidFill>
                  <a:srgbClr val="4D4D4D"/>
                </a:solidFill>
                <a:effectLst>
                  <a:outerShdw blurRad="38100" dist="38100" dir="2700000" algn="tl">
                    <a:srgbClr val="C0C0C0"/>
                  </a:outerShdw>
                </a:effectLst>
                <a:latin typeface="Verdana" pitchFamily="34" charset="0"/>
              </a:rPr>
              <a:t>Teori</a:t>
            </a:r>
          </a:p>
        </p:txBody>
      </p:sp>
      <p:sp>
        <p:nvSpPr>
          <p:cNvPr id="33" name="Rectangle 14"/>
          <p:cNvSpPr>
            <a:spLocks noChangeArrowheads="1"/>
          </p:cNvSpPr>
          <p:nvPr/>
        </p:nvSpPr>
        <p:spPr bwMode="auto">
          <a:xfrm>
            <a:off x="3360738" y="2247900"/>
            <a:ext cx="1744662" cy="304800"/>
          </a:xfrm>
          <a:prstGeom prst="rect">
            <a:avLst/>
          </a:prstGeom>
          <a:noFill/>
          <a:ln w="9525">
            <a:noFill/>
            <a:miter lim="800000"/>
            <a:headEnd/>
            <a:tailEnd/>
          </a:ln>
          <a:effectLst/>
        </p:spPr>
        <p:txBody>
          <a:bodyPr wrap="none">
            <a:spAutoFit/>
          </a:bodyPr>
          <a:lstStyle/>
          <a:p>
            <a:pPr fontAlgn="auto">
              <a:spcBef>
                <a:spcPts val="0"/>
              </a:spcBef>
              <a:spcAft>
                <a:spcPts val="0"/>
              </a:spcAft>
              <a:defRPr/>
            </a:pPr>
            <a:r>
              <a:rPr lang="tr-TR" sz="1400" b="1">
                <a:solidFill>
                  <a:srgbClr val="4D4D4D"/>
                </a:solidFill>
                <a:effectLst>
                  <a:outerShdw blurRad="38100" dist="38100" dir="2700000" algn="tl">
                    <a:srgbClr val="C0C0C0"/>
                  </a:outerShdw>
                </a:effectLst>
                <a:latin typeface="Verdana" pitchFamily="34" charset="0"/>
              </a:rPr>
              <a:t>Problem Tespiti</a:t>
            </a:r>
          </a:p>
        </p:txBody>
      </p:sp>
      <p:sp>
        <p:nvSpPr>
          <p:cNvPr id="75788" name="Freeform 15"/>
          <p:cNvSpPr>
            <a:spLocks/>
          </p:cNvSpPr>
          <p:nvPr/>
        </p:nvSpPr>
        <p:spPr bwMode="auto">
          <a:xfrm>
            <a:off x="2592388" y="5372100"/>
            <a:ext cx="358775" cy="900113"/>
          </a:xfrm>
          <a:custGeom>
            <a:avLst/>
            <a:gdLst>
              <a:gd name="T0" fmla="*/ 516814553 w 199"/>
              <a:gd name="T1" fmla="*/ 1942933814 h 417"/>
              <a:gd name="T2" fmla="*/ 0 w 199"/>
              <a:gd name="T3" fmla="*/ 1942933814 h 417"/>
              <a:gd name="T4" fmla="*/ 0 w 199"/>
              <a:gd name="T5" fmla="*/ 0 h 417"/>
              <a:gd name="T6" fmla="*/ 646831688 w 199"/>
              <a:gd name="T7" fmla="*/ 0 h 417"/>
              <a:gd name="T8" fmla="*/ 0 60000 65536"/>
              <a:gd name="T9" fmla="*/ 0 60000 65536"/>
              <a:gd name="T10" fmla="*/ 0 60000 65536"/>
              <a:gd name="T11" fmla="*/ 0 60000 65536"/>
              <a:gd name="T12" fmla="*/ 0 w 199"/>
              <a:gd name="T13" fmla="*/ 0 h 417"/>
              <a:gd name="T14" fmla="*/ 199 w 199"/>
              <a:gd name="T15" fmla="*/ 417 h 417"/>
            </a:gdLst>
            <a:ahLst/>
            <a:cxnLst>
              <a:cxn ang="T8">
                <a:pos x="T0" y="T1"/>
              </a:cxn>
              <a:cxn ang="T9">
                <a:pos x="T2" y="T3"/>
              </a:cxn>
              <a:cxn ang="T10">
                <a:pos x="T4" y="T5"/>
              </a:cxn>
              <a:cxn ang="T11">
                <a:pos x="T6" y="T7"/>
              </a:cxn>
            </a:cxnLst>
            <a:rect l="T12" t="T13" r="T14" b="T15"/>
            <a:pathLst>
              <a:path w="199" h="417">
                <a:moveTo>
                  <a:pt x="159" y="417"/>
                </a:moveTo>
                <a:lnTo>
                  <a:pt x="0" y="417"/>
                </a:lnTo>
                <a:lnTo>
                  <a:pt x="0" y="0"/>
                </a:lnTo>
                <a:lnTo>
                  <a:pt x="199" y="0"/>
                </a:lnTo>
              </a:path>
            </a:pathLst>
          </a:custGeom>
          <a:noFill/>
          <a:ln w="50800">
            <a:solidFill>
              <a:srgbClr val="FF0000"/>
            </a:solidFill>
            <a:round/>
            <a:headEnd/>
            <a:tailEnd type="triangle" w="med" len="lg"/>
          </a:ln>
        </p:spPr>
        <p:txBody>
          <a:bodyPr/>
          <a:lstStyle/>
          <a:p>
            <a:endParaRPr lang="tr-TR">
              <a:latin typeface="Book Antiqua" pitchFamily="18" charset="0"/>
            </a:endParaRPr>
          </a:p>
        </p:txBody>
      </p:sp>
      <p:sp>
        <p:nvSpPr>
          <p:cNvPr id="75789" name="Line 16" descr="Noktalı kılavuz"/>
          <p:cNvSpPr>
            <a:spLocks noChangeShapeType="1"/>
          </p:cNvSpPr>
          <p:nvPr/>
        </p:nvSpPr>
        <p:spPr bwMode="auto">
          <a:xfrm>
            <a:off x="4191000" y="2628900"/>
            <a:ext cx="1588" cy="314325"/>
          </a:xfrm>
          <a:prstGeom prst="line">
            <a:avLst/>
          </a:prstGeom>
          <a:noFill/>
          <a:ln w="63500">
            <a:solidFill>
              <a:srgbClr val="FF0000"/>
            </a:solidFill>
            <a:round/>
            <a:headEnd/>
            <a:tailEnd type="triangle" w="med" len="med"/>
          </a:ln>
        </p:spPr>
        <p:txBody>
          <a:bodyPr/>
          <a:lstStyle/>
          <a:p>
            <a:endParaRPr lang="tr-TR"/>
          </a:p>
        </p:txBody>
      </p:sp>
      <p:sp>
        <p:nvSpPr>
          <p:cNvPr id="75790" name="Line 17" descr="Noktalı kılavuz"/>
          <p:cNvSpPr>
            <a:spLocks noChangeShapeType="1"/>
          </p:cNvSpPr>
          <p:nvPr/>
        </p:nvSpPr>
        <p:spPr bwMode="auto">
          <a:xfrm>
            <a:off x="4189413" y="3390900"/>
            <a:ext cx="1587" cy="314325"/>
          </a:xfrm>
          <a:prstGeom prst="line">
            <a:avLst/>
          </a:prstGeom>
          <a:noFill/>
          <a:ln w="63500">
            <a:solidFill>
              <a:srgbClr val="FF0000"/>
            </a:solidFill>
            <a:round/>
            <a:headEnd/>
            <a:tailEnd type="triangle" w="med" len="med"/>
          </a:ln>
        </p:spPr>
        <p:txBody>
          <a:bodyPr/>
          <a:lstStyle/>
          <a:p>
            <a:endParaRPr lang="tr-TR"/>
          </a:p>
        </p:txBody>
      </p:sp>
      <p:sp>
        <p:nvSpPr>
          <p:cNvPr id="75791" name="Line 18" descr="Noktalı kılavuz"/>
          <p:cNvSpPr>
            <a:spLocks noChangeShapeType="1"/>
          </p:cNvSpPr>
          <p:nvPr/>
        </p:nvSpPr>
        <p:spPr bwMode="auto">
          <a:xfrm>
            <a:off x="4189413" y="4152900"/>
            <a:ext cx="1587" cy="304800"/>
          </a:xfrm>
          <a:prstGeom prst="line">
            <a:avLst/>
          </a:prstGeom>
          <a:noFill/>
          <a:ln w="63500">
            <a:solidFill>
              <a:srgbClr val="FF0000"/>
            </a:solidFill>
            <a:round/>
            <a:headEnd/>
            <a:tailEnd type="triangle" w="med" len="med"/>
          </a:ln>
        </p:spPr>
        <p:txBody>
          <a:bodyPr/>
          <a:lstStyle/>
          <a:p>
            <a:endParaRPr lang="tr-TR"/>
          </a:p>
        </p:txBody>
      </p:sp>
      <p:sp>
        <p:nvSpPr>
          <p:cNvPr id="75792" name="Line 19" descr="Noktalı kılavuz"/>
          <p:cNvSpPr>
            <a:spLocks noChangeShapeType="1"/>
          </p:cNvSpPr>
          <p:nvPr/>
        </p:nvSpPr>
        <p:spPr bwMode="auto">
          <a:xfrm>
            <a:off x="4189413" y="4914900"/>
            <a:ext cx="1587" cy="314325"/>
          </a:xfrm>
          <a:prstGeom prst="line">
            <a:avLst/>
          </a:prstGeom>
          <a:noFill/>
          <a:ln w="63500">
            <a:solidFill>
              <a:srgbClr val="FF0000"/>
            </a:solidFill>
            <a:round/>
            <a:headEnd/>
            <a:tailEnd type="triangle" w="med" len="med"/>
          </a:ln>
        </p:spPr>
        <p:txBody>
          <a:bodyPr/>
          <a:lstStyle/>
          <a:p>
            <a:endParaRPr lang="tr-TR"/>
          </a:p>
        </p:txBody>
      </p:sp>
      <p:sp>
        <p:nvSpPr>
          <p:cNvPr id="75793" name="Line 20" descr="Noktalı kılavuz"/>
          <p:cNvSpPr>
            <a:spLocks noChangeShapeType="1"/>
          </p:cNvSpPr>
          <p:nvPr/>
        </p:nvSpPr>
        <p:spPr bwMode="auto">
          <a:xfrm>
            <a:off x="4189413" y="5600700"/>
            <a:ext cx="1587" cy="314325"/>
          </a:xfrm>
          <a:prstGeom prst="line">
            <a:avLst/>
          </a:prstGeom>
          <a:noFill/>
          <a:ln w="63500">
            <a:solidFill>
              <a:srgbClr val="FF0000"/>
            </a:solidFill>
            <a:round/>
            <a:headEnd/>
            <a:tailEnd type="triangle" w="med" len="med"/>
          </a:ln>
        </p:spPr>
        <p:txBody>
          <a:bodyPr/>
          <a:lstStyle/>
          <a:p>
            <a:endParaRPr lang="tr-TR"/>
          </a:p>
        </p:txBody>
      </p:sp>
      <p:sp>
        <p:nvSpPr>
          <p:cNvPr id="75794" name="Rectangle 26" descr="Noktalı kılavuz"/>
          <p:cNvSpPr>
            <a:spLocks noChangeArrowheads="1"/>
          </p:cNvSpPr>
          <p:nvPr/>
        </p:nvSpPr>
        <p:spPr bwMode="auto">
          <a:xfrm>
            <a:off x="2971800" y="3695700"/>
            <a:ext cx="2673350" cy="457200"/>
          </a:xfrm>
          <a:prstGeom prst="rect">
            <a:avLst/>
          </a:prstGeom>
          <a:pattFill prst="dotGrid">
            <a:fgClr>
              <a:srgbClr val="FF0000">
                <a:alpha val="30196"/>
              </a:srgbClr>
            </a:fgClr>
            <a:bgClr>
              <a:schemeClr val="bg1">
                <a:alpha val="30196"/>
              </a:schemeClr>
            </a:bgClr>
          </a:pattFill>
          <a:ln w="9525">
            <a:solidFill>
              <a:schemeClr val="tx1"/>
            </a:solidFill>
            <a:miter lim="800000"/>
            <a:headEnd/>
            <a:tailEnd/>
          </a:ln>
        </p:spPr>
        <p:txBody>
          <a:bodyPr wrap="none" anchor="ctr"/>
          <a:lstStyle/>
          <a:p>
            <a:endParaRPr lang="tr-TR">
              <a:latin typeface="Book Antiqua" pitchFamily="18" charset="0"/>
            </a:endParaRPr>
          </a:p>
        </p:txBody>
      </p:sp>
      <p:sp>
        <p:nvSpPr>
          <p:cNvPr id="41" name="Rectangle 10"/>
          <p:cNvSpPr>
            <a:spLocks noChangeArrowheads="1"/>
          </p:cNvSpPr>
          <p:nvPr/>
        </p:nvSpPr>
        <p:spPr bwMode="auto">
          <a:xfrm>
            <a:off x="3429000" y="3695700"/>
            <a:ext cx="1665288" cy="347663"/>
          </a:xfrm>
          <a:prstGeom prst="rect">
            <a:avLst/>
          </a:prstGeom>
          <a:noFill/>
          <a:ln w="9525">
            <a:noFill/>
            <a:miter lim="800000"/>
            <a:headEnd/>
            <a:tailEnd/>
          </a:ln>
          <a:effectLst/>
        </p:spPr>
        <p:txBody>
          <a:bodyPr wrap="none">
            <a:spAutoFit/>
          </a:bodyPr>
          <a:lstStyle/>
          <a:p>
            <a:pPr fontAlgn="auto">
              <a:lnSpc>
                <a:spcPct val="120000"/>
              </a:lnSpc>
              <a:spcBef>
                <a:spcPct val="80000"/>
              </a:spcBef>
              <a:spcAft>
                <a:spcPct val="80000"/>
              </a:spcAft>
              <a:defRPr/>
            </a:pPr>
            <a:r>
              <a:rPr lang="tr-TR" sz="1400" b="1">
                <a:solidFill>
                  <a:srgbClr val="4D4D4D"/>
                </a:solidFill>
                <a:effectLst>
                  <a:outerShdw blurRad="38100" dist="38100" dir="2700000" algn="tl">
                    <a:srgbClr val="C0C0C0"/>
                  </a:outerShdw>
                </a:effectLst>
                <a:latin typeface="Verdana" pitchFamily="34" charset="0"/>
              </a:rPr>
              <a:t>Hipotez Kurma</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566738" y="2393950"/>
            <a:ext cx="8001000" cy="3625850"/>
          </a:xfrm>
        </p:spPr>
        <p:txBody>
          <a:bodyPr/>
          <a:lstStyle/>
          <a:p>
            <a:pPr eaLnBrk="1" hangingPunct="1"/>
            <a:r>
              <a:rPr lang="tr-TR" sz="2600" smtClean="0">
                <a:latin typeface="Times New Roman" pitchFamily="18" charset="0"/>
                <a:cs typeface="Times New Roman" pitchFamily="18" charset="0"/>
              </a:rPr>
              <a:t>Araştırmalar bir gerçeği açığa çıkarmak </a:t>
            </a:r>
          </a:p>
          <a:p>
            <a:pPr eaLnBrk="1" hangingPunct="1"/>
            <a:endParaRPr lang="tr-TR" sz="2600" smtClean="0">
              <a:latin typeface="Times New Roman" pitchFamily="18" charset="0"/>
              <a:cs typeface="Times New Roman" pitchFamily="18" charset="0"/>
            </a:endParaRPr>
          </a:p>
          <a:p>
            <a:pPr eaLnBrk="1" hangingPunct="1"/>
            <a:r>
              <a:rPr lang="tr-TR" sz="2600" smtClean="0">
                <a:latin typeface="Times New Roman" pitchFamily="18" charset="0"/>
                <a:cs typeface="Times New Roman" pitchFamily="18" charset="0"/>
              </a:rPr>
              <a:t>Var olan problemlere çözüm aramak</a:t>
            </a:r>
          </a:p>
          <a:p>
            <a:pPr eaLnBrk="1" hangingPunct="1"/>
            <a:endParaRPr lang="tr-TR" sz="2600" smtClean="0">
              <a:latin typeface="Times New Roman" pitchFamily="18" charset="0"/>
              <a:cs typeface="Times New Roman" pitchFamily="18" charset="0"/>
            </a:endParaRPr>
          </a:p>
          <a:p>
            <a:pPr algn="just" eaLnBrk="1" hangingPunct="1"/>
            <a:r>
              <a:rPr lang="tr-TR" sz="2600" smtClean="0">
                <a:latin typeface="Times New Roman" pitchFamily="18" charset="0"/>
                <a:cs typeface="Times New Roman" pitchFamily="18" charset="0"/>
              </a:rPr>
              <a:t>Akademisyenler ve uygulamacılar için yeni ufuklar anlamına gelebilecek konuları gündeme taşımak için yapılır.</a:t>
            </a:r>
          </a:p>
          <a:p>
            <a:pPr eaLnBrk="1" hangingPunct="1"/>
            <a:endParaRPr lang="tr-TR" sz="2600" smtClean="0">
              <a:latin typeface="Times New Roman" pitchFamily="18" charset="0"/>
              <a:cs typeface="Times New Roman" pitchFamily="18" charset="0"/>
            </a:endParaRPr>
          </a:p>
        </p:txBody>
      </p:sp>
      <p:sp>
        <p:nvSpPr>
          <p:cNvPr id="11266" name="Rectangle 2"/>
          <p:cNvSpPr>
            <a:spLocks noGrp="1" noChangeArrowheads="1"/>
          </p:cNvSpPr>
          <p:nvPr>
            <p:ph type="title"/>
          </p:nvPr>
        </p:nvSpPr>
        <p:spPr>
          <a:xfrm>
            <a:off x="179388" y="274638"/>
            <a:ext cx="8569325" cy="1209675"/>
          </a:xfrm>
        </p:spPr>
        <p:txBody>
          <a:bodyPr>
            <a:normAutofit/>
          </a:bodyPr>
          <a:lstStyle/>
          <a:p>
            <a:pPr eaLnBrk="1" hangingPunct="1"/>
            <a:r>
              <a:rPr lang="tr-TR" sz="4800" smtClean="0"/>
              <a:t>  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amond(in)">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diamond(in)">
                                      <p:cBhvr>
                                        <p:cTn id="12" dur="20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animEffect transition="in" filter="diamond(in)">
                                      <p:cBhvr>
                                        <p:cTn id="17" dur="20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rtlCol="0">
            <a:normAutofit fontScale="92500" lnSpcReduction="20000"/>
          </a:bodyPr>
          <a:lstStyle/>
          <a:p>
            <a:pPr marL="0" lvl="2" indent="88900" eaLnBrk="1" fontAlgn="auto" hangingPunct="1">
              <a:spcAft>
                <a:spcPts val="0"/>
              </a:spcAft>
              <a:buFont typeface="Wingdings" pitchFamily="2" charset="2"/>
              <a:buNone/>
              <a:defRPr/>
            </a:pPr>
            <a:r>
              <a:rPr lang="tr-TR" sz="2800" b="1" dirty="0" smtClean="0">
                <a:solidFill>
                  <a:schemeClr val="tx2"/>
                </a:solidFill>
                <a:latin typeface="Times New Roman" pitchFamily="18" charset="0"/>
                <a:ea typeface="+mj-ea"/>
                <a:cs typeface="Times New Roman" pitchFamily="18" charset="0"/>
              </a:rPr>
              <a:t>Seçilen konu şu sorulara cevap verebilmelidir</a:t>
            </a:r>
          </a:p>
          <a:p>
            <a:pPr marL="0" lvl="2" indent="88900" eaLnBrk="1" fontAlgn="auto" hangingPunct="1">
              <a:spcAft>
                <a:spcPts val="0"/>
              </a:spcAft>
              <a:buFont typeface="Wingdings" pitchFamily="2" charset="2"/>
              <a:buNone/>
              <a:defRPr/>
            </a:pPr>
            <a:endParaRPr lang="tr-TR" sz="2800" dirty="0" smtClean="0">
              <a:solidFill>
                <a:schemeClr val="tx1">
                  <a:lumMod val="85000"/>
                  <a:lumOff val="15000"/>
                </a:schemeClr>
              </a:solidFill>
              <a:latin typeface="Times New Roman" pitchFamily="18" charset="0"/>
              <a:cs typeface="Times New Roman" pitchFamily="18" charset="0"/>
            </a:endParaRPr>
          </a:p>
          <a:p>
            <a:pPr marL="803275" lvl="2" indent="111125" eaLnBrk="1" fontAlgn="auto" hangingPunct="1">
              <a:spcAft>
                <a:spcPts val="0"/>
              </a:spcAft>
              <a:defRPr/>
            </a:pPr>
            <a:r>
              <a:rPr lang="tr-TR" sz="2800" dirty="0" smtClean="0">
                <a:solidFill>
                  <a:schemeClr val="tx1">
                    <a:lumMod val="85000"/>
                    <a:lumOff val="15000"/>
                  </a:schemeClr>
                </a:solidFill>
                <a:latin typeface="Times New Roman" pitchFamily="18" charset="0"/>
                <a:cs typeface="Times New Roman" pitchFamily="18" charset="0"/>
              </a:rPr>
              <a:t>Seçilecek/ seçilen konuyu </a:t>
            </a:r>
            <a:r>
              <a:rPr lang="tr-TR" sz="2800" b="1" dirty="0" smtClean="0">
                <a:solidFill>
                  <a:schemeClr val="tx2"/>
                </a:solidFill>
                <a:latin typeface="Times New Roman" pitchFamily="18" charset="0"/>
                <a:ea typeface="+mj-ea"/>
                <a:cs typeface="Times New Roman" pitchFamily="18" charset="0"/>
              </a:rPr>
              <a:t>önemli</a:t>
            </a:r>
            <a:r>
              <a:rPr lang="tr-TR" sz="2800" dirty="0" smtClean="0">
                <a:solidFill>
                  <a:schemeClr val="tx1">
                    <a:lumMod val="85000"/>
                    <a:lumOff val="15000"/>
                  </a:schemeClr>
                </a:solidFill>
                <a:latin typeface="Times New Roman" pitchFamily="18" charset="0"/>
                <a:cs typeface="Times New Roman" pitchFamily="18" charset="0"/>
              </a:rPr>
              <a:t> kılan nedir?</a:t>
            </a:r>
          </a:p>
          <a:p>
            <a:pPr lvl="2" indent="-365760" eaLnBrk="1" fontAlgn="auto" hangingPunct="1">
              <a:spcAft>
                <a:spcPts val="0"/>
              </a:spcAft>
              <a:defRPr/>
            </a:pPr>
            <a:endParaRPr lang="tr-TR" sz="2800" dirty="0" smtClean="0">
              <a:solidFill>
                <a:schemeClr val="tx1">
                  <a:lumMod val="85000"/>
                  <a:lumOff val="15000"/>
                </a:schemeClr>
              </a:solidFill>
              <a:latin typeface="Times New Roman" pitchFamily="18" charset="0"/>
              <a:cs typeface="Times New Roman" pitchFamily="18" charset="0"/>
            </a:endParaRPr>
          </a:p>
          <a:p>
            <a:pPr lvl="2" indent="-365760" eaLnBrk="1" fontAlgn="auto" hangingPunct="1">
              <a:spcAft>
                <a:spcPts val="0"/>
              </a:spcAft>
              <a:defRPr/>
            </a:pPr>
            <a:r>
              <a:rPr lang="tr-TR" sz="2800" dirty="0" smtClean="0">
                <a:solidFill>
                  <a:schemeClr val="tx1">
                    <a:lumMod val="85000"/>
                    <a:lumOff val="15000"/>
                  </a:schemeClr>
                </a:solidFill>
                <a:latin typeface="Times New Roman" pitchFamily="18" charset="0"/>
                <a:cs typeface="Times New Roman" pitchFamily="18" charset="0"/>
              </a:rPr>
              <a:t>Seçilecek/ seçilen konunun </a:t>
            </a:r>
            <a:r>
              <a:rPr lang="tr-TR" sz="2800" b="1" dirty="0" smtClean="0">
                <a:solidFill>
                  <a:schemeClr val="tx2"/>
                </a:solidFill>
                <a:latin typeface="Times New Roman" pitchFamily="18" charset="0"/>
                <a:ea typeface="+mj-ea"/>
                <a:cs typeface="Times New Roman" pitchFamily="18" charset="0"/>
              </a:rPr>
              <a:t>yapılabilirlik</a:t>
            </a:r>
            <a:r>
              <a:rPr lang="tr-TR" sz="2800" dirty="0" smtClean="0">
                <a:solidFill>
                  <a:schemeClr val="tx1">
                    <a:lumMod val="85000"/>
                    <a:lumOff val="15000"/>
                  </a:schemeClr>
                </a:solidFill>
                <a:latin typeface="Times New Roman" pitchFamily="18" charset="0"/>
                <a:cs typeface="Times New Roman" pitchFamily="18" charset="0"/>
              </a:rPr>
              <a:t> düzeyi nedir?</a:t>
            </a:r>
          </a:p>
          <a:p>
            <a:pPr lvl="2" indent="-365760" eaLnBrk="1" fontAlgn="auto" hangingPunct="1">
              <a:spcAft>
                <a:spcPts val="0"/>
              </a:spcAft>
              <a:buFont typeface="Wingdings" pitchFamily="2" charset="2"/>
              <a:buNone/>
              <a:defRPr/>
            </a:pPr>
            <a:endParaRPr lang="tr-TR" sz="2800" dirty="0" smtClean="0">
              <a:solidFill>
                <a:schemeClr val="tx1">
                  <a:lumMod val="85000"/>
                  <a:lumOff val="15000"/>
                </a:schemeClr>
              </a:solidFill>
              <a:latin typeface="Times New Roman" pitchFamily="18" charset="0"/>
              <a:cs typeface="Times New Roman" pitchFamily="18" charset="0"/>
            </a:endParaRPr>
          </a:p>
          <a:p>
            <a:pPr lvl="2" indent="-365760" eaLnBrk="1" fontAlgn="auto" hangingPunct="1">
              <a:spcAft>
                <a:spcPts val="0"/>
              </a:spcAft>
              <a:defRPr/>
            </a:pPr>
            <a:r>
              <a:rPr lang="tr-TR" sz="2800" dirty="0" smtClean="0">
                <a:solidFill>
                  <a:schemeClr val="tx1">
                    <a:lumMod val="85000"/>
                    <a:lumOff val="15000"/>
                  </a:schemeClr>
                </a:solidFill>
                <a:latin typeface="Times New Roman" pitchFamily="18" charset="0"/>
                <a:cs typeface="Times New Roman" pitchFamily="18" charset="0"/>
              </a:rPr>
              <a:t>Seçilecek/ seçilen konunun </a:t>
            </a:r>
            <a:r>
              <a:rPr lang="tr-TR" sz="2800" b="1" dirty="0" smtClean="0">
                <a:solidFill>
                  <a:schemeClr val="tx2"/>
                </a:solidFill>
                <a:latin typeface="Times New Roman" pitchFamily="18" charset="0"/>
                <a:ea typeface="+mj-ea"/>
                <a:cs typeface="Times New Roman" pitchFamily="18" charset="0"/>
              </a:rPr>
              <a:t>özgünlük</a:t>
            </a:r>
            <a:r>
              <a:rPr lang="tr-TR" sz="2800" dirty="0" smtClean="0">
                <a:solidFill>
                  <a:schemeClr val="tx1">
                    <a:lumMod val="85000"/>
                    <a:lumOff val="15000"/>
                  </a:schemeClr>
                </a:solidFill>
                <a:latin typeface="Times New Roman" pitchFamily="18" charset="0"/>
                <a:cs typeface="Times New Roman" pitchFamily="18" charset="0"/>
              </a:rPr>
              <a:t> düzeyi nedir?</a:t>
            </a:r>
          </a:p>
          <a:p>
            <a:pPr lvl="2" indent="-365760" eaLnBrk="1" fontAlgn="auto" hangingPunct="1">
              <a:spcAft>
                <a:spcPts val="0"/>
              </a:spcAft>
              <a:buFont typeface="Wingdings" pitchFamily="2" charset="2"/>
              <a:buNone/>
              <a:defRPr/>
            </a:pPr>
            <a:r>
              <a:rPr lang="tr-TR" sz="2800" dirty="0" smtClean="0">
                <a:solidFill>
                  <a:schemeClr val="tx1">
                    <a:lumMod val="85000"/>
                    <a:lumOff val="15000"/>
                  </a:schemeClr>
                </a:solidFill>
                <a:latin typeface="Times New Roman" pitchFamily="18" charset="0"/>
                <a:cs typeface="Times New Roman" pitchFamily="18" charset="0"/>
              </a:rPr>
              <a:t>                  </a:t>
            </a:r>
          </a:p>
        </p:txBody>
      </p:sp>
      <p:sp>
        <p:nvSpPr>
          <p:cNvPr id="4" name="Rectangle 2"/>
          <p:cNvSpPr txBox="1">
            <a:spLocks noChangeArrowheads="1"/>
          </p:cNvSpPr>
          <p:nvPr/>
        </p:nvSpPr>
        <p:spPr>
          <a:xfrm>
            <a:off x="179388" y="274638"/>
            <a:ext cx="8569325"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animEffect transition="in" filter="diamond(in)">
                                      <p:cBhvr>
                                        <p:cTn id="7" dur="2000"/>
                                        <p:tgtEl>
                                          <p:spTgt spid="1229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2291">
                                            <p:txEl>
                                              <p:pRg st="4" end="4"/>
                                            </p:txEl>
                                          </p:spTgt>
                                        </p:tgtEl>
                                        <p:attrNameLst>
                                          <p:attrName>style.visibility</p:attrName>
                                        </p:attrNameLst>
                                      </p:cBhvr>
                                      <p:to>
                                        <p:strVal val="visible"/>
                                      </p:to>
                                    </p:set>
                                    <p:animEffect transition="in" filter="diamond(in)">
                                      <p:cBhvr>
                                        <p:cTn id="12" dur="2000"/>
                                        <p:tgtEl>
                                          <p:spTgt spid="12291">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2291">
                                            <p:txEl>
                                              <p:pRg st="6" end="6"/>
                                            </p:txEl>
                                          </p:spTgt>
                                        </p:tgtEl>
                                        <p:attrNameLst>
                                          <p:attrName>style.visibility</p:attrName>
                                        </p:attrNameLst>
                                      </p:cBhvr>
                                      <p:to>
                                        <p:strVal val="visible"/>
                                      </p:to>
                                    </p:set>
                                    <p:animEffect transition="in" filter="diamond(in)">
                                      <p:cBhvr>
                                        <p:cTn id="17" dur="2000"/>
                                        <p:tgtEl>
                                          <p:spTgt spid="12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3"/>
          <p:cNvSpPr>
            <a:spLocks noGrp="1" noChangeArrowheads="1"/>
          </p:cNvSpPr>
          <p:nvPr>
            <p:ph idx="1"/>
          </p:nvPr>
        </p:nvSpPr>
        <p:spPr>
          <a:xfrm>
            <a:off x="1643063" y="2286000"/>
            <a:ext cx="5786437" cy="2597150"/>
          </a:xfrm>
        </p:spPr>
        <p:txBody>
          <a:bodyPr/>
          <a:lstStyle/>
          <a:p>
            <a:pPr eaLnBrk="1" hangingPunct="1">
              <a:buFont typeface="Wingdings" pitchFamily="2" charset="2"/>
              <a:buNone/>
            </a:pPr>
            <a:r>
              <a:rPr lang="tr-TR" smtClean="0"/>
              <a:t>             Genel Konu Belirleme </a:t>
            </a:r>
          </a:p>
          <a:p>
            <a:pPr eaLnBrk="1" hangingPunct="1"/>
            <a:endParaRPr lang="tr-TR" smtClean="0"/>
          </a:p>
          <a:p>
            <a:pPr eaLnBrk="1" hangingPunct="1">
              <a:buFont typeface="Wingdings" pitchFamily="2" charset="2"/>
              <a:buNone/>
            </a:pPr>
            <a:endParaRPr lang="tr-TR" smtClean="0"/>
          </a:p>
          <a:p>
            <a:pPr eaLnBrk="1" hangingPunct="1">
              <a:buFont typeface="Wingdings" pitchFamily="2" charset="2"/>
              <a:buNone/>
            </a:pPr>
            <a:endParaRPr lang="tr-TR" smtClean="0"/>
          </a:p>
          <a:p>
            <a:pPr eaLnBrk="1" hangingPunct="1">
              <a:buFont typeface="Wingdings" pitchFamily="2" charset="2"/>
              <a:buNone/>
            </a:pPr>
            <a:r>
              <a:rPr lang="tr-TR" smtClean="0"/>
              <a:t>	           Konunun Daraltılması </a:t>
            </a:r>
          </a:p>
        </p:txBody>
      </p:sp>
      <p:sp>
        <p:nvSpPr>
          <p:cNvPr id="78850" name="AutoShape 6"/>
          <p:cNvSpPr>
            <a:spLocks noChangeArrowheads="1"/>
          </p:cNvSpPr>
          <p:nvPr/>
        </p:nvSpPr>
        <p:spPr bwMode="auto">
          <a:xfrm>
            <a:off x="4286250" y="2857500"/>
            <a:ext cx="360363" cy="1152525"/>
          </a:xfrm>
          <a:prstGeom prst="downArrow">
            <a:avLst>
              <a:gd name="adj1" fmla="val 50000"/>
              <a:gd name="adj2" fmla="val 79956"/>
            </a:avLst>
          </a:prstGeom>
          <a:solidFill>
            <a:schemeClr val="accent1"/>
          </a:solidFill>
          <a:ln w="9525">
            <a:solidFill>
              <a:schemeClr val="tx1"/>
            </a:solidFill>
            <a:miter lim="800000"/>
            <a:headEnd/>
            <a:tailEnd/>
          </a:ln>
        </p:spPr>
        <p:txBody>
          <a:bodyPr wrap="none" anchor="ctr"/>
          <a:lstStyle/>
          <a:p>
            <a:endParaRPr lang="tr-TR">
              <a:latin typeface="Book Antiqua" pitchFamily="18" charset="0"/>
            </a:endParaRPr>
          </a:p>
        </p:txBody>
      </p:sp>
      <p:sp>
        <p:nvSpPr>
          <p:cNvPr id="8" name="Rectangle 2"/>
          <p:cNvSpPr txBox="1">
            <a:spLocks noChangeArrowheads="1"/>
          </p:cNvSpPr>
          <p:nvPr/>
        </p:nvSpPr>
        <p:spPr>
          <a:xfrm>
            <a:off x="179388" y="274638"/>
            <a:ext cx="8569325"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00063" y="2071688"/>
            <a:ext cx="8429625" cy="4357687"/>
          </a:xfrm>
        </p:spPr>
        <p:txBody>
          <a:bodyPr/>
          <a:lstStyle/>
          <a:p>
            <a:pPr algn="just" eaLnBrk="1" hangingPunct="1"/>
            <a:r>
              <a:rPr lang="tr-TR" smtClean="0">
                <a:latin typeface="Times New Roman" pitchFamily="18" charset="0"/>
                <a:cs typeface="Times New Roman" pitchFamily="18" charset="0"/>
              </a:rPr>
              <a:t>A.N Whitehead’a göre bilim; </a:t>
            </a:r>
            <a:r>
              <a:rPr lang="tr-TR" b="1" smtClean="0">
                <a:latin typeface="Times New Roman" pitchFamily="18" charset="0"/>
                <a:cs typeface="Times New Roman" pitchFamily="18" charset="0"/>
              </a:rPr>
              <a:t>“deneyimimizin her bir öğesini yorumlarken başvurabileceğimiz tutarlı, mantıklı,  zorunlu bir genel düşünceler sistemi oluşturma amacını”</a:t>
            </a:r>
            <a:r>
              <a:rPr lang="tr-TR" smtClean="0">
                <a:latin typeface="Times New Roman" pitchFamily="18" charset="0"/>
                <a:cs typeface="Times New Roman" pitchFamily="18" charset="0"/>
              </a:rPr>
              <a:t>  ifade eder.</a:t>
            </a:r>
          </a:p>
          <a:p>
            <a:pPr algn="just" eaLnBrk="1" hangingPunct="1">
              <a:buFont typeface="Wingdings" pitchFamily="2" charset="2"/>
              <a:buNone/>
            </a:pPr>
            <a:endParaRPr lang="tr-TR" sz="800" smtClean="0">
              <a:latin typeface="Times New Roman" pitchFamily="18" charset="0"/>
              <a:cs typeface="Times New Roman" pitchFamily="18" charset="0"/>
            </a:endParaRPr>
          </a:p>
          <a:p>
            <a:pPr algn="just" eaLnBrk="1" hangingPunct="1"/>
            <a:r>
              <a:rPr lang="tr-TR" smtClean="0">
                <a:latin typeface="Times New Roman" pitchFamily="18" charset="0"/>
                <a:cs typeface="Times New Roman" pitchFamily="18" charset="0"/>
              </a:rPr>
              <a:t> Einstein’a göre bilim; </a:t>
            </a:r>
            <a:r>
              <a:rPr lang="tr-TR" b="1" smtClean="0">
                <a:latin typeface="Times New Roman" pitchFamily="18" charset="0"/>
                <a:cs typeface="Times New Roman" pitchFamily="18" charset="0"/>
              </a:rPr>
              <a:t>Her türlü düzenden yoksun duyu verileri ile düzenli düşünceler arasında uygunluk sağlama çabasıdır.</a:t>
            </a:r>
          </a:p>
          <a:p>
            <a:pPr algn="just" eaLnBrk="1" hangingPunct="1">
              <a:buFont typeface="Wingdings" pitchFamily="2" charset="2"/>
              <a:buNone/>
            </a:pPr>
            <a:endParaRPr lang="tr-TR" sz="800" b="1" smtClean="0">
              <a:latin typeface="Times New Roman" pitchFamily="18" charset="0"/>
              <a:cs typeface="Times New Roman" pitchFamily="18" charset="0"/>
            </a:endParaRPr>
          </a:p>
          <a:p>
            <a:pPr algn="just" eaLnBrk="1" hangingPunct="1"/>
            <a:r>
              <a:rPr lang="tr-TR" b="1" smtClean="0">
                <a:latin typeface="Times New Roman" pitchFamily="18" charset="0"/>
                <a:cs typeface="Times New Roman" pitchFamily="18" charset="0"/>
              </a:rPr>
              <a:t> </a:t>
            </a:r>
            <a:r>
              <a:rPr lang="tr-TR" smtClean="0"/>
              <a:t>Bertrand Russell’a göre bilim; </a:t>
            </a:r>
            <a:r>
              <a:rPr lang="tr-TR" b="1" smtClean="0"/>
              <a:t>Gözlem ve gözleme dayalı akıl yürütme yoluyla dünyaya ilişkin olguları birbirine bağlayan yasaları bulma çabasıdır. </a:t>
            </a:r>
            <a:endParaRPr lang="tr-TR" b="1" smtClean="0">
              <a:latin typeface="Times New Roman" pitchFamily="18" charset="0"/>
              <a:cs typeface="Times New Roman" pitchFamily="18" charset="0"/>
            </a:endParaRPr>
          </a:p>
          <a:p>
            <a:pPr algn="just" eaLnBrk="1" hangingPunct="1">
              <a:buFont typeface="Wingdings" pitchFamily="2" charset="2"/>
              <a:buNone/>
            </a:pPr>
            <a:endParaRPr lang="tr-TR" smtClean="0">
              <a:latin typeface="Times New Roman" pitchFamily="18" charset="0"/>
              <a:cs typeface="Times New Roman" pitchFamily="18" charset="0"/>
            </a:endParaRPr>
          </a:p>
          <a:p>
            <a:pPr algn="just" eaLnBrk="1" hangingPunct="1">
              <a:buFont typeface="Wingdings" pitchFamily="2" charset="2"/>
              <a:buNone/>
            </a:pPr>
            <a:endParaRPr lang="tr-TR" smtClean="0">
              <a:latin typeface="Times New Roman" pitchFamily="18" charset="0"/>
              <a:cs typeface="Times New Roman" pitchFamily="18" charset="0"/>
            </a:endParaRPr>
          </a:p>
        </p:txBody>
      </p:sp>
      <p:sp>
        <p:nvSpPr>
          <p:cNvPr id="19458"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566738" y="2122488"/>
            <a:ext cx="8291512" cy="4449762"/>
          </a:xfrm>
        </p:spPr>
        <p:txBody>
          <a:bodyPr>
            <a:normAutofit/>
          </a:bodyPr>
          <a:lstStyle/>
          <a:p>
            <a:pPr eaLnBrk="1" hangingPunct="1">
              <a:lnSpc>
                <a:spcPct val="80000"/>
              </a:lnSpc>
              <a:buFont typeface="Wingdings" pitchFamily="2" charset="2"/>
              <a:buNone/>
            </a:pPr>
            <a:r>
              <a:rPr lang="tr-TR" b="1" smtClean="0">
                <a:solidFill>
                  <a:schemeClr val="tx2"/>
                </a:solidFill>
                <a:latin typeface="Times New Roman" pitchFamily="18" charset="0"/>
                <a:cs typeface="Times New Roman" pitchFamily="18" charset="0"/>
              </a:rPr>
              <a:t>Genel Araştırma Konusu Hangi Yöntemlerle Belirlenir?</a:t>
            </a:r>
          </a:p>
          <a:p>
            <a:pPr eaLnBrk="1" hangingPunct="1">
              <a:lnSpc>
                <a:spcPct val="80000"/>
              </a:lnSpc>
              <a:buFont typeface="Wingdings" pitchFamily="2" charset="2"/>
              <a:buNone/>
            </a:pPr>
            <a:endParaRPr lang="tr-TR" b="1" smtClean="0">
              <a:solidFill>
                <a:schemeClr val="tx2"/>
              </a:solidFill>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Teori (Kuram) ve uygulamalardan yola çıkarak</a:t>
            </a:r>
          </a:p>
          <a:p>
            <a:pPr eaLnBrk="1" hangingPunct="1">
              <a:lnSpc>
                <a:spcPct val="80000"/>
              </a:lnSpc>
            </a:pPr>
            <a:endParaRPr lang="tr-TR" sz="2600" smtClean="0">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Güçlü ve zayıf yönleri belirleyerek</a:t>
            </a:r>
          </a:p>
          <a:p>
            <a:pPr eaLnBrk="1" hangingPunct="1">
              <a:lnSpc>
                <a:spcPct val="80000"/>
              </a:lnSpc>
            </a:pPr>
            <a:endParaRPr lang="tr-TR" sz="2600" smtClean="0">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Daha önce yapılan tezleri inceleyerek</a:t>
            </a:r>
          </a:p>
          <a:p>
            <a:pPr eaLnBrk="1" hangingPunct="1">
              <a:lnSpc>
                <a:spcPct val="80000"/>
              </a:lnSpc>
            </a:pPr>
            <a:endParaRPr lang="tr-TR" sz="2600" smtClean="0">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Tartışarak</a:t>
            </a:r>
          </a:p>
          <a:p>
            <a:pPr eaLnBrk="1" hangingPunct="1">
              <a:lnSpc>
                <a:spcPct val="80000"/>
              </a:lnSpc>
            </a:pPr>
            <a:endParaRPr lang="tr-TR" sz="2600" smtClean="0">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Kaynak incelemesi yaparak</a:t>
            </a:r>
          </a:p>
        </p:txBody>
      </p:sp>
      <p:sp>
        <p:nvSpPr>
          <p:cNvPr id="4" name="Rectangle 2"/>
          <p:cNvSpPr txBox="1">
            <a:spLocks noChangeArrowheads="1"/>
          </p:cNvSpPr>
          <p:nvPr/>
        </p:nvSpPr>
        <p:spPr>
          <a:xfrm>
            <a:off x="250825" y="274638"/>
            <a:ext cx="8642350"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animEffect transition="in" filter="diamond(in)">
                                      <p:cBhvr>
                                        <p:cTn id="7" dur="2000"/>
                                        <p:tgtEl>
                                          <p:spTgt spid="1433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4339">
                                            <p:txEl>
                                              <p:pRg st="4" end="4"/>
                                            </p:txEl>
                                          </p:spTgt>
                                        </p:tgtEl>
                                        <p:attrNameLst>
                                          <p:attrName>style.visibility</p:attrName>
                                        </p:attrNameLst>
                                      </p:cBhvr>
                                      <p:to>
                                        <p:strVal val="visible"/>
                                      </p:to>
                                    </p:set>
                                    <p:animEffect transition="in" filter="diamond(in)">
                                      <p:cBhvr>
                                        <p:cTn id="12" dur="2000"/>
                                        <p:tgtEl>
                                          <p:spTgt spid="1433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4339">
                                            <p:txEl>
                                              <p:pRg st="6" end="6"/>
                                            </p:txEl>
                                          </p:spTgt>
                                        </p:tgtEl>
                                        <p:attrNameLst>
                                          <p:attrName>style.visibility</p:attrName>
                                        </p:attrNameLst>
                                      </p:cBhvr>
                                      <p:to>
                                        <p:strVal val="visible"/>
                                      </p:to>
                                    </p:set>
                                    <p:animEffect transition="in" filter="diamond(in)">
                                      <p:cBhvr>
                                        <p:cTn id="17" dur="2000"/>
                                        <p:tgtEl>
                                          <p:spTgt spid="14339">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4339">
                                            <p:txEl>
                                              <p:pRg st="8" end="8"/>
                                            </p:txEl>
                                          </p:spTgt>
                                        </p:tgtEl>
                                        <p:attrNameLst>
                                          <p:attrName>style.visibility</p:attrName>
                                        </p:attrNameLst>
                                      </p:cBhvr>
                                      <p:to>
                                        <p:strVal val="visible"/>
                                      </p:to>
                                    </p:set>
                                    <p:animEffect transition="in" filter="diamond(in)">
                                      <p:cBhvr>
                                        <p:cTn id="22" dur="2000"/>
                                        <p:tgtEl>
                                          <p:spTgt spid="14339">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14339">
                                            <p:txEl>
                                              <p:pRg st="10" end="10"/>
                                            </p:txEl>
                                          </p:spTgt>
                                        </p:tgtEl>
                                        <p:attrNameLst>
                                          <p:attrName>style.visibility</p:attrName>
                                        </p:attrNameLst>
                                      </p:cBhvr>
                                      <p:to>
                                        <p:strVal val="visible"/>
                                      </p:to>
                                    </p:set>
                                    <p:animEffect transition="in" filter="diamond(in)">
                                      <p:cBhvr>
                                        <p:cTn id="27" dur="2000"/>
                                        <p:tgtEl>
                                          <p:spTgt spid="1433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4294967295"/>
          </p:nvPr>
        </p:nvSpPr>
        <p:spPr>
          <a:xfrm>
            <a:off x="566738" y="2122488"/>
            <a:ext cx="8291512" cy="4449762"/>
          </a:xfrm>
        </p:spPr>
        <p:txBody>
          <a:bodyPr>
            <a:normAutofit lnSpcReduction="10000"/>
          </a:bodyPr>
          <a:lstStyle/>
          <a:p>
            <a:pPr eaLnBrk="1" hangingPunct="1">
              <a:lnSpc>
                <a:spcPct val="80000"/>
              </a:lnSpc>
              <a:buFont typeface="Wingdings" pitchFamily="2" charset="2"/>
              <a:buNone/>
            </a:pPr>
            <a:r>
              <a:rPr lang="tr-TR" b="1" smtClean="0">
                <a:solidFill>
                  <a:schemeClr val="tx2"/>
                </a:solidFill>
                <a:latin typeface="Times New Roman" pitchFamily="18" charset="0"/>
                <a:cs typeface="Times New Roman" pitchFamily="18" charset="0"/>
              </a:rPr>
              <a:t>Literatür taraması</a:t>
            </a:r>
          </a:p>
          <a:p>
            <a:pPr eaLnBrk="1" hangingPunct="1">
              <a:lnSpc>
                <a:spcPct val="80000"/>
              </a:lnSpc>
              <a:buFont typeface="Wingdings" pitchFamily="2" charset="2"/>
              <a:buNone/>
            </a:pPr>
            <a:endParaRPr lang="tr-TR" b="1" smtClean="0">
              <a:solidFill>
                <a:schemeClr val="tx2"/>
              </a:solidFill>
              <a:latin typeface="Times New Roman" pitchFamily="18" charset="0"/>
              <a:cs typeface="Times New Roman" pitchFamily="18" charset="0"/>
            </a:endParaRPr>
          </a:p>
          <a:p>
            <a:pPr eaLnBrk="1" hangingPunct="1">
              <a:lnSpc>
                <a:spcPct val="80000"/>
              </a:lnSpc>
            </a:pPr>
            <a:r>
              <a:rPr lang="tr-TR" sz="2600" smtClean="0">
                <a:latin typeface="Times New Roman" pitchFamily="18" charset="0"/>
                <a:cs typeface="Times New Roman" pitchFamily="18" charset="0"/>
              </a:rPr>
              <a:t>Araştırma konusunun somutlaştırılması her araştırmacı için, özellikle kısıtlı imkanları olan araştırmacı için çok önemlidir. Konu belirlemenin en uygun yolu, ilgi duyulan alanla ilgili yayınları uygun bir ortamda okumaktır. İlgili literatürün taranmasında iki önemli nokta vardır;</a:t>
            </a:r>
          </a:p>
          <a:p>
            <a:pPr eaLnBrk="1" hangingPunct="1">
              <a:lnSpc>
                <a:spcPct val="80000"/>
              </a:lnSpc>
            </a:pPr>
            <a:r>
              <a:rPr lang="tr-TR" sz="2600" smtClean="0">
                <a:latin typeface="Times New Roman" pitchFamily="18" charset="0"/>
                <a:cs typeface="Times New Roman" pitchFamily="18" charset="0"/>
              </a:rPr>
              <a:t> </a:t>
            </a:r>
            <a:r>
              <a:rPr lang="tr-TR" b="1" smtClean="0">
                <a:solidFill>
                  <a:schemeClr val="tx2"/>
                </a:solidFill>
                <a:latin typeface="Times New Roman" pitchFamily="18" charset="0"/>
                <a:cs typeface="Times New Roman" pitchFamily="18" charset="0"/>
              </a:rPr>
              <a:t>1.</a:t>
            </a:r>
            <a:r>
              <a:rPr lang="tr-TR" sz="2600" smtClean="0">
                <a:latin typeface="Times New Roman" pitchFamily="18" charset="0"/>
                <a:cs typeface="Times New Roman" pitchFamily="18" charset="0"/>
              </a:rPr>
              <a:t> Problemle ilgili literatürün taranması, taranan literatürlerin okunması ve düşünülen problemle kaynaştırılması.</a:t>
            </a:r>
          </a:p>
          <a:p>
            <a:pPr eaLnBrk="1" hangingPunct="1">
              <a:lnSpc>
                <a:spcPct val="80000"/>
              </a:lnSpc>
            </a:pPr>
            <a:r>
              <a:rPr lang="tr-TR" sz="2600" smtClean="0">
                <a:latin typeface="Times New Roman" pitchFamily="18" charset="0"/>
                <a:cs typeface="Times New Roman" pitchFamily="18" charset="0"/>
              </a:rPr>
              <a:t> </a:t>
            </a:r>
            <a:r>
              <a:rPr lang="tr-TR" b="1" smtClean="0">
                <a:solidFill>
                  <a:schemeClr val="tx2"/>
                </a:solidFill>
                <a:latin typeface="Times New Roman" pitchFamily="18" charset="0"/>
                <a:cs typeface="Times New Roman" pitchFamily="18" charset="0"/>
              </a:rPr>
              <a:t>2.</a:t>
            </a:r>
            <a:r>
              <a:rPr lang="tr-TR" sz="2600" smtClean="0">
                <a:latin typeface="Times New Roman" pitchFamily="18" charset="0"/>
                <a:cs typeface="Times New Roman" pitchFamily="18" charset="0"/>
              </a:rPr>
              <a:t> Literatürden elde edilen bilgilerin problemle ilgili yönlerinin ayıklanarak kayıt edilmesi ve problemin çözümünden yazımına kadar bunlardan yararlanılması.</a:t>
            </a:r>
          </a:p>
        </p:txBody>
      </p:sp>
      <p:sp>
        <p:nvSpPr>
          <p:cNvPr id="4" name="Rectangle 2"/>
          <p:cNvSpPr txBox="1">
            <a:spLocks noChangeArrowheads="1"/>
          </p:cNvSpPr>
          <p:nvPr/>
        </p:nvSpPr>
        <p:spPr>
          <a:xfrm>
            <a:off x="250825" y="274638"/>
            <a:ext cx="8642350"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animEffect transition="in" filter="diamond(in)">
                                      <p:cBhvr>
                                        <p:cTn id="7" dur="2000"/>
                                        <p:tgtEl>
                                          <p:spTgt spid="1433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4339">
                                            <p:txEl>
                                              <p:pRg st="3" end="3"/>
                                            </p:txEl>
                                          </p:spTgt>
                                        </p:tgtEl>
                                        <p:attrNameLst>
                                          <p:attrName>style.visibility</p:attrName>
                                        </p:attrNameLst>
                                      </p:cBhvr>
                                      <p:to>
                                        <p:strVal val="visible"/>
                                      </p:to>
                                    </p:set>
                                    <p:animEffect transition="in" filter="diamond(in)">
                                      <p:cBhvr>
                                        <p:cTn id="12" dur="2000"/>
                                        <p:tgtEl>
                                          <p:spTgt spid="1433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4339">
                                            <p:txEl>
                                              <p:pRg st="4" end="4"/>
                                            </p:txEl>
                                          </p:spTgt>
                                        </p:tgtEl>
                                        <p:attrNameLst>
                                          <p:attrName>style.visibility</p:attrName>
                                        </p:attrNameLst>
                                      </p:cBhvr>
                                      <p:to>
                                        <p:strVal val="visible"/>
                                      </p:to>
                                    </p:set>
                                    <p:animEffect transition="in" filter="diamond(in)">
                                      <p:cBhvr>
                                        <p:cTn id="17" dur="2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50825" y="274638"/>
            <a:ext cx="8642350"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
        <p:nvSpPr>
          <p:cNvPr id="14339" name="Rectangle 3"/>
          <p:cNvSpPr>
            <a:spLocks noChangeArrowheads="1"/>
          </p:cNvSpPr>
          <p:nvPr/>
        </p:nvSpPr>
        <p:spPr bwMode="auto">
          <a:xfrm>
            <a:off x="250825" y="1628775"/>
            <a:ext cx="8607425" cy="4968875"/>
          </a:xfrm>
          <a:prstGeom prst="rect">
            <a:avLst/>
          </a:prstGeom>
          <a:noFill/>
          <a:ln w="9525">
            <a:noFill/>
            <a:miter lim="800000"/>
            <a:headEnd/>
            <a:tailEnd/>
          </a:ln>
        </p:spPr>
        <p:txBody>
          <a:bodyPr/>
          <a:lstStyle/>
          <a:p>
            <a:pPr marL="365125" indent="-365125">
              <a:lnSpc>
                <a:spcPct val="80000"/>
              </a:lnSpc>
              <a:spcBef>
                <a:spcPct val="20000"/>
              </a:spcBef>
              <a:buClr>
                <a:schemeClr val="accent1"/>
              </a:buClr>
              <a:buFont typeface="Wingdings" pitchFamily="2" charset="2"/>
              <a:buNone/>
            </a:pPr>
            <a:endParaRPr lang="tr-TR" sz="2400" b="1">
              <a:solidFill>
                <a:schemeClr val="tx2"/>
              </a:solidFill>
              <a:latin typeface="Times New Roman" pitchFamily="18" charset="0"/>
              <a:cs typeface="Times New Roman" pitchFamily="18" charset="0"/>
            </a:endParaRPr>
          </a:p>
          <a:p>
            <a:pPr marL="365125" indent="-365125">
              <a:lnSpc>
                <a:spcPct val="80000"/>
              </a:lnSpc>
              <a:spcBef>
                <a:spcPct val="20000"/>
              </a:spcBef>
              <a:buClr>
                <a:schemeClr val="accent1"/>
              </a:buClr>
              <a:buFont typeface="Wingdings" pitchFamily="2" charset="2"/>
              <a:buChar char=""/>
            </a:pPr>
            <a:r>
              <a:rPr lang="tr-TR" sz="2600">
                <a:solidFill>
                  <a:srgbClr val="262626"/>
                </a:solidFill>
                <a:latin typeface="Times New Roman" pitchFamily="18" charset="0"/>
                <a:cs typeface="Times New Roman" pitchFamily="18" charset="0"/>
              </a:rPr>
              <a:t>Acemi araştırmacı literatür taramasını ve dokümantasyonu önemsemeyebilir. Bu tür çalışmaları zor bulup araştırmanın sonuna bırakabilir. Bazı araştırmacılar ise literatür taramanın kolay olduğunu düşünerek erteleyebilirler. </a:t>
            </a:r>
            <a:r>
              <a:rPr lang="tr-TR" sz="2600" b="1">
                <a:solidFill>
                  <a:srgbClr val="262626"/>
                </a:solidFill>
                <a:latin typeface="Times New Roman" pitchFamily="18" charset="0"/>
                <a:cs typeface="Times New Roman" pitchFamily="18" charset="0"/>
              </a:rPr>
              <a:t>Yeterli literatür taraması yapmadan araştırmaya geçmek büyük bir hatadır. </a:t>
            </a:r>
            <a:r>
              <a:rPr lang="tr-TR" sz="2600">
                <a:solidFill>
                  <a:srgbClr val="262626"/>
                </a:solidFill>
                <a:latin typeface="Times New Roman" pitchFamily="18" charset="0"/>
                <a:cs typeface="Times New Roman" pitchFamily="18" charset="0"/>
              </a:rPr>
              <a:t>Literatür taraması kütüphane ya da internet üzerinden eksiksiz yapılmalıdır. İyi bir literatür taramasının yaraları şunlardır:</a:t>
            </a:r>
          </a:p>
          <a:p>
            <a:pPr marL="365125" indent="-365125">
              <a:lnSpc>
                <a:spcPct val="80000"/>
              </a:lnSpc>
              <a:spcBef>
                <a:spcPct val="20000"/>
              </a:spcBef>
              <a:buClr>
                <a:schemeClr val="accent1"/>
              </a:buClr>
              <a:buFont typeface="Wingdings" pitchFamily="2" charset="2"/>
              <a:buChar char=""/>
            </a:pPr>
            <a:r>
              <a:rPr lang="tr-TR" sz="2400" b="1">
                <a:solidFill>
                  <a:schemeClr val="tx2"/>
                </a:solidFill>
                <a:latin typeface="Times New Roman" pitchFamily="18" charset="0"/>
                <a:cs typeface="Times New Roman" pitchFamily="18" charset="0"/>
              </a:rPr>
              <a:t>1.</a:t>
            </a:r>
            <a:r>
              <a:rPr lang="tr-TR" sz="2600">
                <a:solidFill>
                  <a:srgbClr val="262626"/>
                </a:solidFill>
                <a:latin typeface="Times New Roman" pitchFamily="18" charset="0"/>
                <a:cs typeface="Times New Roman" pitchFamily="18" charset="0"/>
              </a:rPr>
              <a:t> Önceden yapılmış çalışmaların tekrarından sakınma</a:t>
            </a:r>
          </a:p>
          <a:p>
            <a:pPr marL="365125" indent="-365125">
              <a:lnSpc>
                <a:spcPct val="80000"/>
              </a:lnSpc>
              <a:spcBef>
                <a:spcPct val="20000"/>
              </a:spcBef>
              <a:buClr>
                <a:schemeClr val="accent1"/>
              </a:buClr>
              <a:buFont typeface="Wingdings" pitchFamily="2" charset="2"/>
              <a:buChar char=""/>
            </a:pPr>
            <a:r>
              <a:rPr lang="tr-TR" sz="2400" b="1">
                <a:solidFill>
                  <a:schemeClr val="tx2"/>
                </a:solidFill>
                <a:latin typeface="Times New Roman" pitchFamily="18" charset="0"/>
                <a:cs typeface="Times New Roman" pitchFamily="18" charset="0"/>
              </a:rPr>
              <a:t>2.</a:t>
            </a:r>
            <a:r>
              <a:rPr lang="tr-TR" sz="2600">
                <a:solidFill>
                  <a:srgbClr val="262626"/>
                </a:solidFill>
                <a:latin typeface="Times New Roman" pitchFamily="18" charset="0"/>
                <a:cs typeface="Times New Roman" pitchFamily="18" charset="0"/>
              </a:rPr>
              <a:t> Bilgi düzeyini geliştirme</a:t>
            </a:r>
          </a:p>
          <a:p>
            <a:pPr marL="365125" indent="-365125">
              <a:lnSpc>
                <a:spcPct val="80000"/>
              </a:lnSpc>
              <a:spcBef>
                <a:spcPct val="20000"/>
              </a:spcBef>
              <a:buClr>
                <a:schemeClr val="accent1"/>
              </a:buClr>
              <a:buFont typeface="Wingdings" pitchFamily="2" charset="2"/>
              <a:buChar char=""/>
            </a:pPr>
            <a:r>
              <a:rPr lang="tr-TR" sz="2400" b="1">
                <a:solidFill>
                  <a:schemeClr val="tx2"/>
                </a:solidFill>
                <a:latin typeface="Times New Roman" pitchFamily="18" charset="0"/>
                <a:cs typeface="Times New Roman" pitchFamily="18" charset="0"/>
              </a:rPr>
              <a:t>3.</a:t>
            </a:r>
            <a:r>
              <a:rPr lang="tr-TR" sz="2600">
                <a:solidFill>
                  <a:srgbClr val="262626"/>
                </a:solidFill>
                <a:latin typeface="Times New Roman" pitchFamily="18" charset="0"/>
                <a:cs typeface="Times New Roman" pitchFamily="18" charset="0"/>
              </a:rPr>
              <a:t> Yeni fikirler geliştirme</a:t>
            </a:r>
          </a:p>
          <a:p>
            <a:pPr marL="365125" indent="-365125">
              <a:lnSpc>
                <a:spcPct val="80000"/>
              </a:lnSpc>
              <a:spcBef>
                <a:spcPct val="20000"/>
              </a:spcBef>
              <a:buClr>
                <a:schemeClr val="accent1"/>
              </a:buClr>
              <a:buFont typeface="Wingdings" pitchFamily="2" charset="2"/>
              <a:buChar char=""/>
            </a:pPr>
            <a:r>
              <a:rPr lang="tr-TR" sz="2400" b="1">
                <a:solidFill>
                  <a:schemeClr val="tx2"/>
                </a:solidFill>
                <a:latin typeface="Times New Roman" pitchFamily="18" charset="0"/>
                <a:cs typeface="Times New Roman" pitchFamily="18" charset="0"/>
              </a:rPr>
              <a:t>4.</a:t>
            </a:r>
            <a:r>
              <a:rPr lang="tr-TR" sz="2600">
                <a:solidFill>
                  <a:srgbClr val="262626"/>
                </a:solidFill>
                <a:latin typeface="Times New Roman" pitchFamily="18" charset="0"/>
                <a:cs typeface="Times New Roman" pitchFamily="18" charset="0"/>
              </a:rPr>
              <a:t> Hipotezleri kuvvetlendirme veya çürütme</a:t>
            </a:r>
          </a:p>
          <a:p>
            <a:pPr marL="365125" indent="-365125">
              <a:lnSpc>
                <a:spcPct val="80000"/>
              </a:lnSpc>
              <a:spcBef>
                <a:spcPct val="20000"/>
              </a:spcBef>
              <a:buClr>
                <a:schemeClr val="accent1"/>
              </a:buClr>
              <a:buFont typeface="Wingdings" pitchFamily="2" charset="2"/>
              <a:buChar char=""/>
            </a:pPr>
            <a:r>
              <a:rPr lang="tr-TR" sz="2400" b="1">
                <a:solidFill>
                  <a:schemeClr val="tx2"/>
                </a:solidFill>
                <a:latin typeface="Times New Roman" pitchFamily="18" charset="0"/>
                <a:cs typeface="Times New Roman" pitchFamily="18" charset="0"/>
              </a:rPr>
              <a:t>5.</a:t>
            </a:r>
            <a:r>
              <a:rPr lang="tr-TR" sz="2600">
                <a:solidFill>
                  <a:srgbClr val="262626"/>
                </a:solidFill>
                <a:latin typeface="Times New Roman" pitchFamily="18" charset="0"/>
                <a:cs typeface="Times New Roman" pitchFamily="18" charset="0"/>
              </a:rPr>
              <a:t> Kararları etkileme</a:t>
            </a:r>
            <a:endParaRPr lang="tr-TR" sz="2600" b="1">
              <a:solidFill>
                <a:srgbClr val="262626"/>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diamond(in)">
                                      <p:cBhvr>
                                        <p:cTn id="7" dur="2000"/>
                                        <p:tgtEl>
                                          <p:spTgt spid="1433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diamond(in)">
                                      <p:cBhvr>
                                        <p:cTn id="12" dur="2000"/>
                                        <p:tgtEl>
                                          <p:spTgt spid="1433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animEffect transition="in" filter="diamond(in)">
                                      <p:cBhvr>
                                        <p:cTn id="17" dur="2000"/>
                                        <p:tgtEl>
                                          <p:spTgt spid="1433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diamond(in)">
                                      <p:cBhvr>
                                        <p:cTn id="22" dur="2000"/>
                                        <p:tgtEl>
                                          <p:spTgt spid="1433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14339">
                                            <p:txEl>
                                              <p:pRg st="5" end="5"/>
                                            </p:txEl>
                                          </p:spTgt>
                                        </p:tgtEl>
                                        <p:attrNameLst>
                                          <p:attrName>style.visibility</p:attrName>
                                        </p:attrNameLst>
                                      </p:cBhvr>
                                      <p:to>
                                        <p:strVal val="visible"/>
                                      </p:to>
                                    </p:set>
                                    <p:animEffect transition="in" filter="diamond(in)">
                                      <p:cBhvr>
                                        <p:cTn id="27" dur="2000"/>
                                        <p:tgtEl>
                                          <p:spTgt spid="1433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14339">
                                            <p:txEl>
                                              <p:pRg st="6" end="6"/>
                                            </p:txEl>
                                          </p:spTgt>
                                        </p:tgtEl>
                                        <p:attrNameLst>
                                          <p:attrName>style.visibility</p:attrName>
                                        </p:attrNameLst>
                                      </p:cBhvr>
                                      <p:to>
                                        <p:strVal val="visible"/>
                                      </p:to>
                                    </p:set>
                                    <p:animEffect transition="in" filter="diamond(in)">
                                      <p:cBhvr>
                                        <p:cTn id="32" dur="20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50825" y="274638"/>
            <a:ext cx="8642350" cy="1209675"/>
          </a:xfrm>
          <a:prstGeom prst="rect">
            <a:avLst/>
          </a:prstGeom>
        </p:spPr>
        <p:txBody>
          <a:bodyPr anchor="ctr">
            <a:normAutofit/>
          </a:bodyPr>
          <a:lstStyle/>
          <a:p>
            <a:pPr algn="ctr"/>
            <a:r>
              <a:rPr lang="tr-TR" sz="4800">
                <a:solidFill>
                  <a:schemeClr val="tx2"/>
                </a:solidFill>
                <a:latin typeface="Book Antiqua" pitchFamily="18" charset="0"/>
              </a:rPr>
              <a:t>  Araştırma Konusunun Seçimi</a:t>
            </a:r>
          </a:p>
        </p:txBody>
      </p:sp>
      <p:sp>
        <p:nvSpPr>
          <p:cNvPr id="14339" name="Rectangle 3"/>
          <p:cNvSpPr>
            <a:spLocks noChangeArrowheads="1"/>
          </p:cNvSpPr>
          <p:nvPr/>
        </p:nvSpPr>
        <p:spPr bwMode="auto">
          <a:xfrm>
            <a:off x="250825" y="1628775"/>
            <a:ext cx="8607425" cy="4968875"/>
          </a:xfrm>
          <a:prstGeom prst="rect">
            <a:avLst/>
          </a:prstGeom>
          <a:noFill/>
          <a:ln w="9525">
            <a:noFill/>
            <a:miter lim="800000"/>
            <a:headEnd/>
            <a:tailEnd/>
          </a:ln>
        </p:spPr>
        <p:txBody>
          <a:bodyPr/>
          <a:lstStyle/>
          <a:p>
            <a:pPr marL="365125" indent="-365125">
              <a:lnSpc>
                <a:spcPct val="80000"/>
              </a:lnSpc>
              <a:spcBef>
                <a:spcPct val="20000"/>
              </a:spcBef>
              <a:buClr>
                <a:schemeClr val="accent1"/>
              </a:buClr>
              <a:buFont typeface="Wingdings" pitchFamily="2" charset="2"/>
              <a:buNone/>
            </a:pPr>
            <a:endParaRPr lang="tr-TR" sz="2400" b="1">
              <a:solidFill>
                <a:schemeClr val="tx2"/>
              </a:solidFill>
              <a:latin typeface="Times New Roman" pitchFamily="18" charset="0"/>
              <a:cs typeface="Times New Roman" pitchFamily="18" charset="0"/>
            </a:endParaRPr>
          </a:p>
          <a:p>
            <a:pPr marL="365125" indent="-365125">
              <a:lnSpc>
                <a:spcPct val="80000"/>
              </a:lnSpc>
              <a:spcBef>
                <a:spcPct val="20000"/>
              </a:spcBef>
              <a:buClr>
                <a:schemeClr val="accent1"/>
              </a:buClr>
              <a:buFont typeface="Wingdings" pitchFamily="2" charset="2"/>
              <a:buChar char=""/>
            </a:pPr>
            <a:r>
              <a:rPr lang="tr-TR" sz="2600">
                <a:solidFill>
                  <a:srgbClr val="262626"/>
                </a:solidFill>
                <a:latin typeface="Times New Roman" pitchFamily="18" charset="0"/>
                <a:cs typeface="Times New Roman" pitchFamily="18" charset="0"/>
              </a:rPr>
              <a:t>Bir araştırma planlayan araştırmacının, gerek planının berraklaşması gerekse yapılan çalışmalardan emin olmak için çok sayıda yayın okunmalıdır. Öyle ki, </a:t>
            </a:r>
            <a:r>
              <a:rPr lang="tr-TR" sz="2600" b="1">
                <a:solidFill>
                  <a:srgbClr val="262626"/>
                </a:solidFill>
                <a:latin typeface="Times New Roman" pitchFamily="18" charset="0"/>
                <a:cs typeface="Times New Roman" pitchFamily="18" charset="0"/>
              </a:rPr>
              <a:t>deneysel araştırmalara ayrılan zaman okumaya ayrılan zamandan hep daha azdır. </a:t>
            </a:r>
          </a:p>
          <a:p>
            <a:pPr marL="365125" indent="-365125">
              <a:lnSpc>
                <a:spcPct val="80000"/>
              </a:lnSpc>
              <a:spcBef>
                <a:spcPct val="20000"/>
              </a:spcBef>
              <a:buClr>
                <a:schemeClr val="accent1"/>
              </a:buClr>
              <a:buFont typeface="Wingdings" pitchFamily="2" charset="2"/>
              <a:buChar char=""/>
            </a:pPr>
            <a:r>
              <a:rPr lang="tr-TR" sz="2600">
                <a:solidFill>
                  <a:srgbClr val="262626"/>
                </a:solidFill>
                <a:latin typeface="Times New Roman" pitchFamily="18" charset="0"/>
                <a:cs typeface="Times New Roman" pitchFamily="18" charset="0"/>
              </a:rPr>
              <a:t>Bu durumda araştırmacının hızlı ve etkili okuması öne çıkar. Hızlı okumak periyodikleri ve abstraktları taramak için yararlıdır. Ancak yavaş ve metodik okumak da ciddi inceleme için gereklidir. </a:t>
            </a:r>
          </a:p>
          <a:p>
            <a:pPr marL="365125" indent="-365125">
              <a:lnSpc>
                <a:spcPct val="80000"/>
              </a:lnSpc>
              <a:spcBef>
                <a:spcPct val="20000"/>
              </a:spcBef>
              <a:buClr>
                <a:schemeClr val="accent1"/>
              </a:buClr>
              <a:buFont typeface="Wingdings" pitchFamily="2" charset="2"/>
              <a:buChar char=""/>
            </a:pPr>
            <a:r>
              <a:rPr lang="tr-TR" sz="2600">
                <a:solidFill>
                  <a:srgbClr val="262626"/>
                </a:solidFill>
                <a:latin typeface="Times New Roman" pitchFamily="18" charset="0"/>
                <a:cs typeface="Times New Roman" pitchFamily="18" charset="0"/>
              </a:rPr>
              <a:t>Anketler göstermiştir ki, bir araştırmanın planını ve projesini hazırlamak için gereken literatürün elde edilmesi 6-8 ayda gerçekleşmektedir. </a:t>
            </a:r>
            <a:endParaRPr lang="tr-TR" sz="2600" b="1">
              <a:solidFill>
                <a:srgbClr val="262626"/>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rtlCol="0">
            <a:normAutofit lnSpcReduction="10000"/>
          </a:bodyPr>
          <a:lstStyle/>
          <a:p>
            <a:pPr marL="365760" indent="-365760"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Araştırma Amaçlarının Yazılması</a:t>
            </a:r>
          </a:p>
          <a:p>
            <a:pPr marL="365760" indent="-365760" eaLnBrk="1" fontAlgn="auto" hangingPunct="1">
              <a:spcAft>
                <a:spcPts val="0"/>
              </a:spcAft>
              <a:buFont typeface="Wingdings" pitchFamily="2" charset="2"/>
              <a:buNone/>
              <a:defRPr/>
            </a:pPr>
            <a:endParaRPr lang="tr-TR" b="1" dirty="0" smtClean="0">
              <a:solidFill>
                <a:schemeClr val="tx2"/>
              </a:solidFill>
              <a:latin typeface="Times New Roman" pitchFamily="18" charset="0"/>
              <a:ea typeface="+mj-ea"/>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Önce genel anlamda bir </a:t>
            </a:r>
            <a:r>
              <a:rPr lang="tr-TR" b="1" dirty="0" smtClean="0">
                <a:solidFill>
                  <a:schemeClr val="tx2"/>
                </a:solidFill>
                <a:latin typeface="Times New Roman" pitchFamily="18" charset="0"/>
                <a:ea typeface="+mj-ea"/>
                <a:cs typeface="Times New Roman" pitchFamily="18" charset="0"/>
              </a:rPr>
              <a:t>araştırma</a:t>
            </a:r>
            <a:r>
              <a:rPr lang="tr-TR" b="1" dirty="0" smtClean="0">
                <a:solidFill>
                  <a:schemeClr val="tx1">
                    <a:lumMod val="85000"/>
                    <a:lumOff val="15000"/>
                  </a:schemeClr>
                </a:solidFill>
                <a:latin typeface="Times New Roman" pitchFamily="18" charset="0"/>
                <a:cs typeface="Times New Roman" pitchFamily="18" charset="0"/>
              </a:rPr>
              <a:t> </a:t>
            </a:r>
            <a:r>
              <a:rPr lang="tr-TR" b="1" dirty="0" smtClean="0">
                <a:solidFill>
                  <a:schemeClr val="tx2"/>
                </a:solidFill>
                <a:latin typeface="Times New Roman" pitchFamily="18" charset="0"/>
                <a:ea typeface="+mj-ea"/>
                <a:cs typeface="Times New Roman" pitchFamily="18" charset="0"/>
              </a:rPr>
              <a:t>konusu</a:t>
            </a:r>
            <a:r>
              <a:rPr lang="tr-TR" dirty="0" smtClean="0">
                <a:solidFill>
                  <a:schemeClr val="tx1">
                    <a:lumMod val="85000"/>
                    <a:lumOff val="15000"/>
                  </a:schemeClr>
                </a:solidFill>
                <a:latin typeface="Times New Roman" pitchFamily="18" charset="0"/>
                <a:cs typeface="Times New Roman" pitchFamily="18" charset="0"/>
              </a:rPr>
              <a:t> bulunur</a:t>
            </a:r>
          </a:p>
          <a:p>
            <a:pPr marL="365760" indent="-365760" eaLnBrk="1" fontAlgn="auto" hangingPunct="1">
              <a:spcAft>
                <a:spcPts val="0"/>
              </a:spcAft>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Konu araştırılabilecek şekle getirilir </a:t>
            </a:r>
            <a:r>
              <a:rPr lang="tr-TR" b="1" dirty="0" smtClean="0">
                <a:solidFill>
                  <a:schemeClr val="tx2"/>
                </a:solidFill>
                <a:latin typeface="Times New Roman" pitchFamily="18" charset="0"/>
                <a:ea typeface="+mj-ea"/>
                <a:cs typeface="Times New Roman" pitchFamily="18" charset="0"/>
              </a:rPr>
              <a:t>(daraltılır)</a:t>
            </a:r>
          </a:p>
          <a:p>
            <a:pPr marL="365760" indent="-365760" eaLnBrk="1" fontAlgn="auto" hangingPunct="1">
              <a:spcAft>
                <a:spcPts val="0"/>
              </a:spcAft>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Genel</a:t>
            </a:r>
            <a:r>
              <a:rPr lang="tr-TR" b="1" dirty="0" smtClean="0">
                <a:solidFill>
                  <a:schemeClr val="tx1">
                    <a:lumMod val="85000"/>
                    <a:lumOff val="15000"/>
                  </a:schemeClr>
                </a:solidFill>
                <a:latin typeface="Times New Roman" pitchFamily="18" charset="0"/>
                <a:cs typeface="Times New Roman" pitchFamily="18" charset="0"/>
              </a:rPr>
              <a:t> </a:t>
            </a:r>
            <a:r>
              <a:rPr lang="tr-TR" b="1" dirty="0" smtClean="0">
                <a:solidFill>
                  <a:schemeClr val="tx2"/>
                </a:solidFill>
                <a:latin typeface="Times New Roman" pitchFamily="18" charset="0"/>
                <a:ea typeface="+mj-ea"/>
                <a:cs typeface="Times New Roman" pitchFamily="18" charset="0"/>
              </a:rPr>
              <a:t>araştırma</a:t>
            </a:r>
            <a:r>
              <a:rPr lang="tr-TR" b="1" dirty="0" smtClean="0">
                <a:solidFill>
                  <a:schemeClr val="tx1">
                    <a:lumMod val="85000"/>
                    <a:lumOff val="15000"/>
                  </a:schemeClr>
                </a:solidFill>
                <a:latin typeface="Times New Roman" pitchFamily="18" charset="0"/>
                <a:cs typeface="Times New Roman" pitchFamily="18" charset="0"/>
              </a:rPr>
              <a:t> </a:t>
            </a:r>
            <a:r>
              <a:rPr lang="tr-TR" b="1" dirty="0" smtClean="0">
                <a:solidFill>
                  <a:schemeClr val="tx2"/>
                </a:solidFill>
                <a:latin typeface="Times New Roman" pitchFamily="18" charset="0"/>
                <a:ea typeface="+mj-ea"/>
                <a:cs typeface="Times New Roman" pitchFamily="18" charset="0"/>
              </a:rPr>
              <a:t>soruları</a:t>
            </a:r>
            <a:r>
              <a:rPr lang="tr-TR" dirty="0" smtClean="0">
                <a:solidFill>
                  <a:schemeClr val="tx1">
                    <a:lumMod val="85000"/>
                    <a:lumOff val="15000"/>
                  </a:schemeClr>
                </a:solidFill>
                <a:latin typeface="Times New Roman" pitchFamily="18" charset="0"/>
                <a:cs typeface="Times New Roman" pitchFamily="18" charset="0"/>
              </a:rPr>
              <a:t> ifade edilir</a:t>
            </a:r>
          </a:p>
          <a:p>
            <a:pPr marL="365760" indent="-365760"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Araştırmanın </a:t>
            </a:r>
            <a:r>
              <a:rPr lang="tr-TR" b="1" dirty="0" smtClean="0">
                <a:solidFill>
                  <a:schemeClr val="tx2"/>
                </a:solidFill>
                <a:latin typeface="Times New Roman" pitchFamily="18" charset="0"/>
                <a:ea typeface="+mj-ea"/>
                <a:cs typeface="Times New Roman" pitchFamily="18" charset="0"/>
              </a:rPr>
              <a:t>amaçları</a:t>
            </a:r>
            <a:r>
              <a:rPr lang="tr-TR" dirty="0" smtClean="0">
                <a:solidFill>
                  <a:schemeClr val="tx1">
                    <a:lumMod val="85000"/>
                    <a:lumOff val="15000"/>
                  </a:schemeClr>
                </a:solidFill>
                <a:latin typeface="Times New Roman" pitchFamily="18" charset="0"/>
                <a:cs typeface="Times New Roman" pitchFamily="18" charset="0"/>
              </a:rPr>
              <a:t> belirlenir</a:t>
            </a:r>
          </a:p>
        </p:txBody>
      </p:sp>
      <p:sp>
        <p:nvSpPr>
          <p:cNvPr id="4" name="Rectangle 2"/>
          <p:cNvSpPr txBox="1">
            <a:spLocks noChangeArrowheads="1"/>
          </p:cNvSpPr>
          <p:nvPr/>
        </p:nvSpPr>
        <p:spPr>
          <a:xfrm>
            <a:off x="457200" y="274638"/>
            <a:ext cx="8291513" cy="1209675"/>
          </a:xfrm>
          <a:prstGeom prst="rect">
            <a:avLst/>
          </a:prstGeom>
        </p:spPr>
        <p:txBody>
          <a:bodyPr anchor="ctr">
            <a:normAutofit fontScale="97500"/>
          </a:bodyPr>
          <a:lstStyle/>
          <a:p>
            <a:pPr algn="ctr" fontAlgn="auto">
              <a:spcAft>
                <a:spcPts val="0"/>
              </a:spcAft>
              <a:defRPr/>
            </a:pPr>
            <a:r>
              <a:rPr lang="tr-TR" sz="3400" dirty="0">
                <a:solidFill>
                  <a:schemeClr val="tx2"/>
                </a:solidFill>
                <a:latin typeface="+mj-lt"/>
                <a:ea typeface="+mj-ea"/>
                <a:cs typeface="+mj-cs"/>
              </a:rPr>
              <a:t>  </a:t>
            </a:r>
            <a:r>
              <a:rPr lang="tr-TR" sz="4800" dirty="0">
                <a:solidFill>
                  <a:schemeClr val="tx2"/>
                </a:solidFill>
                <a:latin typeface="+mj-lt"/>
                <a:ea typeface="+mj-ea"/>
                <a:cs typeface="+mj-cs"/>
              </a:rPr>
              <a:t>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animEffect transition="in" filter="diamond(in)">
                                      <p:cBhvr>
                                        <p:cTn id="7" dur="2000"/>
                                        <p:tgtEl>
                                          <p:spTgt spid="1945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9459">
                                            <p:txEl>
                                              <p:pRg st="4" end="4"/>
                                            </p:txEl>
                                          </p:spTgt>
                                        </p:tgtEl>
                                        <p:attrNameLst>
                                          <p:attrName>style.visibility</p:attrName>
                                        </p:attrNameLst>
                                      </p:cBhvr>
                                      <p:to>
                                        <p:strVal val="visible"/>
                                      </p:to>
                                    </p:set>
                                    <p:animEffect transition="in" filter="diamond(in)">
                                      <p:cBhvr>
                                        <p:cTn id="12" dur="2000"/>
                                        <p:tgtEl>
                                          <p:spTgt spid="1945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9459">
                                            <p:txEl>
                                              <p:pRg st="6" end="6"/>
                                            </p:txEl>
                                          </p:spTgt>
                                        </p:tgtEl>
                                        <p:attrNameLst>
                                          <p:attrName>style.visibility</p:attrName>
                                        </p:attrNameLst>
                                      </p:cBhvr>
                                      <p:to>
                                        <p:strVal val="visible"/>
                                      </p:to>
                                    </p:set>
                                    <p:animEffect transition="in" filter="diamond(in)">
                                      <p:cBhvr>
                                        <p:cTn id="17" dur="2000"/>
                                        <p:tgtEl>
                                          <p:spTgt spid="19459">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9459">
                                            <p:txEl>
                                              <p:pRg st="8" end="8"/>
                                            </p:txEl>
                                          </p:spTgt>
                                        </p:tgtEl>
                                        <p:attrNameLst>
                                          <p:attrName>style.visibility</p:attrName>
                                        </p:attrNameLst>
                                      </p:cBhvr>
                                      <p:to>
                                        <p:strVal val="visible"/>
                                      </p:to>
                                    </p:set>
                                    <p:animEffect transition="in" filter="diamond(in)">
                                      <p:cBhvr>
                                        <p:cTn id="22" dur="2000"/>
                                        <p:tgtEl>
                                          <p:spTgt spid="1945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698500" y="2071688"/>
            <a:ext cx="7747000" cy="4395787"/>
          </a:xfrm>
        </p:spPr>
        <p:txBody>
          <a:bodyPr rtlCol="0">
            <a:noAutofit/>
          </a:bodyPr>
          <a:lstStyle/>
          <a:p>
            <a:pPr marL="365760" indent="-365760"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Araştırmada İyi Bir Konunun Belirleyicileri</a:t>
            </a:r>
          </a:p>
          <a:p>
            <a:pPr marL="365760" indent="-365760"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Araştırılabilir olmalı: hakkında veri toplanabilmeli</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Uygulama veya kuram açısından katkı niteliğinde olmalı</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Özgün olmalı</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Jürinin beklentileri ile uyumlu olmalı</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latin typeface="Times New Roman" pitchFamily="18" charset="0"/>
                <a:cs typeface="Times New Roman" pitchFamily="18" charset="0"/>
              </a:rPr>
              <a:t>Araştırmacının yetenek ve imkanlarıyla uyumlu olmalı</a:t>
            </a:r>
          </a:p>
        </p:txBody>
      </p:sp>
      <p:sp>
        <p:nvSpPr>
          <p:cNvPr id="4" name="Rectangle 2"/>
          <p:cNvSpPr txBox="1">
            <a:spLocks noChangeArrowheads="1"/>
          </p:cNvSpPr>
          <p:nvPr/>
        </p:nvSpPr>
        <p:spPr>
          <a:xfrm>
            <a:off x="457200" y="274638"/>
            <a:ext cx="8291513" cy="1209675"/>
          </a:xfrm>
          <a:prstGeom prst="rect">
            <a:avLst/>
          </a:prstGeom>
        </p:spPr>
        <p:txBody>
          <a:bodyPr anchor="ctr">
            <a:normAutofit fontScale="97500"/>
          </a:bodyPr>
          <a:lstStyle/>
          <a:p>
            <a:pPr algn="ctr" fontAlgn="auto">
              <a:spcAft>
                <a:spcPts val="0"/>
              </a:spcAft>
              <a:defRPr/>
            </a:pPr>
            <a:r>
              <a:rPr lang="tr-TR" sz="3400" dirty="0">
                <a:solidFill>
                  <a:schemeClr val="tx2"/>
                </a:solidFill>
                <a:latin typeface="+mj-lt"/>
                <a:ea typeface="+mj-ea"/>
                <a:cs typeface="+mj-cs"/>
              </a:rPr>
              <a:t>  </a:t>
            </a:r>
            <a:r>
              <a:rPr lang="tr-TR" sz="4800" dirty="0">
                <a:solidFill>
                  <a:schemeClr val="tx2"/>
                </a:solidFill>
                <a:latin typeface="+mj-lt"/>
                <a:ea typeface="+mj-ea"/>
                <a:cs typeface="+mj-cs"/>
              </a:rPr>
              <a:t>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diamond(in)">
                                      <p:cBhvr>
                                        <p:cTn id="7" dur="2000"/>
                                        <p:tgtEl>
                                          <p:spTgt spid="1638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6387">
                                            <p:txEl>
                                              <p:pRg st="4" end="4"/>
                                            </p:txEl>
                                          </p:spTgt>
                                        </p:tgtEl>
                                        <p:attrNameLst>
                                          <p:attrName>style.visibility</p:attrName>
                                        </p:attrNameLst>
                                      </p:cBhvr>
                                      <p:to>
                                        <p:strVal val="visible"/>
                                      </p:to>
                                    </p:set>
                                    <p:animEffect transition="in" filter="diamond(in)">
                                      <p:cBhvr>
                                        <p:cTn id="12" dur="2000"/>
                                        <p:tgtEl>
                                          <p:spTgt spid="1638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6387">
                                            <p:txEl>
                                              <p:pRg st="6" end="6"/>
                                            </p:txEl>
                                          </p:spTgt>
                                        </p:tgtEl>
                                        <p:attrNameLst>
                                          <p:attrName>style.visibility</p:attrName>
                                        </p:attrNameLst>
                                      </p:cBhvr>
                                      <p:to>
                                        <p:strVal val="visible"/>
                                      </p:to>
                                    </p:set>
                                    <p:animEffect transition="in" filter="diamond(in)">
                                      <p:cBhvr>
                                        <p:cTn id="17" dur="2000"/>
                                        <p:tgtEl>
                                          <p:spTgt spid="16387">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6387">
                                            <p:txEl>
                                              <p:pRg st="8" end="8"/>
                                            </p:txEl>
                                          </p:spTgt>
                                        </p:tgtEl>
                                        <p:attrNameLst>
                                          <p:attrName>style.visibility</p:attrName>
                                        </p:attrNameLst>
                                      </p:cBhvr>
                                      <p:to>
                                        <p:strVal val="visible"/>
                                      </p:to>
                                    </p:set>
                                    <p:animEffect transition="in" filter="diamond(in)">
                                      <p:cBhvr>
                                        <p:cTn id="22" dur="2000"/>
                                        <p:tgtEl>
                                          <p:spTgt spid="16387">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16387">
                                            <p:txEl>
                                              <p:pRg st="10" end="10"/>
                                            </p:txEl>
                                          </p:spTgt>
                                        </p:tgtEl>
                                        <p:attrNameLst>
                                          <p:attrName>style.visibility</p:attrName>
                                        </p:attrNameLst>
                                      </p:cBhvr>
                                      <p:to>
                                        <p:strVal val="visible"/>
                                      </p:to>
                                    </p:set>
                                    <p:animEffect transition="in" filter="diamond(in)">
                                      <p:cBhvr>
                                        <p:cTn id="27" dur="2000"/>
                                        <p:tgtEl>
                                          <p:spTgt spid="1638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698500" y="2071688"/>
            <a:ext cx="7747000" cy="4395787"/>
          </a:xfrm>
        </p:spPr>
        <p:txBody>
          <a:bodyPr rtlCol="0">
            <a:noAutofit/>
          </a:bodyPr>
          <a:lstStyle/>
          <a:p>
            <a:pPr marL="365760" indent="-365760" eaLnBrk="1" fontAlgn="auto" hangingPunct="1">
              <a:spcAft>
                <a:spcPts val="0"/>
              </a:spcAft>
              <a:buFont typeface="Wingdings" pitchFamily="2" charset="2"/>
              <a:buNone/>
              <a:defRPr/>
            </a:pPr>
            <a:r>
              <a:rPr lang="tr-TR" b="1" dirty="0" smtClean="0">
                <a:solidFill>
                  <a:schemeClr val="tx2"/>
                </a:solidFill>
                <a:latin typeface="Times New Roman" pitchFamily="18" charset="0"/>
                <a:ea typeface="+mj-ea"/>
                <a:cs typeface="Times New Roman" pitchFamily="18" charset="0"/>
              </a:rPr>
              <a:t>Araştırmada İyi Bir Konunun Belirleyicileri</a:t>
            </a:r>
          </a:p>
          <a:p>
            <a:pPr marL="365760" indent="-365760" eaLnBrk="1" fontAlgn="auto" hangingPunct="1">
              <a:spcAft>
                <a:spcPts val="0"/>
              </a:spcAft>
              <a:buFont typeface="Wingdings" pitchFamily="2" charset="2"/>
              <a:buNone/>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sv-SE" dirty="0" smtClean="0">
                <a:solidFill>
                  <a:schemeClr val="tx1">
                    <a:lumMod val="85000"/>
                    <a:lumOff val="15000"/>
                  </a:schemeClr>
                </a:solidFill>
              </a:rPr>
              <a:t>Konu anlamlı ve uygulanabilir olmalıdır.</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rPr>
              <a:t>Konu bir amaç ve hipotez içermelidir.</a:t>
            </a:r>
          </a:p>
          <a:p>
            <a:pPr marL="365760" indent="-365760" eaLnBrk="1" fontAlgn="auto" hangingPunct="1">
              <a:spcAft>
                <a:spcPts val="0"/>
              </a:spcAft>
              <a:buFont typeface="Wingdings" pitchFamily="2" charset="2"/>
              <a:buNone/>
              <a:defRPr/>
            </a:pPr>
            <a:endParaRPr lang="tr-TR" sz="1800" dirty="0" smtClean="0">
              <a:solidFill>
                <a:schemeClr val="tx1">
                  <a:lumMod val="85000"/>
                  <a:lumOff val="15000"/>
                </a:schemeClr>
              </a:solidFill>
              <a:latin typeface="Times New Roman" pitchFamily="18" charset="0"/>
              <a:cs typeface="Times New Roman" pitchFamily="18" charset="0"/>
            </a:endParaRPr>
          </a:p>
          <a:p>
            <a:pPr marL="365760" indent="-365760" eaLnBrk="1" fontAlgn="auto" hangingPunct="1">
              <a:spcAft>
                <a:spcPts val="0"/>
              </a:spcAft>
              <a:defRPr/>
            </a:pPr>
            <a:r>
              <a:rPr lang="tr-TR" dirty="0" smtClean="0">
                <a:solidFill>
                  <a:schemeClr val="tx1">
                    <a:lumMod val="85000"/>
                    <a:lumOff val="15000"/>
                  </a:schemeClr>
                </a:solidFill>
              </a:rPr>
              <a:t>Konu araştırmacı ve diğer kişiler için ilgi çekici olmalıdır.</a:t>
            </a:r>
          </a:p>
        </p:txBody>
      </p:sp>
      <p:sp>
        <p:nvSpPr>
          <p:cNvPr id="4" name="Rectangle 2"/>
          <p:cNvSpPr txBox="1">
            <a:spLocks noChangeArrowheads="1"/>
          </p:cNvSpPr>
          <p:nvPr/>
        </p:nvSpPr>
        <p:spPr>
          <a:xfrm>
            <a:off x="457200" y="274638"/>
            <a:ext cx="8291513" cy="1209675"/>
          </a:xfrm>
          <a:prstGeom prst="rect">
            <a:avLst/>
          </a:prstGeom>
        </p:spPr>
        <p:txBody>
          <a:bodyPr anchor="ctr">
            <a:normAutofit fontScale="97500"/>
          </a:bodyPr>
          <a:lstStyle/>
          <a:p>
            <a:pPr algn="ctr" fontAlgn="auto">
              <a:spcAft>
                <a:spcPts val="0"/>
              </a:spcAft>
              <a:defRPr/>
            </a:pPr>
            <a:r>
              <a:rPr lang="tr-TR" sz="3400" dirty="0">
                <a:solidFill>
                  <a:schemeClr val="tx2"/>
                </a:solidFill>
                <a:latin typeface="+mj-lt"/>
                <a:ea typeface="+mj-ea"/>
                <a:cs typeface="+mj-cs"/>
              </a:rPr>
              <a:t>  </a:t>
            </a:r>
            <a:r>
              <a:rPr lang="tr-TR" sz="4800" dirty="0">
                <a:solidFill>
                  <a:schemeClr val="tx2"/>
                </a:solidFill>
                <a:latin typeface="+mj-lt"/>
                <a:ea typeface="+mj-ea"/>
                <a:cs typeface="+mj-cs"/>
              </a:rPr>
              <a:t>Araştırma Konusunun Seçimi</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6387">
                                            <p:txEl>
                                              <p:pRg st="2" end="2"/>
                                            </p:txEl>
                                          </p:spTgt>
                                        </p:tgtEl>
                                        <p:attrNameLst>
                                          <p:attrName>style.visibility</p:attrName>
                                        </p:attrNameLst>
                                      </p:cBhvr>
                                      <p:to>
                                        <p:strVal val="visible"/>
                                      </p:to>
                                    </p:set>
                                    <p:animEffect transition="in" filter="diamond(in)">
                                      <p:cBhvr>
                                        <p:cTn id="7" dur="2000"/>
                                        <p:tgtEl>
                                          <p:spTgt spid="1638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6387">
                                            <p:txEl>
                                              <p:pRg st="4" end="4"/>
                                            </p:txEl>
                                          </p:spTgt>
                                        </p:tgtEl>
                                        <p:attrNameLst>
                                          <p:attrName>style.visibility</p:attrName>
                                        </p:attrNameLst>
                                      </p:cBhvr>
                                      <p:to>
                                        <p:strVal val="visible"/>
                                      </p:to>
                                    </p:set>
                                    <p:animEffect transition="in" filter="diamond(in)">
                                      <p:cBhvr>
                                        <p:cTn id="12" dur="2000"/>
                                        <p:tgtEl>
                                          <p:spTgt spid="16387">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6387">
                                            <p:txEl>
                                              <p:pRg st="6" end="6"/>
                                            </p:txEl>
                                          </p:spTgt>
                                        </p:tgtEl>
                                        <p:attrNameLst>
                                          <p:attrName>style.visibility</p:attrName>
                                        </p:attrNameLst>
                                      </p:cBhvr>
                                      <p:to>
                                        <p:strVal val="visible"/>
                                      </p:to>
                                    </p:set>
                                    <p:animEffect transition="in" filter="diamond(in)">
                                      <p:cBhvr>
                                        <p:cTn id="17" dur="2000"/>
                                        <p:tgtEl>
                                          <p:spTgt spid="163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4"/>
          <p:cNvSpPr txBox="1">
            <a:spLocks noChangeArrowheads="1"/>
          </p:cNvSpPr>
          <p:nvPr/>
        </p:nvSpPr>
        <p:spPr bwMode="auto">
          <a:xfrm>
            <a:off x="1143000" y="1828800"/>
            <a:ext cx="7239000" cy="457200"/>
          </a:xfrm>
          <a:prstGeom prst="rect">
            <a:avLst/>
          </a:prstGeom>
          <a:noFill/>
          <a:ln w="9525">
            <a:noFill/>
            <a:miter lim="800000"/>
            <a:headEnd/>
            <a:tailEnd/>
          </a:ln>
        </p:spPr>
        <p:txBody>
          <a:bodyPr>
            <a:spAutoFit/>
          </a:bodyPr>
          <a:lstStyle/>
          <a:p>
            <a:pPr>
              <a:spcBef>
                <a:spcPct val="50000"/>
              </a:spcBef>
            </a:pPr>
            <a:endParaRPr lang="tr-TR">
              <a:latin typeface="Book Antiqua" pitchFamily="18" charset="0"/>
            </a:endParaRPr>
          </a:p>
        </p:txBody>
      </p:sp>
      <p:sp>
        <p:nvSpPr>
          <p:cNvPr id="176133" name="Text Box 5"/>
          <p:cNvSpPr txBox="1">
            <a:spLocks noChangeArrowheads="1"/>
          </p:cNvSpPr>
          <p:nvPr/>
        </p:nvSpPr>
        <p:spPr bwMode="auto">
          <a:xfrm>
            <a:off x="428625" y="2024063"/>
            <a:ext cx="7239000" cy="4333875"/>
          </a:xfrm>
          <a:prstGeom prst="rect">
            <a:avLst/>
          </a:prstGeom>
          <a:noFill/>
          <a:ln w="9525">
            <a:noFill/>
            <a:miter lim="800000"/>
            <a:headEnd/>
            <a:tailEnd/>
          </a:ln>
          <a:effectLst/>
        </p:spPr>
        <p:txBody>
          <a:bodyPr>
            <a:spAutoFit/>
          </a:bodyPr>
          <a:lstStyle/>
          <a:p>
            <a:pPr fontAlgn="auto">
              <a:lnSpc>
                <a:spcPct val="90000"/>
              </a:lnSpc>
              <a:spcBef>
                <a:spcPct val="20000"/>
              </a:spcBef>
              <a:spcAft>
                <a:spcPts val="0"/>
              </a:spcAft>
              <a:buClr>
                <a:schemeClr val="hlink"/>
              </a:buClr>
              <a:buSzPct val="120000"/>
              <a:defRPr/>
            </a:pPr>
            <a:r>
              <a:rPr lang="tr-TR" sz="2800" dirty="0">
                <a:solidFill>
                  <a:schemeClr val="hlink"/>
                </a:solidFill>
                <a:effectLst>
                  <a:outerShdw blurRad="38100" dist="38100" dir="2700000" algn="tl">
                    <a:srgbClr val="C0C0C0"/>
                  </a:outerShdw>
                </a:effectLst>
                <a:latin typeface="+mn-lt"/>
              </a:rPr>
              <a:t>Kaynak Taraması:</a:t>
            </a:r>
          </a:p>
          <a:p>
            <a:pPr fontAlgn="auto">
              <a:lnSpc>
                <a:spcPct val="90000"/>
              </a:lnSpc>
              <a:spcBef>
                <a:spcPct val="20000"/>
              </a:spcBef>
              <a:spcAft>
                <a:spcPts val="0"/>
              </a:spcAft>
              <a:buClr>
                <a:schemeClr val="hlink"/>
              </a:buClr>
              <a:buSzPct val="120000"/>
              <a:defRPr/>
            </a:pPr>
            <a:endParaRPr lang="tr-TR" sz="800" u="sng"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buFontTx/>
              <a:buChar char="•"/>
              <a:defRPr/>
            </a:pPr>
            <a:r>
              <a:rPr lang="tr-TR" sz="2400" dirty="0">
                <a:effectLst>
                  <a:outerShdw blurRad="38100" dist="38100" dir="2700000" algn="tl">
                    <a:srgbClr val="C0C0C0"/>
                  </a:outerShdw>
                </a:effectLst>
                <a:latin typeface="+mn-lt"/>
              </a:rPr>
              <a:t>Web üzerinden bir çok kütüphane kataloglarına, veritabanlarına erişilebilir.</a:t>
            </a:r>
          </a:p>
          <a:p>
            <a:pPr fontAlgn="auto">
              <a:lnSpc>
                <a:spcPct val="90000"/>
              </a:lnSpc>
              <a:spcBef>
                <a:spcPct val="20000"/>
              </a:spcBef>
              <a:spcAft>
                <a:spcPts val="0"/>
              </a:spcAft>
              <a:buClr>
                <a:schemeClr val="hlink"/>
              </a:buClr>
              <a:buSzPct val="120000"/>
              <a:defRPr/>
            </a:pPr>
            <a:endParaRPr lang="tr-TR" sz="20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defRPr/>
            </a:pPr>
            <a:r>
              <a:rPr lang="tr-TR" sz="2000" dirty="0">
                <a:effectLst>
                  <a:outerShdw blurRad="38100" dist="38100" dir="2700000" algn="tl">
                    <a:srgbClr val="C0C0C0"/>
                  </a:outerShdw>
                </a:effectLst>
                <a:latin typeface="+mn-lt"/>
              </a:rPr>
              <a:t>Örneğin: </a:t>
            </a:r>
          </a:p>
          <a:p>
            <a:pPr fontAlgn="auto">
              <a:lnSpc>
                <a:spcPct val="90000"/>
              </a:lnSpc>
              <a:spcBef>
                <a:spcPct val="20000"/>
              </a:spcBef>
              <a:spcAft>
                <a:spcPts val="0"/>
              </a:spcAft>
              <a:buClr>
                <a:schemeClr val="hlink"/>
              </a:buClr>
              <a:buSzPct val="120000"/>
              <a:buFontTx/>
              <a:buChar char="-"/>
              <a:defRPr/>
            </a:pPr>
            <a:r>
              <a:rPr lang="tr-TR" sz="2000" dirty="0" err="1">
                <a:effectLst>
                  <a:outerShdw blurRad="38100" dist="38100" dir="2700000" algn="tl">
                    <a:srgbClr val="C0C0C0"/>
                  </a:outerShdw>
                </a:effectLst>
                <a:latin typeface="+mn-lt"/>
              </a:rPr>
              <a:t>Scientific</a:t>
            </a:r>
            <a:r>
              <a:rPr lang="tr-TR" sz="2000" dirty="0">
                <a:effectLst>
                  <a:outerShdw blurRad="38100" dist="38100" dir="2700000" algn="tl">
                    <a:srgbClr val="C0C0C0"/>
                  </a:outerShdw>
                </a:effectLst>
                <a:latin typeface="+mn-lt"/>
              </a:rPr>
              <a:t> </a:t>
            </a:r>
            <a:r>
              <a:rPr lang="tr-TR" sz="2000" dirty="0" err="1">
                <a:effectLst>
                  <a:outerShdw blurRad="38100" dist="38100" dir="2700000" algn="tl">
                    <a:srgbClr val="C0C0C0"/>
                  </a:outerShdw>
                </a:effectLst>
                <a:latin typeface="+mn-lt"/>
              </a:rPr>
              <a:t>Literature</a:t>
            </a:r>
            <a:r>
              <a:rPr lang="tr-TR" sz="2000" dirty="0">
                <a:effectLst>
                  <a:outerShdw blurRad="38100" dist="38100" dir="2700000" algn="tl">
                    <a:srgbClr val="C0C0C0"/>
                  </a:outerShdw>
                </a:effectLst>
                <a:latin typeface="+mn-lt"/>
              </a:rPr>
              <a:t> </a:t>
            </a:r>
            <a:r>
              <a:rPr lang="tr-TR" sz="2000" dirty="0" err="1">
                <a:effectLst>
                  <a:outerShdw blurRad="38100" dist="38100" dir="2700000" algn="tl">
                    <a:srgbClr val="C0C0C0"/>
                  </a:outerShdw>
                </a:effectLst>
                <a:latin typeface="+mn-lt"/>
              </a:rPr>
              <a:t>Digital</a:t>
            </a:r>
            <a:r>
              <a:rPr lang="tr-TR" sz="2000" dirty="0">
                <a:effectLst>
                  <a:outerShdw blurRad="38100" dist="38100" dir="2700000" algn="tl">
                    <a:srgbClr val="C0C0C0"/>
                  </a:outerShdw>
                </a:effectLst>
                <a:latin typeface="+mn-lt"/>
              </a:rPr>
              <a:t> </a:t>
            </a:r>
            <a:r>
              <a:rPr lang="tr-TR" sz="2000" dirty="0" err="1">
                <a:effectLst>
                  <a:outerShdw blurRad="38100" dist="38100" dir="2700000" algn="tl">
                    <a:srgbClr val="C0C0C0"/>
                  </a:outerShdw>
                </a:effectLst>
                <a:latin typeface="+mn-lt"/>
              </a:rPr>
              <a:t>Library</a:t>
            </a:r>
            <a:r>
              <a:rPr lang="tr-TR" sz="2000" dirty="0">
                <a:effectLst>
                  <a:outerShdw blurRad="38100" dist="38100" dir="2700000" algn="tl">
                    <a:srgbClr val="C0C0C0"/>
                  </a:outerShdw>
                </a:effectLst>
                <a:latin typeface="+mn-lt"/>
              </a:rPr>
              <a:t> </a:t>
            </a:r>
          </a:p>
          <a:p>
            <a:pPr fontAlgn="auto">
              <a:lnSpc>
                <a:spcPct val="90000"/>
              </a:lnSpc>
              <a:spcBef>
                <a:spcPct val="20000"/>
              </a:spcBef>
              <a:spcAft>
                <a:spcPts val="0"/>
              </a:spcAft>
              <a:buClr>
                <a:schemeClr val="hlink"/>
              </a:buClr>
              <a:buSzPct val="120000"/>
              <a:defRPr/>
            </a:pPr>
            <a:r>
              <a:rPr lang="tr-TR" sz="2000" dirty="0">
                <a:effectLst>
                  <a:outerShdw blurRad="38100" dist="38100" dir="2700000" algn="tl">
                    <a:srgbClr val="C0C0C0"/>
                  </a:outerShdw>
                </a:effectLst>
                <a:latin typeface="+mn-lt"/>
                <a:hlinkClick r:id="rId3"/>
              </a:rPr>
              <a:t>http://citeseer.ist.psu.edu/</a:t>
            </a:r>
            <a:endParaRPr lang="tr-TR" sz="20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defRPr/>
            </a:pPr>
            <a:r>
              <a:rPr lang="tr-TR" sz="2000" dirty="0">
                <a:effectLst>
                  <a:outerShdw blurRad="38100" dist="38100" dir="2700000" algn="tl">
                    <a:srgbClr val="C0C0C0"/>
                  </a:outerShdw>
                </a:effectLst>
                <a:latin typeface="+mn-lt"/>
                <a:hlinkClick r:id="rId4"/>
              </a:rPr>
              <a:t>http://kutuphane.mehmetakif.edu.tr/</a:t>
            </a:r>
            <a:endParaRPr lang="tr-TR" sz="20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defRPr/>
            </a:pPr>
            <a:endParaRPr lang="tr-TR" sz="8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buFontTx/>
              <a:buChar char="-"/>
              <a:defRPr/>
            </a:pPr>
            <a:r>
              <a:rPr lang="tr-TR" sz="2000" dirty="0">
                <a:effectLst>
                  <a:outerShdw blurRad="38100" dist="38100" dir="2700000" algn="tl">
                    <a:srgbClr val="C0C0C0"/>
                  </a:outerShdw>
                </a:effectLst>
                <a:latin typeface="+mn-lt"/>
              </a:rPr>
              <a:t>Milli Kütüphane</a:t>
            </a:r>
          </a:p>
          <a:p>
            <a:pPr fontAlgn="auto">
              <a:lnSpc>
                <a:spcPct val="90000"/>
              </a:lnSpc>
              <a:spcBef>
                <a:spcPct val="20000"/>
              </a:spcBef>
              <a:spcAft>
                <a:spcPts val="0"/>
              </a:spcAft>
              <a:buClr>
                <a:schemeClr val="hlink"/>
              </a:buClr>
              <a:buSzPct val="120000"/>
              <a:defRPr/>
            </a:pPr>
            <a:r>
              <a:rPr lang="tr-TR" sz="2000" dirty="0">
                <a:effectLst>
                  <a:outerShdw blurRad="38100" dist="38100" dir="2700000" algn="tl">
                    <a:srgbClr val="C0C0C0"/>
                  </a:outerShdw>
                </a:effectLst>
                <a:latin typeface="+mn-lt"/>
                <a:hlinkClick r:id="rId5"/>
              </a:rPr>
              <a:t>http://www.</a:t>
            </a:r>
            <a:r>
              <a:rPr lang="tr-TR" sz="2000" dirty="0" err="1">
                <a:effectLst>
                  <a:outerShdw blurRad="38100" dist="38100" dir="2700000" algn="tl">
                    <a:srgbClr val="C0C0C0"/>
                  </a:outerShdw>
                </a:effectLst>
                <a:latin typeface="+mn-lt"/>
                <a:hlinkClick r:id="rId5"/>
              </a:rPr>
              <a:t>mkutup</a:t>
            </a:r>
            <a:r>
              <a:rPr lang="tr-TR" sz="2000" dirty="0">
                <a:effectLst>
                  <a:outerShdw blurRad="38100" dist="38100" dir="2700000" algn="tl">
                    <a:srgbClr val="C0C0C0"/>
                  </a:outerShdw>
                </a:effectLst>
                <a:latin typeface="+mn-lt"/>
                <a:hlinkClick r:id="rId5"/>
              </a:rPr>
              <a:t>.gov.tr</a:t>
            </a:r>
            <a:endParaRPr lang="tr-TR" sz="20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defRPr/>
            </a:pPr>
            <a:endParaRPr lang="tr-TR" sz="800" dirty="0">
              <a:effectLst>
                <a:outerShdw blurRad="38100" dist="38100" dir="2700000" algn="tl">
                  <a:srgbClr val="C0C0C0"/>
                </a:outerShdw>
              </a:effectLst>
              <a:latin typeface="+mn-lt"/>
            </a:endParaRPr>
          </a:p>
          <a:p>
            <a:pPr fontAlgn="auto">
              <a:lnSpc>
                <a:spcPct val="90000"/>
              </a:lnSpc>
              <a:spcBef>
                <a:spcPct val="20000"/>
              </a:spcBef>
              <a:spcAft>
                <a:spcPts val="0"/>
              </a:spcAft>
              <a:buClr>
                <a:schemeClr val="hlink"/>
              </a:buClr>
              <a:buSzPct val="120000"/>
              <a:buFontTx/>
              <a:buChar char="-"/>
              <a:defRPr/>
            </a:pPr>
            <a:r>
              <a:rPr lang="tr-TR" sz="2000" dirty="0">
                <a:effectLst>
                  <a:outerShdw blurRad="38100" dist="38100" dir="2700000" algn="tl">
                    <a:srgbClr val="C0C0C0"/>
                  </a:outerShdw>
                </a:effectLst>
                <a:latin typeface="+mn-lt"/>
              </a:rPr>
              <a:t>EBSCO</a:t>
            </a:r>
          </a:p>
        </p:txBody>
      </p:sp>
      <p:pic>
        <p:nvPicPr>
          <p:cNvPr id="83971" name="Picture 6" descr="GuyHoldingBook"/>
          <p:cNvPicPr>
            <a:picLocks noChangeAspect="1" noChangeArrowheads="1"/>
          </p:cNvPicPr>
          <p:nvPr/>
        </p:nvPicPr>
        <p:blipFill>
          <a:blip r:embed="rId6" cstate="print"/>
          <a:srcRect/>
          <a:stretch>
            <a:fillRect/>
          </a:stretch>
        </p:blipFill>
        <p:spPr bwMode="auto">
          <a:xfrm>
            <a:off x="6357938" y="3143250"/>
            <a:ext cx="2035175" cy="3154363"/>
          </a:xfrm>
          <a:prstGeom prst="rect">
            <a:avLst/>
          </a:prstGeom>
          <a:noFill/>
          <a:ln w="9525">
            <a:noFill/>
            <a:miter lim="800000"/>
            <a:headEnd/>
            <a:tailEnd/>
          </a:ln>
        </p:spPr>
      </p:pic>
      <p:sp>
        <p:nvSpPr>
          <p:cNvPr id="83972" name="6 Dikdörtgen"/>
          <p:cNvSpPr>
            <a:spLocks noChangeArrowheads="1"/>
          </p:cNvSpPr>
          <p:nvPr/>
        </p:nvSpPr>
        <p:spPr bwMode="auto">
          <a:xfrm>
            <a:off x="428625" y="571500"/>
            <a:ext cx="8442325" cy="830263"/>
          </a:xfrm>
          <a:prstGeom prst="rect">
            <a:avLst/>
          </a:prstGeom>
          <a:noFill/>
          <a:ln w="9525">
            <a:noFill/>
            <a:miter lim="800000"/>
            <a:headEnd/>
            <a:tailEnd/>
          </a:ln>
        </p:spPr>
        <p:txBody>
          <a:bodyPr wrap="none">
            <a:spAutoFit/>
          </a:bodyPr>
          <a:lstStyle/>
          <a:p>
            <a:r>
              <a:rPr lang="tr-TR" sz="4800">
                <a:solidFill>
                  <a:schemeClr val="tx2"/>
                </a:solidFill>
                <a:latin typeface="Book Antiqua" pitchFamily="18" charset="0"/>
              </a:rPr>
              <a:t> Araştırma Konusunun Seçimi</a:t>
            </a:r>
            <a:endParaRPr lang="tr-TR" sz="4800">
              <a:latin typeface="Book Antiqua" pitchFamily="18" charset="0"/>
            </a:endParaRP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2 Başlık"/>
          <p:cNvSpPr>
            <a:spLocks noGrp="1"/>
          </p:cNvSpPr>
          <p:nvPr>
            <p:ph type="title"/>
          </p:nvPr>
        </p:nvSpPr>
        <p:spPr>
          <a:xfrm>
            <a:off x="0" y="569913"/>
            <a:ext cx="8858250" cy="1054100"/>
          </a:xfrm>
        </p:spPr>
        <p:txBody>
          <a:bodyPr/>
          <a:lstStyle/>
          <a:p>
            <a:pPr eaLnBrk="1" hangingPunct="1"/>
            <a:r>
              <a:rPr lang="tr-TR" sz="4800" smtClean="0"/>
              <a:t> Araştırma Konusunun Seçimi</a:t>
            </a:r>
          </a:p>
        </p:txBody>
      </p:sp>
      <p:sp>
        <p:nvSpPr>
          <p:cNvPr id="4" name="Text Box 5"/>
          <p:cNvSpPr txBox="1">
            <a:spLocks noGrp="1" noChangeArrowheads="1"/>
          </p:cNvSpPr>
          <p:nvPr>
            <p:ph idx="1"/>
          </p:nvPr>
        </p:nvSpPr>
        <p:spPr>
          <a:xfrm>
            <a:off x="698500" y="2247900"/>
            <a:ext cx="7747000" cy="3405188"/>
          </a:xfrm>
        </p:spPr>
        <p:txBody>
          <a:bodyPr rtlCol="0">
            <a:spAutoFit/>
          </a:bodyPr>
          <a:lstStyle/>
          <a:p>
            <a:pPr marL="365760" indent="-365760" eaLnBrk="1" fontAlgn="auto" hangingPunct="1">
              <a:lnSpc>
                <a:spcPct val="90000"/>
              </a:lnSpc>
              <a:spcAft>
                <a:spcPts val="0"/>
              </a:spcAft>
              <a:buClr>
                <a:schemeClr val="hlink"/>
              </a:buClr>
              <a:buSzPct val="120000"/>
              <a:buFont typeface="Wingdings" pitchFamily="2" charset="2"/>
              <a:buNone/>
              <a:defRPr/>
            </a:pPr>
            <a:endParaRPr lang="tr-TR" sz="2800" u="sng"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Belirlediğiniz konuyla ilgili daha önce yazılmış olan kaynakları bulun.</a:t>
            </a:r>
          </a:p>
          <a:p>
            <a:pPr marL="365760" indent="-365760" eaLnBrk="1" fontAlgn="auto" hangingPunct="1">
              <a:lnSpc>
                <a:spcPct val="9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Bulduğunuz kaynaklar yazacağımız çalışmanın “kaynakça” dizinini oluşturacaktır.</a:t>
            </a:r>
            <a:endParaRPr lang="en-US"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spcAft>
                <a:spcPts val="0"/>
              </a:spcAft>
              <a:defRPr/>
            </a:pPr>
            <a:endParaRPr lang="tr-TR" sz="44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4"/>
          <p:cNvSpPr txBox="1">
            <a:spLocks noChangeArrowheads="1"/>
          </p:cNvSpPr>
          <p:nvPr/>
        </p:nvSpPr>
        <p:spPr bwMode="auto">
          <a:xfrm>
            <a:off x="1143000" y="1828800"/>
            <a:ext cx="7239000" cy="457200"/>
          </a:xfrm>
          <a:prstGeom prst="rect">
            <a:avLst/>
          </a:prstGeom>
          <a:noFill/>
          <a:ln w="9525">
            <a:noFill/>
            <a:miter lim="800000"/>
            <a:headEnd/>
            <a:tailEnd/>
          </a:ln>
        </p:spPr>
        <p:txBody>
          <a:bodyPr>
            <a:spAutoFit/>
          </a:bodyPr>
          <a:lstStyle/>
          <a:p>
            <a:pPr>
              <a:spcBef>
                <a:spcPct val="50000"/>
              </a:spcBef>
            </a:pPr>
            <a:endParaRPr lang="tr-TR">
              <a:latin typeface="Book Antiqua" pitchFamily="18" charset="0"/>
            </a:endParaRPr>
          </a:p>
        </p:txBody>
      </p:sp>
      <p:sp>
        <p:nvSpPr>
          <p:cNvPr id="184325" name="Text Box 5"/>
          <p:cNvSpPr txBox="1">
            <a:spLocks noChangeArrowheads="1"/>
          </p:cNvSpPr>
          <p:nvPr/>
        </p:nvSpPr>
        <p:spPr bwMode="auto">
          <a:xfrm>
            <a:off x="785813" y="2357438"/>
            <a:ext cx="7620000" cy="3424237"/>
          </a:xfrm>
          <a:prstGeom prst="rect">
            <a:avLst/>
          </a:prstGeom>
          <a:noFill/>
          <a:ln w="9525">
            <a:noFill/>
            <a:miter lim="800000"/>
            <a:headEnd/>
            <a:tailEnd/>
          </a:ln>
          <a:effectLst/>
        </p:spPr>
        <p:txBody>
          <a:bodyPr>
            <a:spAutoFit/>
          </a:bodyPr>
          <a:lstStyle/>
          <a:p>
            <a:pPr fontAlgn="auto">
              <a:spcBef>
                <a:spcPct val="20000"/>
              </a:spcBef>
              <a:spcAft>
                <a:spcPts val="0"/>
              </a:spcAft>
              <a:buClr>
                <a:schemeClr val="hlink"/>
              </a:buClr>
              <a:buSzPct val="120000"/>
              <a:defRPr/>
            </a:pPr>
            <a:r>
              <a:rPr lang="tr-TR" sz="2800" dirty="0">
                <a:solidFill>
                  <a:schemeClr val="hlink"/>
                </a:solidFill>
                <a:effectLst>
                  <a:outerShdw blurRad="38100" dist="38100" dir="2700000" algn="tl">
                    <a:srgbClr val="C0C0C0"/>
                  </a:outerShdw>
                </a:effectLst>
                <a:latin typeface="+mn-lt"/>
              </a:rPr>
              <a:t>Literatür okuma : </a:t>
            </a:r>
          </a:p>
          <a:p>
            <a:pPr fontAlgn="auto">
              <a:spcBef>
                <a:spcPct val="20000"/>
              </a:spcBef>
              <a:spcAft>
                <a:spcPts val="0"/>
              </a:spcAft>
              <a:buClr>
                <a:schemeClr val="hlink"/>
              </a:buClr>
              <a:buSzPct val="120000"/>
              <a:defRPr/>
            </a:pPr>
            <a:endParaRPr lang="tr-TR" sz="2800" dirty="0">
              <a:solidFill>
                <a:schemeClr val="hlink"/>
              </a:solidFill>
              <a:effectLst>
                <a:outerShdw blurRad="38100" dist="38100" dir="2700000" algn="tl">
                  <a:srgbClr val="C0C0C0"/>
                </a:outerShdw>
              </a:effectLst>
              <a:latin typeface="+mn-lt"/>
            </a:endParaRP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Okuduklarınızdan ufak notlar alın.</a:t>
            </a: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Elinizde fotokopi olarak notlar varsa, fosforlu kalemlerle önemli yerleri işaretleyin.</a:t>
            </a: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Konunuzu ilgilendiren, önemli bulduğunuz referansları da araştırın.</a:t>
            </a:r>
          </a:p>
        </p:txBody>
      </p:sp>
      <p:sp>
        <p:nvSpPr>
          <p:cNvPr id="87043" name="5 Dikdörtgen"/>
          <p:cNvSpPr>
            <a:spLocks noChangeArrowheads="1"/>
          </p:cNvSpPr>
          <p:nvPr/>
        </p:nvSpPr>
        <p:spPr bwMode="auto">
          <a:xfrm>
            <a:off x="428625" y="785813"/>
            <a:ext cx="8442325" cy="830262"/>
          </a:xfrm>
          <a:prstGeom prst="rect">
            <a:avLst/>
          </a:prstGeom>
          <a:noFill/>
          <a:ln w="9525">
            <a:noFill/>
            <a:miter lim="800000"/>
            <a:headEnd/>
            <a:tailEnd/>
          </a:ln>
        </p:spPr>
        <p:txBody>
          <a:bodyPr wrap="none">
            <a:spAutoFit/>
          </a:bodyPr>
          <a:lstStyle/>
          <a:p>
            <a:r>
              <a:rPr lang="tr-TR" sz="4800">
                <a:solidFill>
                  <a:schemeClr val="tx2"/>
                </a:solidFill>
                <a:latin typeface="Book Antiqua" pitchFamily="18" charset="0"/>
              </a:rPr>
              <a:t> Araştırma Konusunun Seçimi</a:t>
            </a:r>
            <a:endParaRPr lang="tr-TR" sz="4800">
              <a:latin typeface="Book Antiqu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eaLnBrk="1" hangingPunct="1"/>
            <a:r>
              <a:rPr lang="tr-TR" smtClean="0"/>
              <a:t>AnaBritanica'da bilimin tanımı "</a:t>
            </a:r>
            <a:r>
              <a:rPr lang="tr-TR" i="1" smtClean="0"/>
              <a:t>nesnel dünyaya ve bu dünyada var olan olgulara ilişkin tarafsız gözlem ve sistematik deneye dayalı zihinsel etkinliklerin ortak adı" olarak verilmiş ve</a:t>
            </a:r>
          </a:p>
          <a:p>
            <a:pPr algn="just" eaLnBrk="1" hangingPunct="1"/>
            <a:r>
              <a:rPr lang="tr-TR" smtClean="0"/>
              <a:t>hemen ardından "</a:t>
            </a:r>
            <a:r>
              <a:rPr lang="tr-TR" i="1" smtClean="0"/>
              <a:t>Bütün bilimlerin amacı genel doğruların ya da temel yasaların bilgisine ulaşmaktır" </a:t>
            </a:r>
            <a:r>
              <a:rPr lang="tr-TR" smtClean="0"/>
              <a:t>eklenmiştir</a:t>
            </a:r>
            <a:r>
              <a:rPr lang="tr-TR" i="1" smtClean="0"/>
              <a:t>.</a:t>
            </a:r>
            <a:endParaRPr lang="tr-TR" smtClean="0"/>
          </a:p>
        </p:txBody>
      </p:sp>
      <p:sp>
        <p:nvSpPr>
          <p:cNvPr id="21506" name="Başlık 2"/>
          <p:cNvSpPr>
            <a:spLocks noGrp="1"/>
          </p:cNvSpPr>
          <p:nvPr>
            <p:ph type="title"/>
          </p:nvPr>
        </p:nvSpPr>
        <p:spPr/>
        <p:txBody>
          <a:bodyPr/>
          <a:lstStyle/>
          <a:p>
            <a:pPr eaLnBrk="1" hangingPunct="1"/>
            <a:r>
              <a:rPr lang="tr-TR" sz="4800" smtClean="0"/>
              <a:t>Bilim</a:t>
            </a:r>
            <a:r>
              <a:rPr lang="tr-TR" sz="4900" smtClean="0"/>
              <a:t>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4"/>
          <p:cNvSpPr txBox="1">
            <a:spLocks noChangeArrowheads="1"/>
          </p:cNvSpPr>
          <p:nvPr/>
        </p:nvSpPr>
        <p:spPr bwMode="auto">
          <a:xfrm>
            <a:off x="1143000" y="1828800"/>
            <a:ext cx="7239000" cy="457200"/>
          </a:xfrm>
          <a:prstGeom prst="rect">
            <a:avLst/>
          </a:prstGeom>
          <a:noFill/>
          <a:ln w="9525">
            <a:noFill/>
            <a:miter lim="800000"/>
            <a:headEnd/>
            <a:tailEnd/>
          </a:ln>
        </p:spPr>
        <p:txBody>
          <a:bodyPr>
            <a:spAutoFit/>
          </a:bodyPr>
          <a:lstStyle/>
          <a:p>
            <a:pPr>
              <a:spcBef>
                <a:spcPct val="50000"/>
              </a:spcBef>
            </a:pPr>
            <a:endParaRPr lang="tr-TR">
              <a:latin typeface="Book Antiqua" pitchFamily="18" charset="0"/>
            </a:endParaRPr>
          </a:p>
        </p:txBody>
      </p:sp>
      <p:sp>
        <p:nvSpPr>
          <p:cNvPr id="186373" name="Text Box 5"/>
          <p:cNvSpPr txBox="1">
            <a:spLocks noChangeArrowheads="1"/>
          </p:cNvSpPr>
          <p:nvPr/>
        </p:nvSpPr>
        <p:spPr bwMode="auto">
          <a:xfrm>
            <a:off x="928688" y="2286000"/>
            <a:ext cx="7620000" cy="2911475"/>
          </a:xfrm>
          <a:prstGeom prst="rect">
            <a:avLst/>
          </a:prstGeom>
          <a:noFill/>
          <a:ln w="9525">
            <a:noFill/>
            <a:miter lim="800000"/>
            <a:headEnd/>
            <a:tailEnd/>
          </a:ln>
          <a:effectLst/>
        </p:spPr>
        <p:txBody>
          <a:bodyPr>
            <a:spAutoFit/>
          </a:bodyPr>
          <a:lstStyle/>
          <a:p>
            <a:pPr fontAlgn="auto">
              <a:spcBef>
                <a:spcPct val="20000"/>
              </a:spcBef>
              <a:spcAft>
                <a:spcPts val="0"/>
              </a:spcAft>
              <a:buClr>
                <a:schemeClr val="hlink"/>
              </a:buClr>
              <a:buSzPct val="120000"/>
              <a:defRPr/>
            </a:pPr>
            <a:r>
              <a:rPr lang="tr-TR" sz="2800" dirty="0">
                <a:solidFill>
                  <a:schemeClr val="hlink"/>
                </a:solidFill>
                <a:effectLst>
                  <a:outerShdw blurRad="38100" dist="38100" dir="2700000" algn="tl">
                    <a:srgbClr val="C0C0C0"/>
                  </a:outerShdw>
                </a:effectLst>
                <a:latin typeface="+mn-lt"/>
              </a:rPr>
              <a:t>Konunun gözden geçirilmesi :</a:t>
            </a:r>
            <a:r>
              <a:rPr lang="tr-TR" sz="2800" dirty="0">
                <a:effectLst>
                  <a:outerShdw blurRad="38100" dist="38100" dir="2700000" algn="tl">
                    <a:srgbClr val="C0C0C0"/>
                  </a:outerShdw>
                </a:effectLst>
                <a:latin typeface="+mn-lt"/>
              </a:rPr>
              <a:t> </a:t>
            </a:r>
            <a:br>
              <a:rPr lang="tr-TR" sz="2800" dirty="0">
                <a:effectLst>
                  <a:outerShdw blurRad="38100" dist="38100" dir="2700000" algn="tl">
                    <a:srgbClr val="C0C0C0"/>
                  </a:outerShdw>
                </a:effectLst>
                <a:latin typeface="+mn-lt"/>
              </a:rPr>
            </a:br>
            <a:endParaRPr lang="tr-TR" sz="2800" dirty="0">
              <a:effectLst>
                <a:outerShdw blurRad="38100" dist="38100" dir="2700000" algn="tl">
                  <a:srgbClr val="C0C0C0"/>
                </a:outerShdw>
              </a:effectLst>
              <a:latin typeface="+mn-lt"/>
            </a:endParaRP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Yapacağınız çalışmanın basılmış başka bir metnin aynısı olmamasına özen gösterin. </a:t>
            </a: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Konunuzu fazla derine inmeden detaylandırın.</a:t>
            </a:r>
          </a:p>
          <a:p>
            <a:pPr fontAlgn="auto">
              <a:spcBef>
                <a:spcPct val="20000"/>
              </a:spcBef>
              <a:spcAft>
                <a:spcPts val="0"/>
              </a:spcAft>
              <a:buClr>
                <a:schemeClr val="hlink"/>
              </a:buClr>
              <a:buSzPct val="120000"/>
              <a:buFontTx/>
              <a:buChar char="•"/>
              <a:defRPr/>
            </a:pPr>
            <a:r>
              <a:rPr lang="tr-TR" sz="2800" dirty="0">
                <a:effectLst>
                  <a:outerShdw blurRad="38100" dist="38100" dir="2700000" algn="tl">
                    <a:srgbClr val="C0C0C0"/>
                  </a:outerShdw>
                </a:effectLst>
                <a:latin typeface="+mn-lt"/>
              </a:rPr>
              <a:t>Değişik bir bakış açısı getirmeye çalışın.</a:t>
            </a:r>
          </a:p>
        </p:txBody>
      </p:sp>
      <p:sp>
        <p:nvSpPr>
          <p:cNvPr id="89091" name="5 Dikdörtgen"/>
          <p:cNvSpPr>
            <a:spLocks noChangeArrowheads="1"/>
          </p:cNvSpPr>
          <p:nvPr/>
        </p:nvSpPr>
        <p:spPr bwMode="auto">
          <a:xfrm>
            <a:off x="428625" y="928688"/>
            <a:ext cx="8442325" cy="830262"/>
          </a:xfrm>
          <a:prstGeom prst="rect">
            <a:avLst/>
          </a:prstGeom>
          <a:noFill/>
          <a:ln w="9525">
            <a:noFill/>
            <a:miter lim="800000"/>
            <a:headEnd/>
            <a:tailEnd/>
          </a:ln>
        </p:spPr>
        <p:txBody>
          <a:bodyPr wrap="none">
            <a:spAutoFit/>
          </a:bodyPr>
          <a:lstStyle/>
          <a:p>
            <a:r>
              <a:rPr lang="tr-TR" sz="4800">
                <a:solidFill>
                  <a:schemeClr val="tx2"/>
                </a:solidFill>
                <a:latin typeface="Book Antiqua" pitchFamily="18" charset="0"/>
              </a:rPr>
              <a:t> Araştırma Konusunun Seçimi</a:t>
            </a:r>
            <a:endParaRPr lang="tr-TR" sz="4800">
              <a:latin typeface="Book Antiqua" pitchFamily="18" charset="0"/>
            </a:endParaRP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8" y="2247900"/>
            <a:ext cx="8501062" cy="3878263"/>
          </a:xfrm>
        </p:spPr>
        <p:txBody>
          <a:bodyPr rtlCol="0">
            <a:noAutofit/>
          </a:bodyPr>
          <a:lstStyle/>
          <a:p>
            <a:pPr marL="365760" indent="-365760" algn="just" eaLnBrk="1" fontAlgn="auto" hangingPunct="1">
              <a:spcAft>
                <a:spcPts val="0"/>
              </a:spcAft>
              <a:buFont typeface="Wingdings" pitchFamily="2" charset="2"/>
              <a:buNone/>
              <a:defRPr/>
            </a:pPr>
            <a:r>
              <a:rPr lang="tr-TR" dirty="0" smtClean="0">
                <a:solidFill>
                  <a:schemeClr val="tx1">
                    <a:lumMod val="85000"/>
                    <a:lumOff val="15000"/>
                  </a:schemeClr>
                </a:solidFill>
              </a:rPr>
              <a:t>    Genel olarak bir araştırmanın planlanmasında şu aşamalar görülür;</a:t>
            </a:r>
          </a:p>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endParaRPr>
          </a:p>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Fikir Üretme: </a:t>
            </a:r>
            <a:r>
              <a:rPr lang="tr-TR" dirty="0" smtClean="0">
                <a:solidFill>
                  <a:schemeClr val="tx1">
                    <a:lumMod val="85000"/>
                    <a:lumOff val="15000"/>
                  </a:schemeClr>
                </a:solidFill>
              </a:rPr>
              <a:t>Her araştırma bir düşünce aşaması içerir. Araştırmacının ilgileri, 	karşılaştığı güçlükler, yetenek ve kabiliyetleri, bilgi birikimi, çevre ve daha birçok etken araştırmacıyı bir öğrenme isteğine götürebilir. Fikir üretme süreci bir merak, ilgi ve ihtiyacın sonucunda araştırmacıda oluşan ve çözüm gerektiren sorulardır.</a:t>
            </a:r>
            <a:endParaRPr lang="tr-TR" dirty="0">
              <a:solidFill>
                <a:schemeClr val="tx1">
                  <a:lumMod val="85000"/>
                  <a:lumOff val="15000"/>
                </a:schemeClr>
              </a:solidFill>
            </a:endParaRPr>
          </a:p>
        </p:txBody>
      </p:sp>
      <p:sp>
        <p:nvSpPr>
          <p:cNvPr id="91138" name="1 Başlık"/>
          <p:cNvSpPr>
            <a:spLocks noGrp="1"/>
          </p:cNvSpPr>
          <p:nvPr>
            <p:ph type="title"/>
          </p:nvPr>
        </p:nvSpPr>
        <p:spPr>
          <a:xfrm>
            <a:off x="688975" y="285750"/>
            <a:ext cx="7756525" cy="1338263"/>
          </a:xfrm>
        </p:spPr>
        <p:txBody>
          <a:bodyPr/>
          <a:lstStyle/>
          <a:p>
            <a:pPr eaLnBrk="1" hangingPunct="1"/>
            <a:r>
              <a:rPr lang="tr-TR" sz="4800" smtClean="0">
                <a:latin typeface="Times New Roman" pitchFamily="18" charset="0"/>
                <a:cs typeface="Times New Roman" pitchFamily="18" charset="0"/>
              </a:rPr>
              <a:t>Araştırmanın </a:t>
            </a:r>
            <a:br>
              <a:rPr lang="tr-TR" sz="4800" smtClean="0">
                <a:latin typeface="Times New Roman" pitchFamily="18" charset="0"/>
                <a:cs typeface="Times New Roman" pitchFamily="18" charset="0"/>
              </a:rPr>
            </a:br>
            <a:r>
              <a:rPr lang="tr-TR" sz="4800" smtClean="0">
                <a:latin typeface="Times New Roman" pitchFamily="18" charset="0"/>
                <a:cs typeface="Times New Roman" pitchFamily="18" charset="0"/>
              </a:rPr>
              <a:t>Planlanması / Tasarımı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88" y="2247900"/>
            <a:ext cx="8501062" cy="3878263"/>
          </a:xfrm>
        </p:spPr>
        <p:txBody>
          <a:bodyPr rtlCol="0">
            <a:noAutofit/>
          </a:bodyPr>
          <a:lstStyle/>
          <a:p>
            <a:pPr marL="365760" indent="-365760" algn="just" eaLnBrk="1" fontAlgn="auto" hangingPunct="1">
              <a:spcAft>
                <a:spcPts val="0"/>
              </a:spcAft>
              <a:buFont typeface="Wingdings" pitchFamily="2" charset="2"/>
              <a:buNone/>
              <a:defRPr/>
            </a:pPr>
            <a:endParaRPr lang="tr-TR" dirty="0" smtClean="0">
              <a:solidFill>
                <a:schemeClr val="tx1">
                  <a:lumMod val="85000"/>
                  <a:lumOff val="15000"/>
                </a:schemeClr>
              </a:solidFill>
            </a:endParaRPr>
          </a:p>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Araştırma Konusunun Belirlenmesi: </a:t>
            </a:r>
            <a:r>
              <a:rPr lang="tr-TR" dirty="0" smtClean="0">
                <a:solidFill>
                  <a:schemeClr val="tx1">
                    <a:lumMod val="85000"/>
                    <a:lumOff val="15000"/>
                  </a:schemeClr>
                </a:solidFill>
              </a:rPr>
              <a:t>Araştırmacının, öğrenmek, bulmak, ortaya çıkarmak veya geliştirmek niyetiyle oluşturduğu sorular ve merak alanlarının bir araştırma konusuna dönüşebilmesi, fikirlerin çerçevesinin daha açık ve net olarak çizilmesini gerektirir.</a:t>
            </a:r>
            <a:endParaRPr lang="tr-TR" dirty="0">
              <a:solidFill>
                <a:schemeClr val="tx1">
                  <a:lumMod val="85000"/>
                  <a:lumOff val="15000"/>
                </a:schemeClr>
              </a:solidFill>
            </a:endParaRPr>
          </a:p>
        </p:txBody>
      </p:sp>
      <p:sp>
        <p:nvSpPr>
          <p:cNvPr id="93186" name="1 Başlık"/>
          <p:cNvSpPr>
            <a:spLocks noGrp="1"/>
          </p:cNvSpPr>
          <p:nvPr>
            <p:ph type="title"/>
          </p:nvPr>
        </p:nvSpPr>
        <p:spPr>
          <a:xfrm>
            <a:off x="688975" y="285750"/>
            <a:ext cx="7756525" cy="1338263"/>
          </a:xfrm>
        </p:spPr>
        <p:txBody>
          <a:bodyPr/>
          <a:lstStyle/>
          <a:p>
            <a:pPr eaLnBrk="1" hangingPunct="1"/>
            <a:r>
              <a:rPr lang="tr-TR" sz="4800" smtClean="0">
                <a:latin typeface="Times New Roman" pitchFamily="18" charset="0"/>
                <a:cs typeface="Times New Roman" pitchFamily="18" charset="0"/>
              </a:rPr>
              <a:t>Araştırmanın </a:t>
            </a:r>
            <a:br>
              <a:rPr lang="tr-TR" sz="4800" smtClean="0">
                <a:latin typeface="Times New Roman" pitchFamily="18" charset="0"/>
                <a:cs typeface="Times New Roman" pitchFamily="18" charset="0"/>
              </a:rPr>
            </a:br>
            <a:r>
              <a:rPr lang="tr-TR" sz="4800" smtClean="0">
                <a:latin typeface="Times New Roman" pitchFamily="18" charset="0"/>
                <a:cs typeface="Times New Roman" pitchFamily="18" charset="0"/>
              </a:rPr>
              <a:t>Planlanması / Tasarımı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rtlCol="0">
            <a:normAutofit/>
          </a:bodyPr>
          <a:lstStyle/>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Araştırma Probleminin Belirlenmesi: </a:t>
            </a:r>
            <a:r>
              <a:rPr lang="tr-TR" dirty="0" smtClean="0">
                <a:solidFill>
                  <a:schemeClr val="tx1">
                    <a:lumMod val="85000"/>
                    <a:lumOff val="15000"/>
                  </a:schemeClr>
                </a:solidFill>
                <a:latin typeface="Times New Roman" pitchFamily="18" charset="0"/>
                <a:cs typeface="Times New Roman" pitchFamily="18" charset="0"/>
              </a:rPr>
              <a:t>Araştırmacının çözmek istediği sorunun edinilen bilgiler sonucunda netleştirilip, araştırmayı yönlendirecek şekilde düzenlenmiş halidir. Bazen araştırmalar tek problem içermeyebilir. Gerçekleştirilen öğrenme ve düşünme süreci konuya bağlı farklı problemlerin oluşturulmasına fırsat verebilir.</a:t>
            </a:r>
          </a:p>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Araştırma Hipotezinin Oluşturulması: </a:t>
            </a:r>
            <a:r>
              <a:rPr lang="tr-TR" dirty="0" smtClean="0">
                <a:solidFill>
                  <a:schemeClr val="tx1">
                    <a:lumMod val="85000"/>
                    <a:lumOff val="15000"/>
                  </a:schemeClr>
                </a:solidFill>
                <a:latin typeface="Times New Roman" pitchFamily="18" charset="0"/>
                <a:cs typeface="Times New Roman" pitchFamily="18" charset="0"/>
              </a:rPr>
              <a:t>Araştırmacının oluşturduğu probleme cevap olabileceğini düşündüğü varsayımlara hipotez denir.</a:t>
            </a:r>
            <a:endParaRPr lang="tr-TR" dirty="0">
              <a:solidFill>
                <a:schemeClr val="tx1">
                  <a:lumMod val="85000"/>
                  <a:lumOff val="15000"/>
                </a:schemeClr>
              </a:solidFill>
              <a:latin typeface="Times New Roman" pitchFamily="18" charset="0"/>
              <a:cs typeface="Times New Roman" pitchFamily="18" charset="0"/>
            </a:endParaRPr>
          </a:p>
        </p:txBody>
      </p:sp>
      <p:sp>
        <p:nvSpPr>
          <p:cNvPr id="95234" name="1 Başlık"/>
          <p:cNvSpPr>
            <a:spLocks noGrp="1"/>
          </p:cNvSpPr>
          <p:nvPr>
            <p:ph type="title"/>
          </p:nvPr>
        </p:nvSpPr>
        <p:spPr>
          <a:xfrm>
            <a:off x="688975" y="285750"/>
            <a:ext cx="7756525" cy="1338263"/>
          </a:xfrm>
        </p:spPr>
        <p:txBody>
          <a:bodyPr/>
          <a:lstStyle/>
          <a:p>
            <a:pPr eaLnBrk="1" hangingPunct="1"/>
            <a:r>
              <a:rPr lang="tr-TR" sz="4800" smtClean="0">
                <a:latin typeface="Times New Roman" pitchFamily="18" charset="0"/>
                <a:cs typeface="Times New Roman" pitchFamily="18" charset="0"/>
              </a:rPr>
              <a:t>Araştırmanın </a:t>
            </a:r>
            <a:br>
              <a:rPr lang="tr-TR" sz="4800" smtClean="0">
                <a:latin typeface="Times New Roman" pitchFamily="18" charset="0"/>
                <a:cs typeface="Times New Roman" pitchFamily="18" charset="0"/>
              </a:rPr>
            </a:br>
            <a:r>
              <a:rPr lang="tr-TR" sz="4800" smtClean="0">
                <a:latin typeface="Times New Roman" pitchFamily="18" charset="0"/>
                <a:cs typeface="Times New Roman" pitchFamily="18" charset="0"/>
              </a:rPr>
              <a:t>Planlanması / Tasarımı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rtlCol="0">
            <a:noAutofit/>
          </a:bodyPr>
          <a:lstStyle/>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Yöntem: </a:t>
            </a:r>
            <a:r>
              <a:rPr lang="tr-TR" dirty="0" smtClean="0">
                <a:solidFill>
                  <a:schemeClr val="tx1">
                    <a:lumMod val="85000"/>
                    <a:lumOff val="15000"/>
                  </a:schemeClr>
                </a:solidFill>
                <a:latin typeface="Times New Roman" pitchFamily="18" charset="0"/>
                <a:cs typeface="Times New Roman" pitchFamily="18" charset="0"/>
              </a:rPr>
              <a:t>Belirleme Aşaması; sorunun ve hedefin belirlenmesinden sonra uygun yöntemin belirlenmesi gerekir. Hangi verilere ihtiyaç olduğu ve bu verilerin nasıl elde edileceği sorusuna verilen cevap araştırmanın yöntemini ortaya çıkarır.</a:t>
            </a:r>
          </a:p>
          <a:p>
            <a:pPr marL="365760" indent="-365760" algn="just" eaLnBrk="1" fontAlgn="auto" hangingPunct="1">
              <a:spcAft>
                <a:spcPts val="0"/>
              </a:spcAft>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Verilerin Toplanması, Analizi ve Değerlendirilmesi: </a:t>
            </a:r>
            <a:r>
              <a:rPr lang="tr-TR" dirty="0" smtClean="0">
                <a:solidFill>
                  <a:schemeClr val="tx1">
                    <a:lumMod val="85000"/>
                    <a:lumOff val="15000"/>
                  </a:schemeClr>
                </a:solidFill>
                <a:latin typeface="Times New Roman" pitchFamily="18" charset="0"/>
                <a:cs typeface="Times New Roman" pitchFamily="18" charset="0"/>
              </a:rPr>
              <a:t>Araştırma süreci anlamına da gelen bu aşamada araştırmacı kendisini beklediği çözüme götürecek her türlü bilgiyi toplar ve değerlendirir.</a:t>
            </a:r>
            <a:endParaRPr lang="tr-TR" dirty="0">
              <a:solidFill>
                <a:schemeClr val="tx1">
                  <a:lumMod val="85000"/>
                  <a:lumOff val="15000"/>
                </a:schemeClr>
              </a:solidFill>
              <a:latin typeface="Times New Roman" pitchFamily="18" charset="0"/>
              <a:cs typeface="Times New Roman" pitchFamily="18" charset="0"/>
            </a:endParaRPr>
          </a:p>
        </p:txBody>
      </p:sp>
      <p:sp>
        <p:nvSpPr>
          <p:cNvPr id="96258" name="1 Başlık"/>
          <p:cNvSpPr>
            <a:spLocks noGrp="1"/>
          </p:cNvSpPr>
          <p:nvPr>
            <p:ph type="title"/>
          </p:nvPr>
        </p:nvSpPr>
        <p:spPr>
          <a:xfrm>
            <a:off x="688975" y="285750"/>
            <a:ext cx="7756525" cy="1338263"/>
          </a:xfrm>
        </p:spPr>
        <p:txBody>
          <a:bodyPr/>
          <a:lstStyle/>
          <a:p>
            <a:pPr eaLnBrk="1" hangingPunct="1"/>
            <a:r>
              <a:rPr lang="tr-TR" sz="4800" smtClean="0">
                <a:latin typeface="Times New Roman" pitchFamily="18" charset="0"/>
                <a:cs typeface="Times New Roman" pitchFamily="18" charset="0"/>
              </a:rPr>
              <a:t>Araştırmanın </a:t>
            </a:r>
            <a:br>
              <a:rPr lang="tr-TR" sz="4800" smtClean="0">
                <a:latin typeface="Times New Roman" pitchFamily="18" charset="0"/>
                <a:cs typeface="Times New Roman" pitchFamily="18" charset="0"/>
              </a:rPr>
            </a:br>
            <a:r>
              <a:rPr lang="tr-TR" sz="4800" smtClean="0">
                <a:latin typeface="Times New Roman" pitchFamily="18" charset="0"/>
                <a:cs typeface="Times New Roman" pitchFamily="18" charset="0"/>
              </a:rPr>
              <a:t>Planlanması / Tasarımı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rtlCol="0">
            <a:noAutofit/>
          </a:bodyPr>
          <a:lstStyle/>
          <a:p>
            <a:pPr marL="365760" indent="-365760" algn="just" eaLnBrk="1" fontAlgn="auto" hangingPunct="1">
              <a:spcAft>
                <a:spcPts val="0"/>
              </a:spcAft>
              <a:defRPr/>
            </a:pPr>
            <a:endParaRPr lang="tr-TR" dirty="0" smtClean="0">
              <a:solidFill>
                <a:schemeClr val="tx1">
                  <a:lumMod val="85000"/>
                  <a:lumOff val="15000"/>
                </a:schemeClr>
              </a:solidFill>
              <a:latin typeface="Times New Roman" pitchFamily="18" charset="0"/>
              <a:cs typeface="Times New Roman" pitchFamily="18" charset="0"/>
            </a:endParaRPr>
          </a:p>
          <a:p>
            <a:pPr marL="365760" indent="-365760" algn="just" eaLnBrk="1" fontAlgn="auto" hangingPunct="1">
              <a:spcAft>
                <a:spcPts val="0"/>
              </a:spcAft>
              <a:defRPr/>
            </a:pPr>
            <a:r>
              <a:rPr lang="tr-TR" b="1" dirty="0" smtClean="0">
                <a:solidFill>
                  <a:schemeClr val="tx2"/>
                </a:solidFill>
                <a:latin typeface="Times New Roman" pitchFamily="18" charset="0"/>
                <a:ea typeface="+mj-ea"/>
                <a:cs typeface="Times New Roman" pitchFamily="18" charset="0"/>
              </a:rPr>
              <a:t>Araştırmanın Sunumu: </a:t>
            </a:r>
            <a:r>
              <a:rPr lang="tr-TR" dirty="0" smtClean="0">
                <a:solidFill>
                  <a:schemeClr val="tx1">
                    <a:lumMod val="85000"/>
                    <a:lumOff val="15000"/>
                  </a:schemeClr>
                </a:solidFill>
                <a:latin typeface="Times New Roman" pitchFamily="18" charset="0"/>
                <a:cs typeface="Times New Roman" pitchFamily="18" charset="0"/>
              </a:rPr>
              <a:t>Tamamlanan araştırmanın ne şekilde başkalarına ulaştırılacağının ortaya konduğu aşamadır.</a:t>
            </a:r>
            <a:endParaRPr lang="tr-TR" dirty="0">
              <a:solidFill>
                <a:schemeClr val="tx1">
                  <a:lumMod val="85000"/>
                  <a:lumOff val="15000"/>
                </a:schemeClr>
              </a:solidFill>
              <a:latin typeface="Times New Roman" pitchFamily="18" charset="0"/>
              <a:cs typeface="Times New Roman" pitchFamily="18" charset="0"/>
            </a:endParaRPr>
          </a:p>
        </p:txBody>
      </p:sp>
      <p:sp>
        <p:nvSpPr>
          <p:cNvPr id="97282" name="1 Başlık"/>
          <p:cNvSpPr>
            <a:spLocks noGrp="1"/>
          </p:cNvSpPr>
          <p:nvPr>
            <p:ph type="title"/>
          </p:nvPr>
        </p:nvSpPr>
        <p:spPr>
          <a:xfrm>
            <a:off x="688975" y="285750"/>
            <a:ext cx="7756525" cy="1338263"/>
          </a:xfrm>
        </p:spPr>
        <p:txBody>
          <a:bodyPr/>
          <a:lstStyle/>
          <a:p>
            <a:pPr eaLnBrk="1" hangingPunct="1"/>
            <a:r>
              <a:rPr lang="tr-TR" sz="4800" smtClean="0">
                <a:latin typeface="Times New Roman" pitchFamily="18" charset="0"/>
                <a:cs typeface="Times New Roman" pitchFamily="18" charset="0"/>
              </a:rPr>
              <a:t>Araştırmanın </a:t>
            </a:r>
            <a:br>
              <a:rPr lang="tr-TR" sz="4800" smtClean="0">
                <a:latin typeface="Times New Roman" pitchFamily="18" charset="0"/>
                <a:cs typeface="Times New Roman" pitchFamily="18" charset="0"/>
              </a:rPr>
            </a:br>
            <a:r>
              <a:rPr lang="tr-TR" sz="4800" smtClean="0">
                <a:latin typeface="Times New Roman" pitchFamily="18" charset="0"/>
                <a:cs typeface="Times New Roman" pitchFamily="18" charset="0"/>
              </a:rPr>
              <a:t>Planlanması / Tasarımı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268760"/>
            <a:ext cx="7747000" cy="3878263"/>
          </a:xfrm>
        </p:spPr>
        <p:txBody>
          <a:bodyPr>
            <a:spAutoFit/>
          </a:bodyPr>
          <a:lstStyle/>
          <a:p>
            <a:pPr eaLnBrk="1" hangingPunct="1">
              <a:lnSpc>
                <a:spcPct val="80000"/>
              </a:lnSpc>
              <a:buClr>
                <a:schemeClr val="hlink"/>
              </a:buClr>
              <a:buSzPct val="120000"/>
              <a:defRPr/>
            </a:pPr>
            <a:r>
              <a:rPr lang="tr-TR" sz="2800" dirty="0" smtClean="0">
                <a:solidFill>
                  <a:schemeClr val="hlink"/>
                </a:solidFill>
                <a:effectLst>
                  <a:outerShdw blurRad="38100" dist="38100" dir="2700000" algn="tl">
                    <a:srgbClr val="C0C0C0"/>
                  </a:outerShdw>
                </a:effectLst>
              </a:rPr>
              <a:t>Okunan Makalelerden notlar çıkartma :</a:t>
            </a:r>
          </a:p>
          <a:p>
            <a:pPr eaLnBrk="1" hangingPunct="1">
              <a:lnSpc>
                <a:spcPct val="80000"/>
              </a:lnSpc>
              <a:buClr>
                <a:schemeClr val="hlink"/>
              </a:buClr>
              <a:buSzPct val="120000"/>
              <a:defRPr/>
            </a:pPr>
            <a:endParaRPr lang="tr-TR" sz="2800" dirty="0" smtClean="0">
              <a:solidFill>
                <a:schemeClr val="hlink"/>
              </a:solidFill>
              <a:effectLst>
                <a:outerShdw blurRad="38100" dist="38100" dir="2700000" algn="tl">
                  <a:srgbClr val="C0C0C0"/>
                </a:outerShdw>
              </a:effectLst>
            </a:endParaRPr>
          </a:p>
          <a:p>
            <a:pPr eaLnBrk="1" hangingPunct="1">
              <a:lnSpc>
                <a:spcPct val="80000"/>
              </a:lnSpc>
              <a:buClr>
                <a:schemeClr val="hlink"/>
              </a:buClr>
              <a:buSzPct val="120000"/>
              <a:buFontTx/>
              <a:buChar char="•"/>
              <a:defRPr/>
            </a:pPr>
            <a:r>
              <a:rPr lang="tr-TR" sz="2800" dirty="0" smtClean="0">
                <a:effectLst>
                  <a:outerShdw blurRad="38100" dist="38100" dir="2700000" algn="tl">
                    <a:srgbClr val="C0C0C0"/>
                  </a:outerShdw>
                </a:effectLst>
              </a:rPr>
              <a:t>Her alt başlık için bir boş sayfa ayarlayın.</a:t>
            </a:r>
          </a:p>
          <a:p>
            <a:pPr eaLnBrk="1" hangingPunct="1">
              <a:lnSpc>
                <a:spcPct val="80000"/>
              </a:lnSpc>
              <a:buClr>
                <a:schemeClr val="hlink"/>
              </a:buClr>
              <a:buSzPct val="120000"/>
              <a:buFontTx/>
              <a:buChar char="•"/>
              <a:defRPr/>
            </a:pPr>
            <a:r>
              <a:rPr lang="tr-TR" sz="2800" dirty="0" smtClean="0">
                <a:effectLst>
                  <a:outerShdw blurRad="38100" dist="38100" dir="2700000" algn="tl">
                    <a:srgbClr val="C0C0C0"/>
                  </a:outerShdw>
                </a:effectLst>
              </a:rPr>
              <a:t>Kafanızdaki taslakla ilgili olan makaleleri tekrar gözden geçirin.</a:t>
            </a:r>
          </a:p>
          <a:p>
            <a:pPr eaLnBrk="1" hangingPunct="1">
              <a:lnSpc>
                <a:spcPct val="80000"/>
              </a:lnSpc>
              <a:buClr>
                <a:schemeClr val="hlink"/>
              </a:buClr>
              <a:buSzPct val="120000"/>
              <a:buFontTx/>
              <a:buChar char="•"/>
              <a:defRPr/>
            </a:pPr>
            <a:r>
              <a:rPr lang="tr-TR" sz="2800" dirty="0" smtClean="0">
                <a:effectLst>
                  <a:outerShdw blurRad="38100" dist="38100" dir="2700000" algn="tl">
                    <a:srgbClr val="C0C0C0"/>
                  </a:outerShdw>
                </a:effectLst>
              </a:rPr>
              <a:t>Önemli noktalar hakkında kaynağı ile beraber not düşün. </a:t>
            </a:r>
          </a:p>
          <a:p>
            <a:pPr eaLnBrk="1" hangingPunct="1">
              <a:lnSpc>
                <a:spcPct val="80000"/>
              </a:lnSpc>
              <a:buClr>
                <a:schemeClr val="hlink"/>
              </a:buClr>
              <a:buSzPct val="120000"/>
              <a:buFontTx/>
              <a:buChar char="•"/>
              <a:defRPr/>
            </a:pPr>
            <a:r>
              <a:rPr lang="tr-TR" sz="2800" dirty="0" smtClean="0">
                <a:effectLst>
                  <a:outerShdw blurRad="38100" dist="38100" dir="2700000" algn="tl">
                    <a:srgbClr val="C0C0C0"/>
                  </a:outerShdw>
                </a:effectLst>
              </a:rPr>
              <a:t>Bu adımlar araştırmanızın konularının birbiriyle bağlantısını görmek üzere diyagramlar ve akış şemaları oluşturmanızı sağlar.</a:t>
            </a:r>
            <a:endParaRPr lang="tr-TR" sz="4400"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268760"/>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Okunan Makalelerden notlar çıkartma :</a:t>
            </a:r>
          </a:p>
          <a:p>
            <a:pPr marL="365760" indent="-365760" eaLnBrk="1" fontAlgn="auto" hangingPunct="1">
              <a:lnSpc>
                <a:spcPct val="80000"/>
              </a:lnSpc>
              <a:spcAft>
                <a:spcPts val="0"/>
              </a:spcAft>
              <a:buClr>
                <a:schemeClr val="hlink"/>
              </a:buClr>
              <a:buSzPct val="120000"/>
              <a:defRPr/>
            </a:pPr>
            <a:endParaRPr lang="tr-TR" sz="2800" dirty="0">
              <a:solidFill>
                <a:schemeClr val="hlink"/>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Zihninizde bir resim oluşturduğunuza emin olun (açık olmayan </a:t>
            </a:r>
            <a:r>
              <a:rPr lang="tr-TR" sz="2800" dirty="0" err="1">
                <a:solidFill>
                  <a:schemeClr val="tx1">
                    <a:lumMod val="85000"/>
                    <a:lumOff val="15000"/>
                  </a:schemeClr>
                </a:solidFill>
                <a:effectLst>
                  <a:outerShdw blurRad="38100" dist="38100" dir="2700000" algn="tl">
                    <a:srgbClr val="C0C0C0"/>
                  </a:outerShdw>
                </a:effectLst>
              </a:rPr>
              <a:t>fulu</a:t>
            </a:r>
            <a:r>
              <a:rPr lang="tr-TR" sz="2800" dirty="0">
                <a:solidFill>
                  <a:schemeClr val="tx1">
                    <a:lumMod val="85000"/>
                    <a:lumOff val="15000"/>
                  </a:schemeClr>
                </a:solidFill>
                <a:effectLst>
                  <a:outerShdw blurRad="38100" dist="38100" dir="2700000" algn="tl">
                    <a:srgbClr val="C0C0C0"/>
                  </a:outerShdw>
                </a:effectLst>
              </a:rPr>
              <a:t> noktalar varsa daha fazla okuyun).</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Hipotezler için deneysel kanıtı not alıp almadığınıza emin olun.</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Çelişen bilgileri netleştirmeye çalışın (fakat sonuçta ortaya </a:t>
            </a:r>
            <a:r>
              <a:rPr lang="tr-TR" sz="2800" u="sng" dirty="0">
                <a:solidFill>
                  <a:schemeClr val="tx1">
                    <a:lumMod val="85000"/>
                    <a:lumOff val="15000"/>
                  </a:schemeClr>
                </a:solidFill>
                <a:effectLst>
                  <a:outerShdw blurRad="38100" dist="38100" dir="2700000" algn="tl">
                    <a:srgbClr val="C0C0C0"/>
                  </a:outerShdw>
                </a:effectLst>
              </a:rPr>
              <a:t>doğru bir cevap </a:t>
            </a:r>
            <a:r>
              <a:rPr lang="tr-TR" sz="2800" dirty="0">
                <a:solidFill>
                  <a:schemeClr val="tx1">
                    <a:lumMod val="85000"/>
                    <a:lumOff val="15000"/>
                  </a:schemeClr>
                </a:solidFill>
                <a:effectLst>
                  <a:outerShdw blurRad="38100" dist="38100" dir="2700000" algn="tl">
                    <a:srgbClr val="C0C0C0"/>
                  </a:outerShdw>
                </a:effectLst>
              </a:rPr>
              <a:t>çıkmayabileceğini göz önünde bulundurun.)</a:t>
            </a:r>
          </a:p>
          <a:p>
            <a:pPr marL="365760" indent="-365760" eaLnBrk="1" fontAlgn="auto" hangingPunct="1">
              <a:spcAft>
                <a:spcPts val="0"/>
              </a:spcAft>
              <a:defRPr/>
            </a:pPr>
            <a:endParaRPr lang="tr-TR" sz="4400" dirty="0">
              <a:solidFill>
                <a:schemeClr val="tx1">
                  <a:lumMod val="85000"/>
                  <a:lumOff val="15000"/>
                </a:schemeClr>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196752"/>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Yazmaya başlama :</a:t>
            </a:r>
            <a:r>
              <a:rPr lang="tr-TR" sz="2800" dirty="0">
                <a:solidFill>
                  <a:schemeClr val="tx1">
                    <a:lumMod val="85000"/>
                    <a:lumOff val="15000"/>
                  </a:schemeClr>
                </a:solidFill>
                <a:effectLst>
                  <a:outerShdw blurRad="38100" dist="38100" dir="2700000" algn="tl">
                    <a:srgbClr val="C0C0C0"/>
                  </a:outerShdw>
                </a:effectLst>
              </a:rPr>
              <a:t> </a:t>
            </a:r>
            <a:br>
              <a:rPr lang="tr-TR" sz="2800" dirty="0">
                <a:solidFill>
                  <a:schemeClr val="tx1">
                    <a:lumMod val="85000"/>
                    <a:lumOff val="15000"/>
                  </a:schemeClr>
                </a:solidFill>
                <a:effectLst>
                  <a:outerShdw blurRad="38100" dist="38100" dir="2700000" algn="tl">
                    <a:srgbClr val="C0C0C0"/>
                  </a:outerShdw>
                </a:effectLst>
              </a:rPr>
            </a:b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Kısa notlarınızı kullanın.</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Giriş ve diğer bölümleri sıra ile yazmanız gerekli değildir.</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Yazdıkça referansları dahil edin.</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Sizin alanınızda uzmanlığı olmayanlar için bir resim oluşturmaya çalışıyorsunuz, bu yüzden yazınıza yeteri kadar açıklama ekleyin.</a:t>
            </a:r>
          </a:p>
          <a:p>
            <a:pPr marL="365760" indent="-365760" eaLnBrk="1" fontAlgn="auto" hangingPunct="1">
              <a:spcAft>
                <a:spcPts val="0"/>
              </a:spcAft>
              <a:defRPr/>
            </a:pPr>
            <a:endParaRPr lang="tr-TR" sz="2800" dirty="0">
              <a:solidFill>
                <a:schemeClr val="tx1">
                  <a:lumMod val="85000"/>
                  <a:lumOff val="15000"/>
                </a:schemeClr>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96752"/>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Yazmaya başlama :</a:t>
            </a:r>
            <a:r>
              <a:rPr lang="tr-TR" sz="2800" dirty="0">
                <a:solidFill>
                  <a:schemeClr val="tx1">
                    <a:lumMod val="85000"/>
                    <a:lumOff val="15000"/>
                  </a:schemeClr>
                </a:solidFill>
                <a:effectLst>
                  <a:outerShdw blurRad="38100" dist="38100" dir="2700000" algn="tl">
                    <a:srgbClr val="C0C0C0"/>
                  </a:outerShdw>
                </a:effectLst>
              </a:rPr>
              <a:t> </a:t>
            </a:r>
            <a:br>
              <a:rPr lang="tr-TR" sz="2800" dirty="0">
                <a:solidFill>
                  <a:schemeClr val="tx1">
                    <a:lumMod val="85000"/>
                    <a:lumOff val="15000"/>
                  </a:schemeClr>
                </a:solidFill>
                <a:effectLst>
                  <a:outerShdw blurRad="38100" dist="38100" dir="2700000" algn="tl">
                    <a:srgbClr val="C0C0C0"/>
                  </a:outerShdw>
                </a:effectLst>
              </a:rPr>
            </a:b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r>
              <a:rPr lang="tr-TR" sz="2800" dirty="0">
                <a:solidFill>
                  <a:schemeClr val="tx1">
                    <a:lumMod val="85000"/>
                    <a:lumOff val="15000"/>
                  </a:schemeClr>
                </a:solidFill>
                <a:effectLst>
                  <a:outerShdw blurRad="38100" dist="38100" dir="2700000" algn="tl">
                    <a:srgbClr val="C0C0C0"/>
                  </a:outerShdw>
                </a:effectLst>
              </a:rPr>
              <a:t>Aristo gibi düşünüp ninenize anlatır gibi anlatın.</a:t>
            </a:r>
          </a:p>
          <a:p>
            <a:pPr marL="365760" indent="-365760" eaLnBrk="1" fontAlgn="auto" hangingPunct="1">
              <a:spcAft>
                <a:spcPts val="0"/>
              </a:spcAft>
              <a:defRPr/>
            </a:pPr>
            <a:endParaRPr lang="tr-TR" sz="2800" dirty="0">
              <a:solidFill>
                <a:schemeClr val="tx1">
                  <a:lumMod val="85000"/>
                  <a:lumOff val="15000"/>
                </a:schemeClr>
              </a:solidFill>
            </a:endParaRPr>
          </a:p>
        </p:txBody>
      </p:sp>
      <p:pic>
        <p:nvPicPr>
          <p:cNvPr id="101379" name="Picture 5" descr="images"/>
          <p:cNvPicPr>
            <a:picLocks noChangeAspect="1" noChangeArrowheads="1"/>
          </p:cNvPicPr>
          <p:nvPr/>
        </p:nvPicPr>
        <p:blipFill>
          <a:blip r:embed="rId2" cstate="print"/>
          <a:srcRect/>
          <a:stretch>
            <a:fillRect/>
          </a:stretch>
        </p:blipFill>
        <p:spPr bwMode="auto">
          <a:xfrm>
            <a:off x="3429000" y="2857500"/>
            <a:ext cx="1325563" cy="12795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eaLnBrk="1" hangingPunct="1"/>
            <a:r>
              <a:rPr lang="tr-TR" smtClean="0"/>
              <a:t>Bu tanımlardan anladığımız;</a:t>
            </a:r>
          </a:p>
          <a:p>
            <a:pPr algn="just" eaLnBrk="1" hangingPunct="1"/>
            <a:r>
              <a:rPr lang="tr-TR" smtClean="0"/>
              <a:t>• Bilim nesnel dünya ile ilgilidir,</a:t>
            </a:r>
          </a:p>
          <a:p>
            <a:pPr algn="just" eaLnBrk="1" hangingPunct="1"/>
            <a:r>
              <a:rPr lang="es-ES" smtClean="0"/>
              <a:t>• Bilim bu dünyada varolan olgularla ilgilidir,</a:t>
            </a:r>
          </a:p>
          <a:p>
            <a:pPr algn="just" eaLnBrk="1" hangingPunct="1"/>
            <a:r>
              <a:rPr lang="tr-TR" smtClean="0"/>
              <a:t>•Bilim tarafsız gözleme ve sistematik deneye dayanır,</a:t>
            </a:r>
          </a:p>
          <a:p>
            <a:pPr algn="just" eaLnBrk="1" hangingPunct="1"/>
            <a:r>
              <a:rPr lang="tr-TR" smtClean="0"/>
              <a:t>• Bilim zihinsel etkinliklerle ilgilidir,</a:t>
            </a:r>
          </a:p>
          <a:p>
            <a:pPr algn="just" eaLnBrk="1" hangingPunct="1"/>
            <a:r>
              <a:rPr lang="tr-TR" smtClean="0"/>
              <a:t>• Bilim genel doğruları bulmayı ve temel yasalara ulaşmayı hedefler.</a:t>
            </a:r>
          </a:p>
        </p:txBody>
      </p:sp>
      <p:sp>
        <p:nvSpPr>
          <p:cNvPr id="22530" name="2 Başlık"/>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96752"/>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Giriş Kısmı:</a:t>
            </a:r>
            <a:r>
              <a:rPr lang="tr-TR" sz="2800" dirty="0">
                <a:solidFill>
                  <a:schemeClr val="tx1">
                    <a:lumMod val="85000"/>
                    <a:lumOff val="15000"/>
                  </a:schemeClr>
                </a:solidFill>
                <a:effectLst>
                  <a:outerShdw blurRad="38100" dist="38100" dir="2700000" algn="tl">
                    <a:srgbClr val="C0C0C0"/>
                  </a:outerShdw>
                </a:effectLst>
              </a:rPr>
              <a:t> </a:t>
            </a:r>
            <a:br>
              <a:rPr lang="tr-TR" sz="2800" dirty="0">
                <a:solidFill>
                  <a:schemeClr val="tx1">
                    <a:lumMod val="85000"/>
                    <a:lumOff val="15000"/>
                  </a:schemeClr>
                </a:solidFill>
                <a:effectLst>
                  <a:outerShdw blurRad="38100" dist="38100" dir="2700000" algn="tl">
                    <a:srgbClr val="C0C0C0"/>
                  </a:outerShdw>
                </a:effectLst>
              </a:rPr>
            </a:br>
            <a:endParaRPr lang="tr-TR" sz="28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Ç</a:t>
            </a:r>
            <a:r>
              <a:rPr lang="tr-TR" dirty="0">
                <a:solidFill>
                  <a:schemeClr val="tx1">
                    <a:lumMod val="85000"/>
                    <a:lumOff val="15000"/>
                  </a:schemeClr>
                </a:solidFill>
                <a:effectLst>
                  <a:outerShdw blurRad="38100" dist="38100" dir="2700000" algn="tl">
                    <a:srgbClr val="C0C0C0"/>
                  </a:outerShdw>
                </a:effectLst>
                <a:cs typeface="Tahoma" pitchFamily="34" charset="0"/>
              </a:rPr>
              <a:t>alışmada çözümlenmesi amaçlanan bilimsel sorun/sorunsal etraflıca tanımlanmalı</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defRPr/>
            </a:pPr>
            <a:r>
              <a:rPr lang="tr-TR" dirty="0">
                <a:solidFill>
                  <a:schemeClr val="tx1">
                    <a:lumMod val="85000"/>
                    <a:lumOff val="15000"/>
                  </a:schemeClr>
                </a:solidFill>
                <a:effectLst>
                  <a:outerShdw blurRad="38100" dist="38100" dir="2700000" algn="tl">
                    <a:srgbClr val="C0C0C0"/>
                  </a:outerShdw>
                </a:effectLst>
              </a:rPr>
              <a:t>K</a:t>
            </a:r>
            <a:r>
              <a:rPr lang="tr-TR" dirty="0">
                <a:solidFill>
                  <a:schemeClr val="tx1">
                    <a:lumMod val="85000"/>
                    <a:lumOff val="15000"/>
                  </a:schemeClr>
                </a:solidFill>
                <a:effectLst>
                  <a:outerShdw blurRad="38100" dist="38100" dir="2700000" algn="tl">
                    <a:srgbClr val="C0C0C0"/>
                  </a:outerShdw>
                </a:effectLst>
                <a:cs typeface="Tahoma" pitchFamily="34" charset="0"/>
              </a:rPr>
              <a:t>ullanılan</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K</a:t>
            </a:r>
            <a:r>
              <a:rPr lang="tr-TR" dirty="0">
                <a:solidFill>
                  <a:schemeClr val="tx1">
                    <a:lumMod val="85000"/>
                    <a:lumOff val="15000"/>
                  </a:schemeClr>
                </a:solidFill>
                <a:effectLst>
                  <a:outerShdw blurRad="38100" dist="38100" dir="2700000" algn="tl">
                    <a:srgbClr val="C0C0C0"/>
                  </a:outerShdw>
                </a:effectLst>
                <a:cs typeface="Tahoma" pitchFamily="34" charset="0"/>
              </a:rPr>
              <a:t>avramsal çerçeve</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Y</a:t>
            </a:r>
            <a:r>
              <a:rPr lang="tr-TR" dirty="0">
                <a:solidFill>
                  <a:schemeClr val="tx1">
                    <a:lumMod val="85000"/>
                    <a:lumOff val="15000"/>
                  </a:schemeClr>
                </a:solidFill>
                <a:effectLst>
                  <a:outerShdw blurRad="38100" dist="38100" dir="2700000" algn="tl">
                    <a:srgbClr val="C0C0C0"/>
                  </a:outerShdw>
                </a:effectLst>
                <a:cs typeface="Tahoma" pitchFamily="34" charset="0"/>
              </a:rPr>
              <a:t>öntem</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T</a:t>
            </a:r>
            <a:r>
              <a:rPr lang="tr-TR" dirty="0">
                <a:solidFill>
                  <a:schemeClr val="tx1">
                    <a:lumMod val="85000"/>
                    <a:lumOff val="15000"/>
                  </a:schemeClr>
                </a:solidFill>
                <a:effectLst>
                  <a:outerShdw blurRad="38100" dist="38100" dir="2700000" algn="tl">
                    <a:srgbClr val="C0C0C0"/>
                  </a:outerShdw>
                </a:effectLst>
                <a:cs typeface="Tahoma" pitchFamily="34" charset="0"/>
              </a:rPr>
              <a:t>eknik ve -eğer varsa- paradigmalar da yeterince açıklanmalıdır.</a:t>
            </a:r>
            <a:endParaRPr lang="tr-TR"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eaLnBrk="1" fontAlgn="auto" hangingPunct="1">
              <a:spcAft>
                <a:spcPts val="0"/>
              </a:spcAft>
              <a:defRPr/>
            </a:pPr>
            <a:endParaRPr lang="tr-TR" sz="2800" dirty="0">
              <a:solidFill>
                <a:schemeClr val="tx1">
                  <a:lumMod val="85000"/>
                  <a:lumOff val="15000"/>
                </a:schemeClr>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24744"/>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Gelişme/Tartışma Kısmı:</a:t>
            </a:r>
            <a:r>
              <a:rPr lang="tr-TR" sz="2800" dirty="0">
                <a:solidFill>
                  <a:schemeClr val="tx1">
                    <a:lumMod val="85000"/>
                    <a:lumOff val="15000"/>
                  </a:schemeClr>
                </a:solidFill>
                <a:effectLst>
                  <a:outerShdw blurRad="38100" dist="38100" dir="2700000" algn="tl">
                    <a:srgbClr val="C0C0C0"/>
                  </a:outerShdw>
                </a:effectLst>
              </a:rPr>
              <a:t> </a:t>
            </a:r>
            <a:br>
              <a:rPr lang="tr-TR" sz="2800" dirty="0">
                <a:solidFill>
                  <a:schemeClr val="tx1">
                    <a:lumMod val="85000"/>
                    <a:lumOff val="15000"/>
                  </a:schemeClr>
                </a:solidFill>
                <a:effectLst>
                  <a:outerShdw blurRad="38100" dist="38100" dir="2700000" algn="tl">
                    <a:srgbClr val="C0C0C0"/>
                  </a:outerShdw>
                </a:effectLst>
              </a:rPr>
            </a:br>
            <a:endParaRPr lang="tr-TR" sz="28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G</a:t>
            </a:r>
            <a:r>
              <a:rPr lang="tr-TR" dirty="0">
                <a:solidFill>
                  <a:schemeClr val="tx1">
                    <a:lumMod val="85000"/>
                    <a:lumOff val="15000"/>
                  </a:schemeClr>
                </a:solidFill>
                <a:effectLst>
                  <a:outerShdw blurRad="38100" dist="38100" dir="2700000" algn="tl">
                    <a:srgbClr val="C0C0C0"/>
                  </a:outerShdw>
                </a:effectLst>
                <a:cs typeface="Times New Roman" pitchFamily="18" charset="0"/>
              </a:rPr>
              <a:t>erek duyulan ayr</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düzeyine ba</a:t>
            </a:r>
            <a:r>
              <a:rPr lang="tr-TR" dirty="0">
                <a:solidFill>
                  <a:schemeClr val="tx1">
                    <a:lumMod val="85000"/>
                    <a:lumOff val="15000"/>
                  </a:schemeClr>
                </a:solidFill>
                <a:effectLst>
                  <a:outerShdw blurRad="38100" dist="38100" dir="2700000" algn="tl">
                    <a:srgbClr val="C0C0C0"/>
                  </a:outerShdw>
                </a:effectLst>
              </a:rPr>
              <a:t>ğlı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olarak </a:t>
            </a:r>
            <a:r>
              <a:rPr lang="tr-TR" dirty="0">
                <a:solidFill>
                  <a:schemeClr val="tx1">
                    <a:lumMod val="85000"/>
                    <a:lumOff val="15000"/>
                  </a:schemeClr>
                </a:solidFill>
                <a:effectLst>
                  <a:outerShdw blurRad="38100" dist="38100" dir="2700000" algn="tl">
                    <a:srgbClr val="C0C0C0"/>
                  </a:outerShdw>
                </a:effectLst>
              </a:rPr>
              <a:t>çalışmayı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sonuca götürecek bilgi ve aç</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klamalar</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uygun dü</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ünce silsilesi içinde ortaya koy</a:t>
            </a:r>
            <a:r>
              <a:rPr lang="tr-TR" dirty="0">
                <a:solidFill>
                  <a:schemeClr val="tx1">
                    <a:lumMod val="85000"/>
                    <a:lumOff val="15000"/>
                  </a:schemeClr>
                </a:solidFill>
                <a:effectLst>
                  <a:outerShdw blurRad="38100" dist="38100" dir="2700000" algn="tl">
                    <a:srgbClr val="C0C0C0"/>
                  </a:outerShdw>
                </a:effectLst>
              </a:rPr>
              <a:t>un</a:t>
            </a:r>
            <a:r>
              <a:rPr lang="tr-TR" dirty="0">
                <a:solidFill>
                  <a:schemeClr val="tx1">
                    <a:lumMod val="85000"/>
                    <a:lumOff val="15000"/>
                  </a:schemeClr>
                </a:solidFill>
                <a:effectLst>
                  <a:outerShdw blurRad="38100" dist="38100" dir="2700000" algn="tl">
                    <a:srgbClr val="C0C0C0"/>
                  </a:outerShdw>
                </a:effectLst>
                <a:cs typeface="Times New Roman" pitchFamily="18" charset="0"/>
              </a:rPr>
              <a:t>.</a:t>
            </a:r>
            <a:r>
              <a:rPr lang="tr-TR" dirty="0">
                <a:solidFill>
                  <a:schemeClr val="tx1">
                    <a:lumMod val="85000"/>
                    <a:lumOff val="15000"/>
                  </a:schemeClr>
                </a:solidFill>
                <a:effectLst>
                  <a:outerShdw blurRad="38100" dist="38100" dir="2700000" algn="tl">
                    <a:srgbClr val="C0C0C0"/>
                  </a:outerShdw>
                </a:effectLst>
                <a:cs typeface="Tahoma" pitchFamily="34" charset="0"/>
              </a:rPr>
              <a:t> </a:t>
            </a:r>
            <a:endParaRPr lang="tr-TR"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eaLnBrk="1" fontAlgn="auto" hangingPunct="1">
              <a:spcAft>
                <a:spcPts val="0"/>
              </a:spcAft>
              <a:defRPr/>
            </a:pPr>
            <a:endParaRPr lang="tr-TR" sz="2800" dirty="0">
              <a:solidFill>
                <a:schemeClr val="tx1">
                  <a:lumMod val="85000"/>
                  <a:lumOff val="15000"/>
                </a:schemeClr>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24744"/>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Sonuç Kısmı:</a:t>
            </a:r>
            <a:r>
              <a:rPr lang="tr-TR" sz="2800" dirty="0">
                <a:solidFill>
                  <a:schemeClr val="tx1">
                    <a:lumMod val="85000"/>
                    <a:lumOff val="15000"/>
                  </a:schemeClr>
                </a:solidFill>
                <a:effectLst>
                  <a:outerShdw blurRad="38100" dist="38100" dir="2700000" algn="tl">
                    <a:srgbClr val="C0C0C0"/>
                  </a:outerShdw>
                </a:effectLst>
              </a:rPr>
              <a:t> </a:t>
            </a:r>
            <a:br>
              <a:rPr lang="tr-TR" sz="2800" dirty="0">
                <a:solidFill>
                  <a:schemeClr val="tx1">
                    <a:lumMod val="85000"/>
                    <a:lumOff val="15000"/>
                  </a:schemeClr>
                </a:solidFill>
                <a:effectLst>
                  <a:outerShdw blurRad="38100" dist="38100" dir="2700000" algn="tl">
                    <a:srgbClr val="C0C0C0"/>
                  </a:outerShdw>
                </a:effectLst>
              </a:rPr>
            </a:br>
            <a:endParaRPr lang="tr-TR" sz="28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defRPr/>
            </a:pP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Girişte açıklanan </a:t>
            </a:r>
            <a:r>
              <a:rPr lang="tr-TR" sz="2000" dirty="0">
                <a:solidFill>
                  <a:schemeClr val="tx1">
                    <a:lumMod val="85000"/>
                    <a:lumOff val="15000"/>
                  </a:schemeClr>
                </a:solidFill>
                <a:effectLst>
                  <a:outerShdw blurRad="38100" dist="38100" dir="2700000" algn="tl">
                    <a:srgbClr val="C0C0C0"/>
                  </a:outerShdw>
                </a:effectLst>
              </a:rPr>
              <a:t>çalışmanın</a:t>
            </a:r>
            <a:r>
              <a:rPr lang="tr-TR" sz="2000" dirty="0">
                <a:solidFill>
                  <a:schemeClr val="tx1">
                    <a:lumMod val="85000"/>
                    <a:lumOff val="15000"/>
                  </a:schemeClr>
                </a:solidFill>
                <a:effectLst>
                  <a:outerShdw blurRad="38100" dist="38100" dir="2700000" algn="tl">
                    <a:srgbClr val="C0C0C0"/>
                  </a:outerShdw>
                </a:effectLst>
                <a:cs typeface="Tahoma" pitchFamily="34" charset="0"/>
              </a:rPr>
              <a:t> amacı ve/veya hipotezinden başlayarak</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rPr>
              <a:t>Çalışmanın</a:t>
            </a:r>
            <a:r>
              <a:rPr lang="tr-TR" sz="2000" dirty="0">
                <a:solidFill>
                  <a:schemeClr val="tx1">
                    <a:lumMod val="85000"/>
                    <a:lumOff val="15000"/>
                  </a:schemeClr>
                </a:solidFill>
                <a:effectLst>
                  <a:outerShdw blurRad="38100" dist="38100" dir="2700000" algn="tl">
                    <a:srgbClr val="C0C0C0"/>
                  </a:outerShdw>
                </a:effectLst>
                <a:cs typeface="Tahoma" pitchFamily="34" charset="0"/>
              </a:rPr>
              <a:t> yöntemi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rPr>
              <a:t>T</a:t>
            </a:r>
            <a:r>
              <a:rPr lang="tr-TR" sz="2000" dirty="0">
                <a:solidFill>
                  <a:schemeClr val="tx1">
                    <a:lumMod val="85000"/>
                    <a:lumOff val="15000"/>
                  </a:schemeClr>
                </a:solidFill>
                <a:effectLst>
                  <a:outerShdw blurRad="38100" dist="38100" dir="2700000" algn="tl">
                    <a:srgbClr val="C0C0C0"/>
                  </a:outerShdw>
                </a:effectLst>
                <a:cs typeface="Tahoma" pitchFamily="34" charset="0"/>
              </a:rPr>
              <a:t>ekniği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rPr>
              <a:t>S</a:t>
            </a:r>
            <a:r>
              <a:rPr lang="tr-TR" sz="2000" dirty="0">
                <a:solidFill>
                  <a:schemeClr val="tx1">
                    <a:lumMod val="85000"/>
                    <a:lumOff val="15000"/>
                  </a:schemeClr>
                </a:solidFill>
                <a:effectLst>
                  <a:outerShdw blurRad="38100" dist="38100" dir="2700000" algn="tl">
                    <a:srgbClr val="C0C0C0"/>
                  </a:outerShdw>
                </a:effectLst>
                <a:cs typeface="Tahoma" pitchFamily="34" charset="0"/>
              </a:rPr>
              <a:t>ınırlılıkları çerçevesinde </a:t>
            </a:r>
            <a:r>
              <a:rPr lang="tr-TR" sz="2000" dirty="0">
                <a:solidFill>
                  <a:schemeClr val="tx1">
                    <a:lumMod val="85000"/>
                    <a:lumOff val="15000"/>
                  </a:schemeClr>
                </a:solidFill>
                <a:effectLst>
                  <a:outerShdw blurRad="38100" dist="38100" dir="2700000" algn="tl">
                    <a:srgbClr val="C0C0C0"/>
                  </a:outerShdw>
                </a:effectLst>
              </a:rPr>
              <a:t>çalışmada</a:t>
            </a:r>
            <a:r>
              <a:rPr lang="tr-TR" sz="2000" dirty="0">
                <a:solidFill>
                  <a:schemeClr val="tx1">
                    <a:lumMod val="85000"/>
                    <a:lumOff val="15000"/>
                  </a:schemeClr>
                </a:solidFill>
                <a:effectLst>
                  <a:outerShdw blurRad="38100" dist="38100" dir="2700000" algn="tl">
                    <a:srgbClr val="C0C0C0"/>
                  </a:outerShdw>
                </a:effectLst>
                <a:cs typeface="Tahoma" pitchFamily="34" charset="0"/>
              </a:rPr>
              <a:t> ulaşılan çözüm </a:t>
            </a: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rPr>
              <a:t>Çalışmanın</a:t>
            </a:r>
            <a:r>
              <a:rPr lang="tr-TR" sz="2000" dirty="0">
                <a:solidFill>
                  <a:schemeClr val="tx1">
                    <a:lumMod val="85000"/>
                    <a:lumOff val="15000"/>
                  </a:schemeClr>
                </a:solidFill>
                <a:effectLst>
                  <a:outerShdw blurRad="38100" dist="38100" dir="2700000" algn="tl">
                    <a:srgbClr val="C0C0C0"/>
                  </a:outerShdw>
                </a:effectLst>
                <a:cs typeface="Tahoma" pitchFamily="34" charset="0"/>
              </a:rPr>
              <a:t> çeşitli bölümlerinde varılan sonuçlardan da yararlanarak açıklanır. Bu açıklamalar mümkünse veya gerek varsa daha sonraki çalışmalara ışık tutacak çeşitli önerilerle desteklenir.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lnSpc>
                <a:spcPct val="90000"/>
              </a:lnSpc>
              <a:spcAft>
                <a:spcPts val="0"/>
              </a:spcAft>
              <a:buClr>
                <a:schemeClr val="hlink"/>
              </a:buClr>
              <a:buSzPct val="120000"/>
              <a:buFontTx/>
              <a:buChar char="•"/>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Ayrıca, yapılan araştırmada çözümlenemeyen sorunlar varsa, bunların gelecekte hangi tür veya konudaki araştırmalarla çözümlenebileceğine ilişkin bilgiler de verilir</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eaLnBrk="1" fontAlgn="auto" hangingPunct="1">
              <a:spcAft>
                <a:spcPts val="0"/>
              </a:spcAft>
              <a:defRPr/>
            </a:pPr>
            <a:endParaRPr lang="tr-TR" sz="2000" dirty="0">
              <a:solidFill>
                <a:schemeClr val="tx1">
                  <a:lumMod val="85000"/>
                  <a:lumOff val="15000"/>
                </a:schemeClr>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Anlatım : </a:t>
            </a:r>
          </a:p>
          <a:p>
            <a:pPr marL="365760" indent="-365760" eaLnBrk="1" fontAlgn="auto" hangingPunct="1">
              <a:lnSpc>
                <a:spcPct val="80000"/>
              </a:lnSpc>
              <a:spcAft>
                <a:spcPts val="0"/>
              </a:spcAft>
              <a:buClr>
                <a:schemeClr val="hlink"/>
              </a:buClr>
              <a:buSzPct val="120000"/>
              <a:defRPr/>
            </a:pPr>
            <a:endParaRPr lang="tr-TR" sz="2800" dirty="0">
              <a:solidFill>
                <a:schemeClr val="hlink"/>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Açık ve yalın, üçüncü tekil şahıs ağzından, edilgen (pasif) biçimde yapılır. </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Yazım kuralları konusunda kararsız kaldığınızda kaynak olarak Türk Dil Kurumu İmla Kılavuzu ve kurumun internet adresini </a:t>
            </a:r>
          </a:p>
          <a:p>
            <a:pPr marL="365760" indent="-365760" eaLnBrk="1" fontAlgn="auto" hangingPunct="1">
              <a:lnSpc>
                <a:spcPct val="80000"/>
              </a:lnSpc>
              <a:spcAft>
                <a:spcPts val="0"/>
              </a:spcAft>
              <a:buClr>
                <a:schemeClr val="hlink"/>
              </a:buClr>
              <a:buSzPct val="120000"/>
              <a:defRPr/>
            </a:pPr>
            <a:r>
              <a:rPr lang="tr-TR" sz="2800" dirty="0">
                <a:solidFill>
                  <a:schemeClr val="tx1">
                    <a:lumMod val="85000"/>
                    <a:lumOff val="15000"/>
                  </a:schemeClr>
                </a:solidFill>
                <a:effectLst>
                  <a:outerShdw blurRad="38100" dist="38100" dir="2700000" algn="tl">
                    <a:srgbClr val="C0C0C0"/>
                  </a:outerShdw>
                </a:effectLst>
                <a:hlinkClick r:id="rId2"/>
              </a:rPr>
              <a:t>http://www.</a:t>
            </a:r>
            <a:r>
              <a:rPr lang="tr-TR" sz="2800" dirty="0" err="1">
                <a:solidFill>
                  <a:schemeClr val="tx1">
                    <a:lumMod val="85000"/>
                    <a:lumOff val="15000"/>
                  </a:schemeClr>
                </a:solidFill>
                <a:effectLst>
                  <a:outerShdw blurRad="38100" dist="38100" dir="2700000" algn="tl">
                    <a:srgbClr val="C0C0C0"/>
                  </a:outerShdw>
                </a:effectLst>
                <a:hlinkClick r:id="rId2"/>
              </a:rPr>
              <a:t>tdk</a:t>
            </a:r>
            <a:r>
              <a:rPr lang="tr-TR" sz="2800" dirty="0">
                <a:solidFill>
                  <a:schemeClr val="tx1">
                    <a:lumMod val="85000"/>
                    <a:lumOff val="15000"/>
                  </a:schemeClr>
                </a:solidFill>
                <a:effectLst>
                  <a:outerShdw blurRad="38100" dist="38100" dir="2700000" algn="tl">
                    <a:srgbClr val="C0C0C0"/>
                  </a:outerShdw>
                </a:effectLst>
                <a:hlinkClick r:id="rId2"/>
              </a:rPr>
              <a:t>.gov.tr/imla</a:t>
            </a:r>
            <a:r>
              <a:rPr lang="tr-TR" sz="2800" dirty="0">
                <a:solidFill>
                  <a:schemeClr val="tx1">
                    <a:lumMod val="85000"/>
                    <a:lumOff val="15000"/>
                  </a:schemeClr>
                </a:solidFill>
                <a:effectLst>
                  <a:outerShdw blurRad="38100" dist="38100" dir="2700000" algn="tl">
                    <a:srgbClr val="C0C0C0"/>
                  </a:outerShdw>
                </a:effectLst>
              </a:rPr>
              <a:t> kullanınız.</a:t>
            </a: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spcAft>
                <a:spcPts val="0"/>
              </a:spcAft>
              <a:defRPr/>
            </a:pPr>
            <a:endParaRPr lang="tr-TR" sz="2800" dirty="0">
              <a:solidFill>
                <a:schemeClr val="tx1">
                  <a:lumMod val="85000"/>
                  <a:lumOff val="15000"/>
                </a:schemeClr>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268760"/>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Anlatım : </a:t>
            </a:r>
          </a:p>
          <a:p>
            <a:pPr marL="365760" indent="-365760" eaLnBrk="1" fontAlgn="auto" hangingPunct="1">
              <a:lnSpc>
                <a:spcPct val="80000"/>
              </a:lnSpc>
              <a:spcAft>
                <a:spcPts val="0"/>
              </a:spcAft>
              <a:buClr>
                <a:schemeClr val="hlink"/>
              </a:buClr>
              <a:buSzPct val="120000"/>
              <a:defRPr/>
            </a:pPr>
            <a:endParaRPr lang="tr-TR" sz="2800" dirty="0">
              <a:solidFill>
                <a:schemeClr val="hlink"/>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endParaRPr lang="tr-TR" sz="2800"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 Bilimsel bir çalışmada duygusal, senli benli ifadelerden kaçınılır. </a:t>
            </a:r>
          </a:p>
          <a:p>
            <a:pPr marL="365760" indent="-365760" eaLnBrk="1" fontAlgn="auto" hangingPunct="1">
              <a:lnSpc>
                <a:spcPct val="80000"/>
              </a:lnSpc>
              <a:spcAft>
                <a:spcPts val="0"/>
              </a:spcAft>
              <a:buClr>
                <a:schemeClr val="hlink"/>
              </a:buClr>
              <a:buSzPct val="120000"/>
              <a:buFontTx/>
              <a:buChar char="•"/>
              <a:defRPr/>
            </a:pPr>
            <a:r>
              <a:rPr lang="tr-TR" sz="2800" dirty="0">
                <a:solidFill>
                  <a:schemeClr val="tx1">
                    <a:lumMod val="85000"/>
                    <a:lumOff val="15000"/>
                  </a:schemeClr>
                </a:solidFill>
                <a:effectLst>
                  <a:outerShdw blurRad="38100" dist="38100" dir="2700000" algn="tl">
                    <a:srgbClr val="C0C0C0"/>
                  </a:outerShdw>
                </a:effectLst>
              </a:rPr>
              <a:t>Metni bilimsel yapan nesnel yani objektif olmasıdır. </a:t>
            </a:r>
          </a:p>
          <a:p>
            <a:pPr marL="365760" indent="-365760" eaLnBrk="1" fontAlgn="auto" hangingPunct="1">
              <a:lnSpc>
                <a:spcPct val="80000"/>
              </a:lnSpc>
              <a:spcAft>
                <a:spcPts val="0"/>
              </a:spcAft>
              <a:buClr>
                <a:schemeClr val="hlink"/>
              </a:buClr>
              <a:buSzPct val="120000"/>
              <a:buFontTx/>
              <a:buChar char="•"/>
              <a:defRPr/>
            </a:pPr>
            <a:r>
              <a:rPr lang="tr-TR" sz="2800" dirty="0" err="1">
                <a:solidFill>
                  <a:schemeClr val="tx1">
                    <a:lumMod val="85000"/>
                    <a:lumOff val="15000"/>
                  </a:schemeClr>
                </a:solidFill>
                <a:effectLst>
                  <a:outerShdw blurRad="38100" dist="38100" dir="2700000" algn="tl">
                    <a:srgbClr val="C0C0C0"/>
                  </a:outerShdw>
                </a:effectLst>
              </a:rPr>
              <a:t>Subjektif</a:t>
            </a:r>
            <a:r>
              <a:rPr lang="tr-TR" sz="2800" dirty="0">
                <a:solidFill>
                  <a:schemeClr val="tx1">
                    <a:lumMod val="85000"/>
                    <a:lumOff val="15000"/>
                  </a:schemeClr>
                </a:solidFill>
                <a:effectLst>
                  <a:outerShdw blurRad="38100" dist="38100" dir="2700000" algn="tl">
                    <a:srgbClr val="C0C0C0"/>
                  </a:outerShdw>
                </a:effectLst>
              </a:rPr>
              <a:t> ifadeler çalışmanın bilimselliğine gölge düşürür.</a:t>
            </a:r>
          </a:p>
          <a:p>
            <a:pPr marL="365760" indent="-365760" eaLnBrk="1" fontAlgn="auto" hangingPunct="1">
              <a:spcAft>
                <a:spcPts val="0"/>
              </a:spcAft>
              <a:defRPr/>
            </a:pPr>
            <a:endParaRPr lang="tr-TR" sz="2800" dirty="0">
              <a:solidFill>
                <a:schemeClr val="tx1">
                  <a:lumMod val="85000"/>
                  <a:lumOff val="15000"/>
                </a:schemeClr>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827584" y="1124744"/>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Bilimsel Yazım ile ilgili</a:t>
            </a:r>
            <a:r>
              <a:rPr lang="tr-TR" sz="2800" b="1" dirty="0">
                <a:solidFill>
                  <a:srgbClr val="FF0000"/>
                </a:solidFill>
                <a:effectLst>
                  <a:outerShdw blurRad="38100" dist="38100" dir="2700000" algn="tl">
                    <a:srgbClr val="C0C0C0"/>
                  </a:outerShdw>
                </a:effectLst>
                <a:cs typeface="Times New Roman" pitchFamily="18" charset="0"/>
              </a:rPr>
              <a:t> Temel </a:t>
            </a:r>
            <a:r>
              <a:rPr lang="tr-TR" sz="2800" b="1" dirty="0">
                <a:solidFill>
                  <a:srgbClr val="FF0000"/>
                </a:solidFill>
                <a:effectLst>
                  <a:outerShdw blurRad="38100" dist="38100" dir="2700000" algn="tl">
                    <a:srgbClr val="C0C0C0"/>
                  </a:outerShdw>
                </a:effectLst>
              </a:rPr>
              <a:t>İ</a:t>
            </a:r>
            <a:r>
              <a:rPr lang="tr-TR" sz="2800" b="1" dirty="0">
                <a:solidFill>
                  <a:srgbClr val="FF0000"/>
                </a:solidFill>
                <a:effectLst>
                  <a:outerShdw blurRad="38100" dist="38100" dir="2700000" algn="tl">
                    <a:srgbClr val="C0C0C0"/>
                  </a:outerShdw>
                </a:effectLst>
                <a:cs typeface="Times New Roman" pitchFamily="18" charset="0"/>
              </a:rPr>
              <a:t>lkeler</a:t>
            </a:r>
            <a:r>
              <a:rPr lang="tr-TR" b="1" dirty="0">
                <a:solidFill>
                  <a:srgbClr val="FF0000"/>
                </a:solidFill>
                <a:effectLst>
                  <a:outerShdw blurRad="38100" dist="38100" dir="2700000" algn="tl">
                    <a:srgbClr val="C0C0C0"/>
                  </a:outerShdw>
                </a:effectLst>
                <a:cs typeface="Times New Roman" pitchFamily="18" charset="0"/>
              </a:rPr>
              <a:t> </a:t>
            </a:r>
            <a:endParaRPr lang="tr-TR"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Clr>
                <a:schemeClr val="hlink"/>
              </a:buClr>
              <a:buFontTx/>
              <a:buChar char="•"/>
              <a:defRPr/>
            </a:pPr>
            <a:r>
              <a:rPr lang="tr-TR" dirty="0">
                <a:solidFill>
                  <a:schemeClr val="tx1">
                    <a:lumMod val="85000"/>
                    <a:lumOff val="15000"/>
                  </a:schemeClr>
                </a:solidFill>
                <a:effectLst>
                  <a:outerShdw blurRad="38100" dist="38100" dir="2700000" algn="tl">
                    <a:srgbClr val="C0C0C0"/>
                  </a:outerShdw>
                </a:effectLst>
              </a:rPr>
              <a:t> Çalışma metninde</a:t>
            </a:r>
            <a:r>
              <a:rPr lang="tr-TR" dirty="0">
                <a:solidFill>
                  <a:schemeClr val="tx1">
                    <a:lumMod val="85000"/>
                    <a:lumOff val="15000"/>
                  </a:schemeClr>
                </a:solidFill>
                <a:effectLst>
                  <a:outerShdw blurRad="38100" dist="38100" dir="2700000" algn="tl">
                    <a:srgbClr val="C0C0C0"/>
                  </a:outerShdw>
                </a:effectLst>
                <a:cs typeface="Times New Roman" pitchFamily="18" charset="0"/>
              </a:rPr>
              <a:t> kullan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 terimlerde  birlik  sa</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lanmal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d</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 (Örne</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in, </a:t>
            </a:r>
            <a:r>
              <a:rPr lang="tr-TR" dirty="0">
                <a:solidFill>
                  <a:schemeClr val="tx1">
                    <a:lumMod val="85000"/>
                    <a:lumOff val="15000"/>
                  </a:schemeClr>
                </a:solidFill>
                <a:effectLst>
                  <a:outerShdw blurRad="38100" dist="38100" dir="2700000" algn="tl">
                    <a:srgbClr val="C0C0C0"/>
                  </a:outerShdw>
                </a:effectLst>
              </a:rPr>
              <a:t>çalışma</a:t>
            </a:r>
            <a:r>
              <a:rPr lang="tr-TR" dirty="0">
                <a:solidFill>
                  <a:schemeClr val="tx1">
                    <a:lumMod val="85000"/>
                    <a:lumOff val="15000"/>
                  </a:schemeClr>
                </a:solidFill>
                <a:effectLst>
                  <a:outerShdw blurRad="38100" dist="38100" dir="2700000" algn="tl">
                    <a:srgbClr val="C0C0C0"/>
                  </a:outerShdw>
                </a:effectLst>
                <a:cs typeface="Times New Roman" pitchFamily="18" charset="0"/>
              </a:rPr>
              <a:t> metninde  ‘kanun’/ ‘yasa’, ‘tabiat’/’do</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a’,  ‘teori’/’kuram’ gibi ayn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anlama gelen terimlerin  hangisi tercih edilecekse, o terim kullan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lmal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d</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 Ba</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ka kaynaklardan aynen yap</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 aktarmalar, bu kural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 d</a:t>
            </a:r>
            <a:r>
              <a:rPr lang="tr-TR" dirty="0">
                <a:solidFill>
                  <a:schemeClr val="tx1">
                    <a:lumMod val="85000"/>
                    <a:lumOff val="15000"/>
                  </a:schemeClr>
                </a:solidFill>
                <a:effectLst>
                  <a:outerShdw blurRad="38100" dist="38100" dir="2700000" algn="tl">
                    <a:srgbClr val="C0C0C0"/>
                  </a:outerShdw>
                </a:effectLst>
              </a:rPr>
              <a:t>ışın</a:t>
            </a:r>
            <a:r>
              <a:rPr lang="tr-TR" dirty="0">
                <a:solidFill>
                  <a:schemeClr val="tx1">
                    <a:lumMod val="85000"/>
                    <a:lumOff val="15000"/>
                  </a:schemeClr>
                </a:solidFill>
                <a:effectLst>
                  <a:outerShdw blurRad="38100" dist="38100" dir="2700000" algn="tl">
                    <a:srgbClr val="C0C0C0"/>
                  </a:outerShdw>
                </a:effectLst>
                <a:cs typeface="Times New Roman" pitchFamily="18" charset="0"/>
              </a:rPr>
              <a:t>dad</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 </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cs typeface="Times New Roman" pitchFamily="18"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124744"/>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rPr>
              <a:t>Bilimsel Yazım ile ilgili</a:t>
            </a:r>
            <a:r>
              <a:rPr lang="tr-TR" sz="2800" b="1" dirty="0">
                <a:solidFill>
                  <a:srgbClr val="FF0000"/>
                </a:solidFill>
                <a:cs typeface="Times New Roman" pitchFamily="18" charset="0"/>
              </a:rPr>
              <a:t> Temel </a:t>
            </a:r>
            <a:r>
              <a:rPr lang="tr-TR" sz="2800" b="1" dirty="0">
                <a:solidFill>
                  <a:srgbClr val="FF0000"/>
                </a:solidFill>
              </a:rPr>
              <a:t>İ</a:t>
            </a:r>
            <a:r>
              <a:rPr lang="tr-TR" sz="2800" b="1" dirty="0">
                <a:solidFill>
                  <a:srgbClr val="FF0000"/>
                </a:solidFill>
                <a:cs typeface="Times New Roman" pitchFamily="18" charset="0"/>
              </a:rPr>
              <a:t>lkeler</a:t>
            </a:r>
            <a:endParaRPr lang="tr-TR" sz="2800" b="1" dirty="0">
              <a:solidFill>
                <a:srgbClr val="FF0000"/>
              </a:solidFill>
            </a:endParaRPr>
          </a:p>
          <a:p>
            <a:pPr marL="365760" indent="-365760" algn="just" eaLnBrk="1" fontAlgn="auto" hangingPunct="1">
              <a:spcBef>
                <a:spcPct val="50000"/>
              </a:spcBef>
              <a:spcAft>
                <a:spcPts val="0"/>
              </a:spcAft>
              <a:defRPr/>
            </a:pPr>
            <a:endParaRPr lang="tr-TR" dirty="0">
              <a:solidFill>
                <a:schemeClr val="tx1">
                  <a:lumMod val="85000"/>
                  <a:lumOff val="15000"/>
                </a:schemeClr>
              </a:solidFill>
            </a:endParaRPr>
          </a:p>
          <a:p>
            <a:pPr marL="365760" indent="-365760" algn="just" eaLnBrk="1" fontAlgn="auto" hangingPunct="1">
              <a:spcBef>
                <a:spcPct val="50000"/>
              </a:spcBef>
              <a:spcAft>
                <a:spcPts val="0"/>
              </a:spcAft>
              <a:defRPr/>
            </a:pPr>
            <a:r>
              <a:rPr lang="tr-TR" dirty="0">
                <a:solidFill>
                  <a:schemeClr val="tx1">
                    <a:lumMod val="85000"/>
                    <a:lumOff val="15000"/>
                  </a:schemeClr>
                </a:solidFill>
                <a:effectLst>
                  <a:outerShdw blurRad="38100" dist="38100" dir="2700000" algn="tl">
                    <a:srgbClr val="C0C0C0"/>
                  </a:outerShdw>
                </a:effectLst>
              </a:rPr>
              <a:t>- Ü</a:t>
            </a:r>
            <a:r>
              <a:rPr lang="tr-TR" dirty="0">
                <a:solidFill>
                  <a:schemeClr val="tx1">
                    <a:lumMod val="85000"/>
                    <a:lumOff val="15000"/>
                  </a:schemeClr>
                </a:solidFill>
                <a:effectLst>
                  <a:outerShdw blurRad="38100" dist="38100" dir="2700000" algn="tl">
                    <a:srgbClr val="C0C0C0"/>
                  </a:outerShdw>
                </a:effectLst>
                <a:cs typeface="Times New Roman" pitchFamily="18" charset="0"/>
              </a:rPr>
              <a:t>slûp birli</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i sa</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lanmal</a:t>
            </a:r>
            <a:r>
              <a:rPr lang="tr-TR" dirty="0">
                <a:solidFill>
                  <a:schemeClr val="tx1">
                    <a:lumMod val="85000"/>
                    <a:lumOff val="15000"/>
                  </a:schemeClr>
                </a:solidFill>
                <a:effectLst>
                  <a:outerShdw blurRad="38100" dist="38100" dir="2700000" algn="tl">
                    <a:srgbClr val="C0C0C0"/>
                  </a:outerShdw>
                </a:effectLst>
              </a:rPr>
              <a:t>ıdır</a:t>
            </a:r>
            <a:r>
              <a:rPr lang="tr-TR" dirty="0">
                <a:solidFill>
                  <a:schemeClr val="tx1">
                    <a:lumMod val="85000"/>
                    <a:lumOff val="15000"/>
                  </a:schemeClr>
                </a:solidFill>
                <a:effectLst>
                  <a:outerShdw blurRad="38100" dist="38100" dir="2700000" algn="tl">
                    <a:srgbClr val="C0C0C0"/>
                  </a:outerShdw>
                </a:effectLst>
                <a:cs typeface="Times New Roman" pitchFamily="18" charset="0"/>
              </a:rPr>
              <a:t>. </a:t>
            </a:r>
          </a:p>
          <a:p>
            <a:pPr marL="365760" indent="-365760" algn="just" eaLnBrk="1" fontAlgn="auto" hangingPunct="1">
              <a:spcBef>
                <a:spcPct val="50000"/>
              </a:spcBef>
              <a:spcAft>
                <a:spcPts val="0"/>
              </a:spcAft>
              <a:defRPr/>
            </a:pPr>
            <a:r>
              <a:rPr lang="tr-TR" dirty="0">
                <a:solidFill>
                  <a:schemeClr val="tx1">
                    <a:lumMod val="85000"/>
                    <a:lumOff val="15000"/>
                  </a:schemeClr>
                </a:solidFill>
                <a:effectLst>
                  <a:outerShdw blurRad="38100" dist="38100" dir="2700000" algn="tl">
                    <a:srgbClr val="C0C0C0"/>
                  </a:outerShdw>
                </a:effectLst>
                <a:cs typeface="Times New Roman" pitchFamily="18" charset="0"/>
              </a:rPr>
              <a:t>- </a:t>
            </a:r>
            <a:r>
              <a:rPr lang="tr-TR" dirty="0">
                <a:solidFill>
                  <a:schemeClr val="tx1">
                    <a:lumMod val="85000"/>
                    <a:lumOff val="15000"/>
                  </a:schemeClr>
                </a:solidFill>
                <a:effectLst>
                  <a:outerShdw blurRad="38100" dist="38100" dir="2700000" algn="tl">
                    <a:srgbClr val="C0C0C0"/>
                  </a:outerShdw>
                </a:effectLst>
              </a:rPr>
              <a:t>B</a:t>
            </a:r>
            <a:r>
              <a:rPr lang="tr-TR" dirty="0">
                <a:solidFill>
                  <a:schemeClr val="tx1">
                    <a:lumMod val="85000"/>
                    <a:lumOff val="15000"/>
                  </a:schemeClr>
                </a:solidFill>
                <a:effectLst>
                  <a:outerShdw blurRad="38100" dist="38100" dir="2700000" algn="tl">
                    <a:srgbClr val="C0C0C0"/>
                  </a:outerShdw>
                </a:effectLst>
                <a:cs typeface="Times New Roman" pitchFamily="18" charset="0"/>
              </a:rPr>
              <a:t>ir veya birden fazla kaynaktan yap</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 aktarma veya al</a:t>
            </a:r>
            <a:r>
              <a:rPr lang="tr-TR" dirty="0">
                <a:solidFill>
                  <a:schemeClr val="tx1">
                    <a:lumMod val="85000"/>
                    <a:lumOff val="15000"/>
                  </a:schemeClr>
                </a:solidFill>
                <a:effectLst>
                  <a:outerShdw blurRad="38100" dist="38100" dir="2700000" algn="tl">
                    <a:srgbClr val="C0C0C0"/>
                  </a:outerShdw>
                </a:effectLst>
              </a:rPr>
              <a:t>ıntı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lar, birbiri ard</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s</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ra bir  sayfa veya daha fazla yer tutacak </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ekilde verilmemelidir. Bunun yerine, ya al</a:t>
            </a:r>
            <a:r>
              <a:rPr lang="tr-TR" dirty="0">
                <a:solidFill>
                  <a:schemeClr val="tx1">
                    <a:lumMod val="85000"/>
                    <a:lumOff val="15000"/>
                  </a:schemeClr>
                </a:solidFill>
                <a:effectLst>
                  <a:outerShdw blurRad="38100" dist="38100" dir="2700000" algn="tl">
                    <a:srgbClr val="C0C0C0"/>
                  </a:outerShdw>
                </a:effectLst>
              </a:rPr>
              <a:t>ıntı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/aktarmalar aras</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nda,  </a:t>
            </a:r>
            <a:r>
              <a:rPr lang="tr-TR" dirty="0">
                <a:solidFill>
                  <a:schemeClr val="tx1">
                    <a:lumMod val="85000"/>
                    <a:lumOff val="15000"/>
                  </a:schemeClr>
                </a:solidFill>
                <a:effectLst>
                  <a:outerShdw blurRad="38100" dist="38100" dir="2700000" algn="tl">
                    <a:srgbClr val="C0C0C0"/>
                  </a:outerShdw>
                </a:effectLst>
              </a:rPr>
              <a:t>çalışmayı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haz</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rlayan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 ele</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tiri, yorum veya aç</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klamalar</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da yer almal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veya bu tür uzun  aktarmalar, Ekler’ k</a:t>
            </a:r>
            <a:r>
              <a:rPr lang="tr-TR" dirty="0">
                <a:solidFill>
                  <a:schemeClr val="tx1">
                    <a:lumMod val="85000"/>
                    <a:lumOff val="15000"/>
                  </a:schemeClr>
                </a:solidFill>
                <a:effectLst>
                  <a:outerShdw blurRad="38100" dist="38100" dir="2700000" algn="tl">
                    <a:srgbClr val="C0C0C0"/>
                  </a:outerShdw>
                </a:effectLst>
              </a:rPr>
              <a:t>ısmın</a:t>
            </a:r>
            <a:r>
              <a:rPr lang="tr-TR" dirty="0">
                <a:solidFill>
                  <a:schemeClr val="tx1">
                    <a:lumMod val="85000"/>
                    <a:lumOff val="15000"/>
                  </a:schemeClr>
                </a:solidFill>
                <a:effectLst>
                  <a:outerShdw blurRad="38100" dist="38100" dir="2700000" algn="tl">
                    <a:srgbClr val="C0C0C0"/>
                  </a:outerShdw>
                </a:effectLst>
                <a:cs typeface="Times New Roman" pitchFamily="18" charset="0"/>
              </a:rPr>
              <a:t>da gösterilmelidir.</a:t>
            </a:r>
            <a:r>
              <a:rPr lang="tr-TR" dirty="0">
                <a:solidFill>
                  <a:schemeClr val="tx1">
                    <a:lumMod val="85000"/>
                    <a:lumOff val="15000"/>
                  </a:schemeClr>
                </a:solidFill>
                <a:cs typeface="Times New Roman" pitchFamily="18" charset="0"/>
              </a:rPr>
              <a:t>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Bilimsel Yazım ile ilgili</a:t>
            </a:r>
            <a:r>
              <a:rPr lang="tr-TR" sz="2800" b="1" dirty="0">
                <a:solidFill>
                  <a:srgbClr val="FF0000"/>
                </a:solidFill>
                <a:effectLst>
                  <a:outerShdw blurRad="38100" dist="38100" dir="2700000" algn="tl">
                    <a:srgbClr val="C0C0C0"/>
                  </a:outerShdw>
                </a:effectLst>
                <a:cs typeface="Times New Roman" pitchFamily="18" charset="0"/>
              </a:rPr>
              <a:t> Temel </a:t>
            </a:r>
            <a:r>
              <a:rPr lang="tr-TR" sz="2800" b="1" dirty="0">
                <a:solidFill>
                  <a:srgbClr val="FF0000"/>
                </a:solidFill>
                <a:effectLst>
                  <a:outerShdw blurRad="38100" dist="38100" dir="2700000" algn="tl">
                    <a:srgbClr val="C0C0C0"/>
                  </a:outerShdw>
                </a:effectLst>
              </a:rPr>
              <a:t>İ</a:t>
            </a:r>
            <a:r>
              <a:rPr lang="tr-TR" sz="2800" b="1" dirty="0">
                <a:solidFill>
                  <a:srgbClr val="FF0000"/>
                </a:solidFill>
                <a:effectLst>
                  <a:outerShdw blurRad="38100" dist="38100" dir="2700000" algn="tl">
                    <a:srgbClr val="C0C0C0"/>
                  </a:outerShdw>
                </a:effectLst>
                <a:cs typeface="Times New Roman" pitchFamily="18" charset="0"/>
              </a:rPr>
              <a:t>lkeler</a:t>
            </a:r>
            <a:endParaRPr lang="tr-TR" sz="2800" b="1" dirty="0">
              <a:solidFill>
                <a:srgbClr val="FF0000"/>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dirty="0">
                <a:solidFill>
                  <a:schemeClr val="tx1">
                    <a:lumMod val="85000"/>
                    <a:lumOff val="15000"/>
                  </a:schemeClr>
                </a:solidFill>
                <a:effectLst>
                  <a:outerShdw blurRad="38100" dist="38100" dir="2700000" algn="tl">
                    <a:srgbClr val="C0C0C0"/>
                  </a:outerShdw>
                </a:effectLst>
              </a:rPr>
              <a:t>- Ü</a:t>
            </a:r>
            <a:r>
              <a:rPr lang="tr-TR" dirty="0">
                <a:solidFill>
                  <a:schemeClr val="tx1">
                    <a:lumMod val="85000"/>
                    <a:lumOff val="15000"/>
                  </a:schemeClr>
                </a:solidFill>
                <a:effectLst>
                  <a:outerShdw blurRad="38100" dist="38100" dir="2700000" algn="tl">
                    <a:srgbClr val="C0C0C0"/>
                  </a:outerShdw>
                </a:effectLst>
                <a:cs typeface="Times New Roman" pitchFamily="18" charset="0"/>
              </a:rPr>
              <a:t>slûp birli</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i sa</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lanmal</a:t>
            </a:r>
            <a:r>
              <a:rPr lang="tr-TR" dirty="0">
                <a:solidFill>
                  <a:schemeClr val="tx1">
                    <a:lumMod val="85000"/>
                    <a:lumOff val="15000"/>
                  </a:schemeClr>
                </a:solidFill>
                <a:effectLst>
                  <a:outerShdw blurRad="38100" dist="38100" dir="2700000" algn="tl">
                    <a:srgbClr val="C0C0C0"/>
                  </a:outerShdw>
                </a:effectLst>
              </a:rPr>
              <a:t>ıdır</a:t>
            </a:r>
            <a:r>
              <a:rPr lang="tr-TR" dirty="0">
                <a:solidFill>
                  <a:schemeClr val="tx1">
                    <a:lumMod val="85000"/>
                    <a:lumOff val="15000"/>
                  </a:schemeClr>
                </a:solidFill>
                <a:effectLst>
                  <a:outerShdw blurRad="38100" dist="38100" dir="2700000" algn="tl">
                    <a:srgbClr val="C0C0C0"/>
                  </a:outerShdw>
                </a:effectLst>
                <a:cs typeface="Times New Roman" pitchFamily="18" charset="0"/>
              </a:rPr>
              <a:t>. </a:t>
            </a:r>
          </a:p>
          <a:p>
            <a:pPr marL="365760" indent="-365760" algn="just" eaLnBrk="1" fontAlgn="auto" hangingPunct="1">
              <a:spcBef>
                <a:spcPct val="50000"/>
              </a:spcBef>
              <a:spcAft>
                <a:spcPts val="0"/>
              </a:spcAft>
              <a:defRPr/>
            </a:pPr>
            <a:r>
              <a:rPr lang="tr-TR" dirty="0">
                <a:solidFill>
                  <a:schemeClr val="tx1">
                    <a:lumMod val="85000"/>
                    <a:lumOff val="15000"/>
                  </a:schemeClr>
                </a:solidFill>
                <a:effectLst>
                  <a:outerShdw blurRad="38100" dist="38100" dir="2700000" algn="tl">
                    <a:srgbClr val="C0C0C0"/>
                  </a:outerShdw>
                </a:effectLst>
                <a:cs typeface="Times New Roman" pitchFamily="18" charset="0"/>
              </a:rPr>
              <a:t>- </a:t>
            </a:r>
            <a:r>
              <a:rPr lang="tr-TR" dirty="0">
                <a:solidFill>
                  <a:schemeClr val="tx1">
                    <a:lumMod val="85000"/>
                    <a:lumOff val="15000"/>
                  </a:schemeClr>
                </a:solidFill>
                <a:effectLst>
                  <a:outerShdw blurRad="38100" dist="38100" dir="2700000" algn="tl">
                    <a:srgbClr val="C0C0C0"/>
                  </a:outerShdw>
                </a:effectLst>
              </a:rPr>
              <a:t>B</a:t>
            </a:r>
            <a:r>
              <a:rPr lang="tr-TR" dirty="0">
                <a:solidFill>
                  <a:schemeClr val="tx1">
                    <a:lumMod val="85000"/>
                    <a:lumOff val="15000"/>
                  </a:schemeClr>
                </a:solidFill>
                <a:effectLst>
                  <a:outerShdw blurRad="38100" dist="38100" dir="2700000" algn="tl">
                    <a:srgbClr val="C0C0C0"/>
                  </a:outerShdw>
                </a:effectLst>
                <a:cs typeface="Times New Roman" pitchFamily="18" charset="0"/>
              </a:rPr>
              <a:t>ir veya birden fazla kaynaktan yap</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lan aktarma veya al</a:t>
            </a:r>
            <a:r>
              <a:rPr lang="tr-TR" dirty="0">
                <a:solidFill>
                  <a:schemeClr val="tx1">
                    <a:lumMod val="85000"/>
                    <a:lumOff val="15000"/>
                  </a:schemeClr>
                </a:solidFill>
                <a:effectLst>
                  <a:outerShdw blurRad="38100" dist="38100" dir="2700000" algn="tl">
                    <a:srgbClr val="C0C0C0"/>
                  </a:outerShdw>
                </a:effectLst>
              </a:rPr>
              <a:t>ıntı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lar, birbiri ard</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s</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ra bir  sayfa veya daha fazla yer tutacak </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ekilde verilmemelidir. Bunun yerine, ya al</a:t>
            </a:r>
            <a:r>
              <a:rPr lang="tr-TR" dirty="0">
                <a:solidFill>
                  <a:schemeClr val="tx1">
                    <a:lumMod val="85000"/>
                    <a:lumOff val="15000"/>
                  </a:schemeClr>
                </a:solidFill>
                <a:effectLst>
                  <a:outerShdw blurRad="38100" dist="38100" dir="2700000" algn="tl">
                    <a:srgbClr val="C0C0C0"/>
                  </a:outerShdw>
                </a:effectLst>
              </a:rPr>
              <a:t>ıntı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/aktarmalar aras</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nda,  </a:t>
            </a:r>
            <a:r>
              <a:rPr lang="tr-TR" dirty="0">
                <a:solidFill>
                  <a:schemeClr val="tx1">
                    <a:lumMod val="85000"/>
                    <a:lumOff val="15000"/>
                  </a:schemeClr>
                </a:solidFill>
                <a:effectLst>
                  <a:outerShdw blurRad="38100" dist="38100" dir="2700000" algn="tl">
                    <a:srgbClr val="C0C0C0"/>
                  </a:outerShdw>
                </a:effectLst>
              </a:rPr>
              <a:t>çalışmayı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haz</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rlayan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 ele</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tiri, yorum veya aç</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klamalar</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da yer almal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veya bu tür uzun  aktarmalar, Ekler’ k</a:t>
            </a:r>
            <a:r>
              <a:rPr lang="tr-TR" dirty="0">
                <a:solidFill>
                  <a:schemeClr val="tx1">
                    <a:lumMod val="85000"/>
                    <a:lumOff val="15000"/>
                  </a:schemeClr>
                </a:solidFill>
                <a:effectLst>
                  <a:outerShdw blurRad="38100" dist="38100" dir="2700000" algn="tl">
                    <a:srgbClr val="C0C0C0"/>
                  </a:outerShdw>
                </a:effectLst>
              </a:rPr>
              <a:t>ısmın</a:t>
            </a:r>
            <a:r>
              <a:rPr lang="tr-TR" dirty="0">
                <a:solidFill>
                  <a:schemeClr val="tx1">
                    <a:lumMod val="85000"/>
                    <a:lumOff val="15000"/>
                  </a:schemeClr>
                </a:solidFill>
                <a:effectLst>
                  <a:outerShdw blurRad="38100" dist="38100" dir="2700000" algn="tl">
                    <a:srgbClr val="C0C0C0"/>
                  </a:outerShdw>
                </a:effectLst>
                <a:cs typeface="Times New Roman" pitchFamily="18" charset="0"/>
              </a:rPr>
              <a:t>da gösterilmelidir.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827584" y="1268760"/>
            <a:ext cx="7747000" cy="3878263"/>
          </a:xfrm>
        </p:spPr>
        <p:txBody>
          <a:bodyPr rtlCol="0">
            <a:spAutoFit/>
          </a:bodyPr>
          <a:lstStyle/>
          <a:p>
            <a:pPr marL="365760" indent="-365760" eaLnBrk="1" fontAlgn="auto" hangingPunct="1">
              <a:lnSpc>
                <a:spcPct val="80000"/>
              </a:lnSpc>
              <a:spcAft>
                <a:spcPts val="0"/>
              </a:spcAft>
              <a:buClr>
                <a:schemeClr val="hlink"/>
              </a:buClr>
              <a:buSzPct val="120000"/>
              <a:defRPr/>
            </a:pPr>
            <a:r>
              <a:rPr lang="tr-TR" sz="2800" dirty="0">
                <a:solidFill>
                  <a:schemeClr val="hlink"/>
                </a:solidFill>
                <a:effectLst>
                  <a:outerShdw blurRad="38100" dist="38100" dir="2700000" algn="tl">
                    <a:srgbClr val="C0C0C0"/>
                  </a:outerShdw>
                </a:effectLst>
              </a:rPr>
              <a:t>Yazıların Font ve Puntoları:</a:t>
            </a:r>
          </a:p>
          <a:p>
            <a:pPr marL="365760" indent="-365760" eaLnBrk="1" fontAlgn="auto" hangingPunct="1">
              <a:lnSpc>
                <a:spcPct val="80000"/>
              </a:lnSpc>
              <a:spcAft>
                <a:spcPts val="0"/>
              </a:spcAft>
              <a:buClr>
                <a:schemeClr val="hlink"/>
              </a:buClr>
              <a:buSzPct val="120000"/>
              <a:defRPr/>
            </a:pPr>
            <a:endParaRPr lang="tr-TR" sz="2800" dirty="0">
              <a:solidFill>
                <a:schemeClr val="hlink"/>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r>
              <a:rPr lang="tr-TR" u="sng" dirty="0">
                <a:solidFill>
                  <a:schemeClr val="tx1">
                    <a:lumMod val="85000"/>
                    <a:lumOff val="15000"/>
                  </a:schemeClr>
                </a:solidFill>
                <a:effectLst>
                  <a:outerShdw blurRad="38100" dist="38100" dir="2700000" algn="tl">
                    <a:srgbClr val="C0C0C0"/>
                  </a:outerShdw>
                </a:effectLst>
              </a:rPr>
              <a:t>Fontlar:</a:t>
            </a:r>
          </a:p>
          <a:p>
            <a:pPr marL="365760" indent="-365760" eaLnBrk="1" fontAlgn="auto" hangingPunct="1">
              <a:lnSpc>
                <a:spcPct val="80000"/>
              </a:lnSpc>
              <a:spcAft>
                <a:spcPts val="0"/>
              </a:spcAft>
              <a:buClr>
                <a:schemeClr val="hlink"/>
              </a:buClr>
              <a:buSzPct val="120000"/>
              <a:buFontTx/>
              <a:buChar char="•"/>
              <a:defRPr/>
            </a:pPr>
            <a:r>
              <a:rPr lang="tr-TR" dirty="0" err="1">
                <a:solidFill>
                  <a:schemeClr val="tx1">
                    <a:lumMod val="85000"/>
                    <a:lumOff val="15000"/>
                  </a:schemeClr>
                </a:solidFill>
                <a:effectLst>
                  <a:outerShdw blurRad="38100" dist="38100" dir="2700000" algn="tl">
                    <a:srgbClr val="C0C0C0"/>
                  </a:outerShdw>
                </a:effectLst>
              </a:rPr>
              <a:t>Times</a:t>
            </a:r>
            <a:r>
              <a:rPr lang="tr-TR" dirty="0">
                <a:solidFill>
                  <a:schemeClr val="tx1">
                    <a:lumMod val="85000"/>
                    <a:lumOff val="15000"/>
                  </a:schemeClr>
                </a:solidFill>
                <a:effectLst>
                  <a:outerShdw blurRad="38100" dist="38100" dir="2700000" algn="tl">
                    <a:srgbClr val="C0C0C0"/>
                  </a:outerShdw>
                </a:effectLst>
              </a:rPr>
              <a:t> New Roman (Türkçe), </a:t>
            </a:r>
            <a:r>
              <a:rPr lang="tr-TR" dirty="0" err="1">
                <a:solidFill>
                  <a:schemeClr val="tx1">
                    <a:lumMod val="85000"/>
                    <a:lumOff val="15000"/>
                  </a:schemeClr>
                </a:solidFill>
                <a:effectLst>
                  <a:outerShdw blurRad="38100" dist="38100" dir="2700000" algn="tl">
                    <a:srgbClr val="C0C0C0"/>
                  </a:outerShdw>
                </a:effectLst>
              </a:rPr>
              <a:t>Arial</a:t>
            </a:r>
            <a:r>
              <a:rPr lang="tr-TR" dirty="0">
                <a:solidFill>
                  <a:schemeClr val="tx1">
                    <a:lumMod val="85000"/>
                    <a:lumOff val="15000"/>
                  </a:schemeClr>
                </a:solidFill>
                <a:effectLst>
                  <a:outerShdw blurRad="38100" dist="38100" dir="2700000" algn="tl">
                    <a:srgbClr val="C0C0C0"/>
                  </a:outerShdw>
                </a:effectLst>
              </a:rPr>
              <a:t> Tur, </a:t>
            </a:r>
            <a:r>
              <a:rPr lang="tr-TR" dirty="0" err="1">
                <a:solidFill>
                  <a:schemeClr val="tx1">
                    <a:lumMod val="85000"/>
                    <a:lumOff val="15000"/>
                  </a:schemeClr>
                </a:solidFill>
                <a:effectLst>
                  <a:outerShdw blurRad="38100" dist="38100" dir="2700000" algn="tl">
                    <a:srgbClr val="C0C0C0"/>
                  </a:outerShdw>
                </a:effectLst>
              </a:rPr>
              <a:t>Courier</a:t>
            </a:r>
            <a:r>
              <a:rPr lang="tr-TR" dirty="0">
                <a:solidFill>
                  <a:schemeClr val="tx1">
                    <a:lumMod val="85000"/>
                    <a:lumOff val="15000"/>
                  </a:schemeClr>
                </a:solidFill>
                <a:effectLst>
                  <a:outerShdw blurRad="38100" dist="38100" dir="2700000" algn="tl">
                    <a:srgbClr val="C0C0C0"/>
                  </a:outerShdw>
                </a:effectLst>
              </a:rPr>
              <a:t> Tur karakterler kullanılabilir.</a:t>
            </a:r>
          </a:p>
          <a:p>
            <a:pPr marL="365760" indent="-365760" eaLnBrk="1" fontAlgn="auto" hangingPunct="1">
              <a:lnSpc>
                <a:spcPct val="80000"/>
              </a:lnSpc>
              <a:spcAft>
                <a:spcPts val="0"/>
              </a:spcAft>
              <a:buClr>
                <a:schemeClr val="hlink"/>
              </a:buClr>
              <a:buSzPct val="120000"/>
              <a:defRPr/>
            </a:pPr>
            <a:endParaRPr lang="tr-TR" dirty="0">
              <a:solidFill>
                <a:schemeClr val="tx1">
                  <a:lumMod val="85000"/>
                  <a:lumOff val="15000"/>
                </a:schemeClr>
              </a:solidFill>
              <a:effectLst>
                <a:outerShdw blurRad="38100" dist="38100" dir="2700000" algn="tl">
                  <a:srgbClr val="C0C0C0"/>
                </a:outerShdw>
              </a:effectLst>
            </a:endParaRPr>
          </a:p>
          <a:p>
            <a:pPr marL="365760" indent="-365760" eaLnBrk="1" fontAlgn="auto" hangingPunct="1">
              <a:lnSpc>
                <a:spcPct val="80000"/>
              </a:lnSpc>
              <a:spcAft>
                <a:spcPts val="0"/>
              </a:spcAft>
              <a:buClr>
                <a:schemeClr val="hlink"/>
              </a:buClr>
              <a:buSzPct val="120000"/>
              <a:defRPr/>
            </a:pPr>
            <a:r>
              <a:rPr lang="tr-TR" u="sng" dirty="0">
                <a:solidFill>
                  <a:schemeClr val="tx1">
                    <a:lumMod val="85000"/>
                    <a:lumOff val="15000"/>
                  </a:schemeClr>
                </a:solidFill>
                <a:effectLst>
                  <a:outerShdw blurRad="38100" dist="38100" dir="2700000" algn="tl">
                    <a:srgbClr val="C0C0C0"/>
                  </a:outerShdw>
                </a:effectLst>
              </a:rPr>
              <a:t>Puntolar:</a:t>
            </a:r>
          </a:p>
          <a:p>
            <a:pPr marL="365760" indent="-365760" algn="just" eaLnBrk="1" fontAlgn="auto" hangingPunct="1">
              <a:lnSpc>
                <a:spcPct val="8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Tez metni	12 punto</a:t>
            </a:r>
          </a:p>
          <a:p>
            <a:pPr marL="365760" indent="-365760" algn="just" eaLnBrk="1" fontAlgn="auto" hangingPunct="1">
              <a:lnSpc>
                <a:spcPct val="8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Çizelgeler 12 punto (duruma göre 8’e kadar düşürülebilinir.)</a:t>
            </a:r>
          </a:p>
          <a:p>
            <a:pPr marL="365760" indent="-365760" algn="just" eaLnBrk="1" fontAlgn="auto" hangingPunct="1">
              <a:lnSpc>
                <a:spcPct val="8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 Alıntılar (</a:t>
            </a:r>
            <a:r>
              <a:rPr lang="tr-TR" dirty="0" err="1">
                <a:solidFill>
                  <a:schemeClr val="tx1">
                    <a:lumMod val="85000"/>
                    <a:lumOff val="15000"/>
                  </a:schemeClr>
                </a:solidFill>
                <a:effectLst>
                  <a:outerShdw blurRad="38100" dist="38100" dir="2700000" algn="tl">
                    <a:srgbClr val="C0C0C0"/>
                  </a:outerShdw>
                </a:effectLst>
              </a:rPr>
              <a:t>münkünse</a:t>
            </a:r>
            <a:r>
              <a:rPr lang="tr-TR" dirty="0">
                <a:solidFill>
                  <a:schemeClr val="tx1">
                    <a:lumMod val="85000"/>
                    <a:lumOff val="15000"/>
                  </a:schemeClr>
                </a:solidFill>
                <a:effectLst>
                  <a:outerShdw blurRad="38100" dist="38100" dir="2700000" algn="tl">
                    <a:srgbClr val="C0C0C0"/>
                  </a:outerShdw>
                </a:effectLst>
              </a:rPr>
              <a:t> italik tercih edilmelidir) 10 punto</a:t>
            </a:r>
          </a:p>
          <a:p>
            <a:pPr marL="365760" indent="-365760" algn="just" eaLnBrk="1" fontAlgn="auto" hangingPunct="1">
              <a:lnSpc>
                <a:spcPct val="80000"/>
              </a:lnSpc>
              <a:spcAft>
                <a:spcPts val="0"/>
              </a:spcAft>
              <a:buClr>
                <a:schemeClr val="hlink"/>
              </a:buClr>
              <a:buSzPct val="120000"/>
              <a:buFontTx/>
              <a:buChar char="•"/>
              <a:defRPr/>
            </a:pPr>
            <a:r>
              <a:rPr lang="tr-TR" dirty="0">
                <a:solidFill>
                  <a:schemeClr val="tx1">
                    <a:lumMod val="85000"/>
                    <a:lumOff val="15000"/>
                  </a:schemeClr>
                </a:solidFill>
                <a:effectLst>
                  <a:outerShdw blurRad="38100" dist="38100" dir="2700000" algn="tl">
                    <a:srgbClr val="C0C0C0"/>
                  </a:outerShdw>
                </a:effectLst>
              </a:rPr>
              <a:t> Dipnotlar, şekil altı ve resim altı yazılar	10 punto</a:t>
            </a:r>
          </a:p>
          <a:p>
            <a:pPr marL="365760" indent="-365760" eaLnBrk="1" fontAlgn="auto" hangingPunct="1">
              <a:spcAft>
                <a:spcPts val="0"/>
              </a:spcAft>
              <a:defRPr/>
            </a:pPr>
            <a:endParaRPr lang="tr-TR" dirty="0">
              <a:solidFill>
                <a:schemeClr val="tx1">
                  <a:lumMod val="85000"/>
                  <a:lumOff val="15000"/>
                </a:schemeClr>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Atıflar: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dirty="0">
                <a:solidFill>
                  <a:schemeClr val="tx1">
                    <a:lumMod val="85000"/>
                    <a:lumOff val="15000"/>
                  </a:schemeClr>
                </a:solidFill>
                <a:effectLst>
                  <a:outerShdw blurRad="38100" dist="38100" dir="2700000" algn="tl">
                    <a:srgbClr val="C0C0C0"/>
                  </a:outerShdw>
                </a:effectLst>
              </a:rPr>
              <a:t>- </a:t>
            </a:r>
            <a:r>
              <a:rPr lang="tr-TR" dirty="0">
                <a:solidFill>
                  <a:schemeClr val="tx1">
                    <a:lumMod val="85000"/>
                    <a:lumOff val="15000"/>
                  </a:schemeClr>
                </a:solidFill>
                <a:effectLst>
                  <a:outerShdw blurRad="38100" dist="38100" dir="2700000" algn="tl">
                    <a:srgbClr val="C0C0C0"/>
                  </a:outerShdw>
                </a:effectLst>
                <a:cs typeface="Times New Roman" pitchFamily="18" charset="0"/>
              </a:rPr>
              <a:t>Kaynaktan aynen 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nan bilgiler (</a:t>
            </a:r>
            <a:r>
              <a:rPr lang="tr-TR" dirty="0" err="1">
                <a:solidFill>
                  <a:schemeClr val="tx1">
                    <a:lumMod val="85000"/>
                    <a:lumOff val="15000"/>
                  </a:schemeClr>
                </a:solidFill>
                <a:effectLst>
                  <a:outerShdw blurRad="38100" dist="38100" dir="2700000" algn="tl">
                    <a:srgbClr val="C0C0C0"/>
                  </a:outerShdw>
                </a:effectLst>
                <a:cs typeface="Times New Roman" pitchFamily="18" charset="0"/>
              </a:rPr>
              <a:t>quotation</a:t>
            </a:r>
            <a:r>
              <a:rPr lang="tr-TR" dirty="0">
                <a:solidFill>
                  <a:schemeClr val="tx1">
                    <a:lumMod val="85000"/>
                    <a:lumOff val="15000"/>
                  </a:schemeClr>
                </a:solidFill>
                <a:effectLst>
                  <a:outerShdw blurRad="38100" dist="38100" dir="2700000" algn="tl">
                    <a:srgbClr val="C0C0C0"/>
                  </a:outerShdw>
                </a:effectLst>
                <a:cs typeface="Times New Roman" pitchFamily="18" charset="0"/>
              </a:rPr>
              <a:t>), çift 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rnak içinde</a:t>
            </a:r>
            <a:r>
              <a:rPr lang="tr-TR" dirty="0">
                <a:solidFill>
                  <a:schemeClr val="tx1">
                    <a:lumMod val="85000"/>
                    <a:lumOff val="15000"/>
                  </a:schemeClr>
                </a:solidFill>
                <a:effectLst>
                  <a:outerShdw blurRad="38100" dist="38100" dir="2700000" algn="tl">
                    <a:srgbClr val="C0C0C0"/>
                  </a:outerShdw>
                </a:effectLst>
              </a:rPr>
              <a:t> </a:t>
            </a:r>
            <a:r>
              <a:rPr lang="tr-TR" dirty="0">
                <a:solidFill>
                  <a:schemeClr val="tx1">
                    <a:lumMod val="85000"/>
                    <a:lumOff val="15000"/>
                  </a:schemeClr>
                </a:solidFill>
                <a:effectLst>
                  <a:outerShdw blurRad="38100" dist="38100" dir="2700000" algn="tl">
                    <a:srgbClr val="C0C0C0"/>
                  </a:outerShdw>
                </a:effectLst>
                <a:cs typeface="Times New Roman" pitchFamily="18" charset="0"/>
              </a:rPr>
              <a:t>gösterilirler. </a:t>
            </a:r>
            <a:r>
              <a:rPr lang="tr-TR" dirty="0">
                <a:solidFill>
                  <a:schemeClr val="hlink"/>
                </a:solidFill>
                <a:effectLst>
                  <a:outerShdw blurRad="38100" dist="38100" dir="2700000" algn="tl">
                    <a:srgbClr val="C0C0C0"/>
                  </a:outerShdw>
                </a:effectLst>
              </a:rPr>
              <a:t>Ör:</a:t>
            </a:r>
            <a:r>
              <a:rPr lang="tr-TR" dirty="0">
                <a:solidFill>
                  <a:schemeClr val="tx1">
                    <a:lumMod val="85000"/>
                    <a:lumOff val="15000"/>
                  </a:schemeClr>
                </a:solidFill>
                <a:effectLst>
                  <a:outerShdw blurRad="38100" dist="38100" dir="2700000" algn="tl">
                    <a:srgbClr val="C0C0C0"/>
                  </a:outerShdw>
                </a:effectLst>
              </a:rPr>
              <a:t> </a:t>
            </a:r>
            <a:r>
              <a:rPr lang="tr-TR" dirty="0">
                <a:solidFill>
                  <a:schemeClr val="tx1">
                    <a:lumMod val="85000"/>
                    <a:lumOff val="15000"/>
                  </a:schemeClr>
                </a:solidFill>
                <a:effectLst>
                  <a:outerShdw blurRad="38100" dist="38100" dir="2700000" algn="tl">
                    <a:srgbClr val="C0C0C0"/>
                  </a:outerShdw>
                </a:effectLst>
                <a:cs typeface="Times New Roman" pitchFamily="18" charset="0"/>
              </a:rPr>
              <a:t>“</a:t>
            </a:r>
            <a:r>
              <a:rPr lang="tr-TR" dirty="0">
                <a:solidFill>
                  <a:schemeClr val="tx1">
                    <a:lumMod val="85000"/>
                    <a:lumOff val="15000"/>
                  </a:schemeClr>
                </a:solidFill>
                <a:effectLst>
                  <a:outerShdw blurRad="38100" dist="38100" dir="2700000" algn="tl">
                    <a:srgbClr val="C0C0C0"/>
                  </a:outerShdw>
                </a:effectLst>
              </a:rPr>
              <a:t>Her bilimin konusu ‘buluşlar’ yapmaktır. </a:t>
            </a:r>
            <a:r>
              <a:rPr lang="tr-TR" dirty="0">
                <a:solidFill>
                  <a:schemeClr val="tx1">
                    <a:lumMod val="85000"/>
                    <a:lumOff val="15000"/>
                  </a:schemeClr>
                </a:solidFill>
                <a:effectLst>
                  <a:outerShdw blurRad="38100" dist="38100" dir="2700000" algn="tl">
                    <a:srgbClr val="C0C0C0"/>
                  </a:outerShdw>
                </a:effectLst>
                <a:cs typeface="Times New Roman" pitchFamily="18" charset="0"/>
              </a:rPr>
              <a:t>") </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rPr>
              <a:t> Çalışmayı </a:t>
            </a:r>
            <a:r>
              <a:rPr lang="tr-TR" dirty="0">
                <a:solidFill>
                  <a:schemeClr val="tx1">
                    <a:lumMod val="85000"/>
                    <a:lumOff val="15000"/>
                  </a:schemeClr>
                </a:solidFill>
                <a:effectLst>
                  <a:outerShdw blurRad="38100" dist="38100" dir="2700000" algn="tl">
                    <a:srgbClr val="C0C0C0"/>
                  </a:outerShdw>
                </a:effectLst>
                <a:cs typeface="Times New Roman" pitchFamily="18" charset="0"/>
              </a:rPr>
              <a:t>haz</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rlayan</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 kaynaktaki bilginin özünü de</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il, biçimini  de</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i</a:t>
            </a:r>
            <a:r>
              <a:rPr lang="tr-TR" dirty="0">
                <a:solidFill>
                  <a:schemeClr val="tx1">
                    <a:lumMod val="85000"/>
                    <a:lumOff val="15000"/>
                  </a:schemeClr>
                </a:solidFill>
                <a:effectLst>
                  <a:outerShdw blurRad="38100" dist="38100" dir="2700000" algn="tl">
                    <a:srgbClr val="C0C0C0"/>
                  </a:outerShdw>
                </a:effectLst>
              </a:rPr>
              <a:t>ş</a:t>
            </a:r>
            <a:r>
              <a:rPr lang="tr-TR" dirty="0">
                <a:solidFill>
                  <a:schemeClr val="tx1">
                    <a:lumMod val="85000"/>
                    <a:lumOff val="15000"/>
                  </a:schemeClr>
                </a:solidFill>
                <a:effectLst>
                  <a:outerShdw blurRad="38100" dist="38100" dir="2700000" algn="tl">
                    <a:srgbClr val="C0C0C0"/>
                  </a:outerShdw>
                </a:effectLst>
                <a:cs typeface="Times New Roman" pitchFamily="18" charset="0"/>
              </a:rPr>
              <a:t>tirerek yapt</a:t>
            </a:r>
            <a:r>
              <a:rPr lang="tr-TR" dirty="0">
                <a:solidFill>
                  <a:schemeClr val="tx1">
                    <a:lumMod val="85000"/>
                    <a:lumOff val="15000"/>
                  </a:schemeClr>
                </a:solidFill>
                <a:effectLst>
                  <a:outerShdw blurRad="38100" dist="38100" dir="2700000" algn="tl">
                    <a:srgbClr val="C0C0C0"/>
                  </a:outerShdw>
                </a:effectLst>
              </a:rPr>
              <a:t>ığı </a:t>
            </a:r>
            <a:r>
              <a:rPr lang="tr-TR" dirty="0">
                <a:solidFill>
                  <a:schemeClr val="tx1">
                    <a:lumMod val="85000"/>
                    <a:lumOff val="15000"/>
                  </a:schemeClr>
                </a:solidFill>
                <a:effectLst>
                  <a:outerShdw blurRad="38100" dist="38100" dir="2700000" algn="tl">
                    <a:srgbClr val="C0C0C0"/>
                  </a:outerShdw>
                </a:effectLst>
                <a:cs typeface="Times New Roman" pitchFamily="18" charset="0"/>
              </a:rPr>
              <a:t>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lar ise,  çift 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rnak aras</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na al</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nmadan gösterilirler. </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rPr>
              <a:t> </a:t>
            </a:r>
            <a:r>
              <a:rPr lang="tr-TR" dirty="0">
                <a:solidFill>
                  <a:schemeClr val="tx1">
                    <a:lumMod val="85000"/>
                    <a:lumOff val="15000"/>
                  </a:schemeClr>
                </a:solidFill>
                <a:effectLst>
                  <a:outerShdw blurRad="38100" dist="38100" dir="2700000" algn="tl">
                    <a:srgbClr val="C0C0C0"/>
                  </a:outerShdw>
                </a:effectLst>
                <a:cs typeface="Times New Roman" pitchFamily="18" charset="0"/>
              </a:rPr>
              <a:t>Her iki al</a:t>
            </a:r>
            <a:r>
              <a:rPr lang="tr-TR" dirty="0">
                <a:solidFill>
                  <a:schemeClr val="tx1">
                    <a:lumMod val="85000"/>
                    <a:lumOff val="15000"/>
                  </a:schemeClr>
                </a:solidFill>
                <a:effectLst>
                  <a:outerShdw blurRad="38100" dist="38100" dir="2700000" algn="tl">
                    <a:srgbClr val="C0C0C0"/>
                  </a:outerShdw>
                </a:effectLst>
              </a:rPr>
              <a:t>ıntı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 türünde de, ilgili kayna</a:t>
            </a:r>
            <a:r>
              <a:rPr lang="tr-TR" dirty="0">
                <a:solidFill>
                  <a:schemeClr val="tx1">
                    <a:lumMod val="85000"/>
                    <a:lumOff val="15000"/>
                  </a:schemeClr>
                </a:solidFill>
                <a:effectLst>
                  <a:outerShdw blurRad="38100" dist="38100" dir="2700000" algn="tl">
                    <a:srgbClr val="C0C0C0"/>
                  </a:outerShdw>
                </a:effectLst>
              </a:rPr>
              <a:t>ğ</a:t>
            </a:r>
            <a:r>
              <a:rPr lang="tr-TR" dirty="0">
                <a:solidFill>
                  <a:schemeClr val="tx1">
                    <a:lumMod val="85000"/>
                    <a:lumOff val="15000"/>
                  </a:schemeClr>
                </a:solidFill>
                <a:effectLst>
                  <a:outerShdw blurRad="38100" dist="38100" dir="2700000" algn="tl">
                    <a:srgbClr val="C0C0C0"/>
                  </a:outerShdw>
                </a:effectLst>
                <a:cs typeface="Times New Roman" pitchFamily="18" charset="0"/>
              </a:rPr>
              <a:t>a mutlaka at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f yap</a:t>
            </a:r>
            <a:r>
              <a:rPr lang="tr-TR" dirty="0">
                <a:solidFill>
                  <a:schemeClr val="tx1">
                    <a:lumMod val="85000"/>
                    <a:lumOff val="15000"/>
                  </a:schemeClr>
                </a:solidFill>
                <a:effectLst>
                  <a:outerShdw blurRad="38100" dist="38100" dir="2700000" algn="tl">
                    <a:srgbClr val="C0C0C0"/>
                  </a:outerShdw>
                </a:effectLst>
              </a:rPr>
              <a:t>ılır</a:t>
            </a:r>
            <a:r>
              <a:rPr lang="tr-TR" dirty="0">
                <a:solidFill>
                  <a:schemeClr val="tx1">
                    <a:lumMod val="85000"/>
                    <a:lumOff val="15000"/>
                  </a:schemeClr>
                </a:solidFill>
                <a:effectLst>
                  <a:outerShdw blurRad="38100" dist="38100" dir="2700000" algn="tl">
                    <a:srgbClr val="C0C0C0"/>
                  </a:outerShdw>
                </a:effectLst>
                <a:cs typeface="Times New Roman" pitchFamily="18" charset="0"/>
              </a:rPr>
              <a:t> ve at</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flar</a:t>
            </a:r>
            <a:r>
              <a:rPr lang="tr-TR" dirty="0">
                <a:solidFill>
                  <a:schemeClr val="tx1">
                    <a:lumMod val="85000"/>
                    <a:lumOff val="15000"/>
                  </a:schemeClr>
                </a:solidFill>
                <a:effectLst>
                  <a:outerShdw blurRad="38100" dist="38100" dir="2700000" algn="tl">
                    <a:srgbClr val="C0C0C0"/>
                  </a:outerShdw>
                </a:effectLst>
              </a:rPr>
              <a:t>ı</a:t>
            </a:r>
            <a:r>
              <a:rPr lang="tr-TR" dirty="0">
                <a:solidFill>
                  <a:schemeClr val="tx1">
                    <a:lumMod val="85000"/>
                    <a:lumOff val="15000"/>
                  </a:schemeClr>
                </a:solidFill>
                <a:effectLst>
                  <a:outerShdw blurRad="38100" dist="38100" dir="2700000" algn="tl">
                    <a:srgbClr val="C0C0C0"/>
                  </a:outerShdw>
                </a:effectLst>
                <a:cs typeface="Times New Roman" pitchFamily="18" charset="0"/>
              </a:rPr>
              <a:t>n her birine, bir birini izleyen numaralar verilir. </a:t>
            </a:r>
            <a:endParaRPr lang="tr-TR"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eaLnBrk="1" hangingPunct="1"/>
            <a:r>
              <a:rPr lang="tr-TR" smtClean="0">
                <a:latin typeface="Times New Roman" pitchFamily="18" charset="0"/>
                <a:cs typeface="Times New Roman" pitchFamily="18" charset="0"/>
              </a:rPr>
              <a:t>Cahit Arf’a göre “</a:t>
            </a:r>
            <a:r>
              <a:rPr lang="tr-TR" i="1" smtClean="0">
                <a:latin typeface="Times New Roman" pitchFamily="18" charset="0"/>
                <a:cs typeface="Times New Roman" pitchFamily="18" charset="0"/>
              </a:rPr>
              <a:t>Tek bir gerçek bilim var o da fiziktir, çünkü dili matematiktir. Kimya da, eh bilim olmaya aday. Ama biyoloji ve jeolojinin o düzeye gelmesi için daha çok zaman gerek”</a:t>
            </a:r>
            <a:r>
              <a:rPr lang="tr-TR" smtClean="0">
                <a:latin typeface="Times New Roman" pitchFamily="18" charset="0"/>
                <a:cs typeface="Times New Roman" pitchFamily="18" charset="0"/>
              </a:rPr>
              <a:t>. (Bu tanım, temelinde matematik olmayan pek çok bilimin var olmasından dolayı doğru kabul edilmesi  mümkün görünmemektedir) </a:t>
            </a:r>
          </a:p>
          <a:p>
            <a:pPr eaLnBrk="1" hangingPunct="1">
              <a:buFont typeface="Wingdings" pitchFamily="2" charset="2"/>
              <a:buNone/>
            </a:pPr>
            <a:endParaRPr lang="tr-TR" smtClean="0"/>
          </a:p>
        </p:txBody>
      </p:sp>
      <p:sp>
        <p:nvSpPr>
          <p:cNvPr id="23554" name="Başlık 2"/>
          <p:cNvSpPr>
            <a:spLocks noGrp="1"/>
          </p:cNvSpPr>
          <p:nvPr>
            <p:ph type="title"/>
          </p:nvPr>
        </p:nvSpPr>
        <p:spPr/>
        <p:txBody>
          <a:bodyPr/>
          <a:lstStyle/>
          <a:p>
            <a:pPr eaLnBrk="1" hangingPunct="1"/>
            <a:r>
              <a:rPr lang="tr-TR" sz="4800" smtClean="0"/>
              <a:t>Bilim Nedir?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Atıflar: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rPr>
              <a:t> Herhangi bir kaynağın muhtelif yerlerinden aynen yapılan atıfların önüne üç nokta (...) konur.</a:t>
            </a: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rPr>
              <a:t> </a:t>
            </a:r>
            <a:r>
              <a:rPr lang="tr-TR" dirty="0">
                <a:solidFill>
                  <a:schemeClr val="tx1">
                    <a:lumMod val="85000"/>
                    <a:lumOff val="15000"/>
                  </a:schemeClr>
                </a:solidFill>
                <a:effectLst>
                  <a:outerShdw blurRad="38100" dist="38100" dir="2700000" algn="tl">
                    <a:srgbClr val="C0C0C0"/>
                  </a:outerShdw>
                </a:effectLst>
                <a:cs typeface="Tahoma" pitchFamily="34" charset="0"/>
              </a:rPr>
              <a:t>Kaynaklardan aynen yapılan alıntılar, bir cümleyi aşmayacak uzunluktaysa, </a:t>
            </a:r>
            <a:r>
              <a:rPr lang="tr-TR" dirty="0">
                <a:solidFill>
                  <a:schemeClr val="tx1">
                    <a:lumMod val="85000"/>
                    <a:lumOff val="15000"/>
                  </a:schemeClr>
                </a:solidFill>
                <a:effectLst>
                  <a:outerShdw blurRad="38100" dist="38100" dir="2700000" algn="tl">
                    <a:srgbClr val="C0C0C0"/>
                  </a:outerShdw>
                </a:effectLst>
              </a:rPr>
              <a:t>çalışma </a:t>
            </a:r>
            <a:r>
              <a:rPr lang="tr-TR" dirty="0">
                <a:solidFill>
                  <a:schemeClr val="tx1">
                    <a:lumMod val="85000"/>
                    <a:lumOff val="15000"/>
                  </a:schemeClr>
                </a:solidFill>
                <a:effectLst>
                  <a:outerShdw blurRad="38100" dist="38100" dir="2700000" algn="tl">
                    <a:srgbClr val="C0C0C0"/>
                  </a:outerShdw>
                </a:effectLst>
                <a:cs typeface="Tahoma" pitchFamily="34" charset="0"/>
              </a:rPr>
              <a:t>metni içinde verilirler.</a:t>
            </a: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cs typeface="Tahoma" pitchFamily="34" charset="0"/>
              </a:rPr>
              <a:t> Daha uzun alıntılarda,  alıntının ilk ve son satırları ile </a:t>
            </a:r>
            <a:r>
              <a:rPr lang="tr-TR" dirty="0">
                <a:solidFill>
                  <a:schemeClr val="tx1">
                    <a:lumMod val="85000"/>
                    <a:lumOff val="15000"/>
                  </a:schemeClr>
                </a:solidFill>
                <a:effectLst>
                  <a:outerShdw blurRad="38100" dist="38100" dir="2700000" algn="tl">
                    <a:srgbClr val="C0C0C0"/>
                  </a:outerShdw>
                </a:effectLst>
              </a:rPr>
              <a:t>çalışma</a:t>
            </a:r>
            <a:r>
              <a:rPr lang="tr-TR" dirty="0">
                <a:solidFill>
                  <a:schemeClr val="tx1">
                    <a:lumMod val="85000"/>
                    <a:lumOff val="15000"/>
                  </a:schemeClr>
                </a:solidFill>
                <a:effectLst>
                  <a:outerShdw blurRad="38100" dist="38100" dir="2700000" algn="tl">
                    <a:srgbClr val="C0C0C0"/>
                  </a:outerShdw>
                </a:effectLst>
                <a:cs typeface="Tahoma" pitchFamily="34" charset="0"/>
              </a:rPr>
              <a:t> metni arasında  en az çift aralıklı boşluk bırakılarak, alıntı ile metnin ayırt edilmesi sağlanır.  Bu tür alıntılar için, </a:t>
            </a:r>
            <a:r>
              <a:rPr lang="tr-TR" dirty="0">
                <a:solidFill>
                  <a:schemeClr val="tx1">
                    <a:lumMod val="85000"/>
                    <a:lumOff val="15000"/>
                  </a:schemeClr>
                </a:solidFill>
                <a:effectLst>
                  <a:outerShdw blurRad="38100" dist="38100" dir="2700000" algn="tl">
                    <a:srgbClr val="C0C0C0"/>
                  </a:outerShdw>
                </a:effectLst>
              </a:rPr>
              <a:t>çalışma</a:t>
            </a:r>
            <a:r>
              <a:rPr lang="tr-TR" dirty="0">
                <a:solidFill>
                  <a:schemeClr val="tx1">
                    <a:lumMod val="85000"/>
                    <a:lumOff val="15000"/>
                  </a:schemeClr>
                </a:solidFill>
                <a:effectLst>
                  <a:outerShdw blurRad="38100" dist="38100" dir="2700000" algn="tl">
                    <a:srgbClr val="C0C0C0"/>
                  </a:outerShdw>
                </a:effectLst>
                <a:cs typeface="Tahoma" pitchFamily="34" charset="0"/>
              </a:rPr>
              <a:t> metninde kullanılan puntodan daha küçük punto kullanılır.</a:t>
            </a:r>
            <a:endParaRPr lang="tr-TR"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buFontTx/>
              <a:buChar char="-"/>
              <a:defRPr/>
            </a:pPr>
            <a:endParaRPr lang="tr-TR"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96752"/>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 ile ilgili kurallar: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buFontTx/>
              <a:buChar char="-"/>
              <a:defRPr/>
            </a:pPr>
            <a:r>
              <a:rPr lang="tr-TR" dirty="0">
                <a:solidFill>
                  <a:schemeClr val="tx1">
                    <a:lumMod val="85000"/>
                    <a:lumOff val="15000"/>
                  </a:schemeClr>
                </a:solidFill>
                <a:effectLst>
                  <a:outerShdw blurRad="38100" dist="38100" dir="2700000" algn="tl">
                    <a:srgbClr val="C0C0C0"/>
                  </a:outerShdw>
                </a:effectLst>
              </a:rPr>
              <a:t> </a:t>
            </a:r>
          </a:p>
        </p:txBody>
      </p:sp>
      <p:grpSp>
        <p:nvGrpSpPr>
          <p:cNvPr id="113667" name="Group 152"/>
          <p:cNvGrpSpPr>
            <a:grpSpLocks/>
          </p:cNvGrpSpPr>
          <p:nvPr/>
        </p:nvGrpSpPr>
        <p:grpSpPr bwMode="auto">
          <a:xfrm>
            <a:off x="1852613" y="2057400"/>
            <a:ext cx="5919787" cy="4114800"/>
            <a:chOff x="-3" y="-3"/>
            <a:chExt cx="3426" cy="6799"/>
          </a:xfrm>
        </p:grpSpPr>
        <p:grpSp>
          <p:nvGrpSpPr>
            <p:cNvPr id="113668" name="Group 153"/>
            <p:cNvGrpSpPr>
              <a:grpSpLocks/>
            </p:cNvGrpSpPr>
            <p:nvPr/>
          </p:nvGrpSpPr>
          <p:grpSpPr bwMode="auto">
            <a:xfrm>
              <a:off x="0" y="0"/>
              <a:ext cx="3420" cy="6793"/>
              <a:chOff x="0" y="0"/>
              <a:chExt cx="3420" cy="6793"/>
            </a:xfrm>
          </p:grpSpPr>
          <p:grpSp>
            <p:nvGrpSpPr>
              <p:cNvPr id="113670" name="Group 154"/>
              <p:cNvGrpSpPr>
                <a:grpSpLocks/>
              </p:cNvGrpSpPr>
              <p:nvPr/>
            </p:nvGrpSpPr>
            <p:grpSpPr bwMode="auto">
              <a:xfrm>
                <a:off x="0" y="0"/>
                <a:ext cx="1944" cy="518"/>
                <a:chOff x="0" y="0"/>
                <a:chExt cx="1944" cy="518"/>
              </a:xfrm>
            </p:grpSpPr>
            <p:sp>
              <p:nvSpPr>
                <p:cNvPr id="113812" name="Rectangle 155"/>
                <p:cNvSpPr>
                  <a:spLocks noChangeArrowheads="1"/>
                </p:cNvSpPr>
                <p:nvPr/>
              </p:nvSpPr>
              <p:spPr bwMode="auto">
                <a:xfrm>
                  <a:off x="43" y="0"/>
                  <a:ext cx="1858"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Bibliyografik Bilgiler </a:t>
                  </a:r>
                </a:p>
                <a:p>
                  <a:pPr algn="just" eaLnBrk="0" hangingPunct="0"/>
                  <a:endParaRPr lang="tr-TR" b="1">
                    <a:latin typeface="Times New Roman" pitchFamily="18" charset="0"/>
                  </a:endParaRPr>
                </a:p>
              </p:txBody>
            </p:sp>
            <p:sp>
              <p:nvSpPr>
                <p:cNvPr id="113813" name="Rectangle 156"/>
                <p:cNvSpPr>
                  <a:spLocks noChangeArrowheads="1"/>
                </p:cNvSpPr>
                <p:nvPr/>
              </p:nvSpPr>
              <p:spPr bwMode="auto">
                <a:xfrm>
                  <a:off x="0" y="0"/>
                  <a:ext cx="1944"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1" name="Group 157"/>
              <p:cNvGrpSpPr>
                <a:grpSpLocks/>
              </p:cNvGrpSpPr>
              <p:nvPr/>
            </p:nvGrpSpPr>
            <p:grpSpPr bwMode="auto">
              <a:xfrm>
                <a:off x="1944" y="0"/>
                <a:ext cx="705" cy="518"/>
                <a:chOff x="1944" y="0"/>
                <a:chExt cx="705" cy="518"/>
              </a:xfrm>
            </p:grpSpPr>
            <p:sp>
              <p:nvSpPr>
                <p:cNvPr id="113810" name="Rectangle 158"/>
                <p:cNvSpPr>
                  <a:spLocks noChangeArrowheads="1"/>
                </p:cNvSpPr>
                <p:nvPr/>
              </p:nvSpPr>
              <p:spPr bwMode="auto">
                <a:xfrm>
                  <a:off x="1987" y="0"/>
                  <a:ext cx="619"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Uluslararası </a:t>
                  </a:r>
                </a:p>
                <a:p>
                  <a:pPr algn="just" eaLnBrk="0" hangingPunct="0"/>
                  <a:endParaRPr lang="tr-TR" b="1">
                    <a:latin typeface="Times New Roman" pitchFamily="18" charset="0"/>
                  </a:endParaRPr>
                </a:p>
              </p:txBody>
            </p:sp>
            <p:sp>
              <p:nvSpPr>
                <p:cNvPr id="113811" name="Rectangle 159"/>
                <p:cNvSpPr>
                  <a:spLocks noChangeArrowheads="1"/>
                </p:cNvSpPr>
                <p:nvPr/>
              </p:nvSpPr>
              <p:spPr bwMode="auto">
                <a:xfrm>
                  <a:off x="1944" y="0"/>
                  <a:ext cx="705"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2" name="Group 160"/>
              <p:cNvGrpSpPr>
                <a:grpSpLocks/>
              </p:cNvGrpSpPr>
              <p:nvPr/>
            </p:nvGrpSpPr>
            <p:grpSpPr bwMode="auto">
              <a:xfrm>
                <a:off x="2649" y="0"/>
                <a:ext cx="771" cy="518"/>
                <a:chOff x="2649" y="0"/>
                <a:chExt cx="771" cy="518"/>
              </a:xfrm>
            </p:grpSpPr>
            <p:sp>
              <p:nvSpPr>
                <p:cNvPr id="113808" name="Rectangle 161"/>
                <p:cNvSpPr>
                  <a:spLocks noChangeArrowheads="1"/>
                </p:cNvSpPr>
                <p:nvPr/>
              </p:nvSpPr>
              <p:spPr bwMode="auto">
                <a:xfrm>
                  <a:off x="2692" y="0"/>
                  <a:ext cx="685"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Türkçe </a:t>
                  </a:r>
                </a:p>
                <a:p>
                  <a:pPr algn="just" eaLnBrk="0" hangingPunct="0"/>
                  <a:endParaRPr lang="tr-TR" b="1">
                    <a:latin typeface="Times New Roman" pitchFamily="18" charset="0"/>
                  </a:endParaRPr>
                </a:p>
              </p:txBody>
            </p:sp>
            <p:sp>
              <p:nvSpPr>
                <p:cNvPr id="113809" name="Rectangle 162"/>
                <p:cNvSpPr>
                  <a:spLocks noChangeArrowheads="1"/>
                </p:cNvSpPr>
                <p:nvPr/>
              </p:nvSpPr>
              <p:spPr bwMode="auto">
                <a:xfrm>
                  <a:off x="2649" y="0"/>
                  <a:ext cx="771"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3" name="Group 163"/>
              <p:cNvGrpSpPr>
                <a:grpSpLocks/>
              </p:cNvGrpSpPr>
              <p:nvPr/>
            </p:nvGrpSpPr>
            <p:grpSpPr bwMode="auto">
              <a:xfrm>
                <a:off x="0" y="518"/>
                <a:ext cx="1944" cy="403"/>
                <a:chOff x="0" y="518"/>
                <a:chExt cx="1944" cy="403"/>
              </a:xfrm>
            </p:grpSpPr>
            <p:sp>
              <p:nvSpPr>
                <p:cNvPr id="113806" name="Rectangle 164"/>
                <p:cNvSpPr>
                  <a:spLocks noChangeArrowheads="1"/>
                </p:cNvSpPr>
                <p:nvPr/>
              </p:nvSpPr>
              <p:spPr bwMode="auto">
                <a:xfrm>
                  <a:off x="43" y="518"/>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Bakınız </a:t>
                  </a:r>
                </a:p>
                <a:p>
                  <a:pPr algn="just" eaLnBrk="0" hangingPunct="0"/>
                  <a:endParaRPr lang="tr-TR" b="1">
                    <a:latin typeface="Times New Roman" pitchFamily="18" charset="0"/>
                  </a:endParaRPr>
                </a:p>
              </p:txBody>
            </p:sp>
            <p:sp>
              <p:nvSpPr>
                <p:cNvPr id="113807" name="Rectangle 165"/>
                <p:cNvSpPr>
                  <a:spLocks noChangeArrowheads="1"/>
                </p:cNvSpPr>
                <p:nvPr/>
              </p:nvSpPr>
              <p:spPr bwMode="auto">
                <a:xfrm>
                  <a:off x="0" y="518"/>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4" name="Group 166"/>
              <p:cNvGrpSpPr>
                <a:grpSpLocks/>
              </p:cNvGrpSpPr>
              <p:nvPr/>
            </p:nvGrpSpPr>
            <p:grpSpPr bwMode="auto">
              <a:xfrm>
                <a:off x="1944" y="518"/>
                <a:ext cx="705" cy="403"/>
                <a:chOff x="1944" y="518"/>
                <a:chExt cx="705" cy="403"/>
              </a:xfrm>
            </p:grpSpPr>
            <p:sp>
              <p:nvSpPr>
                <p:cNvPr id="113804" name="Rectangle 167"/>
                <p:cNvSpPr>
                  <a:spLocks noChangeArrowheads="1"/>
                </p:cNvSpPr>
                <p:nvPr/>
              </p:nvSpPr>
              <p:spPr bwMode="auto">
                <a:xfrm>
                  <a:off x="1987" y="518"/>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V. </a:t>
                  </a:r>
                </a:p>
                <a:p>
                  <a:pPr algn="just" eaLnBrk="0" hangingPunct="0"/>
                  <a:endParaRPr lang="tr-TR" b="1">
                    <a:latin typeface="Times New Roman" pitchFamily="18" charset="0"/>
                  </a:endParaRPr>
                </a:p>
              </p:txBody>
            </p:sp>
            <p:sp>
              <p:nvSpPr>
                <p:cNvPr id="113805" name="Rectangle 168"/>
                <p:cNvSpPr>
                  <a:spLocks noChangeArrowheads="1"/>
                </p:cNvSpPr>
                <p:nvPr/>
              </p:nvSpPr>
              <p:spPr bwMode="auto">
                <a:xfrm>
                  <a:off x="1944" y="518"/>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5" name="Group 169"/>
              <p:cNvGrpSpPr>
                <a:grpSpLocks/>
              </p:cNvGrpSpPr>
              <p:nvPr/>
            </p:nvGrpSpPr>
            <p:grpSpPr bwMode="auto">
              <a:xfrm>
                <a:off x="2649" y="518"/>
                <a:ext cx="771" cy="403"/>
                <a:chOff x="2649" y="518"/>
                <a:chExt cx="771" cy="403"/>
              </a:xfrm>
            </p:grpSpPr>
            <p:sp>
              <p:nvSpPr>
                <p:cNvPr id="113802" name="Rectangle 170"/>
                <p:cNvSpPr>
                  <a:spLocks noChangeArrowheads="1"/>
                </p:cNvSpPr>
                <p:nvPr/>
              </p:nvSpPr>
              <p:spPr bwMode="auto">
                <a:xfrm>
                  <a:off x="2692" y="518"/>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Bkz.: </a:t>
                  </a:r>
                </a:p>
                <a:p>
                  <a:pPr algn="just" eaLnBrk="0" hangingPunct="0"/>
                  <a:endParaRPr lang="tr-TR" b="1">
                    <a:latin typeface="Times New Roman" pitchFamily="18" charset="0"/>
                  </a:endParaRPr>
                </a:p>
              </p:txBody>
            </p:sp>
            <p:sp>
              <p:nvSpPr>
                <p:cNvPr id="113803" name="Rectangle 171"/>
                <p:cNvSpPr>
                  <a:spLocks noChangeArrowheads="1"/>
                </p:cNvSpPr>
                <p:nvPr/>
              </p:nvSpPr>
              <p:spPr bwMode="auto">
                <a:xfrm>
                  <a:off x="2649" y="518"/>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6" name="Group 172"/>
              <p:cNvGrpSpPr>
                <a:grpSpLocks/>
              </p:cNvGrpSpPr>
              <p:nvPr/>
            </p:nvGrpSpPr>
            <p:grpSpPr bwMode="auto">
              <a:xfrm>
                <a:off x="0" y="921"/>
                <a:ext cx="1944" cy="403"/>
                <a:chOff x="0" y="921"/>
                <a:chExt cx="1944" cy="403"/>
              </a:xfrm>
            </p:grpSpPr>
            <p:sp>
              <p:nvSpPr>
                <p:cNvPr id="113800" name="Rectangle 173"/>
                <p:cNvSpPr>
                  <a:spLocks noChangeArrowheads="1"/>
                </p:cNvSpPr>
                <p:nvPr/>
              </p:nvSpPr>
              <p:spPr bwMode="auto">
                <a:xfrm>
                  <a:off x="43" y="921"/>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Karşılaştırınız </a:t>
                  </a:r>
                </a:p>
                <a:p>
                  <a:pPr algn="just" eaLnBrk="0" hangingPunct="0"/>
                  <a:endParaRPr lang="tr-TR" b="1">
                    <a:latin typeface="Times New Roman" pitchFamily="18" charset="0"/>
                  </a:endParaRPr>
                </a:p>
              </p:txBody>
            </p:sp>
            <p:sp>
              <p:nvSpPr>
                <p:cNvPr id="113801" name="Rectangle 174"/>
                <p:cNvSpPr>
                  <a:spLocks noChangeArrowheads="1"/>
                </p:cNvSpPr>
                <p:nvPr/>
              </p:nvSpPr>
              <p:spPr bwMode="auto">
                <a:xfrm>
                  <a:off x="0" y="921"/>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7" name="Group 175"/>
              <p:cNvGrpSpPr>
                <a:grpSpLocks/>
              </p:cNvGrpSpPr>
              <p:nvPr/>
            </p:nvGrpSpPr>
            <p:grpSpPr bwMode="auto">
              <a:xfrm>
                <a:off x="1944" y="921"/>
                <a:ext cx="705" cy="403"/>
                <a:chOff x="1944" y="921"/>
                <a:chExt cx="705" cy="403"/>
              </a:xfrm>
            </p:grpSpPr>
            <p:sp>
              <p:nvSpPr>
                <p:cNvPr id="113798" name="Rectangle 176"/>
                <p:cNvSpPr>
                  <a:spLocks noChangeArrowheads="1"/>
                </p:cNvSpPr>
                <p:nvPr/>
              </p:nvSpPr>
              <p:spPr bwMode="auto">
                <a:xfrm>
                  <a:off x="1987" y="921"/>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Cf. </a:t>
                  </a:r>
                </a:p>
                <a:p>
                  <a:pPr algn="just" eaLnBrk="0" hangingPunct="0"/>
                  <a:endParaRPr lang="tr-TR" b="1">
                    <a:latin typeface="Times New Roman" pitchFamily="18" charset="0"/>
                  </a:endParaRPr>
                </a:p>
              </p:txBody>
            </p:sp>
            <p:sp>
              <p:nvSpPr>
                <p:cNvPr id="113799" name="Rectangle 177"/>
                <p:cNvSpPr>
                  <a:spLocks noChangeArrowheads="1"/>
                </p:cNvSpPr>
                <p:nvPr/>
              </p:nvSpPr>
              <p:spPr bwMode="auto">
                <a:xfrm>
                  <a:off x="1944" y="921"/>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8" name="Group 178"/>
              <p:cNvGrpSpPr>
                <a:grpSpLocks/>
              </p:cNvGrpSpPr>
              <p:nvPr/>
            </p:nvGrpSpPr>
            <p:grpSpPr bwMode="auto">
              <a:xfrm>
                <a:off x="2649" y="921"/>
                <a:ext cx="771" cy="403"/>
                <a:chOff x="2649" y="921"/>
                <a:chExt cx="771" cy="403"/>
              </a:xfrm>
            </p:grpSpPr>
            <p:sp>
              <p:nvSpPr>
                <p:cNvPr id="113796" name="Rectangle 179"/>
                <p:cNvSpPr>
                  <a:spLocks noChangeArrowheads="1"/>
                </p:cNvSpPr>
                <p:nvPr/>
              </p:nvSpPr>
              <p:spPr bwMode="auto">
                <a:xfrm>
                  <a:off x="2692" y="921"/>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Karş. </a:t>
                  </a:r>
                </a:p>
                <a:p>
                  <a:pPr algn="just" eaLnBrk="0" hangingPunct="0"/>
                  <a:endParaRPr lang="tr-TR" b="1">
                    <a:latin typeface="Times New Roman" pitchFamily="18" charset="0"/>
                  </a:endParaRPr>
                </a:p>
              </p:txBody>
            </p:sp>
            <p:sp>
              <p:nvSpPr>
                <p:cNvPr id="113797" name="Rectangle 180"/>
                <p:cNvSpPr>
                  <a:spLocks noChangeArrowheads="1"/>
                </p:cNvSpPr>
                <p:nvPr/>
              </p:nvSpPr>
              <p:spPr bwMode="auto">
                <a:xfrm>
                  <a:off x="2649" y="921"/>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79" name="Group 181"/>
              <p:cNvGrpSpPr>
                <a:grpSpLocks/>
              </p:cNvGrpSpPr>
              <p:nvPr/>
            </p:nvGrpSpPr>
            <p:grpSpPr bwMode="auto">
              <a:xfrm>
                <a:off x="0" y="1324"/>
                <a:ext cx="1944" cy="403"/>
                <a:chOff x="0" y="1324"/>
                <a:chExt cx="1944" cy="403"/>
              </a:xfrm>
            </p:grpSpPr>
            <p:sp>
              <p:nvSpPr>
                <p:cNvPr id="113794" name="Rectangle 182"/>
                <p:cNvSpPr>
                  <a:spLocks noChangeArrowheads="1"/>
                </p:cNvSpPr>
                <p:nvPr/>
              </p:nvSpPr>
              <p:spPr bwMode="auto">
                <a:xfrm>
                  <a:off x="43" y="1324"/>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Karşı görüş </a:t>
                  </a:r>
                </a:p>
                <a:p>
                  <a:pPr algn="just" eaLnBrk="0" hangingPunct="0"/>
                  <a:endParaRPr lang="tr-TR" b="1">
                    <a:latin typeface="Times New Roman" pitchFamily="18" charset="0"/>
                  </a:endParaRPr>
                </a:p>
              </p:txBody>
            </p:sp>
            <p:sp>
              <p:nvSpPr>
                <p:cNvPr id="113795" name="Rectangle 183"/>
                <p:cNvSpPr>
                  <a:spLocks noChangeArrowheads="1"/>
                </p:cNvSpPr>
                <p:nvPr/>
              </p:nvSpPr>
              <p:spPr bwMode="auto">
                <a:xfrm>
                  <a:off x="0" y="1324"/>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0" name="Group 184"/>
              <p:cNvGrpSpPr>
                <a:grpSpLocks/>
              </p:cNvGrpSpPr>
              <p:nvPr/>
            </p:nvGrpSpPr>
            <p:grpSpPr bwMode="auto">
              <a:xfrm>
                <a:off x="1944" y="1324"/>
                <a:ext cx="705" cy="403"/>
                <a:chOff x="1944" y="1324"/>
                <a:chExt cx="705" cy="403"/>
              </a:xfrm>
            </p:grpSpPr>
            <p:sp>
              <p:nvSpPr>
                <p:cNvPr id="113792" name="Rectangle 185"/>
                <p:cNvSpPr>
                  <a:spLocks noChangeArrowheads="1"/>
                </p:cNvSpPr>
                <p:nvPr/>
              </p:nvSpPr>
              <p:spPr bwMode="auto">
                <a:xfrm>
                  <a:off x="1987" y="1324"/>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vs. </a:t>
                  </a:r>
                </a:p>
                <a:p>
                  <a:pPr algn="just" eaLnBrk="0" hangingPunct="0"/>
                  <a:endParaRPr lang="tr-TR" b="1">
                    <a:latin typeface="Times New Roman" pitchFamily="18" charset="0"/>
                  </a:endParaRPr>
                </a:p>
              </p:txBody>
            </p:sp>
            <p:sp>
              <p:nvSpPr>
                <p:cNvPr id="113793" name="Rectangle 186"/>
                <p:cNvSpPr>
                  <a:spLocks noChangeArrowheads="1"/>
                </p:cNvSpPr>
                <p:nvPr/>
              </p:nvSpPr>
              <p:spPr bwMode="auto">
                <a:xfrm>
                  <a:off x="1944" y="1324"/>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1" name="Group 187"/>
              <p:cNvGrpSpPr>
                <a:grpSpLocks/>
              </p:cNvGrpSpPr>
              <p:nvPr/>
            </p:nvGrpSpPr>
            <p:grpSpPr bwMode="auto">
              <a:xfrm>
                <a:off x="2649" y="1324"/>
                <a:ext cx="771" cy="403"/>
                <a:chOff x="2649" y="1324"/>
                <a:chExt cx="771" cy="403"/>
              </a:xfrm>
            </p:grpSpPr>
            <p:sp>
              <p:nvSpPr>
                <p:cNvPr id="113790" name="Rectangle 188"/>
                <p:cNvSpPr>
                  <a:spLocks noChangeArrowheads="1"/>
                </p:cNvSpPr>
                <p:nvPr/>
              </p:nvSpPr>
              <p:spPr bwMode="auto">
                <a:xfrm>
                  <a:off x="2692" y="1324"/>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k.g. </a:t>
                  </a:r>
                </a:p>
                <a:p>
                  <a:pPr algn="just" eaLnBrk="0" hangingPunct="0"/>
                  <a:endParaRPr lang="tr-TR" b="1">
                    <a:latin typeface="Times New Roman" pitchFamily="18" charset="0"/>
                  </a:endParaRPr>
                </a:p>
              </p:txBody>
            </p:sp>
            <p:sp>
              <p:nvSpPr>
                <p:cNvPr id="113791" name="Rectangle 189"/>
                <p:cNvSpPr>
                  <a:spLocks noChangeArrowheads="1"/>
                </p:cNvSpPr>
                <p:nvPr/>
              </p:nvSpPr>
              <p:spPr bwMode="auto">
                <a:xfrm>
                  <a:off x="2649" y="1324"/>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2" name="Group 190"/>
              <p:cNvGrpSpPr>
                <a:grpSpLocks/>
              </p:cNvGrpSpPr>
              <p:nvPr/>
            </p:nvGrpSpPr>
            <p:grpSpPr bwMode="auto">
              <a:xfrm>
                <a:off x="0" y="1727"/>
                <a:ext cx="1944" cy="403"/>
                <a:chOff x="0" y="1727"/>
                <a:chExt cx="1944" cy="403"/>
              </a:xfrm>
            </p:grpSpPr>
            <p:sp>
              <p:nvSpPr>
                <p:cNvPr id="113788" name="Rectangle 191"/>
                <p:cNvSpPr>
                  <a:spLocks noChangeArrowheads="1"/>
                </p:cNvSpPr>
                <p:nvPr/>
              </p:nvSpPr>
              <p:spPr bwMode="auto">
                <a:xfrm>
                  <a:off x="43" y="1727"/>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Aynı eser/yer </a:t>
                  </a:r>
                </a:p>
                <a:p>
                  <a:pPr algn="just" eaLnBrk="0" hangingPunct="0"/>
                  <a:endParaRPr lang="tr-TR" b="1">
                    <a:latin typeface="Times New Roman" pitchFamily="18" charset="0"/>
                  </a:endParaRPr>
                </a:p>
              </p:txBody>
            </p:sp>
            <p:sp>
              <p:nvSpPr>
                <p:cNvPr id="113789" name="Rectangle 192"/>
                <p:cNvSpPr>
                  <a:spLocks noChangeArrowheads="1"/>
                </p:cNvSpPr>
                <p:nvPr/>
              </p:nvSpPr>
              <p:spPr bwMode="auto">
                <a:xfrm>
                  <a:off x="0" y="1727"/>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3" name="Group 193"/>
              <p:cNvGrpSpPr>
                <a:grpSpLocks/>
              </p:cNvGrpSpPr>
              <p:nvPr/>
            </p:nvGrpSpPr>
            <p:grpSpPr bwMode="auto">
              <a:xfrm>
                <a:off x="1944" y="1727"/>
                <a:ext cx="705" cy="403"/>
                <a:chOff x="1944" y="1727"/>
                <a:chExt cx="705" cy="403"/>
              </a:xfrm>
            </p:grpSpPr>
            <p:sp>
              <p:nvSpPr>
                <p:cNvPr id="113786" name="Rectangle 194"/>
                <p:cNvSpPr>
                  <a:spLocks noChangeArrowheads="1"/>
                </p:cNvSpPr>
                <p:nvPr/>
              </p:nvSpPr>
              <p:spPr bwMode="auto">
                <a:xfrm>
                  <a:off x="1987" y="1727"/>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Ibid. </a:t>
                  </a:r>
                </a:p>
                <a:p>
                  <a:pPr algn="just" eaLnBrk="0" hangingPunct="0"/>
                  <a:endParaRPr lang="tr-TR" b="1">
                    <a:latin typeface="Times New Roman" pitchFamily="18" charset="0"/>
                  </a:endParaRPr>
                </a:p>
              </p:txBody>
            </p:sp>
            <p:sp>
              <p:nvSpPr>
                <p:cNvPr id="113787" name="Rectangle 195"/>
                <p:cNvSpPr>
                  <a:spLocks noChangeArrowheads="1"/>
                </p:cNvSpPr>
                <p:nvPr/>
              </p:nvSpPr>
              <p:spPr bwMode="auto">
                <a:xfrm>
                  <a:off x="1944" y="1727"/>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4" name="Group 196"/>
              <p:cNvGrpSpPr>
                <a:grpSpLocks/>
              </p:cNvGrpSpPr>
              <p:nvPr/>
            </p:nvGrpSpPr>
            <p:grpSpPr bwMode="auto">
              <a:xfrm>
                <a:off x="2649" y="1727"/>
                <a:ext cx="771" cy="403"/>
                <a:chOff x="2649" y="1727"/>
                <a:chExt cx="771" cy="403"/>
              </a:xfrm>
            </p:grpSpPr>
            <p:sp>
              <p:nvSpPr>
                <p:cNvPr id="113784" name="Rectangle 197"/>
                <p:cNvSpPr>
                  <a:spLocks noChangeArrowheads="1"/>
                </p:cNvSpPr>
                <p:nvPr/>
              </p:nvSpPr>
              <p:spPr bwMode="auto">
                <a:xfrm>
                  <a:off x="2692" y="1727"/>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a.e. </a:t>
                  </a:r>
                </a:p>
                <a:p>
                  <a:pPr algn="just" eaLnBrk="0" hangingPunct="0"/>
                  <a:endParaRPr lang="tr-TR" b="1">
                    <a:latin typeface="Times New Roman" pitchFamily="18" charset="0"/>
                  </a:endParaRPr>
                </a:p>
              </p:txBody>
            </p:sp>
            <p:sp>
              <p:nvSpPr>
                <p:cNvPr id="113785" name="Rectangle 198"/>
                <p:cNvSpPr>
                  <a:spLocks noChangeArrowheads="1"/>
                </p:cNvSpPr>
                <p:nvPr/>
              </p:nvSpPr>
              <p:spPr bwMode="auto">
                <a:xfrm>
                  <a:off x="2649" y="1727"/>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5" name="Group 199"/>
              <p:cNvGrpSpPr>
                <a:grpSpLocks/>
              </p:cNvGrpSpPr>
              <p:nvPr/>
            </p:nvGrpSpPr>
            <p:grpSpPr bwMode="auto">
              <a:xfrm>
                <a:off x="0" y="2130"/>
                <a:ext cx="1944" cy="403"/>
                <a:chOff x="0" y="2130"/>
                <a:chExt cx="1944" cy="403"/>
              </a:xfrm>
            </p:grpSpPr>
            <p:sp>
              <p:nvSpPr>
                <p:cNvPr id="113782" name="Rectangle 200"/>
                <p:cNvSpPr>
                  <a:spLocks noChangeArrowheads="1"/>
                </p:cNvSpPr>
                <p:nvPr/>
              </p:nvSpPr>
              <p:spPr bwMode="auto">
                <a:xfrm>
                  <a:off x="43" y="2130"/>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Adı geçen eser </a:t>
                  </a:r>
                </a:p>
                <a:p>
                  <a:pPr algn="just" eaLnBrk="0" hangingPunct="0"/>
                  <a:endParaRPr lang="tr-TR" b="1">
                    <a:latin typeface="Times New Roman" pitchFamily="18" charset="0"/>
                  </a:endParaRPr>
                </a:p>
              </p:txBody>
            </p:sp>
            <p:sp>
              <p:nvSpPr>
                <p:cNvPr id="113783" name="Rectangle 201"/>
                <p:cNvSpPr>
                  <a:spLocks noChangeArrowheads="1"/>
                </p:cNvSpPr>
                <p:nvPr/>
              </p:nvSpPr>
              <p:spPr bwMode="auto">
                <a:xfrm>
                  <a:off x="0" y="2130"/>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6" name="Group 202"/>
              <p:cNvGrpSpPr>
                <a:grpSpLocks/>
              </p:cNvGrpSpPr>
              <p:nvPr/>
            </p:nvGrpSpPr>
            <p:grpSpPr bwMode="auto">
              <a:xfrm>
                <a:off x="1944" y="2130"/>
                <a:ext cx="705" cy="403"/>
                <a:chOff x="1944" y="2130"/>
                <a:chExt cx="705" cy="403"/>
              </a:xfrm>
            </p:grpSpPr>
            <p:sp>
              <p:nvSpPr>
                <p:cNvPr id="113780" name="Rectangle 203"/>
                <p:cNvSpPr>
                  <a:spLocks noChangeArrowheads="1"/>
                </p:cNvSpPr>
                <p:nvPr/>
              </p:nvSpPr>
              <p:spPr bwMode="auto">
                <a:xfrm>
                  <a:off x="1987" y="2130"/>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op.cit </a:t>
                  </a:r>
                </a:p>
                <a:p>
                  <a:pPr algn="just" eaLnBrk="0" hangingPunct="0"/>
                  <a:endParaRPr lang="tr-TR" b="1">
                    <a:latin typeface="Times New Roman" pitchFamily="18" charset="0"/>
                  </a:endParaRPr>
                </a:p>
              </p:txBody>
            </p:sp>
            <p:sp>
              <p:nvSpPr>
                <p:cNvPr id="113781" name="Rectangle 204"/>
                <p:cNvSpPr>
                  <a:spLocks noChangeArrowheads="1"/>
                </p:cNvSpPr>
                <p:nvPr/>
              </p:nvSpPr>
              <p:spPr bwMode="auto">
                <a:xfrm>
                  <a:off x="1944" y="2130"/>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7" name="Group 205"/>
              <p:cNvGrpSpPr>
                <a:grpSpLocks/>
              </p:cNvGrpSpPr>
              <p:nvPr/>
            </p:nvGrpSpPr>
            <p:grpSpPr bwMode="auto">
              <a:xfrm>
                <a:off x="2649" y="2130"/>
                <a:ext cx="771" cy="403"/>
                <a:chOff x="2649" y="2130"/>
                <a:chExt cx="771" cy="403"/>
              </a:xfrm>
            </p:grpSpPr>
            <p:sp>
              <p:nvSpPr>
                <p:cNvPr id="113778" name="Rectangle 206"/>
                <p:cNvSpPr>
                  <a:spLocks noChangeArrowheads="1"/>
                </p:cNvSpPr>
                <p:nvPr/>
              </p:nvSpPr>
              <p:spPr bwMode="auto">
                <a:xfrm>
                  <a:off x="2692" y="2130"/>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a.g.e. </a:t>
                  </a:r>
                </a:p>
                <a:p>
                  <a:pPr algn="just" eaLnBrk="0" hangingPunct="0"/>
                  <a:endParaRPr lang="tr-TR" b="1">
                    <a:latin typeface="Times New Roman" pitchFamily="18" charset="0"/>
                  </a:endParaRPr>
                </a:p>
              </p:txBody>
            </p:sp>
            <p:sp>
              <p:nvSpPr>
                <p:cNvPr id="113779" name="Rectangle 207"/>
                <p:cNvSpPr>
                  <a:spLocks noChangeArrowheads="1"/>
                </p:cNvSpPr>
                <p:nvPr/>
              </p:nvSpPr>
              <p:spPr bwMode="auto">
                <a:xfrm>
                  <a:off x="2649" y="2130"/>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8" name="Group 208"/>
              <p:cNvGrpSpPr>
                <a:grpSpLocks/>
              </p:cNvGrpSpPr>
              <p:nvPr/>
            </p:nvGrpSpPr>
            <p:grpSpPr bwMode="auto">
              <a:xfrm>
                <a:off x="0" y="2533"/>
                <a:ext cx="1944" cy="403"/>
                <a:chOff x="0" y="2533"/>
                <a:chExt cx="1944" cy="403"/>
              </a:xfrm>
            </p:grpSpPr>
            <p:sp>
              <p:nvSpPr>
                <p:cNvPr id="113776" name="Rectangle 209"/>
                <p:cNvSpPr>
                  <a:spLocks noChangeArrowheads="1"/>
                </p:cNvSpPr>
                <p:nvPr/>
              </p:nvSpPr>
              <p:spPr bwMode="auto">
                <a:xfrm>
                  <a:off x="43" y="2533"/>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Yazara ait son zikredilen yer </a:t>
                  </a:r>
                </a:p>
                <a:p>
                  <a:pPr algn="just" eaLnBrk="0" hangingPunct="0"/>
                  <a:endParaRPr lang="tr-TR" b="1">
                    <a:latin typeface="Times New Roman" pitchFamily="18" charset="0"/>
                  </a:endParaRPr>
                </a:p>
              </p:txBody>
            </p:sp>
            <p:sp>
              <p:nvSpPr>
                <p:cNvPr id="113777" name="Rectangle 210"/>
                <p:cNvSpPr>
                  <a:spLocks noChangeArrowheads="1"/>
                </p:cNvSpPr>
                <p:nvPr/>
              </p:nvSpPr>
              <p:spPr bwMode="auto">
                <a:xfrm>
                  <a:off x="0" y="2533"/>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89" name="Group 211"/>
              <p:cNvGrpSpPr>
                <a:grpSpLocks/>
              </p:cNvGrpSpPr>
              <p:nvPr/>
            </p:nvGrpSpPr>
            <p:grpSpPr bwMode="auto">
              <a:xfrm>
                <a:off x="1944" y="2533"/>
                <a:ext cx="705" cy="403"/>
                <a:chOff x="1944" y="2533"/>
                <a:chExt cx="705" cy="403"/>
              </a:xfrm>
            </p:grpSpPr>
            <p:sp>
              <p:nvSpPr>
                <p:cNvPr id="113774" name="Rectangle 212"/>
                <p:cNvSpPr>
                  <a:spLocks noChangeArrowheads="1"/>
                </p:cNvSpPr>
                <p:nvPr/>
              </p:nvSpPr>
              <p:spPr bwMode="auto">
                <a:xfrm>
                  <a:off x="1987" y="2533"/>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loc.cit </a:t>
                  </a:r>
                </a:p>
                <a:p>
                  <a:pPr algn="just" eaLnBrk="0" hangingPunct="0"/>
                  <a:endParaRPr lang="tr-TR" b="1">
                    <a:latin typeface="Times New Roman" pitchFamily="18" charset="0"/>
                  </a:endParaRPr>
                </a:p>
              </p:txBody>
            </p:sp>
            <p:sp>
              <p:nvSpPr>
                <p:cNvPr id="113775" name="Rectangle 213"/>
                <p:cNvSpPr>
                  <a:spLocks noChangeArrowheads="1"/>
                </p:cNvSpPr>
                <p:nvPr/>
              </p:nvSpPr>
              <p:spPr bwMode="auto">
                <a:xfrm>
                  <a:off x="1944" y="2533"/>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0" name="Group 214"/>
              <p:cNvGrpSpPr>
                <a:grpSpLocks/>
              </p:cNvGrpSpPr>
              <p:nvPr/>
            </p:nvGrpSpPr>
            <p:grpSpPr bwMode="auto">
              <a:xfrm>
                <a:off x="2649" y="2533"/>
                <a:ext cx="771" cy="403"/>
                <a:chOff x="2649" y="2533"/>
                <a:chExt cx="771" cy="403"/>
              </a:xfrm>
            </p:grpSpPr>
            <p:sp>
              <p:nvSpPr>
                <p:cNvPr id="113772" name="Rectangle 215"/>
                <p:cNvSpPr>
                  <a:spLocks noChangeArrowheads="1"/>
                </p:cNvSpPr>
                <p:nvPr/>
              </p:nvSpPr>
              <p:spPr bwMode="auto">
                <a:xfrm>
                  <a:off x="2692" y="2533"/>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a.y. </a:t>
                  </a:r>
                </a:p>
                <a:p>
                  <a:pPr algn="just" eaLnBrk="0" hangingPunct="0"/>
                  <a:endParaRPr lang="tr-TR" b="1">
                    <a:latin typeface="Times New Roman" pitchFamily="18" charset="0"/>
                  </a:endParaRPr>
                </a:p>
              </p:txBody>
            </p:sp>
            <p:sp>
              <p:nvSpPr>
                <p:cNvPr id="113773" name="Rectangle 216"/>
                <p:cNvSpPr>
                  <a:spLocks noChangeArrowheads="1"/>
                </p:cNvSpPr>
                <p:nvPr/>
              </p:nvSpPr>
              <p:spPr bwMode="auto">
                <a:xfrm>
                  <a:off x="2649" y="2533"/>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1" name="Group 217"/>
              <p:cNvGrpSpPr>
                <a:grpSpLocks/>
              </p:cNvGrpSpPr>
              <p:nvPr/>
            </p:nvGrpSpPr>
            <p:grpSpPr bwMode="auto">
              <a:xfrm>
                <a:off x="0" y="2936"/>
                <a:ext cx="1944" cy="403"/>
                <a:chOff x="0" y="2936"/>
                <a:chExt cx="1944" cy="403"/>
              </a:xfrm>
            </p:grpSpPr>
            <p:sp>
              <p:nvSpPr>
                <p:cNvPr id="113770" name="Rectangle 218"/>
                <p:cNvSpPr>
                  <a:spLocks noChangeArrowheads="1"/>
                </p:cNvSpPr>
                <p:nvPr/>
              </p:nvSpPr>
              <p:spPr bwMode="auto">
                <a:xfrm>
                  <a:off x="43" y="2936"/>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Eserin kendi içinde yukarıya atıf            </a:t>
                  </a:r>
                </a:p>
                <a:p>
                  <a:pPr algn="just" eaLnBrk="0" hangingPunct="0"/>
                  <a:endParaRPr lang="tr-TR" b="1">
                    <a:latin typeface="Times New Roman" pitchFamily="18" charset="0"/>
                  </a:endParaRPr>
                </a:p>
              </p:txBody>
            </p:sp>
            <p:sp>
              <p:nvSpPr>
                <p:cNvPr id="113771" name="Rectangle 219"/>
                <p:cNvSpPr>
                  <a:spLocks noChangeArrowheads="1"/>
                </p:cNvSpPr>
                <p:nvPr/>
              </p:nvSpPr>
              <p:spPr bwMode="auto">
                <a:xfrm>
                  <a:off x="0" y="2936"/>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2" name="Group 220"/>
              <p:cNvGrpSpPr>
                <a:grpSpLocks/>
              </p:cNvGrpSpPr>
              <p:nvPr/>
            </p:nvGrpSpPr>
            <p:grpSpPr bwMode="auto">
              <a:xfrm>
                <a:off x="1944" y="2936"/>
                <a:ext cx="705" cy="403"/>
                <a:chOff x="1944" y="2936"/>
                <a:chExt cx="705" cy="403"/>
              </a:xfrm>
            </p:grpSpPr>
            <p:sp>
              <p:nvSpPr>
                <p:cNvPr id="113768" name="Rectangle 221"/>
                <p:cNvSpPr>
                  <a:spLocks noChangeArrowheads="1"/>
                </p:cNvSpPr>
                <p:nvPr/>
              </p:nvSpPr>
              <p:spPr bwMode="auto">
                <a:xfrm>
                  <a:off x="1987" y="2936"/>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supra </a:t>
                  </a:r>
                </a:p>
                <a:p>
                  <a:pPr algn="just" eaLnBrk="0" hangingPunct="0"/>
                  <a:endParaRPr lang="tr-TR" b="1">
                    <a:latin typeface="Times New Roman" pitchFamily="18" charset="0"/>
                  </a:endParaRPr>
                </a:p>
              </p:txBody>
            </p:sp>
            <p:sp>
              <p:nvSpPr>
                <p:cNvPr id="113769" name="Rectangle 222"/>
                <p:cNvSpPr>
                  <a:spLocks noChangeArrowheads="1"/>
                </p:cNvSpPr>
                <p:nvPr/>
              </p:nvSpPr>
              <p:spPr bwMode="auto">
                <a:xfrm>
                  <a:off x="1944" y="2936"/>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3" name="Group 223"/>
              <p:cNvGrpSpPr>
                <a:grpSpLocks/>
              </p:cNvGrpSpPr>
              <p:nvPr/>
            </p:nvGrpSpPr>
            <p:grpSpPr bwMode="auto">
              <a:xfrm>
                <a:off x="2649" y="2936"/>
                <a:ext cx="771" cy="403"/>
                <a:chOff x="2649" y="2936"/>
                <a:chExt cx="771" cy="403"/>
              </a:xfrm>
            </p:grpSpPr>
            <p:sp>
              <p:nvSpPr>
                <p:cNvPr id="113766" name="Rectangle 224"/>
                <p:cNvSpPr>
                  <a:spLocks noChangeArrowheads="1"/>
                </p:cNvSpPr>
                <p:nvPr/>
              </p:nvSpPr>
              <p:spPr bwMode="auto">
                <a:xfrm>
                  <a:off x="2692" y="2936"/>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bkz.: yuk. </a:t>
                  </a:r>
                </a:p>
                <a:p>
                  <a:pPr algn="just" eaLnBrk="0" hangingPunct="0"/>
                  <a:endParaRPr lang="tr-TR" b="1">
                    <a:latin typeface="Times New Roman" pitchFamily="18" charset="0"/>
                  </a:endParaRPr>
                </a:p>
              </p:txBody>
            </p:sp>
            <p:sp>
              <p:nvSpPr>
                <p:cNvPr id="113767" name="Rectangle 225"/>
                <p:cNvSpPr>
                  <a:spLocks noChangeArrowheads="1"/>
                </p:cNvSpPr>
                <p:nvPr/>
              </p:nvSpPr>
              <p:spPr bwMode="auto">
                <a:xfrm>
                  <a:off x="2649" y="2936"/>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4" name="Group 226"/>
              <p:cNvGrpSpPr>
                <a:grpSpLocks/>
              </p:cNvGrpSpPr>
              <p:nvPr/>
            </p:nvGrpSpPr>
            <p:grpSpPr bwMode="auto">
              <a:xfrm>
                <a:off x="0" y="3339"/>
                <a:ext cx="1944" cy="403"/>
                <a:chOff x="0" y="3339"/>
                <a:chExt cx="1944" cy="403"/>
              </a:xfrm>
            </p:grpSpPr>
            <p:sp>
              <p:nvSpPr>
                <p:cNvPr id="113764" name="Rectangle 227"/>
                <p:cNvSpPr>
                  <a:spLocks noChangeArrowheads="1"/>
                </p:cNvSpPr>
                <p:nvPr/>
              </p:nvSpPr>
              <p:spPr bwMode="auto">
                <a:xfrm>
                  <a:off x="43" y="3339"/>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Eserin kendi içinde aşağıya atıf </a:t>
                  </a:r>
                </a:p>
                <a:p>
                  <a:pPr algn="just" eaLnBrk="0" hangingPunct="0"/>
                  <a:endParaRPr lang="tr-TR" b="1">
                    <a:latin typeface="Times New Roman" pitchFamily="18" charset="0"/>
                  </a:endParaRPr>
                </a:p>
              </p:txBody>
            </p:sp>
            <p:sp>
              <p:nvSpPr>
                <p:cNvPr id="113765" name="Rectangle 228"/>
                <p:cNvSpPr>
                  <a:spLocks noChangeArrowheads="1"/>
                </p:cNvSpPr>
                <p:nvPr/>
              </p:nvSpPr>
              <p:spPr bwMode="auto">
                <a:xfrm>
                  <a:off x="0" y="3339"/>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5" name="Group 229"/>
              <p:cNvGrpSpPr>
                <a:grpSpLocks/>
              </p:cNvGrpSpPr>
              <p:nvPr/>
            </p:nvGrpSpPr>
            <p:grpSpPr bwMode="auto">
              <a:xfrm>
                <a:off x="1944" y="3339"/>
                <a:ext cx="705" cy="403"/>
                <a:chOff x="1944" y="3339"/>
                <a:chExt cx="705" cy="403"/>
              </a:xfrm>
            </p:grpSpPr>
            <p:sp>
              <p:nvSpPr>
                <p:cNvPr id="113762" name="Rectangle 230"/>
                <p:cNvSpPr>
                  <a:spLocks noChangeArrowheads="1"/>
                </p:cNvSpPr>
                <p:nvPr/>
              </p:nvSpPr>
              <p:spPr bwMode="auto">
                <a:xfrm>
                  <a:off x="1987" y="3339"/>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infra </a:t>
                  </a:r>
                </a:p>
                <a:p>
                  <a:pPr algn="just" eaLnBrk="0" hangingPunct="0"/>
                  <a:endParaRPr lang="tr-TR" b="1">
                    <a:latin typeface="Times New Roman" pitchFamily="18" charset="0"/>
                  </a:endParaRPr>
                </a:p>
              </p:txBody>
            </p:sp>
            <p:sp>
              <p:nvSpPr>
                <p:cNvPr id="113763" name="Rectangle 231"/>
                <p:cNvSpPr>
                  <a:spLocks noChangeArrowheads="1"/>
                </p:cNvSpPr>
                <p:nvPr/>
              </p:nvSpPr>
              <p:spPr bwMode="auto">
                <a:xfrm>
                  <a:off x="1944" y="3339"/>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6" name="Group 232"/>
              <p:cNvGrpSpPr>
                <a:grpSpLocks/>
              </p:cNvGrpSpPr>
              <p:nvPr/>
            </p:nvGrpSpPr>
            <p:grpSpPr bwMode="auto">
              <a:xfrm>
                <a:off x="2649" y="3339"/>
                <a:ext cx="771" cy="403"/>
                <a:chOff x="2649" y="3339"/>
                <a:chExt cx="771" cy="403"/>
              </a:xfrm>
            </p:grpSpPr>
            <p:sp>
              <p:nvSpPr>
                <p:cNvPr id="113760" name="Rectangle 233"/>
                <p:cNvSpPr>
                  <a:spLocks noChangeArrowheads="1"/>
                </p:cNvSpPr>
                <p:nvPr/>
              </p:nvSpPr>
              <p:spPr bwMode="auto">
                <a:xfrm>
                  <a:off x="2692" y="3339"/>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bkz.: aş. </a:t>
                  </a:r>
                </a:p>
                <a:p>
                  <a:pPr algn="just" eaLnBrk="0" hangingPunct="0"/>
                  <a:endParaRPr lang="tr-TR" b="1">
                    <a:latin typeface="Times New Roman" pitchFamily="18" charset="0"/>
                  </a:endParaRPr>
                </a:p>
              </p:txBody>
            </p:sp>
            <p:sp>
              <p:nvSpPr>
                <p:cNvPr id="113761" name="Rectangle 234"/>
                <p:cNvSpPr>
                  <a:spLocks noChangeArrowheads="1"/>
                </p:cNvSpPr>
                <p:nvPr/>
              </p:nvSpPr>
              <p:spPr bwMode="auto">
                <a:xfrm>
                  <a:off x="2649" y="3339"/>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7" name="Group 235"/>
              <p:cNvGrpSpPr>
                <a:grpSpLocks/>
              </p:cNvGrpSpPr>
              <p:nvPr/>
            </p:nvGrpSpPr>
            <p:grpSpPr bwMode="auto">
              <a:xfrm>
                <a:off x="0" y="3742"/>
                <a:ext cx="1944" cy="518"/>
                <a:chOff x="0" y="3742"/>
                <a:chExt cx="1944" cy="518"/>
              </a:xfrm>
            </p:grpSpPr>
            <p:sp>
              <p:nvSpPr>
                <p:cNvPr id="113758" name="Rectangle 236"/>
                <p:cNvSpPr>
                  <a:spLocks noChangeArrowheads="1"/>
                </p:cNvSpPr>
                <p:nvPr/>
              </p:nvSpPr>
              <p:spPr bwMode="auto">
                <a:xfrm>
                  <a:off x="43" y="3742"/>
                  <a:ext cx="1858"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Eserin bütününe atıf </a:t>
                  </a:r>
                </a:p>
                <a:p>
                  <a:pPr algn="just" eaLnBrk="0" hangingPunct="0"/>
                  <a:endParaRPr lang="tr-TR" b="1">
                    <a:latin typeface="Times New Roman" pitchFamily="18" charset="0"/>
                  </a:endParaRPr>
                </a:p>
              </p:txBody>
            </p:sp>
            <p:sp>
              <p:nvSpPr>
                <p:cNvPr id="113759" name="Rectangle 237"/>
                <p:cNvSpPr>
                  <a:spLocks noChangeArrowheads="1"/>
                </p:cNvSpPr>
                <p:nvPr/>
              </p:nvSpPr>
              <p:spPr bwMode="auto">
                <a:xfrm>
                  <a:off x="0" y="3742"/>
                  <a:ext cx="1944"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8" name="Group 238"/>
              <p:cNvGrpSpPr>
                <a:grpSpLocks/>
              </p:cNvGrpSpPr>
              <p:nvPr/>
            </p:nvGrpSpPr>
            <p:grpSpPr bwMode="auto">
              <a:xfrm>
                <a:off x="1944" y="3742"/>
                <a:ext cx="705" cy="518"/>
                <a:chOff x="1944" y="3742"/>
                <a:chExt cx="705" cy="518"/>
              </a:xfrm>
            </p:grpSpPr>
            <p:sp>
              <p:nvSpPr>
                <p:cNvPr id="113756" name="Rectangle 239"/>
                <p:cNvSpPr>
                  <a:spLocks noChangeArrowheads="1"/>
                </p:cNvSpPr>
                <p:nvPr/>
              </p:nvSpPr>
              <p:spPr bwMode="auto">
                <a:xfrm>
                  <a:off x="1987" y="3742"/>
                  <a:ext cx="619"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passim	</a:t>
                  </a:r>
                </a:p>
                <a:p>
                  <a:pPr algn="just" eaLnBrk="0" hangingPunct="0"/>
                  <a:endParaRPr lang="tr-TR" b="1">
                    <a:latin typeface="Times New Roman" pitchFamily="18" charset="0"/>
                  </a:endParaRPr>
                </a:p>
              </p:txBody>
            </p:sp>
            <p:sp>
              <p:nvSpPr>
                <p:cNvPr id="113757" name="Rectangle 240"/>
                <p:cNvSpPr>
                  <a:spLocks noChangeArrowheads="1"/>
                </p:cNvSpPr>
                <p:nvPr/>
              </p:nvSpPr>
              <p:spPr bwMode="auto">
                <a:xfrm>
                  <a:off x="1944" y="3742"/>
                  <a:ext cx="705"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699" name="Group 241"/>
              <p:cNvGrpSpPr>
                <a:grpSpLocks/>
              </p:cNvGrpSpPr>
              <p:nvPr/>
            </p:nvGrpSpPr>
            <p:grpSpPr bwMode="auto">
              <a:xfrm>
                <a:off x="2649" y="3742"/>
                <a:ext cx="771" cy="518"/>
                <a:chOff x="2649" y="3742"/>
                <a:chExt cx="771" cy="518"/>
              </a:xfrm>
            </p:grpSpPr>
            <p:sp>
              <p:nvSpPr>
                <p:cNvPr id="113754" name="Rectangle 242"/>
                <p:cNvSpPr>
                  <a:spLocks noChangeArrowheads="1"/>
                </p:cNvSpPr>
                <p:nvPr/>
              </p:nvSpPr>
              <p:spPr bwMode="auto">
                <a:xfrm>
                  <a:off x="2692" y="3742"/>
                  <a:ext cx="685"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b.a. </a:t>
                  </a:r>
                </a:p>
                <a:p>
                  <a:pPr algn="just" eaLnBrk="0" hangingPunct="0"/>
                  <a:endParaRPr lang="tr-TR" b="1">
                    <a:latin typeface="Times New Roman" pitchFamily="18" charset="0"/>
                  </a:endParaRPr>
                </a:p>
              </p:txBody>
            </p:sp>
            <p:sp>
              <p:nvSpPr>
                <p:cNvPr id="113755" name="Rectangle 243"/>
                <p:cNvSpPr>
                  <a:spLocks noChangeArrowheads="1"/>
                </p:cNvSpPr>
                <p:nvPr/>
              </p:nvSpPr>
              <p:spPr bwMode="auto">
                <a:xfrm>
                  <a:off x="2649" y="3742"/>
                  <a:ext cx="771"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0" name="Group 244"/>
              <p:cNvGrpSpPr>
                <a:grpSpLocks/>
              </p:cNvGrpSpPr>
              <p:nvPr/>
            </p:nvGrpSpPr>
            <p:grpSpPr bwMode="auto">
              <a:xfrm>
                <a:off x="0" y="4260"/>
                <a:ext cx="1944" cy="403"/>
                <a:chOff x="0" y="4260"/>
                <a:chExt cx="1944" cy="403"/>
              </a:xfrm>
            </p:grpSpPr>
            <p:sp>
              <p:nvSpPr>
                <p:cNvPr id="113752" name="Rectangle 245"/>
                <p:cNvSpPr>
                  <a:spLocks noChangeArrowheads="1"/>
                </p:cNvSpPr>
                <p:nvPr/>
              </p:nvSpPr>
              <p:spPr bwMode="auto">
                <a:xfrm>
                  <a:off x="43" y="4260"/>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Basım yeri yok </a:t>
                  </a:r>
                </a:p>
                <a:p>
                  <a:pPr algn="just" eaLnBrk="0" hangingPunct="0"/>
                  <a:endParaRPr lang="tr-TR" b="1">
                    <a:latin typeface="Times New Roman" pitchFamily="18" charset="0"/>
                  </a:endParaRPr>
                </a:p>
              </p:txBody>
            </p:sp>
            <p:sp>
              <p:nvSpPr>
                <p:cNvPr id="113753" name="Rectangle 246"/>
                <p:cNvSpPr>
                  <a:spLocks noChangeArrowheads="1"/>
                </p:cNvSpPr>
                <p:nvPr/>
              </p:nvSpPr>
              <p:spPr bwMode="auto">
                <a:xfrm>
                  <a:off x="0" y="4260"/>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1" name="Group 247"/>
              <p:cNvGrpSpPr>
                <a:grpSpLocks/>
              </p:cNvGrpSpPr>
              <p:nvPr/>
            </p:nvGrpSpPr>
            <p:grpSpPr bwMode="auto">
              <a:xfrm>
                <a:off x="1944" y="4260"/>
                <a:ext cx="705" cy="403"/>
                <a:chOff x="1944" y="4260"/>
                <a:chExt cx="705" cy="403"/>
              </a:xfrm>
            </p:grpSpPr>
            <p:sp>
              <p:nvSpPr>
                <p:cNvPr id="113750" name="Rectangle 248"/>
                <p:cNvSpPr>
                  <a:spLocks noChangeArrowheads="1"/>
                </p:cNvSpPr>
                <p:nvPr/>
              </p:nvSpPr>
              <p:spPr bwMode="auto">
                <a:xfrm>
                  <a:off x="1987" y="4260"/>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w.place </a:t>
                  </a:r>
                </a:p>
                <a:p>
                  <a:pPr algn="just" eaLnBrk="0" hangingPunct="0"/>
                  <a:endParaRPr lang="tr-TR" b="1">
                    <a:latin typeface="Times New Roman" pitchFamily="18" charset="0"/>
                  </a:endParaRPr>
                </a:p>
              </p:txBody>
            </p:sp>
            <p:sp>
              <p:nvSpPr>
                <p:cNvPr id="113751" name="Rectangle 249"/>
                <p:cNvSpPr>
                  <a:spLocks noChangeArrowheads="1"/>
                </p:cNvSpPr>
                <p:nvPr/>
              </p:nvSpPr>
              <p:spPr bwMode="auto">
                <a:xfrm>
                  <a:off x="1944" y="4260"/>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2" name="Group 250"/>
              <p:cNvGrpSpPr>
                <a:grpSpLocks/>
              </p:cNvGrpSpPr>
              <p:nvPr/>
            </p:nvGrpSpPr>
            <p:grpSpPr bwMode="auto">
              <a:xfrm>
                <a:off x="2649" y="4260"/>
                <a:ext cx="771" cy="403"/>
                <a:chOff x="2649" y="4260"/>
                <a:chExt cx="771" cy="403"/>
              </a:xfrm>
            </p:grpSpPr>
            <p:sp>
              <p:nvSpPr>
                <p:cNvPr id="113748" name="Rectangle 251"/>
                <p:cNvSpPr>
                  <a:spLocks noChangeArrowheads="1"/>
                </p:cNvSpPr>
                <p:nvPr/>
              </p:nvSpPr>
              <p:spPr bwMode="auto">
                <a:xfrm>
                  <a:off x="2692" y="4260"/>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y.y. </a:t>
                  </a:r>
                </a:p>
                <a:p>
                  <a:pPr algn="just" eaLnBrk="0" hangingPunct="0"/>
                  <a:endParaRPr lang="tr-TR" b="1">
                    <a:latin typeface="Times New Roman" pitchFamily="18" charset="0"/>
                  </a:endParaRPr>
                </a:p>
              </p:txBody>
            </p:sp>
            <p:sp>
              <p:nvSpPr>
                <p:cNvPr id="113749" name="Rectangle 252"/>
                <p:cNvSpPr>
                  <a:spLocks noChangeArrowheads="1"/>
                </p:cNvSpPr>
                <p:nvPr/>
              </p:nvSpPr>
              <p:spPr bwMode="auto">
                <a:xfrm>
                  <a:off x="2649" y="4260"/>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3" name="Group 253"/>
              <p:cNvGrpSpPr>
                <a:grpSpLocks/>
              </p:cNvGrpSpPr>
              <p:nvPr/>
            </p:nvGrpSpPr>
            <p:grpSpPr bwMode="auto">
              <a:xfrm>
                <a:off x="0" y="4663"/>
                <a:ext cx="1944" cy="403"/>
                <a:chOff x="0" y="4663"/>
                <a:chExt cx="1944" cy="403"/>
              </a:xfrm>
            </p:grpSpPr>
            <p:sp>
              <p:nvSpPr>
                <p:cNvPr id="113746" name="Rectangle 254"/>
                <p:cNvSpPr>
                  <a:spLocks noChangeArrowheads="1"/>
                </p:cNvSpPr>
                <p:nvPr/>
              </p:nvSpPr>
              <p:spPr bwMode="auto">
                <a:xfrm>
                  <a:off x="43" y="4663"/>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Basım tarihi yok </a:t>
                  </a:r>
                </a:p>
                <a:p>
                  <a:pPr algn="just" eaLnBrk="0" hangingPunct="0"/>
                  <a:endParaRPr lang="tr-TR" b="1">
                    <a:latin typeface="Times New Roman" pitchFamily="18" charset="0"/>
                  </a:endParaRPr>
                </a:p>
              </p:txBody>
            </p:sp>
            <p:sp>
              <p:nvSpPr>
                <p:cNvPr id="113747" name="Rectangle 255"/>
                <p:cNvSpPr>
                  <a:spLocks noChangeArrowheads="1"/>
                </p:cNvSpPr>
                <p:nvPr/>
              </p:nvSpPr>
              <p:spPr bwMode="auto">
                <a:xfrm>
                  <a:off x="0" y="4663"/>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4" name="Group 256"/>
              <p:cNvGrpSpPr>
                <a:grpSpLocks/>
              </p:cNvGrpSpPr>
              <p:nvPr/>
            </p:nvGrpSpPr>
            <p:grpSpPr bwMode="auto">
              <a:xfrm>
                <a:off x="1944" y="4663"/>
                <a:ext cx="705" cy="403"/>
                <a:chOff x="1944" y="4663"/>
                <a:chExt cx="705" cy="403"/>
              </a:xfrm>
            </p:grpSpPr>
            <p:sp>
              <p:nvSpPr>
                <p:cNvPr id="113744" name="Rectangle 257"/>
                <p:cNvSpPr>
                  <a:spLocks noChangeArrowheads="1"/>
                </p:cNvSpPr>
                <p:nvPr/>
              </p:nvSpPr>
              <p:spPr bwMode="auto">
                <a:xfrm>
                  <a:off x="1987" y="4663"/>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w.date </a:t>
                  </a:r>
                </a:p>
                <a:p>
                  <a:pPr algn="just" eaLnBrk="0" hangingPunct="0"/>
                  <a:endParaRPr lang="tr-TR" b="1">
                    <a:latin typeface="Times New Roman" pitchFamily="18" charset="0"/>
                  </a:endParaRPr>
                </a:p>
              </p:txBody>
            </p:sp>
            <p:sp>
              <p:nvSpPr>
                <p:cNvPr id="113745" name="Rectangle 258"/>
                <p:cNvSpPr>
                  <a:spLocks noChangeArrowheads="1"/>
                </p:cNvSpPr>
                <p:nvPr/>
              </p:nvSpPr>
              <p:spPr bwMode="auto">
                <a:xfrm>
                  <a:off x="1944" y="4663"/>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5" name="Group 259"/>
              <p:cNvGrpSpPr>
                <a:grpSpLocks/>
              </p:cNvGrpSpPr>
              <p:nvPr/>
            </p:nvGrpSpPr>
            <p:grpSpPr bwMode="auto">
              <a:xfrm>
                <a:off x="2649" y="4663"/>
                <a:ext cx="771" cy="403"/>
                <a:chOff x="2649" y="4663"/>
                <a:chExt cx="771" cy="403"/>
              </a:xfrm>
            </p:grpSpPr>
            <p:sp>
              <p:nvSpPr>
                <p:cNvPr id="113742" name="Rectangle 260"/>
                <p:cNvSpPr>
                  <a:spLocks noChangeArrowheads="1"/>
                </p:cNvSpPr>
                <p:nvPr/>
              </p:nvSpPr>
              <p:spPr bwMode="auto">
                <a:xfrm>
                  <a:off x="2692" y="4663"/>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t.y. </a:t>
                  </a:r>
                </a:p>
                <a:p>
                  <a:pPr algn="just" eaLnBrk="0" hangingPunct="0"/>
                  <a:endParaRPr lang="tr-TR" b="1">
                    <a:latin typeface="Times New Roman" pitchFamily="18" charset="0"/>
                  </a:endParaRPr>
                </a:p>
              </p:txBody>
            </p:sp>
            <p:sp>
              <p:nvSpPr>
                <p:cNvPr id="113743" name="Rectangle 261"/>
                <p:cNvSpPr>
                  <a:spLocks noChangeArrowheads="1"/>
                </p:cNvSpPr>
                <p:nvPr/>
              </p:nvSpPr>
              <p:spPr bwMode="auto">
                <a:xfrm>
                  <a:off x="2649" y="4663"/>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6" name="Group 262"/>
              <p:cNvGrpSpPr>
                <a:grpSpLocks/>
              </p:cNvGrpSpPr>
              <p:nvPr/>
            </p:nvGrpSpPr>
            <p:grpSpPr bwMode="auto">
              <a:xfrm>
                <a:off x="0" y="5066"/>
                <a:ext cx="1944" cy="403"/>
                <a:chOff x="0" y="5066"/>
                <a:chExt cx="1944" cy="403"/>
              </a:xfrm>
            </p:grpSpPr>
            <p:sp>
              <p:nvSpPr>
                <p:cNvPr id="113740" name="Rectangle 263"/>
                <p:cNvSpPr>
                  <a:spLocks noChangeArrowheads="1"/>
                </p:cNvSpPr>
                <p:nvPr/>
              </p:nvSpPr>
              <p:spPr bwMode="auto">
                <a:xfrm>
                  <a:off x="43" y="5066"/>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Çok yazarlı eserlerde ilk yazardan sonrakiler </a:t>
                  </a:r>
                </a:p>
                <a:p>
                  <a:pPr algn="just" eaLnBrk="0" hangingPunct="0"/>
                  <a:endParaRPr lang="tr-TR" b="1">
                    <a:latin typeface="Times New Roman" pitchFamily="18" charset="0"/>
                  </a:endParaRPr>
                </a:p>
              </p:txBody>
            </p:sp>
            <p:sp>
              <p:nvSpPr>
                <p:cNvPr id="113741" name="Rectangle 264"/>
                <p:cNvSpPr>
                  <a:spLocks noChangeArrowheads="1"/>
                </p:cNvSpPr>
                <p:nvPr/>
              </p:nvSpPr>
              <p:spPr bwMode="auto">
                <a:xfrm>
                  <a:off x="0" y="5066"/>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7" name="Group 265"/>
              <p:cNvGrpSpPr>
                <a:grpSpLocks/>
              </p:cNvGrpSpPr>
              <p:nvPr/>
            </p:nvGrpSpPr>
            <p:grpSpPr bwMode="auto">
              <a:xfrm>
                <a:off x="1944" y="5066"/>
                <a:ext cx="705" cy="403"/>
                <a:chOff x="1944" y="5066"/>
                <a:chExt cx="705" cy="403"/>
              </a:xfrm>
            </p:grpSpPr>
            <p:sp>
              <p:nvSpPr>
                <p:cNvPr id="113738" name="Rectangle 266"/>
                <p:cNvSpPr>
                  <a:spLocks noChangeArrowheads="1"/>
                </p:cNvSpPr>
                <p:nvPr/>
              </p:nvSpPr>
              <p:spPr bwMode="auto">
                <a:xfrm>
                  <a:off x="1987" y="5066"/>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et. al. </a:t>
                  </a:r>
                </a:p>
                <a:p>
                  <a:pPr algn="just" eaLnBrk="0" hangingPunct="0"/>
                  <a:endParaRPr lang="tr-TR" b="1">
                    <a:latin typeface="Times New Roman" pitchFamily="18" charset="0"/>
                  </a:endParaRPr>
                </a:p>
              </p:txBody>
            </p:sp>
            <p:sp>
              <p:nvSpPr>
                <p:cNvPr id="113739" name="Rectangle 267"/>
                <p:cNvSpPr>
                  <a:spLocks noChangeArrowheads="1"/>
                </p:cNvSpPr>
                <p:nvPr/>
              </p:nvSpPr>
              <p:spPr bwMode="auto">
                <a:xfrm>
                  <a:off x="1944" y="5066"/>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8" name="Group 268"/>
              <p:cNvGrpSpPr>
                <a:grpSpLocks/>
              </p:cNvGrpSpPr>
              <p:nvPr/>
            </p:nvGrpSpPr>
            <p:grpSpPr bwMode="auto">
              <a:xfrm>
                <a:off x="2649" y="5066"/>
                <a:ext cx="771" cy="403"/>
                <a:chOff x="2649" y="5066"/>
                <a:chExt cx="771" cy="403"/>
              </a:xfrm>
            </p:grpSpPr>
            <p:sp>
              <p:nvSpPr>
                <p:cNvPr id="113736" name="Rectangle 269"/>
                <p:cNvSpPr>
                  <a:spLocks noChangeArrowheads="1"/>
                </p:cNvSpPr>
                <p:nvPr/>
              </p:nvSpPr>
              <p:spPr bwMode="auto">
                <a:xfrm>
                  <a:off x="2692" y="5066"/>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v.d. </a:t>
                  </a:r>
                </a:p>
                <a:p>
                  <a:pPr algn="just" eaLnBrk="0" hangingPunct="0"/>
                  <a:endParaRPr lang="tr-TR" b="1">
                    <a:latin typeface="Times New Roman" pitchFamily="18" charset="0"/>
                  </a:endParaRPr>
                </a:p>
              </p:txBody>
            </p:sp>
            <p:sp>
              <p:nvSpPr>
                <p:cNvPr id="113737" name="Rectangle 270"/>
                <p:cNvSpPr>
                  <a:spLocks noChangeArrowheads="1"/>
                </p:cNvSpPr>
                <p:nvPr/>
              </p:nvSpPr>
              <p:spPr bwMode="auto">
                <a:xfrm>
                  <a:off x="2649" y="5066"/>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09" name="Group 271"/>
              <p:cNvGrpSpPr>
                <a:grpSpLocks/>
              </p:cNvGrpSpPr>
              <p:nvPr/>
            </p:nvGrpSpPr>
            <p:grpSpPr bwMode="auto">
              <a:xfrm>
                <a:off x="0" y="5469"/>
                <a:ext cx="1944" cy="403"/>
                <a:chOff x="0" y="5469"/>
                <a:chExt cx="1944" cy="403"/>
              </a:xfrm>
            </p:grpSpPr>
            <p:sp>
              <p:nvSpPr>
                <p:cNvPr id="113734" name="Rectangle 272"/>
                <p:cNvSpPr>
                  <a:spLocks noChangeArrowheads="1"/>
                </p:cNvSpPr>
                <p:nvPr/>
              </p:nvSpPr>
              <p:spPr bwMode="auto">
                <a:xfrm>
                  <a:off x="43" y="5469"/>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Sayfa/sayfalar </a:t>
                  </a:r>
                </a:p>
                <a:p>
                  <a:pPr algn="just" eaLnBrk="0" hangingPunct="0"/>
                  <a:endParaRPr lang="tr-TR" b="1">
                    <a:latin typeface="Times New Roman" pitchFamily="18" charset="0"/>
                  </a:endParaRPr>
                </a:p>
              </p:txBody>
            </p:sp>
            <p:sp>
              <p:nvSpPr>
                <p:cNvPr id="113735" name="Rectangle 273"/>
                <p:cNvSpPr>
                  <a:spLocks noChangeArrowheads="1"/>
                </p:cNvSpPr>
                <p:nvPr/>
              </p:nvSpPr>
              <p:spPr bwMode="auto">
                <a:xfrm>
                  <a:off x="0" y="5469"/>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0" name="Group 274"/>
              <p:cNvGrpSpPr>
                <a:grpSpLocks/>
              </p:cNvGrpSpPr>
              <p:nvPr/>
            </p:nvGrpSpPr>
            <p:grpSpPr bwMode="auto">
              <a:xfrm>
                <a:off x="1944" y="5469"/>
                <a:ext cx="705" cy="403"/>
                <a:chOff x="1944" y="5469"/>
                <a:chExt cx="705" cy="403"/>
              </a:xfrm>
            </p:grpSpPr>
            <p:sp>
              <p:nvSpPr>
                <p:cNvPr id="113732" name="Rectangle 275"/>
                <p:cNvSpPr>
                  <a:spLocks noChangeArrowheads="1"/>
                </p:cNvSpPr>
                <p:nvPr/>
              </p:nvSpPr>
              <p:spPr bwMode="auto">
                <a:xfrm>
                  <a:off x="1987" y="5469"/>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p. / pp. </a:t>
                  </a:r>
                </a:p>
                <a:p>
                  <a:pPr algn="just" eaLnBrk="0" hangingPunct="0"/>
                  <a:endParaRPr lang="tr-TR" b="1">
                    <a:latin typeface="Times New Roman" pitchFamily="18" charset="0"/>
                  </a:endParaRPr>
                </a:p>
              </p:txBody>
            </p:sp>
            <p:sp>
              <p:nvSpPr>
                <p:cNvPr id="113733" name="Rectangle 276"/>
                <p:cNvSpPr>
                  <a:spLocks noChangeArrowheads="1"/>
                </p:cNvSpPr>
                <p:nvPr/>
              </p:nvSpPr>
              <p:spPr bwMode="auto">
                <a:xfrm>
                  <a:off x="1944" y="5469"/>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1" name="Group 277"/>
              <p:cNvGrpSpPr>
                <a:grpSpLocks/>
              </p:cNvGrpSpPr>
              <p:nvPr/>
            </p:nvGrpSpPr>
            <p:grpSpPr bwMode="auto">
              <a:xfrm>
                <a:off x="2649" y="5469"/>
                <a:ext cx="771" cy="403"/>
                <a:chOff x="2649" y="5469"/>
                <a:chExt cx="771" cy="403"/>
              </a:xfrm>
            </p:grpSpPr>
            <p:sp>
              <p:nvSpPr>
                <p:cNvPr id="113730" name="Rectangle 278"/>
                <p:cNvSpPr>
                  <a:spLocks noChangeArrowheads="1"/>
                </p:cNvSpPr>
                <p:nvPr/>
              </p:nvSpPr>
              <p:spPr bwMode="auto">
                <a:xfrm>
                  <a:off x="2692" y="5469"/>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s. </a:t>
                  </a:r>
                </a:p>
                <a:p>
                  <a:pPr algn="just" eaLnBrk="0" hangingPunct="0"/>
                  <a:endParaRPr lang="tr-TR" b="1">
                    <a:latin typeface="Times New Roman" pitchFamily="18" charset="0"/>
                  </a:endParaRPr>
                </a:p>
              </p:txBody>
            </p:sp>
            <p:sp>
              <p:nvSpPr>
                <p:cNvPr id="113731" name="Rectangle 279"/>
                <p:cNvSpPr>
                  <a:spLocks noChangeArrowheads="1"/>
                </p:cNvSpPr>
                <p:nvPr/>
              </p:nvSpPr>
              <p:spPr bwMode="auto">
                <a:xfrm>
                  <a:off x="2649" y="5469"/>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2" name="Group 280"/>
              <p:cNvGrpSpPr>
                <a:grpSpLocks/>
              </p:cNvGrpSpPr>
              <p:nvPr/>
            </p:nvGrpSpPr>
            <p:grpSpPr bwMode="auto">
              <a:xfrm>
                <a:off x="0" y="5872"/>
                <a:ext cx="1944" cy="518"/>
                <a:chOff x="0" y="5872"/>
                <a:chExt cx="1944" cy="518"/>
              </a:xfrm>
            </p:grpSpPr>
            <p:sp>
              <p:nvSpPr>
                <p:cNvPr id="113728" name="Rectangle 281"/>
                <p:cNvSpPr>
                  <a:spLocks noChangeArrowheads="1"/>
                </p:cNvSpPr>
                <p:nvPr/>
              </p:nvSpPr>
              <p:spPr bwMode="auto">
                <a:xfrm>
                  <a:off x="43" y="5872"/>
                  <a:ext cx="1858"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Editör/yayına hazırlayan </a:t>
                  </a:r>
                </a:p>
                <a:p>
                  <a:pPr algn="just" eaLnBrk="0" hangingPunct="0"/>
                  <a:endParaRPr lang="tr-TR" b="1">
                    <a:latin typeface="Times New Roman" pitchFamily="18" charset="0"/>
                  </a:endParaRPr>
                </a:p>
              </p:txBody>
            </p:sp>
            <p:sp>
              <p:nvSpPr>
                <p:cNvPr id="113729" name="Rectangle 282"/>
                <p:cNvSpPr>
                  <a:spLocks noChangeArrowheads="1"/>
                </p:cNvSpPr>
                <p:nvPr/>
              </p:nvSpPr>
              <p:spPr bwMode="auto">
                <a:xfrm>
                  <a:off x="0" y="5872"/>
                  <a:ext cx="1944"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3" name="Group 283"/>
              <p:cNvGrpSpPr>
                <a:grpSpLocks/>
              </p:cNvGrpSpPr>
              <p:nvPr/>
            </p:nvGrpSpPr>
            <p:grpSpPr bwMode="auto">
              <a:xfrm>
                <a:off x="1944" y="5872"/>
                <a:ext cx="705" cy="518"/>
                <a:chOff x="1944" y="5872"/>
                <a:chExt cx="705" cy="518"/>
              </a:xfrm>
            </p:grpSpPr>
            <p:sp>
              <p:nvSpPr>
                <p:cNvPr id="113726" name="Rectangle 284"/>
                <p:cNvSpPr>
                  <a:spLocks noChangeArrowheads="1"/>
                </p:cNvSpPr>
                <p:nvPr/>
              </p:nvSpPr>
              <p:spPr bwMode="auto">
                <a:xfrm>
                  <a:off x="1987" y="5872"/>
                  <a:ext cx="619"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Ed. by	</a:t>
                  </a:r>
                </a:p>
                <a:p>
                  <a:pPr algn="just" eaLnBrk="0" hangingPunct="0"/>
                  <a:endParaRPr lang="tr-TR" b="1">
                    <a:latin typeface="Times New Roman" pitchFamily="18" charset="0"/>
                  </a:endParaRPr>
                </a:p>
              </p:txBody>
            </p:sp>
            <p:sp>
              <p:nvSpPr>
                <p:cNvPr id="113727" name="Rectangle 285"/>
                <p:cNvSpPr>
                  <a:spLocks noChangeArrowheads="1"/>
                </p:cNvSpPr>
                <p:nvPr/>
              </p:nvSpPr>
              <p:spPr bwMode="auto">
                <a:xfrm>
                  <a:off x="1944" y="5872"/>
                  <a:ext cx="705"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4" name="Group 286"/>
              <p:cNvGrpSpPr>
                <a:grpSpLocks/>
              </p:cNvGrpSpPr>
              <p:nvPr/>
            </p:nvGrpSpPr>
            <p:grpSpPr bwMode="auto">
              <a:xfrm>
                <a:off x="2649" y="5872"/>
                <a:ext cx="771" cy="518"/>
                <a:chOff x="2649" y="5872"/>
                <a:chExt cx="771" cy="518"/>
              </a:xfrm>
            </p:grpSpPr>
            <p:sp>
              <p:nvSpPr>
                <p:cNvPr id="113724" name="Rectangle 287"/>
                <p:cNvSpPr>
                  <a:spLocks noChangeArrowheads="1"/>
                </p:cNvSpPr>
                <p:nvPr/>
              </p:nvSpPr>
              <p:spPr bwMode="auto">
                <a:xfrm>
                  <a:off x="2692" y="5872"/>
                  <a:ext cx="685" cy="518"/>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Ed.  veya Haz. </a:t>
                  </a:r>
                </a:p>
                <a:p>
                  <a:pPr algn="just" eaLnBrk="0" hangingPunct="0"/>
                  <a:endParaRPr lang="tr-TR" b="1">
                    <a:latin typeface="Times New Roman" pitchFamily="18" charset="0"/>
                  </a:endParaRPr>
                </a:p>
              </p:txBody>
            </p:sp>
            <p:sp>
              <p:nvSpPr>
                <p:cNvPr id="113725" name="Rectangle 288"/>
                <p:cNvSpPr>
                  <a:spLocks noChangeArrowheads="1"/>
                </p:cNvSpPr>
                <p:nvPr/>
              </p:nvSpPr>
              <p:spPr bwMode="auto">
                <a:xfrm>
                  <a:off x="2649" y="5872"/>
                  <a:ext cx="771" cy="518"/>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5" name="Group 289"/>
              <p:cNvGrpSpPr>
                <a:grpSpLocks/>
              </p:cNvGrpSpPr>
              <p:nvPr/>
            </p:nvGrpSpPr>
            <p:grpSpPr bwMode="auto">
              <a:xfrm>
                <a:off x="0" y="6390"/>
                <a:ext cx="1944" cy="403"/>
                <a:chOff x="0" y="6390"/>
                <a:chExt cx="1944" cy="403"/>
              </a:xfrm>
            </p:grpSpPr>
            <p:sp>
              <p:nvSpPr>
                <p:cNvPr id="113722" name="Rectangle 290"/>
                <p:cNvSpPr>
                  <a:spLocks noChangeArrowheads="1"/>
                </p:cNvSpPr>
                <p:nvPr/>
              </p:nvSpPr>
              <p:spPr bwMode="auto">
                <a:xfrm>
                  <a:off x="43" y="6390"/>
                  <a:ext cx="1858"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Çeviren </a:t>
                  </a:r>
                </a:p>
                <a:p>
                  <a:pPr algn="just" eaLnBrk="0" hangingPunct="0"/>
                  <a:endParaRPr lang="tr-TR" b="1">
                    <a:latin typeface="Times New Roman" pitchFamily="18" charset="0"/>
                  </a:endParaRPr>
                </a:p>
              </p:txBody>
            </p:sp>
            <p:sp>
              <p:nvSpPr>
                <p:cNvPr id="113723" name="Rectangle 291"/>
                <p:cNvSpPr>
                  <a:spLocks noChangeArrowheads="1"/>
                </p:cNvSpPr>
                <p:nvPr/>
              </p:nvSpPr>
              <p:spPr bwMode="auto">
                <a:xfrm>
                  <a:off x="0" y="6390"/>
                  <a:ext cx="1944"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6" name="Group 292"/>
              <p:cNvGrpSpPr>
                <a:grpSpLocks/>
              </p:cNvGrpSpPr>
              <p:nvPr/>
            </p:nvGrpSpPr>
            <p:grpSpPr bwMode="auto">
              <a:xfrm>
                <a:off x="1944" y="6390"/>
                <a:ext cx="705" cy="403"/>
                <a:chOff x="1944" y="6390"/>
                <a:chExt cx="705" cy="403"/>
              </a:xfrm>
            </p:grpSpPr>
            <p:sp>
              <p:nvSpPr>
                <p:cNvPr id="113720" name="Rectangle 293"/>
                <p:cNvSpPr>
                  <a:spLocks noChangeArrowheads="1"/>
                </p:cNvSpPr>
                <p:nvPr/>
              </p:nvSpPr>
              <p:spPr bwMode="auto">
                <a:xfrm>
                  <a:off x="1987" y="6390"/>
                  <a:ext cx="619"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Trans. by </a:t>
                  </a:r>
                </a:p>
                <a:p>
                  <a:pPr algn="just" eaLnBrk="0" hangingPunct="0"/>
                  <a:endParaRPr lang="tr-TR" b="1">
                    <a:latin typeface="Times New Roman" pitchFamily="18" charset="0"/>
                  </a:endParaRPr>
                </a:p>
              </p:txBody>
            </p:sp>
            <p:sp>
              <p:nvSpPr>
                <p:cNvPr id="113721" name="Rectangle 294"/>
                <p:cNvSpPr>
                  <a:spLocks noChangeArrowheads="1"/>
                </p:cNvSpPr>
                <p:nvPr/>
              </p:nvSpPr>
              <p:spPr bwMode="auto">
                <a:xfrm>
                  <a:off x="1944" y="6390"/>
                  <a:ext cx="705"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nvGrpSpPr>
              <p:cNvPr id="113717" name="Group 295"/>
              <p:cNvGrpSpPr>
                <a:grpSpLocks/>
              </p:cNvGrpSpPr>
              <p:nvPr/>
            </p:nvGrpSpPr>
            <p:grpSpPr bwMode="auto">
              <a:xfrm>
                <a:off x="2649" y="6390"/>
                <a:ext cx="771" cy="403"/>
                <a:chOff x="2649" y="6390"/>
                <a:chExt cx="771" cy="403"/>
              </a:xfrm>
            </p:grpSpPr>
            <p:sp>
              <p:nvSpPr>
                <p:cNvPr id="113718" name="Rectangle 296"/>
                <p:cNvSpPr>
                  <a:spLocks noChangeArrowheads="1"/>
                </p:cNvSpPr>
                <p:nvPr/>
              </p:nvSpPr>
              <p:spPr bwMode="auto">
                <a:xfrm>
                  <a:off x="2692" y="6390"/>
                  <a:ext cx="685" cy="403"/>
                </a:xfrm>
                <a:prstGeom prst="rect">
                  <a:avLst/>
                </a:prstGeom>
                <a:noFill/>
                <a:ln w="9525">
                  <a:noFill/>
                  <a:miter lim="800000"/>
                  <a:headEnd/>
                  <a:tailEnd/>
                </a:ln>
              </p:spPr>
              <p:txBody>
                <a:bodyPr/>
                <a:lstStyle/>
                <a:p>
                  <a:pPr algn="just"/>
                  <a:r>
                    <a:rPr lang="tr-TR" sz="1200" b="1">
                      <a:latin typeface="Times New Roman" pitchFamily="18" charset="0"/>
                      <a:cs typeface="Times New Roman" pitchFamily="18" charset="0"/>
                    </a:rPr>
                    <a:t>Çev. </a:t>
                  </a:r>
                </a:p>
                <a:p>
                  <a:pPr algn="just" eaLnBrk="0" hangingPunct="0"/>
                  <a:endParaRPr lang="tr-TR" b="1">
                    <a:latin typeface="Times New Roman" pitchFamily="18" charset="0"/>
                  </a:endParaRPr>
                </a:p>
              </p:txBody>
            </p:sp>
            <p:sp>
              <p:nvSpPr>
                <p:cNvPr id="113719" name="Rectangle 297"/>
                <p:cNvSpPr>
                  <a:spLocks noChangeArrowheads="1"/>
                </p:cNvSpPr>
                <p:nvPr/>
              </p:nvSpPr>
              <p:spPr bwMode="auto">
                <a:xfrm>
                  <a:off x="2649" y="6390"/>
                  <a:ext cx="771" cy="403"/>
                </a:xfrm>
                <a:prstGeom prst="rect">
                  <a:avLst/>
                </a:prstGeom>
                <a:noFill/>
                <a:ln w="7">
                  <a:solidFill>
                    <a:srgbClr val="A0A0A0"/>
                  </a:solidFill>
                  <a:miter lim="800000"/>
                  <a:headEnd/>
                  <a:tailEnd/>
                </a:ln>
              </p:spPr>
              <p:txBody>
                <a:bodyPr/>
                <a:lstStyle/>
                <a:p>
                  <a:endParaRPr lang="tr-TR">
                    <a:latin typeface="Book Antiqua" pitchFamily="18" charset="0"/>
                  </a:endParaRPr>
                </a:p>
              </p:txBody>
            </p:sp>
          </p:grpSp>
        </p:grpSp>
        <p:sp>
          <p:nvSpPr>
            <p:cNvPr id="113669" name="Rectangle 298"/>
            <p:cNvSpPr>
              <a:spLocks noChangeArrowheads="1"/>
            </p:cNvSpPr>
            <p:nvPr/>
          </p:nvSpPr>
          <p:spPr bwMode="auto">
            <a:xfrm>
              <a:off x="-3" y="-3"/>
              <a:ext cx="3426" cy="6799"/>
            </a:xfrm>
            <a:prstGeom prst="rect">
              <a:avLst/>
            </a:prstGeom>
            <a:noFill/>
            <a:ln w="9525">
              <a:solidFill>
                <a:srgbClr val="A0A0A0"/>
              </a:solidFill>
              <a:miter lim="800000"/>
              <a:headEnd/>
              <a:tailEnd/>
            </a:ln>
          </p:spPr>
          <p:txBody>
            <a:bodyPr/>
            <a:lstStyle/>
            <a:p>
              <a:endParaRPr lang="tr-TR">
                <a:latin typeface="Book Antiqua" pitchFamily="18" charset="0"/>
              </a:endParaRPr>
            </a:p>
          </p:txBody>
        </p:sp>
      </p:gr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Kitaba atıf: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Giovanni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Demokrasi Kuramı</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Çev</a:t>
            </a:r>
            <a:r>
              <a:rPr lang="tr-TR" sz="2000" dirty="0">
                <a:solidFill>
                  <a:schemeClr val="tx1">
                    <a:lumMod val="85000"/>
                    <a:lumOff val="15000"/>
                  </a:schemeClr>
                </a:solidFill>
                <a:effectLst>
                  <a:outerShdw blurRad="38100" dist="38100" dir="2700000" algn="tl">
                    <a:srgbClr val="C0C0C0"/>
                  </a:outerShdw>
                </a:effectLst>
                <a:cs typeface="Tahoma" pitchFamily="34" charset="0"/>
              </a:rPr>
              <a:t>. Deniz Baykal, Ankara, Siyasi İlimler Türk Derneği Yayınları, t.y., s. 11.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Talcott</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Parsons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The</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Social</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System</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London</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Routledge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and</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Kegan</a:t>
            </a:r>
            <a:r>
              <a:rPr lang="tr-TR" sz="2000" dirty="0">
                <a:solidFill>
                  <a:schemeClr val="tx1">
                    <a:lumMod val="85000"/>
                    <a:lumOff val="15000"/>
                  </a:schemeClr>
                </a:solidFill>
                <a:effectLst>
                  <a:outerShdw blurRad="38100" dist="38100" dir="2700000" algn="tl">
                    <a:srgbClr val="C0C0C0"/>
                  </a:outerShdw>
                </a:effectLst>
                <a:cs typeface="Tahoma" pitchFamily="34" charset="0"/>
              </a:rPr>
              <a:t> Paul, 1964,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pp</a:t>
            </a:r>
            <a:r>
              <a:rPr lang="tr-TR" sz="2000" dirty="0">
                <a:solidFill>
                  <a:schemeClr val="tx1">
                    <a:lumMod val="85000"/>
                    <a:lumOff val="15000"/>
                  </a:schemeClr>
                </a:solidFill>
                <a:effectLst>
                  <a:outerShdw blurRad="38100" dist="38100" dir="2700000" algn="tl">
                    <a:srgbClr val="C0C0C0"/>
                  </a:outerShdw>
                </a:effectLst>
                <a:cs typeface="Tahoma" pitchFamily="34" charset="0"/>
              </a:rPr>
              <a:t>. 3-23.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Bülent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Tanör</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Türkiye’nin İnsan Hakları Sorunu</a:t>
            </a:r>
            <a:r>
              <a:rPr lang="tr-TR" sz="2000" dirty="0">
                <a:solidFill>
                  <a:schemeClr val="tx1">
                    <a:lumMod val="85000"/>
                    <a:lumOff val="15000"/>
                  </a:schemeClr>
                </a:solidFill>
                <a:effectLst>
                  <a:outerShdw blurRad="38100" dist="38100" dir="2700000" algn="tl">
                    <a:srgbClr val="C0C0C0"/>
                  </a:outerShdw>
                </a:effectLst>
                <a:cs typeface="Tahoma" pitchFamily="34" charset="0"/>
              </a:rPr>
              <a:t>, 3.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bs</a:t>
            </a:r>
            <a:r>
              <a:rPr lang="tr-TR" sz="2000" dirty="0">
                <a:solidFill>
                  <a:schemeClr val="tx1">
                    <a:lumMod val="85000"/>
                    <a:lumOff val="15000"/>
                  </a:schemeClr>
                </a:solidFill>
                <a:effectLst>
                  <a:outerShdw blurRad="38100" dist="38100" dir="2700000" algn="tl">
                    <a:srgbClr val="C0C0C0"/>
                  </a:outerShdw>
                </a:effectLst>
                <a:cs typeface="Tahoma" pitchFamily="34" charset="0"/>
              </a:rPr>
              <a:t>., İstanbul, BDS, t.y., s. 43.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Bülent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Tanör</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Osmanlı-Türk Anayasal Gelişmeleri</a:t>
            </a:r>
            <a:r>
              <a:rPr lang="tr-TR" sz="2000" dirty="0">
                <a:solidFill>
                  <a:schemeClr val="tx1">
                    <a:lumMod val="85000"/>
                    <a:lumOff val="15000"/>
                  </a:schemeClr>
                </a:solidFill>
                <a:effectLst>
                  <a:outerShdw blurRad="38100" dist="38100" dir="2700000" algn="tl">
                    <a:srgbClr val="C0C0C0"/>
                  </a:outerShdw>
                </a:effectLst>
                <a:cs typeface="Tahoma" pitchFamily="34" charset="0"/>
              </a:rPr>
              <a:t>, İstanbul, Der, 1992, s. 25.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24744"/>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Giovanni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Demokrasi Kuramı</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Çev</a:t>
            </a:r>
            <a:r>
              <a:rPr lang="tr-TR" sz="2000" dirty="0">
                <a:solidFill>
                  <a:schemeClr val="tx1">
                    <a:lumMod val="85000"/>
                    <a:lumOff val="15000"/>
                  </a:schemeClr>
                </a:solidFill>
                <a:effectLst>
                  <a:outerShdw blurRad="38100" dist="38100" dir="2700000" algn="tl">
                    <a:srgbClr val="C0C0C0"/>
                  </a:outerShdw>
                </a:effectLst>
                <a:cs typeface="Tahoma" pitchFamily="34" charset="0"/>
              </a:rPr>
              <a:t>. Deniz Baykal, Ankara, Siyasi İlimler Türk Derneği Yayınları, t.y., s. 11.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Aynı esere izleyen şekilde ikinci kez referans: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err="1">
                <a:solidFill>
                  <a:schemeClr val="tx1">
                    <a:lumMod val="85000"/>
                    <a:lumOff val="15000"/>
                  </a:schemeClr>
                </a:solidFill>
                <a:effectLst>
                  <a:outerShdw blurRad="38100" dist="38100" dir="2700000" algn="tl">
                    <a:srgbClr val="C0C0C0"/>
                  </a:outerShdw>
                </a:effectLst>
                <a:cs typeface="Tahoma" pitchFamily="34" charset="0"/>
              </a:rPr>
              <a:t>Ibid</a:t>
            </a:r>
            <a:r>
              <a:rPr lang="tr-TR" sz="2000" b="1" dirty="0">
                <a:solidFill>
                  <a:schemeClr val="tx1">
                    <a:lumMod val="85000"/>
                    <a:lumOff val="15000"/>
                  </a:schemeClr>
                </a:solidFill>
                <a:effectLst>
                  <a:outerShdw blurRad="38100" dist="38100" dir="2700000" algn="tl">
                    <a:srgbClr val="C0C0C0"/>
                  </a:outerShdw>
                </a:effectLst>
                <a:cs typeface="Tahoma" pitchFamily="34" charset="0"/>
              </a:rPr>
              <a:t>.</a:t>
            </a:r>
            <a:r>
              <a:rPr lang="tr-TR" sz="2000" dirty="0">
                <a:solidFill>
                  <a:schemeClr val="tx1">
                    <a:lumMod val="85000"/>
                    <a:lumOff val="15000"/>
                  </a:schemeClr>
                </a:solidFill>
                <a:effectLst>
                  <a:outerShdw blurRad="38100" dist="38100" dir="2700000" algn="tl">
                    <a:srgbClr val="C0C0C0"/>
                  </a:outerShdw>
                </a:effectLst>
                <a:cs typeface="Tahoma" pitchFamily="34" charset="0"/>
              </a:rPr>
              <a:t>	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a:solidFill>
                  <a:schemeClr val="tx1">
                    <a:lumMod val="85000"/>
                    <a:lumOff val="15000"/>
                  </a:schemeClr>
                </a:solidFill>
                <a:effectLst>
                  <a:outerShdw blurRad="38100" dist="38100" dir="2700000" algn="tl">
                    <a:srgbClr val="C0C0C0"/>
                  </a:outerShdw>
                </a:effectLst>
                <a:cs typeface="Tahoma" pitchFamily="34" charset="0"/>
              </a:rPr>
              <a:t>A.e.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Aynı esere, fakat farklı sayfasına referans: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err="1">
                <a:solidFill>
                  <a:schemeClr val="tx1">
                    <a:lumMod val="85000"/>
                    <a:lumOff val="15000"/>
                  </a:schemeClr>
                </a:solidFill>
                <a:effectLst>
                  <a:outerShdw blurRad="38100" dist="38100" dir="2700000" algn="tl">
                    <a:srgbClr val="C0C0C0"/>
                  </a:outerShdw>
                </a:effectLst>
                <a:cs typeface="Tahoma" pitchFamily="34" charset="0"/>
              </a:rPr>
              <a:t>Ibid</a:t>
            </a:r>
            <a:r>
              <a:rPr lang="tr-TR" sz="2000" b="1" dirty="0">
                <a:solidFill>
                  <a:schemeClr val="tx1">
                    <a:lumMod val="85000"/>
                    <a:lumOff val="15000"/>
                  </a:schemeClr>
                </a:solidFill>
                <a:effectLst>
                  <a:outerShdw blurRad="38100" dist="38100" dir="2700000" algn="tl">
                    <a:srgbClr val="C0C0C0"/>
                  </a:outerShdw>
                </a:effectLst>
                <a:cs typeface="Tahoma" pitchFamily="34" charset="0"/>
              </a:rPr>
              <a:t>.</a:t>
            </a:r>
            <a:r>
              <a:rPr lang="tr-TR" sz="2000" dirty="0">
                <a:solidFill>
                  <a:schemeClr val="tx1">
                    <a:lumMod val="85000"/>
                    <a:lumOff val="15000"/>
                  </a:schemeClr>
                </a:solidFill>
                <a:effectLst>
                  <a:outerShdw blurRad="38100" dist="38100" dir="2700000" algn="tl">
                    <a:srgbClr val="C0C0C0"/>
                  </a:outerShdw>
                </a:effectLst>
                <a:cs typeface="Tahoma" pitchFamily="34" charset="0"/>
              </a:rPr>
              <a:t>, s. 40. 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a:solidFill>
                  <a:schemeClr val="tx1">
                    <a:lumMod val="85000"/>
                    <a:lumOff val="15000"/>
                  </a:schemeClr>
                </a:solidFill>
                <a:effectLst>
                  <a:outerShdw blurRad="38100" dist="38100" dir="2700000" algn="tl">
                    <a:srgbClr val="C0C0C0"/>
                  </a:outerShdw>
                </a:effectLst>
                <a:cs typeface="Tahoma" pitchFamily="34" charset="0"/>
              </a:rPr>
              <a:t>A.e.</a:t>
            </a:r>
            <a:r>
              <a:rPr lang="tr-TR" sz="2000" dirty="0">
                <a:solidFill>
                  <a:schemeClr val="tx1">
                    <a:lumMod val="85000"/>
                    <a:lumOff val="15000"/>
                  </a:schemeClr>
                </a:solidFill>
                <a:effectLst>
                  <a:outerShdw blurRad="38100" dist="38100" dir="2700000" algn="tl">
                    <a:srgbClr val="C0C0C0"/>
                  </a:outerShdw>
                </a:effectLst>
                <a:cs typeface="Tahoma" pitchFamily="34" charset="0"/>
              </a:rPr>
              <a:t>, s. 40.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Araya başka referanslar girildiğinde, </a:t>
            </a:r>
            <a:r>
              <a:rPr lang="tr-TR" sz="2000" b="1" u="sng" dirty="0" err="1">
                <a:solidFill>
                  <a:schemeClr val="tx1">
                    <a:lumMod val="85000"/>
                    <a:lumOff val="15000"/>
                  </a:schemeClr>
                </a:solidFill>
                <a:effectLst>
                  <a:outerShdw blurRad="38100" dist="38100" dir="2700000" algn="tl">
                    <a:srgbClr val="C0C0C0"/>
                  </a:outerShdw>
                </a:effectLst>
                <a:cs typeface="Tahoma" pitchFamily="34" charset="0"/>
              </a:rPr>
              <a:t>Sartori’nin</a:t>
            </a:r>
            <a:r>
              <a:rPr lang="tr-TR" sz="2000" b="1" u="sng" dirty="0">
                <a:solidFill>
                  <a:schemeClr val="tx1">
                    <a:lumMod val="85000"/>
                    <a:lumOff val="15000"/>
                  </a:schemeClr>
                </a:solidFill>
                <a:effectLst>
                  <a:outerShdw blurRad="38100" dist="38100" dir="2700000" algn="tl">
                    <a:srgbClr val="C0C0C0"/>
                  </a:outerShdw>
                </a:effectLst>
                <a:cs typeface="Tahoma" pitchFamily="34" charset="0"/>
              </a:rPr>
              <a:t> kitabına yeniden referans: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Demokrasi Kuramı</a:t>
            </a:r>
            <a:r>
              <a:rPr lang="tr-TR" sz="2000" dirty="0">
                <a:solidFill>
                  <a:schemeClr val="tx1">
                    <a:lumMod val="85000"/>
                    <a:lumOff val="15000"/>
                  </a:schemeClr>
                </a:solidFill>
                <a:effectLst>
                  <a:outerShdw blurRad="38100" dist="38100" dir="2700000" algn="tl">
                    <a:srgbClr val="C0C0C0"/>
                  </a:outerShdw>
                </a:effectLst>
                <a:cs typeface="Tahoma" pitchFamily="34" charset="0"/>
              </a:rPr>
              <a:t>, s. 22. </a:t>
            </a:r>
            <a:r>
              <a:rPr lang="tr-TR" sz="2000" dirty="0">
                <a:solidFill>
                  <a:schemeClr val="tx1">
                    <a:lumMod val="85000"/>
                    <a:lumOff val="15000"/>
                  </a:schemeClr>
                </a:solidFill>
                <a:effectLst>
                  <a:outerShdw blurRad="38100" dist="38100" dir="2700000" algn="tl">
                    <a:srgbClr val="C0C0C0"/>
                  </a:outerShdw>
                </a:effectLst>
              </a:rPr>
              <a:t> (Birden fazla eseri kullanılmışsa) </a:t>
            </a:r>
            <a:r>
              <a:rPr lang="tr-TR" sz="2000" dirty="0">
                <a:solidFill>
                  <a:schemeClr val="tx1">
                    <a:lumMod val="85000"/>
                    <a:lumOff val="15000"/>
                  </a:schemeClr>
                </a:solidFill>
                <a:effectLst>
                  <a:outerShdw blurRad="38100" dist="38100" dir="2700000" algn="tl">
                    <a:srgbClr val="C0C0C0"/>
                  </a:outerShdw>
                </a:effectLst>
                <a:cs typeface="Tahoma" pitchFamily="34" charset="0"/>
              </a:rPr>
              <a:t>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op.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cit</a:t>
            </a:r>
            <a:r>
              <a:rPr lang="tr-TR" sz="2000" dirty="0">
                <a:solidFill>
                  <a:schemeClr val="tx1">
                    <a:lumMod val="85000"/>
                    <a:lumOff val="15000"/>
                  </a:schemeClr>
                </a:solidFill>
                <a:effectLst>
                  <a:outerShdw blurRad="38100" dist="38100" dir="2700000" algn="tl">
                    <a:srgbClr val="C0C0C0"/>
                  </a:outerShdw>
                </a:effectLst>
                <a:cs typeface="Tahoma" pitchFamily="34" charset="0"/>
              </a:rPr>
              <a:t>., s.</a:t>
            </a:r>
            <a:r>
              <a:rPr lang="tr-TR" sz="2000" dirty="0">
                <a:solidFill>
                  <a:schemeClr val="tx1">
                    <a:lumMod val="85000"/>
                    <a:lumOff val="15000"/>
                  </a:schemeClr>
                </a:solidFill>
                <a:effectLst>
                  <a:outerShdw blurRad="38100" dist="38100" dir="2700000" algn="tl">
                    <a:srgbClr val="C0C0C0"/>
                  </a:outerShdw>
                </a:effectLst>
              </a:rPr>
              <a:t> </a:t>
            </a:r>
            <a:r>
              <a:rPr lang="tr-TR" sz="2000" dirty="0">
                <a:solidFill>
                  <a:schemeClr val="tx1">
                    <a:lumMod val="85000"/>
                    <a:lumOff val="15000"/>
                  </a:schemeClr>
                </a:solidFill>
                <a:effectLst>
                  <a:outerShdw blurRad="38100" dist="38100" dir="2700000" algn="tl">
                    <a:srgbClr val="C0C0C0"/>
                  </a:outerShdw>
                </a:effectLst>
                <a:cs typeface="Tahoma" pitchFamily="34" charset="0"/>
              </a:rPr>
              <a:t>22. ya da,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a.</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g.e</a:t>
            </a:r>
            <a:r>
              <a:rPr lang="tr-TR" sz="2000" b="1" dirty="0">
                <a:solidFill>
                  <a:schemeClr val="tx1">
                    <a:lumMod val="85000"/>
                    <a:lumOff val="15000"/>
                  </a:schemeClr>
                </a:solidFill>
                <a:effectLst>
                  <a:outerShdw blurRad="38100" dist="38100" dir="2700000" algn="tl">
                    <a:srgbClr val="C0C0C0"/>
                  </a:outerShdw>
                </a:effectLst>
                <a:cs typeface="Tahoma" pitchFamily="34" charset="0"/>
              </a:rPr>
              <a:t>.</a:t>
            </a:r>
            <a:r>
              <a:rPr lang="tr-TR" sz="2000" dirty="0">
                <a:solidFill>
                  <a:schemeClr val="tx1">
                    <a:lumMod val="85000"/>
                    <a:lumOff val="15000"/>
                  </a:schemeClr>
                </a:solidFill>
                <a:effectLst>
                  <a:outerShdw blurRad="38100" dist="38100" dir="2700000" algn="tl">
                    <a:srgbClr val="C0C0C0"/>
                  </a:outerShdw>
                </a:effectLst>
                <a:cs typeface="Tahoma" pitchFamily="34" charset="0"/>
              </a:rPr>
              <a:t>, s.</a:t>
            </a:r>
            <a:r>
              <a:rPr lang="tr-TR" sz="2000" dirty="0">
                <a:solidFill>
                  <a:schemeClr val="tx1">
                    <a:lumMod val="85000"/>
                    <a:lumOff val="15000"/>
                  </a:schemeClr>
                </a:solidFill>
                <a:effectLst>
                  <a:outerShdw blurRad="38100" dist="38100" dir="2700000" algn="tl">
                    <a:srgbClr val="C0C0C0"/>
                  </a:outerShdw>
                </a:effectLst>
              </a:rPr>
              <a:t> </a:t>
            </a:r>
            <a:r>
              <a:rPr lang="tr-TR" sz="2000" dirty="0">
                <a:solidFill>
                  <a:schemeClr val="tx1">
                    <a:lumMod val="85000"/>
                    <a:lumOff val="15000"/>
                  </a:schemeClr>
                </a:solidFill>
                <a:effectLst>
                  <a:outerShdw blurRad="38100" dist="38100" dir="2700000" algn="tl">
                    <a:srgbClr val="C0C0C0"/>
                  </a:outerShdw>
                </a:effectLst>
                <a:cs typeface="Tahoma" pitchFamily="34" charset="0"/>
              </a:rPr>
              <a:t>22.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683568" y="1196752"/>
            <a:ext cx="7747000" cy="3878263"/>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err="1">
                <a:solidFill>
                  <a:schemeClr val="tx1">
                    <a:lumMod val="85000"/>
                    <a:lumOff val="15000"/>
                  </a:schemeClr>
                </a:solidFill>
                <a:effectLst>
                  <a:outerShdw blurRad="38100" dist="38100" dir="2700000" algn="tl">
                    <a:srgbClr val="C0C0C0"/>
                  </a:outerShdw>
                </a:effectLst>
                <a:cs typeface="Tahoma" pitchFamily="34" charset="0"/>
              </a:rPr>
              <a:t>Edite</a:t>
            </a:r>
            <a:r>
              <a:rPr lang="tr-TR" sz="2000" b="1" u="sng" dirty="0">
                <a:solidFill>
                  <a:schemeClr val="tx1">
                    <a:lumMod val="85000"/>
                    <a:lumOff val="15000"/>
                  </a:schemeClr>
                </a:solidFill>
                <a:effectLst>
                  <a:outerShdw blurRad="38100" dist="38100" dir="2700000" algn="tl">
                    <a:srgbClr val="C0C0C0"/>
                  </a:outerShdw>
                </a:effectLst>
                <a:cs typeface="Tahoma" pitchFamily="34" charset="0"/>
              </a:rPr>
              <a:t> edilmiş kitapta makaleye referans: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George C.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Homans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Socia</a:t>
            </a:r>
            <a:r>
              <a:rPr lang="tr-TR" sz="2000" dirty="0">
                <a:solidFill>
                  <a:schemeClr val="tx1">
                    <a:lumMod val="85000"/>
                    <a:lumOff val="15000"/>
                  </a:schemeClr>
                </a:solidFill>
                <a:effectLst>
                  <a:outerShdw blurRad="38100" dist="38100" dir="2700000" algn="tl">
                    <a:srgbClr val="C0C0C0"/>
                  </a:outerShdw>
                </a:effectLst>
                <a:cs typeface="Tahoma" pitchFamily="34" charset="0"/>
              </a:rPr>
              <a:t> 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Behavior</a:t>
            </a:r>
            <a:r>
              <a:rPr lang="tr-TR" sz="2000" dirty="0">
                <a:solidFill>
                  <a:schemeClr val="tx1">
                    <a:lumMod val="85000"/>
                    <a:lumOff val="15000"/>
                  </a:schemeClr>
                </a:solidFill>
                <a:effectLst>
                  <a:outerShdw blurRad="38100" dist="38100" dir="2700000" algn="tl">
                    <a:srgbClr val="C0C0C0"/>
                  </a:outerShdw>
                </a:effectLst>
                <a:cs typeface="Tahoma" pitchFamily="34" charset="0"/>
              </a:rPr>
              <a:t> as Exchange”,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Small</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Groups</a:t>
            </a:r>
            <a:r>
              <a:rPr lang="tr-TR" sz="2000" dirty="0">
                <a:solidFill>
                  <a:schemeClr val="tx1">
                    <a:lumMod val="85000"/>
                    <a:lumOff val="15000"/>
                  </a:schemeClr>
                </a:solidFill>
                <a:effectLst>
                  <a:outerShdw blurRad="38100" dist="38100" dir="2700000" algn="tl">
                    <a:srgbClr val="C0C0C0"/>
                  </a:outerShdw>
                </a:effectLst>
                <a:cs typeface="Tahoma" pitchFamily="34" charset="0"/>
              </a:rPr>
              <a:t>, Ed.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by</a:t>
            </a:r>
            <a:r>
              <a:rPr lang="tr-TR" sz="2000" dirty="0">
                <a:solidFill>
                  <a:schemeClr val="tx1">
                    <a:lumMod val="85000"/>
                    <a:lumOff val="15000"/>
                  </a:schemeClr>
                </a:solidFill>
                <a:effectLst>
                  <a:outerShdw blurRad="38100" dist="38100" dir="2700000" algn="tl">
                    <a:srgbClr val="C0C0C0"/>
                  </a:outerShdw>
                </a:effectLst>
                <a:cs typeface="Tahoma" pitchFamily="34" charset="0"/>
              </a:rPr>
              <a:t>. A. Paul Hare, Edgar R.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Bogotta</a:t>
            </a:r>
            <a:r>
              <a:rPr lang="tr-TR" sz="2000" dirty="0">
                <a:solidFill>
                  <a:schemeClr val="tx1">
                    <a:lumMod val="85000"/>
                    <a:lumOff val="15000"/>
                  </a:schemeClr>
                </a:solidFill>
                <a:effectLst>
                  <a:outerShdw blurRad="38100" dist="38100" dir="2700000" algn="tl">
                    <a:srgbClr val="C0C0C0"/>
                  </a:outerShdw>
                </a:effectLst>
                <a:cs typeface="Tahoma" pitchFamily="34" charset="0"/>
              </a:rPr>
              <a:t>, Robert F.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Bales</a:t>
            </a:r>
            <a:r>
              <a:rPr lang="tr-TR" sz="2000" dirty="0">
                <a:solidFill>
                  <a:schemeClr val="tx1">
                    <a:lumMod val="85000"/>
                    <a:lumOff val="15000"/>
                  </a:schemeClr>
                </a:solidFill>
                <a:effectLst>
                  <a:outerShdw blurRad="38100" dist="38100" dir="2700000" algn="tl">
                    <a:srgbClr val="C0C0C0"/>
                  </a:outerShdw>
                </a:effectLst>
                <a:cs typeface="Tahoma" pitchFamily="34" charset="0"/>
              </a:rPr>
              <a:t>, New York,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Alfred</a:t>
            </a:r>
            <a:r>
              <a:rPr lang="tr-TR" sz="2000" dirty="0">
                <a:solidFill>
                  <a:schemeClr val="tx1">
                    <a:lumMod val="85000"/>
                    <a:lumOff val="15000"/>
                  </a:schemeClr>
                </a:solidFill>
                <a:effectLst>
                  <a:outerShdw blurRad="38100" dist="38100" dir="2700000" algn="tl">
                    <a:srgbClr val="C0C0C0"/>
                  </a:outerShdw>
                </a:effectLst>
                <a:cs typeface="Tahoma" pitchFamily="34" charset="0"/>
              </a:rPr>
              <a:t> A.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Knopf</a:t>
            </a:r>
            <a:r>
              <a:rPr lang="tr-TR" sz="2000" dirty="0">
                <a:solidFill>
                  <a:schemeClr val="tx1">
                    <a:lumMod val="85000"/>
                    <a:lumOff val="15000"/>
                  </a:schemeClr>
                </a:solidFill>
                <a:effectLst>
                  <a:outerShdw blurRad="38100" dist="38100" dir="2700000" algn="tl">
                    <a:srgbClr val="C0C0C0"/>
                  </a:outerShdw>
                </a:effectLst>
                <a:cs typeface="Tahoma" pitchFamily="34" charset="0"/>
              </a:rPr>
              <a:t>, 1962, p. 175.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Aynı esere izleyen referans: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err="1">
                <a:solidFill>
                  <a:schemeClr val="tx1">
                    <a:lumMod val="85000"/>
                    <a:lumOff val="15000"/>
                  </a:schemeClr>
                </a:solidFill>
                <a:effectLst>
                  <a:outerShdw blurRad="38100" dist="38100" dir="2700000" algn="tl">
                    <a:srgbClr val="C0C0C0"/>
                  </a:outerShdw>
                </a:effectLst>
                <a:cs typeface="Tahoma" pitchFamily="34" charset="0"/>
              </a:rPr>
              <a:t>Ibid</a:t>
            </a:r>
            <a:r>
              <a:rPr lang="tr-TR" sz="2000" b="1" dirty="0">
                <a:solidFill>
                  <a:schemeClr val="tx1">
                    <a:lumMod val="85000"/>
                    <a:lumOff val="15000"/>
                  </a:schemeClr>
                </a:solidFill>
                <a:effectLst>
                  <a:outerShdw blurRad="38100" dist="38100" dir="2700000" algn="tl">
                    <a:srgbClr val="C0C0C0"/>
                  </a:outerShdw>
                </a:effectLst>
                <a:cs typeface="Tahoma" pitchFamily="34" charset="0"/>
              </a:rPr>
              <a:t>.</a:t>
            </a:r>
            <a:r>
              <a:rPr lang="tr-TR" sz="2000" dirty="0">
                <a:solidFill>
                  <a:schemeClr val="tx1">
                    <a:lumMod val="85000"/>
                    <a:lumOff val="15000"/>
                  </a:schemeClr>
                </a:solidFill>
                <a:effectLst>
                  <a:outerShdw blurRad="38100" dist="38100" dir="2700000" algn="tl">
                    <a:srgbClr val="C0C0C0"/>
                  </a:outerShdw>
                </a:effectLst>
                <a:cs typeface="Tahoma" pitchFamily="34" charset="0"/>
              </a:rPr>
              <a:t>, p. 170. 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b="1" dirty="0">
                <a:solidFill>
                  <a:schemeClr val="tx1">
                    <a:lumMod val="85000"/>
                    <a:lumOff val="15000"/>
                  </a:schemeClr>
                </a:solidFill>
                <a:effectLst>
                  <a:outerShdw blurRad="38100" dist="38100" dir="2700000" algn="tl">
                    <a:srgbClr val="C0C0C0"/>
                  </a:outerShdw>
                </a:effectLst>
                <a:cs typeface="Tahoma" pitchFamily="34" charset="0"/>
              </a:rPr>
              <a:t>A.e.</a:t>
            </a:r>
            <a:r>
              <a:rPr lang="tr-TR" sz="2000" dirty="0">
                <a:solidFill>
                  <a:schemeClr val="tx1">
                    <a:lumMod val="85000"/>
                    <a:lumOff val="15000"/>
                  </a:schemeClr>
                </a:solidFill>
                <a:effectLst>
                  <a:outerShdw blurRad="38100" dist="38100" dir="2700000" algn="tl">
                    <a:srgbClr val="C0C0C0"/>
                  </a:outerShdw>
                </a:effectLst>
                <a:cs typeface="Tahoma" pitchFamily="34" charset="0"/>
              </a:rPr>
              <a:t>, s. 170.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484784"/>
            <a:ext cx="7747000" cy="4462760"/>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Süreli yayında makaleye atıf: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Ernst</a:t>
            </a:r>
            <a:r>
              <a:rPr lang="tr-TR" sz="2000" dirty="0">
                <a:solidFill>
                  <a:schemeClr val="tx1">
                    <a:lumMod val="85000"/>
                    <a:lumOff val="15000"/>
                  </a:schemeClr>
                </a:solidFill>
                <a:effectLst>
                  <a:outerShdw blurRad="38100" dist="38100" dir="2700000" algn="tl">
                    <a:srgbClr val="C0C0C0"/>
                  </a:outerShdw>
                </a:effectLst>
                <a:cs typeface="Tahoma" pitchFamily="34" charset="0"/>
              </a:rPr>
              <a:t> E.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Hirsch</a:t>
            </a:r>
            <a:r>
              <a:rPr lang="tr-TR" sz="2000" dirty="0">
                <a:solidFill>
                  <a:schemeClr val="tx1">
                    <a:lumMod val="85000"/>
                    <a:lumOff val="15000"/>
                  </a:schemeClr>
                </a:solidFill>
                <a:effectLst>
                  <a:outerShdw blurRad="38100" dist="38100" dir="2700000" algn="tl">
                    <a:srgbClr val="C0C0C0"/>
                  </a:outerShdw>
                </a:effectLst>
                <a:cs typeface="Tahoma" pitchFamily="34" charset="0"/>
              </a:rPr>
              <a:t>, “İktidar ve Hukuk,”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Çev</a:t>
            </a:r>
            <a:r>
              <a:rPr lang="tr-TR" sz="2000" dirty="0">
                <a:solidFill>
                  <a:schemeClr val="tx1">
                    <a:lumMod val="85000"/>
                    <a:lumOff val="15000"/>
                  </a:schemeClr>
                </a:solidFill>
                <a:effectLst>
                  <a:outerShdw blurRad="38100" dist="38100" dir="2700000" algn="tl">
                    <a:srgbClr val="C0C0C0"/>
                  </a:outerShdw>
                </a:effectLst>
                <a:cs typeface="Tahoma" pitchFamily="34" charset="0"/>
              </a:rPr>
              <a:t>. Hayrettin Ökçesiz, </a:t>
            </a:r>
            <a:r>
              <a:rPr lang="tr-TR" sz="2000" b="1" dirty="0">
                <a:solidFill>
                  <a:schemeClr val="tx1">
                    <a:lumMod val="85000"/>
                    <a:lumOff val="15000"/>
                  </a:schemeClr>
                </a:solidFill>
                <a:effectLst>
                  <a:outerShdw blurRad="38100" dist="38100" dir="2700000" algn="tl">
                    <a:srgbClr val="C0C0C0"/>
                  </a:outerShdw>
                </a:effectLst>
                <a:cs typeface="Tahoma" pitchFamily="34" charset="0"/>
              </a:rPr>
              <a:t>Hukuk Araştırmaları</a:t>
            </a:r>
            <a:r>
              <a:rPr lang="tr-TR" sz="2000" dirty="0">
                <a:solidFill>
                  <a:schemeClr val="tx1">
                    <a:lumMod val="85000"/>
                    <a:lumOff val="15000"/>
                  </a:schemeClr>
                </a:solidFill>
                <a:effectLst>
                  <a:outerShdw blurRad="38100" dist="38100" dir="2700000" algn="tl">
                    <a:srgbClr val="C0C0C0"/>
                  </a:outerShdw>
                </a:effectLst>
                <a:cs typeface="Tahoma" pitchFamily="34" charset="0"/>
              </a:rPr>
              <a:t>, C.II, No:3 ,Eylül-Aralık 1987, s. 44.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İbrahim Ö.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Kaboğlu</a:t>
            </a:r>
            <a:r>
              <a:rPr lang="tr-TR" sz="2000" dirty="0">
                <a:solidFill>
                  <a:schemeClr val="tx1">
                    <a:lumMod val="85000"/>
                    <a:lumOff val="15000"/>
                  </a:schemeClr>
                </a:solidFill>
                <a:effectLst>
                  <a:outerShdw blurRad="38100" dist="38100" dir="2700000" algn="tl">
                    <a:srgbClr val="C0C0C0"/>
                  </a:outerShdw>
                </a:effectLst>
                <a:cs typeface="Tahoma" pitchFamily="34" charset="0"/>
              </a:rPr>
              <a:t>, “Düşünce Özgürlüğü: Avrupa Ölçütleri ve Türkiye,” </a:t>
            </a:r>
            <a:r>
              <a:rPr lang="tr-TR" sz="2000" b="1" dirty="0">
                <a:solidFill>
                  <a:schemeClr val="tx1">
                    <a:lumMod val="85000"/>
                    <a:lumOff val="15000"/>
                  </a:schemeClr>
                </a:solidFill>
                <a:effectLst>
                  <a:outerShdw blurRad="38100" dist="38100" dir="2700000" algn="tl">
                    <a:srgbClr val="C0C0C0"/>
                  </a:outerShdw>
                </a:effectLst>
                <a:cs typeface="Tahoma" pitchFamily="34" charset="0"/>
              </a:rPr>
              <a:t>İnsan Hakları Yıllığı</a:t>
            </a:r>
            <a:r>
              <a:rPr lang="tr-TR" sz="2000" dirty="0">
                <a:solidFill>
                  <a:schemeClr val="tx1">
                    <a:lumMod val="85000"/>
                    <a:lumOff val="15000"/>
                  </a:schemeClr>
                </a:solidFill>
                <a:effectLst>
                  <a:outerShdw blurRad="38100" dist="38100" dir="2700000" algn="tl">
                    <a:srgbClr val="C0C0C0"/>
                  </a:outerShdw>
                </a:effectLst>
                <a:cs typeface="Tahoma" pitchFamily="34" charset="0"/>
              </a:rPr>
              <a:t>, C.XV ,1993, s. 50. </a:t>
            </a: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Yukarıda </a:t>
            </a:r>
            <a:r>
              <a:rPr lang="tr-TR" sz="2000" b="1" u="sng" dirty="0" err="1">
                <a:solidFill>
                  <a:schemeClr val="tx1">
                    <a:lumMod val="85000"/>
                    <a:lumOff val="15000"/>
                  </a:schemeClr>
                </a:solidFill>
                <a:effectLst>
                  <a:outerShdw blurRad="38100" dist="38100" dir="2700000" algn="tl">
                    <a:srgbClr val="C0C0C0"/>
                  </a:outerShdw>
                </a:effectLst>
                <a:cs typeface="Tahoma" pitchFamily="34" charset="0"/>
              </a:rPr>
              <a:t>Homans’ın</a:t>
            </a:r>
            <a:r>
              <a:rPr lang="tr-TR" sz="2000" b="1" u="sng" dirty="0">
                <a:solidFill>
                  <a:schemeClr val="tx1">
                    <a:lumMod val="85000"/>
                    <a:lumOff val="15000"/>
                  </a:schemeClr>
                </a:solidFill>
                <a:effectLst>
                  <a:outerShdw blurRad="38100" dist="38100" dir="2700000" algn="tl">
                    <a:srgbClr val="C0C0C0"/>
                  </a:outerShdw>
                </a:effectLst>
                <a:cs typeface="Tahoma" pitchFamily="34" charset="0"/>
              </a:rPr>
              <a:t> makalesinin aynı sayfasına tekrar atıf: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Homans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loc</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cit</a:t>
            </a:r>
            <a:r>
              <a:rPr lang="tr-TR" sz="2000" b="1" dirty="0">
                <a:solidFill>
                  <a:schemeClr val="tx1">
                    <a:lumMod val="85000"/>
                    <a:lumOff val="15000"/>
                  </a:schemeClr>
                </a:solidFill>
                <a:effectLst>
                  <a:outerShdw blurRad="38100" dist="38100" dir="2700000" algn="tl">
                    <a:srgbClr val="C0C0C0"/>
                  </a:outerShdw>
                </a:effectLst>
                <a:cs typeface="Tahoma" pitchFamily="34" charset="0"/>
              </a:rPr>
              <a:t>.</a:t>
            </a:r>
            <a:r>
              <a:rPr lang="tr-TR" sz="2000" dirty="0">
                <a:solidFill>
                  <a:schemeClr val="tx1">
                    <a:lumMod val="85000"/>
                    <a:lumOff val="15000"/>
                  </a:schemeClr>
                </a:solidFill>
                <a:effectLst>
                  <a:outerShdw blurRad="38100" dist="38100" dir="2700000" algn="tl">
                    <a:srgbClr val="C0C0C0"/>
                  </a:outerShdw>
                </a:effectLst>
                <a:cs typeface="Tahoma" pitchFamily="34" charset="0"/>
              </a:rPr>
              <a:t>      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Homans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a. y.</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340768"/>
            <a:ext cx="7747000" cy="4616648"/>
          </a:xfrm>
        </p:spPr>
        <p:txBody>
          <a:bodyPr rtlCol="0">
            <a:spAutoFit/>
          </a:bodyPr>
          <a:lstStyle/>
          <a:p>
            <a:pPr marL="365760" indent="-365760"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rPr>
              <a:t>Dipnotlar:</a:t>
            </a:r>
          </a:p>
          <a:p>
            <a:pPr marL="365760" indent="-365760" algn="just" eaLnBrk="1" fontAlgn="auto" hangingPunct="1">
              <a:spcBef>
                <a:spcPct val="50000"/>
              </a:spcBef>
              <a:spcAft>
                <a:spcPts val="0"/>
              </a:spcAft>
              <a:defRPr/>
            </a:pPr>
            <a:endParaRPr lang="tr-TR"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b="1" u="sng" dirty="0">
                <a:solidFill>
                  <a:schemeClr val="tx1">
                    <a:lumMod val="85000"/>
                    <a:lumOff val="15000"/>
                  </a:schemeClr>
                </a:solidFill>
                <a:effectLst>
                  <a:outerShdw blurRad="38100" dist="38100" dir="2700000" algn="tl">
                    <a:srgbClr val="C0C0C0"/>
                  </a:outerShdw>
                </a:effectLst>
                <a:cs typeface="Tahoma" pitchFamily="34" charset="0"/>
              </a:rPr>
              <a:t>Elektronik kaynağa atıf: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John N.</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Berry</a:t>
            </a:r>
            <a:r>
              <a:rPr lang="tr-TR" sz="2000" dirty="0">
                <a:solidFill>
                  <a:schemeClr val="tx1">
                    <a:lumMod val="85000"/>
                    <a:lumOff val="15000"/>
                  </a:schemeClr>
                </a:solidFill>
                <a:effectLst>
                  <a:outerShdw blurRad="38100" dist="38100" dir="2700000" algn="tl">
                    <a:srgbClr val="C0C0C0"/>
                  </a:outerShdw>
                </a:effectLst>
                <a:cs typeface="Tahoma" pitchFamily="34" charset="0"/>
              </a:rPr>
              <a:t> ,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Educate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Library</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Leaders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Library</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Journal</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February</a:t>
            </a:r>
            <a:r>
              <a:rPr lang="tr-TR" sz="2000" dirty="0">
                <a:solidFill>
                  <a:schemeClr val="tx1">
                    <a:lumMod val="85000"/>
                    <a:lumOff val="15000"/>
                  </a:schemeClr>
                </a:solidFill>
                <a:effectLst>
                  <a:outerShdw blurRad="38100" dist="38100" dir="2700000" algn="tl">
                    <a:srgbClr val="C0C0C0"/>
                  </a:outerShdw>
                </a:effectLst>
                <a:cs typeface="Tahoma" pitchFamily="34" charset="0"/>
              </a:rPr>
              <a:t> 15, 1998 , (Çevrimiçi) http//www.</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epnet</a:t>
            </a:r>
            <a:r>
              <a:rPr lang="tr-TR" sz="2000" dirty="0">
                <a:solidFill>
                  <a:schemeClr val="tx1">
                    <a:lumMod val="85000"/>
                    <a:lumOff val="15000"/>
                  </a:schemeClr>
                </a:solidFill>
                <a:effectLst>
                  <a:outerShdw blurRad="38100" dist="38100" dir="2700000" algn="tl">
                    <a:srgbClr val="C0C0C0"/>
                  </a:outerShdw>
                </a:effectLst>
                <a:cs typeface="Tahoma" pitchFamily="34" charset="0"/>
              </a:rPr>
              <a:t>.com/</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ehost</a:t>
            </a:r>
            <a:r>
              <a:rPr lang="tr-TR" sz="2000" dirty="0">
                <a:solidFill>
                  <a:schemeClr val="tx1">
                    <a:lumMod val="85000"/>
                    <a:lumOff val="15000"/>
                  </a:schemeClr>
                </a:solidFill>
                <a:effectLst>
                  <a:outerShdw blurRad="38100" dist="38100" dir="2700000" algn="tl">
                    <a:srgbClr val="C0C0C0"/>
                  </a:outerShdw>
                </a:effectLst>
                <a:cs typeface="Tahoma" pitchFamily="34" charset="0"/>
              </a:rPr>
              <a:t>, 3 Nisan 2000.    veya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a:solidFill>
                  <a:schemeClr val="tx1">
                    <a:lumMod val="85000"/>
                    <a:lumOff val="15000"/>
                  </a:schemeClr>
                </a:solidFill>
                <a:effectLst>
                  <a:outerShdw blurRad="38100" dist="38100" dir="2700000" algn="tl">
                    <a:srgbClr val="C0C0C0"/>
                  </a:outerShdw>
                </a:effectLst>
                <a:cs typeface="Tahoma" pitchFamily="34" charset="0"/>
              </a:rPr>
              <a:t>Bill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Crowley</a:t>
            </a:r>
            <a:r>
              <a:rPr lang="tr-TR" sz="2000" dirty="0">
                <a:solidFill>
                  <a:schemeClr val="tx1">
                    <a:lumMod val="85000"/>
                    <a:lumOff val="15000"/>
                  </a:schemeClr>
                </a:solidFill>
                <a:effectLst>
                  <a:outerShdw blurRad="38100" dist="38100" dir="2700000" algn="tl">
                    <a:srgbClr val="C0C0C0"/>
                  </a:outerShdw>
                </a:effectLst>
                <a:cs typeface="Tahoma" pitchFamily="34" charset="0"/>
              </a:rPr>
              <a:t>-Bill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Brace</a:t>
            </a:r>
            <a:r>
              <a:rPr lang="tr-TR" sz="2000" dirty="0">
                <a:solidFill>
                  <a:schemeClr val="tx1">
                    <a:lumMod val="85000"/>
                    <a:lumOff val="15000"/>
                  </a:schemeClr>
                </a:solidFill>
                <a:effectLst>
                  <a:outerShdw blurRad="38100" dist="38100" dir="2700000" algn="tl">
                    <a:srgbClr val="C0C0C0"/>
                  </a:outerShdw>
                </a:effectLst>
                <a:cs typeface="Tahoma" pitchFamily="34" charset="0"/>
              </a:rPr>
              <a:t>, "A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Choice</a:t>
            </a:r>
            <a:r>
              <a:rPr lang="tr-TR" sz="2000" dirty="0">
                <a:solidFill>
                  <a:schemeClr val="tx1">
                    <a:lumMod val="85000"/>
                    <a:lumOff val="15000"/>
                  </a:schemeClr>
                </a:solidFill>
                <a:effectLst>
                  <a:outerShdw blurRad="38100" dist="38100" dir="2700000" algn="tl">
                    <a:srgbClr val="C0C0C0"/>
                  </a:outerShdw>
                </a:effectLst>
                <a:cs typeface="Tahoma" pitchFamily="34" charset="0"/>
              </a:rPr>
              <a:t> of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Futures</a:t>
            </a:r>
            <a:r>
              <a:rPr lang="tr-TR" sz="2000" dirty="0">
                <a:solidFill>
                  <a:schemeClr val="tx1">
                    <a:lumMod val="85000"/>
                    <a:lumOff val="15000"/>
                  </a:schemeClr>
                </a:solidFill>
                <a:effectLst>
                  <a:outerShdw blurRad="38100" dist="38100" dir="2700000" algn="tl">
                    <a:srgbClr val="C0C0C0"/>
                  </a:outerShdw>
                </a:effectLst>
                <a:cs typeface="Tahoma" pitchFamily="34" charset="0"/>
              </a:rPr>
              <a:t>: Is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It</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Libraries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Versus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Information</a:t>
            </a:r>
            <a:r>
              <a:rPr lang="tr-TR" sz="2000" dirty="0">
                <a:solidFill>
                  <a:schemeClr val="tx1">
                    <a:lumMod val="85000"/>
                    <a:lumOff val="15000"/>
                  </a:schemeClr>
                </a:solidFill>
                <a:effectLst>
                  <a:outerShdw blurRad="38100" dist="38100" dir="2700000" algn="tl">
                    <a:srgbClr val="C0C0C0"/>
                  </a:outerShdw>
                </a:effectLst>
                <a:cs typeface="Tahoma" pitchFamily="34" charset="0"/>
              </a:rPr>
              <a:t>?”, (Çevrimiçi) http//www.</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epnet</a:t>
            </a:r>
            <a:r>
              <a:rPr lang="tr-TR" sz="2000" dirty="0">
                <a:solidFill>
                  <a:schemeClr val="tx1">
                    <a:lumMod val="85000"/>
                    <a:lumOff val="15000"/>
                  </a:schemeClr>
                </a:solidFill>
                <a:effectLst>
                  <a:outerShdw blurRad="38100" dist="38100" dir="2700000" algn="tl">
                    <a:srgbClr val="C0C0C0"/>
                  </a:outerShdw>
                </a:effectLst>
                <a:cs typeface="Tahoma" pitchFamily="34" charset="0"/>
              </a:rPr>
              <a:t>.com/</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ehost</a:t>
            </a:r>
            <a:r>
              <a:rPr lang="tr-TR" sz="2000" dirty="0">
                <a:solidFill>
                  <a:schemeClr val="tx1">
                    <a:lumMod val="85000"/>
                    <a:lumOff val="15000"/>
                  </a:schemeClr>
                </a:solidFill>
                <a:effectLst>
                  <a:outerShdw blurRad="38100" dist="38100" dir="2700000" algn="tl">
                    <a:srgbClr val="C0C0C0"/>
                  </a:outerShdw>
                </a:effectLst>
                <a:cs typeface="Tahoma" pitchFamily="34" charset="0"/>
              </a:rPr>
              <a:t>, 30 Mart 2000.</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buNone/>
              <a:defRPr/>
            </a:pP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196752"/>
            <a:ext cx="7747000" cy="3878263"/>
          </a:xfrm>
        </p:spPr>
        <p:txBody>
          <a:bodyPr rtlCol="0">
            <a:spAutoFit/>
          </a:bodyPr>
          <a:lstStyle/>
          <a:p>
            <a:pPr marL="365760" indent="-365760" algn="just"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cs typeface="Times New Roman" pitchFamily="18" charset="0"/>
              </a:rPr>
              <a:t>Bibliyografya / Kaynakça </a:t>
            </a: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Parsons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Talcott</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The</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Social</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System</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London</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Routledge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and</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Kegan</a:t>
            </a:r>
            <a:r>
              <a:rPr lang="tr-TR" sz="2000" dirty="0">
                <a:solidFill>
                  <a:schemeClr val="tx1">
                    <a:lumMod val="85000"/>
                    <a:lumOff val="15000"/>
                  </a:schemeClr>
                </a:solidFill>
                <a:effectLst>
                  <a:outerShdw blurRad="38100" dist="38100" dir="2700000" algn="tl">
                    <a:srgbClr val="C0C0C0"/>
                  </a:outerShdw>
                </a:effectLst>
                <a:cs typeface="Tahoma" pitchFamily="34" charset="0"/>
              </a:rPr>
              <a:t> Paul, 1964.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Sartori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Giovanni</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a:solidFill>
                  <a:schemeClr val="tx1">
                    <a:lumMod val="85000"/>
                    <a:lumOff val="15000"/>
                  </a:schemeClr>
                </a:solidFill>
                <a:effectLst>
                  <a:outerShdw blurRad="38100" dist="38100" dir="2700000" algn="tl">
                    <a:srgbClr val="C0C0C0"/>
                  </a:outerShdw>
                </a:effectLst>
                <a:cs typeface="Tahoma" pitchFamily="34" charset="0"/>
              </a:rPr>
              <a:t>Demokrasi Kuramı</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Çev</a:t>
            </a:r>
            <a:r>
              <a:rPr lang="tr-TR" sz="2000" dirty="0">
                <a:solidFill>
                  <a:schemeClr val="tx1">
                    <a:lumMod val="85000"/>
                    <a:lumOff val="15000"/>
                  </a:schemeClr>
                </a:solidFill>
                <a:effectLst>
                  <a:outerShdw blurRad="38100" dist="38100" dir="2700000" algn="tl">
                    <a:srgbClr val="C0C0C0"/>
                  </a:outerShdw>
                </a:effectLst>
                <a:cs typeface="Tahoma" pitchFamily="34" charset="0"/>
              </a:rPr>
              <a:t>. Deniz Baykal, Ankara, Siyasi İlimler Türk Derneği Yayınları, t.y.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Berry</a:t>
            </a:r>
            <a:r>
              <a:rPr lang="tr-TR" sz="2000" dirty="0">
                <a:solidFill>
                  <a:schemeClr val="tx1">
                    <a:lumMod val="85000"/>
                    <a:lumOff val="15000"/>
                  </a:schemeClr>
                </a:solidFill>
                <a:effectLst>
                  <a:outerShdw blurRad="38100" dist="38100" dir="2700000" algn="tl">
                    <a:srgbClr val="C0C0C0"/>
                  </a:outerShdw>
                </a:effectLst>
                <a:cs typeface="Tahoma" pitchFamily="34" charset="0"/>
              </a:rPr>
              <a:t>, John N.: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Educate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Library</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Leaders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Library</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Journal</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February</a:t>
            </a:r>
            <a:r>
              <a:rPr lang="tr-TR" sz="2000" dirty="0">
                <a:solidFill>
                  <a:schemeClr val="tx1">
                    <a:lumMod val="85000"/>
                    <a:lumOff val="15000"/>
                  </a:schemeClr>
                </a:solidFill>
                <a:effectLst>
                  <a:outerShdw blurRad="38100" dist="38100" dir="2700000" algn="tl">
                    <a:srgbClr val="C0C0C0"/>
                  </a:outerShdw>
                </a:effectLst>
                <a:cs typeface="Tahoma" pitchFamily="34" charset="0"/>
              </a:rPr>
              <a:t> 15, 1998, (Çevrimiçi) http//www.</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epnet</a:t>
            </a:r>
            <a:r>
              <a:rPr lang="tr-TR" sz="2000" dirty="0">
                <a:solidFill>
                  <a:schemeClr val="tx1">
                    <a:lumMod val="85000"/>
                    <a:lumOff val="15000"/>
                  </a:schemeClr>
                </a:solidFill>
                <a:effectLst>
                  <a:outerShdw blurRad="38100" dist="38100" dir="2700000" algn="tl">
                    <a:srgbClr val="C0C0C0"/>
                  </a:outerShdw>
                </a:effectLst>
                <a:cs typeface="Tahoma" pitchFamily="34" charset="0"/>
              </a:rPr>
              <a:t>.com/</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ehost</a:t>
            </a:r>
            <a:r>
              <a:rPr lang="tr-TR" sz="2000" dirty="0">
                <a:solidFill>
                  <a:schemeClr val="tx1">
                    <a:lumMod val="85000"/>
                    <a:lumOff val="15000"/>
                  </a:schemeClr>
                </a:solidFill>
                <a:effectLst>
                  <a:outerShdw blurRad="38100" dist="38100" dir="2700000" algn="tl">
                    <a:srgbClr val="C0C0C0"/>
                  </a:outerShdw>
                </a:effectLst>
                <a:cs typeface="Tahoma" pitchFamily="34" charset="0"/>
              </a:rPr>
              <a:t>, 3 Nisan 2000.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ahoma" pitchFamily="34" charset="0"/>
              </a:rPr>
              <a:t>Bohannan</a:t>
            </a:r>
            <a:r>
              <a:rPr lang="tr-TR" sz="2000" dirty="0">
                <a:solidFill>
                  <a:schemeClr val="tx1">
                    <a:lumMod val="85000"/>
                    <a:lumOff val="15000"/>
                  </a:schemeClr>
                </a:solidFill>
                <a:effectLst>
                  <a:outerShdw blurRad="38100" dist="38100" dir="2700000" algn="tl">
                    <a:srgbClr val="C0C0C0"/>
                  </a:outerShdw>
                </a:effectLst>
                <a:cs typeface="Tahoma" pitchFamily="34" charset="0"/>
              </a:rPr>
              <a:t>, Paul: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Law</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and</a:t>
            </a:r>
            <a:r>
              <a:rPr lang="tr-TR" sz="2000" dirty="0">
                <a:solidFill>
                  <a:schemeClr val="tx1">
                    <a:lumMod val="85000"/>
                    <a:lumOff val="15000"/>
                  </a:schemeClr>
                </a:solidFill>
                <a:effectLst>
                  <a:outerShdw blurRad="38100" dist="38100" dir="2700000" algn="tl">
                    <a:srgbClr val="C0C0C0"/>
                  </a:outerShdw>
                </a:effectLst>
                <a:cs typeface="Tahoma" pitchFamily="34" charset="0"/>
              </a:rPr>
              <a:t> Legal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Institutions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International</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Encyclopedia</a:t>
            </a:r>
            <a:r>
              <a:rPr lang="tr-TR" sz="2000" b="1" dirty="0">
                <a:solidFill>
                  <a:schemeClr val="tx1">
                    <a:lumMod val="85000"/>
                    <a:lumOff val="15000"/>
                  </a:schemeClr>
                </a:solidFill>
                <a:effectLst>
                  <a:outerShdw blurRad="38100" dist="38100" dir="2700000" algn="tl">
                    <a:srgbClr val="C0C0C0"/>
                  </a:outerShdw>
                </a:effectLst>
                <a:cs typeface="Tahoma" pitchFamily="34" charset="0"/>
              </a:rPr>
              <a:t> of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Social</a:t>
            </a:r>
            <a:r>
              <a:rPr lang="tr-TR" sz="2000" b="1" dirty="0">
                <a:solidFill>
                  <a:schemeClr val="tx1">
                    <a:lumMod val="85000"/>
                    <a:lumOff val="15000"/>
                  </a:schemeClr>
                </a:solidFill>
                <a:effectLst>
                  <a:outerShdw blurRad="38100" dist="38100" dir="2700000" algn="tl">
                    <a:srgbClr val="C0C0C0"/>
                  </a:outerShdw>
                </a:effectLst>
                <a:cs typeface="Tahoma" pitchFamily="34" charset="0"/>
              </a:rPr>
              <a:t> </a:t>
            </a:r>
            <a:r>
              <a:rPr lang="tr-TR" sz="2000" b="1" dirty="0" err="1">
                <a:solidFill>
                  <a:schemeClr val="tx1">
                    <a:lumMod val="85000"/>
                    <a:lumOff val="15000"/>
                  </a:schemeClr>
                </a:solidFill>
                <a:effectLst>
                  <a:outerShdw blurRad="38100" dist="38100" dir="2700000" algn="tl">
                    <a:srgbClr val="C0C0C0"/>
                  </a:outerShdw>
                </a:effectLst>
                <a:cs typeface="Tahoma" pitchFamily="34" charset="0"/>
              </a:rPr>
              <a:t>Sciences</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Vol</a:t>
            </a:r>
            <a:r>
              <a:rPr lang="tr-TR" sz="2000" dirty="0">
                <a:solidFill>
                  <a:schemeClr val="tx1">
                    <a:lumMod val="85000"/>
                    <a:lumOff val="15000"/>
                  </a:schemeClr>
                </a:solidFill>
                <a:effectLst>
                  <a:outerShdw blurRad="38100" dist="38100" dir="2700000" algn="tl">
                    <a:srgbClr val="C0C0C0"/>
                  </a:outerShdw>
                </a:effectLst>
                <a:cs typeface="Tahoma" pitchFamily="34" charset="0"/>
              </a:rPr>
              <a:t>.IX, Ed.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by</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David</a:t>
            </a:r>
            <a:r>
              <a:rPr lang="tr-TR" sz="2000" dirty="0">
                <a:solidFill>
                  <a:schemeClr val="tx1">
                    <a:lumMod val="85000"/>
                    <a:lumOff val="15000"/>
                  </a:schemeClr>
                </a:solidFill>
                <a:effectLst>
                  <a:outerShdw blurRad="38100" dist="38100" dir="2700000" algn="tl">
                    <a:srgbClr val="C0C0C0"/>
                  </a:outerShdw>
                </a:effectLst>
                <a:cs typeface="Tahoma" pitchFamily="34" charset="0"/>
              </a:rPr>
              <a:t> L.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Shils</a:t>
            </a:r>
            <a:r>
              <a:rPr lang="tr-TR" sz="2000" dirty="0">
                <a:solidFill>
                  <a:schemeClr val="tx1">
                    <a:lumMod val="85000"/>
                    <a:lumOff val="15000"/>
                  </a:schemeClr>
                </a:solidFill>
                <a:effectLst>
                  <a:outerShdw blurRad="38100" dist="38100" dir="2700000" algn="tl">
                    <a:srgbClr val="C0C0C0"/>
                  </a:outerShdw>
                </a:effectLst>
                <a:cs typeface="Tahoma" pitchFamily="34" charset="0"/>
              </a:rPr>
              <a:t>, w.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Place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McMillan</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and</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Free</a:t>
            </a:r>
            <a:r>
              <a:rPr lang="tr-TR" sz="2000" dirty="0">
                <a:solidFill>
                  <a:schemeClr val="tx1">
                    <a:lumMod val="85000"/>
                    <a:lumOff val="15000"/>
                  </a:schemeClr>
                </a:solidFill>
                <a:effectLst>
                  <a:outerShdw blurRad="38100" dist="38100" dir="2700000" algn="tl">
                    <a:srgbClr val="C0C0C0"/>
                  </a:outerShdw>
                </a:effectLst>
                <a:cs typeface="Tahoma" pitchFamily="34" charset="0"/>
              </a:rPr>
              <a:t>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Press</a:t>
            </a:r>
            <a:r>
              <a:rPr lang="tr-TR" sz="2000" dirty="0">
                <a:solidFill>
                  <a:schemeClr val="tx1">
                    <a:lumMod val="85000"/>
                    <a:lumOff val="15000"/>
                  </a:schemeClr>
                </a:solidFill>
                <a:effectLst>
                  <a:outerShdw blurRad="38100" dist="38100" dir="2700000" algn="tl">
                    <a:srgbClr val="C0C0C0"/>
                  </a:outerShdw>
                </a:effectLst>
                <a:cs typeface="Tahoma" pitchFamily="34" charset="0"/>
              </a:rPr>
              <a:t>, © 1968, </a:t>
            </a:r>
            <a:r>
              <a:rPr lang="tr-TR" sz="2000" dirty="0" err="1">
                <a:solidFill>
                  <a:schemeClr val="tx1">
                    <a:lumMod val="85000"/>
                    <a:lumOff val="15000"/>
                  </a:schemeClr>
                </a:solidFill>
                <a:effectLst>
                  <a:outerShdw blurRad="38100" dist="38100" dir="2700000" algn="tl">
                    <a:srgbClr val="C0C0C0"/>
                  </a:outerShdw>
                </a:effectLst>
                <a:cs typeface="Tahoma" pitchFamily="34" charset="0"/>
              </a:rPr>
              <a:t>pp</a:t>
            </a:r>
            <a:r>
              <a:rPr lang="tr-TR" sz="2000" dirty="0">
                <a:solidFill>
                  <a:schemeClr val="tx1">
                    <a:lumMod val="85000"/>
                    <a:lumOff val="15000"/>
                  </a:schemeClr>
                </a:solidFill>
                <a:effectLst>
                  <a:outerShdw blurRad="38100" dist="38100" dir="2700000" algn="tl">
                    <a:srgbClr val="C0C0C0"/>
                  </a:outerShdw>
                </a:effectLst>
                <a:cs typeface="Tahoma" pitchFamily="34" charset="0"/>
              </a:rPr>
              <a:t>.73-77. </a:t>
            </a:r>
            <a:endParaRPr lang="tr-TR" sz="2000" dirty="0">
              <a:solidFill>
                <a:schemeClr val="tx1">
                  <a:lumMod val="85000"/>
                  <a:lumOff val="15000"/>
                </a:schemeClr>
              </a:solidFill>
              <a:effectLst>
                <a:outerShdw blurRad="38100" dist="38100" dir="2700000" algn="tl">
                  <a:srgbClr val="C0C0C0"/>
                </a:outerShdw>
              </a:effectLst>
              <a:cs typeface="Times New Roman" pitchFamily="18" charset="0"/>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a:xfrm>
            <a:off x="755576" y="1268760"/>
            <a:ext cx="7747000" cy="3878263"/>
          </a:xfrm>
        </p:spPr>
        <p:txBody>
          <a:bodyPr rtlCol="0">
            <a:spAutoFit/>
          </a:bodyPr>
          <a:lstStyle/>
          <a:p>
            <a:pPr marL="365760" indent="-365760" algn="just" eaLnBrk="1" fontAlgn="auto" hangingPunct="1">
              <a:spcBef>
                <a:spcPct val="50000"/>
              </a:spcBef>
              <a:spcAft>
                <a:spcPts val="0"/>
              </a:spcAft>
              <a:defRPr/>
            </a:pPr>
            <a:r>
              <a:rPr lang="tr-TR" sz="2800" b="1" dirty="0">
                <a:solidFill>
                  <a:srgbClr val="FF0000"/>
                </a:solidFill>
                <a:effectLst>
                  <a:outerShdw blurRad="38100" dist="38100" dir="2700000" algn="tl">
                    <a:srgbClr val="C0C0C0"/>
                  </a:outerShdw>
                </a:effectLst>
                <a:cs typeface="Times New Roman" pitchFamily="18" charset="0"/>
              </a:rPr>
              <a:t>Bibliyografya / Kaynakça </a:t>
            </a: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r>
              <a:rPr lang="tr-TR" sz="2000" dirty="0" err="1">
                <a:solidFill>
                  <a:schemeClr val="tx1">
                    <a:lumMod val="85000"/>
                    <a:lumOff val="15000"/>
                  </a:schemeClr>
                </a:solidFill>
                <a:effectLst>
                  <a:outerShdw blurRad="38100" dist="38100" dir="2700000" algn="tl">
                    <a:srgbClr val="C0C0C0"/>
                  </a:outerShdw>
                </a:effectLst>
                <a:cs typeface="Times New Roman" pitchFamily="18" charset="0"/>
              </a:rPr>
              <a:t>Hirsch</a:t>
            </a:r>
            <a:r>
              <a:rPr lang="tr-TR" sz="2000" dirty="0">
                <a:solidFill>
                  <a:schemeClr val="tx1">
                    <a:lumMod val="85000"/>
                    <a:lumOff val="15000"/>
                  </a:schemeClr>
                </a:solidFill>
                <a:effectLst>
                  <a:outerShdw blurRad="38100" dist="38100" dir="2700000" algn="tl">
                    <a:srgbClr val="C0C0C0"/>
                  </a:outerShdw>
                </a:effectLst>
                <a:cs typeface="Times New Roman" pitchFamily="18" charset="0"/>
              </a:rPr>
              <a:t>, </a:t>
            </a:r>
            <a:r>
              <a:rPr lang="tr-TR" sz="2000" dirty="0" err="1">
                <a:solidFill>
                  <a:schemeClr val="tx1">
                    <a:lumMod val="85000"/>
                    <a:lumOff val="15000"/>
                  </a:schemeClr>
                </a:solidFill>
                <a:effectLst>
                  <a:outerShdw blurRad="38100" dist="38100" dir="2700000" algn="tl">
                    <a:srgbClr val="C0C0C0"/>
                  </a:outerShdw>
                </a:effectLst>
                <a:cs typeface="Times New Roman" pitchFamily="18" charset="0"/>
              </a:rPr>
              <a:t>Ernst</a:t>
            </a:r>
            <a:r>
              <a:rPr lang="tr-TR" sz="2000" dirty="0">
                <a:solidFill>
                  <a:schemeClr val="tx1">
                    <a:lumMod val="85000"/>
                    <a:lumOff val="15000"/>
                  </a:schemeClr>
                </a:solidFill>
                <a:effectLst>
                  <a:outerShdw blurRad="38100" dist="38100" dir="2700000" algn="tl">
                    <a:srgbClr val="C0C0C0"/>
                  </a:outerShdw>
                </a:effectLst>
                <a:cs typeface="Times New Roman" pitchFamily="18" charset="0"/>
              </a:rPr>
              <a:t>, E.: 	“İktidar ve Hukuk,” </a:t>
            </a:r>
            <a:r>
              <a:rPr lang="tr-TR" sz="2000" dirty="0" err="1">
                <a:solidFill>
                  <a:schemeClr val="tx1">
                    <a:lumMod val="85000"/>
                    <a:lumOff val="15000"/>
                  </a:schemeClr>
                </a:solidFill>
                <a:effectLst>
                  <a:outerShdw blurRad="38100" dist="38100" dir="2700000" algn="tl">
                    <a:srgbClr val="C0C0C0"/>
                  </a:outerShdw>
                </a:effectLst>
                <a:cs typeface="Times New Roman" pitchFamily="18" charset="0"/>
              </a:rPr>
              <a:t>Çev</a:t>
            </a:r>
            <a:r>
              <a:rPr lang="tr-TR" sz="2000" dirty="0">
                <a:solidFill>
                  <a:schemeClr val="tx1">
                    <a:lumMod val="85000"/>
                    <a:lumOff val="15000"/>
                  </a:schemeClr>
                </a:solidFill>
                <a:effectLst>
                  <a:outerShdw blurRad="38100" dist="38100" dir="2700000" algn="tl">
                    <a:srgbClr val="C0C0C0"/>
                  </a:outerShdw>
                </a:effectLst>
                <a:cs typeface="Times New Roman" pitchFamily="18" charset="0"/>
              </a:rPr>
              <a:t>. Hayrettin Ökçesiz, </a:t>
            </a:r>
            <a:r>
              <a:rPr lang="tr-TR" sz="2000" b="1" dirty="0">
                <a:solidFill>
                  <a:schemeClr val="tx1">
                    <a:lumMod val="85000"/>
                    <a:lumOff val="15000"/>
                  </a:schemeClr>
                </a:solidFill>
                <a:effectLst>
                  <a:outerShdw blurRad="38100" dist="38100" dir="2700000" algn="tl">
                    <a:srgbClr val="C0C0C0"/>
                  </a:outerShdw>
                </a:effectLst>
                <a:cs typeface="Times New Roman" pitchFamily="18" charset="0"/>
              </a:rPr>
              <a:t>Hukuk Araştırmaları</a:t>
            </a:r>
            <a:r>
              <a:rPr lang="tr-TR" sz="2000" dirty="0">
                <a:solidFill>
                  <a:schemeClr val="tx1">
                    <a:lumMod val="85000"/>
                    <a:lumOff val="15000"/>
                  </a:schemeClr>
                </a:solidFill>
                <a:effectLst>
                  <a:outerShdw blurRad="38100" dist="38100" dir="2700000" algn="tl">
                    <a:srgbClr val="C0C0C0"/>
                  </a:outerShdw>
                </a:effectLst>
                <a:cs typeface="Times New Roman" pitchFamily="18" charset="0"/>
              </a:rPr>
              <a:t>, C.II, No:3, Eylül-Aralık 1987, s.</a:t>
            </a:r>
            <a:r>
              <a:rPr lang="tr-TR" sz="2000" dirty="0">
                <a:solidFill>
                  <a:schemeClr val="tx1">
                    <a:lumMod val="85000"/>
                    <a:lumOff val="15000"/>
                  </a:schemeClr>
                </a:solidFill>
                <a:effectLst>
                  <a:outerShdw blurRad="38100" dist="38100" dir="2700000" algn="tl">
                    <a:srgbClr val="C0C0C0"/>
                  </a:outerShdw>
                </a:effectLst>
              </a:rPr>
              <a:t> </a:t>
            </a:r>
            <a:r>
              <a:rPr lang="tr-TR" sz="2000" dirty="0">
                <a:solidFill>
                  <a:schemeClr val="tx1">
                    <a:lumMod val="85000"/>
                    <a:lumOff val="15000"/>
                  </a:schemeClr>
                </a:solidFill>
                <a:effectLst>
                  <a:outerShdw blurRad="38100" dist="38100" dir="2700000" algn="tl">
                    <a:srgbClr val="C0C0C0"/>
                  </a:outerShdw>
                </a:effectLst>
                <a:cs typeface="Times New Roman" pitchFamily="18" charset="0"/>
              </a:rPr>
              <a:t>40-49. </a:t>
            </a:r>
            <a:endParaRPr lang="tr-TR" sz="2000" dirty="0">
              <a:solidFill>
                <a:schemeClr val="tx1">
                  <a:lumMod val="85000"/>
                  <a:lumOff val="15000"/>
                </a:schemeClr>
              </a:solidFill>
              <a:effectLst>
                <a:outerShdw blurRad="38100" dist="38100" dir="2700000" algn="tl">
                  <a:srgbClr val="C0C0C0"/>
                </a:outerShdw>
              </a:effectLst>
            </a:endParaRPr>
          </a:p>
          <a:p>
            <a:pPr marL="365760" indent="-365760" algn="just" eaLnBrk="1" fontAlgn="auto" hangingPunct="1">
              <a:spcBef>
                <a:spcPct val="50000"/>
              </a:spcBef>
              <a:spcAft>
                <a:spcPts val="0"/>
              </a:spcAft>
              <a:defRPr/>
            </a:pPr>
            <a:endParaRPr lang="tr-TR" sz="2000" dirty="0">
              <a:solidFill>
                <a:schemeClr val="tx1">
                  <a:lumMod val="85000"/>
                  <a:lumOff val="15000"/>
                </a:schemeClr>
              </a:solidFill>
              <a:effectLst>
                <a:outerShdw blurRad="38100" dist="38100" dir="2700000" algn="tl">
                  <a:srgbClr val="C0C0C0"/>
                </a:outerShdw>
              </a:effectLst>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RAŞTIRMA SÜRECİ VE TASARIMI&amp;#x0D;&amp;#x0A;&amp;amp;#x09;&amp;amp;#x09;&amp;amp;#x09;&amp;#x0D;&amp;#x0A;SEVİL BEKTAŞ&amp;quot;&quot;/&gt;&lt;property id=&quot;20307&quot; value=&quot;256&quot;/&gt;&lt;/object&gt;&lt;object type=&quot;3&quot; unique_id=&quot;10005&quot;&gt;&lt;property id=&quot;20148&quot; value=&quot;5&quot;/&gt;&lt;property id=&quot;20300&quot; value=&quot;Slide 2 - &amp;quot;BİLİM&amp;quot;&quot;/&gt;&lt;property id=&quot;20307&quot; value=&quot;257&quot;/&gt;&lt;/object&gt;&lt;object type=&quot;3&quot; unique_id=&quot;10006&quot;&gt;&lt;property id=&quot;20148&quot; value=&quot;5&quot;/&gt;&lt;property id=&quot;20300&quot; value=&quot;Slide 3 - &amp;quot;BİLİMSEL ARAŞTIRMADA TEMEL KAVRAMLAR&amp;quot;&quot;/&gt;&lt;property id=&quot;20307&quot; value=&quot;267&quot;/&gt;&lt;/object&gt;&lt;object type=&quot;3&quot; unique_id=&quot;10007&quot;&gt;&lt;property id=&quot;20148&quot; value=&quot;5&quot;/&gt;&lt;property id=&quot;20300&quot; value=&quot;Slide 4 - &amp;quot;HİPOTEZ&amp;quot;&quot;/&gt;&lt;property id=&quot;20307&quot; value=&quot;266&quot;/&gt;&lt;/object&gt;&lt;object type=&quot;3&quot; unique_id=&quot;10008&quot;&gt;&lt;property id=&quot;20148&quot; value=&quot;5&quot;/&gt;&lt;property id=&quot;20300&quot; value=&quot;Slide 5 - &amp;quot;DEĞİŞKEN&amp;quot;&quot;/&gt;&lt;property id=&quot;20307&quot; value=&quot;268&quot;/&gt;&lt;/object&gt;&lt;object type=&quot;3&quot; unique_id=&quot;10009&quot;&gt;&lt;property id=&quot;20148&quot; value=&quot;5&quot;/&gt;&lt;property id=&quot;20300&quot; value=&quot;Slide 6 - &amp;quot;TÜMEVARIM&amp;quot;&quot;/&gt;&lt;property id=&quot;20307&quot; value=&quot;269&quot;/&gt;&lt;/object&gt;&lt;object type=&quot;3&quot; unique_id=&quot;10010&quot;&gt;&lt;property id=&quot;20148&quot; value=&quot;5&quot;/&gt;&lt;property id=&quot;20300&quot; value=&quot;Slide 7 - &amp;quot;TÜMDENGELİM&amp;quot;&quot;/&gt;&lt;property id=&quot;20307&quot; value=&quot;270&quot;/&gt;&lt;/object&gt;&lt;object type=&quot;3&quot; unique_id=&quot;10011&quot;&gt;&lt;property id=&quot;20148&quot; value=&quot;5&quot;/&gt;&lt;property id=&quot;20300&quot; value=&quot;Slide 8 - &amp;quot;BİLİMSEL ARAŞTIRMANIN AMACI&amp;#x0D;&amp;#x0A;&amp;quot;&quot;/&gt;&lt;property id=&quot;20307&quot; value=&quot;258&quot;/&gt;&lt;/object&gt;&lt;object type=&quot;3&quot; unique_id=&quot;10012&quot;&gt;&lt;property id=&quot;20148&quot; value=&quot;5&quot;/&gt;&lt;property id=&quot;20300&quot; value=&quot;Slide 9 - &amp;quot;Bilimsel araştIRMANIN AMACI&amp;quot;&quot;/&gt;&lt;property id=&quot;20307&quot; value=&quot;259&quot;/&gt;&lt;/object&gt;&lt;object type=&quot;3&quot; unique_id=&quot;10013&quot;&gt;&lt;property id=&quot;20148&quot; value=&quot;5&quot;/&gt;&lt;property id=&quot;20300&quot; value=&quot;Slide 10 - &amp;quot;BİLİMSEL ARAŞTIRMANIN AMACI&amp;quot;&quot;/&gt;&lt;property id=&quot;20307&quot; value=&quot;260&quot;/&gt;&lt;/object&gt;&lt;object type=&quot;3&quot; unique_id=&quot;10014&quot;&gt;&lt;property id=&quot;20148&quot; value=&quot;5&quot;/&gt;&lt;property id=&quot;20300&quot; value=&quot;Slide 11 - &amp;quot;ARAŞTIRMA SÜRECİ&amp;quot;&quot;/&gt;&lt;property id=&quot;20307&quot; value=&quot;271&quot;/&gt;&lt;/object&gt;&lt;object type=&quot;3&quot; unique_id=&quot;10015&quot;&gt;&lt;property id=&quot;20148&quot; value=&quot;5&quot;/&gt;&lt;property id=&quot;20300&quot; value=&quot;Slide 12 - &amp;quot;  ARAŞTIRMAKONUSUNUN/PROBLEMİN SEÇİMİ&amp;quot;&quot;/&gt;&lt;property id=&quot;20307&quot; value=&quot;272&quot;/&gt;&lt;/object&gt;&lt;object type=&quot;3&quot; unique_id=&quot;10016&quot;&gt;&lt;property id=&quot;20148&quot; value=&quot;5&quot;/&gt;&lt;property id=&quot;20300&quot; value=&quot;Slide 13 - &amp;quot;Seçilen konu şu sorulara cevap verebİlMELİDİR…&amp;quot;&quot;/&gt;&lt;property id=&quot;20307&quot; value=&quot;273&quot;/&gt;&lt;/object&gt;&lt;object type=&quot;3&quot; unique_id=&quot;10017&quot;&gt;&lt;property id=&quot;20148&quot; value=&quot;5&quot;/&gt;&lt;property id=&quot;20300&quot; value=&quot;Slide 14 - &amp;quot;MUHTEMEL ARAŞTIRMA KONULARININ BELİRLENMESİ&amp;quot;&quot;/&gt;&lt;property id=&quot;20307&quot; value=&quot;274&quot;/&gt;&lt;/object&gt;&lt;object type=&quot;3&quot; unique_id=&quot;10018&quot;&gt;&lt;property id=&quot;20148&quot; value=&quot;5&quot;/&gt;&lt;property id=&quot;20300&quot; value=&quot;Slide 15 - &amp;quot;Genel Araştırma Konusu Hangi Yöntemlerle Belirlenir?&amp;quot;&quot;/&gt;&lt;property id=&quot;20307&quot; value=&quot;275&quot;/&gt;&lt;/object&gt;&lt;object type=&quot;3&quot; unique_id=&quot;10019&quot;&gt;&lt;property id=&quot;20148&quot; value=&quot;5&quot;/&gt;&lt;property id=&quot;20300&quot; value=&quot;Slide 16 - &amp;quot;ARAŞTIRMA AMAÇLARININ YAZILMASI&amp;quot;&quot;/&gt;&lt;property id=&quot;20307&quot; value=&quot;277&quot;/&gt;&lt;/object&gt;&lt;object type=&quot;3&quot; unique_id=&quot;10020&quot;&gt;&lt;property id=&quot;20148&quot; value=&quot;5&quot;/&gt;&lt;property id=&quot;20300&quot; value=&quot;Slide 17 - &amp;quot;ARAŞTIRMADA İYİ BİR KONUNUN BELİRLEYİCİLERİ&amp;quot;&quot;/&gt;&lt;property id=&quot;20307&quot; value=&quot;276&quot;/&gt;&lt;/object&gt;&lt;object type=&quot;3&quot; unique_id=&quot;10022&quot;&gt;&lt;property id=&quot;20148&quot; value=&quot;5&quot;/&gt;&lt;property id=&quot;20300&quot; value=&quot;Slide 23 - &amp;quot;ARAŞTIRMA YÖNTEMLERİ&amp;quot;&quot;/&gt;&lt;property id=&quot;20307&quot; value=&quot;262&quot;/&gt;&lt;/object&gt;&lt;object type=&quot;3&quot; unique_id=&quot;10023&quot;&gt;&lt;property id=&quot;20148&quot; value=&quot;5&quot;/&gt;&lt;property id=&quot;20300&quot; value=&quot;Slide 24 - &amp;quot;ARAŞTIRMA YÖNTEMLERİ&amp;quot;&quot;/&gt;&lt;property id=&quot;20307&quot; value=&quot;263&quot;/&gt;&lt;/object&gt;&lt;object type=&quot;3&quot; unique_id=&quot;10024&quot;&gt;&lt;property id=&quot;20148&quot; value=&quot;5&quot;/&gt;&lt;property id=&quot;20300&quot; value=&quot;Slide 25 - &amp;quot;ARAŞTIRMA YÖNTEMLERİ&amp;quot;&quot;/&gt;&lt;property id=&quot;20307&quot; value=&quot;264&quot;/&gt;&lt;/object&gt;&lt;object type=&quot;3&quot; unique_id=&quot;10163&quot;&gt;&lt;property id=&quot;20148&quot; value=&quot;5&quot;/&gt;&lt;property id=&quot;20300&quot; value=&quot;Slide 18 - &amp;quot;ARAŞTIRMANIN PLANLANMASI/TASARIMI&amp;quot;&quot;/&gt;&lt;property id=&quot;20307&quot; value=&quot;278&quot;/&gt;&lt;/object&gt;&lt;object type=&quot;3&quot; unique_id=&quot;10164&quot;&gt;&lt;property id=&quot;20148&quot; value=&quot;5&quot;/&gt;&lt;property id=&quot;20300&quot; value=&quot;Slide 19 - &amp;quot;ARAŞTIRMA KONUSU&amp;quot;&quot;/&gt;&lt;property id=&quot;20307&quot; value=&quot;279&quot;/&gt;&lt;/object&gt;&lt;object type=&quot;3&quot; unique_id=&quot;10165&quot;&gt;&lt;property id=&quot;20148&quot; value=&quot;5&quot;/&gt;&lt;property id=&quot;20300&quot; value=&quot;Slide 20 - &amp;quot;ARAŞTIRMA PLANLANMASI/TASARIMI&amp;quot;&quot;/&gt;&lt;property id=&quot;20307&quot; value=&quot;280&quot;/&gt;&lt;/object&gt;&lt;object type=&quot;3&quot; unique_id=&quot;10166&quot;&gt;&lt;property id=&quot;20148&quot; value=&quot;5&quot;/&gt;&lt;property id=&quot;20300&quot; value=&quot;Slide 21 - &amp;quot;ARAŞTIRMANIN PLANLANMASI/TASARIMI&amp;quot;&quot;/&gt;&lt;property id=&quot;20307&quot; value=&quot;281&quot;/&gt;&lt;/object&gt;&lt;object type=&quot;3&quot; unique_id=&quot;10167&quot;&gt;&lt;property id=&quot;20148&quot; value=&quot;5&quot;/&gt;&lt;property id=&quot;20300&quot; value=&quot;Slide 22 - &amp;quot;ARAŞTIRMA YÖNTEMLERİ&amp;quot;&quot;/&gt;&lt;property id=&quot;20307&quot; value=&quot;282&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Hardcover</Template>
  <TotalTime>9923</TotalTime>
  <Words>5149</Words>
  <Application>Microsoft Office PowerPoint</Application>
  <PresentationFormat>Ekran Gösterisi (4:3)</PresentationFormat>
  <Paragraphs>617</Paragraphs>
  <Slides>99</Slides>
  <Notes>9</Notes>
  <HiddenSlides>0</HiddenSlides>
  <MMClips>0</MMClips>
  <ScaleCrop>false</ScaleCrop>
  <HeadingPairs>
    <vt:vector size="4" baseType="variant">
      <vt:variant>
        <vt:lpstr>Tema</vt:lpstr>
      </vt:variant>
      <vt:variant>
        <vt:i4>1</vt:i4>
      </vt:variant>
      <vt:variant>
        <vt:lpstr>Slayt Başlıkları</vt:lpstr>
      </vt:variant>
      <vt:variant>
        <vt:i4>99</vt:i4>
      </vt:variant>
    </vt:vector>
  </HeadingPairs>
  <TitlesOfParts>
    <vt:vector size="100" baseType="lpstr">
      <vt:lpstr>Cilt</vt:lpstr>
      <vt:lpstr>BİLİMSEL ARAŞTIRMANIN TEMEL İLKELERİ</vt:lpstr>
      <vt:lpstr>Slayt 2</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Bilim Nedir?</vt:lpstr>
      <vt:lpstr>Slayt 22</vt:lpstr>
      <vt:lpstr>Bilim Nedir?</vt:lpstr>
      <vt:lpstr>Slayt 24</vt:lpstr>
      <vt:lpstr>Araştırmacı Kriterleri </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Araştırmacı Kriterleri</vt:lpstr>
      <vt:lpstr>Araştırma Türleri</vt:lpstr>
      <vt:lpstr>Araştırma Türleri</vt:lpstr>
      <vt:lpstr>Araştırma Türleri</vt:lpstr>
      <vt:lpstr>Araştırma Türleri</vt:lpstr>
      <vt:lpstr>Araştırma Türleri</vt:lpstr>
      <vt:lpstr>Araştırma Türleri</vt:lpstr>
      <vt:lpstr>Araştırma Türleri</vt:lpstr>
      <vt:lpstr>Araştırma Türleri</vt:lpstr>
      <vt:lpstr>1. Hipotez  Ortaya çıkmış veya çıkabilecek  davranışlar, olgular ve olaylar hakkında varsayım niteliğindeki açıklamalardır.  Hipotez; Bir soruya verilen geçici cevaptır.  Hipotetik bilim insanlarının bir soruya verdiği geçici cevap ve sonuç çıkarımıdır.  Genellikle bilimsel bir tahmindir. </vt:lpstr>
      <vt:lpstr>Bilimsel Araştırmada Temel Kavramlar</vt:lpstr>
      <vt:lpstr>Bilimsel Araştırmada Temel Kavramlar</vt:lpstr>
      <vt:lpstr>Slayt 50</vt:lpstr>
      <vt:lpstr>Bilimsel Araştırmanın Amacı </vt:lpstr>
      <vt:lpstr>Slayt 52</vt:lpstr>
      <vt:lpstr>Bilimsel Araştırmanın Amacı </vt:lpstr>
      <vt:lpstr>Bilimsel Araştırmanın Amacı </vt:lpstr>
      <vt:lpstr>Araştırma Süreci</vt:lpstr>
      <vt:lpstr>Araştırma Süreci</vt:lpstr>
      <vt:lpstr>  Araştırma Konusunun Seçimi</vt:lpstr>
      <vt:lpstr>Slayt 58</vt:lpstr>
      <vt:lpstr>Slayt 59</vt:lpstr>
      <vt:lpstr>Slayt 60</vt:lpstr>
      <vt:lpstr>Slayt 61</vt:lpstr>
      <vt:lpstr>Slayt 62</vt:lpstr>
      <vt:lpstr>Slayt 63</vt:lpstr>
      <vt:lpstr>Slayt 64</vt:lpstr>
      <vt:lpstr>Slayt 65</vt:lpstr>
      <vt:lpstr>Slayt 66</vt:lpstr>
      <vt:lpstr>Slayt 67</vt:lpstr>
      <vt:lpstr> Araştırma Konusunun Seçimi</vt:lpstr>
      <vt:lpstr>Slayt 69</vt:lpstr>
      <vt:lpstr>Slayt 70</vt:lpstr>
      <vt:lpstr>Araştırmanın  Planlanması / Tasarımı</vt:lpstr>
      <vt:lpstr>Araştırmanın  Planlanması / Tasarımı</vt:lpstr>
      <vt:lpstr>Araştırmanın  Planlanması / Tasarımı</vt:lpstr>
      <vt:lpstr>Araştırmanın  Planlanması / Tasarımı</vt:lpstr>
      <vt:lpstr>Araştırmanın  Planlanması / Tasarımı</vt:lpstr>
      <vt:lpstr>Slayt 76</vt:lpstr>
      <vt:lpstr>Slayt 77</vt:lpstr>
      <vt:lpstr>Slayt 78</vt:lpstr>
      <vt:lpstr>Slayt 79</vt:lpstr>
      <vt:lpstr>Slayt 80</vt:lpstr>
      <vt:lpstr>Slayt 81</vt:lpstr>
      <vt:lpstr>Slayt 82</vt:lpstr>
      <vt:lpstr>Slayt 83</vt:lpstr>
      <vt:lpstr>Slayt 84</vt:lpstr>
      <vt:lpstr>Slayt 85</vt:lpstr>
      <vt:lpstr>Slayt 86</vt:lpstr>
      <vt:lpstr>Slayt 87</vt:lpstr>
      <vt:lpstr>Slayt 88</vt:lpstr>
      <vt:lpstr>Slayt 89</vt:lpstr>
      <vt:lpstr>Slayt 90</vt:lpstr>
      <vt:lpstr>Slayt 91</vt:lpstr>
      <vt:lpstr>Slayt 92</vt:lpstr>
      <vt:lpstr>Slayt 93</vt:lpstr>
      <vt:lpstr>Slayt 94</vt:lpstr>
      <vt:lpstr>Slayt 95</vt:lpstr>
      <vt:lpstr>Slayt 96</vt:lpstr>
      <vt:lpstr>Slayt 97</vt:lpstr>
      <vt:lpstr>Slayt 98</vt:lpstr>
      <vt:lpstr>Slayt 99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sevilbektas</dc:creator>
  <cp:lastModifiedBy>M-ODABAŞOĞLU</cp:lastModifiedBy>
  <cp:revision>158</cp:revision>
  <dcterms:created xsi:type="dcterms:W3CDTF">2011-10-08T19:01:40Z</dcterms:created>
  <dcterms:modified xsi:type="dcterms:W3CDTF">2015-06-18T12:28:35Z</dcterms:modified>
</cp:coreProperties>
</file>