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3" r:id="rId6"/>
    <p:sldId id="264" r:id="rId7"/>
    <p:sldId id="260" r:id="rId8"/>
    <p:sldId id="261" r:id="rId9"/>
    <p:sldId id="265" r:id="rId10"/>
    <p:sldId id="266" r:id="rId11"/>
    <p:sldId id="267" r:id="rId12"/>
    <p:sldId id="262" r:id="rId13"/>
    <p:sldId id="271" r:id="rId14"/>
    <p:sldId id="270" r:id="rId15"/>
    <p:sldId id="269" r:id="rId16"/>
    <p:sldId id="273" r:id="rId17"/>
    <p:sldId id="274" r:id="rId18"/>
    <p:sldId id="275" r:id="rId19"/>
    <p:sldId id="272" r:id="rId20"/>
    <p:sldId id="276" r:id="rId21"/>
    <p:sldId id="277" r:id="rId22"/>
    <p:sldId id="278" r:id="rId23"/>
    <p:sldId id="280"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4B6B3-EA09-4C3C-AFBC-D8AE54163928}" v="1" dt="2023-02-22T12:26:51.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73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TEKIN GUNER" userId="8a3bfaf7-3db6-4045-837e-88d2495fba61" providerId="ADAL" clId="{4814B6B3-EA09-4C3C-AFBC-D8AE54163928}"/>
    <pc:docChg chg="modSld">
      <pc:chgData name="ALI TEKIN GUNER" userId="8a3bfaf7-3db6-4045-837e-88d2495fba61" providerId="ADAL" clId="{4814B6B3-EA09-4C3C-AFBC-D8AE54163928}" dt="2023-02-22T12:27:11.983" v="43" actId="1076"/>
      <pc:docMkLst>
        <pc:docMk/>
      </pc:docMkLst>
      <pc:sldChg chg="addSp modSp mod">
        <pc:chgData name="ALI TEKIN GUNER" userId="8a3bfaf7-3db6-4045-837e-88d2495fba61" providerId="ADAL" clId="{4814B6B3-EA09-4C3C-AFBC-D8AE54163928}" dt="2023-02-22T12:27:11.983" v="43" actId="1076"/>
        <pc:sldMkLst>
          <pc:docMk/>
          <pc:sldMk cId="0" sldId="256"/>
        </pc:sldMkLst>
        <pc:spChg chg="add mod">
          <ac:chgData name="ALI TEKIN GUNER" userId="8a3bfaf7-3db6-4045-837e-88d2495fba61" providerId="ADAL" clId="{4814B6B3-EA09-4C3C-AFBC-D8AE54163928}" dt="2023-02-22T12:27:11.983" v="43" actId="1076"/>
          <ac:spMkLst>
            <pc:docMk/>
            <pc:sldMk cId="0" sldId="256"/>
            <ac:spMk id="4" creationId="{44697B94-487D-FD2B-B006-88C37764D6F4}"/>
          </ac:spMkLst>
        </pc:spChg>
      </pc:sldChg>
    </pc:docChg>
  </pc:docChgLst>
  <pc:docChgLst>
    <pc:chgData name="ALI TEKIN GUNER" userId="8a3bfaf7-3db6-4045-837e-88d2495fba61" providerId="ADAL" clId="{1EB9DF04-A182-484C-A6A4-0247FBE69E4F}"/>
    <pc:docChg chg="modSld">
      <pc:chgData name="ALI TEKIN GUNER" userId="8a3bfaf7-3db6-4045-837e-88d2495fba61" providerId="ADAL" clId="{1EB9DF04-A182-484C-A6A4-0247FBE69E4F}" dt="2023-02-22T12:22:28.117" v="15" actId="20577"/>
      <pc:docMkLst>
        <pc:docMk/>
      </pc:docMkLst>
      <pc:sldChg chg="modSp mod">
        <pc:chgData name="ALI TEKIN GUNER" userId="8a3bfaf7-3db6-4045-837e-88d2495fba61" providerId="ADAL" clId="{1EB9DF04-A182-484C-A6A4-0247FBE69E4F}" dt="2023-02-22T12:22:28.117" v="15" actId="20577"/>
        <pc:sldMkLst>
          <pc:docMk/>
          <pc:sldMk cId="0" sldId="256"/>
        </pc:sldMkLst>
        <pc:spChg chg="mod">
          <ac:chgData name="ALI TEKIN GUNER" userId="8a3bfaf7-3db6-4045-837e-88d2495fba61" providerId="ADAL" clId="{1EB9DF04-A182-484C-A6A4-0247FBE69E4F}" dt="2023-02-22T12:22:28.117" v="15" actId="20577"/>
          <ac:spMkLst>
            <pc:docMk/>
            <pc:sldMk cId="0" sldId="25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tr-TR"/>
              <a:t>Asıl başlık stili için tıklatın</a:t>
            </a:r>
            <a:endParaRPr kumimoji="0" lang="en-US"/>
          </a:p>
        </p:txBody>
      </p:sp>
      <p:sp>
        <p:nvSpPr>
          <p:cNvPr id="3" name="2 Alt Başlık"/>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tr-TR"/>
              <a:t>Asıl alt başlık stilini düzenlemek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9" name="8 Dikdörtgen"/>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Dikey Başlık"/>
          <p:cNvSpPr>
            <a:spLocks noGrp="1"/>
          </p:cNvSpPr>
          <p:nvPr>
            <p:ph type="title" orient="vert"/>
          </p:nvPr>
        </p:nvSpPr>
        <p:spPr>
          <a:xfrm>
            <a:off x="6781800" y="274640"/>
            <a:ext cx="19050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304800"/>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a:xfrm>
            <a:off x="2640597" y="6377459"/>
            <a:ext cx="3836404" cy="365125"/>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5448"/>
            <a:ext cx="8229600" cy="1252728"/>
          </a:xfrm>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9" name="8 Dikdörtgen"/>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dörtgen"/>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4" name="3 İçerik Yer Tutucusu"/>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Metin Yer Tutucusu"/>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tr-TR"/>
              <a:t>Asıl metin stillerini düzenlemek için tıklatın</a:t>
            </a:r>
          </a:p>
        </p:txBody>
      </p:sp>
      <p:sp>
        <p:nvSpPr>
          <p:cNvPr id="6" name="5 İçerik Yer Tutucusu"/>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tr-TR"/>
              <a:t>Asıl başlık stili için tıklatın</a:t>
            </a:r>
            <a:endParaRPr kumimoji="0" lang="en-US"/>
          </a:p>
        </p:txBody>
      </p:sp>
      <p:sp>
        <p:nvSpPr>
          <p:cNvPr id="3" name="2 İçerik Yer Tutucusu"/>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Metin Yer Tutucusu"/>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22.02.2023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2" name="11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tr-TR"/>
              <a:t>Asıl başlık stili için tıklatın</a:t>
            </a:r>
            <a:endParaRPr kumimoji="0" lang="en-US"/>
          </a:p>
        </p:txBody>
      </p:sp>
      <p:sp>
        <p:nvSpPr>
          <p:cNvPr id="3" name="2 Resim Yer Tutucusu"/>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tr-TR"/>
              <a:t>Resim eklemek için simgeyi tıklatın</a:t>
            </a:r>
            <a:endParaRPr kumimoji="0" lang="en-US" dirty="0"/>
          </a:p>
        </p:txBody>
      </p:sp>
      <p:sp>
        <p:nvSpPr>
          <p:cNvPr id="4" name="3 Metin Yer Tutucusu"/>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a:xfrm>
            <a:off x="164592" y="1170432"/>
            <a:ext cx="2523744" cy="201168"/>
          </a:xfrm>
        </p:spPr>
        <p:txBody>
          <a:bodyPr/>
          <a:lstStyle/>
          <a:p>
            <a:fld id="{D9F75050-0E15-4C5B-92B0-66D068882F1F}" type="datetimeFigureOut">
              <a:rPr lang="tr-TR" smtClean="0"/>
              <a:pPr/>
              <a:t>22.02.2023</a:t>
            </a:fld>
            <a:endParaRPr lang="tr-TR"/>
          </a:p>
        </p:txBody>
      </p:sp>
      <p:sp>
        <p:nvSpPr>
          <p:cNvPr id="11" name="10 Dikdörtgen"/>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Altbilgi Yer Tutucusu"/>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tr-TR"/>
          </a:p>
        </p:txBody>
      </p:sp>
      <p:sp>
        <p:nvSpPr>
          <p:cNvPr id="7" name="6 Slayt Numarası Yer Tutucusu"/>
          <p:cNvSpPr>
            <a:spLocks noGrp="1"/>
          </p:cNvSpPr>
          <p:nvPr>
            <p:ph type="sldNum" sz="quarter" idx="12"/>
          </p:nvPr>
        </p:nvSpPr>
        <p:spPr>
          <a:xfrm>
            <a:off x="8339328" y="1170432"/>
            <a:ext cx="733864" cy="201168"/>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Dikdörtgen"/>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6 Dikdörtgen"/>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Yer Tutucusu"/>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4" name="3 Veri Yer Tutucusu"/>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9F75050-0E15-4C5B-92B0-66D068882F1F}" type="datetimeFigureOut">
              <a:rPr lang="tr-TR" smtClean="0"/>
              <a:pPr/>
              <a:t>22.02.2023</a:t>
            </a:fld>
            <a:endParaRPr lang="tr-TR"/>
          </a:p>
        </p:txBody>
      </p:sp>
      <p:sp>
        <p:nvSpPr>
          <p:cNvPr id="5" name="4 Altbilgi Yer Tutucusu"/>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tr-TR"/>
          </a:p>
        </p:txBody>
      </p:sp>
      <p:sp>
        <p:nvSpPr>
          <p:cNvPr id="6" name="5 Slayt Numarası Yer Tutucusu"/>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a:t>OTOMOTİV MÜHENDİSLİĞİNE GİRİŞ</a:t>
            </a:r>
          </a:p>
        </p:txBody>
      </p:sp>
      <p:sp>
        <p:nvSpPr>
          <p:cNvPr id="3" name="2 Alt Başlık"/>
          <p:cNvSpPr>
            <a:spLocks noGrp="1"/>
          </p:cNvSpPr>
          <p:nvPr>
            <p:ph type="subTitle" idx="1"/>
          </p:nvPr>
        </p:nvSpPr>
        <p:spPr/>
        <p:txBody>
          <a:bodyPr/>
          <a:lstStyle/>
          <a:p>
            <a:r>
              <a:rPr lang="tr-TR" dirty="0"/>
              <a:t>Dr. Ali Tekin GÜNER</a:t>
            </a:r>
          </a:p>
        </p:txBody>
      </p:sp>
      <p:pic>
        <p:nvPicPr>
          <p:cNvPr id="1026" name="Picture 2"/>
          <p:cNvPicPr>
            <a:picLocks noChangeAspect="1" noChangeArrowheads="1"/>
          </p:cNvPicPr>
          <p:nvPr/>
        </p:nvPicPr>
        <p:blipFill>
          <a:blip r:embed="rId2" cstate="print"/>
          <a:srcRect/>
          <a:stretch>
            <a:fillRect/>
          </a:stretch>
        </p:blipFill>
        <p:spPr bwMode="auto">
          <a:xfrm>
            <a:off x="3779912" y="620688"/>
            <a:ext cx="5143500" cy="2733675"/>
          </a:xfrm>
          <a:prstGeom prst="rect">
            <a:avLst/>
          </a:prstGeom>
          <a:ln>
            <a:noFill/>
          </a:ln>
          <a:effectLst>
            <a:softEdge rad="112500"/>
          </a:effectLst>
        </p:spPr>
      </p:pic>
      <p:sp>
        <p:nvSpPr>
          <p:cNvPr id="4" name="2 Alt Başlık">
            <a:extLst>
              <a:ext uri="{FF2B5EF4-FFF2-40B4-BE49-F238E27FC236}">
                <a16:creationId xmlns:a16="http://schemas.microsoft.com/office/drawing/2014/main" id="{44697B94-487D-FD2B-B006-88C37764D6F4}"/>
              </a:ext>
            </a:extLst>
          </p:cNvPr>
          <p:cNvSpPr txBox="1">
            <a:spLocks/>
          </p:cNvSpPr>
          <p:nvPr/>
        </p:nvSpPr>
        <p:spPr>
          <a:xfrm>
            <a:off x="685800" y="5358384"/>
            <a:ext cx="8077200" cy="1499616"/>
          </a:xfrm>
          <a:prstGeom prst="rect">
            <a:avLst/>
          </a:prstGeom>
        </p:spPr>
        <p:txBody>
          <a:bodyPr vert="horz" lIns="118872" tIns="0" rIns="45720" bIns="0" rtlCol="0" anchor="b">
            <a:norm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dirty="0"/>
              <a:t>alitekinguner@pau.edu.tr</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Otomotivin Tarihçesi</a:t>
            </a:r>
            <a:br>
              <a:rPr lang="tr-TR" dirty="0"/>
            </a:br>
            <a:r>
              <a:rPr lang="tr-TR" sz="3600" dirty="0"/>
              <a:t>Buhar Çağı</a:t>
            </a:r>
            <a:endParaRPr lang="tr-TR" dirty="0"/>
          </a:p>
        </p:txBody>
      </p:sp>
      <p:sp>
        <p:nvSpPr>
          <p:cNvPr id="3" name="2 İçerik Yer Tutucusu"/>
          <p:cNvSpPr>
            <a:spLocks noGrp="1"/>
          </p:cNvSpPr>
          <p:nvPr>
            <p:ph idx="1"/>
          </p:nvPr>
        </p:nvSpPr>
        <p:spPr>
          <a:xfrm>
            <a:off x="0" y="1484784"/>
            <a:ext cx="8964488" cy="5301207"/>
          </a:xfrm>
        </p:spPr>
        <p:txBody>
          <a:bodyPr>
            <a:noAutofit/>
          </a:bodyPr>
          <a:lstStyle/>
          <a:p>
            <a:pPr algn="just">
              <a:spcAft>
                <a:spcPts val="600"/>
              </a:spcAft>
            </a:pPr>
            <a:r>
              <a:rPr lang="tr-TR" sz="1600" dirty="0"/>
              <a:t>Buharlı makineler alanındaki gelişmeler sonucunda yol araçları üzerine yeniden çalışmalara başlanmıştır. Demiryollarının gelişmesinde öncü olan İngiltere'nin buharlı yol araçlarının gelişmesinde de başı çekeceği düşünülse de 1839'da çıkan ve buharlı araçların hızını saatte 10 km ile kısıtlayan yasa ve otomobillerin önünden kırmızı bayraklı bir kişinin gitmesini zorunlu kılan "</a:t>
            </a:r>
            <a:r>
              <a:rPr lang="tr-TR" sz="1600" dirty="0" err="1"/>
              <a:t>Locomotive</a:t>
            </a:r>
            <a:r>
              <a:rPr lang="tr-TR" sz="1600" dirty="0"/>
              <a:t> </a:t>
            </a:r>
            <a:r>
              <a:rPr lang="tr-TR" sz="1600" dirty="0" err="1"/>
              <a:t>Act</a:t>
            </a:r>
            <a:r>
              <a:rPr lang="tr-TR" sz="1600" dirty="0"/>
              <a:t>" bu gelişmeye ket vurmuştur.</a:t>
            </a:r>
          </a:p>
          <a:p>
            <a:pPr algn="just">
              <a:spcAft>
                <a:spcPts val="600"/>
              </a:spcAft>
            </a:pPr>
            <a:r>
              <a:rPr lang="tr-TR" sz="1600" dirty="0"/>
              <a:t>Dolayısıyla buharlı otomobiller Fransa'da gelişimine devam etmiştir. Buharlı </a:t>
            </a:r>
            <a:r>
              <a:rPr lang="tr-TR" sz="1600" dirty="0" err="1"/>
              <a:t>tahriğin</a:t>
            </a:r>
            <a:r>
              <a:rPr lang="tr-TR" sz="1600" dirty="0"/>
              <a:t> örneklerinden biri 1873'te </a:t>
            </a:r>
            <a:r>
              <a:rPr lang="tr-TR" sz="1600" dirty="0" err="1"/>
              <a:t>Amédée</a:t>
            </a:r>
            <a:r>
              <a:rPr lang="tr-TR" sz="1600" dirty="0"/>
              <a:t> </a:t>
            </a:r>
            <a:r>
              <a:rPr lang="tr-TR" sz="1600" dirty="0" err="1"/>
              <a:t>Bollée</a:t>
            </a:r>
            <a:r>
              <a:rPr lang="tr-TR" sz="1600" dirty="0"/>
              <a:t> tarafından piyasaya sunulan ve ilk gerçek otomobil sayılabilecek olan </a:t>
            </a:r>
            <a:r>
              <a:rPr lang="tr-TR" sz="1600" dirty="0" err="1"/>
              <a:t>L'Obéissante'tır</a:t>
            </a:r>
            <a:r>
              <a:rPr lang="tr-TR" sz="1600" dirty="0"/>
              <a:t>. Bu araç on iki kişiyi taşıyabilmekte ve saatte 40 km hız yapmaktaydı. </a:t>
            </a:r>
            <a:r>
              <a:rPr lang="tr-TR" sz="1600" dirty="0" err="1"/>
              <a:t>Bollée</a:t>
            </a:r>
            <a:r>
              <a:rPr lang="tr-TR" sz="1600" dirty="0"/>
              <a:t> daha sonra 1876'da dört tekerden tahrikli ve yön verebilen buharlı bir yolcu arabası tasarladı. La </a:t>
            </a:r>
            <a:r>
              <a:rPr lang="tr-TR" sz="1600" dirty="0" err="1"/>
              <a:t>Mancelle</a:t>
            </a:r>
            <a:r>
              <a:rPr lang="tr-TR" sz="1600" dirty="0"/>
              <a:t> adını verdiği 2,7 tonluk bu araç önceki modelden daha hafifti ve rahatlıkla saatte 40 </a:t>
            </a:r>
            <a:r>
              <a:rPr lang="tr-TR" sz="1600" dirty="0" err="1"/>
              <a:t>km'nin</a:t>
            </a:r>
            <a:r>
              <a:rPr lang="tr-TR" sz="1600" dirty="0"/>
              <a:t> üzerine çıkabiliyordu. Paris'te Dünya Fuarı'nda sergilenen bu iki araç demiryolları kategorisine alınmıştır.</a:t>
            </a:r>
          </a:p>
          <a:p>
            <a:pPr algn="just">
              <a:spcAft>
                <a:spcPts val="600"/>
              </a:spcAft>
            </a:pPr>
            <a:r>
              <a:rPr lang="tr-TR" sz="1600" dirty="0"/>
              <a:t>1878'de Paris Dünya Fuarı'nda sergilenen bu yeni araçlar hem halkın hem de büyük sanayicilerin ilgisini çekmiştir. Özellikle Almanya'dan olmak üzere her yerden siparişler alınmaya başlanmış ve 1880'de </a:t>
            </a:r>
            <a:r>
              <a:rPr lang="tr-TR" sz="1600" dirty="0" err="1"/>
              <a:t>Bollée</a:t>
            </a:r>
            <a:r>
              <a:rPr lang="tr-TR" sz="1600" dirty="0"/>
              <a:t> Almanya'da da bir şirket kurmuştur. 1880 ile 1881 yıllarında </a:t>
            </a:r>
            <a:r>
              <a:rPr lang="tr-TR" sz="1600" dirty="0" err="1"/>
              <a:t>Bollée</a:t>
            </a:r>
            <a:r>
              <a:rPr lang="tr-TR" sz="1600" dirty="0"/>
              <a:t> Moskova'dan Roma'ya, Suriye'den İngiltere'ye dünyayı gezerek modellerini tanıtır. 1880'de La </a:t>
            </a:r>
            <a:r>
              <a:rPr lang="tr-TR" sz="1600" dirty="0" err="1"/>
              <a:t>Nouvelle</a:t>
            </a:r>
            <a:r>
              <a:rPr lang="tr-TR" sz="1600" dirty="0"/>
              <a:t> adı verilen, iki vitesli ve 15 beygir gücünde bir buhar motoruna sahip yeni bir model çıkarılır.</a:t>
            </a:r>
          </a:p>
          <a:p>
            <a:pPr algn="just">
              <a:spcAft>
                <a:spcPts val="600"/>
              </a:spcAft>
            </a:pPr>
            <a:r>
              <a:rPr lang="tr-TR" sz="1600" dirty="0"/>
              <a:t>1881'de altı kişilik ve saatte 63 km hıza ulaşan "La </a:t>
            </a:r>
            <a:r>
              <a:rPr lang="tr-TR" sz="1600" dirty="0" err="1"/>
              <a:t>Rapide</a:t>
            </a:r>
            <a:r>
              <a:rPr lang="tr-TR" sz="1600" dirty="0"/>
              <a:t>" modeli piyasaya sunulur. Bunu diğer modeller de izler ancak ağırlığa oranla elde edilen performansa bakıldığında buharlı </a:t>
            </a:r>
            <a:r>
              <a:rPr lang="tr-TR" sz="1600" dirty="0" err="1"/>
              <a:t>tahriğin</a:t>
            </a:r>
            <a:r>
              <a:rPr lang="tr-TR" sz="1600" dirty="0"/>
              <a:t> bir çıkmaza doğru gittiği görülür. </a:t>
            </a:r>
            <a:r>
              <a:rPr lang="tr-TR" sz="1600" dirty="0" err="1"/>
              <a:t>Bollée</a:t>
            </a:r>
            <a:r>
              <a:rPr lang="tr-TR" sz="1600" dirty="0"/>
              <a:t> ve oğlu </a:t>
            </a:r>
            <a:r>
              <a:rPr lang="tr-TR" sz="1600" dirty="0" err="1"/>
              <a:t>Amédée</a:t>
            </a:r>
            <a:r>
              <a:rPr lang="tr-TR" sz="1600" dirty="0"/>
              <a:t> alkol ile çalışan bir motor ile denemeler yapsalar da sonuçta içten yanmalı motor ve petrol kendini kabul ettirir.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Otomotivin Tarihçesi</a:t>
            </a:r>
            <a:br>
              <a:rPr lang="tr-TR" dirty="0"/>
            </a:br>
            <a:r>
              <a:rPr lang="tr-TR" sz="3600" dirty="0"/>
              <a:t>Buhar Çağı</a:t>
            </a:r>
            <a:endParaRPr lang="tr-TR" dirty="0"/>
          </a:p>
        </p:txBody>
      </p:sp>
      <p:sp>
        <p:nvSpPr>
          <p:cNvPr id="3" name="2 İçerik Yer Tutucusu"/>
          <p:cNvSpPr>
            <a:spLocks noGrp="1"/>
          </p:cNvSpPr>
          <p:nvPr>
            <p:ph idx="1"/>
          </p:nvPr>
        </p:nvSpPr>
        <p:spPr>
          <a:xfrm>
            <a:off x="-36512" y="1556792"/>
            <a:ext cx="5112568" cy="4320480"/>
          </a:xfrm>
        </p:spPr>
        <p:txBody>
          <a:bodyPr>
            <a:normAutofit fontScale="55000" lnSpcReduction="20000"/>
          </a:bodyPr>
          <a:lstStyle/>
          <a:p>
            <a:pPr algn="just">
              <a:spcAft>
                <a:spcPts val="1200"/>
              </a:spcAft>
            </a:pPr>
            <a:r>
              <a:rPr lang="tr-TR" sz="3600" dirty="0"/>
              <a:t>Motorlarda sağlanan gelişmeler sonucunda bazı mühendisler buhar kazanının boyunu küçültmeye çalıştı. Bu çalışmaların sonunda, 1889 Dünya Fuarı'nda </a:t>
            </a:r>
            <a:r>
              <a:rPr lang="tr-TR" sz="3600" dirty="0" err="1"/>
              <a:t>Serpollet</a:t>
            </a:r>
            <a:r>
              <a:rPr lang="tr-TR" sz="3600" dirty="0"/>
              <a:t> - Peugeot tarafından gerçekleştirilen ve otomobil ile üç tekerlekli motosiklet arasında sayılan ilk buharlı araç sergilendi. </a:t>
            </a:r>
          </a:p>
          <a:p>
            <a:pPr algn="just">
              <a:spcAft>
                <a:spcPts val="1200"/>
              </a:spcAft>
            </a:pPr>
            <a:r>
              <a:rPr lang="tr-TR" sz="3600" dirty="0"/>
              <a:t>Bu gelişme "anlık buharlaşma" sağlayan kazanı geliştiren </a:t>
            </a:r>
            <a:r>
              <a:rPr lang="tr-TR" sz="3600" dirty="0" err="1"/>
              <a:t>Léon</a:t>
            </a:r>
            <a:r>
              <a:rPr lang="tr-TR" sz="3600" dirty="0"/>
              <a:t> </a:t>
            </a:r>
            <a:r>
              <a:rPr lang="tr-TR" sz="3600" dirty="0" err="1"/>
              <a:t>Serpollet</a:t>
            </a:r>
            <a:r>
              <a:rPr lang="tr-TR" sz="3600" dirty="0"/>
              <a:t> sayesinde elde edilmiştir. </a:t>
            </a:r>
            <a:r>
              <a:rPr lang="tr-TR" sz="3600" dirty="0" err="1"/>
              <a:t>Serpollet</a:t>
            </a:r>
            <a:r>
              <a:rPr lang="tr-TR" sz="3600" dirty="0"/>
              <a:t> ayrıca kendi geliştirdiği araç ile birlikte ilk Fransız sürücü ehliyetinin de sahibi olmuştur. Hem sahip olduğu şasi hem de o dönemdeki kullanım tarzı bakımından bu üç tekerlekli araç otomobil olarak değerlendirilir.</a:t>
            </a:r>
          </a:p>
          <a:p>
            <a:pPr algn="just"/>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5162706" y="1844824"/>
            <a:ext cx="3873790" cy="3349098"/>
          </a:xfrm>
          <a:prstGeom prst="rect">
            <a:avLst/>
          </a:prstGeom>
          <a:noFill/>
          <a:ln w="9525">
            <a:noFill/>
            <a:miter lim="800000"/>
            <a:headEnd/>
            <a:tailEnd/>
          </a:ln>
        </p:spPr>
      </p:pic>
      <p:sp>
        <p:nvSpPr>
          <p:cNvPr id="5" name="4 Dikdörtgen"/>
          <p:cNvSpPr/>
          <p:nvPr/>
        </p:nvSpPr>
        <p:spPr>
          <a:xfrm>
            <a:off x="395536" y="5581689"/>
            <a:ext cx="8424936" cy="1015663"/>
          </a:xfrm>
          <a:prstGeom prst="rect">
            <a:avLst/>
          </a:prstGeom>
        </p:spPr>
        <p:txBody>
          <a:bodyPr wrap="square">
            <a:spAutoFit/>
          </a:bodyPr>
          <a:lstStyle/>
          <a:p>
            <a:pPr algn="just"/>
            <a:r>
              <a:rPr lang="tr-TR" sz="2000" dirty="0"/>
              <a:t>Bu kadar çok prototipe rağmen otomobilin gerçek anlamda yerini bulması için 1860'larda otomobil tarihinde çığır açacak olan buluşun yapılmasını beklemek gerekmiştir. Bu önemli buluş içten yanmalı motordur.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Otomotivin Tarihçesi</a:t>
            </a:r>
            <a:br>
              <a:rPr lang="tr-TR" dirty="0"/>
            </a:br>
            <a:r>
              <a:rPr lang="tr-TR" sz="3100" dirty="0"/>
              <a:t>İçten Yanmalı Motorun İcadı</a:t>
            </a:r>
            <a:endParaRPr lang="tr-TR" dirty="0"/>
          </a:p>
        </p:txBody>
      </p:sp>
      <p:sp>
        <p:nvSpPr>
          <p:cNvPr id="3" name="2 İçerik Yer Tutucusu"/>
          <p:cNvSpPr>
            <a:spLocks noGrp="1"/>
          </p:cNvSpPr>
          <p:nvPr>
            <p:ph idx="1"/>
          </p:nvPr>
        </p:nvSpPr>
        <p:spPr>
          <a:xfrm>
            <a:off x="107504" y="1556793"/>
            <a:ext cx="8892480" cy="5301208"/>
          </a:xfrm>
        </p:spPr>
        <p:txBody>
          <a:bodyPr>
            <a:normAutofit fontScale="55000" lnSpcReduction="20000"/>
          </a:bodyPr>
          <a:lstStyle/>
          <a:p>
            <a:pPr algn="just">
              <a:spcBef>
                <a:spcPts val="1200"/>
              </a:spcBef>
            </a:pPr>
            <a:r>
              <a:rPr lang="tr-TR" dirty="0"/>
              <a:t>Bir çok prototip üretilmesine rağmen otomobilin gerçek anlamda yerini bulması için 1860'larda otomobil tarihinde çığır açacak olan buluşun yapılmasını beklemek gerekmiştir. Bu önemli buluş </a:t>
            </a:r>
            <a:r>
              <a:rPr lang="tr-TR" b="1" dirty="0"/>
              <a:t>içten yanmalı motordur</a:t>
            </a:r>
            <a:r>
              <a:rPr lang="tr-TR" dirty="0"/>
              <a:t>.</a:t>
            </a:r>
          </a:p>
          <a:p>
            <a:pPr algn="just">
              <a:spcBef>
                <a:spcPts val="1200"/>
              </a:spcBef>
            </a:pPr>
            <a:r>
              <a:rPr lang="tr-TR" dirty="0"/>
              <a:t>İçten yanmalı motorların öncülü sayılan, içinde bir piston bulunan metalik silindirden oluşan bir düzenek 1673'te Paris'te fizikçi </a:t>
            </a:r>
            <a:r>
              <a:rPr lang="tr-TR" dirty="0" err="1"/>
              <a:t>Christiaan</a:t>
            </a:r>
            <a:r>
              <a:rPr lang="tr-TR" dirty="0"/>
              <a:t> </a:t>
            </a:r>
            <a:r>
              <a:rPr lang="tr-TR" dirty="0" err="1"/>
              <a:t>Huygens</a:t>
            </a:r>
            <a:r>
              <a:rPr lang="tr-TR" dirty="0"/>
              <a:t> ve asistanı </a:t>
            </a:r>
            <a:r>
              <a:rPr lang="tr-TR" dirty="0" err="1"/>
              <a:t>Denis</a:t>
            </a:r>
            <a:r>
              <a:rPr lang="tr-TR" dirty="0"/>
              <a:t> </a:t>
            </a:r>
            <a:r>
              <a:rPr lang="tr-TR" dirty="0" err="1"/>
              <a:t>Papin</a:t>
            </a:r>
            <a:r>
              <a:rPr lang="tr-TR" dirty="0"/>
              <a:t> tarafından geliştirilmiştir.</a:t>
            </a:r>
          </a:p>
          <a:p>
            <a:pPr algn="just">
              <a:spcBef>
                <a:spcPts val="1200"/>
              </a:spcBef>
            </a:pPr>
            <a:r>
              <a:rPr lang="tr-TR" dirty="0"/>
              <a:t>Alman </a:t>
            </a:r>
            <a:r>
              <a:rPr lang="tr-TR" dirty="0" err="1"/>
              <a:t>Otto</a:t>
            </a:r>
            <a:r>
              <a:rPr lang="tr-TR" dirty="0"/>
              <a:t> </a:t>
            </a:r>
            <a:r>
              <a:rPr lang="tr-TR" dirty="0" err="1"/>
              <a:t>von</a:t>
            </a:r>
            <a:r>
              <a:rPr lang="tr-TR" dirty="0"/>
              <a:t> </a:t>
            </a:r>
            <a:r>
              <a:rPr lang="tr-TR" dirty="0" err="1"/>
              <a:t>Guericke'in</a:t>
            </a:r>
            <a:r>
              <a:rPr lang="tr-TR" dirty="0"/>
              <a:t> geliştirdiği prensipten yola çıkan </a:t>
            </a:r>
            <a:r>
              <a:rPr lang="tr-TR" dirty="0" err="1"/>
              <a:t>Huygens</a:t>
            </a:r>
            <a:r>
              <a:rPr lang="tr-TR" dirty="0"/>
              <a:t>, vakum yaratmak için hava pompasından değil, barutun ısıtılmasıyla elde edilen bir yanma sürecinden yararlanmıştır. Hava basıncı pistonun ilk konumuna dönmesini sağlar ve böylece bir kuvvet oluşturur.</a:t>
            </a:r>
          </a:p>
          <a:p>
            <a:pPr algn="just">
              <a:spcBef>
                <a:spcPts val="1200"/>
              </a:spcBef>
            </a:pPr>
            <a:r>
              <a:rPr lang="tr-TR" dirty="0"/>
              <a:t>İsviçreli </a:t>
            </a:r>
            <a:r>
              <a:rPr lang="tr-TR" dirty="0" err="1"/>
              <a:t>François</a:t>
            </a:r>
            <a:r>
              <a:rPr lang="tr-TR" dirty="0"/>
              <a:t> </a:t>
            </a:r>
            <a:r>
              <a:rPr lang="tr-TR" dirty="0" err="1"/>
              <a:t>Isaac</a:t>
            </a:r>
            <a:r>
              <a:rPr lang="tr-TR" dirty="0"/>
              <a:t> de </a:t>
            </a:r>
            <a:r>
              <a:rPr lang="tr-TR" dirty="0" err="1"/>
              <a:t>Rivaz</a:t>
            </a:r>
            <a:r>
              <a:rPr lang="tr-TR" dirty="0"/>
              <a:t> 1775'lere doğru otomobilin gelişimine katkıda bulundu. Yaptığı buharlı birçok otomobil esneklikten yoksun olmaları nedeniyle başarılı olamasa da "Volta </a:t>
            </a:r>
            <a:r>
              <a:rPr lang="tr-TR" dirty="0" err="1"/>
              <a:t>tabancası"nın</a:t>
            </a:r>
            <a:r>
              <a:rPr lang="tr-TR" dirty="0"/>
              <a:t> çalışmasından esinlenerek yaptığı içten yanmalı motora benzeyen bir düzeneğe 30 Ocak 1807'de patent aldı.</a:t>
            </a:r>
          </a:p>
          <a:p>
            <a:pPr algn="just">
              <a:spcBef>
                <a:spcPts val="1200"/>
              </a:spcBef>
            </a:pPr>
            <a:r>
              <a:rPr lang="tr-TR" dirty="0"/>
              <a:t>Belçikalı mühendis </a:t>
            </a:r>
            <a:r>
              <a:rPr lang="tr-TR" dirty="0" err="1"/>
              <a:t>Étienne</a:t>
            </a:r>
            <a:r>
              <a:rPr lang="tr-TR" dirty="0"/>
              <a:t> </a:t>
            </a:r>
            <a:r>
              <a:rPr lang="tr-TR" dirty="0" err="1"/>
              <a:t>Lenoir</a:t>
            </a:r>
            <a:r>
              <a:rPr lang="tr-TR" dirty="0"/>
              <a:t> 1859'da "Gazlı ve genleşmiş havalı motor" adı altında iki zamanlı içten yanmalı bir motorun patentini alır ve 1860'ta elektrik ile ateşlenen ve su ile soğutulan ilk içten yanmalı motoru geliştirir. Bu motor ilk olarak gazyağı ile çalışıyordu ama daha sonra </a:t>
            </a:r>
            <a:r>
              <a:rPr lang="tr-TR" dirty="0" err="1"/>
              <a:t>Lenoir</a:t>
            </a:r>
            <a:r>
              <a:rPr lang="tr-TR" dirty="0"/>
              <a:t> gazyağı yerine petrol kullanılmasını sağlayan bir karbüratör bulur. En kısa zamanda yeni motorunu denemek isteyen </a:t>
            </a:r>
            <a:r>
              <a:rPr lang="tr-TR" dirty="0" err="1"/>
              <a:t>Lenoir</a:t>
            </a:r>
            <a:r>
              <a:rPr lang="tr-TR" dirty="0"/>
              <a:t>, kaba bir otomobile bu motoru yerleştirir ve Paris'ten </a:t>
            </a:r>
            <a:r>
              <a:rPr lang="tr-TR" dirty="0" err="1"/>
              <a:t>Joinville</a:t>
            </a:r>
            <a:r>
              <a:rPr lang="tr-TR" dirty="0"/>
              <a:t>-</a:t>
            </a:r>
            <a:r>
              <a:rPr lang="tr-TR" dirty="0" err="1"/>
              <a:t>le</a:t>
            </a:r>
            <a:r>
              <a:rPr lang="tr-TR" dirty="0"/>
              <a:t>-</a:t>
            </a:r>
            <a:r>
              <a:rPr lang="tr-TR" dirty="0" err="1"/>
              <a:t>Pont'a</a:t>
            </a:r>
            <a:r>
              <a:rPr lang="tr-TR" dirty="0"/>
              <a:t> kadar yolculuk yapar.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Otomotivin Tarihçesi</a:t>
            </a:r>
            <a:br>
              <a:rPr lang="tr-TR" dirty="0"/>
            </a:br>
            <a:r>
              <a:rPr lang="tr-TR" sz="3100" dirty="0"/>
              <a:t>İçten Yanmalı Motorun İcadı</a:t>
            </a:r>
            <a:endParaRPr lang="tr-TR" dirty="0"/>
          </a:p>
        </p:txBody>
      </p:sp>
      <p:sp>
        <p:nvSpPr>
          <p:cNvPr id="3" name="2 İçerik Yer Tutucusu"/>
          <p:cNvSpPr>
            <a:spLocks noGrp="1"/>
          </p:cNvSpPr>
          <p:nvPr>
            <p:ph idx="1"/>
          </p:nvPr>
        </p:nvSpPr>
        <p:spPr>
          <a:xfrm>
            <a:off x="35496" y="1484784"/>
            <a:ext cx="6480720" cy="5373216"/>
          </a:xfrm>
        </p:spPr>
        <p:txBody>
          <a:bodyPr>
            <a:normAutofit fontScale="62500" lnSpcReduction="20000"/>
          </a:bodyPr>
          <a:lstStyle/>
          <a:p>
            <a:pPr algn="just">
              <a:spcBef>
                <a:spcPts val="1200"/>
              </a:spcBef>
            </a:pPr>
            <a:r>
              <a:rPr lang="tr-TR" dirty="0"/>
              <a:t>Ancak hem malî kaynakların hem de motorun veriminin yetersizliğinden ötürü </a:t>
            </a:r>
            <a:r>
              <a:rPr lang="tr-TR" dirty="0" err="1"/>
              <a:t>Lenoir</a:t>
            </a:r>
            <a:r>
              <a:rPr lang="tr-TR" dirty="0"/>
              <a:t> araştırmalarına son vermek zorunda kalır ve motorunu sanayicilere satar. İlk Amerikan petrol kuyusu 1850'de açılsa da petrolü kullanan etkili bir karbüratör George </a:t>
            </a:r>
            <a:r>
              <a:rPr lang="tr-TR" dirty="0" err="1"/>
              <a:t>Brayton</a:t>
            </a:r>
            <a:r>
              <a:rPr lang="tr-TR" dirty="0"/>
              <a:t> tarafından ancak 1872'de yapılır.</a:t>
            </a:r>
          </a:p>
          <a:p>
            <a:pPr algn="just">
              <a:spcBef>
                <a:spcPts val="1200"/>
              </a:spcBef>
            </a:pPr>
            <a:r>
              <a:rPr lang="tr-TR" dirty="0"/>
              <a:t>Gaz sıkıştırmasından yoksun olması nedeniyle verimliliği çok kötü olan </a:t>
            </a:r>
            <a:r>
              <a:rPr lang="tr-TR" dirty="0" err="1"/>
              <a:t>Lenoir'ın</a:t>
            </a:r>
            <a:r>
              <a:rPr lang="tr-TR" dirty="0"/>
              <a:t> buluşunu </a:t>
            </a:r>
            <a:r>
              <a:rPr lang="tr-TR" dirty="0" err="1"/>
              <a:t>Alphonse</a:t>
            </a:r>
            <a:r>
              <a:rPr lang="tr-TR" dirty="0"/>
              <a:t> </a:t>
            </a:r>
            <a:r>
              <a:rPr lang="tr-TR" dirty="0" err="1"/>
              <a:t>Beau</a:t>
            </a:r>
            <a:r>
              <a:rPr lang="tr-TR" dirty="0"/>
              <a:t> de </a:t>
            </a:r>
            <a:r>
              <a:rPr lang="tr-TR" dirty="0" err="1"/>
              <a:t>Rochas</a:t>
            </a:r>
            <a:r>
              <a:rPr lang="tr-TR" dirty="0"/>
              <a:t> iyileştirir ve bu sorunu emme, sıkıştırma, yanma ve egzozdan oluşan dört zamanlı bir termodinamik çevrim geliştirerek aşar. Teorisyen olan </a:t>
            </a:r>
            <a:r>
              <a:rPr lang="tr-TR" dirty="0" err="1"/>
              <a:t>Beau</a:t>
            </a:r>
            <a:r>
              <a:rPr lang="tr-TR" dirty="0"/>
              <a:t> de </a:t>
            </a:r>
            <a:r>
              <a:rPr lang="tr-TR" dirty="0" err="1"/>
              <a:t>Rochas</a:t>
            </a:r>
            <a:r>
              <a:rPr lang="tr-TR" dirty="0"/>
              <a:t> çalışmalarını gerçek hayata uygulayamaz. 1862'de patent alır ama maddî zorluklar nedeniyle koruyamaz ve ancak 1876'da ilk dört zamanlı içten yanmalı motorlar ortaya çıkar. Dört zamanlı çevrimin teorisinin </a:t>
            </a:r>
            <a:r>
              <a:rPr lang="tr-TR" dirty="0" err="1"/>
              <a:t>Beau</a:t>
            </a:r>
            <a:r>
              <a:rPr lang="tr-TR" dirty="0"/>
              <a:t> de </a:t>
            </a:r>
            <a:r>
              <a:rPr lang="tr-TR" dirty="0" err="1"/>
              <a:t>Rochas</a:t>
            </a:r>
            <a:r>
              <a:rPr lang="tr-TR" dirty="0"/>
              <a:t> tarafından ortaya konması sonucu içten yanmalı motorlardan gerçekten yararlanılmaya başlanır.Alman </a:t>
            </a:r>
            <a:r>
              <a:rPr lang="tr-TR" dirty="0" err="1"/>
              <a:t>Nikolaus</a:t>
            </a:r>
            <a:r>
              <a:rPr lang="tr-TR" dirty="0"/>
              <a:t> </a:t>
            </a:r>
            <a:r>
              <a:rPr lang="tr-TR" dirty="0" err="1"/>
              <a:t>Otto</a:t>
            </a:r>
            <a:r>
              <a:rPr lang="tr-TR" dirty="0"/>
              <a:t>, 1872'de </a:t>
            </a:r>
            <a:r>
              <a:rPr lang="tr-TR" dirty="0" err="1"/>
              <a:t>Beau</a:t>
            </a:r>
            <a:r>
              <a:rPr lang="tr-TR" dirty="0"/>
              <a:t> de </a:t>
            </a:r>
            <a:r>
              <a:rPr lang="tr-TR" dirty="0" err="1"/>
              <a:t>Rochas</a:t>
            </a:r>
            <a:r>
              <a:rPr lang="tr-TR" dirty="0"/>
              <a:t> prensibini uygulayan ilk mühendis olur ve bu çevrim artık "</a:t>
            </a:r>
            <a:r>
              <a:rPr lang="tr-TR" dirty="0" err="1"/>
              <a:t>Otto</a:t>
            </a:r>
            <a:r>
              <a:rPr lang="tr-TR" dirty="0"/>
              <a:t> çevrimi" olarak bilinmeye başlar.</a:t>
            </a:r>
          </a:p>
        </p:txBody>
      </p:sp>
      <p:pic>
        <p:nvPicPr>
          <p:cNvPr id="2050" name="Picture 2" descr="E:\Belgelerim\Dökümanlar\Otomotiv Mühendisliği\Otomotiv Mühendisliğine Giriş\4zaman.gif"/>
          <p:cNvPicPr>
            <a:picLocks noChangeAspect="1" noChangeArrowheads="1" noCrop="1"/>
          </p:cNvPicPr>
          <p:nvPr/>
        </p:nvPicPr>
        <p:blipFill>
          <a:blip r:embed="rId2" cstate="print"/>
          <a:srcRect/>
          <a:stretch>
            <a:fillRect/>
          </a:stretch>
        </p:blipFill>
        <p:spPr bwMode="auto">
          <a:xfrm>
            <a:off x="6876256" y="1628800"/>
            <a:ext cx="2016224" cy="4372849"/>
          </a:xfrm>
          <a:prstGeom prst="rect">
            <a:avLst/>
          </a:prstGeom>
          <a:noFill/>
        </p:spPr>
      </p:pic>
      <p:sp>
        <p:nvSpPr>
          <p:cNvPr id="5" name="4 Dikdörtgen"/>
          <p:cNvSpPr/>
          <p:nvPr/>
        </p:nvSpPr>
        <p:spPr>
          <a:xfrm>
            <a:off x="6660232" y="6093296"/>
            <a:ext cx="2407197" cy="646331"/>
          </a:xfrm>
          <a:prstGeom prst="rect">
            <a:avLst/>
          </a:prstGeom>
        </p:spPr>
        <p:txBody>
          <a:bodyPr wrap="none">
            <a:spAutoFit/>
          </a:bodyPr>
          <a:lstStyle/>
          <a:p>
            <a:pPr algn="ctr"/>
            <a:r>
              <a:rPr lang="tr-TR" dirty="0"/>
              <a:t>1. Emme, 2. Sıkıştırma, </a:t>
            </a:r>
          </a:p>
          <a:p>
            <a:pPr algn="ctr"/>
            <a:r>
              <a:rPr lang="tr-TR" dirty="0"/>
              <a:t>3. Yanma, 4. Egzoz</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Otomotivin Tarihçesi</a:t>
            </a:r>
            <a:br>
              <a:rPr lang="tr-TR" dirty="0"/>
            </a:br>
            <a:r>
              <a:rPr lang="tr-TR" sz="3600" dirty="0"/>
              <a:t>İçten Yanmalı Motorun İlk Defa Kullanılması</a:t>
            </a:r>
            <a:endParaRPr lang="tr-TR" dirty="0"/>
          </a:p>
        </p:txBody>
      </p:sp>
      <p:sp>
        <p:nvSpPr>
          <p:cNvPr id="3" name="2 İçerik Yer Tutucusu"/>
          <p:cNvSpPr>
            <a:spLocks noGrp="1"/>
          </p:cNvSpPr>
          <p:nvPr>
            <p:ph idx="1"/>
          </p:nvPr>
        </p:nvSpPr>
        <p:spPr>
          <a:xfrm>
            <a:off x="-36512" y="1556792"/>
            <a:ext cx="5040560" cy="5301208"/>
          </a:xfrm>
        </p:spPr>
        <p:txBody>
          <a:bodyPr>
            <a:normAutofit fontScale="47500" lnSpcReduction="20000"/>
          </a:bodyPr>
          <a:lstStyle/>
          <a:p>
            <a:pPr algn="just">
              <a:spcAft>
                <a:spcPts val="1200"/>
              </a:spcAft>
            </a:pPr>
            <a:r>
              <a:rPr lang="tr-TR" sz="4000" dirty="0" err="1"/>
              <a:t>Beau</a:t>
            </a:r>
            <a:r>
              <a:rPr lang="tr-TR" sz="4000" dirty="0"/>
              <a:t> de </a:t>
            </a:r>
            <a:r>
              <a:rPr lang="tr-TR" sz="4000" dirty="0" err="1"/>
              <a:t>Rochas</a:t>
            </a:r>
            <a:r>
              <a:rPr lang="tr-TR" sz="4000" dirty="0"/>
              <a:t> tarafından bulunan prensibe uygun olarak çalışan ilk motor, 1876'da </a:t>
            </a:r>
            <a:r>
              <a:rPr lang="tr-TR" sz="4000" dirty="0" err="1"/>
              <a:t>Deutz</a:t>
            </a:r>
            <a:r>
              <a:rPr lang="tr-TR" sz="4000" dirty="0"/>
              <a:t> şirketi adına Alman mühendis </a:t>
            </a:r>
            <a:r>
              <a:rPr lang="tr-TR" sz="4000" dirty="0" err="1"/>
              <a:t>Gottlieb</a:t>
            </a:r>
            <a:r>
              <a:rPr lang="tr-TR" sz="4000" dirty="0"/>
              <a:t> Daimler tarafından geliştirilmiştir. 1889'da </a:t>
            </a:r>
            <a:r>
              <a:rPr lang="tr-TR" sz="4000" dirty="0" err="1"/>
              <a:t>René</a:t>
            </a:r>
            <a:r>
              <a:rPr lang="tr-TR" sz="4000" dirty="0"/>
              <a:t> </a:t>
            </a:r>
            <a:r>
              <a:rPr lang="tr-TR" sz="4000" dirty="0" err="1"/>
              <a:t>Panhard</a:t>
            </a:r>
            <a:r>
              <a:rPr lang="tr-TR" sz="4000" dirty="0"/>
              <a:t> ve </a:t>
            </a:r>
            <a:r>
              <a:rPr lang="tr-TR" sz="4000" dirty="0" err="1"/>
              <a:t>Émile</a:t>
            </a:r>
            <a:r>
              <a:rPr lang="tr-TR" sz="4000" dirty="0"/>
              <a:t> </a:t>
            </a:r>
            <a:r>
              <a:rPr lang="tr-TR" sz="4000" dirty="0" err="1"/>
              <a:t>Levassor</a:t>
            </a:r>
            <a:r>
              <a:rPr lang="tr-TR" sz="4000" dirty="0"/>
              <a:t> ilk defa dört kişilik bir araca dört zamanlı içten yanmalı bir motor takar.</a:t>
            </a:r>
          </a:p>
          <a:p>
            <a:pPr algn="just">
              <a:spcAft>
                <a:spcPts val="1200"/>
              </a:spcAft>
            </a:pPr>
            <a:r>
              <a:rPr lang="tr-TR" sz="4000" dirty="0" err="1"/>
              <a:t>Édouard</a:t>
            </a:r>
            <a:r>
              <a:rPr lang="tr-TR" sz="4000" dirty="0"/>
              <a:t> </a:t>
            </a:r>
            <a:r>
              <a:rPr lang="tr-TR" sz="4000" dirty="0" err="1"/>
              <a:t>Delamare</a:t>
            </a:r>
            <a:r>
              <a:rPr lang="tr-TR" sz="4000" dirty="0"/>
              <a:t>-</a:t>
            </a:r>
            <a:r>
              <a:rPr lang="tr-TR" sz="4000" dirty="0" err="1"/>
              <a:t>Deboutteville</a:t>
            </a:r>
            <a:r>
              <a:rPr lang="tr-TR" sz="4000" dirty="0"/>
              <a:t> gaz ile beslenen motora sahip aracı ile 1883'te yola çıkar ama gaz besleme hortumu ilk deneme sırasında patlayınca gaz yerine benzin kullanır. Benzin kullanabilmek için fitilli bir karbüratör bulur. </a:t>
            </a:r>
          </a:p>
          <a:p>
            <a:pPr algn="just">
              <a:spcAft>
                <a:spcPts val="1200"/>
              </a:spcAft>
            </a:pPr>
            <a:r>
              <a:rPr lang="tr-TR" sz="4000" dirty="0"/>
              <a:t>1884 Şubat ayında yola çıkan bu otomobil Karl Benz'in otomobilinden önce olmasına karşın doğru düzgün çalışamaması ve kısa kullanımları sırasındaki patlamalar nedeniyle "otomobilin babası" olarak </a:t>
            </a:r>
            <a:r>
              <a:rPr lang="tr-TR" sz="4000" dirty="0" err="1"/>
              <a:t>Delamare</a:t>
            </a:r>
            <a:r>
              <a:rPr lang="tr-TR" sz="4000" dirty="0"/>
              <a:t>-</a:t>
            </a:r>
            <a:r>
              <a:rPr lang="tr-TR" sz="4000" dirty="0" err="1"/>
              <a:t>Deboutteville</a:t>
            </a:r>
            <a:r>
              <a:rPr lang="tr-TR" sz="4000" dirty="0"/>
              <a:t> genel olarak kabul görmemektedir.</a:t>
            </a:r>
          </a:p>
          <a:p>
            <a:pPr algn="just"/>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5296529" y="1916832"/>
            <a:ext cx="3612092" cy="3816424"/>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4 Dikdörtgen"/>
          <p:cNvSpPr/>
          <p:nvPr/>
        </p:nvSpPr>
        <p:spPr>
          <a:xfrm>
            <a:off x="5898191" y="5805264"/>
            <a:ext cx="2490233" cy="369332"/>
          </a:xfrm>
          <a:prstGeom prst="rect">
            <a:avLst/>
          </a:prstGeom>
        </p:spPr>
        <p:txBody>
          <a:bodyPr wrap="none">
            <a:spAutoFit/>
          </a:bodyPr>
          <a:lstStyle/>
          <a:p>
            <a:r>
              <a:rPr lang="tr-TR" dirty="0" err="1"/>
              <a:t>Delamare</a:t>
            </a:r>
            <a:r>
              <a:rPr lang="tr-TR" dirty="0"/>
              <a:t>-</a:t>
            </a:r>
            <a:r>
              <a:rPr lang="tr-TR" dirty="0" err="1"/>
              <a:t>Deboutteville</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7109" b="11642"/>
          <a:stretch>
            <a:fillRect/>
          </a:stretch>
        </p:blipFill>
        <p:spPr bwMode="auto">
          <a:xfrm>
            <a:off x="179512" y="4005064"/>
            <a:ext cx="4998640" cy="2736304"/>
          </a:xfrm>
          <a:prstGeom prst="rect">
            <a:avLst/>
          </a:prstGeom>
          <a:ln>
            <a:noFill/>
          </a:ln>
          <a:effectLst>
            <a:softEdge rad="112500"/>
          </a:effectLst>
        </p:spPr>
      </p:pic>
      <p:sp>
        <p:nvSpPr>
          <p:cNvPr id="2" name="1 Başlık"/>
          <p:cNvSpPr>
            <a:spLocks noGrp="1"/>
          </p:cNvSpPr>
          <p:nvPr>
            <p:ph type="title"/>
          </p:nvPr>
        </p:nvSpPr>
        <p:spPr/>
        <p:txBody>
          <a:bodyPr>
            <a:normAutofit fontScale="90000"/>
          </a:bodyPr>
          <a:lstStyle/>
          <a:p>
            <a:r>
              <a:rPr lang="tr-TR" dirty="0"/>
              <a:t>Otomotivin Tarihçesi</a:t>
            </a:r>
            <a:br>
              <a:rPr lang="tr-TR" dirty="0"/>
            </a:br>
            <a:r>
              <a:rPr lang="tr-TR" sz="3600" dirty="0"/>
              <a:t>İçten Yanmalı Motorun İlk Defa Kullanılması</a:t>
            </a:r>
            <a:endParaRPr lang="tr-TR" dirty="0"/>
          </a:p>
        </p:txBody>
      </p:sp>
      <p:sp>
        <p:nvSpPr>
          <p:cNvPr id="5" name="4 Dikdörtgen"/>
          <p:cNvSpPr/>
          <p:nvPr/>
        </p:nvSpPr>
        <p:spPr>
          <a:xfrm>
            <a:off x="5328592" y="4221088"/>
            <a:ext cx="3203848" cy="2308324"/>
          </a:xfrm>
          <a:prstGeom prst="rect">
            <a:avLst/>
          </a:prstGeom>
        </p:spPr>
        <p:txBody>
          <a:bodyPr wrap="square">
            <a:spAutoFit/>
          </a:bodyPr>
          <a:lstStyle/>
          <a:p>
            <a:r>
              <a:rPr lang="tr-TR" dirty="0"/>
              <a:t>1886'da çıkan Benz Patent </a:t>
            </a:r>
            <a:r>
              <a:rPr lang="tr-TR" dirty="0" err="1"/>
              <a:t>Motorwagen</a:t>
            </a:r>
            <a:r>
              <a:rPr lang="tr-TR" dirty="0"/>
              <a:t> içten yanmalı motoru kullanan ilk otomobildir.</a:t>
            </a:r>
          </a:p>
          <a:p>
            <a:endParaRPr lang="tr-TR" dirty="0"/>
          </a:p>
          <a:p>
            <a:r>
              <a:rPr lang="tr-TR" b="1" i="1" dirty="0"/>
              <a:t>Güç:</a:t>
            </a:r>
            <a:r>
              <a:rPr lang="tr-TR" dirty="0"/>
              <a:t> 2/3 ya da 0,9 </a:t>
            </a:r>
            <a:r>
              <a:rPr lang="tr-TR" dirty="0" err="1"/>
              <a:t>bg</a:t>
            </a:r>
            <a:endParaRPr lang="tr-TR" dirty="0"/>
          </a:p>
          <a:p>
            <a:r>
              <a:rPr lang="tr-TR" b="1" i="1" dirty="0"/>
              <a:t>Maksimum hız: </a:t>
            </a:r>
            <a:r>
              <a:rPr lang="tr-TR" dirty="0"/>
              <a:t>12,8-16 km/h</a:t>
            </a:r>
          </a:p>
          <a:p>
            <a:r>
              <a:rPr lang="tr-TR" b="1" i="1" dirty="0"/>
              <a:t>Boş ağırlık: </a:t>
            </a:r>
            <a:r>
              <a:rPr lang="tr-TR" dirty="0"/>
              <a:t>265 kg</a:t>
            </a:r>
          </a:p>
        </p:txBody>
      </p:sp>
      <p:sp>
        <p:nvSpPr>
          <p:cNvPr id="6" name="5 İçerik Yer Tutucusu"/>
          <p:cNvSpPr>
            <a:spLocks noGrp="1"/>
          </p:cNvSpPr>
          <p:nvPr>
            <p:ph idx="1"/>
          </p:nvPr>
        </p:nvSpPr>
        <p:spPr>
          <a:xfrm>
            <a:off x="457200" y="1775191"/>
            <a:ext cx="8229600" cy="2373889"/>
          </a:xfrm>
        </p:spPr>
        <p:txBody>
          <a:bodyPr>
            <a:normAutofit fontScale="62500" lnSpcReduction="20000"/>
          </a:bodyPr>
          <a:lstStyle/>
          <a:p>
            <a:pPr algn="just"/>
            <a:r>
              <a:rPr lang="tr-TR" dirty="0"/>
              <a:t>Tarihin ilk otomobilinin hangisi olduğunu söyleyebilmek oldukça zor olsa da genel olarak Karl Benz tarafından üretilen Benz Patent </a:t>
            </a:r>
            <a:r>
              <a:rPr lang="tr-TR" dirty="0" err="1"/>
              <a:t>Motorwagen</a:t>
            </a:r>
            <a:r>
              <a:rPr lang="tr-TR" dirty="0"/>
              <a:t> ilk otomobil olarak kabul edilir. Ancak </a:t>
            </a:r>
            <a:r>
              <a:rPr lang="tr-TR" dirty="0" err="1"/>
              <a:t>Cugnot'nun</a:t>
            </a:r>
            <a:r>
              <a:rPr lang="tr-TR" dirty="0"/>
              <a:t> "</a:t>
            </a:r>
            <a:r>
              <a:rPr lang="tr-TR" dirty="0" err="1"/>
              <a:t>Fardier"sini</a:t>
            </a:r>
            <a:r>
              <a:rPr lang="tr-TR" dirty="0"/>
              <a:t> de ilk otomobil olarak kabul edenler vardır. 1891'de </a:t>
            </a:r>
            <a:r>
              <a:rPr lang="tr-TR" dirty="0" err="1"/>
              <a:t>Panhard</a:t>
            </a:r>
            <a:r>
              <a:rPr lang="tr-TR" dirty="0"/>
              <a:t> ve </a:t>
            </a:r>
            <a:r>
              <a:rPr lang="tr-TR" dirty="0" err="1"/>
              <a:t>Levassor</a:t>
            </a:r>
            <a:r>
              <a:rPr lang="tr-TR" dirty="0"/>
              <a:t> Paris sokaklarında Benz motoruyla donatılmış ilk Fransız otomobilleriyle dolaşmaktaydı. 1877'de 4 zamanlı ve 1 beygir gücüne sahip motoru olan bir otomobil geliştiren Alman mucit </a:t>
            </a:r>
            <a:r>
              <a:rPr lang="tr-TR" dirty="0" err="1"/>
              <a:t>Siegfried</a:t>
            </a:r>
            <a:r>
              <a:rPr lang="tr-TR" dirty="0"/>
              <a:t> </a:t>
            </a:r>
            <a:r>
              <a:rPr lang="tr-TR" dirty="0" err="1"/>
              <a:t>Marcus</a:t>
            </a:r>
            <a:r>
              <a:rPr lang="tr-TR" dirty="0"/>
              <a:t> ise ilk otomobil ile ilgili tartışmaların dışında kalmıştır.</a:t>
            </a:r>
          </a:p>
          <a:p>
            <a:pPr algn="just"/>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Türk Otomotiv Sanayisi</a:t>
            </a:r>
            <a:br>
              <a:rPr lang="tr-TR" dirty="0"/>
            </a:br>
            <a:r>
              <a:rPr lang="tr-TR" sz="3600" dirty="0"/>
              <a:t>İlk Adımlar</a:t>
            </a:r>
            <a:endParaRPr lang="tr-TR" dirty="0"/>
          </a:p>
        </p:txBody>
      </p:sp>
      <p:sp>
        <p:nvSpPr>
          <p:cNvPr id="6" name="5 İçerik Yer Tutucusu"/>
          <p:cNvSpPr>
            <a:spLocks noGrp="1"/>
          </p:cNvSpPr>
          <p:nvPr>
            <p:ph idx="1"/>
          </p:nvPr>
        </p:nvSpPr>
        <p:spPr>
          <a:xfrm>
            <a:off x="179512" y="1700809"/>
            <a:ext cx="8712968" cy="4896544"/>
          </a:xfrm>
        </p:spPr>
        <p:txBody>
          <a:bodyPr>
            <a:normAutofit fontScale="62500" lnSpcReduction="20000"/>
          </a:bodyPr>
          <a:lstStyle/>
          <a:p>
            <a:pPr algn="just">
              <a:spcAft>
                <a:spcPts val="1200"/>
              </a:spcAft>
            </a:pPr>
            <a:r>
              <a:rPr lang="tr-TR" dirty="0"/>
              <a:t>Türkiye’de ilk otomobil üretme girişimi 1929’da Ford tarafından İstanbul serbest bölgede denenmiş montaj hattı kurulmuş fakat 1930’lu yıllardaki </a:t>
            </a:r>
            <a:r>
              <a:rPr lang="tr-TR" dirty="0" err="1"/>
              <a:t>eknomik</a:t>
            </a:r>
            <a:r>
              <a:rPr lang="tr-TR" dirty="0"/>
              <a:t> kriz ortamı (Büyük Buhran) içinde gelişim gösteremeden sona ermiştir.</a:t>
            </a:r>
          </a:p>
          <a:p>
            <a:pPr algn="just">
              <a:spcAft>
                <a:spcPts val="1200"/>
              </a:spcAft>
            </a:pPr>
            <a:r>
              <a:rPr lang="tr-TR" dirty="0"/>
              <a:t>1954 yılında tarım alanında da kullanılmaya uygun olan </a:t>
            </a:r>
            <a:r>
              <a:rPr lang="tr-TR" dirty="0" err="1"/>
              <a:t>Jeep</a:t>
            </a:r>
            <a:r>
              <a:rPr lang="tr-TR" dirty="0"/>
              <a:t> modellerinin Türkiye’de üretilmesi için Tuzla </a:t>
            </a:r>
            <a:r>
              <a:rPr lang="tr-TR" dirty="0" err="1"/>
              <a:t>Jeep</a:t>
            </a:r>
            <a:r>
              <a:rPr lang="tr-TR" dirty="0"/>
              <a:t> Fabrikası kurulmuş ve Türk </a:t>
            </a:r>
            <a:r>
              <a:rPr lang="tr-TR" dirty="0" err="1"/>
              <a:t>Willys</a:t>
            </a:r>
            <a:r>
              <a:rPr lang="tr-TR" dirty="0"/>
              <a:t> </a:t>
            </a:r>
            <a:r>
              <a:rPr lang="tr-TR" dirty="0" err="1"/>
              <a:t>Overland</a:t>
            </a:r>
            <a:r>
              <a:rPr lang="tr-TR" dirty="0"/>
              <a:t> askeri cip ve kamyonetleri ile </a:t>
            </a:r>
            <a:r>
              <a:rPr lang="tr-TR" dirty="0" err="1"/>
              <a:t>Büssing</a:t>
            </a:r>
            <a:r>
              <a:rPr lang="tr-TR" dirty="0"/>
              <a:t> kamyonlarının yapımına başlanmıştır. </a:t>
            </a:r>
          </a:p>
          <a:p>
            <a:pPr algn="just">
              <a:spcAft>
                <a:spcPts val="1200"/>
              </a:spcAft>
            </a:pPr>
            <a:r>
              <a:rPr lang="tr-TR" dirty="0"/>
              <a:t>1955’te ise ticari kamyonet üretimine geçilmiştir. 1955 yılında kurulan Federal Türk Kamyonları AŞ tamamı Türk olan kadrosu ile </a:t>
            </a:r>
            <a:r>
              <a:rPr lang="tr-TR" dirty="0" err="1"/>
              <a:t>Çayırova'da</a:t>
            </a:r>
            <a:r>
              <a:rPr lang="tr-TR" dirty="0"/>
              <a:t> Federal markası ile kamyon montajı ve imalatına başlamıştır. </a:t>
            </a:r>
          </a:p>
          <a:p>
            <a:pPr algn="just">
              <a:spcAft>
                <a:spcPts val="1200"/>
              </a:spcAft>
            </a:pPr>
            <a:r>
              <a:rPr lang="tr-TR" dirty="0"/>
              <a:t>1959 yılında Ford Motor </a:t>
            </a:r>
            <a:r>
              <a:rPr lang="tr-TR" dirty="0" err="1"/>
              <a:t>Company</a:t>
            </a:r>
            <a:r>
              <a:rPr lang="tr-TR" dirty="0"/>
              <a:t> ve Koç grubu girişimiyle </a:t>
            </a:r>
            <a:r>
              <a:rPr lang="tr-TR" dirty="0" err="1"/>
              <a:t>Otosan</a:t>
            </a:r>
            <a:r>
              <a:rPr lang="tr-TR" dirty="0"/>
              <a:t> kurulmuş ve otomobil üretimine dönük yatırımlar bakımından ilk adım atılmıştır. 1960 yılında kadrosu bütünüyle Türk olan </a:t>
            </a:r>
            <a:r>
              <a:rPr lang="tr-TR" dirty="0" err="1"/>
              <a:t>Otosan</a:t>
            </a:r>
            <a:r>
              <a:rPr lang="tr-TR" dirty="0"/>
              <a:t> fabrikasında günde 4 adet Ford </a:t>
            </a:r>
            <a:r>
              <a:rPr lang="tr-TR" dirty="0" err="1"/>
              <a:t>Consul</a:t>
            </a:r>
            <a:r>
              <a:rPr lang="tr-TR" dirty="0"/>
              <a:t> otomobil ile 8 adet Ford </a:t>
            </a:r>
            <a:r>
              <a:rPr lang="tr-TR" dirty="0" err="1"/>
              <a:t>Thames</a:t>
            </a:r>
            <a:r>
              <a:rPr lang="tr-TR" dirty="0"/>
              <a:t> kamyon üretimine, 1967 yılında da hafif ticari araç Ford Transit üretimine başlanmıştır.</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Türk Otomotiv Sanayisi</a:t>
            </a:r>
            <a:br>
              <a:rPr lang="tr-TR" dirty="0"/>
            </a:br>
            <a:r>
              <a:rPr lang="tr-TR" sz="3600" dirty="0"/>
              <a:t>İlk Adımlar</a:t>
            </a:r>
            <a:endParaRPr lang="tr-TR" dirty="0"/>
          </a:p>
        </p:txBody>
      </p:sp>
      <p:sp>
        <p:nvSpPr>
          <p:cNvPr id="6" name="5 İçerik Yer Tutucusu"/>
          <p:cNvSpPr>
            <a:spLocks noGrp="1"/>
          </p:cNvSpPr>
          <p:nvPr>
            <p:ph idx="1"/>
          </p:nvPr>
        </p:nvSpPr>
        <p:spPr>
          <a:xfrm>
            <a:off x="179512" y="1700808"/>
            <a:ext cx="8712968" cy="5157191"/>
          </a:xfrm>
        </p:spPr>
        <p:txBody>
          <a:bodyPr>
            <a:normAutofit fontScale="62500" lnSpcReduction="20000"/>
          </a:bodyPr>
          <a:lstStyle/>
          <a:p>
            <a:pPr algn="just">
              <a:spcAft>
                <a:spcPts val="1200"/>
              </a:spcAft>
            </a:pPr>
            <a:r>
              <a:rPr lang="tr-TR" dirty="0"/>
              <a:t>1962 yılında Federal Türk Kamyonları AŞ OYAK tarafından satın alındı.Yerine </a:t>
            </a:r>
            <a:r>
              <a:rPr lang="tr-TR" dirty="0" err="1"/>
              <a:t>İnternational</a:t>
            </a:r>
            <a:r>
              <a:rPr lang="tr-TR" dirty="0"/>
              <a:t> </a:t>
            </a:r>
            <a:r>
              <a:rPr lang="tr-TR" dirty="0" err="1"/>
              <a:t>Harvester</a:t>
            </a:r>
            <a:r>
              <a:rPr lang="tr-TR" dirty="0"/>
              <a:t> ortaklığıyla Kamyon, Otobüs, Minibüs, Traktör, Kamyonet, </a:t>
            </a:r>
            <a:r>
              <a:rPr lang="tr-TR" dirty="0" err="1"/>
              <a:t>Pick</a:t>
            </a:r>
            <a:r>
              <a:rPr lang="tr-TR" dirty="0"/>
              <a:t>-</a:t>
            </a:r>
            <a:r>
              <a:rPr lang="tr-TR" dirty="0" err="1"/>
              <a:t>Up</a:t>
            </a:r>
            <a:r>
              <a:rPr lang="tr-TR" dirty="0"/>
              <a:t> ve REO marka Askeri Araçlar ile şase,radyatör,benzin deposu,tampon ve şase ara malzemesi üretecek olan Türk Otomotiv Endüstrileri A.Ş. kuruldu. </a:t>
            </a:r>
          </a:p>
          <a:p>
            <a:pPr algn="just">
              <a:spcAft>
                <a:spcPts val="1200"/>
              </a:spcAft>
            </a:pPr>
            <a:r>
              <a:rPr lang="tr-TR" dirty="0"/>
              <a:t>1963 yılında ise Otobüs Karoseri A.Ş. tarafından </a:t>
            </a:r>
            <a:r>
              <a:rPr lang="tr-TR" dirty="0" err="1"/>
              <a:t>Magirus</a:t>
            </a:r>
            <a:r>
              <a:rPr lang="tr-TR" dirty="0"/>
              <a:t> otobüsleri montajı gerçekleştirilmeye başlanmıştır.</a:t>
            </a:r>
          </a:p>
          <a:p>
            <a:pPr algn="just">
              <a:spcAft>
                <a:spcPts val="1200"/>
              </a:spcAft>
              <a:buNone/>
            </a:pPr>
            <a:r>
              <a:rPr lang="tr-TR" b="1" dirty="0"/>
              <a:t>İlk Yerli Otomobil: Devrim</a:t>
            </a:r>
          </a:p>
          <a:p>
            <a:pPr algn="just">
              <a:spcAft>
                <a:spcPts val="1200"/>
              </a:spcAft>
            </a:pPr>
            <a:r>
              <a:rPr lang="tr-TR" dirty="0"/>
              <a:t>1961 yılında dönemin Devlet Başkanı Cemal Gürsel'in emriyle Eskişehir Devlet Demiryolları Fabrikası'nda Türk mühendisler tarafından </a:t>
            </a:r>
            <a:r>
              <a:rPr lang="tr-TR" dirty="0" err="1"/>
              <a:t>tamamiyle</a:t>
            </a:r>
            <a:r>
              <a:rPr lang="tr-TR" dirty="0"/>
              <a:t> Türkiye'de tasarlanıp, geliştirilen ilk otomobil üretilmiş ve araca Gürsel'in isteği üzerine Devrim adı verilmiştir. </a:t>
            </a:r>
          </a:p>
          <a:p>
            <a:pPr algn="just">
              <a:spcAft>
                <a:spcPts val="1200"/>
              </a:spcAft>
            </a:pPr>
            <a:r>
              <a:rPr lang="tr-TR" dirty="0"/>
              <a:t>O tarihlerde toplu iğne dahi üretemeyen bir ülkede 135 gün gibi çok kısa bir zamanda son derece kısıtlı imkanlarla tamamen Türk yapımı bir otomobil geliştirilmiş, bundan 4 tane üretilmiş; </a:t>
            </a:r>
            <a:r>
              <a:rPr lang="tr-TR" dirty="0" err="1"/>
              <a:t>otomobilller</a:t>
            </a:r>
            <a:r>
              <a:rPr lang="tr-TR" dirty="0"/>
              <a:t> için 3 farklı tipte 10 adet motor üretilmiştir.</a:t>
            </a:r>
          </a:p>
          <a:p>
            <a:pPr algn="just"/>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Türk Otomotiv Sanayisi</a:t>
            </a:r>
            <a:br>
              <a:rPr lang="tr-TR" dirty="0"/>
            </a:br>
            <a:r>
              <a:rPr lang="tr-TR" sz="3600" dirty="0"/>
              <a:t> İlk Adımlar</a:t>
            </a:r>
            <a:endParaRPr lang="tr-TR" dirty="0"/>
          </a:p>
        </p:txBody>
      </p:sp>
      <p:sp>
        <p:nvSpPr>
          <p:cNvPr id="6" name="5 İçerik Yer Tutucusu"/>
          <p:cNvSpPr>
            <a:spLocks noGrp="1"/>
          </p:cNvSpPr>
          <p:nvPr>
            <p:ph idx="1"/>
          </p:nvPr>
        </p:nvSpPr>
        <p:spPr>
          <a:xfrm>
            <a:off x="0" y="1556792"/>
            <a:ext cx="5652120" cy="5301208"/>
          </a:xfrm>
        </p:spPr>
        <p:txBody>
          <a:bodyPr>
            <a:normAutofit fontScale="55000" lnSpcReduction="20000"/>
          </a:bodyPr>
          <a:lstStyle/>
          <a:p>
            <a:pPr algn="just">
              <a:spcAft>
                <a:spcPts val="1200"/>
              </a:spcAft>
            </a:pPr>
            <a:r>
              <a:rPr lang="tr-TR" dirty="0"/>
              <a:t>Projeye katılanların yaptığı açıklama olayı özetlemektedir:</a:t>
            </a:r>
          </a:p>
          <a:p>
            <a:pPr algn="just">
              <a:spcAft>
                <a:spcPts val="1200"/>
              </a:spcAft>
            </a:pPr>
            <a:r>
              <a:rPr lang="tr-TR" dirty="0"/>
              <a:t>"</a:t>
            </a:r>
            <a:r>
              <a:rPr lang="tr-TR" i="1" dirty="0"/>
              <a:t>Devrim otomobilleriyle, "Türkler otomobil yapamaz!" zihniyeti çürütülmüş, geri düşünce mağlup edilmiştir. Şunu ileri sürebiliriz ki, Devrim'in daha sağlam, daha güzel hale getirilmesi artık bir yatırım işidir. Bu konuda karar vermek de devletindir. Teşvik görmek bizleri şevklendiriyor. Yapıcı tenkide daima hazırız. Şahsi hiçbir menfaatimiz yok. Hedefimiz memleketimizin inkişafıdır.(gelişmesidir) Takdir Büyük Türk Milletinindir.“</a:t>
            </a:r>
          </a:p>
          <a:p>
            <a:pPr algn="just">
              <a:spcAft>
                <a:spcPts val="1200"/>
              </a:spcAft>
            </a:pPr>
            <a:r>
              <a:rPr lang="tr-TR" dirty="0"/>
              <a:t>Türk milletinden hak ettiği ilgiyi gören Devrim </a:t>
            </a:r>
            <a:r>
              <a:rPr lang="tr-TR" dirty="0" err="1"/>
              <a:t>otomobillleri</a:t>
            </a:r>
            <a:r>
              <a:rPr lang="tr-TR" dirty="0"/>
              <a:t> ne yazık ki yatırım konusunda aynı ilgiyi görememiş ve seri üretime geçememiştir. Buna rağmen özel sektörde otomobil imali fikrini körüklemiş ve onlara cesaret vermiştir. </a:t>
            </a:r>
          </a:p>
          <a:p>
            <a:pPr algn="just">
              <a:spcAft>
                <a:spcPts val="1200"/>
              </a:spcAft>
            </a:pPr>
            <a:r>
              <a:rPr lang="tr-TR" dirty="0"/>
              <a:t>Üzerinde durulacak diğer bir husus, 1966 yılında üretime geçen ülkenin ilk seri üretim otomobillerinden </a:t>
            </a:r>
            <a:r>
              <a:rPr lang="tr-TR" dirty="0" err="1"/>
              <a:t>Anadol'un</a:t>
            </a:r>
            <a:r>
              <a:rPr lang="tr-TR" dirty="0"/>
              <a:t> müteşebbislerinin, başlangıçta "Türkiye'de otomobil yapılamaz!" diyenler oluşudur.</a:t>
            </a:r>
          </a:p>
        </p:txBody>
      </p:sp>
      <p:pic>
        <p:nvPicPr>
          <p:cNvPr id="1026" name="Picture 2"/>
          <p:cNvPicPr>
            <a:picLocks noChangeAspect="1" noChangeArrowheads="1"/>
          </p:cNvPicPr>
          <p:nvPr/>
        </p:nvPicPr>
        <p:blipFill>
          <a:blip r:embed="rId2" cstate="print"/>
          <a:srcRect/>
          <a:stretch>
            <a:fillRect/>
          </a:stretch>
        </p:blipFill>
        <p:spPr bwMode="auto">
          <a:xfrm>
            <a:off x="5877780" y="1707232"/>
            <a:ext cx="3014700" cy="2009800"/>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5926460" y="4228821"/>
            <a:ext cx="2966020" cy="2224515"/>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Türk Otomotiv Sanayisi</a:t>
            </a:r>
            <a:br>
              <a:rPr lang="tr-TR" dirty="0"/>
            </a:br>
            <a:r>
              <a:rPr lang="tr-TR" sz="3600" dirty="0"/>
              <a:t>İlk Adımlar</a:t>
            </a:r>
            <a:endParaRPr lang="tr-TR" dirty="0"/>
          </a:p>
        </p:txBody>
      </p:sp>
      <p:sp>
        <p:nvSpPr>
          <p:cNvPr id="3" name="2 İçerik Yer Tutucusu"/>
          <p:cNvSpPr>
            <a:spLocks noGrp="1"/>
          </p:cNvSpPr>
          <p:nvPr>
            <p:ph idx="1"/>
          </p:nvPr>
        </p:nvSpPr>
        <p:spPr>
          <a:xfrm>
            <a:off x="-36512" y="1628800"/>
            <a:ext cx="5688632" cy="5229200"/>
          </a:xfrm>
        </p:spPr>
        <p:txBody>
          <a:bodyPr>
            <a:normAutofit fontScale="62500" lnSpcReduction="20000"/>
          </a:bodyPr>
          <a:lstStyle/>
          <a:p>
            <a:pPr algn="just">
              <a:spcAft>
                <a:spcPts val="1200"/>
              </a:spcAft>
              <a:buNone/>
            </a:pPr>
            <a:r>
              <a:rPr lang="tr-TR" b="1" dirty="0"/>
              <a:t>Gerçekleşemeyen İkinci Yerli Otomobil: Zafer</a:t>
            </a:r>
          </a:p>
          <a:p>
            <a:pPr algn="just">
              <a:spcAft>
                <a:spcPts val="1200"/>
              </a:spcAft>
            </a:pPr>
            <a:r>
              <a:rPr lang="tr-TR" dirty="0"/>
              <a:t>1960'ları ortalarına doğru TOE Volvo ile ortak araç üretiminde bulunma çalışmaları yapmış ve Volvo firmasıyla antlaşma sağlanamayınca 1968 yılında </a:t>
            </a:r>
            <a:r>
              <a:rPr lang="tr-TR" dirty="0" err="1"/>
              <a:t>Triumph</a:t>
            </a:r>
            <a:r>
              <a:rPr lang="tr-TR" dirty="0"/>
              <a:t> firmasının ortaklığı ile 'Zafer' marka yerli otomobil üretme çalışmalarına başlamıştır.Önce sedan modelinin,daha sonra ise </a:t>
            </a:r>
            <a:r>
              <a:rPr lang="tr-TR" dirty="0" err="1"/>
              <a:t>station</a:t>
            </a:r>
            <a:r>
              <a:rPr lang="tr-TR" dirty="0"/>
              <a:t> vagon ve </a:t>
            </a:r>
            <a:r>
              <a:rPr lang="tr-TR" dirty="0" err="1"/>
              <a:t>pick</a:t>
            </a:r>
            <a:r>
              <a:rPr lang="tr-TR" dirty="0"/>
              <a:t>-</a:t>
            </a:r>
            <a:r>
              <a:rPr lang="tr-TR" dirty="0" err="1"/>
              <a:t>up</a:t>
            </a:r>
            <a:r>
              <a:rPr lang="tr-TR" dirty="0"/>
              <a:t> modelinin üretilmesi düşünülen aracın daha tanıtım aşamasında iken bazı kişilerin ve çevrelerin baskısı nedeniyle üretiminden vazgeçilmiştir.</a:t>
            </a:r>
          </a:p>
          <a:p>
            <a:pPr algn="just">
              <a:spcAft>
                <a:spcPts val="1200"/>
              </a:spcAft>
              <a:buNone/>
            </a:pPr>
            <a:r>
              <a:rPr lang="tr-TR" b="1" dirty="0"/>
              <a:t>İlk Başarılı Otomobil: </a:t>
            </a:r>
            <a:r>
              <a:rPr lang="tr-TR" b="1" dirty="0" err="1"/>
              <a:t>Anadol</a:t>
            </a:r>
            <a:endParaRPr lang="tr-TR" b="1" dirty="0"/>
          </a:p>
          <a:p>
            <a:pPr algn="just">
              <a:spcAft>
                <a:spcPts val="1200"/>
              </a:spcAft>
            </a:pPr>
            <a:r>
              <a:rPr lang="tr-TR" dirty="0"/>
              <a:t>1966 yılına gelindiğinde </a:t>
            </a:r>
            <a:r>
              <a:rPr lang="tr-TR" dirty="0" err="1"/>
              <a:t>Otosan</a:t>
            </a:r>
            <a:r>
              <a:rPr lang="tr-TR" dirty="0"/>
              <a:t>, İngiliz </a:t>
            </a:r>
            <a:r>
              <a:rPr lang="tr-TR" dirty="0" err="1"/>
              <a:t>Reliant</a:t>
            </a:r>
            <a:r>
              <a:rPr lang="tr-TR" dirty="0"/>
              <a:t> firmasına prototipini hazırlattığı ve prensipte fiberglas gövdeli, iki kapılı, bütün mekanik parçaları Ford’dan alınan, adı bir yarışma sonucu belirlenen otomobilini </a:t>
            </a:r>
            <a:r>
              <a:rPr lang="tr-TR" dirty="0" err="1"/>
              <a:t>Anadol’u</a:t>
            </a:r>
            <a:r>
              <a:rPr lang="tr-TR" dirty="0"/>
              <a:t> üretmeye başlamıştır.</a:t>
            </a:r>
          </a:p>
          <a:p>
            <a:endParaRPr lang="tr-TR" dirty="0"/>
          </a:p>
        </p:txBody>
      </p:sp>
      <p:pic>
        <p:nvPicPr>
          <p:cNvPr id="2050" name="Picture 2"/>
          <p:cNvPicPr>
            <a:picLocks noChangeAspect="1" noChangeArrowheads="1"/>
          </p:cNvPicPr>
          <p:nvPr/>
        </p:nvPicPr>
        <p:blipFill>
          <a:blip r:embed="rId2" cstate="print"/>
          <a:srcRect t="17523" r="1721" b="24902"/>
          <a:stretch>
            <a:fillRect/>
          </a:stretch>
        </p:blipFill>
        <p:spPr bwMode="auto">
          <a:xfrm>
            <a:off x="5868143" y="2203479"/>
            <a:ext cx="3096345" cy="1369537"/>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51" name="Picture 3"/>
          <p:cNvPicPr>
            <a:picLocks noChangeAspect="1" noChangeArrowheads="1"/>
          </p:cNvPicPr>
          <p:nvPr/>
        </p:nvPicPr>
        <p:blipFill>
          <a:blip r:embed="rId3" cstate="print"/>
          <a:srcRect/>
          <a:stretch>
            <a:fillRect/>
          </a:stretch>
        </p:blipFill>
        <p:spPr bwMode="auto">
          <a:xfrm>
            <a:off x="5865960" y="4293096"/>
            <a:ext cx="3056171" cy="2016224"/>
          </a:xfrm>
          <a:prstGeom prst="rect">
            <a:avLst/>
          </a:prstGeom>
          <a:ln w="127000" cap="rnd">
            <a:solidFill>
              <a:schemeClr val="accent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Otomotiv Mühendisliği</a:t>
            </a:r>
          </a:p>
        </p:txBody>
      </p:sp>
      <p:sp>
        <p:nvSpPr>
          <p:cNvPr id="3" name="2 İçerik Yer Tutucusu"/>
          <p:cNvSpPr>
            <a:spLocks noGrp="1"/>
          </p:cNvSpPr>
          <p:nvPr>
            <p:ph idx="1"/>
          </p:nvPr>
        </p:nvSpPr>
        <p:spPr>
          <a:xfrm>
            <a:off x="179512" y="1556792"/>
            <a:ext cx="8712968" cy="2445897"/>
          </a:xfrm>
        </p:spPr>
        <p:txBody>
          <a:bodyPr>
            <a:noAutofit/>
          </a:bodyPr>
          <a:lstStyle/>
          <a:p>
            <a:pPr algn="just">
              <a:spcBef>
                <a:spcPts val="1200"/>
              </a:spcBef>
            </a:pPr>
            <a:r>
              <a:rPr lang="tr-TR" sz="2000" b="1" dirty="0"/>
              <a:t>Otomotiv Mühendisliği</a:t>
            </a:r>
            <a:r>
              <a:rPr lang="tr-TR" sz="2000" dirty="0"/>
              <a:t>; </a:t>
            </a:r>
            <a:r>
              <a:rPr lang="tr-TR" sz="2000" b="1" dirty="0">
                <a:solidFill>
                  <a:srgbClr val="002060"/>
                </a:solidFill>
              </a:rPr>
              <a:t>Makina Mühendisliği</a:t>
            </a:r>
            <a:r>
              <a:rPr lang="tr-TR" sz="2000" dirty="0"/>
              <a:t>, </a:t>
            </a:r>
            <a:r>
              <a:rPr lang="tr-TR" sz="2000" b="1" dirty="0">
                <a:solidFill>
                  <a:srgbClr val="002060"/>
                </a:solidFill>
              </a:rPr>
              <a:t>Elektrik Mühendisliği</a:t>
            </a:r>
            <a:r>
              <a:rPr lang="tr-TR" sz="2000" dirty="0"/>
              <a:t>, </a:t>
            </a:r>
            <a:r>
              <a:rPr lang="tr-TR" sz="2000" b="1" dirty="0">
                <a:solidFill>
                  <a:srgbClr val="002060"/>
                </a:solidFill>
              </a:rPr>
              <a:t>Elektronik Mühendisliği</a:t>
            </a:r>
            <a:r>
              <a:rPr lang="tr-TR" sz="2000" dirty="0"/>
              <a:t>, </a:t>
            </a:r>
            <a:r>
              <a:rPr lang="tr-TR" sz="2000" b="1" dirty="0">
                <a:solidFill>
                  <a:srgbClr val="002060"/>
                </a:solidFill>
              </a:rPr>
              <a:t>Yazılım Mühendisliği </a:t>
            </a:r>
            <a:r>
              <a:rPr lang="tr-TR" sz="2000" dirty="0"/>
              <a:t>ve </a:t>
            </a:r>
            <a:r>
              <a:rPr lang="tr-TR" sz="2000" b="1" dirty="0">
                <a:solidFill>
                  <a:srgbClr val="002060"/>
                </a:solidFill>
              </a:rPr>
              <a:t>Güvenlik Mühendisliği </a:t>
            </a:r>
            <a:r>
              <a:rPr lang="tr-TR" sz="2000" dirty="0"/>
              <a:t>dallarının tasarımda ve üretimde ortak olarak çalışmasıyla yapılır.</a:t>
            </a:r>
          </a:p>
          <a:p>
            <a:pPr algn="just">
              <a:spcBef>
                <a:spcPts val="1200"/>
              </a:spcBef>
            </a:pPr>
            <a:r>
              <a:rPr lang="tr-TR" sz="2000" b="1" dirty="0"/>
              <a:t>Motosikletler</a:t>
            </a:r>
            <a:r>
              <a:rPr lang="tr-TR" sz="2000" dirty="0"/>
              <a:t>, </a:t>
            </a:r>
            <a:r>
              <a:rPr lang="tr-TR" sz="2000" b="1" dirty="0"/>
              <a:t>otomobiller</a:t>
            </a:r>
            <a:r>
              <a:rPr lang="tr-TR" sz="2000" dirty="0"/>
              <a:t>, </a:t>
            </a:r>
            <a:r>
              <a:rPr lang="tr-TR" sz="2000" b="1" dirty="0"/>
              <a:t>otobüsler</a:t>
            </a:r>
            <a:r>
              <a:rPr lang="tr-TR" sz="2000" dirty="0"/>
              <a:t> ve </a:t>
            </a:r>
            <a:r>
              <a:rPr lang="tr-TR" sz="2000" b="1" dirty="0"/>
              <a:t>kamyonlar</a:t>
            </a:r>
            <a:r>
              <a:rPr lang="tr-TR" sz="2000" dirty="0"/>
              <a:t> otomotiv mühendisliğinin ana uğraş alanlarıdır.</a:t>
            </a:r>
          </a:p>
          <a:p>
            <a:pPr algn="just">
              <a:spcBef>
                <a:spcPts val="1200"/>
              </a:spcBef>
            </a:pPr>
            <a:r>
              <a:rPr lang="tr-TR" sz="2000" dirty="0"/>
              <a:t>Otomotiv Mühendisleri bu araçların neredeyse bütün tasarım süreci boyunca çalışmada bulunurlar, küçük parçalardan üretimine kadar tüm işlem ile ilgilenir ve çalışırlar.</a:t>
            </a:r>
          </a:p>
        </p:txBody>
      </p:sp>
      <p:pic>
        <p:nvPicPr>
          <p:cNvPr id="4" name="Picture 2" descr="E:\Belgelerim\Dökümanlar\Otomotiv Mühendisliği\Otomotiv Mühendisliğine Giriş\DortZamanliMotor.gif"/>
          <p:cNvPicPr>
            <a:picLocks noChangeAspect="1" noChangeArrowheads="1" noCrop="1"/>
          </p:cNvPicPr>
          <p:nvPr/>
        </p:nvPicPr>
        <p:blipFill>
          <a:blip r:embed="rId2" cstate="print"/>
          <a:srcRect/>
          <a:stretch>
            <a:fillRect/>
          </a:stretch>
        </p:blipFill>
        <p:spPr bwMode="auto">
          <a:xfrm>
            <a:off x="7020272" y="0"/>
            <a:ext cx="1872208" cy="1404156"/>
          </a:xfrm>
          <a:prstGeom prst="rect">
            <a:avLst/>
          </a:prstGeom>
          <a:noFill/>
        </p:spPr>
      </p:pic>
      <p:pic>
        <p:nvPicPr>
          <p:cNvPr id="6146" name="Picture 2"/>
          <p:cNvPicPr>
            <a:picLocks noChangeAspect="1" noChangeArrowheads="1"/>
          </p:cNvPicPr>
          <p:nvPr/>
        </p:nvPicPr>
        <p:blipFill>
          <a:blip r:embed="rId3" cstate="print"/>
          <a:srcRect t="11766" b="14693"/>
          <a:stretch>
            <a:fillRect/>
          </a:stretch>
        </p:blipFill>
        <p:spPr bwMode="auto">
          <a:xfrm>
            <a:off x="690711" y="4581128"/>
            <a:ext cx="8057753" cy="2006686"/>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Türk Otomotiv Sanayisi</a:t>
            </a:r>
            <a:br>
              <a:rPr lang="tr-TR" dirty="0"/>
            </a:br>
            <a:r>
              <a:rPr lang="tr-TR" sz="3600" dirty="0"/>
              <a:t>1968 – 1980 Dönemi</a:t>
            </a:r>
            <a:endParaRPr lang="tr-TR" dirty="0"/>
          </a:p>
        </p:txBody>
      </p:sp>
      <p:sp>
        <p:nvSpPr>
          <p:cNvPr id="3" name="2 İçerik Yer Tutucusu"/>
          <p:cNvSpPr>
            <a:spLocks noGrp="1"/>
          </p:cNvSpPr>
          <p:nvPr>
            <p:ph idx="1"/>
          </p:nvPr>
        </p:nvSpPr>
        <p:spPr>
          <a:xfrm>
            <a:off x="0" y="1703183"/>
            <a:ext cx="8964488" cy="4822161"/>
          </a:xfrm>
        </p:spPr>
        <p:txBody>
          <a:bodyPr>
            <a:normAutofit fontScale="62500" lnSpcReduction="20000"/>
          </a:bodyPr>
          <a:lstStyle/>
          <a:p>
            <a:pPr algn="just"/>
            <a:r>
              <a:rPr lang="tr-TR" dirty="0" err="1"/>
              <a:t>Anadol’un</a:t>
            </a:r>
            <a:r>
              <a:rPr lang="tr-TR" dirty="0"/>
              <a:t> üretime başlamasından sonra 1968 yılında </a:t>
            </a:r>
            <a:r>
              <a:rPr lang="tr-TR" dirty="0" err="1"/>
              <a:t>Tofaş</a:t>
            </a:r>
            <a:r>
              <a:rPr lang="tr-TR" dirty="0"/>
              <a:t> kurulmuş, 1971 yılında Murat 124 modelini İtalyan </a:t>
            </a:r>
            <a:r>
              <a:rPr lang="tr-TR" dirty="0" err="1"/>
              <a:t>Fiat</a:t>
            </a:r>
            <a:r>
              <a:rPr lang="tr-TR" dirty="0"/>
              <a:t> lisansı ile üretmeye başlamıştır. Yine 1969 yılında kurulan </a:t>
            </a:r>
            <a:r>
              <a:rPr lang="tr-TR" dirty="0" err="1"/>
              <a:t>Oyak</a:t>
            </a:r>
            <a:r>
              <a:rPr lang="tr-TR" dirty="0"/>
              <a:t> Fransız Renault lisansı ile ilk modelini 1971 yılında Renault 12 olarak hayata geçirmiştir.</a:t>
            </a:r>
          </a:p>
          <a:p>
            <a:pPr algn="just"/>
            <a:endParaRPr lang="tr-TR" dirty="0"/>
          </a:p>
          <a:p>
            <a:pPr algn="just"/>
            <a:r>
              <a:rPr lang="tr-TR" dirty="0"/>
              <a:t>Bu dönemde koltuk, döşeme, lastik, kauçuk parçalar ve akü üretebilen Türk sanayisi motor aksamı, piston, </a:t>
            </a:r>
            <a:r>
              <a:rPr lang="tr-TR" dirty="0" err="1"/>
              <a:t>sekman</a:t>
            </a:r>
            <a:r>
              <a:rPr lang="tr-TR" dirty="0"/>
              <a:t>, </a:t>
            </a:r>
            <a:r>
              <a:rPr lang="tr-TR" dirty="0" err="1"/>
              <a:t>subap</a:t>
            </a:r>
            <a:r>
              <a:rPr lang="tr-TR" dirty="0"/>
              <a:t>, dişli üretimine de geçmiş; MAN, Otoyol Sanayi A.Ş., Karsan, </a:t>
            </a:r>
            <a:r>
              <a:rPr lang="tr-TR" dirty="0" err="1"/>
              <a:t>Otomarsan</a:t>
            </a:r>
            <a:r>
              <a:rPr lang="tr-TR" dirty="0"/>
              <a:t>, </a:t>
            </a:r>
            <a:r>
              <a:rPr lang="tr-TR" dirty="0" err="1"/>
              <a:t>Genoto</a:t>
            </a:r>
            <a:r>
              <a:rPr lang="tr-TR" dirty="0"/>
              <a:t>, Chrysler, BMC Sanayi ve Ticaret A.Ş., Taşıt </a:t>
            </a:r>
            <a:r>
              <a:rPr lang="tr-TR" dirty="0" err="1"/>
              <a:t>Sanayii</a:t>
            </a:r>
            <a:r>
              <a:rPr lang="tr-TR" dirty="0"/>
              <a:t> A.Ş. faaliyete başlamıştır.</a:t>
            </a:r>
          </a:p>
          <a:p>
            <a:pPr algn="just"/>
            <a:endParaRPr lang="tr-TR" dirty="0"/>
          </a:p>
          <a:p>
            <a:pPr algn="just"/>
            <a:r>
              <a:rPr lang="tr-TR" dirty="0"/>
              <a:t>1977 yılında Ford </a:t>
            </a:r>
            <a:r>
              <a:rPr lang="tr-TR" dirty="0" err="1"/>
              <a:t>Otosan</a:t>
            </a:r>
            <a:r>
              <a:rPr lang="tr-TR" dirty="0"/>
              <a:t> ve </a:t>
            </a:r>
            <a:r>
              <a:rPr lang="tr-TR" dirty="0" err="1"/>
              <a:t>Reliant’ın</a:t>
            </a:r>
            <a:r>
              <a:rPr lang="tr-TR" dirty="0"/>
              <a:t> </a:t>
            </a:r>
            <a:r>
              <a:rPr lang="tr-TR" dirty="0" err="1"/>
              <a:t>Anadol</a:t>
            </a:r>
            <a:r>
              <a:rPr lang="tr-TR" dirty="0"/>
              <a:t> için kurulan ortaklığında </a:t>
            </a:r>
            <a:r>
              <a:rPr lang="tr-TR" dirty="0" err="1"/>
              <a:t>Bertone</a:t>
            </a:r>
            <a:r>
              <a:rPr lang="tr-TR" dirty="0"/>
              <a:t> imzalı FW11 prototipi ortaya çıkmış ancak bu projenin maliyetini yüksek bulan </a:t>
            </a:r>
            <a:r>
              <a:rPr lang="tr-TR" dirty="0" err="1"/>
              <a:t>Otosan</a:t>
            </a:r>
            <a:r>
              <a:rPr lang="tr-TR" dirty="0"/>
              <a:t> mühendisleri yeni bir çalışma başlatarak </a:t>
            </a:r>
            <a:r>
              <a:rPr lang="tr-TR" dirty="0" err="1"/>
              <a:t>Anadol</a:t>
            </a:r>
            <a:r>
              <a:rPr lang="tr-TR" dirty="0"/>
              <a:t> 16 adı verilen yeni bir örnek geliştirmişlerdir, ancak bu prototipin üretiminden de vazgeçilmiştir.</a:t>
            </a:r>
          </a:p>
          <a:p>
            <a:pPr algn="just"/>
            <a:endParaRPr lang="tr-TR" dirty="0"/>
          </a:p>
          <a:p>
            <a:pPr algn="just"/>
            <a:r>
              <a:rPr lang="tr-TR" dirty="0"/>
              <a:t>1980 yılında Devrim’den sonra motoru da dahil olmak üzere bütünüyle Türkiye’de </a:t>
            </a:r>
            <a:r>
              <a:rPr lang="tr-TR" dirty="0" err="1"/>
              <a:t>Otosan</a:t>
            </a:r>
            <a:r>
              <a:rPr lang="tr-TR" dirty="0"/>
              <a:t> tarafından tasarlanan "Çağdaş" modeli, endüstri tasarım ödülü almıştır. Çağdaş modeli yeni bir </a:t>
            </a:r>
            <a:r>
              <a:rPr lang="tr-TR" dirty="0" err="1"/>
              <a:t>Anadol</a:t>
            </a:r>
            <a:r>
              <a:rPr lang="tr-TR" dirty="0"/>
              <a:t> modeli olarak tasarlanmıştı ve motor olarak </a:t>
            </a:r>
            <a:r>
              <a:rPr lang="tr-TR" dirty="0" err="1"/>
              <a:t>Wankel</a:t>
            </a:r>
            <a:r>
              <a:rPr lang="tr-TR" dirty="0"/>
              <a:t> Tipi Motor kullanılmıştı.</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Türk Otomotiv Sanayisi </a:t>
            </a:r>
            <a:br>
              <a:rPr lang="tr-TR" dirty="0"/>
            </a:br>
            <a:r>
              <a:rPr lang="tr-TR" sz="3600" dirty="0"/>
              <a:t>1981 – 1990 Dönemi</a:t>
            </a:r>
            <a:endParaRPr lang="tr-TR" dirty="0"/>
          </a:p>
        </p:txBody>
      </p:sp>
      <p:sp>
        <p:nvSpPr>
          <p:cNvPr id="3" name="2 İçerik Yer Tutucusu"/>
          <p:cNvSpPr>
            <a:spLocks noGrp="1"/>
          </p:cNvSpPr>
          <p:nvPr>
            <p:ph idx="1"/>
          </p:nvPr>
        </p:nvSpPr>
        <p:spPr>
          <a:xfrm>
            <a:off x="0" y="1628800"/>
            <a:ext cx="5580112" cy="3528392"/>
          </a:xfrm>
        </p:spPr>
        <p:txBody>
          <a:bodyPr>
            <a:normAutofit fontScale="62500" lnSpcReduction="20000"/>
          </a:bodyPr>
          <a:lstStyle/>
          <a:p>
            <a:pPr algn="just"/>
            <a:r>
              <a:rPr lang="tr-TR" dirty="0"/>
              <a:t>1985 yılına gelindiğinde </a:t>
            </a:r>
            <a:r>
              <a:rPr lang="tr-TR" dirty="0" err="1"/>
              <a:t>Otosan</a:t>
            </a:r>
            <a:r>
              <a:rPr lang="tr-TR" dirty="0"/>
              <a:t> Ford </a:t>
            </a:r>
            <a:r>
              <a:rPr lang="tr-TR" dirty="0" err="1"/>
              <a:t>Taunus</a:t>
            </a:r>
            <a:r>
              <a:rPr lang="tr-TR" dirty="0"/>
              <a:t> modelini, </a:t>
            </a:r>
            <a:r>
              <a:rPr lang="tr-TR" dirty="0" err="1"/>
              <a:t>Oyak</a:t>
            </a:r>
            <a:r>
              <a:rPr lang="tr-TR" dirty="0"/>
              <a:t> Renault ise ikinci bir model olarak Renault 9 modelini üretmeye başlamıştır. </a:t>
            </a:r>
          </a:p>
          <a:p>
            <a:pPr algn="just"/>
            <a:endParaRPr lang="tr-TR" dirty="0"/>
          </a:p>
          <a:p>
            <a:pPr algn="just"/>
            <a:r>
              <a:rPr lang="tr-TR" dirty="0"/>
              <a:t>İki yıl sonra 1987’de ise Türkiye’nin ilk </a:t>
            </a:r>
            <a:r>
              <a:rPr lang="tr-TR" dirty="0" err="1"/>
              <a:t>hatchback</a:t>
            </a:r>
            <a:r>
              <a:rPr lang="tr-TR" dirty="0"/>
              <a:t> modeli olan Renault 11 bantlardan çıkmış ilk dizel motor da </a:t>
            </a:r>
            <a:r>
              <a:rPr lang="tr-TR" dirty="0" err="1"/>
              <a:t>Anadol</a:t>
            </a:r>
            <a:r>
              <a:rPr lang="tr-TR" dirty="0"/>
              <a:t> pikap’a takılmıştır.</a:t>
            </a:r>
          </a:p>
          <a:p>
            <a:pPr algn="just"/>
            <a:endParaRPr lang="tr-TR" dirty="0"/>
          </a:p>
          <a:p>
            <a:pPr algn="just"/>
            <a:r>
              <a:rPr lang="tr-TR" dirty="0"/>
              <a:t>1989 yılında motor ve karoserde yapılan değişikliklerle Renault 12 serisi , </a:t>
            </a:r>
            <a:r>
              <a:rPr lang="tr-TR" dirty="0" err="1"/>
              <a:t>Toros</a:t>
            </a:r>
            <a:r>
              <a:rPr lang="tr-TR" dirty="0"/>
              <a:t> modeline dönüştürülmüş ve 2000 yılına kadar üretimi devam etmiştir.</a:t>
            </a:r>
          </a:p>
        </p:txBody>
      </p:sp>
      <p:pic>
        <p:nvPicPr>
          <p:cNvPr id="3074" name="Picture 2"/>
          <p:cNvPicPr>
            <a:picLocks noChangeAspect="1" noChangeArrowheads="1"/>
          </p:cNvPicPr>
          <p:nvPr/>
        </p:nvPicPr>
        <p:blipFill>
          <a:blip r:embed="rId2" cstate="print"/>
          <a:srcRect t="23320" b="18596"/>
          <a:stretch>
            <a:fillRect/>
          </a:stretch>
        </p:blipFill>
        <p:spPr bwMode="auto">
          <a:xfrm>
            <a:off x="5652120" y="1700808"/>
            <a:ext cx="3305944" cy="1440160"/>
          </a:xfrm>
          <a:prstGeom prst="rect">
            <a:avLst/>
          </a:prstGeom>
          <a:ln>
            <a:noFill/>
          </a:ln>
          <a:effectLst>
            <a:softEdge rad="112500"/>
          </a:effectLst>
        </p:spPr>
      </p:pic>
      <p:pic>
        <p:nvPicPr>
          <p:cNvPr id="3076" name="Picture 4"/>
          <p:cNvPicPr>
            <a:picLocks noChangeAspect="1" noChangeArrowheads="1"/>
          </p:cNvPicPr>
          <p:nvPr/>
        </p:nvPicPr>
        <p:blipFill>
          <a:blip r:embed="rId3" cstate="print"/>
          <a:srcRect l="12600" t="33600" b="16001"/>
          <a:stretch>
            <a:fillRect/>
          </a:stretch>
        </p:blipFill>
        <p:spPr bwMode="auto">
          <a:xfrm>
            <a:off x="5652120" y="3437042"/>
            <a:ext cx="3311352" cy="1432118"/>
          </a:xfrm>
          <a:prstGeom prst="rect">
            <a:avLst/>
          </a:prstGeom>
          <a:ln>
            <a:noFill/>
          </a:ln>
          <a:effectLst>
            <a:softEdge rad="112500"/>
          </a:effectLst>
        </p:spPr>
      </p:pic>
      <p:pic>
        <p:nvPicPr>
          <p:cNvPr id="3077" name="Picture 5"/>
          <p:cNvPicPr>
            <a:picLocks noChangeAspect="1" noChangeArrowheads="1"/>
          </p:cNvPicPr>
          <p:nvPr/>
        </p:nvPicPr>
        <p:blipFill>
          <a:blip r:embed="rId4" cstate="print"/>
          <a:srcRect l="8102" t="23502" b="9348"/>
          <a:stretch>
            <a:fillRect/>
          </a:stretch>
        </p:blipFill>
        <p:spPr bwMode="auto">
          <a:xfrm>
            <a:off x="5148064" y="5082098"/>
            <a:ext cx="3600400" cy="1587262"/>
          </a:xfrm>
          <a:prstGeom prst="rect">
            <a:avLst/>
          </a:prstGeom>
          <a:ln>
            <a:noFill/>
          </a:ln>
          <a:effectLst>
            <a:softEdge rad="112500"/>
          </a:effectLst>
        </p:spPr>
      </p:pic>
      <p:pic>
        <p:nvPicPr>
          <p:cNvPr id="3078" name="Picture 6"/>
          <p:cNvPicPr>
            <a:picLocks noChangeAspect="1" noChangeArrowheads="1"/>
          </p:cNvPicPr>
          <p:nvPr/>
        </p:nvPicPr>
        <p:blipFill>
          <a:blip r:embed="rId5" cstate="print"/>
          <a:srcRect t="3428" b="-3714"/>
          <a:stretch>
            <a:fillRect/>
          </a:stretch>
        </p:blipFill>
        <p:spPr bwMode="auto">
          <a:xfrm>
            <a:off x="611560" y="4689140"/>
            <a:ext cx="4104456" cy="2052228"/>
          </a:xfrm>
          <a:prstGeom prst="ellipse">
            <a:avLst/>
          </a:prstGeom>
          <a:ln>
            <a:noFill/>
          </a:ln>
          <a:effectLst>
            <a:outerShdw blurRad="76200" dir="13500000" sy="23000" kx="1200000" algn="br" rotWithShape="0">
              <a:prstClr val="black">
                <a:alpha val="20000"/>
              </a:prstClr>
            </a:outerShdw>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Türk Otomotiv Sanayisi </a:t>
            </a:r>
            <a:br>
              <a:rPr lang="tr-TR" dirty="0"/>
            </a:br>
            <a:r>
              <a:rPr lang="tr-TR" sz="3600" dirty="0"/>
              <a:t>1991 – 2000 Dönemi</a:t>
            </a:r>
            <a:endParaRPr lang="tr-TR" dirty="0"/>
          </a:p>
        </p:txBody>
      </p:sp>
      <p:sp>
        <p:nvSpPr>
          <p:cNvPr id="3" name="2 İçerik Yer Tutucusu"/>
          <p:cNvSpPr>
            <a:spLocks noGrp="1"/>
          </p:cNvSpPr>
          <p:nvPr>
            <p:ph idx="1"/>
          </p:nvPr>
        </p:nvSpPr>
        <p:spPr>
          <a:xfrm>
            <a:off x="35496" y="1700808"/>
            <a:ext cx="5472608" cy="5040560"/>
          </a:xfrm>
        </p:spPr>
        <p:txBody>
          <a:bodyPr>
            <a:normAutofit fontScale="62500" lnSpcReduction="20000"/>
          </a:bodyPr>
          <a:lstStyle/>
          <a:p>
            <a:pPr algn="just">
              <a:spcAft>
                <a:spcPts val="1200"/>
              </a:spcAft>
            </a:pPr>
            <a:r>
              <a:rPr lang="tr-TR" dirty="0"/>
              <a:t>90’lı yıllarda </a:t>
            </a:r>
            <a:r>
              <a:rPr lang="tr-TR" dirty="0" err="1"/>
              <a:t>Renault’nun</a:t>
            </a:r>
            <a:r>
              <a:rPr lang="tr-TR" dirty="0"/>
              <a:t> üst sınıf modeli Renault 21’in üretimine başlanmıştır. İlk yerli üretim Opel’ler ve Toyota </a:t>
            </a:r>
            <a:r>
              <a:rPr lang="tr-TR" dirty="0" err="1"/>
              <a:t>Corolla</a:t>
            </a:r>
            <a:r>
              <a:rPr lang="tr-TR" dirty="0"/>
              <a:t> yollara çıkmıştır.</a:t>
            </a:r>
          </a:p>
          <a:p>
            <a:pPr algn="just">
              <a:spcAft>
                <a:spcPts val="1200"/>
              </a:spcAft>
            </a:pPr>
            <a:r>
              <a:rPr lang="tr-TR" dirty="0"/>
              <a:t>1993 yılında TOE ve 1995 yılında </a:t>
            </a:r>
            <a:r>
              <a:rPr lang="tr-TR" dirty="0" err="1"/>
              <a:t>Genoto</a:t>
            </a:r>
            <a:r>
              <a:rPr lang="tr-TR" dirty="0"/>
              <a:t> fabrikaları kapanmıştır.</a:t>
            </a:r>
          </a:p>
          <a:p>
            <a:pPr algn="just">
              <a:spcAft>
                <a:spcPts val="1200"/>
              </a:spcAft>
            </a:pPr>
            <a:r>
              <a:rPr lang="tr-TR" dirty="0"/>
              <a:t>1997 yılında yine ilk yerli üretim olarak Honda </a:t>
            </a:r>
            <a:r>
              <a:rPr lang="tr-TR" dirty="0" err="1"/>
              <a:t>Civic</a:t>
            </a:r>
            <a:r>
              <a:rPr lang="tr-TR" dirty="0"/>
              <a:t> ve Hyundai </a:t>
            </a:r>
            <a:r>
              <a:rPr lang="tr-TR" dirty="0" err="1"/>
              <a:t>Accent</a:t>
            </a:r>
            <a:r>
              <a:rPr lang="tr-TR" dirty="0"/>
              <a:t> üretimine başlanmıştır.</a:t>
            </a:r>
          </a:p>
          <a:p>
            <a:pPr algn="just">
              <a:spcAft>
                <a:spcPts val="1200"/>
              </a:spcAft>
            </a:pPr>
            <a:r>
              <a:rPr lang="tr-TR" dirty="0"/>
              <a:t>1999 yılında Fadıl </a:t>
            </a:r>
            <a:r>
              <a:rPr lang="tr-TR" dirty="0" err="1"/>
              <a:t>Akgündüz'ün</a:t>
            </a:r>
            <a:r>
              <a:rPr lang="tr-TR" dirty="0"/>
              <a:t> kurduğu </a:t>
            </a:r>
            <a:r>
              <a:rPr lang="tr-TR" dirty="0" err="1"/>
              <a:t>JetPA</a:t>
            </a:r>
            <a:r>
              <a:rPr lang="tr-TR" dirty="0"/>
              <a:t> şirketi tarafından, bu "dünya otomobilinin" </a:t>
            </a:r>
            <a:r>
              <a:rPr lang="tr-TR" dirty="0" err="1"/>
              <a:t>Akgündüz'ün</a:t>
            </a:r>
            <a:r>
              <a:rPr lang="tr-TR" dirty="0"/>
              <a:t> memleketi Siirt'te üretileceği "İmza 700" adlı küçük "yerli" otomobilin "prototipi" lanse edilmiş, daha sonra İngiliz bir firmaya yaptırılan 2 maket, tel örgülerle çevrilen büyükçe bir arazi ve inşaata başlanmış birkaç bina ile sınırlı kalmıştır.</a:t>
            </a:r>
          </a:p>
        </p:txBody>
      </p:sp>
      <p:pic>
        <p:nvPicPr>
          <p:cNvPr id="4098" name="Picture 2"/>
          <p:cNvPicPr>
            <a:picLocks noChangeAspect="1" noChangeArrowheads="1"/>
          </p:cNvPicPr>
          <p:nvPr/>
        </p:nvPicPr>
        <p:blipFill>
          <a:blip r:embed="rId2" cstate="print"/>
          <a:srcRect/>
          <a:stretch>
            <a:fillRect/>
          </a:stretch>
        </p:blipFill>
        <p:spPr bwMode="auto">
          <a:xfrm>
            <a:off x="5797759" y="1772816"/>
            <a:ext cx="3160304" cy="21016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p:cNvPicPr>
            <a:picLocks noChangeAspect="1" noChangeArrowheads="1"/>
          </p:cNvPicPr>
          <p:nvPr/>
        </p:nvPicPr>
        <p:blipFill>
          <a:blip r:embed="rId3" cstate="print"/>
          <a:srcRect/>
          <a:stretch>
            <a:fillRect/>
          </a:stretch>
        </p:blipFill>
        <p:spPr bwMode="auto">
          <a:xfrm>
            <a:off x="5796136" y="4578821"/>
            <a:ext cx="302895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Türk Otomotiv Sanayisi </a:t>
            </a:r>
            <a:br>
              <a:rPr lang="tr-TR" dirty="0"/>
            </a:br>
            <a:r>
              <a:rPr lang="tr-TR" sz="3600" dirty="0"/>
              <a:t>2000 – 2010 Dönemi</a:t>
            </a:r>
            <a:endParaRPr lang="tr-TR" dirty="0"/>
          </a:p>
        </p:txBody>
      </p:sp>
      <p:sp>
        <p:nvSpPr>
          <p:cNvPr id="3" name="2 İçerik Yer Tutucusu"/>
          <p:cNvSpPr>
            <a:spLocks noGrp="1"/>
          </p:cNvSpPr>
          <p:nvPr>
            <p:ph idx="1"/>
          </p:nvPr>
        </p:nvSpPr>
        <p:spPr>
          <a:xfrm>
            <a:off x="179512" y="1628800"/>
            <a:ext cx="5472608" cy="5229200"/>
          </a:xfrm>
        </p:spPr>
        <p:txBody>
          <a:bodyPr>
            <a:normAutofit fontScale="62500" lnSpcReduction="20000"/>
          </a:bodyPr>
          <a:lstStyle/>
          <a:p>
            <a:pPr algn="just">
              <a:spcAft>
                <a:spcPts val="1200"/>
              </a:spcAft>
            </a:pPr>
            <a:r>
              <a:rPr lang="tr-TR" dirty="0"/>
              <a:t>Türkiye bu yıllarda spor otomobil üretmeye başlamıştır. </a:t>
            </a:r>
            <a:r>
              <a:rPr lang="tr-TR" dirty="0" err="1"/>
              <a:t>Etox</a:t>
            </a:r>
            <a:r>
              <a:rPr lang="tr-TR" dirty="0"/>
              <a:t>, </a:t>
            </a:r>
            <a:r>
              <a:rPr lang="tr-TR" dirty="0" err="1"/>
              <a:t>Anadol</a:t>
            </a:r>
            <a:r>
              <a:rPr lang="tr-TR" dirty="0"/>
              <a:t> </a:t>
            </a:r>
            <a:r>
              <a:rPr lang="tr-TR" dirty="0" err="1"/>
              <a:t>Stc</a:t>
            </a:r>
            <a:r>
              <a:rPr lang="tr-TR" dirty="0"/>
              <a:t>-16 dan sonra üretilen Türkiye </a:t>
            </a:r>
            <a:r>
              <a:rPr lang="tr-TR" dirty="0" err="1"/>
              <a:t>nin</a:t>
            </a:r>
            <a:r>
              <a:rPr lang="tr-TR" dirty="0"/>
              <a:t> üretmiş </a:t>
            </a:r>
            <a:r>
              <a:rPr lang="tr-TR" dirty="0" err="1"/>
              <a:t>olduduğu</a:t>
            </a:r>
            <a:r>
              <a:rPr lang="tr-TR" dirty="0"/>
              <a:t> 2. spor otomobildir. Henüz prototip aşamasındadır. Diğer spor otomobiller ise Yonca-</a:t>
            </a:r>
            <a:r>
              <a:rPr lang="tr-TR" dirty="0" err="1"/>
              <a:t>Onuk</a:t>
            </a:r>
            <a:r>
              <a:rPr lang="tr-TR" dirty="0"/>
              <a:t> Tersaneleri tarafından üretilen "</a:t>
            </a:r>
            <a:r>
              <a:rPr lang="tr-TR" dirty="0" err="1"/>
              <a:t>Onuk</a:t>
            </a:r>
            <a:r>
              <a:rPr lang="tr-TR" dirty="0"/>
              <a:t> Sazan" ve "</a:t>
            </a:r>
            <a:r>
              <a:rPr lang="tr-TR" dirty="0" err="1"/>
              <a:t>Onuk</a:t>
            </a:r>
            <a:r>
              <a:rPr lang="tr-TR" dirty="0"/>
              <a:t> S-56" adlı prototip aşamasında olan otomobillerdir. Ayrıca bir girişimci el yapımı olan </a:t>
            </a:r>
            <a:r>
              <a:rPr lang="tr-TR" dirty="0" err="1"/>
              <a:t>Diardi</a:t>
            </a:r>
            <a:r>
              <a:rPr lang="tr-TR" dirty="0"/>
              <a:t> otomobillerini üretmiştir.</a:t>
            </a:r>
          </a:p>
          <a:p>
            <a:pPr algn="just">
              <a:spcAft>
                <a:spcPts val="1200"/>
              </a:spcAft>
            </a:pPr>
            <a:r>
              <a:rPr lang="tr-TR" dirty="0"/>
              <a:t>2007 yılında Gaziantep'te kurulan Müjdeci Kamyonet firması </a:t>
            </a:r>
            <a:r>
              <a:rPr lang="tr-TR" dirty="0" err="1"/>
              <a:t>Folkvan</a:t>
            </a:r>
            <a:r>
              <a:rPr lang="tr-TR" dirty="0"/>
              <a:t> markalı kamyonetlerin üretim ve montajına başlamıştır.</a:t>
            </a:r>
          </a:p>
          <a:p>
            <a:pPr algn="just">
              <a:spcAft>
                <a:spcPts val="1200"/>
              </a:spcAft>
            </a:pPr>
            <a:r>
              <a:rPr lang="tr-TR" dirty="0"/>
              <a:t>2007 yılından Fatih </a:t>
            </a:r>
            <a:r>
              <a:rPr lang="tr-TR" dirty="0" err="1"/>
              <a:t>Başoğlu</a:t>
            </a:r>
            <a:r>
              <a:rPr lang="tr-TR" dirty="0"/>
              <a:t> Şamil 1 ve 2 isimli otomobillerini tescil ettirmiştir.</a:t>
            </a:r>
          </a:p>
          <a:p>
            <a:pPr algn="just">
              <a:spcAft>
                <a:spcPts val="1200"/>
              </a:spcAft>
            </a:pPr>
            <a:r>
              <a:rPr lang="tr-TR" dirty="0"/>
              <a:t>2010 yılında Türkiye'de üretimine başlanan modellerden birisi de </a:t>
            </a:r>
            <a:r>
              <a:rPr lang="tr-TR" dirty="0" err="1"/>
              <a:t>Fiat</a:t>
            </a:r>
            <a:r>
              <a:rPr lang="tr-TR" dirty="0"/>
              <a:t> </a:t>
            </a:r>
            <a:r>
              <a:rPr lang="tr-TR" dirty="0" err="1"/>
              <a:t>Doblo'dur</a:t>
            </a:r>
            <a:r>
              <a:rPr lang="tr-TR" dirty="0"/>
              <a:t>. Üretimi devam etmektedir.</a:t>
            </a:r>
          </a:p>
        </p:txBody>
      </p:sp>
      <p:pic>
        <p:nvPicPr>
          <p:cNvPr id="5123" name="Picture 3"/>
          <p:cNvPicPr>
            <a:picLocks noChangeAspect="1" noChangeArrowheads="1"/>
          </p:cNvPicPr>
          <p:nvPr/>
        </p:nvPicPr>
        <p:blipFill>
          <a:blip r:embed="rId2" cstate="print"/>
          <a:srcRect/>
          <a:stretch>
            <a:fillRect/>
          </a:stretch>
        </p:blipFill>
        <p:spPr bwMode="auto">
          <a:xfrm>
            <a:off x="5916149" y="4293095"/>
            <a:ext cx="2976331" cy="2232249"/>
          </a:xfrm>
          <a:prstGeom prst="round2DiagRect">
            <a:avLst>
              <a:gd name="adj1" fmla="val 50000"/>
              <a:gd name="adj2" fmla="val 0"/>
            </a:avLst>
          </a:prstGeom>
          <a:ln w="88900" cap="sq">
            <a:solidFill>
              <a:schemeClr val="accent1"/>
            </a:solidFill>
            <a:miter lim="800000"/>
          </a:ln>
          <a:effectLst>
            <a:outerShdw blurRad="254000" algn="tl" rotWithShape="0">
              <a:srgbClr val="000000">
                <a:alpha val="43000"/>
              </a:srgbClr>
            </a:outerShdw>
          </a:effectLst>
        </p:spPr>
      </p:pic>
      <p:pic>
        <p:nvPicPr>
          <p:cNvPr id="5124" name="Picture 4"/>
          <p:cNvPicPr>
            <a:picLocks noChangeAspect="1" noChangeArrowheads="1"/>
          </p:cNvPicPr>
          <p:nvPr/>
        </p:nvPicPr>
        <p:blipFill>
          <a:blip r:embed="rId3" cstate="print"/>
          <a:srcRect/>
          <a:stretch>
            <a:fillRect/>
          </a:stretch>
        </p:blipFill>
        <p:spPr bwMode="auto">
          <a:xfrm>
            <a:off x="5857857" y="1772816"/>
            <a:ext cx="2998462" cy="2098923"/>
          </a:xfrm>
          <a:prstGeom prst="round2DiagRect">
            <a:avLst>
              <a:gd name="adj1" fmla="val 50000"/>
              <a:gd name="adj2" fmla="val 0"/>
            </a:avLst>
          </a:prstGeom>
          <a:ln w="88900" cap="sq">
            <a:solidFill>
              <a:schemeClr val="accent1"/>
            </a:solidFill>
            <a:miter lim="800000"/>
          </a:ln>
          <a:effectLst>
            <a:outerShdw blurRad="254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Otomotiv Mühendisliği</a:t>
            </a:r>
          </a:p>
        </p:txBody>
      </p:sp>
      <p:sp>
        <p:nvSpPr>
          <p:cNvPr id="3" name="2 İçerik Yer Tutucusu"/>
          <p:cNvSpPr>
            <a:spLocks noGrp="1"/>
          </p:cNvSpPr>
          <p:nvPr>
            <p:ph idx="1"/>
          </p:nvPr>
        </p:nvSpPr>
        <p:spPr>
          <a:xfrm>
            <a:off x="-36512" y="1628800"/>
            <a:ext cx="6120680" cy="5229200"/>
          </a:xfrm>
        </p:spPr>
        <p:txBody>
          <a:bodyPr>
            <a:normAutofit fontScale="70000" lnSpcReduction="20000"/>
          </a:bodyPr>
          <a:lstStyle/>
          <a:p>
            <a:pPr algn="just"/>
            <a:r>
              <a:rPr lang="tr-TR" dirty="0"/>
              <a:t>Genel olarak, otomotiv mühendisleri çalıştıkları alana göre üç ana dala ayrılmıştır: Tasarım Mühendisliği, Ar-</a:t>
            </a:r>
            <a:r>
              <a:rPr lang="tr-TR" dirty="0" err="1"/>
              <a:t>Ge</a:t>
            </a:r>
            <a:r>
              <a:rPr lang="tr-TR" dirty="0"/>
              <a:t> Mühendisliği ve Üretim Mühendisliği.</a:t>
            </a:r>
          </a:p>
          <a:p>
            <a:pPr lvl="1" algn="just"/>
            <a:r>
              <a:rPr lang="tr-TR" b="1" dirty="0"/>
              <a:t>Tasarım Mühendisleri; </a:t>
            </a:r>
            <a:r>
              <a:rPr lang="tr-TR" dirty="0"/>
              <a:t>belirli parçaları ve sistemleri tasarlar ve test ederler (Ör: Amortisör, fren, pil vb.), bütün yeterlilikleri sağlayıp sağlamadıklarına bakarlar (gerektiği gibi çalışıyor mu, malzeme gerekli şartlara dayanıklı mı?) Eğer tasarım testi geçerse Ar-</a:t>
            </a:r>
            <a:r>
              <a:rPr lang="tr-TR" dirty="0" err="1"/>
              <a:t>Ge'de</a:t>
            </a:r>
            <a:r>
              <a:rPr lang="tr-TR" dirty="0"/>
              <a:t> yerini alır.</a:t>
            </a:r>
          </a:p>
          <a:p>
            <a:pPr lvl="1" algn="just"/>
            <a:r>
              <a:rPr lang="tr-TR" b="1" dirty="0"/>
              <a:t>Ar-</a:t>
            </a:r>
            <a:r>
              <a:rPr lang="tr-TR" b="1" dirty="0" err="1"/>
              <a:t>Ge</a:t>
            </a:r>
            <a:r>
              <a:rPr lang="tr-TR" b="1" dirty="0"/>
              <a:t> Mühendisleri</a:t>
            </a:r>
            <a:r>
              <a:rPr lang="tr-TR" dirty="0"/>
              <a:t>, tasarlanan parçaları daha verimli ve daha kullanışlı hale getirirler.</a:t>
            </a:r>
          </a:p>
          <a:p>
            <a:pPr lvl="1" algn="just"/>
            <a:r>
              <a:rPr lang="tr-TR" b="1" dirty="0"/>
              <a:t>Üretim Mühendisleri</a:t>
            </a:r>
            <a:r>
              <a:rPr lang="tr-TR" dirty="0"/>
              <a:t>, aracın nasıl ve hangi sırayla üretileceğini tasarlar.</a:t>
            </a:r>
          </a:p>
          <a:p>
            <a:pPr lvl="1" algn="just"/>
            <a:r>
              <a:rPr lang="tr-TR" b="1" dirty="0"/>
              <a:t>Servis Mühendisleri</a:t>
            </a:r>
            <a:r>
              <a:rPr lang="tr-TR" dirty="0"/>
              <a:t>, araçların bakım ve tamir işlemlerinin nasıl yapılacağını ve servisin teknik kontrolünü sağlarlar.</a:t>
            </a:r>
          </a:p>
        </p:txBody>
      </p:sp>
      <p:pic>
        <p:nvPicPr>
          <p:cNvPr id="4" name="Picture 2" descr="E:\Belgelerim\Dökümanlar\Otomotiv Mühendisliği\Otomotiv Mühendisliğine Giriş\DortZamanliMotor.gif"/>
          <p:cNvPicPr>
            <a:picLocks noChangeAspect="1" noChangeArrowheads="1" noCrop="1"/>
          </p:cNvPicPr>
          <p:nvPr/>
        </p:nvPicPr>
        <p:blipFill>
          <a:blip r:embed="rId2" cstate="print"/>
          <a:srcRect/>
          <a:stretch>
            <a:fillRect/>
          </a:stretch>
        </p:blipFill>
        <p:spPr bwMode="auto">
          <a:xfrm>
            <a:off x="7020272" y="0"/>
            <a:ext cx="1872208" cy="1404156"/>
          </a:xfrm>
          <a:prstGeom prst="rect">
            <a:avLst/>
          </a:prstGeom>
          <a:noFill/>
        </p:spPr>
      </p:pic>
      <p:pic>
        <p:nvPicPr>
          <p:cNvPr id="7170" name="Picture 2"/>
          <p:cNvPicPr>
            <a:picLocks noChangeAspect="1" noChangeArrowheads="1"/>
          </p:cNvPicPr>
          <p:nvPr/>
        </p:nvPicPr>
        <p:blipFill>
          <a:blip r:embed="rId3" cstate="print"/>
          <a:srcRect/>
          <a:stretch>
            <a:fillRect/>
          </a:stretch>
        </p:blipFill>
        <p:spPr bwMode="auto">
          <a:xfrm>
            <a:off x="6300192" y="1759446"/>
            <a:ext cx="2517279" cy="2029594"/>
          </a:xfrm>
          <a:prstGeom prst="rect">
            <a:avLst/>
          </a:prstGeom>
          <a:ln>
            <a:noFill/>
          </a:ln>
          <a:effectLst>
            <a:outerShdw blurRad="292100" dist="139700" dir="2700000" algn="tl" rotWithShape="0">
              <a:srgbClr val="333333">
                <a:alpha val="65000"/>
              </a:srgbClr>
            </a:outerShdw>
          </a:effectLst>
        </p:spPr>
      </p:pic>
      <p:pic>
        <p:nvPicPr>
          <p:cNvPr id="7171" name="Picture 3"/>
          <p:cNvPicPr>
            <a:picLocks noChangeAspect="1" noChangeArrowheads="1"/>
          </p:cNvPicPr>
          <p:nvPr/>
        </p:nvPicPr>
        <p:blipFill>
          <a:blip r:embed="rId4" cstate="print"/>
          <a:srcRect l="13705"/>
          <a:stretch>
            <a:fillRect/>
          </a:stretch>
        </p:blipFill>
        <p:spPr bwMode="auto">
          <a:xfrm>
            <a:off x="6300192" y="4165054"/>
            <a:ext cx="2495951" cy="192824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Otomotivin Tarihçesi</a:t>
            </a:r>
          </a:p>
        </p:txBody>
      </p:sp>
      <p:sp>
        <p:nvSpPr>
          <p:cNvPr id="3" name="2 İçerik Yer Tutucusu"/>
          <p:cNvSpPr>
            <a:spLocks noGrp="1"/>
          </p:cNvSpPr>
          <p:nvPr>
            <p:ph idx="1"/>
          </p:nvPr>
        </p:nvSpPr>
        <p:spPr>
          <a:xfrm>
            <a:off x="0" y="1628800"/>
            <a:ext cx="6084168" cy="3168351"/>
          </a:xfrm>
        </p:spPr>
        <p:txBody>
          <a:bodyPr>
            <a:normAutofit fontScale="62500" lnSpcReduction="20000"/>
          </a:bodyPr>
          <a:lstStyle/>
          <a:p>
            <a:pPr algn="just">
              <a:spcBef>
                <a:spcPts val="1200"/>
              </a:spcBef>
            </a:pPr>
            <a:r>
              <a:rPr lang="tr-TR" dirty="0"/>
              <a:t>Önemli bir teknolojik buluş olan otomobilin tarihi 19. yüzyılda enerji kaynağı olarak </a:t>
            </a:r>
            <a:r>
              <a:rPr lang="tr-TR" b="1" dirty="0"/>
              <a:t>buharın kullanılmasıyla </a:t>
            </a:r>
            <a:r>
              <a:rPr lang="tr-TR" dirty="0"/>
              <a:t>başlar ve içten yanmalı motorlarda </a:t>
            </a:r>
            <a:r>
              <a:rPr lang="tr-TR" b="1" dirty="0"/>
              <a:t>petrolün kullanılmasıyla</a:t>
            </a:r>
            <a:r>
              <a:rPr lang="tr-TR" dirty="0"/>
              <a:t> devam eder. Günümüzde alternatif enerji kaynakları ile çalışan otomobillerin üretilmesi konusunda çalışmalar hız kazanmıştır.</a:t>
            </a:r>
          </a:p>
          <a:p>
            <a:pPr algn="just">
              <a:spcBef>
                <a:spcPts val="1200"/>
              </a:spcBef>
            </a:pPr>
            <a:r>
              <a:rPr lang="tr-TR" dirty="0"/>
              <a:t>Otomobil, ortaya çıkışından itibaren gelişmiş ülkelerde insan ve yük taşımacılığı konusunda </a:t>
            </a:r>
            <a:r>
              <a:rPr lang="tr-TR" b="1" dirty="0"/>
              <a:t>ana ulaşım aracı </a:t>
            </a:r>
            <a:r>
              <a:rPr lang="tr-TR" dirty="0"/>
              <a:t>olarak kendini kabul ettirmiştir. </a:t>
            </a:r>
          </a:p>
        </p:txBody>
      </p:sp>
      <p:pic>
        <p:nvPicPr>
          <p:cNvPr id="1026" name="Picture 2"/>
          <p:cNvPicPr>
            <a:picLocks noChangeAspect="1" noChangeArrowheads="1"/>
          </p:cNvPicPr>
          <p:nvPr/>
        </p:nvPicPr>
        <p:blipFill>
          <a:blip r:embed="rId2" cstate="print"/>
          <a:srcRect/>
          <a:stretch>
            <a:fillRect/>
          </a:stretch>
        </p:blipFill>
        <p:spPr bwMode="auto">
          <a:xfrm>
            <a:off x="6300192" y="1700808"/>
            <a:ext cx="2592288" cy="2039009"/>
          </a:xfrm>
          <a:prstGeom prst="rect">
            <a:avLst/>
          </a:prstGeom>
          <a:ln>
            <a:noFill/>
          </a:ln>
          <a:effectLst>
            <a:outerShdw blurRad="292100" dist="139700" dir="2700000" algn="tl" rotWithShape="0">
              <a:srgbClr val="333333">
                <a:alpha val="65000"/>
              </a:srgbClr>
            </a:outerShdw>
          </a:effectLst>
        </p:spPr>
      </p:pic>
      <p:sp>
        <p:nvSpPr>
          <p:cNvPr id="5" name="4 Dikdörtgen"/>
          <p:cNvSpPr/>
          <p:nvPr/>
        </p:nvSpPr>
        <p:spPr>
          <a:xfrm>
            <a:off x="6300192" y="3789040"/>
            <a:ext cx="2583015" cy="369332"/>
          </a:xfrm>
          <a:prstGeom prst="rect">
            <a:avLst/>
          </a:prstGeom>
        </p:spPr>
        <p:txBody>
          <a:bodyPr wrap="none">
            <a:spAutoFit/>
          </a:bodyPr>
          <a:lstStyle/>
          <a:p>
            <a:r>
              <a:rPr lang="tr-TR" dirty="0"/>
              <a:t>1910 model Ford Model T</a:t>
            </a:r>
          </a:p>
        </p:txBody>
      </p:sp>
      <p:sp>
        <p:nvSpPr>
          <p:cNvPr id="6" name="5 Dikdörtgen"/>
          <p:cNvSpPr/>
          <p:nvPr/>
        </p:nvSpPr>
        <p:spPr>
          <a:xfrm>
            <a:off x="0" y="4268703"/>
            <a:ext cx="8892480" cy="2400657"/>
          </a:xfrm>
          <a:prstGeom prst="rect">
            <a:avLst/>
          </a:prstGeom>
        </p:spPr>
        <p:txBody>
          <a:bodyPr wrap="square">
            <a:spAutoFit/>
          </a:bodyPr>
          <a:lstStyle/>
          <a:p>
            <a:pPr marL="438912" lvl="0" indent="-320040" algn="just">
              <a:spcBef>
                <a:spcPts val="1200"/>
              </a:spcBef>
              <a:buClr>
                <a:srgbClr val="F0AD00"/>
              </a:buClr>
              <a:buSzPct val="80000"/>
              <a:buFont typeface="Wingdings 2"/>
              <a:buChar char=""/>
              <a:defRPr/>
            </a:pPr>
            <a:r>
              <a:rPr lang="tr-TR" sz="2000" dirty="0"/>
              <a:t>Otomotiv endüstrisi II. Dünya Savaşı'ndan sonra en etkili endüstri kollarından birisi olmuştur. Dünya üzerinde 1907 yılında 250.000 olan otomobil sayısı, 1914'te Ford Model </a:t>
            </a:r>
            <a:r>
              <a:rPr lang="tr-TR" sz="2000" dirty="0" err="1"/>
              <a:t>T'nin</a:t>
            </a:r>
            <a:r>
              <a:rPr lang="tr-TR" sz="2000" dirty="0"/>
              <a:t> ortaya çıkışıyla 500.000'e ulaşmış, II. Dünya Savaşı'ndan hemen önce bu sayı 50 milyonun üzerine çıkmıştır.</a:t>
            </a:r>
          </a:p>
          <a:p>
            <a:pPr marL="438912" lvl="0" indent="-320040" algn="just">
              <a:spcBef>
                <a:spcPts val="1200"/>
              </a:spcBef>
              <a:buClr>
                <a:srgbClr val="F0AD00"/>
              </a:buClr>
              <a:buSzPct val="80000"/>
              <a:buFont typeface="Wingdings 2"/>
              <a:buChar char=""/>
              <a:defRPr/>
            </a:pPr>
            <a:r>
              <a:rPr lang="tr-TR" sz="2000" dirty="0"/>
              <a:t>Savaşın ardından geçen otuz yıl içinde otomobil sayısı altı katına çıkmış ve 1975 yılında 300 milyona ulaşmıştır. Dünya üzerinde yıllık otomobil üretimi </a:t>
            </a:r>
            <a:r>
              <a:rPr lang="tr-TR" sz="2000" b="1" dirty="0"/>
              <a:t>2007 yılında 70 milyonu geçmiştir</a:t>
            </a:r>
            <a:r>
              <a:rPr lang="tr-TR" sz="2000" dirty="0"/>
              <a:t>.</a:t>
            </a:r>
          </a:p>
        </p:txBody>
      </p:sp>
      <p:sp>
        <p:nvSpPr>
          <p:cNvPr id="7" name="2 İçerik Yer Tutucusu"/>
          <p:cNvSpPr txBox="1">
            <a:spLocks/>
          </p:cNvSpPr>
          <p:nvPr/>
        </p:nvSpPr>
        <p:spPr>
          <a:xfrm>
            <a:off x="-2556792" y="3501009"/>
            <a:ext cx="2304256" cy="1008112"/>
          </a:xfrm>
          <a:prstGeom prst="rect">
            <a:avLst/>
          </a:prstGeom>
        </p:spPr>
        <p:txBody>
          <a:bodyPr vert="horz" lIns="54864" tIns="91440" rtlCol="0">
            <a:normAutofit/>
          </a:bodyPr>
          <a:lstStyle/>
          <a:p>
            <a:pPr marL="438912" marR="0" lvl="0" indent="-320040" algn="just" defTabSz="914400" rtl="0" eaLnBrk="1" fontAlgn="auto" latinLnBrk="0" hangingPunct="1">
              <a:lnSpc>
                <a:spcPct val="100000"/>
              </a:lnSpc>
              <a:spcBef>
                <a:spcPts val="1200"/>
              </a:spcBef>
              <a:spcAft>
                <a:spcPts val="0"/>
              </a:spcAft>
              <a:buClr>
                <a:schemeClr val="accent1"/>
              </a:buClr>
              <a:buSzPct val="80000"/>
              <a:buFont typeface="Wingdings 2"/>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Otomotivin Tarihçesi</a:t>
            </a:r>
          </a:p>
        </p:txBody>
      </p:sp>
      <p:sp>
        <p:nvSpPr>
          <p:cNvPr id="3" name="2 İçerik Yer Tutucusu"/>
          <p:cNvSpPr>
            <a:spLocks noGrp="1"/>
          </p:cNvSpPr>
          <p:nvPr>
            <p:ph idx="1"/>
          </p:nvPr>
        </p:nvSpPr>
        <p:spPr>
          <a:xfrm>
            <a:off x="0" y="1556792"/>
            <a:ext cx="8964488" cy="5112567"/>
          </a:xfrm>
        </p:spPr>
        <p:txBody>
          <a:bodyPr>
            <a:normAutofit fontScale="62500" lnSpcReduction="20000"/>
          </a:bodyPr>
          <a:lstStyle/>
          <a:p>
            <a:pPr algn="just"/>
            <a:r>
              <a:rPr lang="tr-TR" dirty="0"/>
              <a:t>Otomobil tek bir kişi tarafından bulunmamıştır, yaklaşık yüzyıl boyunca dünyanın dört bir yanında ortaya çıkan buluşların bir araya gelmesiyle ortaya çıkmıştır. Modern otomobilin ortaya çıkışının yaklaşık 100.000 patent alımı sonrasında gerçekleştiği tahmin edilmektedir.</a:t>
            </a:r>
          </a:p>
          <a:p>
            <a:pPr algn="just"/>
            <a:endParaRPr lang="tr-TR" dirty="0"/>
          </a:p>
          <a:p>
            <a:pPr algn="just"/>
            <a:r>
              <a:rPr lang="tr-TR" dirty="0"/>
              <a:t>Otomobil ulaşımda bir çığır açtı ve bireylerin mekân ile olan ilişkileri başta olmak üzere derin sosyal değişikliklere neden oldu. Ekonomik ve kültürel ilişkilerin gelişmesini kolaylaştırdı ve yollar, otoyollar ile park yerleri gibi devasa yeni altyapıların geliştirilmesine yol açtı. Tüketim nesnesi olarak görülmesiyle birlikte yeni bir evrensel kültüre temel oldu ve sanayileşmiş ülkelerde aileler için olmazsa olmaz bir eşya olarak yerini aldı. Otomobil, günümüz gündelik yaşamında çok önemli bir yer tutmaktadır.</a:t>
            </a:r>
          </a:p>
          <a:p>
            <a:pPr algn="just"/>
            <a:endParaRPr lang="tr-TR" dirty="0"/>
          </a:p>
          <a:p>
            <a:pPr algn="just"/>
            <a:r>
              <a:rPr lang="tr-TR" dirty="0"/>
              <a:t>Otomobilin sosyal yaşam üzerindeki etkileri her zaman tartışma konusu olmuştur. Yaygınlaşmaya başladığı 1920'lerden beri çevre üzerinde (yenilenemeyen enerji kaynaklarının kullanılması, kaza sonucu ölüm yüzdesinin artması, kirliliğe yol açması) ve sosyal yaşam üzerinde (bireyselliğin artması, </a:t>
            </a:r>
            <a:r>
              <a:rPr lang="tr-TR" dirty="0" err="1"/>
              <a:t>obezite</a:t>
            </a:r>
            <a:r>
              <a:rPr lang="tr-TR" dirty="0"/>
              <a:t>, çevre düzeninin değişmesi) olan etkileri nedeniyle eleştirilerin odağı oldu. Kullanımının artmasıyla birlikte şehir içinde tramvay ve şehirlerarası tren kullanımına karşı önemli bir rakip oldu.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Otomotivin Tarihçesi</a:t>
            </a:r>
          </a:p>
        </p:txBody>
      </p:sp>
      <p:sp>
        <p:nvSpPr>
          <p:cNvPr id="3" name="2 İçerik Yer Tutucusu"/>
          <p:cNvSpPr>
            <a:spLocks noGrp="1"/>
          </p:cNvSpPr>
          <p:nvPr>
            <p:ph idx="1"/>
          </p:nvPr>
        </p:nvSpPr>
        <p:spPr>
          <a:xfrm>
            <a:off x="-36512" y="1559167"/>
            <a:ext cx="9001000" cy="2517905"/>
          </a:xfrm>
        </p:spPr>
        <p:txBody>
          <a:bodyPr>
            <a:noAutofit/>
          </a:bodyPr>
          <a:lstStyle/>
          <a:p>
            <a:pPr algn="just">
              <a:spcAft>
                <a:spcPts val="1200"/>
              </a:spcAft>
            </a:pPr>
            <a:r>
              <a:rPr lang="tr-TR" sz="2000" dirty="0"/>
              <a:t>20. yüzyılın sonları ve 21. yüzyılın başlarında önemli petrol krizleri ile karşılaşan otomobilin karşısında petrolün kaçınılmaz azalması, küresel ısınma ve endüstrinin genelinde uygulanan kirlilik yaratan gazların emisyonları üzerindeki kısıtlamalar gibi sorunlar bulunmaktadır. </a:t>
            </a:r>
          </a:p>
          <a:p>
            <a:pPr algn="just">
              <a:spcAft>
                <a:spcPts val="1200"/>
              </a:spcAft>
            </a:pPr>
            <a:r>
              <a:rPr lang="tr-TR" sz="2000" dirty="0"/>
              <a:t>Bunların üzerine 2007 - 2009 yılları arasında yaşanan ve otomobil endüstrisini derinden etkileyen küresel finans krizi eklenmiştir. Bu kriz önemli küresel otomotiv gruplarına ciddi zorluklar yaşatmaktadır.</a:t>
            </a:r>
          </a:p>
        </p:txBody>
      </p:sp>
      <p:pic>
        <p:nvPicPr>
          <p:cNvPr id="8194" name="Picture 2"/>
          <p:cNvPicPr>
            <a:picLocks noChangeAspect="1" noChangeArrowheads="1"/>
          </p:cNvPicPr>
          <p:nvPr/>
        </p:nvPicPr>
        <p:blipFill>
          <a:blip r:embed="rId2" cstate="print"/>
          <a:srcRect t="27925"/>
          <a:stretch>
            <a:fillRect/>
          </a:stretch>
        </p:blipFill>
        <p:spPr bwMode="auto">
          <a:xfrm>
            <a:off x="539552" y="4221088"/>
            <a:ext cx="8208912" cy="2232248"/>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Otomotivin Tarihçesi</a:t>
            </a:r>
            <a:br>
              <a:rPr lang="tr-TR" dirty="0"/>
            </a:br>
            <a:r>
              <a:rPr lang="tr-TR" sz="3600" dirty="0"/>
              <a:t>Etimoloji ve Öncüller</a:t>
            </a:r>
            <a:endParaRPr lang="tr-TR" dirty="0"/>
          </a:p>
        </p:txBody>
      </p:sp>
      <p:sp>
        <p:nvSpPr>
          <p:cNvPr id="3" name="2 İçerik Yer Tutucusu"/>
          <p:cNvSpPr>
            <a:spLocks noGrp="1"/>
          </p:cNvSpPr>
          <p:nvPr>
            <p:ph idx="1"/>
          </p:nvPr>
        </p:nvSpPr>
        <p:spPr>
          <a:xfrm>
            <a:off x="0" y="1556792"/>
            <a:ext cx="5220072" cy="4176463"/>
          </a:xfrm>
        </p:spPr>
        <p:txBody>
          <a:bodyPr>
            <a:normAutofit fontScale="47500" lnSpcReduction="20000"/>
          </a:bodyPr>
          <a:lstStyle/>
          <a:p>
            <a:pPr algn="just">
              <a:spcBef>
                <a:spcPts val="1200"/>
              </a:spcBef>
            </a:pPr>
            <a:r>
              <a:rPr lang="tr-TR" sz="4000" dirty="0"/>
              <a:t>Otomobil sözcüğü </a:t>
            </a:r>
            <a:r>
              <a:rPr lang="tr-TR" sz="4000" dirty="0" err="1"/>
              <a:t>Türkçe'ye</a:t>
            </a:r>
            <a:r>
              <a:rPr lang="tr-TR" sz="4000" dirty="0"/>
              <a:t>, Yunanca </a:t>
            </a:r>
            <a:r>
              <a:rPr lang="el-GR" sz="4000" b="1" i="1" dirty="0">
                <a:solidFill>
                  <a:srgbClr val="C00000"/>
                </a:solidFill>
              </a:rPr>
              <a:t>αὐτός</a:t>
            </a:r>
            <a:r>
              <a:rPr lang="el-GR" sz="4000" dirty="0">
                <a:solidFill>
                  <a:srgbClr val="C00000"/>
                </a:solidFill>
              </a:rPr>
              <a:t> </a:t>
            </a:r>
            <a:r>
              <a:rPr lang="el-GR" sz="4000" i="1" dirty="0">
                <a:solidFill>
                  <a:srgbClr val="C00000"/>
                </a:solidFill>
              </a:rPr>
              <a:t>(</a:t>
            </a:r>
            <a:r>
              <a:rPr lang="tr-TR" sz="4000" i="1" dirty="0" err="1">
                <a:solidFill>
                  <a:srgbClr val="C00000"/>
                </a:solidFill>
              </a:rPr>
              <a:t>autós</a:t>
            </a:r>
            <a:r>
              <a:rPr lang="tr-TR" sz="4000" i="1" dirty="0">
                <a:solidFill>
                  <a:srgbClr val="C00000"/>
                </a:solidFill>
              </a:rPr>
              <a:t>, "kendi") </a:t>
            </a:r>
            <a:r>
              <a:rPr lang="tr-TR" sz="4000" dirty="0"/>
              <a:t>ve Latince </a:t>
            </a:r>
            <a:r>
              <a:rPr lang="tr-TR" sz="4000" b="1" i="1" dirty="0" err="1">
                <a:solidFill>
                  <a:srgbClr val="7030A0"/>
                </a:solidFill>
              </a:rPr>
              <a:t>mobilis</a:t>
            </a:r>
            <a:r>
              <a:rPr lang="tr-TR" sz="4000" dirty="0">
                <a:solidFill>
                  <a:srgbClr val="7030A0"/>
                </a:solidFill>
              </a:rPr>
              <a:t> </a:t>
            </a:r>
            <a:r>
              <a:rPr lang="tr-TR" sz="4000" i="1" dirty="0">
                <a:solidFill>
                  <a:srgbClr val="7030A0"/>
                </a:solidFill>
              </a:rPr>
              <a:t>("hareket eden") </a:t>
            </a:r>
            <a:r>
              <a:rPr lang="tr-TR" sz="4000" dirty="0"/>
              <a:t>sözcüklerinin birleştirilmesiyle oluşturulan ve başka bir hayvan ya da araç tarafından itilmek ya da çekilmek yerine kendi kendine hareket eden araç anlamına gelen Fransızca </a:t>
            </a:r>
            <a:r>
              <a:rPr lang="tr-TR" sz="4000" b="1" i="1" dirty="0" err="1">
                <a:solidFill>
                  <a:srgbClr val="0070C0"/>
                </a:solidFill>
              </a:rPr>
              <a:t>automobile</a:t>
            </a:r>
            <a:r>
              <a:rPr lang="tr-TR" sz="4000" dirty="0"/>
              <a:t> sözcüğünden geçmiştir.</a:t>
            </a:r>
          </a:p>
          <a:p>
            <a:pPr algn="just">
              <a:spcBef>
                <a:spcPts val="1200"/>
              </a:spcBef>
            </a:pPr>
            <a:r>
              <a:rPr lang="tr-TR" sz="4000" dirty="0" err="1"/>
              <a:t>Roger</a:t>
            </a:r>
            <a:r>
              <a:rPr lang="tr-TR" sz="4000" dirty="0"/>
              <a:t> Bacon, 13. yüzyılda </a:t>
            </a:r>
            <a:r>
              <a:rPr lang="tr-TR" sz="4000" dirty="0" err="1"/>
              <a:t>Guillaume</a:t>
            </a:r>
            <a:r>
              <a:rPr lang="tr-TR" sz="4000" dirty="0"/>
              <a:t> </a:t>
            </a:r>
            <a:r>
              <a:rPr lang="tr-TR" sz="4000" dirty="0" err="1"/>
              <a:t>Humbert'e</a:t>
            </a:r>
            <a:r>
              <a:rPr lang="tr-TR" sz="4000" dirty="0"/>
              <a:t> yazdığı bir mektupta at ile çekilmeden, hayal bile edilemeyecek hızda hareket eden bir aracın yapılabileceğinden söz eder. </a:t>
            </a:r>
          </a:p>
          <a:p>
            <a:pPr algn="just">
              <a:spcBef>
                <a:spcPts val="1200"/>
              </a:spcBef>
            </a:pPr>
            <a:r>
              <a:rPr lang="tr-TR" sz="4000" dirty="0"/>
              <a:t>Bu araç büyük olasılıkla 1679 - 1681 yılları arasında </a:t>
            </a:r>
            <a:r>
              <a:rPr lang="tr-TR" sz="4000" dirty="0" err="1"/>
              <a:t>Ferdinand</a:t>
            </a:r>
            <a:r>
              <a:rPr lang="tr-TR" sz="4000" dirty="0"/>
              <a:t> </a:t>
            </a:r>
            <a:r>
              <a:rPr lang="tr-TR" sz="4000" dirty="0" err="1"/>
              <a:t>Verbiest</a:t>
            </a:r>
            <a:r>
              <a:rPr lang="tr-TR" sz="4000" dirty="0"/>
              <a:t> tarafından Çin imparatoru için bir oyuncak olarak yapılan küçük buharlı araçtır.</a:t>
            </a:r>
          </a:p>
          <a:p>
            <a:pPr algn="just">
              <a:spcBef>
                <a:spcPts val="1200"/>
              </a:spcBef>
            </a:pP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5364088" y="1920612"/>
            <a:ext cx="3613972" cy="2588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Dikdörtgen"/>
          <p:cNvSpPr/>
          <p:nvPr/>
        </p:nvSpPr>
        <p:spPr>
          <a:xfrm>
            <a:off x="5220072" y="4654877"/>
            <a:ext cx="3851920" cy="646331"/>
          </a:xfrm>
          <a:prstGeom prst="rect">
            <a:avLst/>
          </a:prstGeom>
        </p:spPr>
        <p:txBody>
          <a:bodyPr wrap="square">
            <a:spAutoFit/>
          </a:bodyPr>
          <a:lstStyle/>
          <a:p>
            <a:pPr algn="ctr"/>
            <a:r>
              <a:rPr lang="tr-TR" dirty="0" err="1"/>
              <a:t>Verbiest</a:t>
            </a:r>
            <a:r>
              <a:rPr lang="tr-TR" dirty="0"/>
              <a:t> tarafından 1672'de çizilen buhar çarklı oyuncağın resmi.</a:t>
            </a:r>
          </a:p>
        </p:txBody>
      </p:sp>
      <p:sp>
        <p:nvSpPr>
          <p:cNvPr id="7" name="6 Dikdörtgen"/>
          <p:cNvSpPr/>
          <p:nvPr/>
        </p:nvSpPr>
        <p:spPr>
          <a:xfrm>
            <a:off x="395536" y="5733256"/>
            <a:ext cx="8496944" cy="969496"/>
          </a:xfrm>
          <a:prstGeom prst="rect">
            <a:avLst/>
          </a:prstGeom>
        </p:spPr>
        <p:txBody>
          <a:bodyPr wrap="square">
            <a:spAutoFit/>
          </a:bodyPr>
          <a:lstStyle/>
          <a:p>
            <a:pPr algn="just"/>
            <a:r>
              <a:rPr lang="tr-TR" sz="1900" dirty="0"/>
              <a:t>Bir oyuncak olarak tasarlanan bu araç, küçük bir ocağın üzerinde yer alan buhar kazanı, buharın hareket ettirdiği bir çark ve dişliler ile hareket ettirilen küçük tekerleklerden oluşmaktaydı.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Otomotivin Tarihçesi</a:t>
            </a:r>
            <a:br>
              <a:rPr lang="tr-TR" dirty="0"/>
            </a:br>
            <a:r>
              <a:rPr lang="tr-TR" sz="3600" dirty="0"/>
              <a:t>Buhar Çağı</a:t>
            </a:r>
            <a:endParaRPr lang="tr-TR" dirty="0"/>
          </a:p>
        </p:txBody>
      </p:sp>
      <p:sp>
        <p:nvSpPr>
          <p:cNvPr id="3" name="2 İçerik Yer Tutucusu"/>
          <p:cNvSpPr>
            <a:spLocks noGrp="1"/>
          </p:cNvSpPr>
          <p:nvPr>
            <p:ph idx="1"/>
          </p:nvPr>
        </p:nvSpPr>
        <p:spPr>
          <a:xfrm>
            <a:off x="0" y="1628801"/>
            <a:ext cx="8964488" cy="2520280"/>
          </a:xfrm>
        </p:spPr>
        <p:txBody>
          <a:bodyPr>
            <a:normAutofit fontScale="62500" lnSpcReduction="20000"/>
          </a:bodyPr>
          <a:lstStyle/>
          <a:p>
            <a:pPr algn="just">
              <a:spcBef>
                <a:spcPts val="1200"/>
              </a:spcBef>
            </a:pPr>
            <a:r>
              <a:rPr lang="tr-TR" dirty="0"/>
              <a:t>1769'da Fransız </a:t>
            </a:r>
            <a:r>
              <a:rPr lang="tr-TR" dirty="0" err="1"/>
              <a:t>Nicolas</a:t>
            </a:r>
            <a:r>
              <a:rPr lang="tr-TR" dirty="0"/>
              <a:t> Joseph </a:t>
            </a:r>
            <a:r>
              <a:rPr lang="tr-TR" dirty="0" err="1"/>
              <a:t>Cugnot</a:t>
            </a:r>
            <a:r>
              <a:rPr lang="tr-TR" dirty="0"/>
              <a:t> </a:t>
            </a:r>
            <a:r>
              <a:rPr lang="tr-TR" dirty="0" err="1"/>
              <a:t>Ferdinand</a:t>
            </a:r>
            <a:r>
              <a:rPr lang="tr-TR" dirty="0"/>
              <a:t> </a:t>
            </a:r>
            <a:r>
              <a:rPr lang="tr-TR" dirty="0" err="1"/>
              <a:t>Verbiest'in</a:t>
            </a:r>
            <a:r>
              <a:rPr lang="tr-TR" dirty="0"/>
              <a:t> düşüncesini hayata geçirmiş ve 23 Ekim'de buhar kazanı ile çalışan ve "</a:t>
            </a:r>
            <a:r>
              <a:rPr lang="tr-TR" dirty="0" err="1"/>
              <a:t>fardier</a:t>
            </a:r>
            <a:r>
              <a:rPr lang="tr-TR" dirty="0"/>
              <a:t> à </a:t>
            </a:r>
            <a:r>
              <a:rPr lang="tr-TR" dirty="0" err="1"/>
              <a:t>vapeur</a:t>
            </a:r>
            <a:r>
              <a:rPr lang="tr-TR" dirty="0"/>
              <a:t>" (buharlı yük arabası) adını verdiği aracı çalıştırmıştır.</a:t>
            </a:r>
          </a:p>
          <a:p>
            <a:pPr algn="just">
              <a:spcBef>
                <a:spcPts val="1200"/>
              </a:spcBef>
            </a:pPr>
            <a:r>
              <a:rPr lang="tr-TR" dirty="0"/>
              <a:t>Kendinden tahrikli bu araç ağır topların taşınması amacıyla Fransız Ordusu için geliştirilmiştir. Yaklaşık olarak 4 km/h hıza ulaşan </a:t>
            </a:r>
            <a:r>
              <a:rPr lang="tr-TR" dirty="0" err="1"/>
              <a:t>fardier</a:t>
            </a:r>
            <a:r>
              <a:rPr lang="tr-TR" dirty="0"/>
              <a:t> 15 dakikalık bir otonomiye sahipti. </a:t>
            </a:r>
          </a:p>
          <a:p>
            <a:pPr algn="just">
              <a:spcBef>
                <a:spcPts val="1200"/>
              </a:spcBef>
            </a:pPr>
            <a:r>
              <a:rPr lang="tr-TR" dirty="0"/>
              <a:t>Direksiyonu ve freni olmayan ilk araç deneme sırasında kaza eseri bir duvarı yıkmıştı. Bu kaza 7 metre uzunluğunda olan aracın gücünü göstermektedir.</a:t>
            </a:r>
          </a:p>
        </p:txBody>
      </p:sp>
      <p:pic>
        <p:nvPicPr>
          <p:cNvPr id="3074" name="Picture 2"/>
          <p:cNvPicPr>
            <a:picLocks noChangeAspect="1" noChangeArrowheads="1"/>
          </p:cNvPicPr>
          <p:nvPr/>
        </p:nvPicPr>
        <p:blipFill>
          <a:blip r:embed="rId2" cstate="print"/>
          <a:srcRect/>
          <a:stretch>
            <a:fillRect/>
          </a:stretch>
        </p:blipFill>
        <p:spPr bwMode="auto">
          <a:xfrm>
            <a:off x="755576" y="4077072"/>
            <a:ext cx="4595664" cy="2539104"/>
          </a:xfrm>
          <a:prstGeom prst="rect">
            <a:avLst/>
          </a:prstGeom>
          <a:noFill/>
          <a:ln w="9525">
            <a:noFill/>
            <a:miter lim="800000"/>
            <a:headEnd/>
            <a:tailEnd/>
          </a:ln>
        </p:spPr>
      </p:pic>
      <p:sp>
        <p:nvSpPr>
          <p:cNvPr id="5" name="4 Dikdörtgen"/>
          <p:cNvSpPr/>
          <p:nvPr/>
        </p:nvSpPr>
        <p:spPr>
          <a:xfrm>
            <a:off x="5724128" y="4725144"/>
            <a:ext cx="3168352" cy="1323439"/>
          </a:xfrm>
          <a:prstGeom prst="rect">
            <a:avLst/>
          </a:prstGeom>
        </p:spPr>
        <p:txBody>
          <a:bodyPr wrap="square">
            <a:spAutoFit/>
          </a:bodyPr>
          <a:lstStyle/>
          <a:p>
            <a:r>
              <a:rPr lang="tr-TR" sz="2000" dirty="0" err="1"/>
              <a:t>Le</a:t>
            </a:r>
            <a:r>
              <a:rPr lang="tr-TR" sz="2000" dirty="0"/>
              <a:t> </a:t>
            </a:r>
            <a:r>
              <a:rPr lang="tr-TR" sz="2000" dirty="0" err="1"/>
              <a:t>fardier</a:t>
            </a:r>
            <a:r>
              <a:rPr lang="tr-TR" sz="2000" dirty="0"/>
              <a:t> de </a:t>
            </a:r>
            <a:r>
              <a:rPr lang="tr-TR" sz="2000" dirty="0" err="1"/>
              <a:t>Cugnot</a:t>
            </a:r>
            <a:r>
              <a:rPr lang="tr-TR" sz="2000" dirty="0"/>
              <a:t>, 1771 modeli, Paris'te </a:t>
            </a:r>
            <a:r>
              <a:rPr lang="tr-TR" sz="2000" dirty="0" err="1"/>
              <a:t>Arts</a:t>
            </a:r>
            <a:r>
              <a:rPr lang="tr-TR" sz="2000" dirty="0"/>
              <a:t> et </a:t>
            </a:r>
            <a:r>
              <a:rPr lang="tr-TR" sz="2000" dirty="0" err="1"/>
              <a:t>Métiers</a:t>
            </a:r>
            <a:r>
              <a:rPr lang="tr-TR" sz="2000" dirty="0"/>
              <a:t> Müzesi'nde sergilenmektedir.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Otomotivin Tarihçesi</a:t>
            </a:r>
            <a:br>
              <a:rPr lang="tr-TR" dirty="0"/>
            </a:br>
            <a:r>
              <a:rPr lang="tr-TR" sz="3600" dirty="0"/>
              <a:t>Buhar Çağı</a:t>
            </a:r>
            <a:endParaRPr lang="tr-TR" dirty="0"/>
          </a:p>
        </p:txBody>
      </p:sp>
      <p:sp>
        <p:nvSpPr>
          <p:cNvPr id="3" name="2 İçerik Yer Tutucusu"/>
          <p:cNvSpPr>
            <a:spLocks noGrp="1"/>
          </p:cNvSpPr>
          <p:nvPr>
            <p:ph idx="1"/>
          </p:nvPr>
        </p:nvSpPr>
        <p:spPr>
          <a:xfrm>
            <a:off x="0" y="1628800"/>
            <a:ext cx="8964488" cy="4968551"/>
          </a:xfrm>
        </p:spPr>
        <p:txBody>
          <a:bodyPr>
            <a:noAutofit/>
          </a:bodyPr>
          <a:lstStyle/>
          <a:p>
            <a:pPr algn="just">
              <a:spcAft>
                <a:spcPts val="600"/>
              </a:spcAft>
            </a:pPr>
            <a:r>
              <a:rPr lang="tr-TR" sz="1800" dirty="0"/>
              <a:t>Fransa dışında diğer ülkelerde de benzer araçlar üretilmiştir. </a:t>
            </a:r>
            <a:r>
              <a:rPr lang="tr-TR" sz="1800" dirty="0" err="1"/>
              <a:t>Ivan</a:t>
            </a:r>
            <a:r>
              <a:rPr lang="tr-TR" sz="1800" dirty="0"/>
              <a:t> </a:t>
            </a:r>
            <a:r>
              <a:rPr lang="tr-TR" sz="1800" dirty="0" err="1"/>
              <a:t>Kulibin</a:t>
            </a:r>
            <a:r>
              <a:rPr lang="tr-TR" sz="1800" dirty="0"/>
              <a:t>, Rusya'da 1780'lerde pedallı ve buhar kazanı ile çalışan bir araç üzerinde çalışmaya başladı. 1791'de tamamlanan üç tekerlekli bu araç modern otomobillerde görülen volan, fren, vites kutusu ve yataklar gibi özelliklere sahipti. Ancak, </a:t>
            </a:r>
            <a:r>
              <a:rPr lang="tr-TR" sz="1800" dirty="0" err="1"/>
              <a:t>Kulibin'in</a:t>
            </a:r>
            <a:r>
              <a:rPr lang="tr-TR" sz="1800" dirty="0"/>
              <a:t> diğer buluşlarında olduğu gibi </a:t>
            </a:r>
            <a:r>
              <a:rPr lang="tr-TR" sz="1800" dirty="0" err="1"/>
              <a:t>hükûmet</a:t>
            </a:r>
            <a:r>
              <a:rPr lang="tr-TR" sz="1800" dirty="0"/>
              <a:t> bu aracın potansiyel pazar olanağını göremediği için çalışmalar daha öteye gidememiştir.</a:t>
            </a:r>
          </a:p>
          <a:p>
            <a:pPr algn="just">
              <a:spcAft>
                <a:spcPts val="600"/>
              </a:spcAft>
            </a:pPr>
            <a:r>
              <a:rPr lang="tr-TR" sz="1800" dirty="0"/>
              <a:t>ABD'li mucit </a:t>
            </a:r>
            <a:r>
              <a:rPr lang="tr-TR" sz="1800" dirty="0" err="1"/>
              <a:t>Oliver</a:t>
            </a:r>
            <a:r>
              <a:rPr lang="tr-TR" sz="1800" dirty="0"/>
              <a:t> </a:t>
            </a:r>
            <a:r>
              <a:rPr lang="tr-TR" sz="1800" dirty="0" err="1"/>
              <a:t>Evans</a:t>
            </a:r>
            <a:r>
              <a:rPr lang="tr-TR" sz="1800" dirty="0"/>
              <a:t> yüksek basınç ile çalışan buhar makinelerini ortaya çıkarmıştır. Fikirlerini 1797'da sergilemiştir ama çok az kişi tarafından desteklenmiş ve icadı 19. yüzyılda önem görmeden önce ölmüştür. </a:t>
            </a:r>
          </a:p>
          <a:p>
            <a:pPr algn="just">
              <a:spcAft>
                <a:spcPts val="600"/>
              </a:spcAft>
            </a:pPr>
            <a:r>
              <a:rPr lang="tr-TR" sz="1800" dirty="0"/>
              <a:t>İngiliz Richard </a:t>
            </a:r>
            <a:r>
              <a:rPr lang="tr-TR" sz="1800" dirty="0" err="1"/>
              <a:t>Trevithick</a:t>
            </a:r>
            <a:r>
              <a:rPr lang="tr-TR" sz="1800" dirty="0"/>
              <a:t>, 1801'de buhar ile çalışan üç tekerlekli ilk İngiliz aracını sergilemiştir. "</a:t>
            </a:r>
            <a:r>
              <a:rPr lang="tr-TR" sz="1800" dirty="0" err="1"/>
              <a:t>London</a:t>
            </a:r>
            <a:r>
              <a:rPr lang="tr-TR" sz="1800" dirty="0"/>
              <a:t> </a:t>
            </a:r>
            <a:r>
              <a:rPr lang="tr-TR" sz="1800" dirty="0" err="1"/>
              <a:t>Steam</a:t>
            </a:r>
            <a:r>
              <a:rPr lang="tr-TR" sz="1800" dirty="0"/>
              <a:t> </a:t>
            </a:r>
            <a:r>
              <a:rPr lang="tr-TR" sz="1800" dirty="0" err="1"/>
              <a:t>Carriage</a:t>
            </a:r>
            <a:r>
              <a:rPr lang="tr-TR" sz="1800" dirty="0"/>
              <a:t>" adını verdiği bu araçla Londra caddelerinde 10 mil boyunca yol alır. Direksiyon ve süspansiyon ile ilgili temel sorunlar ve yolların durumu otomobilin bir taşıma aracı olarak kenara itilmesine ve yerini demiryollarına bırakmasına neden olur.</a:t>
            </a:r>
          </a:p>
          <a:p>
            <a:pPr algn="just">
              <a:spcAft>
                <a:spcPts val="600"/>
              </a:spcAft>
            </a:pPr>
            <a:r>
              <a:rPr lang="tr-TR" sz="1800" dirty="0"/>
              <a:t>Diğer buharlı otomobil denemelerinin arasında 1815'te Çek </a:t>
            </a:r>
            <a:r>
              <a:rPr lang="tr-TR" sz="1800" dirty="0" err="1"/>
              <a:t>Josef</a:t>
            </a:r>
            <a:r>
              <a:rPr lang="tr-TR" sz="1800" dirty="0"/>
              <a:t> </a:t>
            </a:r>
            <a:r>
              <a:rPr lang="tr-TR" sz="1800" dirty="0" err="1"/>
              <a:t>Bozek</a:t>
            </a:r>
            <a:r>
              <a:rPr lang="tr-TR" sz="1800" dirty="0"/>
              <a:t> tarafından yapılan ve yağ ile çalışan bir buharlı araç ile 1838'de İngiliz </a:t>
            </a:r>
            <a:r>
              <a:rPr lang="tr-TR" sz="1800" dirty="0" err="1"/>
              <a:t>Walter</a:t>
            </a:r>
            <a:r>
              <a:rPr lang="tr-TR" sz="1800" dirty="0"/>
              <a:t> </a:t>
            </a:r>
            <a:r>
              <a:rPr lang="tr-TR" sz="1800" dirty="0" err="1"/>
              <a:t>Hancock</a:t>
            </a:r>
            <a:r>
              <a:rPr lang="tr-TR" sz="1800" dirty="0"/>
              <a:t> tarafından yapılan dört kişilik buharlı fayton sayılabilir.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ül">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ü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1105</TotalTime>
  <Words>3098</Words>
  <Application>Microsoft Office PowerPoint</Application>
  <PresentationFormat>Ekran Gösterisi (4:3)</PresentationFormat>
  <Paragraphs>121</Paragraphs>
  <Slides>23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23</vt:i4>
      </vt:variant>
    </vt:vector>
  </HeadingPairs>
  <TitlesOfParts>
    <vt:vector size="29" baseType="lpstr">
      <vt:lpstr>Arial</vt:lpstr>
      <vt:lpstr>Corbel</vt:lpstr>
      <vt:lpstr>Wingdings</vt:lpstr>
      <vt:lpstr>Wingdings 2</vt:lpstr>
      <vt:lpstr>Wingdings 3</vt:lpstr>
      <vt:lpstr>Modül</vt:lpstr>
      <vt:lpstr>OTOMOTİV MÜHENDİSLİĞİNE GİRİŞ</vt:lpstr>
      <vt:lpstr>Otomotiv Mühendisliği</vt:lpstr>
      <vt:lpstr>Otomotiv Mühendisliği</vt:lpstr>
      <vt:lpstr>Otomotivin Tarihçesi</vt:lpstr>
      <vt:lpstr>Otomotivin Tarihçesi</vt:lpstr>
      <vt:lpstr>Otomotivin Tarihçesi</vt:lpstr>
      <vt:lpstr>Otomotivin Tarihçesi Etimoloji ve Öncüller</vt:lpstr>
      <vt:lpstr>Otomotivin Tarihçesi Buhar Çağı</vt:lpstr>
      <vt:lpstr>Otomotivin Tarihçesi Buhar Çağı</vt:lpstr>
      <vt:lpstr>Otomotivin Tarihçesi Buhar Çağı</vt:lpstr>
      <vt:lpstr>Otomotivin Tarihçesi Buhar Çağı</vt:lpstr>
      <vt:lpstr>Otomotivin Tarihçesi İçten Yanmalı Motorun İcadı</vt:lpstr>
      <vt:lpstr>Otomotivin Tarihçesi İçten Yanmalı Motorun İcadı</vt:lpstr>
      <vt:lpstr>Otomotivin Tarihçesi İçten Yanmalı Motorun İlk Defa Kullanılması</vt:lpstr>
      <vt:lpstr>Otomotivin Tarihçesi İçten Yanmalı Motorun İlk Defa Kullanılması</vt:lpstr>
      <vt:lpstr>Türk Otomotiv Sanayisi İlk Adımlar</vt:lpstr>
      <vt:lpstr>Türk Otomotiv Sanayisi İlk Adımlar</vt:lpstr>
      <vt:lpstr>Türk Otomotiv Sanayisi  İlk Adımlar</vt:lpstr>
      <vt:lpstr>Türk Otomotiv Sanayisi İlk Adımlar</vt:lpstr>
      <vt:lpstr>Türk Otomotiv Sanayisi 1968 – 1980 Dönemi</vt:lpstr>
      <vt:lpstr>Türk Otomotiv Sanayisi  1981 – 1990 Dönemi</vt:lpstr>
      <vt:lpstr>Türk Otomotiv Sanayisi  1991 – 2000 Dönemi</vt:lpstr>
      <vt:lpstr>Türk Otomotiv Sanayisi  2000 – 2010 Dönemi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OTOMOTİV MÜHENDİSLİĞİNE GİRİŞ</dc:title>
  <dc:creator>Betta</dc:creator>
  <cp:lastModifiedBy>ALI TEKIN GUNER</cp:lastModifiedBy>
  <cp:revision>84</cp:revision>
  <dcterms:created xsi:type="dcterms:W3CDTF">2013-10-22T08:06:11Z</dcterms:created>
  <dcterms:modified xsi:type="dcterms:W3CDTF">2023-02-22T12:27:12Z</dcterms:modified>
</cp:coreProperties>
</file>