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ndh0I57GS6sJ2K20U0pzU+RUc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F131A6-06CC-4B4C-8A2F-BEE8AB7BB976}">
  <a:tblStyle styleId="{63F131A6-06CC-4B4C-8A2F-BEE8AB7BB97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C3EB29A-051F-494F-915D-A55EB89A9B8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AE7"/>
          </a:solidFill>
        </a:fill>
      </a:tcStyle>
    </a:wholeTbl>
    <a:band1H>
      <a:tcTxStyle/>
      <a:tcStyle>
        <a:tcBdr/>
        <a:fill>
          <a:solidFill>
            <a:srgbClr val="CBD3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3CB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7EA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733e1394ae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3733e1394a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278e38b7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37278e38b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724e006690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3724e00669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724e00669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3724e0066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7278e38b7b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37278e38b7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7278e38b7b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37278e38b7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724e00669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3724e00669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7278e38b7b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37278e38b7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7278e38b7b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37278e38b7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7278e38b7b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37278e38b7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7278e38b7b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37278e38b7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722663736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372266373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pamukkale-%C3%BCniversitesi-bilgisayar-m%C3%BChendisli%C4%9Fi-b%C3%B6l%C3%BCm%C3%BC" TargetMode="External"/><Relationship Id="rId3" Type="http://schemas.openxmlformats.org/officeDocument/2006/relationships/image" Target="../media/image48.png"/><Relationship Id="rId7" Type="http://schemas.openxmlformats.org/officeDocument/2006/relationships/hyperlink" Target="https://www.instagram.com/paubilgisayarmuhendisligi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u.edu.tr/bilgisayar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1837765"/>
            <a:ext cx="12192000" cy="50291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 idx="4294967295"/>
          </p:nvPr>
        </p:nvSpPr>
        <p:spPr>
          <a:xfrm>
            <a:off x="2807934" y="538694"/>
            <a:ext cx="9144000" cy="9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Bilgisayar Mühendisliği Bölümü</a:t>
            </a:r>
            <a:endParaRPr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1948" y="457198"/>
            <a:ext cx="1192306" cy="113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simge, sembol, logo, ticari marka, amblem içeren bir resim&#10;&#10;Yapay zeka tarafından oluşturulmuş içerik yanlış olabilir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641" y="441370"/>
            <a:ext cx="1192307" cy="119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45595" y="432405"/>
            <a:ext cx="1192306" cy="1215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0"/>
          <p:cNvGrpSpPr/>
          <p:nvPr/>
        </p:nvGrpSpPr>
        <p:grpSpPr>
          <a:xfrm>
            <a:off x="9217300" y="4338586"/>
            <a:ext cx="1333500" cy="1314450"/>
            <a:chOff x="4067175" y="1771651"/>
            <a:chExt cx="1333500" cy="1314450"/>
          </a:xfrm>
        </p:grpSpPr>
        <p:pic>
          <p:nvPicPr>
            <p:cNvPr id="220" name="Google Shape;220;p10"/>
            <p:cNvPicPr preferRelativeResize="0"/>
            <p:nvPr/>
          </p:nvPicPr>
          <p:blipFill rotWithShape="1">
            <a:blip r:embed="rId3">
              <a:alphaModFix/>
            </a:blip>
            <a:srcRect l="34275" t="24021" r="34639" b="25810"/>
            <a:stretch/>
          </p:blipFill>
          <p:spPr>
            <a:xfrm>
              <a:off x="4067175" y="1771651"/>
              <a:ext cx="1333500" cy="131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10"/>
            <p:cNvSpPr/>
            <p:nvPr/>
          </p:nvSpPr>
          <p:spPr>
            <a:xfrm>
              <a:off x="4136269" y="1840611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10"/>
          <p:cNvGrpSpPr/>
          <p:nvPr/>
        </p:nvGrpSpPr>
        <p:grpSpPr>
          <a:xfrm>
            <a:off x="5381625" y="4343400"/>
            <a:ext cx="1343025" cy="1295400"/>
            <a:chOff x="3619500" y="1724025"/>
            <a:chExt cx="1343025" cy="1295400"/>
          </a:xfrm>
        </p:grpSpPr>
        <p:pic>
          <p:nvPicPr>
            <p:cNvPr id="223" name="Google Shape;223;p10"/>
            <p:cNvPicPr preferRelativeResize="0"/>
            <p:nvPr/>
          </p:nvPicPr>
          <p:blipFill rotWithShape="1">
            <a:blip r:embed="rId4">
              <a:alphaModFix/>
            </a:blip>
            <a:srcRect l="34139" t="22829" r="33949" b="30489"/>
            <a:stretch/>
          </p:blipFill>
          <p:spPr>
            <a:xfrm>
              <a:off x="3619500" y="1724025"/>
              <a:ext cx="1343025" cy="1295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10"/>
            <p:cNvSpPr/>
            <p:nvPr/>
          </p:nvSpPr>
          <p:spPr>
            <a:xfrm>
              <a:off x="3691464" y="1795735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0"/>
          <p:cNvGrpSpPr/>
          <p:nvPr/>
        </p:nvGrpSpPr>
        <p:grpSpPr>
          <a:xfrm>
            <a:off x="1504949" y="4286250"/>
            <a:ext cx="1411229" cy="1400175"/>
            <a:chOff x="2486024" y="971550"/>
            <a:chExt cx="1411229" cy="1400175"/>
          </a:xfrm>
        </p:grpSpPr>
        <p:pic>
          <p:nvPicPr>
            <p:cNvPr id="226" name="Google Shape;226;p10"/>
            <p:cNvPicPr preferRelativeResize="0"/>
            <p:nvPr/>
          </p:nvPicPr>
          <p:blipFill rotWithShape="1">
            <a:blip r:embed="rId5">
              <a:alphaModFix/>
            </a:blip>
            <a:srcRect l="33643" t="18116" r="31742" b="33314"/>
            <a:stretch/>
          </p:blipFill>
          <p:spPr>
            <a:xfrm>
              <a:off x="2486024" y="971550"/>
              <a:ext cx="1411229" cy="1400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0"/>
            <p:cNvSpPr/>
            <p:nvPr/>
          </p:nvSpPr>
          <p:spPr>
            <a:xfrm>
              <a:off x="2574650" y="1100410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0"/>
          <p:cNvGrpSpPr/>
          <p:nvPr/>
        </p:nvGrpSpPr>
        <p:grpSpPr>
          <a:xfrm>
            <a:off x="9210675" y="1333500"/>
            <a:ext cx="1343026" cy="1325563"/>
            <a:chOff x="4543425" y="1828800"/>
            <a:chExt cx="1343026" cy="1325563"/>
          </a:xfrm>
        </p:grpSpPr>
        <p:pic>
          <p:nvPicPr>
            <p:cNvPr id="229" name="Google Shape;229;p10"/>
            <p:cNvPicPr preferRelativeResize="0"/>
            <p:nvPr/>
          </p:nvPicPr>
          <p:blipFill rotWithShape="1">
            <a:blip r:embed="rId6">
              <a:alphaModFix/>
            </a:blip>
            <a:srcRect l="34116" t="21551" r="34236" b="31378"/>
            <a:stretch/>
          </p:blipFill>
          <p:spPr>
            <a:xfrm>
              <a:off x="4543425" y="1828800"/>
              <a:ext cx="1343026" cy="1325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10"/>
            <p:cNvSpPr/>
            <p:nvPr/>
          </p:nvSpPr>
          <p:spPr>
            <a:xfrm>
              <a:off x="4616980" y="1929085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5381625" y="1366463"/>
            <a:ext cx="1343025" cy="1325564"/>
            <a:chOff x="5419725" y="1890339"/>
            <a:chExt cx="1343025" cy="1325564"/>
          </a:xfrm>
        </p:grpSpPr>
        <p:pic>
          <p:nvPicPr>
            <p:cNvPr id="232" name="Google Shape;232;p10"/>
            <p:cNvPicPr preferRelativeResize="0"/>
            <p:nvPr/>
          </p:nvPicPr>
          <p:blipFill rotWithShape="1">
            <a:blip r:embed="rId7">
              <a:alphaModFix/>
            </a:blip>
            <a:srcRect l="34247" t="23301" r="34310" b="29331"/>
            <a:stretch/>
          </p:blipFill>
          <p:spPr>
            <a:xfrm>
              <a:off x="5419725" y="1890339"/>
              <a:ext cx="1343025" cy="1325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10"/>
            <p:cNvSpPr/>
            <p:nvPr/>
          </p:nvSpPr>
          <p:spPr>
            <a:xfrm>
              <a:off x="5495836" y="1952523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0"/>
          <p:cNvGrpSpPr/>
          <p:nvPr/>
        </p:nvGrpSpPr>
        <p:grpSpPr>
          <a:xfrm>
            <a:off x="1593790" y="1352550"/>
            <a:ext cx="1278597" cy="1325563"/>
            <a:chOff x="2036103" y="1981200"/>
            <a:chExt cx="1278597" cy="1325563"/>
          </a:xfrm>
        </p:grpSpPr>
        <p:pic>
          <p:nvPicPr>
            <p:cNvPr id="235" name="Google Shape;235;p10"/>
            <p:cNvPicPr preferRelativeResize="0"/>
            <p:nvPr/>
          </p:nvPicPr>
          <p:blipFill rotWithShape="1">
            <a:blip r:embed="rId8">
              <a:alphaModFix/>
            </a:blip>
            <a:srcRect l="36201" t="21379" r="33418" b="29539"/>
            <a:stretch/>
          </p:blipFill>
          <p:spPr>
            <a:xfrm>
              <a:off x="2036103" y="1981200"/>
              <a:ext cx="1278597" cy="1325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p10"/>
            <p:cNvSpPr/>
            <p:nvPr/>
          </p:nvSpPr>
          <p:spPr>
            <a:xfrm>
              <a:off x="2036104" y="2064072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10"/>
          <p:cNvSpPr txBox="1">
            <a:spLocks noGrp="1"/>
          </p:cNvSpPr>
          <p:nvPr>
            <p:ph type="title"/>
          </p:nvPr>
        </p:nvSpPr>
        <p:spPr>
          <a:xfrm>
            <a:off x="109387" y="-4663"/>
            <a:ext cx="11102787" cy="86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1"/>
              <a:t>Akademik Personel - Bilgisayar Yazılımı Anabilim Dalı</a:t>
            </a:r>
            <a:endParaRPr/>
          </a:p>
        </p:txBody>
      </p:sp>
      <p:graphicFrame>
        <p:nvGraphicFramePr>
          <p:cNvPr id="238" name="Google Shape;238;p10"/>
          <p:cNvGraphicFramePr/>
          <p:nvPr/>
        </p:nvGraphicFramePr>
        <p:xfrm>
          <a:off x="752638" y="980359"/>
          <a:ext cx="2953450" cy="253495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95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Öğr. Üyesi Alper Uğur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Ağ ve Bilgi Güvenliği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Kriptografi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Yazılım Mühendisliği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9" name="Google Shape;239;p10"/>
          <p:cNvGraphicFramePr/>
          <p:nvPr/>
        </p:nvGraphicFramePr>
        <p:xfrm>
          <a:off x="752638" y="3955982"/>
          <a:ext cx="2957600" cy="271783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9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Arş. Gör. Dr. Merve Özdeş Demir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Veri Madenciliği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Büyük Veri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Yapay Zeka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Doğal Dil İşleme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0" name="Google Shape;240;p10"/>
          <p:cNvGraphicFramePr/>
          <p:nvPr/>
        </p:nvGraphicFramePr>
        <p:xfrm>
          <a:off x="4565553" y="982276"/>
          <a:ext cx="2954675" cy="253495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95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Öğr. Üyesi Elif Haytaoğlu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Paralel Hesaplama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Dağıtık Sistemler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Telsiz Duyarga Ağları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1" name="Google Shape;241;p10"/>
          <p:cNvGraphicFramePr/>
          <p:nvPr/>
        </p:nvGraphicFramePr>
        <p:xfrm>
          <a:off x="4550015" y="3955982"/>
          <a:ext cx="2953450" cy="253495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95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Arş. Gör. Behlül Sarıkaya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Web ve Mobil Uygulamalar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Derin Öğrenme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Makine Öğrenmesi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2" name="Google Shape;242;p10"/>
          <p:cNvGraphicFramePr/>
          <p:nvPr/>
        </p:nvGraphicFramePr>
        <p:xfrm>
          <a:off x="8390071" y="980359"/>
          <a:ext cx="2953450" cy="271783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95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Öğr. Üyesi Fatmana Şentürk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Veritabanı Programlama, Modellemesi ve Yönetimi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Yazılım Sistemleri Tasarımı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Graf Algoritmaları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3" name="Google Shape;243;p10"/>
          <p:cNvGraphicFramePr/>
          <p:nvPr/>
        </p:nvGraphicFramePr>
        <p:xfrm>
          <a:off x="8390072" y="3955982"/>
          <a:ext cx="2953450" cy="235207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95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Arş. Gör. Vasfi Tataroğlu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Web Uygulamaları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Blockchain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/>
          </p:nvPr>
        </p:nvSpPr>
        <p:spPr>
          <a:xfrm>
            <a:off x="879025" y="459000"/>
            <a:ext cx="111531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tr-TR" b="1"/>
              <a:t>Güncel Erasmus+ KA131 (AB Ülkeleri) Anlaşmaları</a:t>
            </a:r>
            <a:endParaRPr/>
          </a:p>
        </p:txBody>
      </p:sp>
      <p:graphicFrame>
        <p:nvGraphicFramePr>
          <p:cNvPr id="250" name="Google Shape;250;p11"/>
          <p:cNvGraphicFramePr/>
          <p:nvPr/>
        </p:nvGraphicFramePr>
        <p:xfrm>
          <a:off x="1331524" y="1611818"/>
          <a:ext cx="9528975" cy="441969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162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3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Almanya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Hannover 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FACHHOCHSCHULE HANNOVER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Bulgaristan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Blagocvgrad 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SOUTH WEST UNIVERSITY  «NEOFIT  RILSKI»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Hırvatistan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Cakovec</a:t>
                      </a: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MEDIMURJE UNIVERSITY OF APPLIED SCIENCES IN CAKOVEC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Letonya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Rezekne</a:t>
                      </a: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REZEKNE ACADEMY OF TECHNOLOGIES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Makedonya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Gostivar</a:t>
                      </a: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INTERNATIONAL VISION UNIVERSITY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Polonya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Bialystok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Czestochowa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Gda</a:t>
                      </a:r>
                      <a:r>
                        <a:rPr lang="tr-TR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ńsk</a:t>
                      </a: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BIALYSTOK UNIVERSITY OF TECHNOLOGY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CZESTOCHOWA UNIVERSITY OF TECHNOLOGY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POLITECHNIKA GDANSKA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Portekiz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Coimbra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Porto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POLYTECHNIC INSTITUTE OF COIMBRA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PORTO POLYTECHNIC INSTITUTE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Romanya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Ploiești</a:t>
                      </a:r>
                      <a:endParaRPr sz="1800" b="0" i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Galati</a:t>
                      </a: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PETROLEUM-GAS UNIVERSITY OF POLIESTI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UNIVERSITATEA DUNAREA DE JOS DIN GALATI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Slovenya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Maribor</a:t>
                      </a: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UNIVERSITY OF MARIBOR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"/>
          <p:cNvSpPr txBox="1">
            <a:spLocks noGrp="1"/>
          </p:cNvSpPr>
          <p:nvPr>
            <p:ph type="title"/>
          </p:nvPr>
        </p:nvSpPr>
        <p:spPr>
          <a:xfrm>
            <a:off x="505705" y="1586753"/>
            <a:ext cx="2667801" cy="323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1"/>
              <a:t>Güncel Erasmus+ KA171 (Ortak Ülkeler) Anlaşmaları</a:t>
            </a:r>
            <a:endParaRPr sz="3600"/>
          </a:p>
        </p:txBody>
      </p:sp>
      <p:graphicFrame>
        <p:nvGraphicFramePr>
          <p:cNvPr id="257" name="Google Shape;257;p12"/>
          <p:cNvGraphicFramePr/>
          <p:nvPr/>
        </p:nvGraphicFramePr>
        <p:xfrm>
          <a:off x="3935507" y="154940"/>
          <a:ext cx="7673800" cy="654828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168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8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Amerika Birleşik Devletleri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La Crosse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UNIVERSITY OF WISCONSIN-LA CROSSE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Arjantin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Mar del Plata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San Martin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UNIVERSIDAD NACIONAL DE MAR DEL PLATA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UNIVERSIDAD NACIONAL DE SAN MARTIN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Azerbaycan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Nakhchivan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Baku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Baku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NAKHCHIVAN STATE UNIVERSITY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AZERBAIJAN TECHNICAL UNIVERSITY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AZERBAIJAN STATE OIL AND INDUSTRY UNIVERSITY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Bangladeş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Dhaka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Noakhali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PRIMEASIA UNIVERSITY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NOAKHAKLI SCIENCE AND TECHNOLOGY UNIVERSITY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Brezilya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Florianópolis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FEDERAL UNIVERSITY IF SANTA CATARINA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Cezayir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Ghardaia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UNIVERSITY OF GHARDAIA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Gana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Kumasi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KUMASI TECHNICAL UNIVERSITY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Kazakistan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Astana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Kostanay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Oskemen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L. N. GUMILYOV EURASIAN NATIONAL UNIVERSITY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KOSTANAY REGIONAL UNIVERSITY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D. SERIKBAYEV EAST-KAZAKHSTAN STATE TECHNICAL UNIVERSITY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Kosova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Prizren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Mitrovica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UNIVERSITY OF «UKSHIN HOTI» PRIZREN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INTERNATIONAL BUSINESS COLLAGE MITROVICA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Özbekistan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Nukus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KARAKALPAK STATE UNIVERSITY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Somali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Mogadishu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MOGADISHU UNIVERSITY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Sudan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Khartum North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ALZAIEM ALAZHARI UNIVERSITY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Şili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Estación Central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UNIVERSIDAD DE SANTIAGO DE CHILE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Tanzanya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Dodoma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THE UNIVERSITY OF DODOMA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Uruguay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Montevideo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UNIVERSIDAD DE MONTEVIDEO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Ürdün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İrbid</a:t>
                      </a:r>
                      <a:endParaRPr sz="11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100"/>
                        <a:t>YARMOUK UNIVERSITY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"/>
          <p:cNvSpPr txBox="1">
            <a:spLocks noGrp="1"/>
          </p:cNvSpPr>
          <p:nvPr>
            <p:ph type="title"/>
          </p:nvPr>
        </p:nvSpPr>
        <p:spPr>
          <a:xfrm>
            <a:off x="683794" y="442912"/>
            <a:ext cx="4381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b="1" dirty="0"/>
              <a:t>2024-2025 Başarılarımız</a:t>
            </a:r>
            <a:endParaRPr dirty="0"/>
          </a:p>
        </p:txBody>
      </p:sp>
      <p:sp>
        <p:nvSpPr>
          <p:cNvPr id="263" name="Google Shape;263;p13"/>
          <p:cNvSpPr txBox="1">
            <a:spLocks noGrp="1"/>
          </p:cNvSpPr>
          <p:nvPr>
            <p:ph type="body" idx="1"/>
          </p:nvPr>
        </p:nvSpPr>
        <p:spPr>
          <a:xfrm>
            <a:off x="683794" y="2063750"/>
            <a:ext cx="462263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 b="1" dirty="0"/>
              <a:t>TÜBİTAK 2209-A </a:t>
            </a:r>
            <a:r>
              <a:rPr lang="tr-TR" sz="2400" dirty="0"/>
              <a:t>Üniversite Öğrencileri Araştırma Projeleri Destekleme Programı 2024/1 çağrı dönemi sonucuna göre </a:t>
            </a:r>
            <a:r>
              <a:rPr lang="tr-TR" sz="2400" b="1" dirty="0"/>
              <a:t>8 adet </a:t>
            </a:r>
            <a:r>
              <a:rPr lang="tr-TR" sz="2400" dirty="0"/>
              <a:t>ve </a:t>
            </a:r>
            <a:r>
              <a:rPr lang="tr-TR" sz="2400" b="1" dirty="0"/>
              <a:t>2209-B </a:t>
            </a:r>
            <a:r>
              <a:rPr lang="tr-TR" sz="2400" dirty="0"/>
              <a:t>Üniversite Öğrencileri Sanayiye Yönelik Araştırma Projeleri Desteği Programı 2024/1. dönem çağrı sonucuna göre </a:t>
            </a:r>
            <a:r>
              <a:rPr lang="tr-TR" sz="2400" b="1" dirty="0"/>
              <a:t>1 adet </a:t>
            </a:r>
            <a:r>
              <a:rPr lang="tr-TR" sz="2400" dirty="0"/>
              <a:t>olmak üzere </a:t>
            </a:r>
            <a:r>
              <a:rPr lang="tr-TR" sz="2400" b="1" dirty="0">
                <a:solidFill>
                  <a:srgbClr val="C00000"/>
                </a:solidFill>
              </a:rPr>
              <a:t>toplam 9 proje </a:t>
            </a:r>
            <a:r>
              <a:rPr lang="tr-TR" sz="2400" b="1" dirty="0"/>
              <a:t>desteklenmeye hak kazanmıştır</a:t>
            </a:r>
            <a:r>
              <a:rPr lang="tr-TR" sz="2400" dirty="0"/>
              <a:t>.</a:t>
            </a:r>
            <a:endParaRPr dirty="0"/>
          </a:p>
        </p:txBody>
      </p:sp>
      <p:sp>
        <p:nvSpPr>
          <p:cNvPr id="264" name="Google Shape;264;p13"/>
          <p:cNvSpPr/>
          <p:nvPr/>
        </p:nvSpPr>
        <p:spPr>
          <a:xfrm>
            <a:off x="5960643" y="407321"/>
            <a:ext cx="5678907" cy="600776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66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tr-TR" sz="3400" b="1"/>
              <a:t>Desteklenmeye Hak Kazanan TÜBİTAK 2209-A Projeleri</a:t>
            </a:r>
            <a:endParaRPr/>
          </a:p>
        </p:txBody>
      </p:sp>
      <p:graphicFrame>
        <p:nvGraphicFramePr>
          <p:cNvPr id="270" name="Google Shape;270;p14"/>
          <p:cNvGraphicFramePr/>
          <p:nvPr/>
        </p:nvGraphicFramePr>
        <p:xfrm>
          <a:off x="963706" y="1331496"/>
          <a:ext cx="10515600" cy="483117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45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1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Ekibi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Danışmanı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Adı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dirty="0"/>
                        <a:t>Zeynep Acar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dirty="0"/>
                        <a:t>Berkay Veysel Ayköse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Prof. Dr. Serdar İplikçi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Yapay Zeka Modelleriyle Psikolojik Destek Uygulaması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Merve Güraslan</a:t>
                      </a:r>
                      <a:endParaRPr sz="16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Prof. Dr. Tufan Turacı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HaberAI: Yapay Zeka Destekli Haber Sitesi Platformu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dirty="0"/>
                        <a:t>Osman Emre Ömürlü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dirty="0"/>
                        <a:t>Enes Kaya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Prof. Dr. Tufan Turacı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Pautopia: Yapay Zeka Destekli Topluluk Etkileşim Mobil Uygulaması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Durdu İlknur Doğan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Duru Aydoğdu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Işınnur Günay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Prof. Dr. Tufan Turacı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Engelli Öğrencilerin Üniversite Yaşamını Kolaylaştıran Acil Yardım Özellikleri Sunan ve Kişiselleştirilebilir Bir Mobil Uygulama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Ayyüce Özge Abban</a:t>
                      </a:r>
                      <a:endParaRPr sz="16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Emir Kıvrak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Doç. Dr. Meriç Çetin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Yapay Zeka ve Bilgi Erişim Teknikleri ile Akademik Çalışmalar için Akıllı Asistan Geliştirilmesi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Yahya Başakçı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Alper Uğur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Yüksek Etkileşimli Bal Küpü Geliştirilmesi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Eda Aşçıoğlu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Elif Haytaoğlu</a:t>
                      </a:r>
                      <a:endParaRPr sz="16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Sensör Ağlarında Topoloji Tabanlı Veri Getirme Algoritması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Ali Emir Şahin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Fatmana Şentürk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dirty="0"/>
                        <a:t>Oyun Verileri Entegrasyonu ile Gerçek Zamanlı Sosyal Platform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 txBox="1">
            <a:spLocks noGrp="1"/>
          </p:cNvSpPr>
          <p:nvPr>
            <p:ph type="title"/>
          </p:nvPr>
        </p:nvSpPr>
        <p:spPr>
          <a:xfrm>
            <a:off x="838200" y="687855"/>
            <a:ext cx="10515600" cy="966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tr-TR" sz="3400" b="1"/>
              <a:t>Desteklenmeye Hak Kazanan TÜBİTAK 2209-B Projesi</a:t>
            </a:r>
            <a:endParaRPr/>
          </a:p>
        </p:txBody>
      </p:sp>
      <p:graphicFrame>
        <p:nvGraphicFramePr>
          <p:cNvPr id="276" name="Google Shape;276;p15"/>
          <p:cNvGraphicFramePr/>
          <p:nvPr/>
        </p:nvGraphicFramePr>
        <p:xfrm>
          <a:off x="970783" y="2670068"/>
          <a:ext cx="10515600" cy="119382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45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1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Ekibi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Danışmanı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Adı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Elif Nazlı Bülbül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Berat Seven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Hakan Avgın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Elif Haytaoğlu</a:t>
                      </a:r>
                      <a:endParaRPr sz="16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Uydularda GNSS Tabanlı Hassas Yörünge Tespiti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733e1394ae_0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2024-2025 Başarılarımız</a:t>
            </a:r>
            <a:endParaRPr/>
          </a:p>
        </p:txBody>
      </p:sp>
      <p:sp>
        <p:nvSpPr>
          <p:cNvPr id="282" name="Google Shape;282;g3733e1394ae_0_6"/>
          <p:cNvSpPr txBox="1">
            <a:spLocks noGrp="1"/>
          </p:cNvSpPr>
          <p:nvPr>
            <p:ph type="body" idx="1"/>
          </p:nvPr>
        </p:nvSpPr>
        <p:spPr>
          <a:xfrm>
            <a:off x="838200" y="1657350"/>
            <a:ext cx="10622100" cy="14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2400" b="1" dirty="0"/>
              <a:t>TEKNOFEST 2025 </a:t>
            </a:r>
            <a:r>
              <a:rPr lang="tr-TR" sz="2400" dirty="0"/>
              <a:t>Sağlıkta Yapay Zeka Yarışmasında </a:t>
            </a:r>
            <a:r>
              <a:rPr lang="tr-TR" sz="2400" b="1" dirty="0" err="1"/>
              <a:t>ArfMed</a:t>
            </a:r>
            <a:r>
              <a:rPr lang="tr-TR" sz="2400" b="1" dirty="0"/>
              <a:t> </a:t>
            </a:r>
            <a:r>
              <a:rPr lang="tr-TR" sz="2400" dirty="0"/>
              <a:t>takımı finallerde yarışmaya hak kazanmıştır. 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/>
          </a:p>
        </p:txBody>
      </p:sp>
      <p:graphicFrame>
        <p:nvGraphicFramePr>
          <p:cNvPr id="283" name="Google Shape;283;g3733e1394ae_0_6"/>
          <p:cNvGraphicFramePr/>
          <p:nvPr>
            <p:extLst>
              <p:ext uri="{D42A27DB-BD31-4B8C-83A1-F6EECF244321}">
                <p14:modId xmlns:p14="http://schemas.microsoft.com/office/powerpoint/2010/main" val="4083410194"/>
              </p:ext>
            </p:extLst>
          </p:nvPr>
        </p:nvGraphicFramePr>
        <p:xfrm>
          <a:off x="1812808" y="3210968"/>
          <a:ext cx="8566400" cy="121420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199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Takım Adı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Danışman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 dirty="0"/>
                        <a:t>Takımda Bulunan Bölümümüz Öğrencileri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7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ArfMed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Arş. Gör. Behlül Sarıkaya</a:t>
                      </a:r>
                      <a:endParaRPr sz="16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dirty="0"/>
                        <a:t> Yusuf Berat Bayraktar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dirty="0"/>
                        <a:t> İdil Kılıç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dirty="0"/>
                        <a:t> Mehmet Ali </a:t>
                      </a:r>
                      <a:r>
                        <a:rPr lang="tr-TR" sz="1600" dirty="0" err="1"/>
                        <a:t>Uçarcı</a:t>
                      </a:r>
                      <a:endParaRPr sz="16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2023-2024 Başarılarımız</a:t>
            </a:r>
            <a:endParaRPr/>
          </a:p>
        </p:txBody>
      </p:sp>
      <p:sp>
        <p:nvSpPr>
          <p:cNvPr id="289" name="Google Shape;289;p17"/>
          <p:cNvSpPr txBox="1">
            <a:spLocks noGrp="1"/>
          </p:cNvSpPr>
          <p:nvPr>
            <p:ph type="body" idx="1"/>
          </p:nvPr>
        </p:nvSpPr>
        <p:spPr>
          <a:xfrm>
            <a:off x="838199" y="1657350"/>
            <a:ext cx="10622053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 b="1"/>
              <a:t>TÜBİTAK 2209-A </a:t>
            </a:r>
            <a:r>
              <a:rPr lang="tr-TR" sz="2400"/>
              <a:t>Programı 2023/2 dönemi kapsamında bölümümüzden </a:t>
            </a:r>
            <a:r>
              <a:rPr lang="tr-TR" sz="2400" b="1"/>
              <a:t>4 proje </a:t>
            </a:r>
            <a:r>
              <a:rPr lang="tr-TR" sz="2400"/>
              <a:t>desteklenmeye hak kazandı.</a:t>
            </a:r>
            <a:endParaRPr/>
          </a:p>
        </p:txBody>
      </p:sp>
      <p:graphicFrame>
        <p:nvGraphicFramePr>
          <p:cNvPr id="290" name="Google Shape;290;p17"/>
          <p:cNvGraphicFramePr/>
          <p:nvPr/>
        </p:nvGraphicFramePr>
        <p:xfrm>
          <a:off x="944656" y="2903121"/>
          <a:ext cx="10515600" cy="268737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45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1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Ekibi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Danışmanı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Adı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Pelin İdil Güzel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Prof. Dr. Tufan Turacı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Ulaşım Ağlarında Kavşak Noktalarının Öneminin Graf Teori Teknikleri ile Analizi: Denizli Örneği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Atahan Çetin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Simge Yıldız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Prof. Dr. Tufan Turacı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Görüntü İşleme ile Kimyasal Grafların Topolojiksel İndekslerinin Hesaplanması için Mobil Uygulama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Sinem Balıtatlı</a:t>
                      </a:r>
                      <a:endParaRPr sz="16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Fatmana Şentürk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Görüntü İşleme ve Derin Öğrenme Teknikleri ile Beyin Tümörü Tespiti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Mehmet Delek</a:t>
                      </a:r>
                      <a:endParaRPr sz="16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Hümeyra Alpuğur</a:t>
                      </a:r>
                      <a:endParaRPr sz="16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Fatmana Şentürk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Borsa İstanbulda Yatırım Yapılabilir Şirketleri Belirlemek ve Potansiyel Getirilerini Hesaplamak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2022-2023 Başarılarımız</a:t>
            </a:r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body" idx="1"/>
          </p:nvPr>
        </p:nvSpPr>
        <p:spPr>
          <a:xfrm>
            <a:off x="838199" y="1657350"/>
            <a:ext cx="10622053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 b="1"/>
              <a:t>TÜBİTAK 2209-A </a:t>
            </a:r>
            <a:r>
              <a:rPr lang="tr-TR" sz="2400"/>
              <a:t>Programı 2022/1 dönemi kapsamında bölümümüzden </a:t>
            </a:r>
            <a:r>
              <a:rPr lang="tr-TR" sz="2400" b="1"/>
              <a:t>3 proje </a:t>
            </a:r>
            <a:r>
              <a:rPr lang="tr-TR" sz="2400"/>
              <a:t>desteklenmeye hak kazandı.</a:t>
            </a:r>
            <a:endParaRPr/>
          </a:p>
        </p:txBody>
      </p:sp>
      <p:graphicFrame>
        <p:nvGraphicFramePr>
          <p:cNvPr id="297" name="Google Shape;297;p18"/>
          <p:cNvGraphicFramePr/>
          <p:nvPr/>
        </p:nvGraphicFramePr>
        <p:xfrm>
          <a:off x="944656" y="2903121"/>
          <a:ext cx="10515600" cy="189996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45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1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Ekibi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Danışmanı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Adı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Fikret Cansel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Fatmana Şentürk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Üniversite İçi Haberleşme ve Duyuru Sistemi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Faruk Emin Karatay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İbrahim Kök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Uçan Nesnelerin İnternetine Yönelik Derin Öğrenme Modellerinin Geliştirilmesi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Mahir Furkan Kır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İbrahim Kök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Met Karakter (Metahuman) Tabanlı Açıklanabilir Yapay Zeka Yönteminin Geliştirilmesi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2022-2023 Başarılarımız</a:t>
            </a:r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body" idx="1"/>
          </p:nvPr>
        </p:nvSpPr>
        <p:spPr>
          <a:xfrm>
            <a:off x="838199" y="1657350"/>
            <a:ext cx="10622053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tr-TR" sz="2400" b="1"/>
              <a:t>TÜBİTAK 2242 </a:t>
            </a:r>
            <a:r>
              <a:rPr lang="tr-TR" sz="2400"/>
              <a:t>Üniversite Öğrencileri Araştırma Projeleri Yarışmalarında </a:t>
            </a:r>
            <a:r>
              <a:rPr lang="tr-TR" sz="2400" b="1"/>
              <a:t>2 projemiz </a:t>
            </a:r>
            <a:r>
              <a:rPr lang="tr-TR" sz="2400"/>
              <a:t>Bilgi ve İletişim Teknolojileri kategorisinde </a:t>
            </a:r>
            <a:r>
              <a:rPr lang="tr-TR" sz="2400" b="1"/>
              <a:t>ilk 12’ye </a:t>
            </a:r>
            <a:r>
              <a:rPr lang="tr-TR" sz="2400"/>
              <a:t>kalarak finallerde yarışmaya hak kazanmıştır.</a:t>
            </a:r>
            <a:endParaRPr/>
          </a:p>
        </p:txBody>
      </p:sp>
      <p:graphicFrame>
        <p:nvGraphicFramePr>
          <p:cNvPr id="304" name="Google Shape;304;p19"/>
          <p:cNvGraphicFramePr/>
          <p:nvPr/>
        </p:nvGraphicFramePr>
        <p:xfrm>
          <a:off x="944656" y="2903121"/>
          <a:ext cx="10515600" cy="152911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45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1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Ekibi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Danışmanı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/>
                        <a:t>Proje Adı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Ece Gürbüz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Özlem Turgut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İbrahim Kök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Nesnelerin İnterneti Sağlık Uygulamalarında Açıklanabilir Yapay Zeka Sisteminin Geliştirilmesi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Mahir Furkan Kır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Dr. Öğr. Üyesi İbrahim Kök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/>
                        <a:t>Met Karakter Tabanlı Açıklanabilir Yapay Zeka Yönteminin Geliştirilmesi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b="1"/>
              <a:t>Bölüm Genel Tanıtımı</a:t>
            </a:r>
            <a:endParaRPr/>
          </a:p>
        </p:txBody>
      </p:sp>
      <p:sp>
        <p:nvSpPr>
          <p:cNvPr id="99" name="Google Shape;99;p2" descr="Rulo şeklinde diploma düz dolguyla"/>
          <p:cNvSpPr/>
          <p:nvPr/>
        </p:nvSpPr>
        <p:spPr>
          <a:xfrm>
            <a:off x="1186167" y="2032643"/>
            <a:ext cx="720000" cy="720000"/>
          </a:xfrm>
          <a:prstGeom prst="roundRect">
            <a:avLst>
              <a:gd name="adj" fmla="val 16667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2173941" y="2032643"/>
            <a:ext cx="78441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Eğitime 2003-2004 Öğretim yılında ilk lisans öğrencilerini alarak başlayan bölümümüz, ilk mezunlarını 2007 yılında vermiştir.</a:t>
            </a:r>
            <a:endParaRPr/>
          </a:p>
        </p:txBody>
      </p:sp>
      <p:sp>
        <p:nvSpPr>
          <p:cNvPr id="101" name="Google Shape;101;p2" descr="Kitaplar düz dolguyla"/>
          <p:cNvSpPr/>
          <p:nvPr/>
        </p:nvSpPr>
        <p:spPr>
          <a:xfrm>
            <a:off x="1206921" y="3191858"/>
            <a:ext cx="720000" cy="720000"/>
          </a:xfrm>
          <a:prstGeom prst="roundRect">
            <a:avLst>
              <a:gd name="adj" fmla="val 16667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173941" y="3329673"/>
            <a:ext cx="787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Yüksek Lisans ve Doktora programları bulunmaktadır.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 descr="Diploma düz dolguyla"/>
          <p:cNvSpPr/>
          <p:nvPr/>
        </p:nvSpPr>
        <p:spPr>
          <a:xfrm>
            <a:off x="1212570" y="4292864"/>
            <a:ext cx="720000" cy="720000"/>
          </a:xfrm>
          <a:prstGeom prst="roundRect">
            <a:avLst>
              <a:gd name="adj" fmla="val 16667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173940" y="4468198"/>
            <a:ext cx="960024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560 Lisans, 54 Yüksek Lisans / Doktora öğrencisi bulunmaktadır. (2025 Ağustos itibariyle)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2022-2023 Başarılarımız</a:t>
            </a:r>
            <a:endParaRPr/>
          </a:p>
        </p:txBody>
      </p:sp>
      <p:sp>
        <p:nvSpPr>
          <p:cNvPr id="310" name="Google Shape;310;p20"/>
          <p:cNvSpPr txBox="1">
            <a:spLocks noGrp="1"/>
          </p:cNvSpPr>
          <p:nvPr>
            <p:ph type="body" idx="1"/>
          </p:nvPr>
        </p:nvSpPr>
        <p:spPr>
          <a:xfrm>
            <a:off x="838199" y="1657350"/>
            <a:ext cx="10622053" cy="458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 b="1" dirty="0"/>
              <a:t>TÜBİTAK 1001 Projesi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 dirty="0"/>
              <a:t>MEF Üniversitesi ile birlikte gerçekleştirilen </a:t>
            </a:r>
            <a:r>
              <a:rPr lang="tr-TR" sz="2400" b="1" dirty="0"/>
              <a:t>Dr. </a:t>
            </a:r>
            <a:r>
              <a:rPr lang="tr-TR" sz="2400" b="1" dirty="0" err="1"/>
              <a:t>Öğr</a:t>
            </a:r>
            <a:r>
              <a:rPr lang="tr-TR" sz="2400" b="1" dirty="0"/>
              <a:t>. Üyesi Elif </a:t>
            </a:r>
            <a:r>
              <a:rPr lang="tr-TR" sz="2400" b="1" dirty="0" err="1"/>
              <a:t>HAYTAOĞLU</a:t>
            </a:r>
            <a:r>
              <a:rPr lang="tr-TR" sz="2400" dirty="0" err="1"/>
              <a:t>’nun</a:t>
            </a:r>
            <a:r>
              <a:rPr lang="tr-TR" sz="2400" dirty="0"/>
              <a:t> </a:t>
            </a:r>
            <a:r>
              <a:rPr lang="tr-TR" sz="2400" b="1" dirty="0"/>
              <a:t>araştırmacı</a:t>
            </a:r>
            <a:r>
              <a:rPr lang="tr-TR" sz="2400" dirty="0"/>
              <a:t> olarak görev aldığı ve bünyesinde STAR projesi kapsamında çeşitli lisans öğrencilerinin de bulunduğu </a:t>
            </a:r>
            <a:r>
              <a:rPr lang="tr-TR" sz="2400" b="1" dirty="0"/>
              <a:t>" </a:t>
            </a:r>
            <a:r>
              <a:rPr lang="tr-TR" sz="2400" b="1" dirty="0" err="1"/>
              <a:t>İmeCe</a:t>
            </a:r>
            <a:r>
              <a:rPr lang="tr-TR" sz="2400" b="1" dirty="0"/>
              <a:t>-DEPO: İşbirlikçi hücresel ağlarda veri </a:t>
            </a:r>
            <a:r>
              <a:rPr lang="tr-TR" sz="2400" b="1" dirty="0" err="1"/>
              <a:t>önbellekleMe</a:t>
            </a:r>
            <a:r>
              <a:rPr lang="tr-TR" sz="2400" b="1" dirty="0"/>
              <a:t> için Cihazdan cihaza iletişim ile dağıtık </a:t>
            </a:r>
            <a:r>
              <a:rPr lang="tr-TR" sz="2400" b="1" dirty="0" err="1"/>
              <a:t>DEPOlama</a:t>
            </a:r>
            <a:r>
              <a:rPr lang="tr-TR" sz="2400" b="1" dirty="0"/>
              <a:t>, optimale yakın kodlama ve protokol tasarımı. (DISCO-</a:t>
            </a:r>
            <a:r>
              <a:rPr lang="tr-TR" sz="2400" b="1" dirty="0" err="1"/>
              <a:t>Proc</a:t>
            </a:r>
            <a:r>
              <a:rPr lang="tr-TR" sz="2400" b="1" dirty="0"/>
              <a:t>: Distributed Storage, </a:t>
            </a:r>
            <a:r>
              <a:rPr lang="tr-TR" sz="2400" b="1" dirty="0" err="1"/>
              <a:t>Near</a:t>
            </a:r>
            <a:r>
              <a:rPr lang="tr-TR" sz="2400" b="1" dirty="0"/>
              <a:t>-Optimal </a:t>
            </a:r>
            <a:r>
              <a:rPr lang="tr-TR" sz="2400" b="1" dirty="0" err="1"/>
              <a:t>Coding</a:t>
            </a:r>
            <a:r>
              <a:rPr lang="tr-TR" sz="2400" b="1" dirty="0"/>
              <a:t> </a:t>
            </a:r>
            <a:r>
              <a:rPr lang="tr-TR" sz="2400" b="1" dirty="0" err="1"/>
              <a:t>and</a:t>
            </a:r>
            <a:r>
              <a:rPr lang="tr-TR" sz="2400" b="1" dirty="0"/>
              <a:t> Protocol Design </a:t>
            </a:r>
            <a:r>
              <a:rPr lang="tr-TR" sz="2400" b="1" dirty="0" err="1"/>
              <a:t>for</a:t>
            </a:r>
            <a:r>
              <a:rPr lang="tr-TR" sz="2400" b="1" dirty="0"/>
              <a:t> Data </a:t>
            </a:r>
            <a:r>
              <a:rPr lang="tr-TR" sz="2400" b="1" dirty="0" err="1"/>
              <a:t>Caching</a:t>
            </a:r>
            <a:r>
              <a:rPr lang="tr-TR" sz="2400" b="1" dirty="0"/>
              <a:t> in Cellular Networks)" </a:t>
            </a:r>
            <a:r>
              <a:rPr lang="tr-TR" sz="2400" dirty="0"/>
              <a:t>isimli üç buçuk yıllık TÜBİTAK Projesi 2023 yılında başarı ile tamamlanmıştır.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 dirty="0"/>
              <a:t>(Destek bütçesi 588.952-TL)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2022-2023 Başarılarımız</a:t>
            </a:r>
            <a:endParaRPr/>
          </a:p>
        </p:txBody>
      </p:sp>
      <p:sp>
        <p:nvSpPr>
          <p:cNvPr id="316" name="Google Shape;316;p21"/>
          <p:cNvSpPr txBox="1">
            <a:spLocks noGrp="1"/>
          </p:cNvSpPr>
          <p:nvPr>
            <p:ph type="body" idx="1"/>
          </p:nvPr>
        </p:nvSpPr>
        <p:spPr>
          <a:xfrm>
            <a:off x="731747" y="2067484"/>
            <a:ext cx="10622053" cy="272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 b="1" dirty="0"/>
              <a:t>TÜBİTAK 2214-A Projesi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 b="1" dirty="0"/>
              <a:t>Araştırma Görevlisi Mustafa TOSUN </a:t>
            </a:r>
            <a:r>
              <a:rPr lang="tr-TR" sz="2400" dirty="0"/>
              <a:t>doktora öğrenimi sırasında San Diego Devlet Üniversitesi kapsamında </a:t>
            </a:r>
            <a:r>
              <a:rPr lang="tr-TR" sz="2400" b="1" dirty="0"/>
              <a:t>araştırmacı</a:t>
            </a:r>
            <a:r>
              <a:rPr lang="tr-TR" sz="2400" dirty="0"/>
              <a:t> olarak görev aldığı </a:t>
            </a:r>
            <a:r>
              <a:rPr lang="tr-TR" sz="2400" b="1" dirty="0"/>
              <a:t>" k-Bağlılık Yönetim Algoritmaları ve İHA Ağları Üzerinde Uygulamaları " </a:t>
            </a:r>
            <a:r>
              <a:rPr lang="tr-TR" sz="2400" dirty="0"/>
              <a:t>Projesi</a:t>
            </a:r>
            <a:r>
              <a:rPr lang="tr-TR" sz="2400" b="1" dirty="0"/>
              <a:t> </a:t>
            </a:r>
            <a:r>
              <a:rPr lang="tr-TR" sz="2400" dirty="0"/>
              <a:t>başarı ile tamamlanmıştır.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 dirty="0"/>
              <a:t>(Destek Bütçesi 21600-USD)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2022-2023 Başarılarımız</a:t>
            </a:r>
            <a:endParaRPr/>
          </a:p>
        </p:txBody>
      </p:sp>
      <p:sp>
        <p:nvSpPr>
          <p:cNvPr id="322" name="Google Shape;322;p22"/>
          <p:cNvSpPr txBox="1">
            <a:spLocks noGrp="1"/>
          </p:cNvSpPr>
          <p:nvPr>
            <p:ph type="body" idx="1"/>
          </p:nvPr>
        </p:nvSpPr>
        <p:spPr>
          <a:xfrm>
            <a:off x="731747" y="2067484"/>
            <a:ext cx="10622053" cy="378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 b="1" dirty="0"/>
              <a:t>TÜBİTAK 1505 Üniversite-Sanayi İşbirliği Programı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 b="1" dirty="0"/>
              <a:t>Prof. Dr. Serdar </a:t>
            </a:r>
            <a:r>
              <a:rPr lang="tr-TR" sz="2400" b="1" dirty="0" err="1"/>
              <a:t>İPLİKÇİ’</a:t>
            </a:r>
            <a:r>
              <a:rPr lang="tr-TR" sz="2400" dirty="0" err="1"/>
              <a:t>nin</a:t>
            </a:r>
            <a:r>
              <a:rPr lang="tr-TR" sz="2400" dirty="0"/>
              <a:t> </a:t>
            </a:r>
            <a:r>
              <a:rPr lang="tr-TR" sz="2400" b="1" dirty="0"/>
              <a:t>yürütücü</a:t>
            </a:r>
            <a:r>
              <a:rPr lang="tr-TR" sz="2400" dirty="0"/>
              <a:t>, </a:t>
            </a:r>
            <a:r>
              <a:rPr lang="tr-TR" sz="2400" b="1" dirty="0"/>
              <a:t>Doç. Dr. Gürhan GÜNDÜZ </a:t>
            </a:r>
            <a:r>
              <a:rPr lang="tr-TR" sz="2400" dirty="0"/>
              <a:t>ve </a:t>
            </a:r>
            <a:r>
              <a:rPr lang="tr-TR" sz="2400" b="1" dirty="0"/>
              <a:t>Dr. </a:t>
            </a:r>
            <a:r>
              <a:rPr lang="tr-TR" sz="2400" b="1" dirty="0" err="1"/>
              <a:t>Öğr</a:t>
            </a:r>
            <a:r>
              <a:rPr lang="tr-TR" sz="2400" b="1" dirty="0"/>
              <a:t>. Üyesi </a:t>
            </a:r>
            <a:r>
              <a:rPr lang="tr-TR" sz="2400" b="1" dirty="0" err="1"/>
              <a:t>Fatmana</a:t>
            </a:r>
            <a:r>
              <a:rPr lang="tr-TR" sz="2400" b="1" dirty="0"/>
              <a:t> </a:t>
            </a:r>
            <a:r>
              <a:rPr lang="tr-TR" sz="2400" b="1" dirty="0" err="1"/>
              <a:t>ŞENTÜRK</a:t>
            </a:r>
            <a:r>
              <a:rPr lang="tr-TR" sz="2400" dirty="0" err="1"/>
              <a:t>’ün</a:t>
            </a:r>
            <a:r>
              <a:rPr lang="tr-TR" sz="2400" dirty="0"/>
              <a:t> ise </a:t>
            </a:r>
            <a:r>
              <a:rPr lang="tr-TR" sz="2400" b="1" dirty="0"/>
              <a:t>araştırmacı</a:t>
            </a:r>
            <a:r>
              <a:rPr lang="tr-TR" sz="2400" dirty="0"/>
              <a:t> olarak yer aldığı 5210123 </a:t>
            </a:r>
            <a:r>
              <a:rPr lang="tr-TR" sz="2400" dirty="0" err="1"/>
              <a:t>nolu</a:t>
            </a:r>
            <a:r>
              <a:rPr lang="tr-TR" sz="2400" dirty="0"/>
              <a:t> </a:t>
            </a:r>
            <a:r>
              <a:rPr lang="tr-TR" sz="2400" b="1" dirty="0"/>
              <a:t>" BIGCELL – Mobil Haberleşme Sistemleri için Büyük Veri Analizi " </a:t>
            </a:r>
            <a:r>
              <a:rPr lang="tr-TR" sz="2400" dirty="0"/>
              <a:t>Projesi</a:t>
            </a:r>
            <a:r>
              <a:rPr lang="tr-TR" sz="2400" b="1" dirty="0"/>
              <a:t> </a:t>
            </a:r>
            <a:r>
              <a:rPr lang="tr-TR" sz="2400" dirty="0"/>
              <a:t>başarı ile tamamlanmıştır.</a:t>
            </a:r>
            <a:endParaRPr sz="24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 dirty="0"/>
              <a:t>(Destek Miktarı 368.000-TL)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7278e38b7b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2022-2023 Başarılarımız</a:t>
            </a:r>
            <a:endParaRPr/>
          </a:p>
        </p:txBody>
      </p:sp>
      <p:sp>
        <p:nvSpPr>
          <p:cNvPr id="328" name="Google Shape;328;g37278e38b7b_0_0"/>
          <p:cNvSpPr txBox="1">
            <a:spLocks noGrp="1"/>
          </p:cNvSpPr>
          <p:nvPr>
            <p:ph type="body" idx="1"/>
          </p:nvPr>
        </p:nvSpPr>
        <p:spPr>
          <a:xfrm>
            <a:off x="731750" y="2067475"/>
            <a:ext cx="4667700" cy="37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b="1"/>
              <a:t>HAVELSAN Ekspres 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tr-TR" sz="2400"/>
              <a:t>HAVELSAN’ın düzenlediği HAVELSAN Ekspres’te öğrencilerimiz Altay Şimşek ve Muhammed Emrullah Cirit, Liman MYS alanında </a:t>
            </a:r>
            <a:r>
              <a:rPr lang="tr-TR" sz="2400" b="1"/>
              <a:t>birinci</a:t>
            </a:r>
            <a:r>
              <a:rPr lang="tr-TR" sz="2400"/>
              <a:t> olmuşlardır.</a:t>
            </a:r>
            <a:endParaRPr sz="2400" b="1"/>
          </a:p>
        </p:txBody>
      </p:sp>
      <p:pic>
        <p:nvPicPr>
          <p:cNvPr id="329" name="Google Shape;329;g37278e38b7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400" y="1908002"/>
            <a:ext cx="5544451" cy="410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tr-TR" sz="4000" b="1"/>
              <a:t>Bilgisayar Mühendisliği Bölümü Mezunları Örnekleri</a:t>
            </a:r>
            <a:endParaRPr/>
          </a:p>
        </p:txBody>
      </p:sp>
      <p:graphicFrame>
        <p:nvGraphicFramePr>
          <p:cNvPr id="335" name="Google Shape;335;p23"/>
          <p:cNvGraphicFramePr/>
          <p:nvPr>
            <p:extLst>
              <p:ext uri="{D42A27DB-BD31-4B8C-83A1-F6EECF244321}">
                <p14:modId xmlns:p14="http://schemas.microsoft.com/office/powerpoint/2010/main" val="2877097306"/>
              </p:ext>
            </p:extLst>
          </p:nvPr>
        </p:nvGraphicFramePr>
        <p:xfrm>
          <a:off x="694789" y="1758884"/>
          <a:ext cx="10802421" cy="2194590"/>
        </p:xfrm>
        <a:graphic>
          <a:graphicData uri="http://schemas.openxmlformats.org/drawingml/2006/table">
            <a:tbl>
              <a:tblPr firstRow="1" bandRow="1">
                <a:noFill/>
                <a:tableStyleId>{7C3EB29A-051F-494F-915D-A55EB89A9B8A}</a:tableStyleId>
              </a:tblPr>
              <a:tblGrid>
                <a:gridCol w="1678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5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0050">
                  <a:extLst>
                    <a:ext uri="{9D8B030D-6E8A-4147-A177-3AD203B41FA5}">
                      <a16:colId xmlns:a16="http://schemas.microsoft.com/office/drawing/2014/main" val="4190955347"/>
                    </a:ext>
                  </a:extLst>
                </a:gridCol>
              </a:tblGrid>
              <a:tr h="18141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Harun GÜLEÇ</a:t>
                      </a:r>
                      <a:endParaRPr/>
                    </a:p>
                  </a:txBody>
                  <a:tcPr marL="91450" marR="91450" marT="45725" marB="457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dirty="0"/>
                        <a:t>Selahattin AKKAŞ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Seren KADIKÖYLÜ</a:t>
                      </a:r>
                      <a:endParaRPr/>
                    </a:p>
                  </a:txBody>
                  <a:tcPr marL="91450" marR="91450" marT="45725" marB="457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dirty="0"/>
                        <a:t>Çağatay ÇALI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800" b="1" i="0" u="none" strike="noStrike" cap="none" dirty="0">
                          <a:solidFill>
                            <a:schemeClr val="lt1"/>
                          </a:solidFill>
                          <a:latin typeface="Calibri"/>
                          <a:cs typeface="Calibri"/>
                          <a:sym typeface="Arial"/>
                        </a:rPr>
                        <a:t>Batın ERYILMAZ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800" dirty="0"/>
                        <a:t>Hasan TEZCAN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chemeClr val="lt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META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dirty="0"/>
                        <a:t>META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İTÜ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/>
                        <a:t>Amazon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dirty="0" err="1"/>
                        <a:t>Trendyol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8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Trendyol</a:t>
                      </a:r>
                      <a:endParaRPr lang="tr-TR" sz="18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dirty="0"/>
                        <a:t>Security </a:t>
                      </a:r>
                      <a:r>
                        <a:rPr lang="tr-TR" sz="1800" dirty="0" err="1"/>
                        <a:t>Engineer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ML-</a:t>
                      </a:r>
                      <a:r>
                        <a:rPr lang="tr-TR" sz="18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Research</a:t>
                      </a: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tr-TR" sz="18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Scientist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dirty="0"/>
                        <a:t>Araştırma Görevlisi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dirty="0"/>
                        <a:t>Web Services Software </a:t>
                      </a:r>
                      <a:r>
                        <a:rPr lang="tr-TR" sz="1800" dirty="0" err="1"/>
                        <a:t>Engineer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dirty="0"/>
                        <a:t>Yazılım Mühendisi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dirty="0"/>
                        <a:t>Takım Lideri</a:t>
                      </a:r>
                      <a:endParaRPr sz="1800" dirty="0"/>
                    </a:p>
                  </a:txBody>
                  <a:tcPr marL="91450" marR="91450" marT="45725" marB="4572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dirty="0"/>
                        <a:t>Yazılım Mühendisi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91450" marR="91450" marT="45725" marB="45725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6" name="Google Shape;336;p23"/>
          <p:cNvSpPr txBox="1"/>
          <p:nvPr/>
        </p:nvSpPr>
        <p:spPr>
          <a:xfrm>
            <a:off x="694789" y="4480103"/>
            <a:ext cx="1065901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Bunun dışında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Vodafone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Turkcell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Finansbank, Aselsan,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Hepsiburada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Sahibinden,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Trendyol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Havelsan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Webex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Udemy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gibi birçok firmada çalışan mezun öğrencilerimiz vardır.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title"/>
          </p:nvPr>
        </p:nvSpPr>
        <p:spPr>
          <a:xfrm>
            <a:off x="327330" y="678418"/>
            <a:ext cx="1153734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b="1"/>
              <a:t>2024 – 2025 Eğitim Öğretim Yılı</a:t>
            </a:r>
            <a:br>
              <a:rPr lang="tr-TR" b="1"/>
            </a:br>
            <a:r>
              <a:rPr lang="tr-TR" b="1"/>
              <a:t>Lisans Bitirme Tezi Sergisi</a:t>
            </a:r>
            <a:endParaRPr/>
          </a:p>
        </p:txBody>
      </p:sp>
      <p:pic>
        <p:nvPicPr>
          <p:cNvPr id="342" name="Google Shape;342;p25" descr="giyim, kişi, şahıs, insan yüzü, adam, insan içeren bir resim&#10;&#10;Yapay zeka tarafından oluşturulmuş içerik yanlış olabilir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3935" y="2290538"/>
            <a:ext cx="3914776" cy="390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5" descr="giyim, adam, insan, iç mekan, kişi, şahıs içeren bir resim&#10;&#10;Yapay zeka tarafından oluşturulmuş içerik yanlış olabilir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385" y="2290539"/>
            <a:ext cx="3914775" cy="390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5" descr="giyim, adam, insan, kişi, şahıs, bilgisayar içeren bir resim&#10;&#10;Yapay zeka tarafından oluşturulmuş içerik yanlış olabilir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4564" y="2286919"/>
            <a:ext cx="3914774" cy="391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724e006690_0_18"/>
          <p:cNvSpPr txBox="1">
            <a:spLocks noGrp="1"/>
          </p:cNvSpPr>
          <p:nvPr>
            <p:ph type="title"/>
          </p:nvPr>
        </p:nvSpPr>
        <p:spPr>
          <a:xfrm>
            <a:off x="327305" y="296818"/>
            <a:ext cx="1153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b="1"/>
              <a:t>2023 – 2024 Eğitim Öğretim Yılı</a:t>
            </a:r>
            <a:br>
              <a:rPr lang="tr-TR" b="1"/>
            </a:br>
            <a:r>
              <a:rPr lang="tr-TR" b="1"/>
              <a:t>Lisans Bitirme Tezi Sergisi</a:t>
            </a:r>
            <a:endParaRPr/>
          </a:p>
        </p:txBody>
      </p:sp>
      <p:pic>
        <p:nvPicPr>
          <p:cNvPr id="350" name="Google Shape;350;g3724e006690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100" y="2004118"/>
            <a:ext cx="9871283" cy="454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724e006690_0_0"/>
          <p:cNvSpPr txBox="1">
            <a:spLocks noGrp="1"/>
          </p:cNvSpPr>
          <p:nvPr>
            <p:ph type="title"/>
          </p:nvPr>
        </p:nvSpPr>
        <p:spPr>
          <a:xfrm>
            <a:off x="327305" y="321218"/>
            <a:ext cx="1153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sz="4000" b="1"/>
              <a:t>Genç Beyinler Yeni Fikirler Proje Pazarı ve Bitirme Projeleri Ortak Sergisi</a:t>
            </a:r>
            <a:endParaRPr sz="4000"/>
          </a:p>
        </p:txBody>
      </p:sp>
      <p:pic>
        <p:nvPicPr>
          <p:cNvPr id="356" name="Google Shape;356;g3724e00669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288" y="1734900"/>
            <a:ext cx="9753674" cy="490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tr-TR" sz="3600" b="1"/>
              <a:t>TUSAŞ LIFT UP Sanayi Odaklı Bitirme Projeleri Konferansı (2025)</a:t>
            </a:r>
            <a:endParaRPr sz="3200"/>
          </a:p>
        </p:txBody>
      </p:sp>
      <p:pic>
        <p:nvPicPr>
          <p:cNvPr id="362" name="Google Shape;3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975" y="1850750"/>
            <a:ext cx="6424076" cy="360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4"/>
          <p:cNvSpPr txBox="1"/>
          <p:nvPr/>
        </p:nvSpPr>
        <p:spPr>
          <a:xfrm>
            <a:off x="934900" y="1850750"/>
            <a:ext cx="3987600" cy="3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Öğr. Üyesi Elif HAYTAOĞLU danışmanlığında bölümümüz öğrencileri Elif Nazlı Bülbül, Hakan Avgın ve Berat Seven; ‘Uydularda GNSS Tabanlı Hassas Yörünge Tespiti’ başlıklı tezleri TUSAŞ LIFT UP Sanayi Odaklı Bitirme Projeleri Programına kabul almıştır. Öğrencilerimiz projelerini TUSAŞ LIFT UP Sanayi Odaklı Bitirme Projeleri Konferansı’nda sunmuşlardır.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7278e38b7b_0_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200" b="1"/>
              <a:t>Introduction to Computer Graphics and Animation Workshop</a:t>
            </a:r>
            <a:endParaRPr sz="3200"/>
          </a:p>
        </p:txBody>
      </p:sp>
      <p:pic>
        <p:nvPicPr>
          <p:cNvPr id="369" name="Google Shape;369;g37278e38b7b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400" y="1163425"/>
            <a:ext cx="10099117" cy="53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838200" y="189940"/>
            <a:ext cx="10515600" cy="96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b="1"/>
              <a:t>Bölüm Genel Tanıtımı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838200" y="1380564"/>
            <a:ext cx="7947212" cy="15598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2122394" y="3081805"/>
            <a:ext cx="7947212" cy="15598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3626225" y="4787158"/>
            <a:ext cx="7947212" cy="15598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 descr="Bağlantılar düz dolguyla"/>
          <p:cNvSpPr/>
          <p:nvPr/>
        </p:nvSpPr>
        <p:spPr>
          <a:xfrm>
            <a:off x="1257884" y="1800493"/>
            <a:ext cx="720000" cy="720000"/>
          </a:xfrm>
          <a:prstGeom prst="roundRect">
            <a:avLst>
              <a:gd name="adj" fmla="val 16667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 descr="3B Gözlük düz dolguyla"/>
          <p:cNvSpPr/>
          <p:nvPr/>
        </p:nvSpPr>
        <p:spPr>
          <a:xfrm>
            <a:off x="2539838" y="3467930"/>
            <a:ext cx="720000" cy="720000"/>
          </a:xfrm>
          <a:prstGeom prst="roundRect">
            <a:avLst>
              <a:gd name="adj" fmla="val 16667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 descr="Sunu denetim listesi ana hat"/>
          <p:cNvSpPr/>
          <p:nvPr/>
        </p:nvSpPr>
        <p:spPr>
          <a:xfrm>
            <a:off x="4091806" y="5207087"/>
            <a:ext cx="720000" cy="720000"/>
          </a:xfrm>
          <a:prstGeom prst="roundRect">
            <a:avLst>
              <a:gd name="adj" fmla="val 16667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2227239" y="1577555"/>
            <a:ext cx="64057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Amacımız; bilgisayar mühendisliği alanında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çağdaş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teorik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uygulamalı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bilgilerle 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donatılmış,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yenilikçi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çözüm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odaklı mühendisler yetiştirmek,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bilimsel araştırmalar 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yaparak teknolojiye ve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topluma katkı 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sağlamaktır.</a:t>
            </a:r>
            <a:endParaRPr/>
          </a:p>
        </p:txBody>
      </p:sp>
      <p:sp>
        <p:nvSpPr>
          <p:cNvPr id="117" name="Google Shape;117;p3"/>
          <p:cNvSpPr txBox="1"/>
          <p:nvPr/>
        </p:nvSpPr>
        <p:spPr>
          <a:xfrm>
            <a:off x="3515183" y="3250547"/>
            <a:ext cx="62473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Vizyonumuz;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bilimsel ve teknolojik gelişmeleri 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yakından takip eden,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uluslararası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düzeyde tanınan,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yenilikçi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çağdaş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bir mühendislik eğitimi sunarak bilgisayar mühendisliği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alanında öncü bir bölüm 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olmaktır.</a:t>
            </a:r>
            <a:endParaRPr/>
          </a:p>
        </p:txBody>
      </p:sp>
      <p:sp>
        <p:nvSpPr>
          <p:cNvPr id="118" name="Google Shape;118;p3"/>
          <p:cNvSpPr txBox="1"/>
          <p:nvPr/>
        </p:nvSpPr>
        <p:spPr>
          <a:xfrm>
            <a:off x="5032458" y="4966922"/>
            <a:ext cx="63213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Misyonumuz; bilgisayar mühendisliği alanlarında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teorik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pratik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bilgiye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sahip,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analitik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düşünebilen, sorunlara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çözüm üretebilen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etik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değerlere bağlı ve </a:t>
            </a:r>
            <a:r>
              <a:rPr lang="tr-T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yaşam boyu öğrenmeye </a:t>
            </a: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açık bilgisayar mühendisleri yetiştirmektir.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7278e38b7b_0_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200" b="1"/>
              <a:t>Introduction to Computer Graphics and Animation Workshop</a:t>
            </a:r>
            <a:endParaRPr sz="3200"/>
          </a:p>
        </p:txBody>
      </p:sp>
      <p:pic>
        <p:nvPicPr>
          <p:cNvPr id="375" name="Google Shape;375;g37278e38b7b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4400"/>
            <a:ext cx="11887201" cy="517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24e006690_0_9"/>
          <p:cNvSpPr txBox="1">
            <a:spLocks noGrp="1"/>
          </p:cNvSpPr>
          <p:nvPr>
            <p:ph type="title"/>
          </p:nvPr>
        </p:nvSpPr>
        <p:spPr>
          <a:xfrm>
            <a:off x="327305" y="321218"/>
            <a:ext cx="1153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sz="4000" b="1"/>
              <a:t>AYDEM Fen Lisesi Bilgilendirme Semineri</a:t>
            </a:r>
            <a:endParaRPr sz="4000"/>
          </a:p>
        </p:txBody>
      </p:sp>
      <p:pic>
        <p:nvPicPr>
          <p:cNvPr id="381" name="Google Shape;381;g3724e006690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038" y="1524443"/>
            <a:ext cx="7221914" cy="4906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7278e38b7b_0_26"/>
          <p:cNvSpPr txBox="1">
            <a:spLocks noGrp="1"/>
          </p:cNvSpPr>
          <p:nvPr>
            <p:ph type="title"/>
          </p:nvPr>
        </p:nvSpPr>
        <p:spPr>
          <a:xfrm>
            <a:off x="327305" y="321218"/>
            <a:ext cx="1153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sz="3600" b="1"/>
              <a:t>Osman Özgür İlkokulu Tanıtım Etkinliği</a:t>
            </a:r>
            <a:endParaRPr sz="4000"/>
          </a:p>
        </p:txBody>
      </p:sp>
      <p:pic>
        <p:nvPicPr>
          <p:cNvPr id="387" name="Google Shape;387;g37278e38b7b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775" y="1475168"/>
            <a:ext cx="10478515" cy="4906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7278e38b7b_0_30"/>
          <p:cNvSpPr txBox="1">
            <a:spLocks noGrp="1"/>
          </p:cNvSpPr>
          <p:nvPr>
            <p:ph type="title"/>
          </p:nvPr>
        </p:nvSpPr>
        <p:spPr>
          <a:xfrm>
            <a:off x="327305" y="321218"/>
            <a:ext cx="1153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7142"/>
              <a:buFont typeface="Calibri"/>
              <a:buNone/>
            </a:pPr>
            <a:r>
              <a:rPr lang="tr-TR" sz="2800" b="1"/>
              <a:t>Atatürk Mesleki ve Teknik Anadolu Lisesi’nin düzenlediği Kariyer Günleri Etkinliği kapsamında Prof. Dr. Tufan TURACI Bilişim Teknolojileri Alanı öğrencilerine ‘Yapay Zeka ve Matematik’ başlıklı sunumunu gerçekleştirmiştir.</a:t>
            </a:r>
            <a:endParaRPr sz="4000"/>
          </a:p>
        </p:txBody>
      </p:sp>
      <p:pic>
        <p:nvPicPr>
          <p:cNvPr id="393" name="Google Shape;393;g37278e38b7b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7875" y="1646918"/>
            <a:ext cx="8990880" cy="4906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7278e38b7b_0_39"/>
          <p:cNvSpPr txBox="1">
            <a:spLocks noGrp="1"/>
          </p:cNvSpPr>
          <p:nvPr>
            <p:ph type="title"/>
          </p:nvPr>
        </p:nvSpPr>
        <p:spPr>
          <a:xfrm>
            <a:off x="327305" y="321218"/>
            <a:ext cx="1153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sz="4000" b="1"/>
              <a:t>Devfest’2024 Denizli</a:t>
            </a:r>
            <a:endParaRPr sz="4000"/>
          </a:p>
        </p:txBody>
      </p:sp>
      <p:pic>
        <p:nvPicPr>
          <p:cNvPr id="399" name="Google Shape;399;g37278e38b7b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8675" y="1570593"/>
            <a:ext cx="8717156" cy="4906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7278e38b7b_0_43"/>
          <p:cNvSpPr txBox="1">
            <a:spLocks noGrp="1"/>
          </p:cNvSpPr>
          <p:nvPr>
            <p:ph type="title"/>
          </p:nvPr>
        </p:nvSpPr>
        <p:spPr>
          <a:xfrm>
            <a:off x="327305" y="484493"/>
            <a:ext cx="1153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b="1"/>
              <a:t>Bilgisayar Mühendisliği Bölümü Mezun Buluşması</a:t>
            </a:r>
            <a:endParaRPr/>
          </a:p>
        </p:txBody>
      </p:sp>
      <p:pic>
        <p:nvPicPr>
          <p:cNvPr id="405" name="Google Shape;405;g37278e38b7b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563" y="2168125"/>
            <a:ext cx="5308876" cy="39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7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PAÜ GAMELAB</a:t>
            </a:r>
            <a:endParaRPr/>
          </a:p>
        </p:txBody>
      </p:sp>
      <p:pic>
        <p:nvPicPr>
          <p:cNvPr id="411" name="Google Shape;4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825" y="1778950"/>
            <a:ext cx="3237199" cy="457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8750" y="1778950"/>
            <a:ext cx="3237199" cy="45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3675" y="1778950"/>
            <a:ext cx="2696225" cy="45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PAU SİBER</a:t>
            </a:r>
            <a:endParaRPr/>
          </a:p>
        </p:txBody>
      </p:sp>
      <p:pic>
        <p:nvPicPr>
          <p:cNvPr id="419" name="Google Shape;4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688" y="1264024"/>
            <a:ext cx="9484628" cy="52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g3722663736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7400" y="1854900"/>
            <a:ext cx="1539550" cy="5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722663736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6150" y="2957150"/>
            <a:ext cx="482050" cy="4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3722663736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1638" y="4061375"/>
            <a:ext cx="431075" cy="42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3722663736f_0_0"/>
          <p:cNvSpPr txBox="1"/>
          <p:nvPr/>
        </p:nvSpPr>
        <p:spPr>
          <a:xfrm>
            <a:off x="2488182" y="1922713"/>
            <a:ext cx="42864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https://www.pau.edu.tr/bilgisayar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g3722663736f_0_0"/>
          <p:cNvSpPr txBox="1"/>
          <p:nvPr/>
        </p:nvSpPr>
        <p:spPr>
          <a:xfrm>
            <a:off x="2479904" y="2957150"/>
            <a:ext cx="38271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PAU Bilgisayar Mühendisliği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3722663736f_0_0"/>
          <p:cNvSpPr txBox="1"/>
          <p:nvPr/>
        </p:nvSpPr>
        <p:spPr>
          <a:xfrm>
            <a:off x="2479904" y="4033775"/>
            <a:ext cx="76131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Pamukkale Üniversitesi Bilgisayar Mühendisliği Bölümü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tr-TR" b="1"/>
              <a:t>Bölüm Genel Tanıtımı</a:t>
            </a:r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/>
              <a:t>Bölümümüz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Char char="⮚"/>
            </a:pPr>
            <a:r>
              <a:rPr lang="tr-TR"/>
              <a:t>Bilgisayar Yazılımı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Char char="⮚"/>
            </a:pPr>
            <a:r>
              <a:rPr lang="tr-TR"/>
              <a:t>Veritabanı Yönetimi ve Modellenmesi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Char char="⮚"/>
            </a:pPr>
            <a:r>
              <a:rPr lang="tr-TR"/>
              <a:t>Bilgisayar Donanımı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Char char="⮚"/>
            </a:pPr>
            <a:r>
              <a:rPr lang="tr-TR"/>
              <a:t>Bilgisayar Ağları ve Mimarisi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Char char="⮚"/>
            </a:pPr>
            <a:r>
              <a:rPr lang="tr-TR"/>
              <a:t>Dağıtık Sistemler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Char char="⮚"/>
            </a:pPr>
            <a:r>
              <a:rPr lang="tr-TR"/>
              <a:t>Yapay Zeka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Char char="⮚"/>
            </a:pPr>
            <a:r>
              <a:rPr lang="tr-TR"/>
              <a:t>Kriptoloji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Char char="⮚"/>
            </a:pPr>
            <a:r>
              <a:rPr lang="tr-TR"/>
              <a:t>Web Teknolojileri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Char char="⮚"/>
            </a:pPr>
            <a:r>
              <a:rPr lang="tr-TR"/>
              <a:t>Görüntü İşleme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/>
              <a:t>			alanlarında güncel eğitim vermektedir.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676836" y="2318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Bölüm Altyapımız ile ilgili Genel Bilgiler</a:t>
            </a:r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body" idx="1"/>
          </p:nvPr>
        </p:nvSpPr>
        <p:spPr>
          <a:xfrm>
            <a:off x="763400" y="1806469"/>
            <a:ext cx="3808601" cy="4377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 dirty="0"/>
              <a:t>Bölümümüzde 2023 Bahar döneminde yenilenmiş 2 adet</a:t>
            </a:r>
            <a:r>
              <a:rPr lang="tr-TR" b="1" dirty="0"/>
              <a:t> bilgisayar laboratuvarı </a:t>
            </a:r>
            <a:r>
              <a:rPr lang="tr-TR" dirty="0"/>
              <a:t>bulunmaktadır. </a:t>
            </a: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r-TR" dirty="0"/>
              <a:t>Ek olarak 1 adet </a:t>
            </a:r>
            <a:r>
              <a:rPr lang="tr-TR" b="1" dirty="0"/>
              <a:t>ağ ve veri güvenliği laboratuvarı</a:t>
            </a:r>
            <a:r>
              <a:rPr lang="tr-TR" dirty="0"/>
              <a:t> ve 1 adet </a:t>
            </a:r>
            <a:r>
              <a:rPr lang="tr-TR" b="1" dirty="0"/>
              <a:t>mikroişlemci ve gömülü sistemler laboratuvarı </a:t>
            </a:r>
            <a:r>
              <a:rPr lang="tr-TR" dirty="0"/>
              <a:t>bulunmaktadır.</a:t>
            </a:r>
            <a:endParaRPr dirty="0"/>
          </a:p>
        </p:txBody>
      </p:sp>
      <p:pic>
        <p:nvPicPr>
          <p:cNvPr id="131" name="Google Shape;131;p5" descr="iç mekan, mobilya, ofis binası, sandalye içeren bir resim&#10;&#10;Açıklama otomatik olarak oluşturuld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9221" y="1763497"/>
            <a:ext cx="3347254" cy="446327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4869221" y="6287603"/>
            <a:ext cx="32522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Lab-3 Bilgisayar Laboratuvarı</a:t>
            </a:r>
            <a:endParaRPr/>
          </a:p>
        </p:txBody>
      </p:sp>
      <p:pic>
        <p:nvPicPr>
          <p:cNvPr id="133" name="Google Shape;133;p5" descr="iç mekan, mobilya, ofis binası, duvar içeren bir resim&#10;&#10;Açıklama otomatik olarak oluşturuld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8847" y="1763497"/>
            <a:ext cx="3347455" cy="446327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 txBox="1"/>
          <p:nvPr/>
        </p:nvSpPr>
        <p:spPr>
          <a:xfrm>
            <a:off x="8368847" y="6287603"/>
            <a:ext cx="31197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Lab-5 Bilgisayar Laboratuvarı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6"/>
          <p:cNvGrpSpPr/>
          <p:nvPr/>
        </p:nvGrpSpPr>
        <p:grpSpPr>
          <a:xfrm>
            <a:off x="5474816" y="2175021"/>
            <a:ext cx="1280524" cy="1278574"/>
            <a:chOff x="4183798" y="4371097"/>
            <a:chExt cx="1280524" cy="1278574"/>
          </a:xfrm>
        </p:grpSpPr>
        <p:pic>
          <p:nvPicPr>
            <p:cNvPr id="141" name="Google Shape;141;p6"/>
            <p:cNvPicPr preferRelativeResize="0"/>
            <p:nvPr/>
          </p:nvPicPr>
          <p:blipFill rotWithShape="1">
            <a:blip r:embed="rId3">
              <a:alphaModFix/>
            </a:blip>
            <a:srcRect l="34536" t="20544" r="35493" b="38643"/>
            <a:stretch/>
          </p:blipFill>
          <p:spPr>
            <a:xfrm>
              <a:off x="4183798" y="4371097"/>
              <a:ext cx="1280524" cy="1278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6"/>
            <p:cNvSpPr/>
            <p:nvPr/>
          </p:nvSpPr>
          <p:spPr>
            <a:xfrm>
              <a:off x="4226366" y="4416114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806824" y="261325"/>
            <a:ext cx="10782721" cy="1223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Yönetim</a:t>
            </a:r>
            <a:endParaRPr/>
          </a:p>
        </p:txBody>
      </p:sp>
      <p:graphicFrame>
        <p:nvGraphicFramePr>
          <p:cNvPr id="144" name="Google Shape;144;p6"/>
          <p:cNvGraphicFramePr/>
          <p:nvPr/>
        </p:nvGraphicFramePr>
        <p:xfrm>
          <a:off x="4737036" y="1423726"/>
          <a:ext cx="2756075" cy="232668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700" b="1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Bölüm Başkanı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Prof. Dr. Tufan Turacı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tturaci[at]pau.edu.tr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45" name="Google Shape;145;p6"/>
          <p:cNvGrpSpPr/>
          <p:nvPr/>
        </p:nvGrpSpPr>
        <p:grpSpPr>
          <a:xfrm>
            <a:off x="8748440" y="4572080"/>
            <a:ext cx="1343026" cy="1325563"/>
            <a:chOff x="4543425" y="1828800"/>
            <a:chExt cx="1343026" cy="1325563"/>
          </a:xfrm>
        </p:grpSpPr>
        <p:pic>
          <p:nvPicPr>
            <p:cNvPr id="146" name="Google Shape;146;p6"/>
            <p:cNvPicPr preferRelativeResize="0"/>
            <p:nvPr/>
          </p:nvPicPr>
          <p:blipFill rotWithShape="1">
            <a:blip r:embed="rId4">
              <a:alphaModFix/>
            </a:blip>
            <a:srcRect l="34116" t="21551" r="34236" b="31378"/>
            <a:stretch/>
          </p:blipFill>
          <p:spPr>
            <a:xfrm>
              <a:off x="4543425" y="1828800"/>
              <a:ext cx="1343026" cy="1325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6"/>
            <p:cNvSpPr/>
            <p:nvPr/>
          </p:nvSpPr>
          <p:spPr>
            <a:xfrm>
              <a:off x="4616980" y="1929085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6"/>
          <p:cNvGrpSpPr/>
          <p:nvPr/>
        </p:nvGrpSpPr>
        <p:grpSpPr>
          <a:xfrm>
            <a:off x="2087410" y="4572080"/>
            <a:ext cx="1343025" cy="1325564"/>
            <a:chOff x="5419725" y="1890339"/>
            <a:chExt cx="1343025" cy="1325564"/>
          </a:xfrm>
        </p:grpSpPr>
        <p:pic>
          <p:nvPicPr>
            <p:cNvPr id="149" name="Google Shape;149;p6"/>
            <p:cNvPicPr preferRelativeResize="0"/>
            <p:nvPr/>
          </p:nvPicPr>
          <p:blipFill rotWithShape="1">
            <a:blip r:embed="rId5">
              <a:alphaModFix/>
            </a:blip>
            <a:srcRect l="34247" t="23301" r="34310" b="29331"/>
            <a:stretch/>
          </p:blipFill>
          <p:spPr>
            <a:xfrm>
              <a:off x="5419725" y="1890339"/>
              <a:ext cx="1343025" cy="1325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6"/>
            <p:cNvSpPr/>
            <p:nvPr/>
          </p:nvSpPr>
          <p:spPr>
            <a:xfrm>
              <a:off x="5495836" y="1952523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51" name="Google Shape;151;p6"/>
          <p:cNvGraphicFramePr/>
          <p:nvPr/>
        </p:nvGraphicFramePr>
        <p:xfrm>
          <a:off x="1281591" y="3836867"/>
          <a:ext cx="2954675" cy="232668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95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700" b="1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Bölüm Başkan Yardımcısı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Öğr. Üyesi Elif Haytaoğlu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eacar[at]pau.edu.tr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2" name="Google Shape;152;p6"/>
          <p:cNvGraphicFramePr/>
          <p:nvPr/>
        </p:nvGraphicFramePr>
        <p:xfrm>
          <a:off x="7943226" y="3843471"/>
          <a:ext cx="2953450" cy="232668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95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700"/>
                        <a:buFont typeface="Calibri"/>
                        <a:buNone/>
                      </a:pPr>
                      <a:r>
                        <a:rPr lang="tr-TR" sz="1700" b="1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Bölüm Başkan Yardımcısı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Öğr. Üyesi Fatmana Şentürk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fatmanas[at]pau.edu.tr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3" name="Google Shape;153;p6" descr="Zarf ana hat"/>
          <p:cNvSpPr/>
          <p:nvPr/>
        </p:nvSpPr>
        <p:spPr>
          <a:xfrm>
            <a:off x="4792852" y="3558222"/>
            <a:ext cx="181471" cy="127186"/>
          </a:xfrm>
          <a:custGeom>
            <a:avLst/>
            <a:gdLst/>
            <a:ahLst/>
            <a:cxnLst/>
            <a:rect l="l" t="t" r="r" b="b"/>
            <a:pathLst>
              <a:path w="723900" h="514350" extrusionOk="0">
                <a:moveTo>
                  <a:pt x="0" y="0"/>
                </a:moveTo>
                <a:lnTo>
                  <a:pt x="0" y="514350"/>
                </a:lnTo>
                <a:lnTo>
                  <a:pt x="723900" y="514350"/>
                </a:lnTo>
                <a:lnTo>
                  <a:pt x="723900" y="0"/>
                </a:lnTo>
                <a:close/>
                <a:moveTo>
                  <a:pt x="382162" y="328270"/>
                </a:moveTo>
                <a:cubicBezTo>
                  <a:pt x="370980" y="339385"/>
                  <a:pt x="352920" y="339385"/>
                  <a:pt x="341738" y="328270"/>
                </a:cubicBezTo>
                <a:lnTo>
                  <a:pt x="32680" y="19212"/>
                </a:lnTo>
                <a:cubicBezTo>
                  <a:pt x="32643" y="19175"/>
                  <a:pt x="32644" y="19114"/>
                  <a:pt x="32681" y="19078"/>
                </a:cubicBezTo>
                <a:cubicBezTo>
                  <a:pt x="32699" y="19060"/>
                  <a:pt x="32722" y="19050"/>
                  <a:pt x="32747" y="19050"/>
                </a:cubicBezTo>
                <a:lnTo>
                  <a:pt x="691153" y="19050"/>
                </a:lnTo>
                <a:cubicBezTo>
                  <a:pt x="691205" y="19051"/>
                  <a:pt x="691247" y="19094"/>
                  <a:pt x="691247" y="19146"/>
                </a:cubicBezTo>
                <a:cubicBezTo>
                  <a:pt x="691246" y="19171"/>
                  <a:pt x="691237" y="19195"/>
                  <a:pt x="691220" y="19212"/>
                </a:cubicBezTo>
                <a:close/>
                <a:moveTo>
                  <a:pt x="243707" y="257175"/>
                </a:moveTo>
                <a:lnTo>
                  <a:pt x="19212" y="481670"/>
                </a:lnTo>
                <a:cubicBezTo>
                  <a:pt x="19175" y="481707"/>
                  <a:pt x="19114" y="481706"/>
                  <a:pt x="19078" y="481669"/>
                </a:cubicBezTo>
                <a:cubicBezTo>
                  <a:pt x="19060" y="481651"/>
                  <a:pt x="19050" y="481628"/>
                  <a:pt x="19050" y="481603"/>
                </a:cubicBezTo>
                <a:lnTo>
                  <a:pt x="19050" y="32747"/>
                </a:lnTo>
                <a:cubicBezTo>
                  <a:pt x="19051" y="32695"/>
                  <a:pt x="19094" y="32653"/>
                  <a:pt x="19146" y="32653"/>
                </a:cubicBezTo>
                <a:cubicBezTo>
                  <a:pt x="19171" y="32654"/>
                  <a:pt x="19195" y="32663"/>
                  <a:pt x="19212" y="32680"/>
                </a:cubicBezTo>
                <a:close/>
                <a:moveTo>
                  <a:pt x="257175" y="270643"/>
                </a:moveTo>
                <a:lnTo>
                  <a:pt x="328270" y="341738"/>
                </a:lnTo>
                <a:cubicBezTo>
                  <a:pt x="346866" y="360339"/>
                  <a:pt x="377020" y="360343"/>
                  <a:pt x="395622" y="341747"/>
                </a:cubicBezTo>
                <a:cubicBezTo>
                  <a:pt x="395625" y="341744"/>
                  <a:pt x="395628" y="341741"/>
                  <a:pt x="395630" y="341738"/>
                </a:cubicBezTo>
                <a:lnTo>
                  <a:pt x="466725" y="270643"/>
                </a:lnTo>
                <a:lnTo>
                  <a:pt x="691220" y="495138"/>
                </a:lnTo>
                <a:cubicBezTo>
                  <a:pt x="691257" y="495175"/>
                  <a:pt x="691256" y="495236"/>
                  <a:pt x="691219" y="495272"/>
                </a:cubicBezTo>
                <a:cubicBezTo>
                  <a:pt x="691201" y="495290"/>
                  <a:pt x="691178" y="495300"/>
                  <a:pt x="691153" y="495300"/>
                </a:cubicBezTo>
                <a:lnTo>
                  <a:pt x="32747" y="495300"/>
                </a:lnTo>
                <a:cubicBezTo>
                  <a:pt x="32695" y="495299"/>
                  <a:pt x="32653" y="495256"/>
                  <a:pt x="32653" y="495204"/>
                </a:cubicBezTo>
                <a:cubicBezTo>
                  <a:pt x="32654" y="495179"/>
                  <a:pt x="32663" y="495155"/>
                  <a:pt x="32680" y="495138"/>
                </a:cubicBezTo>
                <a:close/>
                <a:moveTo>
                  <a:pt x="480193" y="257175"/>
                </a:moveTo>
                <a:lnTo>
                  <a:pt x="704688" y="32680"/>
                </a:lnTo>
                <a:cubicBezTo>
                  <a:pt x="704725" y="32643"/>
                  <a:pt x="704786" y="32644"/>
                  <a:pt x="704822" y="32681"/>
                </a:cubicBezTo>
                <a:cubicBezTo>
                  <a:pt x="704840" y="32699"/>
                  <a:pt x="704850" y="32722"/>
                  <a:pt x="704850" y="32747"/>
                </a:cubicBezTo>
                <a:lnTo>
                  <a:pt x="704850" y="481603"/>
                </a:lnTo>
                <a:cubicBezTo>
                  <a:pt x="704849" y="481655"/>
                  <a:pt x="704806" y="481697"/>
                  <a:pt x="704754" y="481697"/>
                </a:cubicBezTo>
                <a:cubicBezTo>
                  <a:pt x="704729" y="481696"/>
                  <a:pt x="704705" y="481687"/>
                  <a:pt x="704688" y="48167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" descr="Zarf ana hat"/>
          <p:cNvSpPr/>
          <p:nvPr/>
        </p:nvSpPr>
        <p:spPr>
          <a:xfrm>
            <a:off x="8011179" y="5978700"/>
            <a:ext cx="181471" cy="127186"/>
          </a:xfrm>
          <a:custGeom>
            <a:avLst/>
            <a:gdLst/>
            <a:ahLst/>
            <a:cxnLst/>
            <a:rect l="l" t="t" r="r" b="b"/>
            <a:pathLst>
              <a:path w="723900" h="514350" extrusionOk="0">
                <a:moveTo>
                  <a:pt x="0" y="0"/>
                </a:moveTo>
                <a:lnTo>
                  <a:pt x="0" y="514350"/>
                </a:lnTo>
                <a:lnTo>
                  <a:pt x="723900" y="514350"/>
                </a:lnTo>
                <a:lnTo>
                  <a:pt x="723900" y="0"/>
                </a:lnTo>
                <a:close/>
                <a:moveTo>
                  <a:pt x="382162" y="328270"/>
                </a:moveTo>
                <a:cubicBezTo>
                  <a:pt x="370980" y="339385"/>
                  <a:pt x="352920" y="339385"/>
                  <a:pt x="341738" y="328270"/>
                </a:cubicBezTo>
                <a:lnTo>
                  <a:pt x="32680" y="19212"/>
                </a:lnTo>
                <a:cubicBezTo>
                  <a:pt x="32643" y="19175"/>
                  <a:pt x="32644" y="19114"/>
                  <a:pt x="32681" y="19078"/>
                </a:cubicBezTo>
                <a:cubicBezTo>
                  <a:pt x="32699" y="19060"/>
                  <a:pt x="32722" y="19050"/>
                  <a:pt x="32747" y="19050"/>
                </a:cubicBezTo>
                <a:lnTo>
                  <a:pt x="691153" y="19050"/>
                </a:lnTo>
                <a:cubicBezTo>
                  <a:pt x="691205" y="19051"/>
                  <a:pt x="691247" y="19094"/>
                  <a:pt x="691247" y="19146"/>
                </a:cubicBezTo>
                <a:cubicBezTo>
                  <a:pt x="691246" y="19171"/>
                  <a:pt x="691237" y="19195"/>
                  <a:pt x="691220" y="19212"/>
                </a:cubicBezTo>
                <a:close/>
                <a:moveTo>
                  <a:pt x="243707" y="257175"/>
                </a:moveTo>
                <a:lnTo>
                  <a:pt x="19212" y="481670"/>
                </a:lnTo>
                <a:cubicBezTo>
                  <a:pt x="19175" y="481707"/>
                  <a:pt x="19114" y="481706"/>
                  <a:pt x="19078" y="481669"/>
                </a:cubicBezTo>
                <a:cubicBezTo>
                  <a:pt x="19060" y="481651"/>
                  <a:pt x="19050" y="481628"/>
                  <a:pt x="19050" y="481603"/>
                </a:cubicBezTo>
                <a:lnTo>
                  <a:pt x="19050" y="32747"/>
                </a:lnTo>
                <a:cubicBezTo>
                  <a:pt x="19051" y="32695"/>
                  <a:pt x="19094" y="32653"/>
                  <a:pt x="19146" y="32653"/>
                </a:cubicBezTo>
                <a:cubicBezTo>
                  <a:pt x="19171" y="32654"/>
                  <a:pt x="19195" y="32663"/>
                  <a:pt x="19212" y="32680"/>
                </a:cubicBezTo>
                <a:close/>
                <a:moveTo>
                  <a:pt x="257175" y="270643"/>
                </a:moveTo>
                <a:lnTo>
                  <a:pt x="328270" y="341738"/>
                </a:lnTo>
                <a:cubicBezTo>
                  <a:pt x="346866" y="360339"/>
                  <a:pt x="377020" y="360343"/>
                  <a:pt x="395622" y="341747"/>
                </a:cubicBezTo>
                <a:cubicBezTo>
                  <a:pt x="395625" y="341744"/>
                  <a:pt x="395628" y="341741"/>
                  <a:pt x="395630" y="341738"/>
                </a:cubicBezTo>
                <a:lnTo>
                  <a:pt x="466725" y="270643"/>
                </a:lnTo>
                <a:lnTo>
                  <a:pt x="691220" y="495138"/>
                </a:lnTo>
                <a:cubicBezTo>
                  <a:pt x="691257" y="495175"/>
                  <a:pt x="691256" y="495236"/>
                  <a:pt x="691219" y="495272"/>
                </a:cubicBezTo>
                <a:cubicBezTo>
                  <a:pt x="691201" y="495290"/>
                  <a:pt x="691178" y="495300"/>
                  <a:pt x="691153" y="495300"/>
                </a:cubicBezTo>
                <a:lnTo>
                  <a:pt x="32747" y="495300"/>
                </a:lnTo>
                <a:cubicBezTo>
                  <a:pt x="32695" y="495299"/>
                  <a:pt x="32653" y="495256"/>
                  <a:pt x="32653" y="495204"/>
                </a:cubicBezTo>
                <a:cubicBezTo>
                  <a:pt x="32654" y="495179"/>
                  <a:pt x="32663" y="495155"/>
                  <a:pt x="32680" y="495138"/>
                </a:cubicBezTo>
                <a:close/>
                <a:moveTo>
                  <a:pt x="480193" y="257175"/>
                </a:moveTo>
                <a:lnTo>
                  <a:pt x="704688" y="32680"/>
                </a:lnTo>
                <a:cubicBezTo>
                  <a:pt x="704725" y="32643"/>
                  <a:pt x="704786" y="32644"/>
                  <a:pt x="704822" y="32681"/>
                </a:cubicBezTo>
                <a:cubicBezTo>
                  <a:pt x="704840" y="32699"/>
                  <a:pt x="704850" y="32722"/>
                  <a:pt x="704850" y="32747"/>
                </a:cubicBezTo>
                <a:lnTo>
                  <a:pt x="704850" y="481603"/>
                </a:lnTo>
                <a:cubicBezTo>
                  <a:pt x="704849" y="481655"/>
                  <a:pt x="704806" y="481697"/>
                  <a:pt x="704754" y="481697"/>
                </a:cubicBezTo>
                <a:cubicBezTo>
                  <a:pt x="704729" y="481696"/>
                  <a:pt x="704705" y="481687"/>
                  <a:pt x="704688" y="48167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6" descr="Zarf ana hat"/>
          <p:cNvSpPr/>
          <p:nvPr/>
        </p:nvSpPr>
        <p:spPr>
          <a:xfrm>
            <a:off x="1341436" y="5969736"/>
            <a:ext cx="181471" cy="127186"/>
          </a:xfrm>
          <a:custGeom>
            <a:avLst/>
            <a:gdLst/>
            <a:ahLst/>
            <a:cxnLst/>
            <a:rect l="l" t="t" r="r" b="b"/>
            <a:pathLst>
              <a:path w="723900" h="514350" extrusionOk="0">
                <a:moveTo>
                  <a:pt x="0" y="0"/>
                </a:moveTo>
                <a:lnTo>
                  <a:pt x="0" y="514350"/>
                </a:lnTo>
                <a:lnTo>
                  <a:pt x="723900" y="514350"/>
                </a:lnTo>
                <a:lnTo>
                  <a:pt x="723900" y="0"/>
                </a:lnTo>
                <a:close/>
                <a:moveTo>
                  <a:pt x="382162" y="328270"/>
                </a:moveTo>
                <a:cubicBezTo>
                  <a:pt x="370980" y="339385"/>
                  <a:pt x="352920" y="339385"/>
                  <a:pt x="341738" y="328270"/>
                </a:cubicBezTo>
                <a:lnTo>
                  <a:pt x="32680" y="19212"/>
                </a:lnTo>
                <a:cubicBezTo>
                  <a:pt x="32643" y="19175"/>
                  <a:pt x="32644" y="19114"/>
                  <a:pt x="32681" y="19078"/>
                </a:cubicBezTo>
                <a:cubicBezTo>
                  <a:pt x="32699" y="19060"/>
                  <a:pt x="32722" y="19050"/>
                  <a:pt x="32747" y="19050"/>
                </a:cubicBezTo>
                <a:lnTo>
                  <a:pt x="691153" y="19050"/>
                </a:lnTo>
                <a:cubicBezTo>
                  <a:pt x="691205" y="19051"/>
                  <a:pt x="691247" y="19094"/>
                  <a:pt x="691247" y="19146"/>
                </a:cubicBezTo>
                <a:cubicBezTo>
                  <a:pt x="691246" y="19171"/>
                  <a:pt x="691237" y="19195"/>
                  <a:pt x="691220" y="19212"/>
                </a:cubicBezTo>
                <a:close/>
                <a:moveTo>
                  <a:pt x="243707" y="257175"/>
                </a:moveTo>
                <a:lnTo>
                  <a:pt x="19212" y="481670"/>
                </a:lnTo>
                <a:cubicBezTo>
                  <a:pt x="19175" y="481707"/>
                  <a:pt x="19114" y="481706"/>
                  <a:pt x="19078" y="481669"/>
                </a:cubicBezTo>
                <a:cubicBezTo>
                  <a:pt x="19060" y="481651"/>
                  <a:pt x="19050" y="481628"/>
                  <a:pt x="19050" y="481603"/>
                </a:cubicBezTo>
                <a:lnTo>
                  <a:pt x="19050" y="32747"/>
                </a:lnTo>
                <a:cubicBezTo>
                  <a:pt x="19051" y="32695"/>
                  <a:pt x="19094" y="32653"/>
                  <a:pt x="19146" y="32653"/>
                </a:cubicBezTo>
                <a:cubicBezTo>
                  <a:pt x="19171" y="32654"/>
                  <a:pt x="19195" y="32663"/>
                  <a:pt x="19212" y="32680"/>
                </a:cubicBezTo>
                <a:close/>
                <a:moveTo>
                  <a:pt x="257175" y="270643"/>
                </a:moveTo>
                <a:lnTo>
                  <a:pt x="328270" y="341738"/>
                </a:lnTo>
                <a:cubicBezTo>
                  <a:pt x="346866" y="360339"/>
                  <a:pt x="377020" y="360343"/>
                  <a:pt x="395622" y="341747"/>
                </a:cubicBezTo>
                <a:cubicBezTo>
                  <a:pt x="395625" y="341744"/>
                  <a:pt x="395628" y="341741"/>
                  <a:pt x="395630" y="341738"/>
                </a:cubicBezTo>
                <a:lnTo>
                  <a:pt x="466725" y="270643"/>
                </a:lnTo>
                <a:lnTo>
                  <a:pt x="691220" y="495138"/>
                </a:lnTo>
                <a:cubicBezTo>
                  <a:pt x="691257" y="495175"/>
                  <a:pt x="691256" y="495236"/>
                  <a:pt x="691219" y="495272"/>
                </a:cubicBezTo>
                <a:cubicBezTo>
                  <a:pt x="691201" y="495290"/>
                  <a:pt x="691178" y="495300"/>
                  <a:pt x="691153" y="495300"/>
                </a:cubicBezTo>
                <a:lnTo>
                  <a:pt x="32747" y="495300"/>
                </a:lnTo>
                <a:cubicBezTo>
                  <a:pt x="32695" y="495299"/>
                  <a:pt x="32653" y="495256"/>
                  <a:pt x="32653" y="495204"/>
                </a:cubicBezTo>
                <a:cubicBezTo>
                  <a:pt x="32654" y="495179"/>
                  <a:pt x="32663" y="495155"/>
                  <a:pt x="32680" y="495138"/>
                </a:cubicBezTo>
                <a:close/>
                <a:moveTo>
                  <a:pt x="480193" y="257175"/>
                </a:moveTo>
                <a:lnTo>
                  <a:pt x="704688" y="32680"/>
                </a:lnTo>
                <a:cubicBezTo>
                  <a:pt x="704725" y="32643"/>
                  <a:pt x="704786" y="32644"/>
                  <a:pt x="704822" y="32681"/>
                </a:cubicBezTo>
                <a:cubicBezTo>
                  <a:pt x="704840" y="32699"/>
                  <a:pt x="704850" y="32722"/>
                  <a:pt x="704850" y="32747"/>
                </a:cubicBezTo>
                <a:lnTo>
                  <a:pt x="704850" y="481603"/>
                </a:lnTo>
                <a:cubicBezTo>
                  <a:pt x="704849" y="481655"/>
                  <a:pt x="704806" y="481697"/>
                  <a:pt x="704754" y="481697"/>
                </a:cubicBezTo>
                <a:cubicBezTo>
                  <a:pt x="704729" y="481696"/>
                  <a:pt x="704705" y="481687"/>
                  <a:pt x="704688" y="48167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tr-TR" sz="4000" b="1"/>
              <a:t>Akademik Personel</a:t>
            </a:r>
            <a:endParaRPr/>
          </a:p>
        </p:txBody>
      </p:sp>
      <p:sp>
        <p:nvSpPr>
          <p:cNvPr id="161" name="Google Shape;16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None/>
            </a:pPr>
            <a:r>
              <a:rPr lang="tr-TR"/>
              <a:t>Bölümümüzde toplam 16 öğretim elemanı bulunmaktadır.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None/>
            </a:pPr>
            <a:r>
              <a:rPr lang="tr-TR"/>
              <a:t>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⮚"/>
            </a:pPr>
            <a:r>
              <a:rPr lang="tr-TR"/>
              <a:t> 4 Profesör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⮚"/>
            </a:pPr>
            <a:r>
              <a:rPr lang="tr-TR"/>
              <a:t> 2 Doçent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⮚"/>
            </a:pPr>
            <a:r>
              <a:rPr lang="tr-TR"/>
              <a:t> 4 Doktor Öğretim Üyesi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⮚"/>
            </a:pPr>
            <a:r>
              <a:rPr lang="tr-TR"/>
              <a:t> 1 Öğretim Görevlisi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⮚"/>
            </a:pPr>
            <a:r>
              <a:rPr lang="tr-TR"/>
              <a:t> 5 Araştırma Görevlisi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>
            <a:spLocks noGrp="1"/>
          </p:cNvSpPr>
          <p:nvPr>
            <p:ph type="title"/>
          </p:nvPr>
        </p:nvSpPr>
        <p:spPr>
          <a:xfrm>
            <a:off x="109387" y="-4663"/>
            <a:ext cx="11102787" cy="86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1"/>
              <a:t>Akademik Personel - Bilgisayar Bilimleri Anabilim Dalı</a:t>
            </a:r>
            <a:endParaRPr/>
          </a:p>
        </p:txBody>
      </p:sp>
      <p:graphicFrame>
        <p:nvGraphicFramePr>
          <p:cNvPr id="168" name="Google Shape;168;p8"/>
          <p:cNvGraphicFramePr/>
          <p:nvPr/>
        </p:nvGraphicFramePr>
        <p:xfrm>
          <a:off x="947367" y="927859"/>
          <a:ext cx="2756075" cy="271783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Prof. Dr. Serdar İplikçi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Makine Öğrenmesi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Veri Madenciliği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İş Zekası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Akıllı Kontrol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69" name="Google Shape;169;p8"/>
          <p:cNvGrpSpPr/>
          <p:nvPr/>
        </p:nvGrpSpPr>
        <p:grpSpPr>
          <a:xfrm>
            <a:off x="1673169" y="1402602"/>
            <a:ext cx="1209628" cy="1143957"/>
            <a:chOff x="1721564" y="2756935"/>
            <a:chExt cx="1295399" cy="1223332"/>
          </a:xfrm>
        </p:grpSpPr>
        <p:pic>
          <p:nvPicPr>
            <p:cNvPr id="170" name="Google Shape;170;p8"/>
            <p:cNvPicPr preferRelativeResize="0"/>
            <p:nvPr/>
          </p:nvPicPr>
          <p:blipFill rotWithShape="1">
            <a:blip r:embed="rId3">
              <a:alphaModFix/>
            </a:blip>
            <a:srcRect l="34702" t="22774" r="34427" b="36399"/>
            <a:stretch/>
          </p:blipFill>
          <p:spPr>
            <a:xfrm>
              <a:off x="1721564" y="2756935"/>
              <a:ext cx="1295399" cy="12233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8"/>
            <p:cNvSpPr/>
            <p:nvPr/>
          </p:nvSpPr>
          <p:spPr>
            <a:xfrm>
              <a:off x="1754564" y="2786064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8"/>
          <p:cNvGrpSpPr/>
          <p:nvPr/>
        </p:nvGrpSpPr>
        <p:grpSpPr>
          <a:xfrm>
            <a:off x="9063164" y="1266762"/>
            <a:ext cx="1553884" cy="1338162"/>
            <a:chOff x="8361082" y="4476376"/>
            <a:chExt cx="1553884" cy="1338162"/>
          </a:xfrm>
        </p:grpSpPr>
        <p:pic>
          <p:nvPicPr>
            <p:cNvPr id="173" name="Google Shape;173;p8"/>
            <p:cNvPicPr preferRelativeResize="0"/>
            <p:nvPr/>
          </p:nvPicPr>
          <p:blipFill rotWithShape="1">
            <a:blip r:embed="rId4">
              <a:alphaModFix/>
            </a:blip>
            <a:srcRect l="32294" t="22948" r="31505" b="30882"/>
            <a:stretch/>
          </p:blipFill>
          <p:spPr>
            <a:xfrm>
              <a:off x="8361082" y="4476376"/>
              <a:ext cx="1553884" cy="1338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8"/>
            <p:cNvSpPr/>
            <p:nvPr/>
          </p:nvSpPr>
          <p:spPr>
            <a:xfrm>
              <a:off x="8524085" y="4589469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75" name="Google Shape;175;p8"/>
          <p:cNvGraphicFramePr/>
          <p:nvPr/>
        </p:nvGraphicFramePr>
        <p:xfrm>
          <a:off x="2382772" y="4099466"/>
          <a:ext cx="2756075" cy="253495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Öğr. Gör. Şevket Umut Çakır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Artificial Intelligence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Game Programming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Computer Vision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76" name="Google Shape;176;p8"/>
          <p:cNvGraphicFramePr/>
          <p:nvPr/>
        </p:nvGraphicFramePr>
        <p:xfrm>
          <a:off x="4692211" y="930670"/>
          <a:ext cx="2756075" cy="290071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Prof. Dr. Tufan Turacı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Graf Teori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Graf Algoritmaları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Algoritmalar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Ayrık Matematik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Uygulamalı Matematik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77" name="Google Shape;177;p8"/>
          <p:cNvGraphicFramePr/>
          <p:nvPr/>
        </p:nvGraphicFramePr>
        <p:xfrm>
          <a:off x="6827119" y="4108991"/>
          <a:ext cx="2756075" cy="235207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Arş. Gör. Dr. Mustafa Tosun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Dağıtık Sistemler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Makine Öğrenmesi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78" name="Google Shape;178;p8"/>
          <p:cNvGraphicFramePr/>
          <p:nvPr/>
        </p:nvGraphicFramePr>
        <p:xfrm>
          <a:off x="8465644" y="927859"/>
          <a:ext cx="2756075" cy="253495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Prof. Dr. Emre Çomak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Yapay Zeka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Bulanık Mantık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Yapay Sinir Ağları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9" name="Google Shape;179;p8"/>
          <p:cNvGrpSpPr/>
          <p:nvPr/>
        </p:nvGrpSpPr>
        <p:grpSpPr>
          <a:xfrm>
            <a:off x="3091483" y="4523997"/>
            <a:ext cx="1285872" cy="1243105"/>
            <a:chOff x="9944847" y="4350871"/>
            <a:chExt cx="1285872" cy="1243105"/>
          </a:xfrm>
        </p:grpSpPr>
        <p:pic>
          <p:nvPicPr>
            <p:cNvPr id="180" name="Google Shape;180;p8"/>
            <p:cNvPicPr preferRelativeResize="0"/>
            <p:nvPr/>
          </p:nvPicPr>
          <p:blipFill rotWithShape="1">
            <a:blip r:embed="rId5">
              <a:alphaModFix/>
            </a:blip>
            <a:srcRect l="34942" t="23255" r="34495" b="31524"/>
            <a:stretch/>
          </p:blipFill>
          <p:spPr>
            <a:xfrm>
              <a:off x="9944847" y="4350871"/>
              <a:ext cx="1285872" cy="1243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8"/>
            <p:cNvSpPr/>
            <p:nvPr/>
          </p:nvSpPr>
          <p:spPr>
            <a:xfrm>
              <a:off x="10001653" y="4400399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8"/>
          <p:cNvGrpSpPr/>
          <p:nvPr/>
        </p:nvGrpSpPr>
        <p:grpSpPr>
          <a:xfrm>
            <a:off x="7558580" y="4523997"/>
            <a:ext cx="1293161" cy="1249083"/>
            <a:chOff x="10139827" y="4069976"/>
            <a:chExt cx="1293161" cy="1249083"/>
          </a:xfrm>
        </p:grpSpPr>
        <p:pic>
          <p:nvPicPr>
            <p:cNvPr id="183" name="Google Shape;183;p8"/>
            <p:cNvPicPr preferRelativeResize="0"/>
            <p:nvPr/>
          </p:nvPicPr>
          <p:blipFill rotWithShape="1">
            <a:blip r:embed="rId6">
              <a:alphaModFix/>
            </a:blip>
            <a:srcRect l="35036" t="25170" r="34483" b="26681"/>
            <a:stretch/>
          </p:blipFill>
          <p:spPr>
            <a:xfrm>
              <a:off x="10139827" y="4069976"/>
              <a:ext cx="1293161" cy="12490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8"/>
            <p:cNvSpPr/>
            <p:nvPr/>
          </p:nvSpPr>
          <p:spPr>
            <a:xfrm>
              <a:off x="10176043" y="4117823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8"/>
          <p:cNvGrpSpPr/>
          <p:nvPr/>
        </p:nvGrpSpPr>
        <p:grpSpPr>
          <a:xfrm>
            <a:off x="5411447" y="1324670"/>
            <a:ext cx="1280524" cy="1278574"/>
            <a:chOff x="4183798" y="4371097"/>
            <a:chExt cx="1280524" cy="1278574"/>
          </a:xfrm>
        </p:grpSpPr>
        <p:pic>
          <p:nvPicPr>
            <p:cNvPr id="186" name="Google Shape;186;p8"/>
            <p:cNvPicPr preferRelativeResize="0"/>
            <p:nvPr/>
          </p:nvPicPr>
          <p:blipFill rotWithShape="1">
            <a:blip r:embed="rId7">
              <a:alphaModFix/>
            </a:blip>
            <a:srcRect l="34536" t="20544" r="35493" b="38643"/>
            <a:stretch/>
          </p:blipFill>
          <p:spPr>
            <a:xfrm>
              <a:off x="4183798" y="4371097"/>
              <a:ext cx="1280524" cy="1278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8"/>
            <p:cNvSpPr/>
            <p:nvPr/>
          </p:nvSpPr>
          <p:spPr>
            <a:xfrm>
              <a:off x="4226366" y="4416114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9"/>
          <p:cNvGrpSpPr/>
          <p:nvPr/>
        </p:nvGrpSpPr>
        <p:grpSpPr>
          <a:xfrm>
            <a:off x="7345125" y="3993114"/>
            <a:ext cx="1380510" cy="1224301"/>
            <a:chOff x="5732890" y="4293904"/>
            <a:chExt cx="1380510" cy="1224301"/>
          </a:xfrm>
        </p:grpSpPr>
        <p:pic>
          <p:nvPicPr>
            <p:cNvPr id="194" name="Google Shape;194;p9"/>
            <p:cNvPicPr preferRelativeResize="0"/>
            <p:nvPr/>
          </p:nvPicPr>
          <p:blipFill rotWithShape="1">
            <a:blip r:embed="rId3">
              <a:alphaModFix/>
            </a:blip>
            <a:srcRect l="33527" t="22678" r="32825" b="30413"/>
            <a:stretch/>
          </p:blipFill>
          <p:spPr>
            <a:xfrm>
              <a:off x="5732890" y="4293904"/>
              <a:ext cx="1380510" cy="1224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9"/>
            <p:cNvSpPr/>
            <p:nvPr/>
          </p:nvSpPr>
          <p:spPr>
            <a:xfrm>
              <a:off x="5812325" y="4293904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9"/>
          <p:cNvGrpSpPr/>
          <p:nvPr/>
        </p:nvGrpSpPr>
        <p:grpSpPr>
          <a:xfrm>
            <a:off x="3540952" y="3934924"/>
            <a:ext cx="1281698" cy="1264257"/>
            <a:chOff x="6591631" y="3124863"/>
            <a:chExt cx="1281698" cy="1264257"/>
          </a:xfrm>
        </p:grpSpPr>
        <p:pic>
          <p:nvPicPr>
            <p:cNvPr id="197" name="Google Shape;197;p9"/>
            <p:cNvPicPr preferRelativeResize="0"/>
            <p:nvPr/>
          </p:nvPicPr>
          <p:blipFill rotWithShape="1">
            <a:blip r:embed="rId4">
              <a:alphaModFix/>
            </a:blip>
            <a:srcRect l="34690" t="17388" r="35152" b="45467"/>
            <a:stretch/>
          </p:blipFill>
          <p:spPr>
            <a:xfrm>
              <a:off x="6591631" y="3124863"/>
              <a:ext cx="1281698" cy="1264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9"/>
            <p:cNvSpPr/>
            <p:nvPr/>
          </p:nvSpPr>
          <p:spPr>
            <a:xfrm>
              <a:off x="6648624" y="3184623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9"/>
          <p:cNvGrpSpPr/>
          <p:nvPr/>
        </p:nvGrpSpPr>
        <p:grpSpPr>
          <a:xfrm>
            <a:off x="9145627" y="1285742"/>
            <a:ext cx="1255057" cy="1325563"/>
            <a:chOff x="7015995" y="4168797"/>
            <a:chExt cx="1255057" cy="1325563"/>
          </a:xfrm>
        </p:grpSpPr>
        <p:pic>
          <p:nvPicPr>
            <p:cNvPr id="200" name="Google Shape;200;p9"/>
            <p:cNvPicPr preferRelativeResize="0"/>
            <p:nvPr/>
          </p:nvPicPr>
          <p:blipFill rotWithShape="1">
            <a:blip r:embed="rId5">
              <a:alphaModFix/>
            </a:blip>
            <a:srcRect l="35261" t="22204" r="35257" b="30570"/>
            <a:stretch/>
          </p:blipFill>
          <p:spPr>
            <a:xfrm>
              <a:off x="7015995" y="4168797"/>
              <a:ext cx="1255057" cy="1325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9"/>
            <p:cNvSpPr/>
            <p:nvPr/>
          </p:nvSpPr>
          <p:spPr>
            <a:xfrm>
              <a:off x="7037813" y="4259417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9"/>
          <p:cNvGrpSpPr/>
          <p:nvPr/>
        </p:nvGrpSpPr>
        <p:grpSpPr>
          <a:xfrm>
            <a:off x="5412263" y="1307757"/>
            <a:ext cx="1303426" cy="1325563"/>
            <a:chOff x="5720316" y="4412512"/>
            <a:chExt cx="1303426" cy="1325563"/>
          </a:xfrm>
        </p:grpSpPr>
        <p:pic>
          <p:nvPicPr>
            <p:cNvPr id="203" name="Google Shape;203;p9"/>
            <p:cNvPicPr preferRelativeResize="0"/>
            <p:nvPr/>
          </p:nvPicPr>
          <p:blipFill rotWithShape="1">
            <a:blip r:embed="rId6">
              <a:alphaModFix/>
            </a:blip>
            <a:srcRect l="34103" t="22573" r="35298" b="30830"/>
            <a:stretch/>
          </p:blipFill>
          <p:spPr>
            <a:xfrm>
              <a:off x="5720316" y="4412512"/>
              <a:ext cx="1303426" cy="1325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9"/>
            <p:cNvSpPr/>
            <p:nvPr/>
          </p:nvSpPr>
          <p:spPr>
            <a:xfrm>
              <a:off x="5811859" y="4500988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9"/>
          <p:cNvGrpSpPr/>
          <p:nvPr/>
        </p:nvGrpSpPr>
        <p:grpSpPr>
          <a:xfrm>
            <a:off x="1623887" y="1325822"/>
            <a:ext cx="1331074" cy="1283434"/>
            <a:chOff x="5092995" y="4455042"/>
            <a:chExt cx="1331074" cy="1283434"/>
          </a:xfrm>
        </p:grpSpPr>
        <p:pic>
          <p:nvPicPr>
            <p:cNvPr id="206" name="Google Shape;206;p9"/>
            <p:cNvPicPr preferRelativeResize="0"/>
            <p:nvPr/>
          </p:nvPicPr>
          <p:blipFill rotWithShape="1">
            <a:blip r:embed="rId7">
              <a:alphaModFix/>
            </a:blip>
            <a:srcRect l="33813" t="21869" r="34602" b="31694"/>
            <a:stretch/>
          </p:blipFill>
          <p:spPr>
            <a:xfrm>
              <a:off x="5092995" y="4455042"/>
              <a:ext cx="1331074" cy="12834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9"/>
            <p:cNvSpPr/>
            <p:nvPr/>
          </p:nvSpPr>
          <p:spPr>
            <a:xfrm>
              <a:off x="5177472" y="4534607"/>
              <a:ext cx="1195388" cy="1142353"/>
            </a:xfrm>
            <a:prstGeom prst="flowChartConnector">
              <a:avLst/>
            </a:prstGeom>
            <a:noFill/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9"/>
          <p:cNvSpPr txBox="1">
            <a:spLocks noGrp="1"/>
          </p:cNvSpPr>
          <p:nvPr>
            <p:ph type="title"/>
          </p:nvPr>
        </p:nvSpPr>
        <p:spPr>
          <a:xfrm>
            <a:off x="109387" y="-4663"/>
            <a:ext cx="11102787" cy="86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tr-TR" sz="3600" b="1"/>
              <a:t>Akademik Personel - Bilgisayar Donanımı Anabilim Dalı</a:t>
            </a:r>
            <a:endParaRPr/>
          </a:p>
        </p:txBody>
      </p:sp>
      <p:graphicFrame>
        <p:nvGraphicFramePr>
          <p:cNvPr id="209" name="Google Shape;209;p9"/>
          <p:cNvGraphicFramePr/>
          <p:nvPr/>
        </p:nvGraphicFramePr>
        <p:xfrm>
          <a:off x="954144" y="930701"/>
          <a:ext cx="2756075" cy="253495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Prof. Dr. Sezai Tokat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Kayma </a:t>
                      </a:r>
                      <a:r>
                        <a:rPr lang="tr-TR" sz="12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Kipli</a:t>
                      </a: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Kontrol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Bulanık Mantık Kuramı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Sayısal Optimizasyon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0" name="Google Shape;210;p9"/>
          <p:cNvGraphicFramePr/>
          <p:nvPr/>
        </p:nvGraphicFramePr>
        <p:xfrm>
          <a:off x="4682744" y="928374"/>
          <a:ext cx="2756075" cy="253495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Doç. Dr. Gürhan Gündüz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Büyük Veri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Dağıtık Sistemler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Veri Analizi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1" name="Google Shape;211;p9"/>
          <p:cNvGraphicFramePr/>
          <p:nvPr/>
        </p:nvGraphicFramePr>
        <p:xfrm>
          <a:off x="8303960" y="920274"/>
          <a:ext cx="2756075" cy="253495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Doç. Dr. Meriç Çetin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Kontrol Teorisi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Yapay Öğrenme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Sinir Bilim Uygulamaları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2" name="Google Shape;212;p9"/>
          <p:cNvGraphicFramePr/>
          <p:nvPr/>
        </p:nvGraphicFramePr>
        <p:xfrm>
          <a:off x="2810928" y="3539043"/>
          <a:ext cx="2756075" cy="326647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Öğr. Üyesi Gökhan Uçkan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Elektrik Devreleri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Mikrodenetleyiciler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Dijital Sistemler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Sinyal İşleme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Görüntü İşleme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Nesne Yönelimli Programlama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Web Teknolojileri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3" name="Google Shape;213;p9"/>
          <p:cNvGraphicFramePr/>
          <p:nvPr/>
        </p:nvGraphicFramePr>
        <p:xfrm>
          <a:off x="6655529" y="3549851"/>
          <a:ext cx="2756075" cy="2534950"/>
        </p:xfrm>
        <a:graphic>
          <a:graphicData uri="http://schemas.openxmlformats.org/drawingml/2006/table">
            <a:tbl>
              <a:tblPr firstRow="1" bandRow="1">
                <a:noFill/>
                <a:tableStyleId>{63F131A6-06CC-4B4C-8A2F-BEE8AB7BB976}</a:tableStyleId>
              </a:tblPr>
              <a:tblGrid>
                <a:gridCol w="27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Arş. Gör. Özlem Turgut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Çalışma Alanları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Makine Öğrenmesi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Derin Öğrenme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tr-TR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Açıklanabilir Yapay Zeka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1809</Words>
  <Application>Microsoft Office PowerPoint</Application>
  <PresentationFormat>Geniş ekran</PresentationFormat>
  <Paragraphs>453</Paragraphs>
  <Slides>38</Slides>
  <Notes>38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2" baseType="lpstr">
      <vt:lpstr>Arial</vt:lpstr>
      <vt:lpstr>Calibri</vt:lpstr>
      <vt:lpstr>Noto Sans Symbols</vt:lpstr>
      <vt:lpstr>Office Teması</vt:lpstr>
      <vt:lpstr>Bilgisayar Mühendisliği Bölümü</vt:lpstr>
      <vt:lpstr>Bölüm Genel Tanıtımı</vt:lpstr>
      <vt:lpstr>Bölüm Genel Tanıtımı</vt:lpstr>
      <vt:lpstr>Bölüm Genel Tanıtımı</vt:lpstr>
      <vt:lpstr>Bölüm Altyapımız ile ilgili Genel Bilgiler</vt:lpstr>
      <vt:lpstr>Yönetim</vt:lpstr>
      <vt:lpstr>Akademik Personel</vt:lpstr>
      <vt:lpstr>Akademik Personel - Bilgisayar Bilimleri Anabilim Dalı</vt:lpstr>
      <vt:lpstr>Akademik Personel - Bilgisayar Donanımı Anabilim Dalı</vt:lpstr>
      <vt:lpstr>Akademik Personel - Bilgisayar Yazılımı Anabilim Dalı</vt:lpstr>
      <vt:lpstr>Güncel Erasmus+ KA131 (AB Ülkeleri) Anlaşmaları</vt:lpstr>
      <vt:lpstr>Güncel Erasmus+ KA171 (Ortak Ülkeler) Anlaşmaları</vt:lpstr>
      <vt:lpstr>2024-2025 Başarılarımız</vt:lpstr>
      <vt:lpstr>Desteklenmeye Hak Kazanan TÜBİTAK 2209-A Projeleri</vt:lpstr>
      <vt:lpstr>Desteklenmeye Hak Kazanan TÜBİTAK 2209-B Projesi</vt:lpstr>
      <vt:lpstr>2024-2025 Başarılarımız</vt:lpstr>
      <vt:lpstr>2023-2024 Başarılarımız</vt:lpstr>
      <vt:lpstr>2022-2023 Başarılarımız</vt:lpstr>
      <vt:lpstr>2022-2023 Başarılarımız</vt:lpstr>
      <vt:lpstr>2022-2023 Başarılarımız</vt:lpstr>
      <vt:lpstr>2022-2023 Başarılarımız</vt:lpstr>
      <vt:lpstr>2022-2023 Başarılarımız</vt:lpstr>
      <vt:lpstr>2022-2023 Başarılarımız</vt:lpstr>
      <vt:lpstr>Bilgisayar Mühendisliği Bölümü Mezunları Örnekleri</vt:lpstr>
      <vt:lpstr>2024 – 2025 Eğitim Öğretim Yılı Lisans Bitirme Tezi Sergisi</vt:lpstr>
      <vt:lpstr>2023 – 2024 Eğitim Öğretim Yılı Lisans Bitirme Tezi Sergisi</vt:lpstr>
      <vt:lpstr>Genç Beyinler Yeni Fikirler Proje Pazarı ve Bitirme Projeleri Ortak Sergisi</vt:lpstr>
      <vt:lpstr>TUSAŞ LIFT UP Sanayi Odaklı Bitirme Projeleri Konferansı (2025)</vt:lpstr>
      <vt:lpstr>Introduction to Computer Graphics and Animation Workshop</vt:lpstr>
      <vt:lpstr>Introduction to Computer Graphics and Animation Workshop</vt:lpstr>
      <vt:lpstr>AYDEM Fen Lisesi Bilgilendirme Semineri</vt:lpstr>
      <vt:lpstr>Osman Özgür İlkokulu Tanıtım Etkinliği</vt:lpstr>
      <vt:lpstr>Atatürk Mesleki ve Teknik Anadolu Lisesi’nin düzenlediği Kariyer Günleri Etkinliği kapsamında Prof. Dr. Tufan TURACI Bilişim Teknolojileri Alanı öğrencilerine ‘Yapay Zeka ve Matematik’ başlıklı sunumunu gerçekleştirmiştir.</vt:lpstr>
      <vt:lpstr>Devfest’2024 Denizli</vt:lpstr>
      <vt:lpstr>Bilgisayar Mühendisliği Bölümü Mezun Buluşması</vt:lpstr>
      <vt:lpstr>PAÜ GAMELAB</vt:lpstr>
      <vt:lpstr>PAU SİBER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Bilgisayar Mühendisliği Bölümü</dc:title>
  <dc:creator>Özlem Turgut</dc:creator>
  <cp:lastModifiedBy>TUFAN TURACI</cp:lastModifiedBy>
  <cp:revision>11</cp:revision>
  <dcterms:created xsi:type="dcterms:W3CDTF">2025-07-16T09:14:32Z</dcterms:created>
  <dcterms:modified xsi:type="dcterms:W3CDTF">2025-08-07T08:51:41Z</dcterms:modified>
</cp:coreProperties>
</file>