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Lst>
  <p:sldSz cx="18288000" cy="10287000"/>
  <p:notesSz cx="6858000" cy="9144000"/>
  <p:embeddedFontLst>
    <p:embeddedFont>
      <p:font typeface="Aileron" panose="020B0604020202020204" charset="-94"/>
      <p:regular r:id="rId77"/>
    </p:embeddedFont>
    <p:embeddedFont>
      <p:font typeface="Aileron Bold" panose="020B0604020202020204" charset="-94"/>
      <p:regular r:id="rId78"/>
    </p:embeddedFont>
    <p:embeddedFont>
      <p:font typeface="Antonio Light" panose="020B0604020202020204" charset="-94"/>
      <p:regular r:id="rId79"/>
    </p:embeddedFont>
    <p:embeddedFont>
      <p:font typeface="Century Expanded" panose="020B0604020202020204" charset="0"/>
      <p:regular r:id="rId80"/>
    </p:embeddedFont>
    <p:embeddedFont>
      <p:font typeface="Century Expanded Bold" panose="020B0604020202020204" charset="0"/>
      <p:regular r:id="rId81"/>
    </p:embeddedFont>
    <p:embeddedFont>
      <p:font typeface="Century Expanded Bold Italics" panose="020B0604020202020204" charset="0"/>
      <p:regular r:id="rId82"/>
    </p:embeddedFont>
    <p:embeddedFont>
      <p:font typeface="Century Expanded Italics" panose="020B0604020202020204" charset="0"/>
      <p:regular r:id="rId83"/>
    </p:embeddedFont>
    <p:embeddedFont>
      <p:font typeface="Garet" panose="020B0604020202020204" charset="-94"/>
      <p:regular r:id="rId84"/>
    </p:embeddedFont>
    <p:embeddedFont>
      <p:font typeface="Heebo" pitchFamily="2" charset="-79"/>
      <p:regular r:id="rId85"/>
    </p:embeddedFont>
    <p:embeddedFont>
      <p:font typeface="Heebo Bold" panose="020B0604020202020204" charset="-79"/>
      <p:regular r:id="rId86"/>
    </p:embeddedFont>
    <p:embeddedFont>
      <p:font typeface="Paalalabas Wide" panose="020B0604020202020204" charset="0"/>
      <p:regular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5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8.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7.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font" Target="fonts/font6.fntdata"/><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41.svg"/></Relationships>
</file>

<file path=ppt/slides/_rels/slide2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3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hyperlink" Target="http://www.pau.edu.tr/oidb/tr/sayfa/yonetmeli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hyperlink" Target="https://www.pau.edu.tr/oidb/tr/sayfa/akademik-takvim-3"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www.pau.edu.tr/farabi/tr/" TargetMode="External"/><Relationship Id="rId7" Type="http://schemas.openxmlformats.org/officeDocument/2006/relationships/image" Target="../media/image57.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www.pau.edu.tr/uluslararasi/tr"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kutuphane.pau.edu.tr/"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hyperlink" Target="http://www.pau.edu.tr/sks/" TargetMode="Externa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pormerkezi.pau.edu.tr/" TargetMode="Externa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3.sv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1.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8.png"/><Relationship Id="rId4" Type="http://schemas.openxmlformats.org/officeDocument/2006/relationships/image" Target="../media/image95.jpeg"/></Relationships>
</file>

<file path=ppt/slides/_rels/slide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6.sv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svg"/><Relationship Id="rId3" Type="http://schemas.openxmlformats.org/officeDocument/2006/relationships/image" Target="../media/image110.svg"/><Relationship Id="rId21" Type="http://schemas.openxmlformats.org/officeDocument/2006/relationships/image" Target="../media/image128.png"/><Relationship Id="rId7" Type="http://schemas.openxmlformats.org/officeDocument/2006/relationships/image" Target="../media/image114.svg"/><Relationship Id="rId12" Type="http://schemas.openxmlformats.org/officeDocument/2006/relationships/image" Target="../media/image119.svg"/><Relationship Id="rId17" Type="http://schemas.openxmlformats.org/officeDocument/2006/relationships/image" Target="../media/image124.png"/><Relationship Id="rId2" Type="http://schemas.openxmlformats.org/officeDocument/2006/relationships/image" Target="../media/image109.png"/><Relationship Id="rId16" Type="http://schemas.openxmlformats.org/officeDocument/2006/relationships/image" Target="../media/image123.svg"/><Relationship Id="rId20" Type="http://schemas.openxmlformats.org/officeDocument/2006/relationships/image" Target="../media/image127.sv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18.png"/><Relationship Id="rId24" Type="http://schemas.openxmlformats.org/officeDocument/2006/relationships/image" Target="../media/image131.svg"/><Relationship Id="rId5" Type="http://schemas.openxmlformats.org/officeDocument/2006/relationships/image" Target="../media/image112.svg"/><Relationship Id="rId15" Type="http://schemas.openxmlformats.org/officeDocument/2006/relationships/image" Target="../media/image122.png"/><Relationship Id="rId23" Type="http://schemas.openxmlformats.org/officeDocument/2006/relationships/image" Target="../media/image130.png"/><Relationship Id="rId10" Type="http://schemas.openxmlformats.org/officeDocument/2006/relationships/image" Target="../media/image117.png"/><Relationship Id="rId19" Type="http://schemas.openxmlformats.org/officeDocument/2006/relationships/image" Target="../media/image126.png"/><Relationship Id="rId4" Type="http://schemas.openxmlformats.org/officeDocument/2006/relationships/image" Target="../media/image111.png"/><Relationship Id="rId9" Type="http://schemas.openxmlformats.org/officeDocument/2006/relationships/image" Target="../media/image116.svg"/><Relationship Id="rId14" Type="http://schemas.openxmlformats.org/officeDocument/2006/relationships/image" Target="../media/image121.svg"/><Relationship Id="rId22" Type="http://schemas.openxmlformats.org/officeDocument/2006/relationships/image" Target="../media/image129.svg"/></Relationships>
</file>

<file path=ppt/slides/_rels/slide6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65.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140.svg"/><Relationship Id="rId4" Type="http://schemas.openxmlformats.org/officeDocument/2006/relationships/image" Target="../media/image139.png"/></Relationships>
</file>

<file path=ppt/slides/_rels/slide6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jpeg"/></Relationships>
</file>

<file path=ppt/slides/_rels/slide6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svg"/><Relationship Id="rId7" Type="http://schemas.openxmlformats.org/officeDocument/2006/relationships/image" Target="../media/image151.sv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image" Target="../media/image155.svg"/><Relationship Id="rId5" Type="http://schemas.openxmlformats.org/officeDocument/2006/relationships/image" Target="../media/image149.sv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svg"/></Relationships>
</file>

<file path=ppt/slides/_rels/slide69.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svg"/><Relationship Id="rId7" Type="http://schemas.openxmlformats.org/officeDocument/2006/relationships/image" Target="../media/image161.svg"/><Relationship Id="rId2"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9.svg"/><Relationship Id="rId4" Type="http://schemas.openxmlformats.org/officeDocument/2006/relationships/image" Target="../media/image158.png"/><Relationship Id="rId9" Type="http://schemas.openxmlformats.org/officeDocument/2006/relationships/image" Target="../media/image163.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71.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72.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180.png"/></Relationships>
</file>

<file path=ppt/slides/_rels/slide73.xml.rels><?xml version="1.0" encoding="UTF-8" standalone="yes"?>
<Relationships xmlns="http://schemas.openxmlformats.org/package/2006/relationships"><Relationship Id="rId8" Type="http://schemas.openxmlformats.org/officeDocument/2006/relationships/image" Target="../media/image187.sv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image" Target="../media/image185.svg"/><Relationship Id="rId5" Type="http://schemas.openxmlformats.org/officeDocument/2006/relationships/image" Target="../media/image184.png"/><Relationship Id="rId4" Type="http://schemas.openxmlformats.org/officeDocument/2006/relationships/image" Target="../media/image183.png"/></Relationships>
</file>

<file path=ppt/slides/_rels/slide74.xml.rels><?xml version="1.0" encoding="UTF-8" standalone="yes"?>
<Relationships xmlns="http://schemas.openxmlformats.org/package/2006/relationships"><Relationship Id="rId3" Type="http://schemas.openxmlformats.org/officeDocument/2006/relationships/image" Target="../media/image189.svg"/><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341834"/>
            <a:ext cx="18288000" cy="3904401"/>
            <a:chOff x="0" y="0"/>
            <a:chExt cx="4816593" cy="1028320"/>
          </a:xfrm>
        </p:grpSpPr>
        <p:sp>
          <p:nvSpPr>
            <p:cNvPr id="3" name="Freeform 3"/>
            <p:cNvSpPr/>
            <p:nvPr/>
          </p:nvSpPr>
          <p:spPr>
            <a:xfrm>
              <a:off x="0" y="0"/>
              <a:ext cx="4816592" cy="1028320"/>
            </a:xfrm>
            <a:custGeom>
              <a:avLst/>
              <a:gdLst/>
              <a:ahLst/>
              <a:cxnLst/>
              <a:rect l="l" t="t" r="r" b="b"/>
              <a:pathLst>
                <a:path w="4816592" h="1028320">
                  <a:moveTo>
                    <a:pt x="8467" y="0"/>
                  </a:moveTo>
                  <a:lnTo>
                    <a:pt x="4808126" y="0"/>
                  </a:lnTo>
                  <a:cubicBezTo>
                    <a:pt x="4810371" y="0"/>
                    <a:pt x="4812525" y="892"/>
                    <a:pt x="4814113" y="2480"/>
                  </a:cubicBezTo>
                  <a:cubicBezTo>
                    <a:pt x="4815700" y="4068"/>
                    <a:pt x="4816592" y="6221"/>
                    <a:pt x="4816592" y="8467"/>
                  </a:cubicBezTo>
                  <a:lnTo>
                    <a:pt x="4816592" y="1019853"/>
                  </a:lnTo>
                  <a:cubicBezTo>
                    <a:pt x="4816592" y="1024529"/>
                    <a:pt x="4812802" y="1028320"/>
                    <a:pt x="4808126" y="1028320"/>
                  </a:cubicBezTo>
                  <a:lnTo>
                    <a:pt x="8467" y="1028320"/>
                  </a:lnTo>
                  <a:cubicBezTo>
                    <a:pt x="3791" y="1028320"/>
                    <a:pt x="0" y="1024529"/>
                    <a:pt x="0" y="1019853"/>
                  </a:cubicBezTo>
                  <a:lnTo>
                    <a:pt x="0" y="8467"/>
                  </a:lnTo>
                  <a:cubicBezTo>
                    <a:pt x="0" y="3791"/>
                    <a:pt x="3791" y="0"/>
                    <a:pt x="8467" y="0"/>
                  </a:cubicBezTo>
                  <a:close/>
                </a:path>
              </a:pathLst>
            </a:custGeom>
            <a:solidFill>
              <a:srgbClr val="FFFFFF"/>
            </a:solidFill>
          </p:spPr>
          <p:txBody>
            <a:bodyPr/>
            <a:lstStyle/>
            <a:p>
              <a:endParaRPr lang="tr-TR"/>
            </a:p>
          </p:txBody>
        </p:sp>
        <p:sp>
          <p:nvSpPr>
            <p:cNvPr id="4" name="TextBox 4"/>
            <p:cNvSpPr txBox="1"/>
            <p:nvPr/>
          </p:nvSpPr>
          <p:spPr>
            <a:xfrm>
              <a:off x="0" y="-38100"/>
              <a:ext cx="4816593" cy="106642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880136" y="9258300"/>
            <a:ext cx="3407864" cy="2407411"/>
            <a:chOff x="0" y="0"/>
            <a:chExt cx="897545" cy="634051"/>
          </a:xfrm>
        </p:grpSpPr>
        <p:sp>
          <p:nvSpPr>
            <p:cNvPr id="6" name="Freeform 6"/>
            <p:cNvSpPr/>
            <p:nvPr/>
          </p:nvSpPr>
          <p:spPr>
            <a:xfrm>
              <a:off x="0" y="0"/>
              <a:ext cx="897545" cy="634051"/>
            </a:xfrm>
            <a:custGeom>
              <a:avLst/>
              <a:gdLst/>
              <a:ahLst/>
              <a:cxnLst/>
              <a:rect l="l" t="t" r="r" b="b"/>
              <a:pathLst>
                <a:path w="897545" h="634051">
                  <a:moveTo>
                    <a:pt x="45436" y="0"/>
                  </a:moveTo>
                  <a:lnTo>
                    <a:pt x="852109" y="0"/>
                  </a:lnTo>
                  <a:cubicBezTo>
                    <a:pt x="864159" y="0"/>
                    <a:pt x="875716" y="4787"/>
                    <a:pt x="884237" y="13308"/>
                  </a:cubicBezTo>
                  <a:cubicBezTo>
                    <a:pt x="892758" y="21829"/>
                    <a:pt x="897545" y="33385"/>
                    <a:pt x="897545" y="45436"/>
                  </a:cubicBezTo>
                  <a:lnTo>
                    <a:pt x="897545" y="588615"/>
                  </a:lnTo>
                  <a:cubicBezTo>
                    <a:pt x="897545" y="613708"/>
                    <a:pt x="877202" y="634051"/>
                    <a:pt x="852109" y="634051"/>
                  </a:cubicBezTo>
                  <a:lnTo>
                    <a:pt x="45436" y="634051"/>
                  </a:lnTo>
                  <a:cubicBezTo>
                    <a:pt x="33385" y="634051"/>
                    <a:pt x="21829" y="629264"/>
                    <a:pt x="13308" y="620743"/>
                  </a:cubicBezTo>
                  <a:cubicBezTo>
                    <a:pt x="4787" y="612222"/>
                    <a:pt x="0" y="600665"/>
                    <a:pt x="0" y="588615"/>
                  </a:cubicBezTo>
                  <a:lnTo>
                    <a:pt x="0" y="45436"/>
                  </a:lnTo>
                  <a:cubicBezTo>
                    <a:pt x="0" y="20342"/>
                    <a:pt x="20342" y="0"/>
                    <a:pt x="45436" y="0"/>
                  </a:cubicBezTo>
                  <a:close/>
                </a:path>
              </a:pathLst>
            </a:custGeom>
            <a:solidFill>
              <a:srgbClr val="00235E"/>
            </a:solidFill>
          </p:spPr>
          <p:txBody>
            <a:bodyPr/>
            <a:lstStyle/>
            <a:p>
              <a:endParaRPr lang="tr-TR"/>
            </a:p>
          </p:txBody>
        </p:sp>
        <p:sp>
          <p:nvSpPr>
            <p:cNvPr id="7" name="TextBox 7"/>
            <p:cNvSpPr txBox="1"/>
            <p:nvPr/>
          </p:nvSpPr>
          <p:spPr>
            <a:xfrm>
              <a:off x="0" y="-38100"/>
              <a:ext cx="897545" cy="672151"/>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0" y="3945812"/>
            <a:ext cx="18288000" cy="4962293"/>
          </a:xfrm>
          <a:prstGeom prst="rect">
            <a:avLst/>
          </a:prstGeom>
        </p:spPr>
        <p:txBody>
          <a:bodyPr lIns="0" tIns="0" rIns="0" bIns="0" rtlCol="0" anchor="t">
            <a:spAutoFit/>
          </a:bodyPr>
          <a:lstStyle/>
          <a:p>
            <a:pPr algn="ctr">
              <a:lnSpc>
                <a:spcPts val="13137"/>
              </a:lnSpc>
              <a:spcBef>
                <a:spcPct val="0"/>
              </a:spcBef>
            </a:pPr>
            <a:r>
              <a:rPr lang="en-US" sz="9384" b="1">
                <a:solidFill>
                  <a:srgbClr val="00235E"/>
                </a:solidFill>
                <a:latin typeface="Century Expanded Bold"/>
                <a:ea typeface="Century Expanded Bold"/>
                <a:cs typeface="Century Expanded Bold"/>
                <a:sym typeface="Century Expanded Bold"/>
              </a:rPr>
              <a:t>FEN BİLGİSİ ÖĞRETMENLİĞİ ORYANTASYON PROGRAMI</a:t>
            </a:r>
          </a:p>
        </p:txBody>
      </p:sp>
      <p:sp>
        <p:nvSpPr>
          <p:cNvPr id="9" name="TextBox 9"/>
          <p:cNvSpPr txBox="1"/>
          <p:nvPr/>
        </p:nvSpPr>
        <p:spPr>
          <a:xfrm>
            <a:off x="1028700" y="8974439"/>
            <a:ext cx="16584068" cy="1001510"/>
          </a:xfrm>
          <a:prstGeom prst="rect">
            <a:avLst/>
          </a:prstGeom>
        </p:spPr>
        <p:txBody>
          <a:bodyPr lIns="0" tIns="0" rIns="0" bIns="0" rtlCol="0" anchor="t">
            <a:spAutoFit/>
          </a:bodyPr>
          <a:lstStyle/>
          <a:p>
            <a:pPr algn="ctr">
              <a:lnSpc>
                <a:spcPts val="8323"/>
              </a:lnSpc>
              <a:spcBef>
                <a:spcPct val="0"/>
              </a:spcBef>
            </a:pPr>
            <a:r>
              <a:rPr lang="en-US" sz="5945">
                <a:solidFill>
                  <a:srgbClr val="00235E"/>
                </a:solidFill>
                <a:latin typeface="Century Expanded"/>
                <a:ea typeface="Century Expanded"/>
                <a:cs typeface="Century Expanded"/>
                <a:sym typeface="Century Expanded"/>
              </a:rPr>
              <a:t>17 EYLÜL 2025</a:t>
            </a:r>
          </a:p>
        </p:txBody>
      </p:sp>
      <p:grpSp>
        <p:nvGrpSpPr>
          <p:cNvPr id="10" name="Group 10"/>
          <p:cNvGrpSpPr/>
          <p:nvPr/>
        </p:nvGrpSpPr>
        <p:grpSpPr>
          <a:xfrm>
            <a:off x="5112737" y="0"/>
            <a:ext cx="3562567" cy="3562567"/>
            <a:chOff x="0" y="0"/>
            <a:chExt cx="3770368" cy="3770368"/>
          </a:xfrm>
        </p:grpSpPr>
        <p:sp>
          <p:nvSpPr>
            <p:cNvPr id="11" name="Freeform 11"/>
            <p:cNvSpPr/>
            <p:nvPr/>
          </p:nvSpPr>
          <p:spPr>
            <a:xfrm>
              <a:off x="0" y="0"/>
              <a:ext cx="3770376" cy="3770376"/>
            </a:xfrm>
            <a:custGeom>
              <a:avLst/>
              <a:gdLst/>
              <a:ahLst/>
              <a:cxnLst/>
              <a:rect l="l" t="t" r="r" b="b"/>
              <a:pathLst>
                <a:path w="3770376" h="3770376">
                  <a:moveTo>
                    <a:pt x="0" y="0"/>
                  </a:moveTo>
                  <a:lnTo>
                    <a:pt x="3770376" y="0"/>
                  </a:lnTo>
                  <a:lnTo>
                    <a:pt x="3770376" y="3770376"/>
                  </a:lnTo>
                  <a:lnTo>
                    <a:pt x="0" y="3770376"/>
                  </a:lnTo>
                  <a:lnTo>
                    <a:pt x="0" y="0"/>
                  </a:lnTo>
                  <a:close/>
                </a:path>
              </a:pathLst>
            </a:custGeom>
            <a:blipFill>
              <a:blip r:embed="rId2"/>
              <a:stretch>
                <a:fillRect/>
              </a:stretch>
            </a:blipFill>
          </p:spPr>
          <p:txBody>
            <a:bodyPr/>
            <a:lstStyle/>
            <a:p>
              <a:endParaRPr lang="tr-TR"/>
            </a:p>
          </p:txBody>
        </p:sp>
      </p:grpSp>
      <p:grpSp>
        <p:nvGrpSpPr>
          <p:cNvPr id="12" name="Group 12"/>
          <p:cNvGrpSpPr/>
          <p:nvPr/>
        </p:nvGrpSpPr>
        <p:grpSpPr>
          <a:xfrm>
            <a:off x="9588975" y="0"/>
            <a:ext cx="3560778" cy="3562567"/>
            <a:chOff x="0" y="0"/>
            <a:chExt cx="3770906" cy="3772800"/>
          </a:xfrm>
        </p:grpSpPr>
        <p:sp>
          <p:nvSpPr>
            <p:cNvPr id="13" name="Freeform 13"/>
            <p:cNvSpPr/>
            <p:nvPr/>
          </p:nvSpPr>
          <p:spPr>
            <a:xfrm>
              <a:off x="0" y="0"/>
              <a:ext cx="3770884" cy="3772789"/>
            </a:xfrm>
            <a:custGeom>
              <a:avLst/>
              <a:gdLst/>
              <a:ahLst/>
              <a:cxnLst/>
              <a:rect l="l" t="t" r="r" b="b"/>
              <a:pathLst>
                <a:path w="3770884" h="3772789">
                  <a:moveTo>
                    <a:pt x="0" y="0"/>
                  </a:moveTo>
                  <a:lnTo>
                    <a:pt x="3770884" y="0"/>
                  </a:lnTo>
                  <a:lnTo>
                    <a:pt x="3770884" y="3772789"/>
                  </a:lnTo>
                  <a:lnTo>
                    <a:pt x="0" y="3772789"/>
                  </a:lnTo>
                  <a:lnTo>
                    <a:pt x="0" y="0"/>
                  </a:lnTo>
                  <a:close/>
                </a:path>
              </a:pathLst>
            </a:custGeom>
            <a:blipFill>
              <a:blip r:embed="rId3"/>
              <a:stretch>
                <a:fillRect l="-3356" t="-528" r="-1535" b="-3429"/>
              </a:stretch>
            </a:blipFill>
          </p:spPr>
          <p:txBody>
            <a:bodyPr/>
            <a:lstStyle/>
            <a:p>
              <a:endParaRPr lang="tr-T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49288" y="-164921"/>
            <a:ext cx="6665236" cy="13237082"/>
          </a:xfrm>
          <a:custGeom>
            <a:avLst/>
            <a:gdLst/>
            <a:ahLst/>
            <a:cxnLst/>
            <a:rect l="l" t="t" r="r" b="b"/>
            <a:pathLst>
              <a:path w="6665236" h="13237082">
                <a:moveTo>
                  <a:pt x="0" y="0"/>
                </a:moveTo>
                <a:lnTo>
                  <a:pt x="6665236" y="0"/>
                </a:lnTo>
                <a:lnTo>
                  <a:pt x="6665236" y="13237083"/>
                </a:lnTo>
                <a:lnTo>
                  <a:pt x="0" y="13237083"/>
                </a:lnTo>
                <a:lnTo>
                  <a:pt x="0" y="0"/>
                </a:lnTo>
                <a:close/>
              </a:path>
            </a:pathLst>
          </a:custGeom>
          <a:blipFill>
            <a:blip r:embed="rId2">
              <a:alphaModFix amt="58000"/>
            </a:blip>
            <a:stretch>
              <a:fillRect l="-33989" r="-13221"/>
            </a:stretch>
          </a:blipFill>
        </p:spPr>
        <p:txBody>
          <a:bodyPr/>
          <a:lstStyle/>
          <a:p>
            <a:endParaRPr lang="tr-TR"/>
          </a:p>
        </p:txBody>
      </p:sp>
      <p:sp>
        <p:nvSpPr>
          <p:cNvPr id="3" name="TextBox 3"/>
          <p:cNvSpPr txBox="1"/>
          <p:nvPr/>
        </p:nvSpPr>
        <p:spPr>
          <a:xfrm>
            <a:off x="7381609" y="2074788"/>
            <a:ext cx="9600344" cy="8652891"/>
          </a:xfrm>
          <a:prstGeom prst="rect">
            <a:avLst/>
          </a:prstGeom>
        </p:spPr>
        <p:txBody>
          <a:bodyPr lIns="0" tIns="0" rIns="0" bIns="0" rtlCol="0" anchor="t">
            <a:spAutoFit/>
          </a:bodyPr>
          <a:lstStyle/>
          <a:p>
            <a:pPr algn="ctr">
              <a:lnSpc>
                <a:spcPts val="3611"/>
              </a:lnSpc>
            </a:pPr>
            <a:r>
              <a:rPr lang="en-US" sz="2100">
                <a:solidFill>
                  <a:srgbClr val="00235E"/>
                </a:solidFill>
                <a:latin typeface="Heebo"/>
                <a:ea typeface="Heebo"/>
                <a:cs typeface="Heebo"/>
                <a:sym typeface="Heebo"/>
              </a:rPr>
              <a:t>Alkol ve Madde Bağımlılığı Uygulama ve Araştırma Merkezi</a:t>
            </a:r>
          </a:p>
          <a:p>
            <a:pPr algn="ctr">
              <a:lnSpc>
                <a:spcPts val="3611"/>
              </a:lnSpc>
            </a:pPr>
            <a:r>
              <a:rPr lang="en-US" sz="2100">
                <a:solidFill>
                  <a:srgbClr val="00235E"/>
                </a:solidFill>
                <a:latin typeface="Heebo"/>
                <a:ea typeface="Heebo"/>
                <a:cs typeface="Heebo"/>
                <a:sym typeface="Heebo"/>
              </a:rPr>
              <a:t>Altay Toplulukları Dil ve Kültürleri Uygulama ve Araştırma Merkezi</a:t>
            </a:r>
          </a:p>
          <a:p>
            <a:pPr algn="ctr">
              <a:lnSpc>
                <a:spcPts val="3611"/>
              </a:lnSpc>
            </a:pPr>
            <a:r>
              <a:rPr lang="en-US" sz="2100">
                <a:solidFill>
                  <a:srgbClr val="00235E"/>
                </a:solidFill>
                <a:latin typeface="Heebo"/>
                <a:ea typeface="Heebo"/>
                <a:cs typeface="Heebo"/>
                <a:sym typeface="Heebo"/>
              </a:rPr>
              <a:t>Atatürk İlke ve İnkılapları Tarihi Araştırma ve Uygulama Merkezi </a:t>
            </a:r>
          </a:p>
          <a:p>
            <a:pPr algn="ctr">
              <a:lnSpc>
                <a:spcPts val="3611"/>
              </a:lnSpc>
            </a:pPr>
            <a:r>
              <a:rPr lang="en-US" sz="2100">
                <a:solidFill>
                  <a:srgbClr val="00235E"/>
                </a:solidFill>
                <a:latin typeface="Heebo"/>
                <a:ea typeface="Heebo"/>
                <a:cs typeface="Heebo"/>
                <a:sym typeface="Heebo"/>
              </a:rPr>
              <a:t>Bitki Genetiği ve Tarımsal Biyoteknoloji Uygulama ve Araştırma Merkezi </a:t>
            </a:r>
          </a:p>
          <a:p>
            <a:pPr algn="ctr">
              <a:lnSpc>
                <a:spcPts val="3611"/>
              </a:lnSpc>
            </a:pPr>
            <a:r>
              <a:rPr lang="en-US" sz="2100">
                <a:solidFill>
                  <a:srgbClr val="00235E"/>
                </a:solidFill>
                <a:latin typeface="Heebo"/>
                <a:ea typeface="Heebo"/>
                <a:cs typeface="Heebo"/>
                <a:sym typeface="Heebo"/>
              </a:rPr>
              <a:t>Botanik Bahçesi Uygulama ve Araştırma Merkezi</a:t>
            </a:r>
          </a:p>
          <a:p>
            <a:pPr algn="ctr">
              <a:lnSpc>
                <a:spcPts val="3611"/>
              </a:lnSpc>
            </a:pPr>
            <a:r>
              <a:rPr lang="en-US" sz="2100">
                <a:solidFill>
                  <a:srgbClr val="00235E"/>
                </a:solidFill>
                <a:latin typeface="Heebo"/>
                <a:ea typeface="Heebo"/>
                <a:cs typeface="Heebo"/>
                <a:sym typeface="Heebo"/>
              </a:rPr>
              <a:t>Çocuk ve Gençlik Eğitimi Uygulama ve Araştırma Merkezi</a:t>
            </a:r>
          </a:p>
          <a:p>
            <a:pPr algn="ctr">
              <a:lnSpc>
                <a:spcPts val="3611"/>
              </a:lnSpc>
            </a:pPr>
            <a:r>
              <a:rPr lang="en-US" sz="2100">
                <a:solidFill>
                  <a:srgbClr val="00235E"/>
                </a:solidFill>
                <a:latin typeface="Heebo"/>
                <a:ea typeface="Heebo"/>
                <a:cs typeface="Heebo"/>
                <a:sym typeface="Heebo"/>
              </a:rPr>
              <a:t>Deneysel Cerrahi Uygulama ve Araştırma Merkezi </a:t>
            </a:r>
          </a:p>
          <a:p>
            <a:pPr algn="ctr">
              <a:lnSpc>
                <a:spcPts val="3611"/>
              </a:lnSpc>
            </a:pPr>
            <a:r>
              <a:rPr lang="en-US" sz="2100">
                <a:solidFill>
                  <a:srgbClr val="00235E"/>
                </a:solidFill>
                <a:latin typeface="Heebo"/>
                <a:ea typeface="Heebo"/>
                <a:cs typeface="Heebo"/>
                <a:sym typeface="Heebo"/>
              </a:rPr>
              <a:t>Deniz Kaplumbağaları Araştırma ve Uygulama Merkezi </a:t>
            </a:r>
          </a:p>
          <a:p>
            <a:pPr algn="ctr">
              <a:lnSpc>
                <a:spcPts val="3611"/>
              </a:lnSpc>
            </a:pPr>
            <a:r>
              <a:rPr lang="en-US" sz="2100">
                <a:solidFill>
                  <a:srgbClr val="00235E"/>
                </a:solidFill>
                <a:latin typeface="Heebo"/>
                <a:ea typeface="Heebo"/>
                <a:cs typeface="Heebo"/>
                <a:sym typeface="Heebo"/>
              </a:rPr>
              <a:t>Deprem ve Yapı Uygulama ve Araştırma Merkezi </a:t>
            </a:r>
          </a:p>
          <a:p>
            <a:pPr algn="ctr">
              <a:lnSpc>
                <a:spcPts val="3611"/>
              </a:lnSpc>
            </a:pPr>
            <a:r>
              <a:rPr lang="en-US" sz="2100">
                <a:solidFill>
                  <a:srgbClr val="00235E"/>
                </a:solidFill>
                <a:latin typeface="Heebo"/>
                <a:ea typeface="Heebo"/>
                <a:cs typeface="Heebo"/>
                <a:sym typeface="Heebo"/>
              </a:rPr>
              <a:t>Dil Öğretimi Uygulama ve Araştırma Merkezi </a:t>
            </a:r>
          </a:p>
          <a:p>
            <a:pPr algn="ctr">
              <a:lnSpc>
                <a:spcPts val="3611"/>
              </a:lnSpc>
            </a:pPr>
            <a:r>
              <a:rPr lang="en-US" sz="2100">
                <a:solidFill>
                  <a:srgbClr val="00235E"/>
                </a:solidFill>
                <a:latin typeface="Heebo"/>
                <a:ea typeface="Heebo"/>
                <a:cs typeface="Heebo"/>
                <a:sym typeface="Heebo"/>
              </a:rPr>
              <a:t>Eğitim ve Öğretim Teknolojileri Uygulama ve Araştırma Merkezi </a:t>
            </a:r>
          </a:p>
          <a:p>
            <a:pPr algn="ctr">
              <a:lnSpc>
                <a:spcPts val="3611"/>
              </a:lnSpc>
            </a:pPr>
            <a:r>
              <a:rPr lang="en-US" sz="2100">
                <a:solidFill>
                  <a:srgbClr val="00235E"/>
                </a:solidFill>
                <a:latin typeface="Heebo"/>
                <a:ea typeface="Heebo"/>
                <a:cs typeface="Heebo"/>
                <a:sym typeface="Heebo"/>
              </a:rPr>
              <a:t>Ekonomik ve Ekonometrik Uygulama ve Araştırma Merkezi</a:t>
            </a:r>
          </a:p>
          <a:p>
            <a:pPr algn="ctr">
              <a:lnSpc>
                <a:spcPts val="3611"/>
              </a:lnSpc>
            </a:pPr>
            <a:r>
              <a:rPr lang="en-US" sz="2100">
                <a:solidFill>
                  <a:srgbClr val="00235E"/>
                </a:solidFill>
                <a:latin typeface="Heebo"/>
                <a:ea typeface="Heebo"/>
                <a:cs typeface="Heebo"/>
                <a:sym typeface="Heebo"/>
              </a:rPr>
              <a:t>Kariyer Planlama Uygulama ve Araştırma Merkezi Müdürlüğü</a:t>
            </a:r>
          </a:p>
          <a:p>
            <a:pPr algn="ctr">
              <a:lnSpc>
                <a:spcPts val="3611"/>
              </a:lnSpc>
            </a:pPr>
            <a:r>
              <a:rPr lang="en-US" sz="2100">
                <a:solidFill>
                  <a:srgbClr val="00235E"/>
                </a:solidFill>
                <a:latin typeface="Heebo"/>
                <a:ea typeface="Heebo"/>
                <a:cs typeface="Heebo"/>
                <a:sym typeface="Heebo"/>
              </a:rPr>
              <a:t>Flora ve Fauna Araştırma Geliştirme Uygulama ve Araştırma Merkezi </a:t>
            </a:r>
          </a:p>
          <a:p>
            <a:pPr algn="ctr">
              <a:lnSpc>
                <a:spcPts val="3611"/>
              </a:lnSpc>
            </a:pPr>
            <a:r>
              <a:rPr lang="en-US" sz="2100">
                <a:solidFill>
                  <a:srgbClr val="00235E"/>
                </a:solidFill>
                <a:latin typeface="Heebo"/>
                <a:ea typeface="Heebo"/>
                <a:cs typeface="Heebo"/>
                <a:sym typeface="Heebo"/>
              </a:rPr>
              <a:t>Geropsikiyatri Uygulama ve Araştırma Merkezi </a:t>
            </a:r>
          </a:p>
          <a:p>
            <a:pPr algn="ctr">
              <a:lnSpc>
                <a:spcPts val="3611"/>
              </a:lnSpc>
            </a:pPr>
            <a:r>
              <a:rPr lang="en-US" sz="2100">
                <a:solidFill>
                  <a:srgbClr val="00235E"/>
                </a:solidFill>
                <a:latin typeface="Heebo"/>
                <a:ea typeface="Heebo"/>
                <a:cs typeface="Heebo"/>
                <a:sym typeface="Heebo"/>
              </a:rPr>
              <a:t>Güç Sistemleri Uygulama ve Araştırma Merkezi</a:t>
            </a:r>
          </a:p>
          <a:p>
            <a:pPr algn="ctr">
              <a:lnSpc>
                <a:spcPts val="3611"/>
              </a:lnSpc>
            </a:pPr>
            <a:r>
              <a:rPr lang="en-US" sz="2100">
                <a:solidFill>
                  <a:srgbClr val="00235E"/>
                </a:solidFill>
                <a:latin typeface="Heebo"/>
                <a:ea typeface="Heebo"/>
                <a:cs typeface="Heebo"/>
                <a:sym typeface="Heebo"/>
              </a:rPr>
              <a:t> </a:t>
            </a:r>
          </a:p>
          <a:p>
            <a:pPr algn="ctr">
              <a:lnSpc>
                <a:spcPts val="3611"/>
              </a:lnSpc>
            </a:pPr>
            <a:endParaRPr lang="en-US" sz="2100">
              <a:solidFill>
                <a:srgbClr val="00235E"/>
              </a:solidFill>
              <a:latin typeface="Heebo"/>
              <a:ea typeface="Heebo"/>
              <a:cs typeface="Heebo"/>
              <a:sym typeface="Heebo"/>
            </a:endParaRPr>
          </a:p>
          <a:p>
            <a:pPr algn="ctr">
              <a:lnSpc>
                <a:spcPts val="3611"/>
              </a:lnSpc>
            </a:pPr>
            <a:endParaRPr lang="en-US" sz="2100">
              <a:solidFill>
                <a:srgbClr val="00235E"/>
              </a:solidFill>
              <a:latin typeface="Heebo"/>
              <a:ea typeface="Heebo"/>
              <a:cs typeface="Heebo"/>
              <a:sym typeface="Heebo"/>
            </a:endParaRPr>
          </a:p>
        </p:txBody>
      </p:sp>
      <p:grpSp>
        <p:nvGrpSpPr>
          <p:cNvPr id="4" name="Group 4"/>
          <p:cNvGrpSpPr/>
          <p:nvPr/>
        </p:nvGrpSpPr>
        <p:grpSpPr>
          <a:xfrm>
            <a:off x="13144500" y="571500"/>
            <a:ext cx="4114800" cy="547688"/>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6" name="TextBox 6"/>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10</a:t>
              </a:r>
            </a:p>
          </p:txBody>
        </p:sp>
      </p:grpSp>
      <p:grpSp>
        <p:nvGrpSpPr>
          <p:cNvPr id="7" name="Group 7"/>
          <p:cNvGrpSpPr/>
          <p:nvPr/>
        </p:nvGrpSpPr>
        <p:grpSpPr>
          <a:xfrm>
            <a:off x="1028700" y="267230"/>
            <a:ext cx="18311571" cy="1703915"/>
            <a:chOff x="0" y="0"/>
            <a:chExt cx="24415428" cy="2271887"/>
          </a:xfrm>
        </p:grpSpPr>
        <p:sp>
          <p:nvSpPr>
            <p:cNvPr id="8" name="Freeform 8"/>
            <p:cNvSpPr/>
            <p:nvPr/>
          </p:nvSpPr>
          <p:spPr>
            <a:xfrm>
              <a:off x="0" y="0"/>
              <a:ext cx="24415428" cy="2271887"/>
            </a:xfrm>
            <a:custGeom>
              <a:avLst/>
              <a:gdLst/>
              <a:ahLst/>
              <a:cxnLst/>
              <a:rect l="l" t="t" r="r" b="b"/>
              <a:pathLst>
                <a:path w="24415428" h="2271887">
                  <a:moveTo>
                    <a:pt x="0" y="0"/>
                  </a:moveTo>
                  <a:lnTo>
                    <a:pt x="24415428" y="0"/>
                  </a:lnTo>
                  <a:lnTo>
                    <a:pt x="24415428" y="2271887"/>
                  </a:lnTo>
                  <a:lnTo>
                    <a:pt x="0" y="2271887"/>
                  </a:lnTo>
                  <a:close/>
                </a:path>
              </a:pathLst>
            </a:custGeom>
            <a:solidFill>
              <a:srgbClr val="000000">
                <a:alpha val="0"/>
              </a:srgbClr>
            </a:solidFill>
          </p:spPr>
          <p:txBody>
            <a:bodyPr/>
            <a:lstStyle/>
            <a:p>
              <a:endParaRPr lang="tr-TR"/>
            </a:p>
          </p:txBody>
        </p:sp>
        <p:sp>
          <p:nvSpPr>
            <p:cNvPr id="9" name="TextBox 9"/>
            <p:cNvSpPr txBox="1"/>
            <p:nvPr/>
          </p:nvSpPr>
          <p:spPr>
            <a:xfrm>
              <a:off x="0" y="114300"/>
              <a:ext cx="24415428" cy="2157587"/>
            </a:xfrm>
            <a:prstGeom prst="rect">
              <a:avLst/>
            </a:prstGeom>
          </p:spPr>
          <p:txBody>
            <a:bodyPr lIns="0" tIns="0" rIns="0" bIns="0" rtlCol="0" anchor="ctr"/>
            <a:lstStyle/>
            <a:p>
              <a:pPr algn="just">
                <a:lnSpc>
                  <a:spcPts val="10152"/>
                </a:lnSpc>
              </a:pPr>
              <a:r>
                <a:rPr lang="en-US" sz="9400" b="1" i="1">
                  <a:solidFill>
                    <a:srgbClr val="00235E"/>
                  </a:solidFill>
                  <a:latin typeface="Century Expanded Bold Italics"/>
                  <a:ea typeface="Century Expanded Bold Italics"/>
                  <a:cs typeface="Century Expanded Bold Italics"/>
                  <a:sym typeface="Century Expanded Bold Italics"/>
                </a:rPr>
                <a:t>ARAŞTIRMA MERKEZLERİ</a:t>
              </a:r>
            </a:p>
          </p:txBody>
        </p:sp>
      </p:grpSp>
      <p:grpSp>
        <p:nvGrpSpPr>
          <p:cNvPr id="10" name="Group 10"/>
          <p:cNvGrpSpPr/>
          <p:nvPr/>
        </p:nvGrpSpPr>
        <p:grpSpPr>
          <a:xfrm>
            <a:off x="783330" y="1789126"/>
            <a:ext cx="6395972" cy="8094459"/>
            <a:chOff x="0" y="0"/>
            <a:chExt cx="6021070" cy="7620000"/>
          </a:xfrm>
        </p:grpSpPr>
        <p:sp>
          <p:nvSpPr>
            <p:cNvPr id="11" name="Freeform 11"/>
            <p:cNvSpPr/>
            <p:nvPr/>
          </p:nvSpPr>
          <p:spPr>
            <a:xfrm>
              <a:off x="0" y="0"/>
              <a:ext cx="6022340" cy="7620000"/>
            </a:xfrm>
            <a:custGeom>
              <a:avLst/>
              <a:gdLst/>
              <a:ahLst/>
              <a:cxnLst/>
              <a:rect l="l" t="t" r="r" b="b"/>
              <a:pathLst>
                <a:path w="6022340" h="7620000">
                  <a:moveTo>
                    <a:pt x="3011170" y="0"/>
                  </a:moveTo>
                  <a:cubicBezTo>
                    <a:pt x="1348147" y="0"/>
                    <a:pt x="0" y="1705795"/>
                    <a:pt x="0" y="3810000"/>
                  </a:cubicBezTo>
                  <a:cubicBezTo>
                    <a:pt x="0" y="5914205"/>
                    <a:pt x="1348147" y="7620000"/>
                    <a:pt x="3011170" y="7620000"/>
                  </a:cubicBezTo>
                  <a:cubicBezTo>
                    <a:pt x="4674193" y="7620000"/>
                    <a:pt x="6022340" y="5914205"/>
                    <a:pt x="6022340" y="3810000"/>
                  </a:cubicBezTo>
                  <a:cubicBezTo>
                    <a:pt x="6022340" y="1705795"/>
                    <a:pt x="4674193" y="0"/>
                    <a:pt x="3011170" y="0"/>
                  </a:cubicBezTo>
                  <a:close/>
                </a:path>
              </a:pathLst>
            </a:custGeom>
            <a:blipFill>
              <a:blip r:embed="rId3"/>
              <a:stretch>
                <a:fillRect t="-9312" b="-9312"/>
              </a:stretch>
            </a:blipFill>
            <a:ln w="38100" cap="sq">
              <a:solidFill>
                <a:srgbClr val="00235E"/>
              </a:solidFill>
              <a:prstDash val="solid"/>
              <a:miter/>
            </a:ln>
          </p:spPr>
          <p:txBody>
            <a:bodyPr/>
            <a:lstStyle/>
            <a:p>
              <a:endParaRPr lang="tr-T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49288" y="-164921"/>
            <a:ext cx="6665236" cy="13237082"/>
          </a:xfrm>
          <a:custGeom>
            <a:avLst/>
            <a:gdLst/>
            <a:ahLst/>
            <a:cxnLst/>
            <a:rect l="l" t="t" r="r" b="b"/>
            <a:pathLst>
              <a:path w="6665236" h="13237082">
                <a:moveTo>
                  <a:pt x="0" y="0"/>
                </a:moveTo>
                <a:lnTo>
                  <a:pt x="6665236" y="0"/>
                </a:lnTo>
                <a:lnTo>
                  <a:pt x="6665236" y="13237083"/>
                </a:lnTo>
                <a:lnTo>
                  <a:pt x="0" y="13237083"/>
                </a:lnTo>
                <a:lnTo>
                  <a:pt x="0" y="0"/>
                </a:lnTo>
                <a:close/>
              </a:path>
            </a:pathLst>
          </a:custGeom>
          <a:blipFill>
            <a:blip r:embed="rId2">
              <a:alphaModFix amt="58000"/>
            </a:blip>
            <a:stretch>
              <a:fillRect l="-33989" r="-13221"/>
            </a:stretch>
          </a:blipFill>
        </p:spPr>
        <p:txBody>
          <a:bodyPr/>
          <a:lstStyle/>
          <a:p>
            <a:endParaRPr lang="tr-TR"/>
          </a:p>
        </p:txBody>
      </p:sp>
      <p:sp>
        <p:nvSpPr>
          <p:cNvPr id="3" name="TextBox 3"/>
          <p:cNvSpPr txBox="1"/>
          <p:nvPr/>
        </p:nvSpPr>
        <p:spPr>
          <a:xfrm>
            <a:off x="7658956" y="2365571"/>
            <a:ext cx="9600344" cy="6366891"/>
          </a:xfrm>
          <a:prstGeom prst="rect">
            <a:avLst/>
          </a:prstGeom>
        </p:spPr>
        <p:txBody>
          <a:bodyPr lIns="0" tIns="0" rIns="0" bIns="0" rtlCol="0" anchor="t">
            <a:spAutoFit/>
          </a:bodyPr>
          <a:lstStyle/>
          <a:p>
            <a:pPr algn="ctr">
              <a:lnSpc>
                <a:spcPts val="3611"/>
              </a:lnSpc>
            </a:pPr>
            <a:r>
              <a:rPr lang="en-US" sz="2100">
                <a:solidFill>
                  <a:srgbClr val="00235E"/>
                </a:solidFill>
                <a:latin typeface="Heebo"/>
                <a:ea typeface="Heebo"/>
                <a:cs typeface="Heebo"/>
                <a:sym typeface="Heebo"/>
              </a:rPr>
              <a:t>Malzeme Araştırma ve Uygulama Merkezi </a:t>
            </a:r>
          </a:p>
          <a:p>
            <a:pPr algn="ctr">
              <a:lnSpc>
                <a:spcPts val="3611"/>
              </a:lnSpc>
            </a:pPr>
            <a:r>
              <a:rPr lang="en-US" sz="2100">
                <a:solidFill>
                  <a:srgbClr val="00235E"/>
                </a:solidFill>
                <a:latin typeface="Heebo"/>
                <a:ea typeface="Heebo"/>
                <a:cs typeface="Heebo"/>
                <a:sym typeface="Heebo"/>
              </a:rPr>
              <a:t>Menderes Havzası Tarımsal Uygulama ve Araştırma Merkezi </a:t>
            </a:r>
          </a:p>
          <a:p>
            <a:pPr algn="ctr">
              <a:lnSpc>
                <a:spcPts val="3611"/>
              </a:lnSpc>
            </a:pPr>
            <a:r>
              <a:rPr lang="en-US" sz="2100">
                <a:solidFill>
                  <a:srgbClr val="00235E"/>
                </a:solidFill>
                <a:latin typeface="Heebo"/>
                <a:ea typeface="Heebo"/>
                <a:cs typeface="Heebo"/>
                <a:sym typeface="Heebo"/>
              </a:rPr>
              <a:t>Müftü Ahmet Hulusi Efendi Uygulama ve Araştırma Merkezi </a:t>
            </a:r>
          </a:p>
          <a:p>
            <a:pPr algn="ctr">
              <a:lnSpc>
                <a:spcPts val="3611"/>
              </a:lnSpc>
            </a:pPr>
            <a:r>
              <a:rPr lang="en-US" sz="2100">
                <a:solidFill>
                  <a:srgbClr val="00235E"/>
                </a:solidFill>
                <a:latin typeface="Heebo"/>
                <a:ea typeface="Heebo"/>
                <a:cs typeface="Heebo"/>
                <a:sym typeface="Heebo"/>
              </a:rPr>
              <a:t>Hayvan Islahı ve Genetik Uygulama ve Araştırma Merkezi </a:t>
            </a:r>
          </a:p>
          <a:p>
            <a:pPr algn="ctr">
              <a:lnSpc>
                <a:spcPts val="3611"/>
              </a:lnSpc>
            </a:pPr>
            <a:r>
              <a:rPr lang="en-US" sz="2100">
                <a:solidFill>
                  <a:srgbClr val="00235E"/>
                </a:solidFill>
                <a:latin typeface="Heebo"/>
                <a:ea typeface="Heebo"/>
                <a:cs typeface="Heebo"/>
                <a:sym typeface="Heebo"/>
              </a:rPr>
              <a:t>İleri Teknoloji Uygulama ve Araştırma Merkezi </a:t>
            </a:r>
          </a:p>
          <a:p>
            <a:pPr algn="ctr">
              <a:lnSpc>
                <a:spcPts val="3611"/>
              </a:lnSpc>
            </a:pPr>
            <a:r>
              <a:rPr lang="en-US" sz="2100">
                <a:solidFill>
                  <a:srgbClr val="00235E"/>
                </a:solidFill>
                <a:latin typeface="Heebo"/>
                <a:ea typeface="Heebo"/>
                <a:cs typeface="Heebo"/>
                <a:sym typeface="Heebo"/>
              </a:rPr>
              <a:t>İş Sağlığı ve Güvenliği Eğitim, Uygulama ve Araştırma Merkezi </a:t>
            </a:r>
          </a:p>
          <a:p>
            <a:pPr algn="ctr">
              <a:lnSpc>
                <a:spcPts val="3611"/>
              </a:lnSpc>
            </a:pPr>
            <a:r>
              <a:rPr lang="en-US" sz="2100">
                <a:solidFill>
                  <a:srgbClr val="00235E"/>
                </a:solidFill>
                <a:latin typeface="Heebo"/>
                <a:ea typeface="Heebo"/>
                <a:cs typeface="Heebo"/>
                <a:sym typeface="Heebo"/>
              </a:rPr>
              <a:t>Jeotermal Uygulama ve Araştırma Merkezi </a:t>
            </a:r>
          </a:p>
          <a:p>
            <a:pPr algn="ctr">
              <a:lnSpc>
                <a:spcPts val="3611"/>
              </a:lnSpc>
            </a:pPr>
            <a:r>
              <a:rPr lang="en-US" sz="2100">
                <a:solidFill>
                  <a:srgbClr val="00235E"/>
                </a:solidFill>
                <a:latin typeface="Heebo"/>
                <a:ea typeface="Heebo"/>
                <a:cs typeface="Heebo"/>
                <a:sym typeface="Heebo"/>
              </a:rPr>
              <a:t>Kadın Sorunları Uygulama ve Araştırma Merkezi </a:t>
            </a:r>
          </a:p>
          <a:p>
            <a:pPr algn="ctr">
              <a:lnSpc>
                <a:spcPts val="3611"/>
              </a:lnSpc>
            </a:pPr>
            <a:r>
              <a:rPr lang="en-US" sz="2100">
                <a:solidFill>
                  <a:srgbClr val="00235E"/>
                </a:solidFill>
                <a:latin typeface="Heebo"/>
                <a:ea typeface="Heebo"/>
                <a:cs typeface="Heebo"/>
                <a:sym typeface="Heebo"/>
              </a:rPr>
              <a:t>Kalite Yönetimi ve Veri Değerlendirme Uygulama ve Araştırma Merkezi </a:t>
            </a:r>
          </a:p>
          <a:p>
            <a:pPr algn="ctr">
              <a:lnSpc>
                <a:spcPts val="3611"/>
              </a:lnSpc>
            </a:pPr>
            <a:r>
              <a:rPr lang="en-US" sz="2100">
                <a:solidFill>
                  <a:srgbClr val="00235E"/>
                </a:solidFill>
                <a:latin typeface="Heebo"/>
                <a:ea typeface="Heebo"/>
                <a:cs typeface="Heebo"/>
                <a:sym typeface="Heebo"/>
              </a:rPr>
              <a:t> Klinik uygulama ve Araştırma Merkezi </a:t>
            </a:r>
          </a:p>
          <a:p>
            <a:pPr algn="ctr">
              <a:lnSpc>
                <a:spcPts val="3611"/>
              </a:lnSpc>
            </a:pPr>
            <a:r>
              <a:rPr lang="en-US" sz="2100">
                <a:solidFill>
                  <a:srgbClr val="00235E"/>
                </a:solidFill>
                <a:latin typeface="Heebo"/>
                <a:ea typeface="Heebo"/>
                <a:cs typeface="Heebo"/>
                <a:sym typeface="Heebo"/>
              </a:rPr>
              <a:t>Altay Toplulukları Dil ve Kültürleri Uygulama ve Araştırma Merkezi</a:t>
            </a:r>
          </a:p>
          <a:p>
            <a:pPr algn="ctr">
              <a:lnSpc>
                <a:spcPts val="3611"/>
              </a:lnSpc>
            </a:pPr>
            <a:r>
              <a:rPr lang="en-US" sz="2100">
                <a:solidFill>
                  <a:srgbClr val="00235E"/>
                </a:solidFill>
                <a:latin typeface="Heebo"/>
                <a:ea typeface="Heebo"/>
                <a:cs typeface="Heebo"/>
                <a:sym typeface="Heebo"/>
              </a:rPr>
              <a:t>Botanik Bahçesi Uygulama ve Araştırma Merkezi</a:t>
            </a:r>
          </a:p>
          <a:p>
            <a:pPr algn="ctr">
              <a:lnSpc>
                <a:spcPts val="3611"/>
              </a:lnSpc>
            </a:pPr>
            <a:r>
              <a:rPr lang="en-US" sz="2100">
                <a:solidFill>
                  <a:srgbClr val="00235E"/>
                </a:solidFill>
                <a:latin typeface="Heebo"/>
                <a:ea typeface="Heebo"/>
                <a:cs typeface="Heebo"/>
                <a:sym typeface="Heebo"/>
              </a:rPr>
              <a:t>Kanser Uygulama ve Araştırma Merkezi </a:t>
            </a:r>
          </a:p>
          <a:p>
            <a:pPr algn="ctr">
              <a:lnSpc>
                <a:spcPts val="3611"/>
              </a:lnSpc>
            </a:pPr>
            <a:r>
              <a:rPr lang="en-US" sz="2100">
                <a:solidFill>
                  <a:srgbClr val="00235E"/>
                </a:solidFill>
                <a:latin typeface="Heebo"/>
                <a:ea typeface="Heebo"/>
                <a:cs typeface="Heebo"/>
                <a:sym typeface="Heebo"/>
              </a:rPr>
              <a:t>Kök Hücre Uygulama ve Araştırma Merkezi</a:t>
            </a:r>
          </a:p>
        </p:txBody>
      </p:sp>
      <p:grpSp>
        <p:nvGrpSpPr>
          <p:cNvPr id="4" name="Group 4"/>
          <p:cNvGrpSpPr/>
          <p:nvPr/>
        </p:nvGrpSpPr>
        <p:grpSpPr>
          <a:xfrm>
            <a:off x="13144500" y="571500"/>
            <a:ext cx="4114800" cy="547688"/>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6" name="TextBox 6"/>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10</a:t>
              </a:r>
            </a:p>
          </p:txBody>
        </p:sp>
      </p:grpSp>
      <p:grpSp>
        <p:nvGrpSpPr>
          <p:cNvPr id="7" name="Group 7"/>
          <p:cNvGrpSpPr/>
          <p:nvPr/>
        </p:nvGrpSpPr>
        <p:grpSpPr>
          <a:xfrm>
            <a:off x="1028700" y="267230"/>
            <a:ext cx="18311571" cy="1703915"/>
            <a:chOff x="0" y="0"/>
            <a:chExt cx="24415428" cy="2271887"/>
          </a:xfrm>
        </p:grpSpPr>
        <p:sp>
          <p:nvSpPr>
            <p:cNvPr id="8" name="Freeform 8"/>
            <p:cNvSpPr/>
            <p:nvPr/>
          </p:nvSpPr>
          <p:spPr>
            <a:xfrm>
              <a:off x="0" y="0"/>
              <a:ext cx="24415428" cy="2271887"/>
            </a:xfrm>
            <a:custGeom>
              <a:avLst/>
              <a:gdLst/>
              <a:ahLst/>
              <a:cxnLst/>
              <a:rect l="l" t="t" r="r" b="b"/>
              <a:pathLst>
                <a:path w="24415428" h="2271887">
                  <a:moveTo>
                    <a:pt x="0" y="0"/>
                  </a:moveTo>
                  <a:lnTo>
                    <a:pt x="24415428" y="0"/>
                  </a:lnTo>
                  <a:lnTo>
                    <a:pt x="24415428" y="2271887"/>
                  </a:lnTo>
                  <a:lnTo>
                    <a:pt x="0" y="2271887"/>
                  </a:lnTo>
                  <a:close/>
                </a:path>
              </a:pathLst>
            </a:custGeom>
            <a:solidFill>
              <a:srgbClr val="000000">
                <a:alpha val="0"/>
              </a:srgbClr>
            </a:solidFill>
          </p:spPr>
          <p:txBody>
            <a:bodyPr/>
            <a:lstStyle/>
            <a:p>
              <a:endParaRPr lang="tr-TR"/>
            </a:p>
          </p:txBody>
        </p:sp>
        <p:sp>
          <p:nvSpPr>
            <p:cNvPr id="9" name="TextBox 9"/>
            <p:cNvSpPr txBox="1"/>
            <p:nvPr/>
          </p:nvSpPr>
          <p:spPr>
            <a:xfrm>
              <a:off x="0" y="114300"/>
              <a:ext cx="24415428" cy="2157587"/>
            </a:xfrm>
            <a:prstGeom prst="rect">
              <a:avLst/>
            </a:prstGeom>
          </p:spPr>
          <p:txBody>
            <a:bodyPr lIns="0" tIns="0" rIns="0" bIns="0" rtlCol="0" anchor="ctr"/>
            <a:lstStyle/>
            <a:p>
              <a:pPr algn="just">
                <a:lnSpc>
                  <a:spcPts val="10152"/>
                </a:lnSpc>
              </a:pPr>
              <a:r>
                <a:rPr lang="en-US" sz="9400" b="1" i="1">
                  <a:solidFill>
                    <a:srgbClr val="00235E"/>
                  </a:solidFill>
                  <a:latin typeface="Century Expanded Bold Italics"/>
                  <a:ea typeface="Century Expanded Bold Italics"/>
                  <a:cs typeface="Century Expanded Bold Italics"/>
                  <a:sym typeface="Century Expanded Bold Italics"/>
                </a:rPr>
                <a:t>ARAŞTIRMA MERKEZLERİ</a:t>
              </a:r>
            </a:p>
          </p:txBody>
        </p:sp>
      </p:grpSp>
      <p:grpSp>
        <p:nvGrpSpPr>
          <p:cNvPr id="10" name="Group 10"/>
          <p:cNvGrpSpPr/>
          <p:nvPr/>
        </p:nvGrpSpPr>
        <p:grpSpPr>
          <a:xfrm>
            <a:off x="498979" y="3017628"/>
            <a:ext cx="6882630" cy="5714833"/>
            <a:chOff x="0" y="0"/>
            <a:chExt cx="7542166" cy="6262464"/>
          </a:xfrm>
        </p:grpSpPr>
        <p:sp>
          <p:nvSpPr>
            <p:cNvPr id="11" name="Freeform 11"/>
            <p:cNvSpPr/>
            <p:nvPr/>
          </p:nvSpPr>
          <p:spPr>
            <a:xfrm>
              <a:off x="0" y="0"/>
              <a:ext cx="7542149" cy="6262497"/>
            </a:xfrm>
            <a:custGeom>
              <a:avLst/>
              <a:gdLst/>
              <a:ahLst/>
              <a:cxnLst/>
              <a:rect l="l" t="t" r="r" b="b"/>
              <a:pathLst>
                <a:path w="7542149" h="6262497">
                  <a:moveTo>
                    <a:pt x="0" y="0"/>
                  </a:moveTo>
                  <a:lnTo>
                    <a:pt x="7542149" y="0"/>
                  </a:lnTo>
                  <a:lnTo>
                    <a:pt x="7542149" y="6262497"/>
                  </a:lnTo>
                  <a:lnTo>
                    <a:pt x="0" y="6262497"/>
                  </a:lnTo>
                  <a:lnTo>
                    <a:pt x="0" y="0"/>
                  </a:lnTo>
                  <a:close/>
                </a:path>
              </a:pathLst>
            </a:custGeom>
            <a:blipFill>
              <a:blip r:embed="rId3"/>
              <a:stretch>
                <a:fillRect l="-15544" r="-9130"/>
              </a:stretch>
            </a:blipFill>
          </p:spPr>
          <p:txBody>
            <a:bodyPr/>
            <a:lstStyle/>
            <a:p>
              <a:endParaRPr lang="tr-T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49288" y="-164921"/>
            <a:ext cx="6665236" cy="13237082"/>
          </a:xfrm>
          <a:custGeom>
            <a:avLst/>
            <a:gdLst/>
            <a:ahLst/>
            <a:cxnLst/>
            <a:rect l="l" t="t" r="r" b="b"/>
            <a:pathLst>
              <a:path w="6665236" h="13237082">
                <a:moveTo>
                  <a:pt x="0" y="0"/>
                </a:moveTo>
                <a:lnTo>
                  <a:pt x="6665236" y="0"/>
                </a:lnTo>
                <a:lnTo>
                  <a:pt x="6665236" y="13237083"/>
                </a:lnTo>
                <a:lnTo>
                  <a:pt x="0" y="13237083"/>
                </a:lnTo>
                <a:lnTo>
                  <a:pt x="0" y="0"/>
                </a:lnTo>
                <a:close/>
              </a:path>
            </a:pathLst>
          </a:custGeom>
          <a:blipFill>
            <a:blip r:embed="rId2">
              <a:alphaModFix amt="58000"/>
            </a:blip>
            <a:stretch>
              <a:fillRect l="-33989" r="-13221"/>
            </a:stretch>
          </a:blipFill>
        </p:spPr>
        <p:txBody>
          <a:bodyPr/>
          <a:lstStyle/>
          <a:p>
            <a:endParaRPr lang="tr-TR"/>
          </a:p>
        </p:txBody>
      </p:sp>
      <p:sp>
        <p:nvSpPr>
          <p:cNvPr id="3" name="TextBox 3"/>
          <p:cNvSpPr txBox="1"/>
          <p:nvPr/>
        </p:nvSpPr>
        <p:spPr>
          <a:xfrm>
            <a:off x="7658956" y="2365571"/>
            <a:ext cx="9600344" cy="6824091"/>
          </a:xfrm>
          <a:prstGeom prst="rect">
            <a:avLst/>
          </a:prstGeom>
        </p:spPr>
        <p:txBody>
          <a:bodyPr lIns="0" tIns="0" rIns="0" bIns="0" rtlCol="0" anchor="t">
            <a:spAutoFit/>
          </a:bodyPr>
          <a:lstStyle/>
          <a:p>
            <a:pPr algn="ctr">
              <a:lnSpc>
                <a:spcPts val="3611"/>
              </a:lnSpc>
            </a:pPr>
            <a:r>
              <a:rPr lang="en-US" sz="2100">
                <a:solidFill>
                  <a:srgbClr val="00235E"/>
                </a:solidFill>
                <a:latin typeface="Heebo"/>
                <a:ea typeface="Heebo"/>
                <a:cs typeface="Heebo"/>
                <a:sym typeface="Heebo"/>
              </a:rPr>
              <a:t>Obezite ve Diyabet Uygulama ve Araştırma Merkezi </a:t>
            </a:r>
          </a:p>
          <a:p>
            <a:pPr algn="ctr">
              <a:lnSpc>
                <a:spcPts val="3611"/>
              </a:lnSpc>
            </a:pPr>
            <a:r>
              <a:rPr lang="en-US" sz="2100">
                <a:solidFill>
                  <a:srgbClr val="00235E"/>
                </a:solidFill>
                <a:latin typeface="Heebo"/>
                <a:ea typeface="Heebo"/>
                <a:cs typeface="Heebo"/>
                <a:sym typeface="Heebo"/>
              </a:rPr>
              <a:t>Obezite ve Obezite Cerrahisi Uygulama ve Araştırma Merkezi </a:t>
            </a:r>
          </a:p>
          <a:p>
            <a:pPr algn="ctr">
              <a:lnSpc>
                <a:spcPts val="3611"/>
              </a:lnSpc>
            </a:pPr>
            <a:r>
              <a:rPr lang="en-US" sz="2100">
                <a:solidFill>
                  <a:srgbClr val="00235E"/>
                </a:solidFill>
                <a:latin typeface="Heebo"/>
                <a:ea typeface="Heebo"/>
                <a:cs typeface="Heebo"/>
                <a:sym typeface="Heebo"/>
              </a:rPr>
              <a:t>Okul Öncesi Eğitim Uygulama ve Araştırma Merkezi </a:t>
            </a:r>
          </a:p>
          <a:p>
            <a:pPr algn="ctr">
              <a:lnSpc>
                <a:spcPts val="3611"/>
              </a:lnSpc>
            </a:pPr>
            <a:r>
              <a:rPr lang="en-US" sz="2100">
                <a:solidFill>
                  <a:srgbClr val="00235E"/>
                </a:solidFill>
                <a:latin typeface="Heebo"/>
                <a:ea typeface="Heebo"/>
                <a:cs typeface="Heebo"/>
                <a:sym typeface="Heebo"/>
              </a:rPr>
              <a:t>Psikolojik Danışma ve Rehberlik Eğitim, Uygulama ve Araştırma Merkezi</a:t>
            </a:r>
          </a:p>
          <a:p>
            <a:pPr algn="ctr">
              <a:lnSpc>
                <a:spcPts val="3611"/>
              </a:lnSpc>
            </a:pPr>
            <a:r>
              <a:rPr lang="en-US" sz="2100">
                <a:solidFill>
                  <a:srgbClr val="00235E"/>
                </a:solidFill>
                <a:latin typeface="Heebo"/>
                <a:ea typeface="Heebo"/>
                <a:cs typeface="Heebo"/>
                <a:sym typeface="Heebo"/>
              </a:rPr>
              <a:t>Sağlık Araştırma ve Uygulama Merkezi </a:t>
            </a:r>
          </a:p>
          <a:p>
            <a:pPr algn="ctr">
              <a:lnSpc>
                <a:spcPts val="3611"/>
              </a:lnSpc>
            </a:pPr>
            <a:r>
              <a:rPr lang="en-US" sz="2100">
                <a:solidFill>
                  <a:srgbClr val="00235E"/>
                </a:solidFill>
                <a:latin typeface="Heebo"/>
                <a:ea typeface="Heebo"/>
                <a:cs typeface="Heebo"/>
                <a:sym typeface="Heebo"/>
              </a:rPr>
              <a:t>Su ve Çevre Sorunları Uygulama ve Araştırma Merkezi </a:t>
            </a:r>
          </a:p>
          <a:p>
            <a:pPr algn="ctr">
              <a:lnSpc>
                <a:spcPts val="3611"/>
              </a:lnSpc>
            </a:pPr>
            <a:r>
              <a:rPr lang="en-US" sz="2100">
                <a:solidFill>
                  <a:srgbClr val="00235E"/>
                </a:solidFill>
                <a:latin typeface="Heebo"/>
                <a:ea typeface="Heebo"/>
                <a:cs typeface="Heebo"/>
                <a:sym typeface="Heebo"/>
              </a:rPr>
              <a:t>Sürekli Eğitim Uygulama ve Araştırma Merkezi </a:t>
            </a:r>
          </a:p>
          <a:p>
            <a:pPr algn="ctr">
              <a:lnSpc>
                <a:spcPts val="3611"/>
              </a:lnSpc>
            </a:pPr>
            <a:r>
              <a:rPr lang="en-US" sz="2100">
                <a:solidFill>
                  <a:srgbClr val="00235E"/>
                </a:solidFill>
                <a:latin typeface="Heebo"/>
                <a:ea typeface="Heebo"/>
                <a:cs typeface="Heebo"/>
                <a:sym typeface="Heebo"/>
              </a:rPr>
              <a:t>Spor Bilimleri Teknolojisi Araştırma ve Uygulama Merkezi </a:t>
            </a:r>
          </a:p>
          <a:p>
            <a:pPr algn="ctr">
              <a:lnSpc>
                <a:spcPts val="3611"/>
              </a:lnSpc>
            </a:pPr>
            <a:r>
              <a:rPr lang="en-US" sz="2100">
                <a:solidFill>
                  <a:srgbClr val="00235E"/>
                </a:solidFill>
                <a:latin typeface="Heebo"/>
                <a:ea typeface="Heebo"/>
                <a:cs typeface="Heebo"/>
                <a:sym typeface="Heebo"/>
              </a:rPr>
              <a:t>Türk Dili ve Kültürü Uygulama ve Araştırma Merkezi </a:t>
            </a:r>
          </a:p>
          <a:p>
            <a:pPr algn="ctr">
              <a:lnSpc>
                <a:spcPts val="3611"/>
              </a:lnSpc>
            </a:pPr>
            <a:r>
              <a:rPr lang="en-US" sz="2100">
                <a:solidFill>
                  <a:srgbClr val="00235E"/>
                </a:solidFill>
                <a:latin typeface="Heebo"/>
                <a:ea typeface="Heebo"/>
                <a:cs typeface="Heebo"/>
                <a:sym typeface="Heebo"/>
              </a:rPr>
              <a:t>Türk Mutfak Kültürü Araştırma ve Uygulama Merkezi </a:t>
            </a:r>
          </a:p>
          <a:p>
            <a:pPr algn="ctr">
              <a:lnSpc>
                <a:spcPts val="3611"/>
              </a:lnSpc>
            </a:pPr>
            <a:r>
              <a:rPr lang="en-US" sz="2100">
                <a:solidFill>
                  <a:srgbClr val="00235E"/>
                </a:solidFill>
                <a:latin typeface="Heebo"/>
                <a:ea typeface="Heebo"/>
                <a:cs typeface="Heebo"/>
                <a:sym typeface="Heebo"/>
              </a:rPr>
              <a:t>Tohum Islahı ve Genetik Uygulama ve Araştırma Merkezi </a:t>
            </a:r>
          </a:p>
          <a:p>
            <a:pPr algn="ctr">
              <a:lnSpc>
                <a:spcPts val="3611"/>
              </a:lnSpc>
            </a:pPr>
            <a:r>
              <a:rPr lang="en-US" sz="2100">
                <a:solidFill>
                  <a:srgbClr val="00235E"/>
                </a:solidFill>
                <a:latin typeface="Heebo"/>
                <a:ea typeface="Heebo"/>
                <a:cs typeface="Heebo"/>
                <a:sym typeface="Heebo"/>
              </a:rPr>
              <a:t>Toplumsal Ekonomik ve Siyasal Araştırma ve Uygulama Merkezi </a:t>
            </a:r>
          </a:p>
          <a:p>
            <a:pPr algn="ctr">
              <a:lnSpc>
                <a:spcPts val="3611"/>
              </a:lnSpc>
            </a:pPr>
            <a:r>
              <a:rPr lang="en-US" sz="2100">
                <a:solidFill>
                  <a:srgbClr val="00235E"/>
                </a:solidFill>
                <a:latin typeface="Heebo"/>
                <a:ea typeface="Heebo"/>
                <a:cs typeface="Heebo"/>
                <a:sym typeface="Heebo"/>
              </a:rPr>
              <a:t>Üniversite Sanayi İşbirliği Uygulama ve Araştırma Merkezi</a:t>
            </a:r>
          </a:p>
          <a:p>
            <a:pPr algn="ctr">
              <a:lnSpc>
                <a:spcPts val="3611"/>
              </a:lnSpc>
            </a:pPr>
            <a:r>
              <a:rPr lang="en-US" sz="2100">
                <a:solidFill>
                  <a:srgbClr val="00235E"/>
                </a:solidFill>
                <a:latin typeface="Heebo"/>
                <a:ea typeface="Heebo"/>
                <a:cs typeface="Heebo"/>
                <a:sym typeface="Heebo"/>
              </a:rPr>
              <a:t>Üreme Sağlığı-İnfertilite Uygulama ve Araştırma Merkezi</a:t>
            </a:r>
          </a:p>
          <a:p>
            <a:pPr algn="ctr">
              <a:lnSpc>
                <a:spcPts val="3611"/>
              </a:lnSpc>
            </a:pPr>
            <a:r>
              <a:rPr lang="en-US" sz="2100">
                <a:solidFill>
                  <a:srgbClr val="00235E"/>
                </a:solidFill>
                <a:latin typeface="Heebo"/>
                <a:ea typeface="Heebo"/>
                <a:cs typeface="Heebo"/>
                <a:sym typeface="Heebo"/>
              </a:rPr>
              <a:t>Uzaktan Eğitim Uygulama Ve Araştırma Merkezi</a:t>
            </a:r>
          </a:p>
        </p:txBody>
      </p:sp>
      <p:grpSp>
        <p:nvGrpSpPr>
          <p:cNvPr id="4" name="Group 4"/>
          <p:cNvGrpSpPr/>
          <p:nvPr/>
        </p:nvGrpSpPr>
        <p:grpSpPr>
          <a:xfrm>
            <a:off x="13144500" y="571500"/>
            <a:ext cx="4114800" cy="547688"/>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6" name="TextBox 6"/>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10</a:t>
              </a:r>
            </a:p>
          </p:txBody>
        </p:sp>
      </p:grpSp>
      <p:grpSp>
        <p:nvGrpSpPr>
          <p:cNvPr id="7" name="Group 7"/>
          <p:cNvGrpSpPr/>
          <p:nvPr/>
        </p:nvGrpSpPr>
        <p:grpSpPr>
          <a:xfrm>
            <a:off x="1028700" y="267230"/>
            <a:ext cx="18311571" cy="1703915"/>
            <a:chOff x="0" y="0"/>
            <a:chExt cx="24415428" cy="2271887"/>
          </a:xfrm>
        </p:grpSpPr>
        <p:sp>
          <p:nvSpPr>
            <p:cNvPr id="8" name="Freeform 8"/>
            <p:cNvSpPr/>
            <p:nvPr/>
          </p:nvSpPr>
          <p:spPr>
            <a:xfrm>
              <a:off x="0" y="0"/>
              <a:ext cx="24415428" cy="2271887"/>
            </a:xfrm>
            <a:custGeom>
              <a:avLst/>
              <a:gdLst/>
              <a:ahLst/>
              <a:cxnLst/>
              <a:rect l="l" t="t" r="r" b="b"/>
              <a:pathLst>
                <a:path w="24415428" h="2271887">
                  <a:moveTo>
                    <a:pt x="0" y="0"/>
                  </a:moveTo>
                  <a:lnTo>
                    <a:pt x="24415428" y="0"/>
                  </a:lnTo>
                  <a:lnTo>
                    <a:pt x="24415428" y="2271887"/>
                  </a:lnTo>
                  <a:lnTo>
                    <a:pt x="0" y="2271887"/>
                  </a:lnTo>
                  <a:close/>
                </a:path>
              </a:pathLst>
            </a:custGeom>
            <a:solidFill>
              <a:srgbClr val="000000">
                <a:alpha val="0"/>
              </a:srgbClr>
            </a:solidFill>
          </p:spPr>
          <p:txBody>
            <a:bodyPr/>
            <a:lstStyle/>
            <a:p>
              <a:endParaRPr lang="tr-TR"/>
            </a:p>
          </p:txBody>
        </p:sp>
        <p:sp>
          <p:nvSpPr>
            <p:cNvPr id="9" name="TextBox 9"/>
            <p:cNvSpPr txBox="1"/>
            <p:nvPr/>
          </p:nvSpPr>
          <p:spPr>
            <a:xfrm>
              <a:off x="0" y="114300"/>
              <a:ext cx="24415428" cy="2157587"/>
            </a:xfrm>
            <a:prstGeom prst="rect">
              <a:avLst/>
            </a:prstGeom>
          </p:spPr>
          <p:txBody>
            <a:bodyPr lIns="0" tIns="0" rIns="0" bIns="0" rtlCol="0" anchor="ctr"/>
            <a:lstStyle/>
            <a:p>
              <a:pPr algn="just">
                <a:lnSpc>
                  <a:spcPts val="10152"/>
                </a:lnSpc>
              </a:pPr>
              <a:r>
                <a:rPr lang="en-US" sz="9400" b="1" i="1">
                  <a:solidFill>
                    <a:srgbClr val="00235E"/>
                  </a:solidFill>
                  <a:latin typeface="Century Expanded Bold Italics"/>
                  <a:ea typeface="Century Expanded Bold Italics"/>
                  <a:cs typeface="Century Expanded Bold Italics"/>
                  <a:sym typeface="Century Expanded Bold Italics"/>
                </a:rPr>
                <a:t>ARAŞTIRMA MERKEZLERİ</a:t>
              </a:r>
            </a:p>
          </p:txBody>
        </p:sp>
      </p:grpSp>
      <p:grpSp>
        <p:nvGrpSpPr>
          <p:cNvPr id="10" name="Group 10"/>
          <p:cNvGrpSpPr/>
          <p:nvPr/>
        </p:nvGrpSpPr>
        <p:grpSpPr>
          <a:xfrm>
            <a:off x="783330" y="2148115"/>
            <a:ext cx="6989600" cy="7785897"/>
            <a:chOff x="0" y="0"/>
            <a:chExt cx="5708590" cy="6358946"/>
          </a:xfrm>
        </p:grpSpPr>
        <p:sp>
          <p:nvSpPr>
            <p:cNvPr id="11" name="Freeform 11"/>
            <p:cNvSpPr/>
            <p:nvPr/>
          </p:nvSpPr>
          <p:spPr>
            <a:xfrm>
              <a:off x="0" y="0"/>
              <a:ext cx="5708650" cy="6358890"/>
            </a:xfrm>
            <a:custGeom>
              <a:avLst/>
              <a:gdLst/>
              <a:ahLst/>
              <a:cxnLst/>
              <a:rect l="l" t="t" r="r" b="b"/>
              <a:pathLst>
                <a:path w="5708650" h="6358890">
                  <a:moveTo>
                    <a:pt x="0" y="0"/>
                  </a:moveTo>
                  <a:lnTo>
                    <a:pt x="5708650" y="0"/>
                  </a:lnTo>
                  <a:lnTo>
                    <a:pt x="5708650" y="6358890"/>
                  </a:lnTo>
                  <a:lnTo>
                    <a:pt x="0" y="6358890"/>
                  </a:lnTo>
                  <a:lnTo>
                    <a:pt x="0" y="0"/>
                  </a:lnTo>
                  <a:close/>
                </a:path>
              </a:pathLst>
            </a:custGeom>
            <a:blipFill>
              <a:blip r:embed="rId3"/>
              <a:stretch>
                <a:fillRect l="-45397" r="-77239"/>
              </a:stretch>
            </a:blipFill>
          </p:spPr>
          <p:txBody>
            <a:bodyPr/>
            <a:lstStyle/>
            <a:p>
              <a:endParaRPr lang="tr-T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6807316" y="6514615"/>
            <a:ext cx="1057803" cy="105780"/>
          </a:xfrm>
          <a:custGeom>
            <a:avLst/>
            <a:gdLst/>
            <a:ahLst/>
            <a:cxnLst/>
            <a:rect l="l" t="t" r="r" b="b"/>
            <a:pathLst>
              <a:path w="1057803" h="105780">
                <a:moveTo>
                  <a:pt x="0" y="0"/>
                </a:moveTo>
                <a:lnTo>
                  <a:pt x="1057804" y="0"/>
                </a:lnTo>
                <a:lnTo>
                  <a:pt x="1057804" y="105781"/>
                </a:lnTo>
                <a:lnTo>
                  <a:pt x="0" y="1057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rot="5400000">
            <a:off x="6773476" y="8286163"/>
            <a:ext cx="1057803" cy="105780"/>
          </a:xfrm>
          <a:custGeom>
            <a:avLst/>
            <a:gdLst/>
            <a:ahLst/>
            <a:cxnLst/>
            <a:rect l="l" t="t" r="r" b="b"/>
            <a:pathLst>
              <a:path w="1057803" h="105780">
                <a:moveTo>
                  <a:pt x="0" y="0"/>
                </a:moveTo>
                <a:lnTo>
                  <a:pt x="1057803" y="0"/>
                </a:lnTo>
                <a:lnTo>
                  <a:pt x="1057803" y="105780"/>
                </a:lnTo>
                <a:lnTo>
                  <a:pt x="0" y="105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4" name="AutoShape 4"/>
          <p:cNvSpPr/>
          <p:nvPr/>
        </p:nvSpPr>
        <p:spPr>
          <a:xfrm>
            <a:off x="2282882" y="4222353"/>
            <a:ext cx="3013333" cy="1044138"/>
          </a:xfrm>
          <a:prstGeom prst="rect">
            <a:avLst/>
          </a:prstGeom>
          <a:solidFill>
            <a:srgbClr val="37C9EF"/>
          </a:solidFill>
        </p:spPr>
        <p:txBody>
          <a:bodyPr/>
          <a:lstStyle/>
          <a:p>
            <a:endParaRPr lang="tr-TR"/>
          </a:p>
        </p:txBody>
      </p:sp>
      <p:sp>
        <p:nvSpPr>
          <p:cNvPr id="5" name="AutoShape 5"/>
          <p:cNvSpPr/>
          <p:nvPr/>
        </p:nvSpPr>
        <p:spPr>
          <a:xfrm>
            <a:off x="5819900" y="4222353"/>
            <a:ext cx="3010098" cy="1044138"/>
          </a:xfrm>
          <a:prstGeom prst="rect">
            <a:avLst/>
          </a:prstGeom>
          <a:solidFill>
            <a:srgbClr val="2C92D5"/>
          </a:solidFill>
        </p:spPr>
        <p:txBody>
          <a:bodyPr/>
          <a:lstStyle/>
          <a:p>
            <a:endParaRPr lang="tr-TR"/>
          </a:p>
        </p:txBody>
      </p:sp>
      <p:sp>
        <p:nvSpPr>
          <p:cNvPr id="6" name="AutoShape 6"/>
          <p:cNvSpPr/>
          <p:nvPr/>
        </p:nvSpPr>
        <p:spPr>
          <a:xfrm>
            <a:off x="9353684" y="4222353"/>
            <a:ext cx="3010098" cy="1044138"/>
          </a:xfrm>
          <a:prstGeom prst="rect">
            <a:avLst/>
          </a:prstGeom>
          <a:solidFill>
            <a:srgbClr val="13538A"/>
          </a:solidFill>
        </p:spPr>
        <p:txBody>
          <a:bodyPr/>
          <a:lstStyle/>
          <a:p>
            <a:endParaRPr lang="tr-TR"/>
          </a:p>
        </p:txBody>
      </p:sp>
      <p:sp>
        <p:nvSpPr>
          <p:cNvPr id="7" name="AutoShape 7"/>
          <p:cNvSpPr/>
          <p:nvPr/>
        </p:nvSpPr>
        <p:spPr>
          <a:xfrm>
            <a:off x="12887468" y="4222353"/>
            <a:ext cx="3010098" cy="1044138"/>
          </a:xfrm>
          <a:prstGeom prst="rect">
            <a:avLst/>
          </a:prstGeom>
          <a:solidFill>
            <a:srgbClr val="191919"/>
          </a:solidFill>
        </p:spPr>
        <p:txBody>
          <a:bodyPr/>
          <a:lstStyle/>
          <a:p>
            <a:endParaRPr lang="tr-TR"/>
          </a:p>
        </p:txBody>
      </p:sp>
      <p:sp>
        <p:nvSpPr>
          <p:cNvPr id="8" name="TextBox 8"/>
          <p:cNvSpPr txBox="1"/>
          <p:nvPr/>
        </p:nvSpPr>
        <p:spPr>
          <a:xfrm>
            <a:off x="2606121" y="4449147"/>
            <a:ext cx="2366856" cy="523875"/>
          </a:xfrm>
          <a:prstGeom prst="rect">
            <a:avLst/>
          </a:prstGeom>
        </p:spPr>
        <p:txBody>
          <a:bodyPr lIns="0" tIns="0" rIns="0" bIns="0" rtlCol="0" anchor="t">
            <a:spAutoFit/>
          </a:bodyPr>
          <a:lstStyle/>
          <a:p>
            <a:pPr algn="ctr">
              <a:lnSpc>
                <a:spcPts val="4200"/>
              </a:lnSpc>
            </a:pPr>
            <a:r>
              <a:rPr lang="en-US" sz="3000" b="1">
                <a:solidFill>
                  <a:srgbClr val="00235E"/>
                </a:solidFill>
                <a:latin typeface="Aileron Bold"/>
                <a:ea typeface="Aileron Bold"/>
                <a:cs typeface="Aileron Bold"/>
                <a:sym typeface="Aileron Bold"/>
              </a:rPr>
              <a:t>ENSTİTÜLER</a:t>
            </a:r>
          </a:p>
        </p:txBody>
      </p:sp>
      <p:sp>
        <p:nvSpPr>
          <p:cNvPr id="9" name="AutoShape 9"/>
          <p:cNvSpPr/>
          <p:nvPr/>
        </p:nvSpPr>
        <p:spPr>
          <a:xfrm>
            <a:off x="6153219" y="6746964"/>
            <a:ext cx="2365998" cy="1044138"/>
          </a:xfrm>
          <a:prstGeom prst="rect">
            <a:avLst/>
          </a:prstGeom>
          <a:solidFill>
            <a:srgbClr val="2C92D5"/>
          </a:solidFill>
        </p:spPr>
        <p:txBody>
          <a:bodyPr/>
          <a:lstStyle/>
          <a:p>
            <a:endParaRPr lang="tr-TR"/>
          </a:p>
        </p:txBody>
      </p:sp>
      <p:sp>
        <p:nvSpPr>
          <p:cNvPr id="10" name="AutoShape 10"/>
          <p:cNvSpPr/>
          <p:nvPr/>
        </p:nvSpPr>
        <p:spPr>
          <a:xfrm>
            <a:off x="5990865" y="8592711"/>
            <a:ext cx="2866571" cy="1044138"/>
          </a:xfrm>
          <a:prstGeom prst="rect">
            <a:avLst/>
          </a:prstGeom>
          <a:solidFill>
            <a:srgbClr val="2C92D5"/>
          </a:solidFill>
        </p:spPr>
        <p:txBody>
          <a:bodyPr/>
          <a:lstStyle/>
          <a:p>
            <a:endParaRPr lang="tr-TR"/>
          </a:p>
        </p:txBody>
      </p:sp>
      <p:sp>
        <p:nvSpPr>
          <p:cNvPr id="11" name="Freeform 11"/>
          <p:cNvSpPr/>
          <p:nvPr/>
        </p:nvSpPr>
        <p:spPr>
          <a:xfrm rot="5400000">
            <a:off x="3118939" y="3640561"/>
            <a:ext cx="1057803" cy="105780"/>
          </a:xfrm>
          <a:custGeom>
            <a:avLst/>
            <a:gdLst/>
            <a:ahLst/>
            <a:cxnLst/>
            <a:rect l="l" t="t" r="r" b="b"/>
            <a:pathLst>
              <a:path w="1057803" h="105780">
                <a:moveTo>
                  <a:pt x="0" y="0"/>
                </a:moveTo>
                <a:lnTo>
                  <a:pt x="1057803" y="0"/>
                </a:lnTo>
                <a:lnTo>
                  <a:pt x="1057803" y="105781"/>
                </a:lnTo>
                <a:lnTo>
                  <a:pt x="0" y="1057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2" name="Freeform 12"/>
          <p:cNvSpPr/>
          <p:nvPr/>
        </p:nvSpPr>
        <p:spPr>
          <a:xfrm rot="5400000">
            <a:off x="14109486" y="3640561"/>
            <a:ext cx="1057803" cy="105780"/>
          </a:xfrm>
          <a:custGeom>
            <a:avLst/>
            <a:gdLst/>
            <a:ahLst/>
            <a:cxnLst/>
            <a:rect l="l" t="t" r="r" b="b"/>
            <a:pathLst>
              <a:path w="1057803" h="105780">
                <a:moveTo>
                  <a:pt x="0" y="0"/>
                </a:moveTo>
                <a:lnTo>
                  <a:pt x="1057803" y="0"/>
                </a:lnTo>
                <a:lnTo>
                  <a:pt x="1057803" y="105781"/>
                </a:lnTo>
                <a:lnTo>
                  <a:pt x="0" y="1057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3" name="Freeform 13"/>
          <p:cNvSpPr/>
          <p:nvPr/>
        </p:nvSpPr>
        <p:spPr>
          <a:xfrm rot="5400000">
            <a:off x="10281320" y="3640561"/>
            <a:ext cx="1057803" cy="105780"/>
          </a:xfrm>
          <a:custGeom>
            <a:avLst/>
            <a:gdLst/>
            <a:ahLst/>
            <a:cxnLst/>
            <a:rect l="l" t="t" r="r" b="b"/>
            <a:pathLst>
              <a:path w="1057803" h="105780">
                <a:moveTo>
                  <a:pt x="0" y="0"/>
                </a:moveTo>
                <a:lnTo>
                  <a:pt x="1057803" y="0"/>
                </a:lnTo>
                <a:lnTo>
                  <a:pt x="1057803" y="105781"/>
                </a:lnTo>
                <a:lnTo>
                  <a:pt x="0" y="1057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4" name="Freeform 14"/>
          <p:cNvSpPr/>
          <p:nvPr/>
        </p:nvSpPr>
        <p:spPr>
          <a:xfrm rot="5400000">
            <a:off x="6698915" y="3640561"/>
            <a:ext cx="1057803" cy="105780"/>
          </a:xfrm>
          <a:custGeom>
            <a:avLst/>
            <a:gdLst/>
            <a:ahLst/>
            <a:cxnLst/>
            <a:rect l="l" t="t" r="r" b="b"/>
            <a:pathLst>
              <a:path w="1057803" h="105780">
                <a:moveTo>
                  <a:pt x="0" y="0"/>
                </a:moveTo>
                <a:lnTo>
                  <a:pt x="1057803" y="0"/>
                </a:lnTo>
                <a:lnTo>
                  <a:pt x="1057803" y="105781"/>
                </a:lnTo>
                <a:lnTo>
                  <a:pt x="0" y="1057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15" name="Group 15"/>
          <p:cNvGrpSpPr/>
          <p:nvPr/>
        </p:nvGrpSpPr>
        <p:grpSpPr>
          <a:xfrm>
            <a:off x="2713007" y="2505125"/>
            <a:ext cx="12613566" cy="1188326"/>
            <a:chOff x="0" y="0"/>
            <a:chExt cx="27776862" cy="2616863"/>
          </a:xfrm>
        </p:grpSpPr>
        <p:sp>
          <p:nvSpPr>
            <p:cNvPr id="16" name="Freeform 16"/>
            <p:cNvSpPr/>
            <p:nvPr/>
          </p:nvSpPr>
          <p:spPr>
            <a:xfrm>
              <a:off x="72390" y="72390"/>
              <a:ext cx="27632083" cy="2472083"/>
            </a:xfrm>
            <a:custGeom>
              <a:avLst/>
              <a:gdLst/>
              <a:ahLst/>
              <a:cxnLst/>
              <a:rect l="l" t="t" r="r" b="b"/>
              <a:pathLst>
                <a:path w="27632083" h="2472083">
                  <a:moveTo>
                    <a:pt x="0" y="0"/>
                  </a:moveTo>
                  <a:lnTo>
                    <a:pt x="27632083" y="0"/>
                  </a:lnTo>
                  <a:lnTo>
                    <a:pt x="27632083" y="2472083"/>
                  </a:lnTo>
                  <a:lnTo>
                    <a:pt x="0" y="2472083"/>
                  </a:lnTo>
                  <a:lnTo>
                    <a:pt x="0" y="0"/>
                  </a:lnTo>
                  <a:close/>
                </a:path>
              </a:pathLst>
            </a:custGeom>
            <a:solidFill>
              <a:srgbClr val="FFFFFF"/>
            </a:solidFill>
          </p:spPr>
          <p:txBody>
            <a:bodyPr/>
            <a:lstStyle/>
            <a:p>
              <a:endParaRPr lang="tr-TR"/>
            </a:p>
          </p:txBody>
        </p:sp>
        <p:sp>
          <p:nvSpPr>
            <p:cNvPr id="17" name="Freeform 17"/>
            <p:cNvSpPr/>
            <p:nvPr/>
          </p:nvSpPr>
          <p:spPr>
            <a:xfrm>
              <a:off x="0" y="0"/>
              <a:ext cx="27776863" cy="2616863"/>
            </a:xfrm>
            <a:custGeom>
              <a:avLst/>
              <a:gdLst/>
              <a:ahLst/>
              <a:cxnLst/>
              <a:rect l="l" t="t" r="r" b="b"/>
              <a:pathLst>
                <a:path w="27776863" h="2616863">
                  <a:moveTo>
                    <a:pt x="27632081" y="2472083"/>
                  </a:moveTo>
                  <a:lnTo>
                    <a:pt x="27776863" y="2472083"/>
                  </a:lnTo>
                  <a:lnTo>
                    <a:pt x="27776863" y="2616863"/>
                  </a:lnTo>
                  <a:lnTo>
                    <a:pt x="27632081" y="2616863"/>
                  </a:lnTo>
                  <a:lnTo>
                    <a:pt x="27632081" y="2472083"/>
                  </a:lnTo>
                  <a:close/>
                  <a:moveTo>
                    <a:pt x="0" y="144780"/>
                  </a:moveTo>
                  <a:lnTo>
                    <a:pt x="144780" y="144780"/>
                  </a:lnTo>
                  <a:lnTo>
                    <a:pt x="144780" y="2472083"/>
                  </a:lnTo>
                  <a:lnTo>
                    <a:pt x="0" y="2472083"/>
                  </a:lnTo>
                  <a:lnTo>
                    <a:pt x="0" y="144780"/>
                  </a:lnTo>
                  <a:close/>
                  <a:moveTo>
                    <a:pt x="0" y="2472083"/>
                  </a:moveTo>
                  <a:lnTo>
                    <a:pt x="144780" y="2472083"/>
                  </a:lnTo>
                  <a:lnTo>
                    <a:pt x="144780" y="2616863"/>
                  </a:lnTo>
                  <a:lnTo>
                    <a:pt x="0" y="2616863"/>
                  </a:lnTo>
                  <a:lnTo>
                    <a:pt x="0" y="2472083"/>
                  </a:lnTo>
                  <a:close/>
                  <a:moveTo>
                    <a:pt x="27632081" y="144780"/>
                  </a:moveTo>
                  <a:lnTo>
                    <a:pt x="27776863" y="144780"/>
                  </a:lnTo>
                  <a:lnTo>
                    <a:pt x="27776863" y="2472083"/>
                  </a:lnTo>
                  <a:lnTo>
                    <a:pt x="27632081" y="2472083"/>
                  </a:lnTo>
                  <a:lnTo>
                    <a:pt x="27632081" y="144780"/>
                  </a:lnTo>
                  <a:close/>
                  <a:moveTo>
                    <a:pt x="144780" y="2472083"/>
                  </a:moveTo>
                  <a:lnTo>
                    <a:pt x="27632081" y="2472083"/>
                  </a:lnTo>
                  <a:lnTo>
                    <a:pt x="27632081" y="2616863"/>
                  </a:lnTo>
                  <a:lnTo>
                    <a:pt x="144780" y="2616863"/>
                  </a:lnTo>
                  <a:lnTo>
                    <a:pt x="144780" y="2472083"/>
                  </a:lnTo>
                  <a:close/>
                  <a:moveTo>
                    <a:pt x="27632081" y="0"/>
                  </a:moveTo>
                  <a:lnTo>
                    <a:pt x="27776863" y="0"/>
                  </a:lnTo>
                  <a:lnTo>
                    <a:pt x="27776863" y="144780"/>
                  </a:lnTo>
                  <a:lnTo>
                    <a:pt x="27632081" y="144780"/>
                  </a:lnTo>
                  <a:lnTo>
                    <a:pt x="27632081" y="0"/>
                  </a:lnTo>
                  <a:close/>
                  <a:moveTo>
                    <a:pt x="0" y="0"/>
                  </a:moveTo>
                  <a:lnTo>
                    <a:pt x="144780" y="0"/>
                  </a:lnTo>
                  <a:lnTo>
                    <a:pt x="144780" y="144780"/>
                  </a:lnTo>
                  <a:lnTo>
                    <a:pt x="0" y="144780"/>
                  </a:lnTo>
                  <a:lnTo>
                    <a:pt x="0" y="0"/>
                  </a:lnTo>
                  <a:close/>
                  <a:moveTo>
                    <a:pt x="144780" y="0"/>
                  </a:moveTo>
                  <a:lnTo>
                    <a:pt x="27632081" y="0"/>
                  </a:lnTo>
                  <a:lnTo>
                    <a:pt x="27632081" y="144780"/>
                  </a:lnTo>
                  <a:lnTo>
                    <a:pt x="144780" y="144780"/>
                  </a:lnTo>
                  <a:lnTo>
                    <a:pt x="144780" y="0"/>
                  </a:lnTo>
                  <a:close/>
                </a:path>
              </a:pathLst>
            </a:custGeom>
            <a:solidFill>
              <a:srgbClr val="191919"/>
            </a:solidFill>
          </p:spPr>
          <p:txBody>
            <a:bodyPr/>
            <a:lstStyle/>
            <a:p>
              <a:endParaRPr lang="tr-TR"/>
            </a:p>
          </p:txBody>
        </p:sp>
      </p:grpSp>
      <p:sp>
        <p:nvSpPr>
          <p:cNvPr id="18" name="TextBox 18"/>
          <p:cNvSpPr txBox="1"/>
          <p:nvPr/>
        </p:nvSpPr>
        <p:spPr>
          <a:xfrm>
            <a:off x="41565" y="-133350"/>
            <a:ext cx="18204869" cy="1193800"/>
          </a:xfrm>
          <a:prstGeom prst="rect">
            <a:avLst/>
          </a:prstGeom>
        </p:spPr>
        <p:txBody>
          <a:bodyPr lIns="0" tIns="0" rIns="0" bIns="0" rtlCol="0" anchor="t">
            <a:spAutoFit/>
          </a:bodyPr>
          <a:lstStyle/>
          <a:p>
            <a:pPr algn="ctr">
              <a:lnSpc>
                <a:spcPts val="9799"/>
              </a:lnSpc>
              <a:spcBef>
                <a:spcPct val="0"/>
              </a:spcBef>
            </a:pPr>
            <a:r>
              <a:rPr lang="en-US" sz="6999">
                <a:solidFill>
                  <a:srgbClr val="00235E"/>
                </a:solidFill>
                <a:latin typeface="Century Expanded"/>
                <a:ea typeface="Century Expanded"/>
                <a:cs typeface="Century Expanded"/>
                <a:sym typeface="Century Expanded"/>
              </a:rPr>
              <a:t>Üniversite Genel Teşkilat Şeması</a:t>
            </a:r>
          </a:p>
        </p:txBody>
      </p:sp>
      <p:sp>
        <p:nvSpPr>
          <p:cNvPr id="19" name="TextBox 19"/>
          <p:cNvSpPr txBox="1"/>
          <p:nvPr/>
        </p:nvSpPr>
        <p:spPr>
          <a:xfrm>
            <a:off x="4611947" y="2632880"/>
            <a:ext cx="9064106" cy="837567"/>
          </a:xfrm>
          <a:prstGeom prst="rect">
            <a:avLst/>
          </a:prstGeom>
        </p:spPr>
        <p:txBody>
          <a:bodyPr lIns="0" tIns="0" rIns="0" bIns="0" rtlCol="0" anchor="t">
            <a:spAutoFit/>
          </a:bodyPr>
          <a:lstStyle/>
          <a:p>
            <a:pPr algn="ctr">
              <a:lnSpc>
                <a:spcPts val="6859"/>
              </a:lnSpc>
            </a:pPr>
            <a:r>
              <a:rPr lang="en-US" sz="4899" b="1">
                <a:solidFill>
                  <a:srgbClr val="191919"/>
                </a:solidFill>
                <a:latin typeface="Aileron Bold"/>
                <a:ea typeface="Aileron Bold"/>
                <a:cs typeface="Aileron Bold"/>
                <a:sym typeface="Aileron Bold"/>
              </a:rPr>
              <a:t>REKTÖR</a:t>
            </a:r>
          </a:p>
        </p:txBody>
      </p:sp>
      <p:sp>
        <p:nvSpPr>
          <p:cNvPr id="20" name="TextBox 20"/>
          <p:cNvSpPr txBox="1"/>
          <p:nvPr/>
        </p:nvSpPr>
        <p:spPr>
          <a:xfrm>
            <a:off x="5990865" y="4449147"/>
            <a:ext cx="2690706" cy="523875"/>
          </a:xfrm>
          <a:prstGeom prst="rect">
            <a:avLst/>
          </a:prstGeom>
        </p:spPr>
        <p:txBody>
          <a:bodyPr lIns="0" tIns="0" rIns="0" bIns="0" rtlCol="0" anchor="t">
            <a:spAutoFit/>
          </a:bodyPr>
          <a:lstStyle/>
          <a:p>
            <a:pPr algn="ctr">
              <a:lnSpc>
                <a:spcPts val="4200"/>
              </a:lnSpc>
            </a:pPr>
            <a:r>
              <a:rPr lang="en-US" sz="3000" b="1">
                <a:solidFill>
                  <a:srgbClr val="00235E"/>
                </a:solidFill>
                <a:latin typeface="Aileron Bold"/>
                <a:ea typeface="Aileron Bold"/>
                <a:cs typeface="Aileron Bold"/>
                <a:sym typeface="Aileron Bold"/>
              </a:rPr>
              <a:t>FAKÜLTELER</a:t>
            </a:r>
          </a:p>
        </p:txBody>
      </p:sp>
      <p:sp>
        <p:nvSpPr>
          <p:cNvPr id="21" name="TextBox 21"/>
          <p:cNvSpPr txBox="1"/>
          <p:nvPr/>
        </p:nvSpPr>
        <p:spPr>
          <a:xfrm>
            <a:off x="9513380" y="4457402"/>
            <a:ext cx="2690706" cy="523875"/>
          </a:xfrm>
          <a:prstGeom prst="rect">
            <a:avLst/>
          </a:prstGeom>
        </p:spPr>
        <p:txBody>
          <a:bodyPr lIns="0" tIns="0" rIns="0" bIns="0" rtlCol="0" anchor="t">
            <a:spAutoFit/>
          </a:bodyPr>
          <a:lstStyle/>
          <a:p>
            <a:pPr algn="ctr">
              <a:lnSpc>
                <a:spcPts val="4200"/>
              </a:lnSpc>
            </a:pPr>
            <a:r>
              <a:rPr lang="en-US" sz="3000" b="1">
                <a:solidFill>
                  <a:srgbClr val="FFFFFF"/>
                </a:solidFill>
                <a:latin typeface="Aileron Bold"/>
                <a:ea typeface="Aileron Bold"/>
                <a:cs typeface="Aileron Bold"/>
                <a:sym typeface="Aileron Bold"/>
              </a:rPr>
              <a:t>YÜKSEKOKUL</a:t>
            </a:r>
          </a:p>
        </p:txBody>
      </p:sp>
      <p:sp>
        <p:nvSpPr>
          <p:cNvPr id="22" name="TextBox 22"/>
          <p:cNvSpPr txBox="1"/>
          <p:nvPr/>
        </p:nvSpPr>
        <p:spPr>
          <a:xfrm>
            <a:off x="13059107" y="4190702"/>
            <a:ext cx="2690706" cy="1057275"/>
          </a:xfrm>
          <a:prstGeom prst="rect">
            <a:avLst/>
          </a:prstGeom>
        </p:spPr>
        <p:txBody>
          <a:bodyPr lIns="0" tIns="0" rIns="0" bIns="0" rtlCol="0" anchor="t">
            <a:spAutoFit/>
          </a:bodyPr>
          <a:lstStyle/>
          <a:p>
            <a:pPr algn="ctr">
              <a:lnSpc>
                <a:spcPts val="4200"/>
              </a:lnSpc>
            </a:pPr>
            <a:r>
              <a:rPr lang="en-US" sz="3000" b="1">
                <a:solidFill>
                  <a:srgbClr val="FFFFFF"/>
                </a:solidFill>
                <a:latin typeface="Aileron Bold"/>
                <a:ea typeface="Aileron Bold"/>
                <a:cs typeface="Aileron Bold"/>
                <a:sym typeface="Aileron Bold"/>
              </a:rPr>
              <a:t>ARAŞTIRMA MERKEZİ</a:t>
            </a:r>
          </a:p>
        </p:txBody>
      </p:sp>
      <p:sp>
        <p:nvSpPr>
          <p:cNvPr id="23" name="TextBox 23"/>
          <p:cNvSpPr txBox="1"/>
          <p:nvPr/>
        </p:nvSpPr>
        <p:spPr>
          <a:xfrm>
            <a:off x="2606121" y="5228391"/>
            <a:ext cx="2366856" cy="1057275"/>
          </a:xfrm>
          <a:prstGeom prst="rect">
            <a:avLst/>
          </a:prstGeom>
        </p:spPr>
        <p:txBody>
          <a:bodyPr lIns="0" tIns="0" rIns="0" bIns="0" rtlCol="0" anchor="t">
            <a:spAutoFit/>
          </a:bodyPr>
          <a:lstStyle/>
          <a:p>
            <a:pPr algn="ctr">
              <a:lnSpc>
                <a:spcPts val="4200"/>
              </a:lnSpc>
            </a:pPr>
            <a:r>
              <a:rPr lang="en-US" sz="3000">
                <a:solidFill>
                  <a:srgbClr val="00235E"/>
                </a:solidFill>
                <a:latin typeface="Aileron"/>
                <a:ea typeface="Aileron"/>
                <a:cs typeface="Aileron"/>
                <a:sym typeface="Aileron"/>
              </a:rPr>
              <a:t>(Enstitü Müdürü)</a:t>
            </a:r>
          </a:p>
        </p:txBody>
      </p:sp>
      <p:sp>
        <p:nvSpPr>
          <p:cNvPr id="24" name="TextBox 24"/>
          <p:cNvSpPr txBox="1"/>
          <p:nvPr/>
        </p:nvSpPr>
        <p:spPr>
          <a:xfrm>
            <a:off x="6141522" y="5495091"/>
            <a:ext cx="2366856" cy="523875"/>
          </a:xfrm>
          <a:prstGeom prst="rect">
            <a:avLst/>
          </a:prstGeom>
        </p:spPr>
        <p:txBody>
          <a:bodyPr lIns="0" tIns="0" rIns="0" bIns="0" rtlCol="0" anchor="t">
            <a:spAutoFit/>
          </a:bodyPr>
          <a:lstStyle/>
          <a:p>
            <a:pPr algn="ctr">
              <a:lnSpc>
                <a:spcPts val="4200"/>
              </a:lnSpc>
            </a:pPr>
            <a:r>
              <a:rPr lang="en-US" sz="3000">
                <a:solidFill>
                  <a:srgbClr val="00235E"/>
                </a:solidFill>
                <a:latin typeface="Aileron"/>
                <a:ea typeface="Aileron"/>
                <a:cs typeface="Aileron"/>
                <a:sym typeface="Aileron"/>
              </a:rPr>
              <a:t>(Dekan)</a:t>
            </a:r>
          </a:p>
        </p:txBody>
      </p:sp>
      <p:sp>
        <p:nvSpPr>
          <p:cNvPr id="25" name="TextBox 25"/>
          <p:cNvSpPr txBox="1"/>
          <p:nvPr/>
        </p:nvSpPr>
        <p:spPr>
          <a:xfrm>
            <a:off x="9675305" y="5495091"/>
            <a:ext cx="2366856" cy="523875"/>
          </a:xfrm>
          <a:prstGeom prst="rect">
            <a:avLst/>
          </a:prstGeom>
        </p:spPr>
        <p:txBody>
          <a:bodyPr lIns="0" tIns="0" rIns="0" bIns="0" rtlCol="0" anchor="t">
            <a:spAutoFit/>
          </a:bodyPr>
          <a:lstStyle/>
          <a:p>
            <a:pPr algn="ctr">
              <a:lnSpc>
                <a:spcPts val="4200"/>
              </a:lnSpc>
            </a:pPr>
            <a:r>
              <a:rPr lang="en-US" sz="3000">
                <a:solidFill>
                  <a:srgbClr val="00235E"/>
                </a:solidFill>
                <a:latin typeface="Aileron"/>
                <a:ea typeface="Aileron"/>
                <a:cs typeface="Aileron"/>
                <a:sym typeface="Aileron"/>
              </a:rPr>
              <a:t>(Müdür)</a:t>
            </a:r>
          </a:p>
        </p:txBody>
      </p:sp>
      <p:sp>
        <p:nvSpPr>
          <p:cNvPr id="26" name="TextBox 26"/>
          <p:cNvSpPr txBox="1"/>
          <p:nvPr/>
        </p:nvSpPr>
        <p:spPr>
          <a:xfrm>
            <a:off x="13221032" y="5495091"/>
            <a:ext cx="2366856" cy="523875"/>
          </a:xfrm>
          <a:prstGeom prst="rect">
            <a:avLst/>
          </a:prstGeom>
        </p:spPr>
        <p:txBody>
          <a:bodyPr lIns="0" tIns="0" rIns="0" bIns="0" rtlCol="0" anchor="t">
            <a:spAutoFit/>
          </a:bodyPr>
          <a:lstStyle/>
          <a:p>
            <a:pPr algn="ctr">
              <a:lnSpc>
                <a:spcPts val="4200"/>
              </a:lnSpc>
            </a:pPr>
            <a:r>
              <a:rPr lang="en-US" sz="3000">
                <a:solidFill>
                  <a:srgbClr val="00235E"/>
                </a:solidFill>
                <a:latin typeface="Aileron"/>
                <a:ea typeface="Aileron"/>
                <a:cs typeface="Aileron"/>
                <a:sym typeface="Aileron"/>
              </a:rPr>
              <a:t>(Müdür)</a:t>
            </a:r>
          </a:p>
        </p:txBody>
      </p:sp>
      <p:sp>
        <p:nvSpPr>
          <p:cNvPr id="27" name="TextBox 27"/>
          <p:cNvSpPr txBox="1"/>
          <p:nvPr/>
        </p:nvSpPr>
        <p:spPr>
          <a:xfrm>
            <a:off x="6043755" y="6733827"/>
            <a:ext cx="2690706" cy="1057275"/>
          </a:xfrm>
          <a:prstGeom prst="rect">
            <a:avLst/>
          </a:prstGeom>
        </p:spPr>
        <p:txBody>
          <a:bodyPr lIns="0" tIns="0" rIns="0" bIns="0" rtlCol="0" anchor="t">
            <a:spAutoFit/>
          </a:bodyPr>
          <a:lstStyle/>
          <a:p>
            <a:pPr algn="ctr">
              <a:lnSpc>
                <a:spcPts val="4200"/>
              </a:lnSpc>
            </a:pPr>
            <a:r>
              <a:rPr lang="en-US" sz="3000" b="1">
                <a:solidFill>
                  <a:srgbClr val="00235E"/>
                </a:solidFill>
                <a:latin typeface="Aileron Bold"/>
                <a:ea typeface="Aileron Bold"/>
                <a:cs typeface="Aileron Bold"/>
                <a:sym typeface="Aileron Bold"/>
              </a:rPr>
              <a:t>BÖLÜM BAŞKANI</a:t>
            </a:r>
          </a:p>
        </p:txBody>
      </p:sp>
      <p:sp>
        <p:nvSpPr>
          <p:cNvPr id="28" name="TextBox 28"/>
          <p:cNvSpPr txBox="1"/>
          <p:nvPr/>
        </p:nvSpPr>
        <p:spPr>
          <a:xfrm>
            <a:off x="6000390" y="8552804"/>
            <a:ext cx="2690706" cy="1057275"/>
          </a:xfrm>
          <a:prstGeom prst="rect">
            <a:avLst/>
          </a:prstGeom>
        </p:spPr>
        <p:txBody>
          <a:bodyPr lIns="0" tIns="0" rIns="0" bIns="0" rtlCol="0" anchor="t">
            <a:spAutoFit/>
          </a:bodyPr>
          <a:lstStyle/>
          <a:p>
            <a:pPr algn="ctr">
              <a:lnSpc>
                <a:spcPts val="4200"/>
              </a:lnSpc>
            </a:pPr>
            <a:r>
              <a:rPr lang="en-US" sz="3000" b="1">
                <a:solidFill>
                  <a:srgbClr val="00235E"/>
                </a:solidFill>
                <a:latin typeface="Aileron Bold"/>
                <a:ea typeface="Aileron Bold"/>
                <a:cs typeface="Aileron Bold"/>
                <a:sym typeface="Aileron Bold"/>
              </a:rPr>
              <a:t>ANABİLİM DALI BAŞKANI</a:t>
            </a:r>
          </a:p>
        </p:txBody>
      </p:sp>
      <p:grpSp>
        <p:nvGrpSpPr>
          <p:cNvPr id="29" name="Group 29"/>
          <p:cNvGrpSpPr/>
          <p:nvPr/>
        </p:nvGrpSpPr>
        <p:grpSpPr>
          <a:xfrm>
            <a:off x="14202274" y="6242840"/>
            <a:ext cx="4044160" cy="4044161"/>
            <a:chOff x="0" y="0"/>
            <a:chExt cx="5392214" cy="5392214"/>
          </a:xfrm>
        </p:grpSpPr>
        <p:sp>
          <p:nvSpPr>
            <p:cNvPr id="30" name="Freeform 30"/>
            <p:cNvSpPr/>
            <p:nvPr/>
          </p:nvSpPr>
          <p:spPr>
            <a:xfrm>
              <a:off x="0" y="0"/>
              <a:ext cx="5392166" cy="5392166"/>
            </a:xfrm>
            <a:custGeom>
              <a:avLst/>
              <a:gdLst/>
              <a:ahLst/>
              <a:cxnLst/>
              <a:rect l="l" t="t" r="r" b="b"/>
              <a:pathLst>
                <a:path w="5392166" h="5392166">
                  <a:moveTo>
                    <a:pt x="0" y="0"/>
                  </a:moveTo>
                  <a:lnTo>
                    <a:pt x="5392166" y="0"/>
                  </a:lnTo>
                  <a:lnTo>
                    <a:pt x="5392166" y="5392166"/>
                  </a:lnTo>
                  <a:lnTo>
                    <a:pt x="0" y="5392166"/>
                  </a:lnTo>
                  <a:lnTo>
                    <a:pt x="0" y="0"/>
                  </a:lnTo>
                  <a:close/>
                </a:path>
              </a:pathLst>
            </a:custGeom>
            <a:blipFill>
              <a:blip r:embed="rId4"/>
              <a:stretch>
                <a:fillRect/>
              </a:stretch>
            </a:blipFill>
          </p:spPr>
          <p:txBody>
            <a:bodyPr/>
            <a:lstStyle/>
            <a:p>
              <a:endParaRPr lang="tr-T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44500" y="571500"/>
            <a:ext cx="4114800" cy="547688"/>
            <a:chOff x="0" y="0"/>
            <a:chExt cx="5486400" cy="730250"/>
          </a:xfrm>
        </p:grpSpPr>
        <p:sp>
          <p:nvSpPr>
            <p:cNvPr id="3" name="Freeform 3"/>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4" name="TextBox 4"/>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14</a:t>
              </a:r>
            </a:p>
          </p:txBody>
        </p:sp>
      </p:grpSp>
      <p:sp>
        <p:nvSpPr>
          <p:cNvPr id="5" name="TextBox 5"/>
          <p:cNvSpPr txBox="1"/>
          <p:nvPr/>
        </p:nvSpPr>
        <p:spPr>
          <a:xfrm>
            <a:off x="1452976" y="2986743"/>
            <a:ext cx="8901268" cy="6431280"/>
          </a:xfrm>
          <a:prstGeom prst="rect">
            <a:avLst/>
          </a:prstGeom>
        </p:spPr>
        <p:txBody>
          <a:bodyPr lIns="0" tIns="0" rIns="0" bIns="0" rtlCol="0" anchor="t">
            <a:spAutoFit/>
          </a:bodyPr>
          <a:lstStyle/>
          <a:p>
            <a:pPr marL="542924" lvl="1" indent="-271462" algn="l">
              <a:lnSpc>
                <a:spcPts val="5159"/>
              </a:lnSpc>
              <a:buFont typeface="Arial"/>
              <a:buChar char="•"/>
            </a:pPr>
            <a:r>
              <a:rPr lang="en-US" sz="2999" b="1">
                <a:solidFill>
                  <a:srgbClr val="00235E"/>
                </a:solidFill>
                <a:latin typeface="Heebo Bold"/>
                <a:ea typeface="Heebo Bold"/>
                <a:cs typeface="Heebo Bold"/>
                <a:sym typeface="Heebo Bold"/>
              </a:rPr>
              <a:t>Yükseköğrenim, 12 yıllık zorunlu eğitim sisteminden birçok yönden farklıdır. </a:t>
            </a:r>
          </a:p>
          <a:p>
            <a:pPr marL="542924" lvl="1" indent="-271462" algn="l">
              <a:lnSpc>
                <a:spcPts val="5159"/>
              </a:lnSpc>
              <a:buFont typeface="Arial"/>
              <a:buChar char="•"/>
            </a:pPr>
            <a:r>
              <a:rPr lang="en-US" sz="2999">
                <a:solidFill>
                  <a:srgbClr val="00235E"/>
                </a:solidFill>
                <a:latin typeface="Heebo"/>
                <a:ea typeface="Heebo"/>
                <a:cs typeface="Heebo"/>
                <a:sym typeface="Heebo"/>
              </a:rPr>
              <a:t>Hayatınız boyunca akademik, sosyal, sportif ve kültürel imkanlar açısından en fazla sayıda seçeneği üniversite döneminde bulacaksınız. </a:t>
            </a:r>
          </a:p>
          <a:p>
            <a:pPr marL="542924" lvl="1" indent="-271462" algn="l">
              <a:lnSpc>
                <a:spcPts val="5159"/>
              </a:lnSpc>
              <a:buFont typeface="Arial"/>
              <a:buChar char="•"/>
            </a:pPr>
            <a:r>
              <a:rPr lang="en-US" sz="2999">
                <a:solidFill>
                  <a:srgbClr val="00235E"/>
                </a:solidFill>
                <a:latin typeface="Heebo"/>
                <a:ea typeface="Heebo"/>
                <a:cs typeface="Heebo"/>
                <a:sym typeface="Heebo"/>
              </a:rPr>
              <a:t>Bu imkanlardan faydalanmanız sizin yararınıza olacaktır. </a:t>
            </a:r>
          </a:p>
          <a:p>
            <a:pPr marL="542924" lvl="1" indent="-271462" algn="l">
              <a:lnSpc>
                <a:spcPts val="5159"/>
              </a:lnSpc>
              <a:buFont typeface="Arial"/>
              <a:buChar char="•"/>
            </a:pPr>
            <a:r>
              <a:rPr lang="en-US" sz="2999" b="1">
                <a:solidFill>
                  <a:srgbClr val="00235E"/>
                </a:solidFill>
                <a:latin typeface="Heebo Bold"/>
                <a:ea typeface="Heebo Bold"/>
                <a:cs typeface="Heebo Bold"/>
                <a:sym typeface="Heebo Bold"/>
              </a:rPr>
              <a:t>Merak edin. Soru sorun. Fikrinizi söyleyin. </a:t>
            </a:r>
          </a:p>
          <a:p>
            <a:pPr marL="542924" lvl="1" indent="-271462" algn="l">
              <a:lnSpc>
                <a:spcPts val="5159"/>
              </a:lnSpc>
              <a:buFont typeface="Arial"/>
              <a:buChar char="•"/>
            </a:pPr>
            <a:r>
              <a:rPr lang="en-US" sz="2999">
                <a:solidFill>
                  <a:srgbClr val="00235E"/>
                </a:solidFill>
                <a:latin typeface="Heebo"/>
                <a:ea typeface="Heebo"/>
                <a:cs typeface="Heebo"/>
                <a:sym typeface="Heebo"/>
              </a:rPr>
              <a:t>Yargılanma kaygısının bu imkanlardan yararlanmanıza engel olmasına izin vermeyin. </a:t>
            </a:r>
          </a:p>
        </p:txBody>
      </p:sp>
      <p:sp>
        <p:nvSpPr>
          <p:cNvPr id="6" name="TextBox 6"/>
          <p:cNvSpPr txBox="1"/>
          <p:nvPr/>
        </p:nvSpPr>
        <p:spPr>
          <a:xfrm>
            <a:off x="4434840" y="1278004"/>
            <a:ext cx="12733020" cy="1047749"/>
          </a:xfrm>
          <a:prstGeom prst="rect">
            <a:avLst/>
          </a:prstGeom>
        </p:spPr>
        <p:txBody>
          <a:bodyPr lIns="0" tIns="0" rIns="0" bIns="0" rtlCol="0" anchor="t">
            <a:spAutoFit/>
          </a:bodyPr>
          <a:lstStyle/>
          <a:p>
            <a:pPr algn="r">
              <a:lnSpc>
                <a:spcPts val="8099"/>
              </a:lnSpc>
            </a:pPr>
            <a:r>
              <a:rPr lang="en-US" sz="7499" b="1" i="1">
                <a:solidFill>
                  <a:srgbClr val="00235E"/>
                </a:solidFill>
                <a:latin typeface="Century Expanded Bold Italics"/>
                <a:ea typeface="Century Expanded Bold Italics"/>
                <a:cs typeface="Century Expanded Bold Italics"/>
                <a:sym typeface="Century Expanded Bold Italics"/>
              </a:rPr>
              <a:t>ÜNİVERSİTE YAŞANTISI</a:t>
            </a:r>
          </a:p>
        </p:txBody>
      </p:sp>
      <p:grpSp>
        <p:nvGrpSpPr>
          <p:cNvPr id="7" name="Group 7"/>
          <p:cNvGrpSpPr/>
          <p:nvPr/>
        </p:nvGrpSpPr>
        <p:grpSpPr>
          <a:xfrm rot="-5400000">
            <a:off x="11104457" y="2659615"/>
            <a:ext cx="6384964" cy="7237937"/>
            <a:chOff x="0" y="0"/>
            <a:chExt cx="7736400" cy="8769912"/>
          </a:xfrm>
        </p:grpSpPr>
        <p:sp>
          <p:nvSpPr>
            <p:cNvPr id="8" name="Freeform 8"/>
            <p:cNvSpPr/>
            <p:nvPr/>
          </p:nvSpPr>
          <p:spPr>
            <a:xfrm>
              <a:off x="0" y="0"/>
              <a:ext cx="7736459" cy="8769858"/>
            </a:xfrm>
            <a:custGeom>
              <a:avLst/>
              <a:gdLst/>
              <a:ahLst/>
              <a:cxnLst/>
              <a:rect l="l" t="t" r="r" b="b"/>
              <a:pathLst>
                <a:path w="7736459" h="8769858">
                  <a:moveTo>
                    <a:pt x="0" y="0"/>
                  </a:moveTo>
                  <a:lnTo>
                    <a:pt x="7736459" y="0"/>
                  </a:lnTo>
                  <a:lnTo>
                    <a:pt x="7736459" y="8769858"/>
                  </a:lnTo>
                  <a:lnTo>
                    <a:pt x="0" y="8769858"/>
                  </a:lnTo>
                  <a:lnTo>
                    <a:pt x="0" y="0"/>
                  </a:lnTo>
                  <a:close/>
                </a:path>
              </a:pathLst>
            </a:custGeom>
            <a:blipFill>
              <a:blip r:embed="rId2"/>
              <a:stretch>
                <a:fillRect l="-37694" t="-12418" r="-53775" b="-74"/>
              </a:stretch>
            </a:blipFill>
          </p:spPr>
          <p:txBody>
            <a:bodyPr/>
            <a:lstStyle/>
            <a:p>
              <a:endParaRPr lang="tr-TR"/>
            </a:p>
          </p:txBody>
        </p:sp>
      </p:grpSp>
      <p:sp>
        <p:nvSpPr>
          <p:cNvPr id="9" name="Freeform 9"/>
          <p:cNvSpPr/>
          <p:nvPr/>
        </p:nvSpPr>
        <p:spPr>
          <a:xfrm>
            <a:off x="-2549288" y="-164921"/>
            <a:ext cx="6665236" cy="13237082"/>
          </a:xfrm>
          <a:custGeom>
            <a:avLst/>
            <a:gdLst/>
            <a:ahLst/>
            <a:cxnLst/>
            <a:rect l="l" t="t" r="r" b="b"/>
            <a:pathLst>
              <a:path w="6665236" h="13237082">
                <a:moveTo>
                  <a:pt x="0" y="0"/>
                </a:moveTo>
                <a:lnTo>
                  <a:pt x="6665236" y="0"/>
                </a:lnTo>
                <a:lnTo>
                  <a:pt x="6665236" y="13237083"/>
                </a:lnTo>
                <a:lnTo>
                  <a:pt x="0" y="13237083"/>
                </a:lnTo>
                <a:lnTo>
                  <a:pt x="0" y="0"/>
                </a:lnTo>
                <a:close/>
              </a:path>
            </a:pathLst>
          </a:custGeom>
          <a:blipFill>
            <a:blip r:embed="rId3">
              <a:alphaModFix amt="58000"/>
            </a:blip>
            <a:stretch>
              <a:fillRect l="-33989" r="-13221"/>
            </a:stretch>
          </a:blipFill>
        </p:spPr>
        <p:txBody>
          <a:bodyPr/>
          <a:lstStyle/>
          <a:p>
            <a:endParaRPr lang="tr-T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44500" y="571500"/>
            <a:ext cx="4114800" cy="547688"/>
            <a:chOff x="0" y="0"/>
            <a:chExt cx="5486400" cy="730250"/>
          </a:xfrm>
        </p:grpSpPr>
        <p:sp>
          <p:nvSpPr>
            <p:cNvPr id="3" name="Freeform 3"/>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4" name="TextBox 4"/>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15</a:t>
              </a:r>
            </a:p>
          </p:txBody>
        </p:sp>
      </p:grpSp>
      <p:grpSp>
        <p:nvGrpSpPr>
          <p:cNvPr id="5" name="Group 5"/>
          <p:cNvGrpSpPr/>
          <p:nvPr/>
        </p:nvGrpSpPr>
        <p:grpSpPr>
          <a:xfrm>
            <a:off x="9919848" y="2343821"/>
            <a:ext cx="7539035" cy="7557861"/>
            <a:chOff x="0" y="0"/>
            <a:chExt cx="5594350" cy="5608320"/>
          </a:xfrm>
        </p:grpSpPr>
        <p:sp>
          <p:nvSpPr>
            <p:cNvPr id="6" name="Freeform 6"/>
            <p:cNvSpPr/>
            <p:nvPr/>
          </p:nvSpPr>
          <p:spPr>
            <a:xfrm>
              <a:off x="-80010" y="-191770"/>
              <a:ext cx="6264910" cy="5977890"/>
            </a:xfrm>
            <a:custGeom>
              <a:avLst/>
              <a:gdLst/>
              <a:ahLst/>
              <a:cxnLst/>
              <a:rect l="l" t="t" r="r" b="b"/>
              <a:pathLst>
                <a:path w="6264910" h="597789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blipFill>
              <a:blip r:embed="rId2"/>
              <a:stretch>
                <a:fillRect l="-25085" r="-25085"/>
              </a:stretch>
            </a:blipFill>
          </p:spPr>
          <p:txBody>
            <a:bodyPr/>
            <a:lstStyle/>
            <a:p>
              <a:endParaRPr lang="tr-TR"/>
            </a:p>
          </p:txBody>
        </p:sp>
      </p:grpSp>
      <p:sp>
        <p:nvSpPr>
          <p:cNvPr id="7" name="TextBox 7"/>
          <p:cNvSpPr txBox="1"/>
          <p:nvPr/>
        </p:nvSpPr>
        <p:spPr>
          <a:xfrm>
            <a:off x="2204333" y="2575959"/>
            <a:ext cx="7539744" cy="7036435"/>
          </a:xfrm>
          <a:prstGeom prst="rect">
            <a:avLst/>
          </a:prstGeom>
        </p:spPr>
        <p:txBody>
          <a:bodyPr lIns="0" tIns="0" rIns="0" bIns="0" rtlCol="0" anchor="t">
            <a:spAutoFit/>
          </a:bodyPr>
          <a:lstStyle/>
          <a:p>
            <a:pPr marL="561021" lvl="1" indent="-280510" algn="l">
              <a:lnSpc>
                <a:spcPts val="4339"/>
              </a:lnSpc>
              <a:buFont typeface="Arial"/>
              <a:buChar char="•"/>
            </a:pPr>
            <a:r>
              <a:rPr lang="en-US" sz="3099">
                <a:solidFill>
                  <a:srgbClr val="000000"/>
                </a:solidFill>
                <a:latin typeface="Heebo"/>
                <a:ea typeface="Heebo"/>
                <a:cs typeface="Heebo"/>
                <a:sym typeface="Heebo"/>
              </a:rPr>
              <a:t>Üniversitede görev yapan her bir öğretim üyesinin sizden başka </a:t>
            </a:r>
            <a:r>
              <a:rPr lang="en-US" sz="3099" u="sng">
                <a:solidFill>
                  <a:srgbClr val="000000"/>
                </a:solidFill>
                <a:latin typeface="Heebo"/>
                <a:ea typeface="Heebo"/>
                <a:cs typeface="Heebo"/>
                <a:sym typeface="Heebo"/>
              </a:rPr>
              <a:t>onlarca öğrencisi</a:t>
            </a:r>
            <a:r>
              <a:rPr lang="en-US" sz="3099">
                <a:solidFill>
                  <a:srgbClr val="000000"/>
                </a:solidFill>
                <a:latin typeface="Heebo"/>
                <a:ea typeface="Heebo"/>
                <a:cs typeface="Heebo"/>
                <a:sym typeface="Heebo"/>
              </a:rPr>
              <a:t> bulunmaktadır.</a:t>
            </a:r>
          </a:p>
          <a:p>
            <a:pPr marL="561021" lvl="1" indent="-280510" algn="l">
              <a:lnSpc>
                <a:spcPts val="4339"/>
              </a:lnSpc>
            </a:pPr>
            <a:r>
              <a:rPr lang="en-US" sz="3099">
                <a:solidFill>
                  <a:srgbClr val="000000"/>
                </a:solidFill>
                <a:latin typeface="Heebo"/>
                <a:ea typeface="Heebo"/>
                <a:cs typeface="Heebo"/>
                <a:sym typeface="Heebo"/>
              </a:rPr>
              <a:t> </a:t>
            </a:r>
          </a:p>
          <a:p>
            <a:pPr marL="561021" lvl="1" indent="-280510" algn="l">
              <a:lnSpc>
                <a:spcPts val="4339"/>
              </a:lnSpc>
              <a:buFont typeface="Arial"/>
              <a:buChar char="•"/>
            </a:pPr>
            <a:r>
              <a:rPr lang="en-US" sz="3099">
                <a:solidFill>
                  <a:srgbClr val="000000"/>
                </a:solidFill>
                <a:latin typeface="Heebo"/>
                <a:ea typeface="Heebo"/>
                <a:cs typeface="Heebo"/>
                <a:sym typeface="Heebo"/>
              </a:rPr>
              <a:t>Öğretim üyesinin dersler dışında yürütmesi gereken bilimsel çalışmaları, akademik ve idari birimlerle ortak yürüttüğü işler, yönettiği projeler, katılması gereken toplantıları olabileceğini aklınızdan çıkarmayın. </a:t>
            </a:r>
          </a:p>
          <a:p>
            <a:pPr marL="561021" lvl="1" indent="-280510" algn="l">
              <a:lnSpc>
                <a:spcPts val="4339"/>
              </a:lnSpc>
              <a:buFont typeface="Arial"/>
              <a:buChar char="•"/>
            </a:pPr>
            <a:r>
              <a:rPr lang="en-US" sz="3099">
                <a:solidFill>
                  <a:srgbClr val="000000"/>
                </a:solidFill>
                <a:latin typeface="Heebo"/>
                <a:ea typeface="Heebo"/>
                <a:cs typeface="Heebo"/>
                <a:sym typeface="Heebo"/>
              </a:rPr>
              <a:t>Eğer </a:t>
            </a:r>
            <a:r>
              <a:rPr lang="en-US" sz="3099" b="1">
                <a:solidFill>
                  <a:srgbClr val="FF0000"/>
                </a:solidFill>
                <a:latin typeface="Heebo Bold"/>
                <a:ea typeface="Heebo Bold"/>
                <a:cs typeface="Heebo Bold"/>
                <a:sym typeface="Heebo Bold"/>
              </a:rPr>
              <a:t>mümkünse öncelikli olarak sormanız gereken soruyu e-posta yoluyla sorun.</a:t>
            </a:r>
          </a:p>
        </p:txBody>
      </p:sp>
      <p:sp>
        <p:nvSpPr>
          <p:cNvPr id="8" name="TextBox 8"/>
          <p:cNvSpPr txBox="1"/>
          <p:nvPr/>
        </p:nvSpPr>
        <p:spPr>
          <a:xfrm>
            <a:off x="4434840" y="1268479"/>
            <a:ext cx="12733020" cy="1076325"/>
          </a:xfrm>
          <a:prstGeom prst="rect">
            <a:avLst/>
          </a:prstGeom>
        </p:spPr>
        <p:txBody>
          <a:bodyPr lIns="0" tIns="0" rIns="0" bIns="0" rtlCol="0" anchor="t">
            <a:spAutoFit/>
          </a:bodyPr>
          <a:lstStyle/>
          <a:p>
            <a:pPr algn="r">
              <a:lnSpc>
                <a:spcPts val="8100"/>
              </a:lnSpc>
            </a:pPr>
            <a:r>
              <a:rPr lang="en-US" sz="7500" b="1" i="1">
                <a:solidFill>
                  <a:srgbClr val="00235E"/>
                </a:solidFill>
                <a:latin typeface="Century Expanded Bold Italics"/>
                <a:ea typeface="Century Expanded Bold Italics"/>
                <a:cs typeface="Century Expanded Bold Italics"/>
                <a:sym typeface="Century Expanded Bold Italics"/>
              </a:rPr>
              <a:t>ÜNİVERSİTE YAŞANTISI</a:t>
            </a:r>
          </a:p>
        </p:txBody>
      </p:sp>
      <p:sp>
        <p:nvSpPr>
          <p:cNvPr id="9" name="Freeform 9"/>
          <p:cNvSpPr/>
          <p:nvPr/>
        </p:nvSpPr>
        <p:spPr>
          <a:xfrm>
            <a:off x="-2549288" y="-164921"/>
            <a:ext cx="6665236" cy="13237082"/>
          </a:xfrm>
          <a:custGeom>
            <a:avLst/>
            <a:gdLst/>
            <a:ahLst/>
            <a:cxnLst/>
            <a:rect l="l" t="t" r="r" b="b"/>
            <a:pathLst>
              <a:path w="6665236" h="13237082">
                <a:moveTo>
                  <a:pt x="0" y="0"/>
                </a:moveTo>
                <a:lnTo>
                  <a:pt x="6665236" y="0"/>
                </a:lnTo>
                <a:lnTo>
                  <a:pt x="6665236" y="13237083"/>
                </a:lnTo>
                <a:lnTo>
                  <a:pt x="0" y="13237083"/>
                </a:lnTo>
                <a:lnTo>
                  <a:pt x="0" y="0"/>
                </a:lnTo>
                <a:close/>
              </a:path>
            </a:pathLst>
          </a:custGeom>
          <a:blipFill>
            <a:blip r:embed="rId3">
              <a:alphaModFix amt="58000"/>
            </a:blip>
            <a:stretch>
              <a:fillRect l="-33989" r="-13221"/>
            </a:stretch>
          </a:blipFill>
        </p:spPr>
        <p:txBody>
          <a:bodyPr/>
          <a:lstStyle/>
          <a:p>
            <a:endParaRPr lang="tr-T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44500" y="571500"/>
            <a:ext cx="4114800" cy="547688"/>
            <a:chOff x="0" y="0"/>
            <a:chExt cx="5486400" cy="730250"/>
          </a:xfrm>
        </p:grpSpPr>
        <p:sp>
          <p:nvSpPr>
            <p:cNvPr id="3" name="Freeform 3"/>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4" name="TextBox 4"/>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16</a:t>
              </a:r>
            </a:p>
          </p:txBody>
        </p:sp>
      </p:grpSp>
      <p:sp>
        <p:nvSpPr>
          <p:cNvPr id="5" name="TextBox 5"/>
          <p:cNvSpPr txBox="1"/>
          <p:nvPr/>
        </p:nvSpPr>
        <p:spPr>
          <a:xfrm>
            <a:off x="7975921" y="1854238"/>
            <a:ext cx="7799685" cy="7978140"/>
          </a:xfrm>
          <a:prstGeom prst="rect">
            <a:avLst/>
          </a:prstGeom>
        </p:spPr>
        <p:txBody>
          <a:bodyPr lIns="0" tIns="0" rIns="0" bIns="0" rtlCol="0" anchor="t">
            <a:spAutoFit/>
          </a:bodyPr>
          <a:lstStyle/>
          <a:p>
            <a:pPr marL="647698" lvl="1" indent="-323849" algn="l">
              <a:lnSpc>
                <a:spcPts val="4529"/>
              </a:lnSpc>
              <a:buFont typeface="Arial"/>
              <a:buChar char="•"/>
            </a:pPr>
            <a:r>
              <a:rPr lang="en-US" sz="2999">
                <a:solidFill>
                  <a:srgbClr val="000000"/>
                </a:solidFill>
                <a:latin typeface="Heebo"/>
                <a:ea typeface="Heebo"/>
                <a:cs typeface="Heebo"/>
                <a:sym typeface="Heebo"/>
              </a:rPr>
              <a:t>Yazdığınız </a:t>
            </a:r>
            <a:r>
              <a:rPr lang="en-US" sz="2999">
                <a:solidFill>
                  <a:srgbClr val="FF0000"/>
                </a:solidFill>
                <a:latin typeface="Heebo"/>
                <a:ea typeface="Heebo"/>
                <a:cs typeface="Heebo"/>
                <a:sym typeface="Heebo"/>
              </a:rPr>
              <a:t>e-postayı göndermeden önce en az bir kez mutlaka okuyun</a:t>
            </a:r>
            <a:r>
              <a:rPr lang="en-US" sz="2999">
                <a:solidFill>
                  <a:srgbClr val="000000"/>
                </a:solidFill>
                <a:latin typeface="Heebo"/>
                <a:ea typeface="Heebo"/>
                <a:cs typeface="Heebo"/>
                <a:sym typeface="Heebo"/>
              </a:rPr>
              <a:t>. Kendinizi net bir şekilde ifade edebildiğinizden emin olduktan sonra gönderin. </a:t>
            </a:r>
          </a:p>
          <a:p>
            <a:pPr marL="647698" lvl="1" indent="-323849" algn="l">
              <a:lnSpc>
                <a:spcPts val="4529"/>
              </a:lnSpc>
              <a:buFont typeface="Arial"/>
              <a:buChar char="•"/>
            </a:pPr>
            <a:r>
              <a:rPr lang="en-US" sz="2999">
                <a:solidFill>
                  <a:srgbClr val="000000"/>
                </a:solidFill>
                <a:latin typeface="Heebo"/>
                <a:ea typeface="Heebo"/>
                <a:cs typeface="Heebo"/>
                <a:sym typeface="Heebo"/>
              </a:rPr>
              <a:t>Eğer e-posta yoluyla iletişime geçemeyecek kadar acil bir konu varsa, öğretim üyesinin ofisine gitmeyi düşünebilirsiniz. </a:t>
            </a:r>
          </a:p>
          <a:p>
            <a:pPr marL="647698" lvl="1" indent="-323849" algn="l">
              <a:lnSpc>
                <a:spcPts val="4529"/>
              </a:lnSpc>
              <a:buFont typeface="Arial"/>
              <a:buChar char="•"/>
            </a:pPr>
            <a:r>
              <a:rPr lang="en-US" sz="2999">
                <a:solidFill>
                  <a:srgbClr val="FF0000"/>
                </a:solidFill>
                <a:latin typeface="Heebo"/>
                <a:ea typeface="Heebo"/>
                <a:cs typeface="Heebo"/>
                <a:sym typeface="Heebo"/>
              </a:rPr>
              <a:t>Ofise girerken öncelikle kapıyı çalmanız ve müsait olup olmadığını sormanız gerekir</a:t>
            </a:r>
            <a:r>
              <a:rPr lang="en-US" sz="2999">
                <a:solidFill>
                  <a:srgbClr val="000000"/>
                </a:solidFill>
                <a:latin typeface="Heebo"/>
                <a:ea typeface="Heebo"/>
                <a:cs typeface="Heebo"/>
                <a:sym typeface="Heebo"/>
              </a:rPr>
              <a:t>. </a:t>
            </a:r>
          </a:p>
          <a:p>
            <a:pPr marL="647698" lvl="1" indent="-323849" algn="l">
              <a:lnSpc>
                <a:spcPts val="4529"/>
              </a:lnSpc>
              <a:buFont typeface="Arial"/>
              <a:buChar char="•"/>
            </a:pPr>
            <a:r>
              <a:rPr lang="en-US" sz="2999">
                <a:solidFill>
                  <a:srgbClr val="000000"/>
                </a:solidFill>
                <a:latin typeface="Heebo"/>
                <a:ea typeface="Heebo"/>
                <a:cs typeface="Heebo"/>
                <a:sym typeface="Heebo"/>
              </a:rPr>
              <a:t>Sağlıklı bir iletişim için </a:t>
            </a:r>
            <a:r>
              <a:rPr lang="en-US" sz="2999">
                <a:solidFill>
                  <a:srgbClr val="FF0000"/>
                </a:solidFill>
                <a:latin typeface="Heebo"/>
                <a:ea typeface="Heebo"/>
                <a:cs typeface="Heebo"/>
                <a:sym typeface="Heebo"/>
              </a:rPr>
              <a:t>sorunuzu önceden hazırlayın </a:t>
            </a:r>
            <a:r>
              <a:rPr lang="en-US" sz="2999">
                <a:solidFill>
                  <a:srgbClr val="000000"/>
                </a:solidFill>
                <a:latin typeface="Heebo"/>
                <a:ea typeface="Heebo"/>
                <a:cs typeface="Heebo"/>
                <a:sym typeface="Heebo"/>
              </a:rPr>
              <a:t>ve kendinizi olabildiğince</a:t>
            </a:r>
            <a:r>
              <a:rPr lang="en-US" sz="2999">
                <a:solidFill>
                  <a:srgbClr val="FF0000"/>
                </a:solidFill>
                <a:latin typeface="Heebo"/>
                <a:ea typeface="Heebo"/>
                <a:cs typeface="Heebo"/>
                <a:sym typeface="Heebo"/>
              </a:rPr>
              <a:t> kısa ve net bir şekilde</a:t>
            </a:r>
            <a:r>
              <a:rPr lang="en-US" sz="2999">
                <a:solidFill>
                  <a:srgbClr val="000000"/>
                </a:solidFill>
                <a:latin typeface="Heebo"/>
                <a:ea typeface="Heebo"/>
                <a:cs typeface="Heebo"/>
                <a:sym typeface="Heebo"/>
              </a:rPr>
              <a:t> ifade etmeye gayret gösterin. </a:t>
            </a:r>
          </a:p>
        </p:txBody>
      </p:sp>
      <p:grpSp>
        <p:nvGrpSpPr>
          <p:cNvPr id="6" name="Group 6"/>
          <p:cNvGrpSpPr/>
          <p:nvPr/>
        </p:nvGrpSpPr>
        <p:grpSpPr>
          <a:xfrm>
            <a:off x="233523" y="2523567"/>
            <a:ext cx="6903905" cy="6734733"/>
            <a:chOff x="0" y="0"/>
            <a:chExt cx="6342575" cy="6187158"/>
          </a:xfrm>
        </p:grpSpPr>
        <p:sp>
          <p:nvSpPr>
            <p:cNvPr id="7" name="Freeform 7"/>
            <p:cNvSpPr/>
            <p:nvPr/>
          </p:nvSpPr>
          <p:spPr>
            <a:xfrm>
              <a:off x="0" y="0"/>
              <a:ext cx="6342634" cy="6187186"/>
            </a:xfrm>
            <a:custGeom>
              <a:avLst/>
              <a:gdLst/>
              <a:ahLst/>
              <a:cxnLst/>
              <a:rect l="l" t="t" r="r" b="b"/>
              <a:pathLst>
                <a:path w="6342634" h="6187186">
                  <a:moveTo>
                    <a:pt x="0" y="0"/>
                  </a:moveTo>
                  <a:lnTo>
                    <a:pt x="6342634" y="0"/>
                  </a:lnTo>
                  <a:lnTo>
                    <a:pt x="6342634" y="6187186"/>
                  </a:lnTo>
                  <a:lnTo>
                    <a:pt x="0" y="6187186"/>
                  </a:lnTo>
                  <a:lnTo>
                    <a:pt x="0" y="0"/>
                  </a:lnTo>
                  <a:close/>
                </a:path>
              </a:pathLst>
            </a:custGeom>
            <a:blipFill>
              <a:blip r:embed="rId2"/>
              <a:stretch>
                <a:fillRect l="-32041" t="-937" r="-33326" b="-11964"/>
              </a:stretch>
            </a:blipFill>
          </p:spPr>
          <p:txBody>
            <a:bodyPr/>
            <a:lstStyle/>
            <a:p>
              <a:endParaRPr lang="tr-TR"/>
            </a:p>
          </p:txBody>
        </p:sp>
      </p:grpSp>
      <p:sp>
        <p:nvSpPr>
          <p:cNvPr id="8" name="TextBox 8"/>
          <p:cNvSpPr txBox="1"/>
          <p:nvPr/>
        </p:nvSpPr>
        <p:spPr>
          <a:xfrm>
            <a:off x="0" y="647700"/>
            <a:ext cx="12682593" cy="1076325"/>
          </a:xfrm>
          <a:prstGeom prst="rect">
            <a:avLst/>
          </a:prstGeom>
        </p:spPr>
        <p:txBody>
          <a:bodyPr lIns="0" tIns="0" rIns="0" bIns="0" rtlCol="0" anchor="t">
            <a:spAutoFit/>
          </a:bodyPr>
          <a:lstStyle/>
          <a:p>
            <a:pPr algn="just">
              <a:lnSpc>
                <a:spcPts val="8100"/>
              </a:lnSpc>
            </a:pPr>
            <a:r>
              <a:rPr lang="en-US" sz="7500" b="1" i="1">
                <a:solidFill>
                  <a:srgbClr val="00235E"/>
                </a:solidFill>
                <a:latin typeface="Century Expanded Bold Italics"/>
                <a:ea typeface="Century Expanded Bold Italics"/>
                <a:cs typeface="Century Expanded Bold Italics"/>
                <a:sym typeface="Century Expanded Bold Italics"/>
              </a:rPr>
              <a:t>ÜNİVERSİTE YAŞANTISI</a:t>
            </a:r>
          </a:p>
        </p:txBody>
      </p:sp>
      <p:grpSp>
        <p:nvGrpSpPr>
          <p:cNvPr id="9" name="Group 9"/>
          <p:cNvGrpSpPr/>
          <p:nvPr/>
        </p:nvGrpSpPr>
        <p:grpSpPr>
          <a:xfrm>
            <a:off x="11214649" y="-1686769"/>
            <a:ext cx="11373263" cy="15521555"/>
            <a:chOff x="0" y="0"/>
            <a:chExt cx="15164351" cy="20695407"/>
          </a:xfrm>
        </p:grpSpPr>
        <p:sp>
          <p:nvSpPr>
            <p:cNvPr id="10" name="Freeform 10"/>
            <p:cNvSpPr/>
            <p:nvPr/>
          </p:nvSpPr>
          <p:spPr>
            <a:xfrm rot="-6416505">
              <a:off x="4624602" y="9808417"/>
              <a:ext cx="8494297" cy="10568629"/>
            </a:xfrm>
            <a:custGeom>
              <a:avLst/>
              <a:gdLst/>
              <a:ahLst/>
              <a:cxnLst/>
              <a:rect l="l" t="t" r="r" b="b"/>
              <a:pathLst>
                <a:path w="8494297" h="10568629">
                  <a:moveTo>
                    <a:pt x="0" y="0"/>
                  </a:moveTo>
                  <a:lnTo>
                    <a:pt x="8494297" y="0"/>
                  </a:lnTo>
                  <a:lnTo>
                    <a:pt x="8494297" y="10568629"/>
                  </a:lnTo>
                  <a:lnTo>
                    <a:pt x="0" y="10568629"/>
                  </a:lnTo>
                  <a:lnTo>
                    <a:pt x="0" y="0"/>
                  </a:lnTo>
                  <a:close/>
                </a:path>
              </a:pathLst>
            </a:custGeom>
            <a:blipFill>
              <a:blip r:embed="rId3">
                <a:alphaModFix amt="50000"/>
              </a:blip>
              <a:stretch>
                <a:fillRect t="-154035" r="-222298" b="-6306"/>
              </a:stretch>
            </a:blipFill>
          </p:spPr>
          <p:txBody>
            <a:bodyPr/>
            <a:lstStyle/>
            <a:p>
              <a:endParaRPr lang="tr-TR"/>
            </a:p>
          </p:txBody>
        </p:sp>
        <p:sp>
          <p:nvSpPr>
            <p:cNvPr id="11" name="Freeform 11"/>
            <p:cNvSpPr/>
            <p:nvPr/>
          </p:nvSpPr>
          <p:spPr>
            <a:xfrm rot="-5590153">
              <a:off x="977207" y="-397500"/>
              <a:ext cx="10076613" cy="11491514"/>
            </a:xfrm>
            <a:custGeom>
              <a:avLst/>
              <a:gdLst/>
              <a:ahLst/>
              <a:cxnLst/>
              <a:rect l="l" t="t" r="r" b="b"/>
              <a:pathLst>
                <a:path w="10076613" h="11491514">
                  <a:moveTo>
                    <a:pt x="0" y="0"/>
                  </a:moveTo>
                  <a:lnTo>
                    <a:pt x="10076613" y="0"/>
                  </a:lnTo>
                  <a:lnTo>
                    <a:pt x="10076613" y="11491513"/>
                  </a:lnTo>
                  <a:lnTo>
                    <a:pt x="0" y="11491513"/>
                  </a:lnTo>
                  <a:lnTo>
                    <a:pt x="0" y="0"/>
                  </a:lnTo>
                  <a:close/>
                </a:path>
              </a:pathLst>
            </a:custGeom>
            <a:blipFill>
              <a:blip r:embed="rId3">
                <a:alphaModFix amt="50000"/>
              </a:blip>
              <a:stretch>
                <a:fillRect l="-74344" t="-131181" r="-87980"/>
              </a:stretch>
            </a:blipFill>
          </p:spPr>
          <p:txBody>
            <a:bodyPr/>
            <a:lstStyle/>
            <a:p>
              <a:endParaRPr lang="tr-T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44500" y="571500"/>
            <a:ext cx="4114800" cy="547688"/>
            <a:chOff x="0" y="0"/>
            <a:chExt cx="5486400" cy="730250"/>
          </a:xfrm>
        </p:grpSpPr>
        <p:sp>
          <p:nvSpPr>
            <p:cNvPr id="3" name="Freeform 3"/>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4" name="TextBox 4"/>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17</a:t>
              </a:r>
            </a:p>
          </p:txBody>
        </p:sp>
      </p:grpSp>
      <p:sp>
        <p:nvSpPr>
          <p:cNvPr id="5" name="Freeform 5"/>
          <p:cNvSpPr/>
          <p:nvPr/>
        </p:nvSpPr>
        <p:spPr>
          <a:xfrm rot="-478406">
            <a:off x="-236543" y="-1694512"/>
            <a:ext cx="11316160" cy="2871476"/>
          </a:xfrm>
          <a:custGeom>
            <a:avLst/>
            <a:gdLst/>
            <a:ahLst/>
            <a:cxnLst/>
            <a:rect l="l" t="t" r="r" b="b"/>
            <a:pathLst>
              <a:path w="11316160" h="2871476">
                <a:moveTo>
                  <a:pt x="0" y="0"/>
                </a:moveTo>
                <a:lnTo>
                  <a:pt x="11316160" y="0"/>
                </a:lnTo>
                <a:lnTo>
                  <a:pt x="11316160" y="2871476"/>
                </a:lnTo>
                <a:lnTo>
                  <a:pt x="0" y="28714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6" name="Freeform 6"/>
          <p:cNvSpPr/>
          <p:nvPr/>
        </p:nvSpPr>
        <p:spPr>
          <a:xfrm>
            <a:off x="173937" y="2581832"/>
            <a:ext cx="4550463" cy="6524068"/>
          </a:xfrm>
          <a:custGeom>
            <a:avLst/>
            <a:gdLst/>
            <a:ahLst/>
            <a:cxnLst/>
            <a:rect l="l" t="t" r="r" b="b"/>
            <a:pathLst>
              <a:path w="6619331" h="7224372">
                <a:moveTo>
                  <a:pt x="0" y="0"/>
                </a:moveTo>
                <a:lnTo>
                  <a:pt x="6619331" y="0"/>
                </a:lnTo>
                <a:lnTo>
                  <a:pt x="6619331" y="7224372"/>
                </a:lnTo>
                <a:lnTo>
                  <a:pt x="0" y="72243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7" name="TextBox 7"/>
          <p:cNvSpPr txBox="1"/>
          <p:nvPr/>
        </p:nvSpPr>
        <p:spPr>
          <a:xfrm>
            <a:off x="4900796" y="1692458"/>
            <a:ext cx="7283492" cy="2002917"/>
          </a:xfrm>
          <a:prstGeom prst="rect">
            <a:avLst/>
          </a:prstGeom>
        </p:spPr>
        <p:txBody>
          <a:bodyPr lIns="0" tIns="0" rIns="0" bIns="0" rtlCol="0" anchor="t">
            <a:spAutoFit/>
          </a:bodyPr>
          <a:lstStyle/>
          <a:p>
            <a:pPr algn="just">
              <a:lnSpc>
                <a:spcPts val="3998"/>
              </a:lnSpc>
            </a:pPr>
            <a:r>
              <a:rPr lang="en-US" sz="3099" b="1" dirty="0" err="1">
                <a:solidFill>
                  <a:srgbClr val="00235E"/>
                </a:solidFill>
                <a:latin typeface="Heebo Bold"/>
                <a:ea typeface="Heebo Bold"/>
                <a:cs typeface="Heebo Bold"/>
                <a:sym typeface="Heebo Bold"/>
              </a:rPr>
              <a:t>Araştırma</a:t>
            </a:r>
            <a:r>
              <a:rPr lang="en-US" sz="3099" b="1" dirty="0">
                <a:solidFill>
                  <a:srgbClr val="00235E"/>
                </a:solidFill>
                <a:latin typeface="Heebo Bold"/>
                <a:ea typeface="Heebo Bold"/>
                <a:cs typeface="Heebo Bold"/>
                <a:sym typeface="Heebo Bold"/>
              </a:rPr>
              <a:t> </a:t>
            </a:r>
            <a:r>
              <a:rPr lang="en-US" sz="3099" b="1" dirty="0" err="1">
                <a:solidFill>
                  <a:srgbClr val="00235E"/>
                </a:solidFill>
                <a:latin typeface="Heebo Bold"/>
                <a:ea typeface="Heebo Bold"/>
                <a:cs typeface="Heebo Bold"/>
                <a:sym typeface="Heebo Bold"/>
              </a:rPr>
              <a:t>Görevlisi</a:t>
            </a:r>
            <a:r>
              <a:rPr lang="en-US" sz="3099" b="1" dirty="0">
                <a:solidFill>
                  <a:srgbClr val="00235E"/>
                </a:solidFill>
                <a:latin typeface="Heebo Bold"/>
                <a:ea typeface="Heebo Bold"/>
                <a:cs typeface="Heebo Bold"/>
                <a:sym typeface="Heebo Bold"/>
              </a:rPr>
              <a:t>: </a:t>
            </a:r>
          </a:p>
          <a:p>
            <a:pPr algn="just">
              <a:lnSpc>
                <a:spcPts val="3998"/>
              </a:lnSpc>
            </a:pPr>
            <a:r>
              <a:rPr lang="en-US" sz="3099" dirty="0" err="1">
                <a:solidFill>
                  <a:srgbClr val="00235E"/>
                </a:solidFill>
                <a:latin typeface="Heebo"/>
                <a:ea typeface="Heebo"/>
                <a:cs typeface="Heebo"/>
                <a:sym typeface="Heebo"/>
              </a:rPr>
              <a:t>İlgili</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anabilim</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dalının</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işleyiş</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ile</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ilgili</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sorunlara</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ilişkin</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bilgi</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edinmek</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amacıyla</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başvurulacak</a:t>
            </a:r>
            <a:r>
              <a:rPr lang="en-US" sz="3099" dirty="0">
                <a:solidFill>
                  <a:srgbClr val="00235E"/>
                </a:solidFill>
                <a:latin typeface="Heebo"/>
                <a:ea typeface="Heebo"/>
                <a:cs typeface="Heebo"/>
                <a:sym typeface="Heebo"/>
              </a:rPr>
              <a:t> ilk </a:t>
            </a:r>
            <a:r>
              <a:rPr lang="en-US" sz="3099" dirty="0" err="1">
                <a:solidFill>
                  <a:srgbClr val="00235E"/>
                </a:solidFill>
                <a:latin typeface="Heebo"/>
                <a:ea typeface="Heebo"/>
                <a:cs typeface="Heebo"/>
                <a:sym typeface="Heebo"/>
              </a:rPr>
              <a:t>birimdir</a:t>
            </a:r>
            <a:r>
              <a:rPr lang="en-US" sz="3099" dirty="0">
                <a:solidFill>
                  <a:srgbClr val="00235E"/>
                </a:solidFill>
                <a:latin typeface="Heebo"/>
                <a:ea typeface="Heebo"/>
                <a:cs typeface="Heebo"/>
                <a:sym typeface="Heebo"/>
              </a:rPr>
              <a:t>.</a:t>
            </a:r>
          </a:p>
        </p:txBody>
      </p:sp>
      <p:sp>
        <p:nvSpPr>
          <p:cNvPr id="8" name="TextBox 8"/>
          <p:cNvSpPr txBox="1"/>
          <p:nvPr/>
        </p:nvSpPr>
        <p:spPr>
          <a:xfrm>
            <a:off x="3124200" y="771087"/>
            <a:ext cx="14724880" cy="758571"/>
          </a:xfrm>
          <a:prstGeom prst="rect">
            <a:avLst/>
          </a:prstGeom>
        </p:spPr>
        <p:txBody>
          <a:bodyPr lIns="0" tIns="0" rIns="0" bIns="0" rtlCol="0" anchor="t">
            <a:spAutoFit/>
          </a:bodyPr>
          <a:lstStyle/>
          <a:p>
            <a:pPr algn="r">
              <a:lnSpc>
                <a:spcPts val="5832"/>
              </a:lnSpc>
            </a:pPr>
            <a:r>
              <a:rPr lang="en-US" sz="5400" b="1" i="1" dirty="0">
                <a:solidFill>
                  <a:srgbClr val="00235E"/>
                </a:solidFill>
                <a:latin typeface="Century Expanded Bold Italics"/>
                <a:ea typeface="Century Expanded Bold Italics"/>
                <a:cs typeface="Century Expanded Bold Italics"/>
                <a:sym typeface="Century Expanded Bold Italics"/>
              </a:rPr>
              <a:t>Hangi </a:t>
            </a:r>
            <a:r>
              <a:rPr lang="en-US" sz="5400" b="1" i="1" dirty="0" err="1">
                <a:solidFill>
                  <a:srgbClr val="00235E"/>
                </a:solidFill>
                <a:latin typeface="Century Expanded Bold Italics"/>
                <a:ea typeface="Century Expanded Bold Italics"/>
                <a:cs typeface="Century Expanded Bold Italics"/>
                <a:sym typeface="Century Expanded Bold Italics"/>
              </a:rPr>
              <a:t>Sorularım</a:t>
            </a:r>
            <a:r>
              <a:rPr lang="en-US" sz="5400" b="1" i="1" dirty="0">
                <a:solidFill>
                  <a:srgbClr val="00235E"/>
                </a:solidFill>
                <a:latin typeface="Century Expanded Bold Italics"/>
                <a:ea typeface="Century Expanded Bold Italics"/>
                <a:cs typeface="Century Expanded Bold Italics"/>
                <a:sym typeface="Century Expanded Bold Italics"/>
              </a:rPr>
              <a:t> </a:t>
            </a:r>
            <a:r>
              <a:rPr lang="en-US" sz="5400" b="1" i="1" dirty="0" err="1">
                <a:solidFill>
                  <a:srgbClr val="00235E"/>
                </a:solidFill>
                <a:latin typeface="Century Expanded Bold Italics"/>
                <a:ea typeface="Century Expanded Bold Italics"/>
                <a:cs typeface="Century Expanded Bold Italics"/>
                <a:sym typeface="Century Expanded Bold Italics"/>
              </a:rPr>
              <a:t>için</a:t>
            </a:r>
            <a:r>
              <a:rPr lang="en-US" sz="5400" b="1" i="1" dirty="0">
                <a:solidFill>
                  <a:srgbClr val="00235E"/>
                </a:solidFill>
                <a:latin typeface="Century Expanded Bold Italics"/>
                <a:ea typeface="Century Expanded Bold Italics"/>
                <a:cs typeface="Century Expanded Bold Italics"/>
                <a:sym typeface="Century Expanded Bold Italics"/>
              </a:rPr>
              <a:t> Kime </a:t>
            </a:r>
            <a:r>
              <a:rPr lang="en-US" sz="5400" b="1" i="1" dirty="0" err="1">
                <a:solidFill>
                  <a:srgbClr val="00235E"/>
                </a:solidFill>
                <a:latin typeface="Century Expanded Bold Italics"/>
                <a:ea typeface="Century Expanded Bold Italics"/>
                <a:cs typeface="Century Expanded Bold Italics"/>
                <a:sym typeface="Century Expanded Bold Italics"/>
              </a:rPr>
              <a:t>Başvurmalıyım</a:t>
            </a:r>
            <a:r>
              <a:rPr lang="en-US" sz="5400" b="1" i="1" dirty="0">
                <a:solidFill>
                  <a:srgbClr val="00235E"/>
                </a:solidFill>
                <a:latin typeface="Century Expanded Bold Italics"/>
                <a:ea typeface="Century Expanded Bold Italics"/>
                <a:cs typeface="Century Expanded Bold Italics"/>
                <a:sym typeface="Century Expanded Bold Italics"/>
              </a:rPr>
              <a:t>?</a:t>
            </a:r>
          </a:p>
        </p:txBody>
      </p:sp>
      <p:sp>
        <p:nvSpPr>
          <p:cNvPr id="9" name="TextBox 9"/>
          <p:cNvSpPr txBox="1"/>
          <p:nvPr/>
        </p:nvSpPr>
        <p:spPr>
          <a:xfrm>
            <a:off x="11213442" y="3695375"/>
            <a:ext cx="6538548" cy="2800350"/>
          </a:xfrm>
          <a:prstGeom prst="rect">
            <a:avLst/>
          </a:prstGeom>
        </p:spPr>
        <p:txBody>
          <a:bodyPr lIns="0" tIns="0" rIns="0" bIns="0" rtlCol="0" anchor="t">
            <a:spAutoFit/>
          </a:bodyPr>
          <a:lstStyle/>
          <a:p>
            <a:pPr algn="ctr">
              <a:lnSpc>
                <a:spcPts val="3719"/>
              </a:lnSpc>
              <a:spcBef>
                <a:spcPct val="0"/>
              </a:spcBef>
            </a:pPr>
            <a:r>
              <a:rPr lang="en-US" sz="3099" b="1" dirty="0" err="1">
                <a:solidFill>
                  <a:srgbClr val="00235E"/>
                </a:solidFill>
                <a:latin typeface="Heebo Bold"/>
                <a:ea typeface="Heebo Bold"/>
                <a:cs typeface="Heebo Bold"/>
                <a:sym typeface="Heebo Bold"/>
              </a:rPr>
              <a:t>Danışman</a:t>
            </a:r>
            <a:r>
              <a:rPr lang="en-US" sz="3099" b="1" dirty="0">
                <a:solidFill>
                  <a:srgbClr val="00235E"/>
                </a:solidFill>
                <a:latin typeface="Heebo Bold"/>
                <a:ea typeface="Heebo Bold"/>
                <a:cs typeface="Heebo Bold"/>
                <a:sym typeface="Heebo Bold"/>
              </a:rPr>
              <a:t>: </a:t>
            </a:r>
          </a:p>
          <a:p>
            <a:pPr algn="ctr">
              <a:lnSpc>
                <a:spcPts val="3719"/>
              </a:lnSpc>
              <a:spcBef>
                <a:spcPct val="0"/>
              </a:spcBef>
            </a:pPr>
            <a:r>
              <a:rPr lang="en-US" sz="3099" dirty="0" err="1">
                <a:solidFill>
                  <a:srgbClr val="00235E"/>
                </a:solidFill>
                <a:latin typeface="Heebo"/>
                <a:ea typeface="Heebo"/>
                <a:cs typeface="Heebo"/>
                <a:sym typeface="Heebo"/>
              </a:rPr>
              <a:t>Öğrencinin</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ders</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kaydı</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ders</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ekle-sil</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kontrolü</a:t>
            </a:r>
            <a:r>
              <a:rPr lang="en-US" sz="3099" dirty="0">
                <a:solidFill>
                  <a:srgbClr val="00235E"/>
                </a:solidFill>
                <a:latin typeface="Heebo"/>
                <a:ea typeface="Heebo"/>
                <a:cs typeface="Heebo"/>
                <a:sym typeface="Heebo"/>
              </a:rPr>
              <a:t> vb. </a:t>
            </a:r>
            <a:r>
              <a:rPr lang="en-US" sz="3099" dirty="0" err="1">
                <a:solidFill>
                  <a:srgbClr val="00235E"/>
                </a:solidFill>
                <a:latin typeface="Heebo"/>
                <a:ea typeface="Heebo"/>
                <a:cs typeface="Heebo"/>
                <a:sym typeface="Heebo"/>
              </a:rPr>
              <a:t>akademik</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konularla</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ilgili</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sorunlarını</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çözmede</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başvuracağı</a:t>
            </a:r>
            <a:r>
              <a:rPr lang="en-US" sz="3099" dirty="0">
                <a:solidFill>
                  <a:srgbClr val="00235E"/>
                </a:solidFill>
                <a:latin typeface="Heebo"/>
                <a:ea typeface="Heebo"/>
                <a:cs typeface="Heebo"/>
                <a:sym typeface="Heebo"/>
              </a:rPr>
              <a:t> ilk </a:t>
            </a:r>
            <a:r>
              <a:rPr lang="en-US" sz="3099" dirty="0" err="1">
                <a:solidFill>
                  <a:srgbClr val="00235E"/>
                </a:solidFill>
                <a:latin typeface="Heebo"/>
                <a:ea typeface="Heebo"/>
                <a:cs typeface="Heebo"/>
                <a:sym typeface="Heebo"/>
              </a:rPr>
              <a:t>birimdir</a:t>
            </a:r>
            <a:r>
              <a:rPr lang="en-US" sz="3099" dirty="0">
                <a:solidFill>
                  <a:srgbClr val="00235E"/>
                </a:solidFill>
                <a:latin typeface="Heebo"/>
                <a:ea typeface="Heebo"/>
                <a:cs typeface="Heebo"/>
                <a:sym typeface="Heebo"/>
              </a:rPr>
              <a:t>.</a:t>
            </a:r>
          </a:p>
          <a:p>
            <a:pPr algn="ctr">
              <a:lnSpc>
                <a:spcPts val="3719"/>
              </a:lnSpc>
              <a:spcBef>
                <a:spcPct val="0"/>
              </a:spcBef>
            </a:pPr>
            <a:r>
              <a:rPr lang="en-US" sz="3099" dirty="0">
                <a:solidFill>
                  <a:srgbClr val="00235E"/>
                </a:solidFill>
                <a:latin typeface="Heebo"/>
                <a:ea typeface="Heebo"/>
                <a:cs typeface="Heebo"/>
                <a:sym typeface="Heebo"/>
              </a:rPr>
              <a:t> </a:t>
            </a:r>
          </a:p>
        </p:txBody>
      </p:sp>
      <p:sp>
        <p:nvSpPr>
          <p:cNvPr id="10" name="TextBox 10"/>
          <p:cNvSpPr txBox="1"/>
          <p:nvPr/>
        </p:nvSpPr>
        <p:spPr>
          <a:xfrm>
            <a:off x="4717312" y="5425976"/>
            <a:ext cx="7308067" cy="2800350"/>
          </a:xfrm>
          <a:prstGeom prst="rect">
            <a:avLst/>
          </a:prstGeom>
        </p:spPr>
        <p:txBody>
          <a:bodyPr lIns="0" tIns="0" rIns="0" bIns="0" rtlCol="0" anchor="t">
            <a:spAutoFit/>
          </a:bodyPr>
          <a:lstStyle/>
          <a:p>
            <a:pPr algn="ctr">
              <a:lnSpc>
                <a:spcPts val="3719"/>
              </a:lnSpc>
              <a:spcBef>
                <a:spcPct val="0"/>
              </a:spcBef>
            </a:pPr>
            <a:r>
              <a:rPr lang="en-US" sz="3099" b="1" dirty="0" err="1">
                <a:solidFill>
                  <a:srgbClr val="00235E"/>
                </a:solidFill>
                <a:latin typeface="Heebo Bold"/>
                <a:ea typeface="Heebo Bold"/>
                <a:cs typeface="Heebo Bold"/>
                <a:sym typeface="Heebo Bold"/>
              </a:rPr>
              <a:t>Anabilim</a:t>
            </a:r>
            <a:r>
              <a:rPr lang="en-US" sz="3099" b="1" dirty="0">
                <a:solidFill>
                  <a:srgbClr val="00235E"/>
                </a:solidFill>
                <a:latin typeface="Heebo Bold"/>
                <a:ea typeface="Heebo Bold"/>
                <a:cs typeface="Heebo Bold"/>
                <a:sym typeface="Heebo Bold"/>
              </a:rPr>
              <a:t> </a:t>
            </a:r>
            <a:r>
              <a:rPr lang="en-US" sz="3099" b="1" dirty="0" err="1">
                <a:solidFill>
                  <a:srgbClr val="00235E"/>
                </a:solidFill>
                <a:latin typeface="Heebo Bold"/>
                <a:ea typeface="Heebo Bold"/>
                <a:cs typeface="Heebo Bold"/>
                <a:sym typeface="Heebo Bold"/>
              </a:rPr>
              <a:t>Dalı</a:t>
            </a:r>
            <a:r>
              <a:rPr lang="en-US" sz="3099" b="1" dirty="0">
                <a:solidFill>
                  <a:srgbClr val="00235E"/>
                </a:solidFill>
                <a:latin typeface="Heebo Bold"/>
                <a:ea typeface="Heebo Bold"/>
                <a:cs typeface="Heebo Bold"/>
                <a:sym typeface="Heebo Bold"/>
              </a:rPr>
              <a:t> </a:t>
            </a:r>
            <a:r>
              <a:rPr lang="en-US" sz="3099" b="1" dirty="0" err="1">
                <a:solidFill>
                  <a:srgbClr val="00235E"/>
                </a:solidFill>
                <a:latin typeface="Heebo Bold"/>
                <a:ea typeface="Heebo Bold"/>
                <a:cs typeface="Heebo Bold"/>
                <a:sym typeface="Heebo Bold"/>
              </a:rPr>
              <a:t>Başkanı</a:t>
            </a:r>
            <a:r>
              <a:rPr lang="en-US" sz="3099" b="1" dirty="0">
                <a:solidFill>
                  <a:srgbClr val="00235E"/>
                </a:solidFill>
                <a:latin typeface="Heebo Bold"/>
                <a:ea typeface="Heebo Bold"/>
                <a:cs typeface="Heebo Bold"/>
                <a:sym typeface="Heebo Bold"/>
              </a:rPr>
              <a:t>:</a:t>
            </a:r>
          </a:p>
          <a:p>
            <a:pPr algn="ctr">
              <a:lnSpc>
                <a:spcPts val="3719"/>
              </a:lnSpc>
              <a:spcBef>
                <a:spcPct val="0"/>
              </a:spcBef>
            </a:pPr>
            <a:r>
              <a:rPr lang="en-US" sz="3099" dirty="0">
                <a:solidFill>
                  <a:srgbClr val="00235E"/>
                </a:solidFill>
                <a:latin typeface="Heebo"/>
                <a:ea typeface="Heebo"/>
                <a:cs typeface="Heebo"/>
                <a:sym typeface="Heebo"/>
              </a:rPr>
              <a:t>Ders </a:t>
            </a:r>
            <a:r>
              <a:rPr lang="en-US" sz="3099" dirty="0" err="1">
                <a:solidFill>
                  <a:srgbClr val="00235E"/>
                </a:solidFill>
                <a:latin typeface="Heebo"/>
                <a:ea typeface="Heebo"/>
                <a:cs typeface="Heebo"/>
                <a:sym typeface="Heebo"/>
              </a:rPr>
              <a:t>dağılımını</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yapmak</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ders</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programını</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hazırlamak</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danışmanla</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çözülemeyen</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durumlarda</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ve</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rapor</a:t>
            </a:r>
            <a:r>
              <a:rPr lang="en-US" sz="3099" dirty="0">
                <a:solidFill>
                  <a:srgbClr val="00235E"/>
                </a:solidFill>
                <a:latin typeface="Heebo"/>
                <a:ea typeface="Heebo"/>
                <a:cs typeface="Heebo"/>
                <a:sym typeface="Heebo"/>
              </a:rPr>
              <a:t> alma, </a:t>
            </a:r>
            <a:r>
              <a:rPr lang="en-US" sz="3099" dirty="0" err="1">
                <a:solidFill>
                  <a:srgbClr val="00235E"/>
                </a:solidFill>
                <a:latin typeface="Heebo"/>
                <a:ea typeface="Heebo"/>
                <a:cs typeface="Heebo"/>
                <a:sym typeface="Heebo"/>
              </a:rPr>
              <a:t>kayıt</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dondurma</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gibi</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durumlarda</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danışmanın</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aracılığıyla</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işleri</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yürüten</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yetkilidir</a:t>
            </a:r>
            <a:r>
              <a:rPr lang="en-US" sz="3099" dirty="0">
                <a:solidFill>
                  <a:srgbClr val="00235E"/>
                </a:solidFill>
                <a:latin typeface="Heebo"/>
                <a:ea typeface="Heebo"/>
                <a:cs typeface="Heebo"/>
                <a:sym typeface="Heebo"/>
              </a:rPr>
              <a:t>.</a:t>
            </a:r>
          </a:p>
        </p:txBody>
      </p:sp>
      <p:sp>
        <p:nvSpPr>
          <p:cNvPr id="11" name="TextBox 7"/>
          <p:cNvSpPr txBox="1"/>
          <p:nvPr/>
        </p:nvSpPr>
        <p:spPr>
          <a:xfrm>
            <a:off x="10567360" y="7800986"/>
            <a:ext cx="7283492" cy="3077766"/>
          </a:xfrm>
          <a:prstGeom prst="rect">
            <a:avLst/>
          </a:prstGeom>
        </p:spPr>
        <p:txBody>
          <a:bodyPr lIns="0" tIns="0" rIns="0" bIns="0" rtlCol="0" anchor="t">
            <a:spAutoFit/>
          </a:bodyPr>
          <a:lstStyle/>
          <a:p>
            <a:pPr marL="669288" lvl="1" indent="-334644" algn="ctr">
              <a:lnSpc>
                <a:spcPts val="3998"/>
              </a:lnSpc>
              <a:buFont typeface="Arial"/>
              <a:buChar char="•"/>
            </a:pPr>
            <a:r>
              <a:rPr lang="en-US" sz="3099" b="1" dirty="0" err="1">
                <a:solidFill>
                  <a:srgbClr val="00235E"/>
                </a:solidFill>
                <a:latin typeface="Heebo Bold"/>
                <a:ea typeface="Heebo Bold"/>
                <a:cs typeface="Heebo Bold"/>
                <a:sym typeface="Heebo Bold"/>
              </a:rPr>
              <a:t>Bölüm</a:t>
            </a:r>
            <a:r>
              <a:rPr lang="en-US" sz="3099" b="1" dirty="0">
                <a:solidFill>
                  <a:srgbClr val="00235E"/>
                </a:solidFill>
                <a:latin typeface="Heebo Bold"/>
                <a:ea typeface="Heebo Bold"/>
                <a:cs typeface="Heebo Bold"/>
                <a:sym typeface="Heebo Bold"/>
              </a:rPr>
              <a:t> </a:t>
            </a:r>
            <a:r>
              <a:rPr lang="en-US" sz="3099" b="1" dirty="0" err="1">
                <a:solidFill>
                  <a:srgbClr val="00235E"/>
                </a:solidFill>
                <a:latin typeface="Heebo Bold"/>
                <a:ea typeface="Heebo Bold"/>
                <a:cs typeface="Heebo Bold"/>
                <a:sym typeface="Heebo Bold"/>
              </a:rPr>
              <a:t>Sekreterliği</a:t>
            </a:r>
            <a:r>
              <a:rPr lang="en-US" sz="3099" b="1" dirty="0">
                <a:solidFill>
                  <a:srgbClr val="00235E"/>
                </a:solidFill>
                <a:latin typeface="Heebo Bold"/>
                <a:ea typeface="Heebo Bold"/>
                <a:cs typeface="Heebo Bold"/>
                <a:sym typeface="Heebo Bold"/>
              </a:rPr>
              <a:t>:</a:t>
            </a:r>
          </a:p>
          <a:p>
            <a:pPr algn="ctr">
              <a:lnSpc>
                <a:spcPts val="3998"/>
              </a:lnSpc>
            </a:pPr>
            <a:r>
              <a:rPr lang="tr-TR" sz="3099" dirty="0">
                <a:solidFill>
                  <a:srgbClr val="00235E"/>
                </a:solidFill>
                <a:latin typeface="Heebo"/>
                <a:ea typeface="Heebo"/>
                <a:cs typeface="Heebo"/>
                <a:sym typeface="Heebo"/>
              </a:rPr>
              <a:t>Y</a:t>
            </a:r>
            <a:r>
              <a:rPr lang="en-US" sz="3099" dirty="0" err="1">
                <a:solidFill>
                  <a:srgbClr val="00235E"/>
                </a:solidFill>
                <a:latin typeface="Heebo"/>
                <a:ea typeface="Heebo"/>
                <a:cs typeface="Heebo"/>
                <a:sym typeface="Heebo"/>
              </a:rPr>
              <a:t>az</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okulları</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için</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dışardan</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ders</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almak</a:t>
            </a:r>
            <a:r>
              <a:rPr lang="tr-TR" sz="3099" dirty="0">
                <a:solidFill>
                  <a:srgbClr val="00235E"/>
                </a:solidFill>
                <a:latin typeface="Heebo"/>
                <a:ea typeface="Heebo"/>
                <a:cs typeface="Heebo"/>
                <a:sym typeface="Heebo"/>
              </a:rPr>
              <a:t>, çift anadal yapma, ders saydırma</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gibi</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konularda</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dilekçelerin</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teslim</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edildiği</a:t>
            </a:r>
            <a:r>
              <a:rPr lang="en-US" sz="3099" dirty="0">
                <a:solidFill>
                  <a:srgbClr val="00235E"/>
                </a:solidFill>
                <a:latin typeface="Heebo"/>
                <a:ea typeface="Heebo"/>
                <a:cs typeface="Heebo"/>
                <a:sym typeface="Heebo"/>
              </a:rPr>
              <a:t> </a:t>
            </a:r>
            <a:r>
              <a:rPr lang="en-US" sz="3099" dirty="0" err="1">
                <a:solidFill>
                  <a:srgbClr val="00235E"/>
                </a:solidFill>
                <a:latin typeface="Heebo"/>
                <a:ea typeface="Heebo"/>
                <a:cs typeface="Heebo"/>
                <a:sym typeface="Heebo"/>
              </a:rPr>
              <a:t>birimdir</a:t>
            </a:r>
            <a:endParaRPr lang="en-US" sz="3099" dirty="0">
              <a:solidFill>
                <a:srgbClr val="00235E"/>
              </a:solidFill>
              <a:latin typeface="Heebo"/>
              <a:ea typeface="Heebo"/>
              <a:cs typeface="Heebo"/>
              <a:sym typeface="Heebo"/>
            </a:endParaRPr>
          </a:p>
          <a:p>
            <a:pPr algn="ctr">
              <a:lnSpc>
                <a:spcPts val="3998"/>
              </a:lnSpc>
            </a:pPr>
            <a:endParaRPr lang="en-US" sz="3099" dirty="0">
              <a:solidFill>
                <a:srgbClr val="00235E"/>
              </a:solidFill>
              <a:latin typeface="Heebo"/>
              <a:ea typeface="Heebo"/>
              <a:cs typeface="Heebo"/>
              <a:sym typeface="Heeb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descr="C0-HD-TOP.png"/>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blipFill>
              <a:blip r:embed="rId2"/>
              <a:stretch>
                <a:fillRect/>
              </a:stretch>
            </a:blipFill>
          </p:spPr>
          <p:txBody>
            <a:bodyPr/>
            <a:lstStyle/>
            <a:p>
              <a:endParaRPr lang="tr-TR"/>
            </a:p>
          </p:txBody>
        </p:sp>
      </p:grpSp>
      <p:grpSp>
        <p:nvGrpSpPr>
          <p:cNvPr id="4" name="Group 4"/>
          <p:cNvGrpSpPr/>
          <p:nvPr/>
        </p:nvGrpSpPr>
        <p:grpSpPr>
          <a:xfrm>
            <a:off x="4343400" y="1146559"/>
            <a:ext cx="12915900" cy="1331051"/>
            <a:chOff x="0" y="0"/>
            <a:chExt cx="17221200" cy="1774735"/>
          </a:xfrm>
        </p:grpSpPr>
        <p:sp>
          <p:nvSpPr>
            <p:cNvPr id="5" name="Freeform 5"/>
            <p:cNvSpPr/>
            <p:nvPr/>
          </p:nvSpPr>
          <p:spPr>
            <a:xfrm>
              <a:off x="0" y="0"/>
              <a:ext cx="17221200" cy="1774735"/>
            </a:xfrm>
            <a:custGeom>
              <a:avLst/>
              <a:gdLst/>
              <a:ahLst/>
              <a:cxnLst/>
              <a:rect l="l" t="t" r="r" b="b"/>
              <a:pathLst>
                <a:path w="17221200" h="1774735">
                  <a:moveTo>
                    <a:pt x="0" y="0"/>
                  </a:moveTo>
                  <a:lnTo>
                    <a:pt x="17221200" y="0"/>
                  </a:lnTo>
                  <a:lnTo>
                    <a:pt x="17221200" y="1774735"/>
                  </a:lnTo>
                  <a:lnTo>
                    <a:pt x="0" y="1774735"/>
                  </a:lnTo>
                  <a:close/>
                </a:path>
              </a:pathLst>
            </a:custGeom>
            <a:solidFill>
              <a:srgbClr val="000000">
                <a:alpha val="0"/>
              </a:srgbClr>
            </a:solidFill>
          </p:spPr>
          <p:txBody>
            <a:bodyPr/>
            <a:lstStyle/>
            <a:p>
              <a:endParaRPr lang="tr-TR"/>
            </a:p>
          </p:txBody>
        </p:sp>
        <p:sp>
          <p:nvSpPr>
            <p:cNvPr id="6" name="TextBox 6"/>
            <p:cNvSpPr txBox="1"/>
            <p:nvPr/>
          </p:nvSpPr>
          <p:spPr>
            <a:xfrm>
              <a:off x="0" y="57150"/>
              <a:ext cx="17221200" cy="1717585"/>
            </a:xfrm>
            <a:prstGeom prst="rect">
              <a:avLst/>
            </a:prstGeom>
          </p:spPr>
          <p:txBody>
            <a:bodyPr lIns="0" tIns="0" rIns="0" bIns="0" rtlCol="0" anchor="ct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ÖĞRENCİ İŞLERİ</a:t>
              </a:r>
            </a:p>
          </p:txBody>
        </p:sp>
      </p:grpSp>
      <p:sp>
        <p:nvSpPr>
          <p:cNvPr id="7" name="TextBox 7"/>
          <p:cNvSpPr txBox="1"/>
          <p:nvPr/>
        </p:nvSpPr>
        <p:spPr>
          <a:xfrm>
            <a:off x="1028700" y="2885296"/>
            <a:ext cx="10419497" cy="6637184"/>
          </a:xfrm>
          <a:prstGeom prst="rect">
            <a:avLst/>
          </a:prstGeom>
        </p:spPr>
        <p:txBody>
          <a:bodyPr lIns="0" tIns="0" rIns="0" bIns="0" rtlCol="0" anchor="t">
            <a:spAutoFit/>
          </a:bodyPr>
          <a:lstStyle/>
          <a:p>
            <a:pPr marL="765518" lvl="1" indent="-382759" algn="l">
              <a:lnSpc>
                <a:spcPts val="5318"/>
              </a:lnSpc>
              <a:buFont typeface="Arial"/>
              <a:buChar char="•"/>
            </a:pPr>
            <a:r>
              <a:rPr lang="en-US" sz="3545">
                <a:solidFill>
                  <a:srgbClr val="00235E"/>
                </a:solidFill>
                <a:latin typeface="Heebo"/>
                <a:ea typeface="Heebo"/>
                <a:cs typeface="Heebo"/>
                <a:sym typeface="Heebo"/>
              </a:rPr>
              <a:t>Öğrenci belgesi</a:t>
            </a:r>
          </a:p>
          <a:p>
            <a:pPr marL="765518" lvl="1" indent="-382759" algn="l">
              <a:lnSpc>
                <a:spcPts val="5318"/>
              </a:lnSpc>
              <a:buFont typeface="Arial"/>
              <a:buChar char="•"/>
            </a:pPr>
            <a:r>
              <a:rPr lang="en-US" sz="3545">
                <a:solidFill>
                  <a:srgbClr val="00235E"/>
                </a:solidFill>
                <a:latin typeface="Heebo"/>
                <a:ea typeface="Heebo"/>
                <a:cs typeface="Heebo"/>
                <a:sym typeface="Heebo"/>
              </a:rPr>
              <a:t>Transkript (not çizelgesi)</a:t>
            </a:r>
          </a:p>
          <a:p>
            <a:pPr marL="765518" lvl="1" indent="-382759" algn="l">
              <a:lnSpc>
                <a:spcPts val="5318"/>
              </a:lnSpc>
              <a:buFont typeface="Arial"/>
              <a:buChar char="•"/>
            </a:pPr>
            <a:r>
              <a:rPr lang="en-US" sz="3545">
                <a:solidFill>
                  <a:srgbClr val="00235E"/>
                </a:solidFill>
                <a:latin typeface="Heebo"/>
                <a:ea typeface="Heebo"/>
                <a:cs typeface="Heebo"/>
                <a:sym typeface="Heebo"/>
              </a:rPr>
              <a:t>Öğrenci kartı temini/ kaybedilmesi </a:t>
            </a:r>
          </a:p>
          <a:p>
            <a:pPr marL="641684" lvl="2" indent="-213895" algn="l">
              <a:lnSpc>
                <a:spcPts val="5318"/>
              </a:lnSpc>
            </a:pPr>
            <a:r>
              <a:rPr lang="en-US" sz="3545">
                <a:solidFill>
                  <a:srgbClr val="00235E"/>
                </a:solidFill>
                <a:latin typeface="Heebo"/>
                <a:ea typeface="Heebo"/>
                <a:cs typeface="Heebo"/>
                <a:sym typeface="Heebo"/>
              </a:rPr>
              <a:t>durumlarında </a:t>
            </a:r>
            <a:r>
              <a:rPr lang="en-US" sz="3545">
                <a:solidFill>
                  <a:srgbClr val="FF0000"/>
                </a:solidFill>
                <a:latin typeface="Heebo"/>
                <a:ea typeface="Heebo"/>
                <a:cs typeface="Heebo"/>
                <a:sym typeface="Heebo"/>
              </a:rPr>
              <a:t>3. katta bulunan Öğrenci İşleri birimine</a:t>
            </a:r>
            <a:r>
              <a:rPr lang="en-US" sz="3545">
                <a:solidFill>
                  <a:srgbClr val="00235E"/>
                </a:solidFill>
                <a:latin typeface="Heebo"/>
                <a:ea typeface="Heebo"/>
                <a:cs typeface="Heebo"/>
                <a:sym typeface="Heebo"/>
              </a:rPr>
              <a:t> başvurabilirsiniz.</a:t>
            </a:r>
          </a:p>
          <a:p>
            <a:pPr algn="l">
              <a:lnSpc>
                <a:spcPts val="5318"/>
              </a:lnSpc>
            </a:pPr>
            <a:endParaRPr lang="en-US" sz="3545">
              <a:solidFill>
                <a:srgbClr val="00235E"/>
              </a:solidFill>
              <a:latin typeface="Heebo"/>
              <a:ea typeface="Heebo"/>
              <a:cs typeface="Heebo"/>
              <a:sym typeface="Heebo"/>
            </a:endParaRPr>
          </a:p>
          <a:p>
            <a:pPr marL="641684" lvl="2" indent="-213895" algn="l">
              <a:lnSpc>
                <a:spcPts val="5318"/>
              </a:lnSpc>
            </a:pPr>
            <a:r>
              <a:rPr lang="en-US" sz="3545">
                <a:solidFill>
                  <a:srgbClr val="00235E"/>
                </a:solidFill>
                <a:latin typeface="Heebo"/>
                <a:ea typeface="Heebo"/>
                <a:cs typeface="Heebo"/>
                <a:sym typeface="Heebo"/>
              </a:rPr>
              <a:t>Öğrenci İşleri personelinin sizin gibi yüzlerce öğrencinin resmi işlemleri ile ilgilendiğini ve bazı durumlarda bu sebeple beklemeniz  gerekebileceğini unutmayın. </a:t>
            </a:r>
          </a:p>
        </p:txBody>
      </p:sp>
      <p:grpSp>
        <p:nvGrpSpPr>
          <p:cNvPr id="8" name="Group 8"/>
          <p:cNvGrpSpPr/>
          <p:nvPr/>
        </p:nvGrpSpPr>
        <p:grpSpPr>
          <a:xfrm>
            <a:off x="13144500" y="571500"/>
            <a:ext cx="4114800" cy="547688"/>
            <a:chOff x="0" y="0"/>
            <a:chExt cx="5486400" cy="730250"/>
          </a:xfrm>
        </p:grpSpPr>
        <p:sp>
          <p:nvSpPr>
            <p:cNvPr id="9" name="Freeform 9"/>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10" name="TextBox 10"/>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39</a:t>
              </a:r>
            </a:p>
          </p:txBody>
        </p:sp>
      </p:grpSp>
      <p:grpSp>
        <p:nvGrpSpPr>
          <p:cNvPr id="11" name="Group 11"/>
          <p:cNvGrpSpPr/>
          <p:nvPr/>
        </p:nvGrpSpPr>
        <p:grpSpPr>
          <a:xfrm>
            <a:off x="11823485" y="2783705"/>
            <a:ext cx="5435815" cy="6203224"/>
            <a:chOff x="0" y="0"/>
            <a:chExt cx="6477000" cy="7391400"/>
          </a:xfrm>
        </p:grpSpPr>
        <p:sp>
          <p:nvSpPr>
            <p:cNvPr id="12" name="Freeform 12" descr="AlfabeBook"/>
            <p:cNvSpPr/>
            <p:nvPr/>
          </p:nvSpPr>
          <p:spPr>
            <a:xfrm>
              <a:off x="0" y="0"/>
              <a:ext cx="6477000" cy="7391400"/>
            </a:xfrm>
            <a:custGeom>
              <a:avLst/>
              <a:gdLst/>
              <a:ahLst/>
              <a:cxnLst/>
              <a:rect l="l" t="t" r="r" b="b"/>
              <a:pathLst>
                <a:path w="6477000" h="7391400">
                  <a:moveTo>
                    <a:pt x="0" y="0"/>
                  </a:moveTo>
                  <a:lnTo>
                    <a:pt x="6477000" y="0"/>
                  </a:lnTo>
                  <a:lnTo>
                    <a:pt x="6477000" y="7391400"/>
                  </a:lnTo>
                  <a:lnTo>
                    <a:pt x="0" y="7391400"/>
                  </a:lnTo>
                  <a:lnTo>
                    <a:pt x="0" y="0"/>
                  </a:lnTo>
                  <a:close/>
                </a:path>
              </a:pathLst>
            </a:custGeom>
            <a:blipFill>
              <a:blip r:embed="rId3"/>
              <a:stretch>
                <a:fillRect/>
              </a:stretch>
            </a:blipFill>
          </p:spPr>
          <p:txBody>
            <a:bodyPr/>
            <a:lstStyle/>
            <a:p>
              <a:endParaRPr lang="tr-T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35E"/>
        </a:solidFill>
        <a:effectLst/>
      </p:bgPr>
    </p:bg>
    <p:spTree>
      <p:nvGrpSpPr>
        <p:cNvPr id="1" name=""/>
        <p:cNvGrpSpPr/>
        <p:nvPr/>
      </p:nvGrpSpPr>
      <p:grpSpPr>
        <a:xfrm>
          <a:off x="0" y="0"/>
          <a:ext cx="0" cy="0"/>
          <a:chOff x="0" y="0"/>
          <a:chExt cx="0" cy="0"/>
        </a:xfrm>
      </p:grpSpPr>
      <p:grpSp>
        <p:nvGrpSpPr>
          <p:cNvPr id="2" name="Group 2"/>
          <p:cNvGrpSpPr/>
          <p:nvPr/>
        </p:nvGrpSpPr>
        <p:grpSpPr>
          <a:xfrm>
            <a:off x="0" y="-1316363"/>
            <a:ext cx="18288000" cy="7801998"/>
            <a:chOff x="0" y="0"/>
            <a:chExt cx="4816593" cy="2054847"/>
          </a:xfrm>
        </p:grpSpPr>
        <p:sp>
          <p:nvSpPr>
            <p:cNvPr id="3" name="Freeform 3"/>
            <p:cNvSpPr/>
            <p:nvPr/>
          </p:nvSpPr>
          <p:spPr>
            <a:xfrm>
              <a:off x="0" y="0"/>
              <a:ext cx="4816592" cy="2054847"/>
            </a:xfrm>
            <a:custGeom>
              <a:avLst/>
              <a:gdLst/>
              <a:ahLst/>
              <a:cxnLst/>
              <a:rect l="l" t="t" r="r" b="b"/>
              <a:pathLst>
                <a:path w="4816592" h="2054847">
                  <a:moveTo>
                    <a:pt x="42333" y="0"/>
                  </a:moveTo>
                  <a:lnTo>
                    <a:pt x="4774259" y="0"/>
                  </a:lnTo>
                  <a:cubicBezTo>
                    <a:pt x="4785487" y="0"/>
                    <a:pt x="4796254" y="4460"/>
                    <a:pt x="4804193" y="12399"/>
                  </a:cubicBezTo>
                  <a:cubicBezTo>
                    <a:pt x="4812132" y="20338"/>
                    <a:pt x="4816592" y="31106"/>
                    <a:pt x="4816592" y="42333"/>
                  </a:cubicBezTo>
                  <a:lnTo>
                    <a:pt x="4816592" y="2012514"/>
                  </a:lnTo>
                  <a:cubicBezTo>
                    <a:pt x="4816592" y="2023741"/>
                    <a:pt x="4812132" y="2034509"/>
                    <a:pt x="4804193" y="2042448"/>
                  </a:cubicBezTo>
                  <a:cubicBezTo>
                    <a:pt x="4796254" y="2050387"/>
                    <a:pt x="4785487" y="2054847"/>
                    <a:pt x="4774259" y="2054847"/>
                  </a:cubicBezTo>
                  <a:lnTo>
                    <a:pt x="42333" y="2054847"/>
                  </a:lnTo>
                  <a:cubicBezTo>
                    <a:pt x="31106" y="2054847"/>
                    <a:pt x="20338" y="2050387"/>
                    <a:pt x="12399" y="2042448"/>
                  </a:cubicBezTo>
                  <a:cubicBezTo>
                    <a:pt x="4460" y="2034509"/>
                    <a:pt x="0" y="2023741"/>
                    <a:pt x="0" y="2012514"/>
                  </a:cubicBezTo>
                  <a:lnTo>
                    <a:pt x="0" y="42333"/>
                  </a:lnTo>
                  <a:cubicBezTo>
                    <a:pt x="0" y="31106"/>
                    <a:pt x="4460" y="20338"/>
                    <a:pt x="12399" y="12399"/>
                  </a:cubicBezTo>
                  <a:cubicBezTo>
                    <a:pt x="20338" y="4460"/>
                    <a:pt x="31106" y="0"/>
                    <a:pt x="42333" y="0"/>
                  </a:cubicBezTo>
                  <a:close/>
                </a:path>
              </a:pathLst>
            </a:custGeom>
            <a:solidFill>
              <a:srgbClr val="F2F2F2"/>
            </a:solidFill>
          </p:spPr>
          <p:txBody>
            <a:bodyPr/>
            <a:lstStyle/>
            <a:p>
              <a:endParaRPr lang="tr-TR"/>
            </a:p>
          </p:txBody>
        </p:sp>
        <p:sp>
          <p:nvSpPr>
            <p:cNvPr id="4" name="TextBox 4"/>
            <p:cNvSpPr txBox="1"/>
            <p:nvPr/>
          </p:nvSpPr>
          <p:spPr>
            <a:xfrm>
              <a:off x="0" y="-38100"/>
              <a:ext cx="4816593" cy="209294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2057099"/>
            <a:ext cx="4826745" cy="41148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6" name="TextBox 6"/>
          <p:cNvSpPr txBox="1"/>
          <p:nvPr/>
        </p:nvSpPr>
        <p:spPr>
          <a:xfrm>
            <a:off x="6905405" y="1737425"/>
            <a:ext cx="10809343" cy="4434474"/>
          </a:xfrm>
          <a:prstGeom prst="rect">
            <a:avLst/>
          </a:prstGeom>
        </p:spPr>
        <p:txBody>
          <a:bodyPr lIns="0" tIns="0" rIns="0" bIns="0" rtlCol="0" anchor="t">
            <a:spAutoFit/>
          </a:bodyPr>
          <a:lstStyle/>
          <a:p>
            <a:pPr algn="ctr">
              <a:lnSpc>
                <a:spcPts val="11780"/>
              </a:lnSpc>
              <a:spcBef>
                <a:spcPct val="0"/>
              </a:spcBef>
            </a:pPr>
            <a:r>
              <a:rPr lang="en-US" sz="8414">
                <a:solidFill>
                  <a:srgbClr val="00235E"/>
                </a:solidFill>
                <a:latin typeface="Century Expanded"/>
                <a:ea typeface="Century Expanded"/>
                <a:cs typeface="Century Expanded"/>
                <a:sym typeface="Century Expanded"/>
              </a:rPr>
              <a:t>ÖĞRENİM SÜRECİ İLE İLGİLİ BİLGİLER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35E"/>
        </a:solidFill>
        <a:effectLst/>
      </p:bgPr>
    </p:bg>
    <p:spTree>
      <p:nvGrpSpPr>
        <p:cNvPr id="1" name=""/>
        <p:cNvGrpSpPr/>
        <p:nvPr/>
      </p:nvGrpSpPr>
      <p:grpSpPr>
        <a:xfrm>
          <a:off x="0" y="0"/>
          <a:ext cx="0" cy="0"/>
          <a:chOff x="0" y="0"/>
          <a:chExt cx="0" cy="0"/>
        </a:xfrm>
      </p:grpSpPr>
      <p:grpSp>
        <p:nvGrpSpPr>
          <p:cNvPr id="2" name="Group 2"/>
          <p:cNvGrpSpPr/>
          <p:nvPr/>
        </p:nvGrpSpPr>
        <p:grpSpPr>
          <a:xfrm>
            <a:off x="0" y="-1316363"/>
            <a:ext cx="18288000" cy="7801998"/>
            <a:chOff x="0" y="0"/>
            <a:chExt cx="4816593" cy="2054847"/>
          </a:xfrm>
        </p:grpSpPr>
        <p:sp>
          <p:nvSpPr>
            <p:cNvPr id="3" name="Freeform 3"/>
            <p:cNvSpPr/>
            <p:nvPr/>
          </p:nvSpPr>
          <p:spPr>
            <a:xfrm>
              <a:off x="0" y="0"/>
              <a:ext cx="4816592" cy="2054847"/>
            </a:xfrm>
            <a:custGeom>
              <a:avLst/>
              <a:gdLst/>
              <a:ahLst/>
              <a:cxnLst/>
              <a:rect l="l" t="t" r="r" b="b"/>
              <a:pathLst>
                <a:path w="4816592" h="2054847">
                  <a:moveTo>
                    <a:pt x="42333" y="0"/>
                  </a:moveTo>
                  <a:lnTo>
                    <a:pt x="4774259" y="0"/>
                  </a:lnTo>
                  <a:cubicBezTo>
                    <a:pt x="4785487" y="0"/>
                    <a:pt x="4796254" y="4460"/>
                    <a:pt x="4804193" y="12399"/>
                  </a:cubicBezTo>
                  <a:cubicBezTo>
                    <a:pt x="4812132" y="20338"/>
                    <a:pt x="4816592" y="31106"/>
                    <a:pt x="4816592" y="42333"/>
                  </a:cubicBezTo>
                  <a:lnTo>
                    <a:pt x="4816592" y="2012514"/>
                  </a:lnTo>
                  <a:cubicBezTo>
                    <a:pt x="4816592" y="2023741"/>
                    <a:pt x="4812132" y="2034509"/>
                    <a:pt x="4804193" y="2042448"/>
                  </a:cubicBezTo>
                  <a:cubicBezTo>
                    <a:pt x="4796254" y="2050387"/>
                    <a:pt x="4785487" y="2054847"/>
                    <a:pt x="4774259" y="2054847"/>
                  </a:cubicBezTo>
                  <a:lnTo>
                    <a:pt x="42333" y="2054847"/>
                  </a:lnTo>
                  <a:cubicBezTo>
                    <a:pt x="31106" y="2054847"/>
                    <a:pt x="20338" y="2050387"/>
                    <a:pt x="12399" y="2042448"/>
                  </a:cubicBezTo>
                  <a:cubicBezTo>
                    <a:pt x="4460" y="2034509"/>
                    <a:pt x="0" y="2023741"/>
                    <a:pt x="0" y="2012514"/>
                  </a:cubicBezTo>
                  <a:lnTo>
                    <a:pt x="0" y="42333"/>
                  </a:lnTo>
                  <a:cubicBezTo>
                    <a:pt x="0" y="31106"/>
                    <a:pt x="4460" y="20338"/>
                    <a:pt x="12399" y="12399"/>
                  </a:cubicBezTo>
                  <a:cubicBezTo>
                    <a:pt x="20338" y="4460"/>
                    <a:pt x="31106" y="0"/>
                    <a:pt x="42333" y="0"/>
                  </a:cubicBezTo>
                  <a:close/>
                </a:path>
              </a:pathLst>
            </a:custGeom>
            <a:solidFill>
              <a:srgbClr val="F2F2F2"/>
            </a:solidFill>
          </p:spPr>
          <p:txBody>
            <a:bodyPr/>
            <a:lstStyle/>
            <a:p>
              <a:endParaRPr lang="tr-TR"/>
            </a:p>
          </p:txBody>
        </p:sp>
        <p:sp>
          <p:nvSpPr>
            <p:cNvPr id="4" name="TextBox 4"/>
            <p:cNvSpPr txBox="1"/>
            <p:nvPr/>
          </p:nvSpPr>
          <p:spPr>
            <a:xfrm>
              <a:off x="0" y="-38100"/>
              <a:ext cx="4816593" cy="209294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663893"/>
            <a:ext cx="5246370" cy="8908763"/>
            <a:chOff x="0" y="0"/>
            <a:chExt cx="812800" cy="1380201"/>
          </a:xfrm>
        </p:grpSpPr>
        <p:sp>
          <p:nvSpPr>
            <p:cNvPr id="6" name="Freeform 6"/>
            <p:cNvSpPr/>
            <p:nvPr/>
          </p:nvSpPr>
          <p:spPr>
            <a:xfrm>
              <a:off x="0" y="0"/>
              <a:ext cx="812800" cy="1380201"/>
            </a:xfrm>
            <a:custGeom>
              <a:avLst/>
              <a:gdLst/>
              <a:ahLst/>
              <a:cxnLst/>
              <a:rect l="l" t="t" r="r" b="b"/>
              <a:pathLst>
                <a:path w="812800" h="1380201">
                  <a:moveTo>
                    <a:pt x="33940" y="0"/>
                  </a:moveTo>
                  <a:lnTo>
                    <a:pt x="778860" y="0"/>
                  </a:lnTo>
                  <a:cubicBezTo>
                    <a:pt x="797604" y="0"/>
                    <a:pt x="812800" y="15196"/>
                    <a:pt x="812800" y="33940"/>
                  </a:cubicBezTo>
                  <a:lnTo>
                    <a:pt x="812800" y="1346260"/>
                  </a:lnTo>
                  <a:cubicBezTo>
                    <a:pt x="812800" y="1355262"/>
                    <a:pt x="809224" y="1363895"/>
                    <a:pt x="802859" y="1370260"/>
                  </a:cubicBezTo>
                  <a:cubicBezTo>
                    <a:pt x="796494" y="1376625"/>
                    <a:pt x="787861" y="1380201"/>
                    <a:pt x="778860" y="1380201"/>
                  </a:cubicBezTo>
                  <a:lnTo>
                    <a:pt x="33940" y="1380201"/>
                  </a:lnTo>
                  <a:cubicBezTo>
                    <a:pt x="15196" y="1380201"/>
                    <a:pt x="0" y="1365005"/>
                    <a:pt x="0" y="1346260"/>
                  </a:cubicBezTo>
                  <a:lnTo>
                    <a:pt x="0" y="33940"/>
                  </a:lnTo>
                  <a:cubicBezTo>
                    <a:pt x="0" y="15196"/>
                    <a:pt x="15196" y="0"/>
                    <a:pt x="33940" y="0"/>
                  </a:cubicBezTo>
                  <a:close/>
                </a:path>
              </a:pathLst>
            </a:custGeom>
            <a:blipFill>
              <a:blip r:embed="rId2"/>
              <a:stretch>
                <a:fillRect l="-34904" r="-34904"/>
              </a:stretch>
            </a:blipFill>
          </p:spPr>
          <p:txBody>
            <a:bodyPr/>
            <a:lstStyle/>
            <a:p>
              <a:endParaRPr lang="tr-TR"/>
            </a:p>
          </p:txBody>
        </p:sp>
      </p:grpSp>
      <p:sp>
        <p:nvSpPr>
          <p:cNvPr id="7" name="TextBox 7"/>
          <p:cNvSpPr txBox="1"/>
          <p:nvPr/>
        </p:nvSpPr>
        <p:spPr>
          <a:xfrm>
            <a:off x="6703698" y="1182730"/>
            <a:ext cx="10809343" cy="4434474"/>
          </a:xfrm>
          <a:prstGeom prst="rect">
            <a:avLst/>
          </a:prstGeom>
        </p:spPr>
        <p:txBody>
          <a:bodyPr lIns="0" tIns="0" rIns="0" bIns="0" rtlCol="0" anchor="t">
            <a:spAutoFit/>
          </a:bodyPr>
          <a:lstStyle/>
          <a:p>
            <a:pPr algn="ctr">
              <a:lnSpc>
                <a:spcPts val="11780"/>
              </a:lnSpc>
              <a:spcBef>
                <a:spcPct val="0"/>
              </a:spcBef>
            </a:pPr>
            <a:r>
              <a:rPr lang="en-US" sz="8414">
                <a:solidFill>
                  <a:srgbClr val="00235E"/>
                </a:solidFill>
                <a:latin typeface="Century Expanded"/>
                <a:ea typeface="Century Expanded"/>
                <a:cs typeface="Century Expanded"/>
                <a:sym typeface="Century Expanded"/>
              </a:rPr>
              <a:t>Pamukkale Üniversitesi’ne Hoşgeldiniz!</a:t>
            </a:r>
          </a:p>
        </p:txBody>
      </p:sp>
      <p:sp>
        <p:nvSpPr>
          <p:cNvPr id="8" name="TextBox 8"/>
          <p:cNvSpPr txBox="1"/>
          <p:nvPr/>
        </p:nvSpPr>
        <p:spPr>
          <a:xfrm>
            <a:off x="6906773" y="6816185"/>
            <a:ext cx="10606268" cy="3073347"/>
          </a:xfrm>
          <a:prstGeom prst="rect">
            <a:avLst/>
          </a:prstGeom>
        </p:spPr>
        <p:txBody>
          <a:bodyPr lIns="0" tIns="0" rIns="0" bIns="0" rtlCol="0" anchor="t">
            <a:spAutoFit/>
          </a:bodyPr>
          <a:lstStyle/>
          <a:p>
            <a:pPr algn="ctr">
              <a:lnSpc>
                <a:spcPts val="4902"/>
              </a:lnSpc>
              <a:spcBef>
                <a:spcPct val="0"/>
              </a:spcBef>
            </a:pPr>
            <a:r>
              <a:rPr lang="en-US" sz="3502">
                <a:solidFill>
                  <a:srgbClr val="F2F2F2"/>
                </a:solidFill>
                <a:latin typeface="Garet"/>
                <a:ea typeface="Garet"/>
                <a:cs typeface="Garet"/>
                <a:sym typeface="Garet"/>
              </a:rPr>
              <a:t>Bu sunum, PAÜ Psikolojik Danışma ve Rehberlik Eğitim, Uygulama ve Araştırma Merkezi (PDREM) tarafından Oryantasyon Programı 2025 kapsamında siz değerli öğrencilerimiz için hazırlanmıştır.</a:t>
            </a:r>
          </a:p>
        </p:txBody>
      </p:sp>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solidFill>
              <a:srgbClr val="000000">
                <a:alpha val="0"/>
              </a:srgbClr>
            </a:solidFill>
            <a:ln w="12700">
              <a:solidFill>
                <a:srgbClr val="000000"/>
              </a:solidFill>
            </a:ln>
          </p:spPr>
          <p:txBody>
            <a:bodyPr/>
            <a:lstStyle/>
            <a:p>
              <a:endParaRPr lang="tr-TR"/>
            </a:p>
          </p:txBody>
        </p:sp>
      </p:grpSp>
      <p:sp>
        <p:nvSpPr>
          <p:cNvPr id="4" name="TextBox 4"/>
          <p:cNvSpPr txBox="1"/>
          <p:nvPr/>
        </p:nvSpPr>
        <p:spPr>
          <a:xfrm>
            <a:off x="6858557" y="2737157"/>
            <a:ext cx="10891076" cy="6981783"/>
          </a:xfrm>
          <a:prstGeom prst="rect">
            <a:avLst/>
          </a:prstGeom>
        </p:spPr>
        <p:txBody>
          <a:bodyPr lIns="0" tIns="0" rIns="0" bIns="0" rtlCol="0" anchor="t">
            <a:spAutoFit/>
          </a:bodyPr>
          <a:lstStyle/>
          <a:p>
            <a:pPr marL="750728" lvl="1" indent="-375364" algn="just">
              <a:lnSpc>
                <a:spcPts val="5493"/>
              </a:lnSpc>
              <a:buFont typeface="Arial"/>
              <a:buChar char="•"/>
            </a:pPr>
            <a:r>
              <a:rPr lang="en-US" sz="3477" dirty="0" err="1">
                <a:solidFill>
                  <a:srgbClr val="00235E"/>
                </a:solidFill>
                <a:latin typeface="Century Expanded"/>
                <a:ea typeface="Century Expanded"/>
                <a:cs typeface="Century Expanded"/>
                <a:sym typeface="Century Expanded"/>
              </a:rPr>
              <a:t>Pusula</a:t>
            </a:r>
            <a:r>
              <a:rPr lang="en-US" sz="3477" dirty="0">
                <a:solidFill>
                  <a:srgbClr val="00235E"/>
                </a:solidFill>
                <a:latin typeface="Century Expanded"/>
                <a:ea typeface="Century Expanded"/>
                <a:cs typeface="Century Expanded"/>
                <a:sym typeface="Century Expanded"/>
              </a:rPr>
              <a:t> Bilgi </a:t>
            </a:r>
            <a:r>
              <a:rPr lang="en-US" sz="3477" dirty="0" err="1">
                <a:solidFill>
                  <a:srgbClr val="00235E"/>
                </a:solidFill>
                <a:latin typeface="Century Expanded"/>
                <a:ea typeface="Century Expanded"/>
                <a:cs typeface="Century Expanded"/>
                <a:sym typeface="Century Expanded"/>
              </a:rPr>
              <a:t>Sistemi</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tüm</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uygulamalara</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tek</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bir</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kullanıcı</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adı</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ve</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şifre</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ile</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erişebilmeyi</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sağlayan</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ortak</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kimlik</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doğrulama</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platformudur</a:t>
            </a:r>
            <a:r>
              <a:rPr lang="en-US" sz="3477" dirty="0">
                <a:solidFill>
                  <a:srgbClr val="00235E"/>
                </a:solidFill>
                <a:latin typeface="Century Expanded"/>
                <a:ea typeface="Century Expanded"/>
                <a:cs typeface="Century Expanded"/>
                <a:sym typeface="Century Expanded"/>
              </a:rPr>
              <a:t>.</a:t>
            </a:r>
          </a:p>
          <a:p>
            <a:pPr marL="750728" lvl="1" indent="-375364" algn="just">
              <a:lnSpc>
                <a:spcPts val="5493"/>
              </a:lnSpc>
              <a:buFont typeface="Arial"/>
              <a:buChar char="•"/>
            </a:pPr>
            <a:r>
              <a:rPr lang="en-US" sz="3477" dirty="0">
                <a:solidFill>
                  <a:srgbClr val="00235E"/>
                </a:solidFill>
                <a:latin typeface="Century Expanded"/>
                <a:ea typeface="Century Expanded"/>
                <a:cs typeface="Century Expanded"/>
                <a:sym typeface="Century Expanded"/>
              </a:rPr>
              <a:t>Ders </a:t>
            </a:r>
            <a:r>
              <a:rPr lang="en-US" sz="3477" dirty="0" err="1">
                <a:solidFill>
                  <a:srgbClr val="00235E"/>
                </a:solidFill>
                <a:latin typeface="Century Expanded"/>
                <a:ea typeface="Century Expanded"/>
                <a:cs typeface="Century Expanded"/>
                <a:sym typeface="Century Expanded"/>
              </a:rPr>
              <a:t>seçimlerinizi</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yapmak</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notlarınıza</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Öğrenci</a:t>
            </a:r>
            <a:r>
              <a:rPr lang="en-US" sz="3477" dirty="0">
                <a:solidFill>
                  <a:srgbClr val="00235E"/>
                </a:solidFill>
                <a:latin typeface="Century Expanded"/>
                <a:ea typeface="Century Expanded"/>
                <a:cs typeface="Century Expanded"/>
                <a:sym typeface="Century Expanded"/>
              </a:rPr>
              <a:t> Bilgi </a:t>
            </a:r>
            <a:r>
              <a:rPr lang="en-US" sz="3477" dirty="0" err="1">
                <a:solidFill>
                  <a:srgbClr val="00235E"/>
                </a:solidFill>
                <a:latin typeface="Century Expanded"/>
                <a:ea typeface="Century Expanded"/>
                <a:cs typeface="Century Expanded"/>
                <a:sym typeface="Century Expanded"/>
              </a:rPr>
              <a:t>Sistemi</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ve</a:t>
            </a:r>
            <a:r>
              <a:rPr lang="en-US" sz="3477" dirty="0">
                <a:solidFill>
                  <a:srgbClr val="00235E"/>
                </a:solidFill>
                <a:latin typeface="Century Expanded"/>
                <a:ea typeface="Century Expanded"/>
                <a:cs typeface="Century Expanded"/>
                <a:sym typeface="Century Expanded"/>
              </a:rPr>
              <a:t> e-</a:t>
            </a:r>
            <a:r>
              <a:rPr lang="en-US" sz="3477" dirty="0" err="1">
                <a:solidFill>
                  <a:srgbClr val="00235E"/>
                </a:solidFill>
                <a:latin typeface="Century Expanded"/>
                <a:ea typeface="Century Expanded"/>
                <a:cs typeface="Century Expanded"/>
                <a:sym typeface="Century Expanded"/>
              </a:rPr>
              <a:t>postanıza</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bakmak</a:t>
            </a:r>
            <a:r>
              <a:rPr lang="tr-TR" sz="3477" dirty="0">
                <a:solidFill>
                  <a:srgbClr val="00235E"/>
                </a:solidFill>
                <a:latin typeface="Century Expanded"/>
                <a:ea typeface="Century Expanded"/>
                <a:cs typeface="Century Expanded"/>
                <a:sym typeface="Century Expanded"/>
              </a:rPr>
              <a:t>, mazeret sınavı, </a:t>
            </a:r>
            <a:r>
              <a:rPr lang="tr-TR" sz="3477" dirty="0" err="1">
                <a:solidFill>
                  <a:srgbClr val="00235E"/>
                </a:solidFill>
                <a:latin typeface="Century Expanded"/>
                <a:ea typeface="Century Expanded"/>
                <a:cs typeface="Century Expanded"/>
                <a:sym typeface="Century Expanded"/>
              </a:rPr>
              <a:t>mazaretli</a:t>
            </a:r>
            <a:r>
              <a:rPr lang="tr-TR" sz="3477" dirty="0">
                <a:solidFill>
                  <a:srgbClr val="00235E"/>
                </a:solidFill>
                <a:latin typeface="Century Expanded"/>
                <a:ea typeface="Century Expanded"/>
                <a:cs typeface="Century Expanded"/>
                <a:sym typeface="Century Expanded"/>
              </a:rPr>
              <a:t> ders kaydı, sağlık raporu ibrazı vb.</a:t>
            </a:r>
            <a:r>
              <a:rPr lang="en-US" sz="3477" dirty="0">
                <a:solidFill>
                  <a:srgbClr val="00235E"/>
                </a:solidFill>
                <a:latin typeface="Century Expanded"/>
                <a:ea typeface="Century Expanded"/>
                <a:cs typeface="Century Expanded"/>
                <a:sym typeface="Century Expanded"/>
              </a:rPr>
              <a:t> </a:t>
            </a:r>
            <a:r>
              <a:rPr lang="tr-TR" sz="3477" dirty="0">
                <a:solidFill>
                  <a:srgbClr val="00235E"/>
                </a:solidFill>
                <a:latin typeface="Century Expanded"/>
                <a:ea typeface="Century Expanded"/>
                <a:cs typeface="Century Expanded"/>
                <a:sym typeface="Century Expanded"/>
              </a:rPr>
              <a:t>durumlar </a:t>
            </a:r>
            <a:r>
              <a:rPr lang="en-US" sz="3477" dirty="0" err="1">
                <a:solidFill>
                  <a:srgbClr val="00235E"/>
                </a:solidFill>
                <a:latin typeface="Century Expanded"/>
                <a:ea typeface="Century Expanded"/>
                <a:cs typeface="Century Expanded"/>
                <a:sym typeface="Century Expanded"/>
              </a:rPr>
              <a:t>için</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bu</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sistemi</a:t>
            </a:r>
            <a:r>
              <a:rPr lang="en-US" sz="3477" dirty="0">
                <a:solidFill>
                  <a:srgbClr val="00235E"/>
                </a:solidFill>
                <a:latin typeface="Century Expanded"/>
                <a:ea typeface="Century Expanded"/>
                <a:cs typeface="Century Expanded"/>
                <a:sym typeface="Century Expanded"/>
              </a:rPr>
              <a:t> </a:t>
            </a:r>
            <a:r>
              <a:rPr lang="en-US" sz="3477" dirty="0" err="1">
                <a:solidFill>
                  <a:srgbClr val="00235E"/>
                </a:solidFill>
                <a:latin typeface="Century Expanded"/>
                <a:ea typeface="Century Expanded"/>
                <a:cs typeface="Century Expanded"/>
                <a:sym typeface="Century Expanded"/>
              </a:rPr>
              <a:t>kullanabilirsiniz</a:t>
            </a:r>
            <a:r>
              <a:rPr lang="en-US" sz="3477" dirty="0">
                <a:solidFill>
                  <a:srgbClr val="00235E"/>
                </a:solidFill>
                <a:latin typeface="Century Expanded"/>
                <a:ea typeface="Century Expanded"/>
                <a:cs typeface="Century Expanded"/>
                <a:sym typeface="Century Expanded"/>
              </a:rPr>
              <a:t>.</a:t>
            </a:r>
          </a:p>
          <a:p>
            <a:pPr algn="just">
              <a:lnSpc>
                <a:spcPts val="5493"/>
              </a:lnSpc>
            </a:pPr>
            <a:endParaRPr lang="en-US" sz="3477" dirty="0">
              <a:solidFill>
                <a:srgbClr val="00235E"/>
              </a:solidFill>
              <a:latin typeface="Century Expanded"/>
              <a:ea typeface="Century Expanded"/>
              <a:cs typeface="Century Expanded"/>
              <a:sym typeface="Century Expanded"/>
            </a:endParaRPr>
          </a:p>
          <a:p>
            <a:pPr marL="750728" lvl="1" indent="-375364" algn="just">
              <a:lnSpc>
                <a:spcPts val="5493"/>
              </a:lnSpc>
              <a:buFont typeface="Arial"/>
              <a:buChar char="•"/>
            </a:pPr>
            <a:r>
              <a:rPr lang="en-US" sz="3477" b="1" dirty="0" err="1">
                <a:solidFill>
                  <a:srgbClr val="00235E"/>
                </a:solidFill>
                <a:latin typeface="Century Expanded Bold"/>
                <a:ea typeface="Century Expanded Bold"/>
                <a:cs typeface="Century Expanded Bold"/>
                <a:sym typeface="Century Expanded Bold"/>
              </a:rPr>
              <a:t>Giriş</a:t>
            </a:r>
            <a:r>
              <a:rPr lang="en-US" sz="3477" b="1" dirty="0">
                <a:solidFill>
                  <a:srgbClr val="00235E"/>
                </a:solidFill>
                <a:latin typeface="Century Expanded Bold"/>
                <a:ea typeface="Century Expanded Bold"/>
                <a:cs typeface="Century Expanded Bold"/>
                <a:sym typeface="Century Expanded Bold"/>
              </a:rPr>
              <a:t> </a:t>
            </a:r>
            <a:r>
              <a:rPr lang="en-US" sz="3477" b="1" dirty="0" err="1">
                <a:solidFill>
                  <a:srgbClr val="00235E"/>
                </a:solidFill>
                <a:latin typeface="Century Expanded Bold"/>
                <a:ea typeface="Century Expanded Bold"/>
                <a:cs typeface="Century Expanded Bold"/>
                <a:sym typeface="Century Expanded Bold"/>
              </a:rPr>
              <a:t>yapmak</a:t>
            </a:r>
            <a:r>
              <a:rPr lang="en-US" sz="3477" b="1" dirty="0">
                <a:solidFill>
                  <a:srgbClr val="00235E"/>
                </a:solidFill>
                <a:latin typeface="Century Expanded Bold"/>
                <a:ea typeface="Century Expanded Bold"/>
                <a:cs typeface="Century Expanded Bold"/>
                <a:sym typeface="Century Expanded Bold"/>
              </a:rPr>
              <a:t> </a:t>
            </a:r>
            <a:r>
              <a:rPr lang="en-US" sz="3477" b="1" dirty="0" err="1">
                <a:solidFill>
                  <a:srgbClr val="00235E"/>
                </a:solidFill>
                <a:latin typeface="Century Expanded Bold"/>
                <a:ea typeface="Century Expanded Bold"/>
                <a:cs typeface="Century Expanded Bold"/>
                <a:sym typeface="Century Expanded Bold"/>
              </a:rPr>
              <a:t>için</a:t>
            </a:r>
            <a:r>
              <a:rPr lang="en-US" sz="3477" b="1" dirty="0">
                <a:solidFill>
                  <a:srgbClr val="00235E"/>
                </a:solidFill>
                <a:latin typeface="Century Expanded Bold"/>
                <a:ea typeface="Century Expanded Bold"/>
                <a:cs typeface="Century Expanded Bold"/>
                <a:sym typeface="Century Expanded Bold"/>
              </a:rPr>
              <a:t>:</a:t>
            </a:r>
            <a:r>
              <a:rPr lang="en-US" sz="3477" u="sng" dirty="0">
                <a:solidFill>
                  <a:srgbClr val="00235E"/>
                </a:solidFill>
                <a:latin typeface="Century Expanded"/>
                <a:ea typeface="Century Expanded"/>
                <a:cs typeface="Century Expanded"/>
                <a:sym typeface="Century Expanded"/>
                <a:hlinkClick r:id="rId2" tooltip="http://pusula.pau.edu.tr/"/>
              </a:rPr>
              <a:t> </a:t>
            </a:r>
            <a:r>
              <a:rPr lang="en-US" sz="3477" dirty="0">
                <a:solidFill>
                  <a:srgbClr val="00235E"/>
                </a:solidFill>
                <a:latin typeface="Century Expanded"/>
                <a:ea typeface="Century Expanded"/>
                <a:cs typeface="Century Expanded"/>
                <a:sym typeface="Century Expanded"/>
              </a:rPr>
              <a:t> </a:t>
            </a:r>
            <a:r>
              <a:rPr lang="en-US" sz="3477" u="sng" dirty="0">
                <a:solidFill>
                  <a:srgbClr val="00235E"/>
                </a:solidFill>
                <a:latin typeface="Century Expanded"/>
                <a:ea typeface="Century Expanded"/>
                <a:cs typeface="Century Expanded"/>
                <a:sym typeface="Century Expanded"/>
                <a:hlinkClick r:id="rId3" tooltip="https://pusula.pau.edu.tr/"/>
              </a:rPr>
              <a:t>https://pusula.pau.edu.tr</a:t>
            </a:r>
          </a:p>
          <a:p>
            <a:pPr algn="just">
              <a:lnSpc>
                <a:spcPts val="5493"/>
              </a:lnSpc>
            </a:pPr>
            <a:endParaRPr lang="en-US" sz="3477" u="sng" dirty="0">
              <a:solidFill>
                <a:srgbClr val="00235E"/>
              </a:solidFill>
              <a:latin typeface="Century Expanded"/>
              <a:ea typeface="Century Expanded"/>
              <a:cs typeface="Century Expanded"/>
              <a:sym typeface="Century Expanded"/>
              <a:hlinkClick r:id="rId3" tooltip="https://pusula.pau.edu.tr/"/>
            </a:endParaRPr>
          </a:p>
        </p:txBody>
      </p:sp>
      <p:grpSp>
        <p:nvGrpSpPr>
          <p:cNvPr id="5" name="Group 5"/>
          <p:cNvGrpSpPr/>
          <p:nvPr/>
        </p:nvGrpSpPr>
        <p:grpSpPr>
          <a:xfrm>
            <a:off x="13144500" y="571500"/>
            <a:ext cx="4114800" cy="547688"/>
            <a:chOff x="0" y="0"/>
            <a:chExt cx="5486400" cy="730250"/>
          </a:xfrm>
        </p:grpSpPr>
        <p:sp>
          <p:nvSpPr>
            <p:cNvPr id="6" name="Freeform 6"/>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7" name="TextBox 7"/>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21</a:t>
              </a:r>
            </a:p>
          </p:txBody>
        </p:sp>
      </p:grpSp>
      <p:grpSp>
        <p:nvGrpSpPr>
          <p:cNvPr id="8" name="Group 8"/>
          <p:cNvGrpSpPr/>
          <p:nvPr/>
        </p:nvGrpSpPr>
        <p:grpSpPr>
          <a:xfrm>
            <a:off x="393810" y="2617130"/>
            <a:ext cx="6067119" cy="5938177"/>
            <a:chOff x="0" y="0"/>
            <a:chExt cx="8089492" cy="7917569"/>
          </a:xfrm>
        </p:grpSpPr>
        <p:sp>
          <p:nvSpPr>
            <p:cNvPr id="9" name="Freeform 9"/>
            <p:cNvSpPr/>
            <p:nvPr/>
          </p:nvSpPr>
          <p:spPr>
            <a:xfrm>
              <a:off x="0" y="0"/>
              <a:ext cx="8089519" cy="7917592"/>
            </a:xfrm>
            <a:custGeom>
              <a:avLst/>
              <a:gdLst/>
              <a:ahLst/>
              <a:cxnLst/>
              <a:rect l="l" t="t" r="r" b="b"/>
              <a:pathLst>
                <a:path w="8089519" h="7917592">
                  <a:moveTo>
                    <a:pt x="0" y="0"/>
                  </a:moveTo>
                  <a:lnTo>
                    <a:pt x="8089519" y="0"/>
                  </a:lnTo>
                  <a:lnTo>
                    <a:pt x="8089519" y="7917592"/>
                  </a:lnTo>
                  <a:lnTo>
                    <a:pt x="0" y="7917592"/>
                  </a:lnTo>
                  <a:lnTo>
                    <a:pt x="0" y="0"/>
                  </a:lnTo>
                  <a:close/>
                </a:path>
              </a:pathLst>
            </a:custGeom>
            <a:blipFill>
              <a:blip r:embed="rId4"/>
              <a:stretch>
                <a:fillRect l="-74769" t="-17698" r="-75454" b="-35696"/>
              </a:stretch>
            </a:blipFill>
          </p:spPr>
          <p:txBody>
            <a:bodyPr/>
            <a:lstStyle/>
            <a:p>
              <a:endParaRPr lang="tr-TR"/>
            </a:p>
          </p:txBody>
        </p:sp>
      </p:grpSp>
      <p:grpSp>
        <p:nvGrpSpPr>
          <p:cNvPr id="10" name="Group 10"/>
          <p:cNvGrpSpPr/>
          <p:nvPr/>
        </p:nvGrpSpPr>
        <p:grpSpPr>
          <a:xfrm>
            <a:off x="1696871" y="222633"/>
            <a:ext cx="12915900" cy="1939542"/>
            <a:chOff x="0" y="0"/>
            <a:chExt cx="17221200" cy="2586056"/>
          </a:xfrm>
        </p:grpSpPr>
        <p:sp>
          <p:nvSpPr>
            <p:cNvPr id="11" name="Freeform 11"/>
            <p:cNvSpPr/>
            <p:nvPr/>
          </p:nvSpPr>
          <p:spPr>
            <a:xfrm>
              <a:off x="0" y="0"/>
              <a:ext cx="17221200" cy="2586056"/>
            </a:xfrm>
            <a:custGeom>
              <a:avLst/>
              <a:gdLst/>
              <a:ahLst/>
              <a:cxnLst/>
              <a:rect l="l" t="t" r="r" b="b"/>
              <a:pathLst>
                <a:path w="17221200" h="2586056">
                  <a:moveTo>
                    <a:pt x="0" y="0"/>
                  </a:moveTo>
                  <a:lnTo>
                    <a:pt x="17221200" y="0"/>
                  </a:lnTo>
                  <a:lnTo>
                    <a:pt x="17221200" y="2586056"/>
                  </a:lnTo>
                  <a:lnTo>
                    <a:pt x="0" y="2586056"/>
                  </a:lnTo>
                  <a:close/>
                </a:path>
              </a:pathLst>
            </a:custGeom>
            <a:solidFill>
              <a:srgbClr val="000000">
                <a:alpha val="0"/>
              </a:srgbClr>
            </a:solidFill>
          </p:spPr>
          <p:txBody>
            <a:bodyPr/>
            <a:lstStyle/>
            <a:p>
              <a:endParaRPr lang="tr-TR"/>
            </a:p>
          </p:txBody>
        </p:sp>
        <p:sp>
          <p:nvSpPr>
            <p:cNvPr id="12" name="TextBox 12"/>
            <p:cNvSpPr txBox="1"/>
            <p:nvPr/>
          </p:nvSpPr>
          <p:spPr>
            <a:xfrm>
              <a:off x="0" y="76200"/>
              <a:ext cx="17221200" cy="2509856"/>
            </a:xfrm>
            <a:prstGeom prst="rect">
              <a:avLst/>
            </a:prstGeom>
          </p:spPr>
          <p:txBody>
            <a:bodyPr lIns="0" tIns="0" rIns="0" bIns="0" rtlCol="0" anchor="ctr"/>
            <a:lstStyle/>
            <a:p>
              <a:pPr algn="r">
                <a:lnSpc>
                  <a:spcPts val="8100"/>
                </a:lnSpc>
              </a:pPr>
              <a:r>
                <a:rPr lang="en-US" sz="7500" b="1" i="1">
                  <a:solidFill>
                    <a:srgbClr val="00235E"/>
                  </a:solidFill>
                  <a:latin typeface="Century Expanded Bold Italics"/>
                  <a:ea typeface="Century Expanded Bold Italics"/>
                  <a:cs typeface="Century Expanded Bold Italics"/>
                  <a:sym typeface="Century Expanded Bold Italics"/>
                </a:rPr>
                <a:t>PUSULA BİLGİ SİSTEMİ</a:t>
              </a:r>
            </a:p>
          </p:txBody>
        </p:sp>
      </p:grpSp>
    </p:spTree>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descr="C0-HD-TOP.png"/>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blipFill>
              <a:blip r:embed="rId2"/>
              <a:stretch>
                <a:fillRect/>
              </a:stretch>
            </a:blipFill>
          </p:spPr>
          <p:txBody>
            <a:bodyPr/>
            <a:lstStyle/>
            <a:p>
              <a:endParaRPr lang="tr-TR"/>
            </a:p>
          </p:txBody>
        </p:sp>
      </p:grpSp>
      <p:grpSp>
        <p:nvGrpSpPr>
          <p:cNvPr id="4" name="Group 4"/>
          <p:cNvGrpSpPr/>
          <p:nvPr/>
        </p:nvGrpSpPr>
        <p:grpSpPr>
          <a:xfrm>
            <a:off x="4343400" y="1146559"/>
            <a:ext cx="12915900" cy="1939542"/>
            <a:chOff x="0" y="0"/>
            <a:chExt cx="17221200" cy="2586056"/>
          </a:xfrm>
        </p:grpSpPr>
        <p:sp>
          <p:nvSpPr>
            <p:cNvPr id="5" name="Freeform 5"/>
            <p:cNvSpPr/>
            <p:nvPr/>
          </p:nvSpPr>
          <p:spPr>
            <a:xfrm>
              <a:off x="0" y="0"/>
              <a:ext cx="17221200" cy="2586056"/>
            </a:xfrm>
            <a:custGeom>
              <a:avLst/>
              <a:gdLst/>
              <a:ahLst/>
              <a:cxnLst/>
              <a:rect l="l" t="t" r="r" b="b"/>
              <a:pathLst>
                <a:path w="17221200" h="2586056">
                  <a:moveTo>
                    <a:pt x="0" y="0"/>
                  </a:moveTo>
                  <a:lnTo>
                    <a:pt x="17221200" y="0"/>
                  </a:lnTo>
                  <a:lnTo>
                    <a:pt x="17221200" y="2586056"/>
                  </a:lnTo>
                  <a:lnTo>
                    <a:pt x="0" y="2586056"/>
                  </a:lnTo>
                  <a:close/>
                </a:path>
              </a:pathLst>
            </a:custGeom>
            <a:solidFill>
              <a:srgbClr val="000000">
                <a:alpha val="0"/>
              </a:srgbClr>
            </a:solidFill>
          </p:spPr>
          <p:txBody>
            <a:bodyPr/>
            <a:lstStyle/>
            <a:p>
              <a:endParaRPr lang="tr-TR"/>
            </a:p>
          </p:txBody>
        </p:sp>
        <p:sp>
          <p:nvSpPr>
            <p:cNvPr id="6" name="TextBox 6"/>
            <p:cNvSpPr txBox="1"/>
            <p:nvPr/>
          </p:nvSpPr>
          <p:spPr>
            <a:xfrm>
              <a:off x="0" y="57150"/>
              <a:ext cx="17221200" cy="2528906"/>
            </a:xfrm>
            <a:prstGeom prst="rect">
              <a:avLst/>
            </a:prstGeom>
          </p:spPr>
          <p:txBody>
            <a:bodyPr lIns="0" tIns="0" rIns="0" bIns="0" rtlCol="0" anchor="ct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Her Dönem Ders Kaydı Yapmalı mıyım?  </a:t>
              </a:r>
            </a:p>
          </p:txBody>
        </p:sp>
      </p:grpSp>
      <p:sp>
        <p:nvSpPr>
          <p:cNvPr id="7" name="TextBox 7"/>
          <p:cNvSpPr txBox="1"/>
          <p:nvPr/>
        </p:nvSpPr>
        <p:spPr>
          <a:xfrm>
            <a:off x="9416976" y="2971801"/>
            <a:ext cx="7455048" cy="7507733"/>
          </a:xfrm>
          <a:prstGeom prst="rect">
            <a:avLst/>
          </a:prstGeom>
        </p:spPr>
        <p:txBody>
          <a:bodyPr lIns="0" tIns="0" rIns="0" bIns="0" rtlCol="0" anchor="t">
            <a:spAutoFit/>
          </a:bodyPr>
          <a:lstStyle/>
          <a:p>
            <a:pPr marL="690877" lvl="1" indent="-345439" algn="ctr">
              <a:lnSpc>
                <a:spcPts val="5023"/>
              </a:lnSpc>
              <a:buFont typeface="Arial"/>
              <a:buChar char="•"/>
            </a:pPr>
            <a:r>
              <a:rPr lang="en-US" sz="3199">
                <a:solidFill>
                  <a:srgbClr val="00235E"/>
                </a:solidFill>
                <a:latin typeface="Heebo"/>
                <a:ea typeface="Heebo"/>
                <a:cs typeface="Heebo"/>
                <a:sym typeface="Heebo"/>
              </a:rPr>
              <a:t>Öğrenciler </a:t>
            </a:r>
            <a:r>
              <a:rPr lang="en-US" sz="3199" b="1">
                <a:solidFill>
                  <a:srgbClr val="00235E"/>
                </a:solidFill>
                <a:latin typeface="Heebo Bold"/>
                <a:ea typeface="Heebo Bold"/>
                <a:cs typeface="Heebo Bold"/>
                <a:sym typeface="Heebo Bold"/>
              </a:rPr>
              <a:t>her yarıyıl başında</a:t>
            </a:r>
            <a:r>
              <a:rPr lang="en-US" sz="3199">
                <a:solidFill>
                  <a:srgbClr val="00235E"/>
                </a:solidFill>
                <a:latin typeface="Heebo"/>
                <a:ea typeface="Heebo"/>
                <a:cs typeface="Heebo"/>
                <a:sym typeface="Heebo"/>
              </a:rPr>
              <a:t> programına başarısızlığı nedeniyle tekrarlamak ve almak zorunda olduğu dersleri eklemek zorundadır. Bu işlem PAÜ Pusula’daki Öğrenci Bilgi Sistemi’nden yapılır ve dersler seçildikten sonra danışman tarafından onaylanması gerekir.</a:t>
            </a:r>
          </a:p>
          <a:p>
            <a:pPr algn="ctr">
              <a:lnSpc>
                <a:spcPts val="5023"/>
              </a:lnSpc>
            </a:pPr>
            <a:r>
              <a:rPr lang="en-US" sz="3199">
                <a:solidFill>
                  <a:srgbClr val="FF0000"/>
                </a:solidFill>
                <a:latin typeface="Heebo"/>
                <a:ea typeface="Heebo"/>
                <a:cs typeface="Heebo"/>
                <a:sym typeface="Heebo"/>
              </a:rPr>
              <a:t>Zamanında ders kaydı yapamadığınızda ekle-sil döneminde dilekçe vermeniz gerekir.</a:t>
            </a:r>
          </a:p>
          <a:p>
            <a:pPr algn="ctr">
              <a:lnSpc>
                <a:spcPts val="5023"/>
              </a:lnSpc>
            </a:pPr>
            <a:endParaRPr lang="en-US" sz="3199">
              <a:solidFill>
                <a:srgbClr val="FF0000"/>
              </a:solidFill>
              <a:latin typeface="Heebo"/>
              <a:ea typeface="Heebo"/>
              <a:cs typeface="Heebo"/>
              <a:sym typeface="Heebo"/>
            </a:endParaRPr>
          </a:p>
        </p:txBody>
      </p:sp>
      <p:grpSp>
        <p:nvGrpSpPr>
          <p:cNvPr id="8" name="Group 8"/>
          <p:cNvGrpSpPr/>
          <p:nvPr/>
        </p:nvGrpSpPr>
        <p:grpSpPr>
          <a:xfrm>
            <a:off x="13144500" y="571500"/>
            <a:ext cx="4114800" cy="547688"/>
            <a:chOff x="0" y="0"/>
            <a:chExt cx="5486400" cy="730250"/>
          </a:xfrm>
        </p:grpSpPr>
        <p:sp>
          <p:nvSpPr>
            <p:cNvPr id="9" name="Freeform 9"/>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10" name="TextBox 10"/>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25</a:t>
              </a:r>
            </a:p>
          </p:txBody>
        </p:sp>
      </p:grpSp>
      <p:grpSp>
        <p:nvGrpSpPr>
          <p:cNvPr id="11" name="Group 11"/>
          <p:cNvGrpSpPr/>
          <p:nvPr/>
        </p:nvGrpSpPr>
        <p:grpSpPr>
          <a:xfrm>
            <a:off x="516729" y="3943358"/>
            <a:ext cx="6990736" cy="5028937"/>
            <a:chOff x="0" y="0"/>
            <a:chExt cx="9320982" cy="6705250"/>
          </a:xfrm>
        </p:grpSpPr>
        <p:sp>
          <p:nvSpPr>
            <p:cNvPr id="12" name="Freeform 12"/>
            <p:cNvSpPr/>
            <p:nvPr/>
          </p:nvSpPr>
          <p:spPr>
            <a:xfrm>
              <a:off x="0" y="0"/>
              <a:ext cx="9321038" cy="6705219"/>
            </a:xfrm>
            <a:custGeom>
              <a:avLst/>
              <a:gdLst/>
              <a:ahLst/>
              <a:cxnLst/>
              <a:rect l="l" t="t" r="r" b="b"/>
              <a:pathLst>
                <a:path w="9321038" h="6705219">
                  <a:moveTo>
                    <a:pt x="0" y="0"/>
                  </a:moveTo>
                  <a:lnTo>
                    <a:pt x="9321038" y="0"/>
                  </a:lnTo>
                  <a:lnTo>
                    <a:pt x="9321038" y="6705219"/>
                  </a:lnTo>
                  <a:lnTo>
                    <a:pt x="0" y="6705219"/>
                  </a:lnTo>
                  <a:lnTo>
                    <a:pt x="0" y="0"/>
                  </a:lnTo>
                  <a:close/>
                </a:path>
              </a:pathLst>
            </a:custGeom>
            <a:blipFill>
              <a:blip r:embed="rId3"/>
              <a:stretch>
                <a:fillRect l="-36850" r="-6487"/>
              </a:stretch>
            </a:blipFill>
          </p:spPr>
          <p:txBody>
            <a:bodyPr/>
            <a:lstStyle/>
            <a:p>
              <a:endParaRPr lang="tr-T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descr="C0-HD-TOP.png"/>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blipFill>
              <a:blip r:embed="rId2"/>
              <a:stretch>
                <a:fillRect/>
              </a:stretch>
            </a:blipFill>
          </p:spPr>
          <p:txBody>
            <a:bodyPr/>
            <a:lstStyle/>
            <a:p>
              <a:endParaRPr lang="tr-TR"/>
            </a:p>
          </p:txBody>
        </p:sp>
      </p:grpSp>
      <p:sp>
        <p:nvSpPr>
          <p:cNvPr id="4" name="TextBox 4"/>
          <p:cNvSpPr txBox="1"/>
          <p:nvPr/>
        </p:nvSpPr>
        <p:spPr>
          <a:xfrm>
            <a:off x="1028700" y="2280959"/>
            <a:ext cx="10904183" cy="7295770"/>
          </a:xfrm>
          <a:prstGeom prst="rect">
            <a:avLst/>
          </a:prstGeom>
        </p:spPr>
        <p:txBody>
          <a:bodyPr lIns="0" tIns="0" rIns="0" bIns="0" rtlCol="0" anchor="t">
            <a:spAutoFit/>
          </a:bodyPr>
          <a:lstStyle/>
          <a:p>
            <a:pPr marL="712467" lvl="1" indent="-356233" algn="just">
              <a:lnSpc>
                <a:spcPts val="5312"/>
              </a:lnSpc>
              <a:buFont typeface="Arial"/>
              <a:buChar char="•"/>
            </a:pPr>
            <a:r>
              <a:rPr lang="en-US" sz="3299">
                <a:solidFill>
                  <a:srgbClr val="00235E"/>
                </a:solidFill>
                <a:latin typeface="Heebo"/>
                <a:ea typeface="Heebo"/>
                <a:cs typeface="Heebo"/>
                <a:sym typeface="Heebo"/>
              </a:rPr>
              <a:t>Ders kaydınızı mümkünse cep telefonu ile yapmayınız.  (İnternet kesintisi durumunda kaydınız olmamaktadır)</a:t>
            </a:r>
          </a:p>
          <a:p>
            <a:pPr algn="just">
              <a:lnSpc>
                <a:spcPts val="5312"/>
              </a:lnSpc>
            </a:pPr>
            <a:endParaRPr lang="en-US" sz="3299">
              <a:solidFill>
                <a:srgbClr val="00235E"/>
              </a:solidFill>
              <a:latin typeface="Heebo"/>
              <a:ea typeface="Heebo"/>
              <a:cs typeface="Heebo"/>
              <a:sym typeface="Heebo"/>
            </a:endParaRPr>
          </a:p>
          <a:p>
            <a:pPr marL="712467" lvl="1" indent="-356233" algn="just">
              <a:lnSpc>
                <a:spcPts val="5312"/>
              </a:lnSpc>
              <a:buFont typeface="Arial"/>
              <a:buChar char="•"/>
            </a:pPr>
            <a:r>
              <a:rPr lang="en-US" sz="3299">
                <a:solidFill>
                  <a:srgbClr val="00235E"/>
                </a:solidFill>
                <a:latin typeface="Heebo"/>
                <a:ea typeface="Heebo"/>
                <a:cs typeface="Heebo"/>
                <a:sym typeface="Heebo"/>
              </a:rPr>
              <a:t>E-posta, cep telefonu gibi iletişim bilgilerinizi Pusula sistemine girerek güncelleyiniz.</a:t>
            </a:r>
          </a:p>
          <a:p>
            <a:pPr algn="just">
              <a:lnSpc>
                <a:spcPts val="5312"/>
              </a:lnSpc>
            </a:pPr>
            <a:endParaRPr lang="en-US" sz="3299">
              <a:solidFill>
                <a:srgbClr val="00235E"/>
              </a:solidFill>
              <a:latin typeface="Heebo"/>
              <a:ea typeface="Heebo"/>
              <a:cs typeface="Heebo"/>
              <a:sym typeface="Heebo"/>
            </a:endParaRPr>
          </a:p>
          <a:p>
            <a:pPr marL="712467" lvl="1" indent="-356233" algn="just">
              <a:lnSpc>
                <a:spcPts val="5312"/>
              </a:lnSpc>
              <a:buFont typeface="Arial"/>
              <a:buChar char="•"/>
            </a:pPr>
            <a:r>
              <a:rPr lang="en-US" sz="3299">
                <a:solidFill>
                  <a:srgbClr val="00235E"/>
                </a:solidFill>
                <a:latin typeface="Heebo"/>
                <a:ea typeface="Heebo"/>
                <a:cs typeface="Heebo"/>
                <a:sym typeface="Heebo"/>
              </a:rPr>
              <a:t>Üniversite ile ilgili gelişmelerden anında haberdar olmak için Pamukkale Üniversitesi’nin (@</a:t>
            </a:r>
            <a:r>
              <a:rPr lang="en-US" sz="3299" b="1">
                <a:solidFill>
                  <a:srgbClr val="00235E"/>
                </a:solidFill>
                <a:latin typeface="Heebo Bold"/>
                <a:ea typeface="Heebo Bold"/>
                <a:cs typeface="Heebo Bold"/>
                <a:sym typeface="Heebo Bold"/>
              </a:rPr>
              <a:t>pauedutr</a:t>
            </a:r>
            <a:r>
              <a:rPr lang="en-US" sz="3299">
                <a:solidFill>
                  <a:srgbClr val="00235E"/>
                </a:solidFill>
                <a:latin typeface="Heebo"/>
                <a:ea typeface="Heebo"/>
                <a:cs typeface="Heebo"/>
                <a:sym typeface="Heebo"/>
              </a:rPr>
              <a:t>), PAÜ Sağlık Kültür Spor Daire Başkanlığı’nın  (@</a:t>
            </a:r>
            <a:r>
              <a:rPr lang="en-US" sz="3299" b="1">
                <a:solidFill>
                  <a:srgbClr val="00235E"/>
                </a:solidFill>
                <a:latin typeface="Heebo Bold"/>
                <a:ea typeface="Heebo Bold"/>
                <a:cs typeface="Heebo Bold"/>
                <a:sym typeface="Heebo Bold"/>
              </a:rPr>
              <a:t>pausks</a:t>
            </a:r>
            <a:r>
              <a:rPr lang="en-US" sz="3299">
                <a:solidFill>
                  <a:srgbClr val="00235E"/>
                </a:solidFill>
                <a:latin typeface="Heebo"/>
                <a:ea typeface="Heebo"/>
                <a:cs typeface="Heebo"/>
                <a:sym typeface="Heebo"/>
              </a:rPr>
              <a:t>) ve PAÜ PDREM’in (@</a:t>
            </a:r>
            <a:r>
              <a:rPr lang="en-US" sz="3299" b="1">
                <a:solidFill>
                  <a:srgbClr val="00235E"/>
                </a:solidFill>
                <a:latin typeface="Heebo Bold"/>
                <a:ea typeface="Heebo Bold"/>
                <a:cs typeface="Heebo Bold"/>
                <a:sym typeface="Heebo Bold"/>
              </a:rPr>
              <a:t>paupdrem</a:t>
            </a:r>
            <a:r>
              <a:rPr lang="en-US" sz="3299">
                <a:solidFill>
                  <a:srgbClr val="00235E"/>
                </a:solidFill>
                <a:latin typeface="Heebo"/>
                <a:ea typeface="Heebo"/>
                <a:cs typeface="Heebo"/>
                <a:sym typeface="Heebo"/>
              </a:rPr>
              <a:t>)’in </a:t>
            </a:r>
            <a:r>
              <a:rPr lang="en-US" sz="3299" u="sng">
                <a:solidFill>
                  <a:srgbClr val="00235E"/>
                </a:solidFill>
                <a:latin typeface="Heebo"/>
                <a:ea typeface="Heebo"/>
                <a:cs typeface="Heebo"/>
                <a:sym typeface="Heebo"/>
              </a:rPr>
              <a:t>resmi instagram hesaplarını</a:t>
            </a:r>
            <a:r>
              <a:rPr lang="en-US" sz="3299">
                <a:solidFill>
                  <a:srgbClr val="00235E"/>
                </a:solidFill>
                <a:latin typeface="Heebo"/>
                <a:ea typeface="Heebo"/>
                <a:cs typeface="Heebo"/>
                <a:sym typeface="Heebo"/>
              </a:rPr>
              <a:t> takip etmeyi unutmayın.</a:t>
            </a:r>
          </a:p>
        </p:txBody>
      </p:sp>
      <p:grpSp>
        <p:nvGrpSpPr>
          <p:cNvPr id="5" name="Group 5"/>
          <p:cNvGrpSpPr/>
          <p:nvPr/>
        </p:nvGrpSpPr>
        <p:grpSpPr>
          <a:xfrm>
            <a:off x="13144500" y="571500"/>
            <a:ext cx="4114800" cy="547688"/>
            <a:chOff x="0" y="0"/>
            <a:chExt cx="5486400" cy="730250"/>
          </a:xfrm>
        </p:grpSpPr>
        <p:sp>
          <p:nvSpPr>
            <p:cNvPr id="6" name="Freeform 6"/>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7" name="TextBox 7"/>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23</a:t>
              </a:r>
            </a:p>
          </p:txBody>
        </p:sp>
      </p:grpSp>
      <p:grpSp>
        <p:nvGrpSpPr>
          <p:cNvPr id="8" name="Group 8"/>
          <p:cNvGrpSpPr/>
          <p:nvPr/>
        </p:nvGrpSpPr>
        <p:grpSpPr>
          <a:xfrm>
            <a:off x="12361266" y="1192404"/>
            <a:ext cx="4898034" cy="1939542"/>
            <a:chOff x="0" y="0"/>
            <a:chExt cx="6530711" cy="2586056"/>
          </a:xfrm>
        </p:grpSpPr>
        <p:sp>
          <p:nvSpPr>
            <p:cNvPr id="9" name="Freeform 9"/>
            <p:cNvSpPr/>
            <p:nvPr/>
          </p:nvSpPr>
          <p:spPr>
            <a:xfrm>
              <a:off x="0" y="0"/>
              <a:ext cx="6530711" cy="2586056"/>
            </a:xfrm>
            <a:custGeom>
              <a:avLst/>
              <a:gdLst/>
              <a:ahLst/>
              <a:cxnLst/>
              <a:rect l="l" t="t" r="r" b="b"/>
              <a:pathLst>
                <a:path w="6530711" h="2586056">
                  <a:moveTo>
                    <a:pt x="0" y="0"/>
                  </a:moveTo>
                  <a:lnTo>
                    <a:pt x="6530711" y="0"/>
                  </a:lnTo>
                  <a:lnTo>
                    <a:pt x="6530711" y="2586056"/>
                  </a:lnTo>
                  <a:lnTo>
                    <a:pt x="0" y="2586056"/>
                  </a:lnTo>
                  <a:close/>
                </a:path>
              </a:pathLst>
            </a:custGeom>
            <a:solidFill>
              <a:srgbClr val="000000">
                <a:alpha val="0"/>
              </a:srgbClr>
            </a:solidFill>
          </p:spPr>
          <p:txBody>
            <a:bodyPr/>
            <a:lstStyle/>
            <a:p>
              <a:endParaRPr lang="tr-TR"/>
            </a:p>
          </p:txBody>
        </p:sp>
        <p:sp>
          <p:nvSpPr>
            <p:cNvPr id="10" name="TextBox 10"/>
            <p:cNvSpPr txBox="1"/>
            <p:nvPr/>
          </p:nvSpPr>
          <p:spPr>
            <a:xfrm>
              <a:off x="0" y="57150"/>
              <a:ext cx="6530711" cy="2528906"/>
            </a:xfrm>
            <a:prstGeom prst="rect">
              <a:avLst/>
            </a:prstGeom>
          </p:spPr>
          <p:txBody>
            <a:bodyPr lIns="0" tIns="0" rIns="0" bIns="0" rtlCol="0" anchor="ct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Önemli Hatırlatmalar</a:t>
              </a:r>
            </a:p>
          </p:txBody>
        </p:sp>
      </p:grpSp>
      <p:sp>
        <p:nvSpPr>
          <p:cNvPr id="11" name="Freeform 11"/>
          <p:cNvSpPr/>
          <p:nvPr/>
        </p:nvSpPr>
        <p:spPr>
          <a:xfrm>
            <a:off x="12562619" y="3835850"/>
            <a:ext cx="5355944" cy="5355944"/>
          </a:xfrm>
          <a:custGeom>
            <a:avLst/>
            <a:gdLst/>
            <a:ahLst/>
            <a:cxnLst/>
            <a:rect l="l" t="t" r="r" b="b"/>
            <a:pathLst>
              <a:path w="5355944" h="5355944">
                <a:moveTo>
                  <a:pt x="0" y="0"/>
                </a:moveTo>
                <a:lnTo>
                  <a:pt x="5355943" y="0"/>
                </a:lnTo>
                <a:lnTo>
                  <a:pt x="5355943" y="5355943"/>
                </a:lnTo>
                <a:lnTo>
                  <a:pt x="0" y="5355943"/>
                </a:lnTo>
                <a:lnTo>
                  <a:pt x="0" y="0"/>
                </a:lnTo>
                <a:close/>
              </a:path>
            </a:pathLst>
          </a:custGeom>
          <a:blipFill>
            <a:blip r:embed="rId3"/>
            <a:stretch>
              <a:fillRect/>
            </a:stretch>
          </a:blipFill>
        </p:spPr>
        <p:txBody>
          <a:bodyPr/>
          <a:lstStyle/>
          <a:p>
            <a:endParaRPr lang="tr-T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descr="C0-HD-TOP.png"/>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blipFill>
              <a:blip r:embed="rId2"/>
              <a:stretch>
                <a:fillRect/>
              </a:stretch>
            </a:blipFill>
          </p:spPr>
          <p:txBody>
            <a:bodyPr/>
            <a:lstStyle/>
            <a:p>
              <a:endParaRPr lang="tr-TR"/>
            </a:p>
          </p:txBody>
        </p:sp>
      </p:grpSp>
      <p:sp>
        <p:nvSpPr>
          <p:cNvPr id="4" name="TextBox 4"/>
          <p:cNvSpPr txBox="1"/>
          <p:nvPr/>
        </p:nvSpPr>
        <p:spPr>
          <a:xfrm>
            <a:off x="1140310" y="2960372"/>
            <a:ext cx="14460533" cy="6709411"/>
          </a:xfrm>
          <a:prstGeom prst="rect">
            <a:avLst/>
          </a:prstGeom>
        </p:spPr>
        <p:txBody>
          <a:bodyPr lIns="0" tIns="0" rIns="0" bIns="0" rtlCol="0" anchor="t">
            <a:spAutoFit/>
          </a:bodyPr>
          <a:lstStyle/>
          <a:p>
            <a:pPr algn="l">
              <a:lnSpc>
                <a:spcPts val="5369"/>
              </a:lnSpc>
            </a:pPr>
            <a:r>
              <a:rPr lang="en-US" sz="2999">
                <a:solidFill>
                  <a:srgbClr val="00235E"/>
                </a:solidFill>
                <a:latin typeface="Heebo"/>
                <a:ea typeface="Heebo"/>
                <a:cs typeface="Heebo"/>
                <a:sym typeface="Heebo"/>
              </a:rPr>
              <a:t>Ders seçiminde aşağıdaki sıralama dikkate alınır: </a:t>
            </a:r>
          </a:p>
          <a:p>
            <a:pPr marL="542924" lvl="1" indent="-271462" algn="l">
              <a:lnSpc>
                <a:spcPts val="5369"/>
              </a:lnSpc>
              <a:buFont typeface="Arial"/>
              <a:buChar char="•"/>
            </a:pPr>
            <a:r>
              <a:rPr lang="en-US" sz="2999">
                <a:solidFill>
                  <a:srgbClr val="00235E"/>
                </a:solidFill>
                <a:latin typeface="Heebo"/>
                <a:ea typeface="Heebo"/>
                <a:cs typeface="Heebo"/>
                <a:sym typeface="Heebo"/>
              </a:rPr>
              <a:t>Önceki yarıyıllara ait derslerden alıp da başarısız olduğu dersler,</a:t>
            </a:r>
          </a:p>
          <a:p>
            <a:pPr marL="542924" lvl="1" indent="-271462" algn="l">
              <a:lnSpc>
                <a:spcPts val="5369"/>
              </a:lnSpc>
              <a:buFont typeface="Arial"/>
              <a:buChar char="•"/>
            </a:pPr>
            <a:r>
              <a:rPr lang="en-US" sz="2999">
                <a:solidFill>
                  <a:srgbClr val="00235E"/>
                </a:solidFill>
                <a:latin typeface="Heebo"/>
                <a:ea typeface="Heebo"/>
                <a:cs typeface="Heebo"/>
                <a:sym typeface="Heebo"/>
              </a:rPr>
              <a:t>Önceki yarıyıllara ait daha önce almadığı dersler,</a:t>
            </a:r>
          </a:p>
          <a:p>
            <a:pPr marL="542924" lvl="1" indent="-271462" algn="l">
              <a:lnSpc>
                <a:spcPts val="5369"/>
              </a:lnSpc>
              <a:buFont typeface="Arial"/>
              <a:buChar char="•"/>
            </a:pPr>
            <a:r>
              <a:rPr lang="en-US" sz="2999">
                <a:solidFill>
                  <a:srgbClr val="00235E"/>
                </a:solidFill>
                <a:latin typeface="Heebo"/>
                <a:ea typeface="Heebo"/>
                <a:cs typeface="Heebo"/>
                <a:sym typeface="Heebo"/>
              </a:rPr>
              <a:t>Bulunduğu yarıyıla ait derslerden alıp da başarısız olduğu dersler,</a:t>
            </a:r>
          </a:p>
          <a:p>
            <a:pPr marL="542924" lvl="1" indent="-271462" algn="l">
              <a:lnSpc>
                <a:spcPts val="5369"/>
              </a:lnSpc>
              <a:buFont typeface="Arial"/>
              <a:buChar char="•"/>
            </a:pPr>
            <a:r>
              <a:rPr lang="en-US" sz="2999">
                <a:solidFill>
                  <a:srgbClr val="00235E"/>
                </a:solidFill>
                <a:latin typeface="Heebo"/>
                <a:ea typeface="Heebo"/>
                <a:cs typeface="Heebo"/>
                <a:sym typeface="Heebo"/>
              </a:rPr>
              <a:t>Bulunduğu yarıyıla ait daha önce almadığı dersler,</a:t>
            </a:r>
          </a:p>
          <a:p>
            <a:pPr marL="542924" lvl="1" indent="-271462" algn="l">
              <a:lnSpc>
                <a:spcPts val="5369"/>
              </a:lnSpc>
              <a:buFont typeface="Arial"/>
              <a:buChar char="•"/>
            </a:pPr>
            <a:r>
              <a:rPr lang="en-US" sz="2999">
                <a:solidFill>
                  <a:srgbClr val="00235E"/>
                </a:solidFill>
                <a:latin typeface="Heebo"/>
                <a:ea typeface="Heebo"/>
                <a:cs typeface="Heebo"/>
                <a:sym typeface="Heebo"/>
              </a:rPr>
              <a:t>Bulunduğu yarıyılın bir üst yarıyılına ait alıp başarısız olduğu dersler,</a:t>
            </a:r>
          </a:p>
          <a:p>
            <a:pPr marL="542924" lvl="1" indent="-271462" algn="l">
              <a:lnSpc>
                <a:spcPts val="5369"/>
              </a:lnSpc>
              <a:buFont typeface="Arial"/>
              <a:buChar char="•"/>
            </a:pPr>
            <a:r>
              <a:rPr lang="en-US" sz="2999">
                <a:solidFill>
                  <a:srgbClr val="00235E"/>
                </a:solidFill>
                <a:latin typeface="Heebo"/>
                <a:ea typeface="Heebo"/>
                <a:cs typeface="Heebo"/>
                <a:sym typeface="Heebo"/>
              </a:rPr>
              <a:t>Bulunduğu yarıyılın bir üst yarıyılına ait daha önce almadığı dersler,</a:t>
            </a:r>
          </a:p>
          <a:p>
            <a:pPr marL="542924" lvl="1" indent="-271462" algn="l">
              <a:lnSpc>
                <a:spcPts val="5369"/>
              </a:lnSpc>
              <a:buFont typeface="Arial"/>
              <a:buChar char="•"/>
            </a:pPr>
            <a:r>
              <a:rPr lang="en-US" sz="2999">
                <a:solidFill>
                  <a:srgbClr val="00235E"/>
                </a:solidFill>
                <a:latin typeface="Heebo"/>
                <a:ea typeface="Heebo"/>
                <a:cs typeface="Heebo"/>
                <a:sym typeface="Heebo"/>
              </a:rPr>
              <a:t>Güz ve bahar yarıyıllarında en az 20 kredilik ders almak zorunludur.</a:t>
            </a:r>
          </a:p>
          <a:p>
            <a:pPr marL="542924" lvl="1" indent="-271462" algn="l">
              <a:lnSpc>
                <a:spcPts val="5369"/>
              </a:lnSpc>
              <a:buFont typeface="Arial"/>
              <a:buChar char="•"/>
            </a:pPr>
            <a:r>
              <a:rPr lang="en-US" sz="2999">
                <a:solidFill>
                  <a:srgbClr val="00235E"/>
                </a:solidFill>
                <a:latin typeface="Heebo"/>
                <a:ea typeface="Heebo"/>
                <a:cs typeface="Heebo"/>
                <a:sym typeface="Heebo"/>
              </a:rPr>
              <a:t>Önkoşullu bir dersi seçebilmesi için, o derse önkoşul olan ders/dersleri daha önce almış ve en az koşullu geçer not almış olması gerekir.</a:t>
            </a:r>
          </a:p>
        </p:txBody>
      </p:sp>
      <p:grpSp>
        <p:nvGrpSpPr>
          <p:cNvPr id="5" name="Group 5"/>
          <p:cNvGrpSpPr/>
          <p:nvPr/>
        </p:nvGrpSpPr>
        <p:grpSpPr>
          <a:xfrm>
            <a:off x="13144500" y="571500"/>
            <a:ext cx="4114800" cy="547688"/>
            <a:chOff x="0" y="0"/>
            <a:chExt cx="5486400" cy="730250"/>
          </a:xfrm>
        </p:grpSpPr>
        <p:sp>
          <p:nvSpPr>
            <p:cNvPr id="6" name="Freeform 6"/>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7" name="TextBox 7"/>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26</a:t>
              </a:r>
            </a:p>
          </p:txBody>
        </p:sp>
      </p:grpSp>
      <p:grpSp>
        <p:nvGrpSpPr>
          <p:cNvPr id="8" name="Group 8"/>
          <p:cNvGrpSpPr/>
          <p:nvPr/>
        </p:nvGrpSpPr>
        <p:grpSpPr>
          <a:xfrm>
            <a:off x="5050495" y="1301094"/>
            <a:ext cx="12915900" cy="1939542"/>
            <a:chOff x="0" y="0"/>
            <a:chExt cx="17221200" cy="2586056"/>
          </a:xfrm>
        </p:grpSpPr>
        <p:sp>
          <p:nvSpPr>
            <p:cNvPr id="9" name="Freeform 9"/>
            <p:cNvSpPr/>
            <p:nvPr/>
          </p:nvSpPr>
          <p:spPr>
            <a:xfrm>
              <a:off x="0" y="0"/>
              <a:ext cx="17221200" cy="2586056"/>
            </a:xfrm>
            <a:custGeom>
              <a:avLst/>
              <a:gdLst/>
              <a:ahLst/>
              <a:cxnLst/>
              <a:rect l="l" t="t" r="r" b="b"/>
              <a:pathLst>
                <a:path w="17221200" h="2586056">
                  <a:moveTo>
                    <a:pt x="0" y="0"/>
                  </a:moveTo>
                  <a:lnTo>
                    <a:pt x="17221200" y="0"/>
                  </a:lnTo>
                  <a:lnTo>
                    <a:pt x="17221200" y="2586056"/>
                  </a:lnTo>
                  <a:lnTo>
                    <a:pt x="0" y="2586056"/>
                  </a:lnTo>
                  <a:close/>
                </a:path>
              </a:pathLst>
            </a:custGeom>
            <a:solidFill>
              <a:srgbClr val="000000">
                <a:alpha val="0"/>
              </a:srgbClr>
            </a:solidFill>
          </p:spPr>
          <p:txBody>
            <a:bodyPr/>
            <a:lstStyle/>
            <a:p>
              <a:endParaRPr lang="tr-TR"/>
            </a:p>
          </p:txBody>
        </p:sp>
        <p:sp>
          <p:nvSpPr>
            <p:cNvPr id="10" name="TextBox 10"/>
            <p:cNvSpPr txBox="1"/>
            <p:nvPr/>
          </p:nvSpPr>
          <p:spPr>
            <a:xfrm>
              <a:off x="0" y="57150"/>
              <a:ext cx="17221200" cy="2528906"/>
            </a:xfrm>
            <a:prstGeom prst="rect">
              <a:avLst/>
            </a:prstGeom>
          </p:spPr>
          <p:txBody>
            <a:bodyPr lIns="0" tIns="0" rIns="0" bIns="0" rtlCol="0" anchor="ct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Ders Seçimimi Neye Göre Yapmalıyım?  </a:t>
              </a:r>
            </a:p>
          </p:txBody>
        </p:sp>
      </p:grpSp>
      <p:sp>
        <p:nvSpPr>
          <p:cNvPr id="11" name="Freeform 11"/>
          <p:cNvSpPr/>
          <p:nvPr/>
        </p:nvSpPr>
        <p:spPr>
          <a:xfrm>
            <a:off x="13536316" y="3086100"/>
            <a:ext cx="4751684" cy="4904964"/>
          </a:xfrm>
          <a:custGeom>
            <a:avLst/>
            <a:gdLst/>
            <a:ahLst/>
            <a:cxnLst/>
            <a:rect l="l" t="t" r="r" b="b"/>
            <a:pathLst>
              <a:path w="4751684" h="4904964">
                <a:moveTo>
                  <a:pt x="0" y="0"/>
                </a:moveTo>
                <a:lnTo>
                  <a:pt x="4751684" y="0"/>
                </a:lnTo>
                <a:lnTo>
                  <a:pt x="4751684" y="4904964"/>
                </a:lnTo>
                <a:lnTo>
                  <a:pt x="0" y="49049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descr="C0-HD-TOP.png"/>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blipFill>
              <a:blip r:embed="rId2"/>
              <a:stretch>
                <a:fillRect/>
              </a:stretch>
            </a:blipFill>
          </p:spPr>
          <p:txBody>
            <a:bodyPr/>
            <a:lstStyle/>
            <a:p>
              <a:endParaRPr lang="tr-TR"/>
            </a:p>
          </p:txBody>
        </p:sp>
      </p:grpSp>
      <p:sp>
        <p:nvSpPr>
          <p:cNvPr id="4" name="TextBox 4"/>
          <p:cNvSpPr txBox="1"/>
          <p:nvPr/>
        </p:nvSpPr>
        <p:spPr>
          <a:xfrm>
            <a:off x="751352" y="2623759"/>
            <a:ext cx="9513321" cy="7480894"/>
          </a:xfrm>
          <a:prstGeom prst="rect">
            <a:avLst/>
          </a:prstGeom>
        </p:spPr>
        <p:txBody>
          <a:bodyPr lIns="0" tIns="0" rIns="0" bIns="0" rtlCol="0" anchor="t">
            <a:spAutoFit/>
          </a:bodyPr>
          <a:lstStyle/>
          <a:p>
            <a:pPr algn="l">
              <a:lnSpc>
                <a:spcPts val="4479"/>
              </a:lnSpc>
            </a:pPr>
            <a:r>
              <a:rPr lang="en-US" sz="3199" dirty="0">
                <a:solidFill>
                  <a:srgbClr val="00235E"/>
                </a:solidFill>
                <a:latin typeface="Heebo"/>
                <a:ea typeface="Heebo"/>
                <a:cs typeface="Heebo"/>
                <a:sym typeface="Heebo"/>
              </a:rPr>
              <a:t>Akademik </a:t>
            </a:r>
            <a:r>
              <a:rPr lang="en-US" sz="3199" dirty="0" err="1">
                <a:solidFill>
                  <a:srgbClr val="00235E"/>
                </a:solidFill>
                <a:latin typeface="Heebo"/>
                <a:ea typeface="Heebo"/>
                <a:cs typeface="Heebo"/>
                <a:sym typeface="Heebo"/>
              </a:rPr>
              <a:t>ortalama</a:t>
            </a:r>
            <a:r>
              <a:rPr lang="tr-TR" sz="3199" dirty="0" err="1">
                <a:solidFill>
                  <a:srgbClr val="00235E"/>
                </a:solidFill>
                <a:latin typeface="Heebo"/>
                <a:ea typeface="Heebo"/>
                <a:cs typeface="Heebo"/>
                <a:sym typeface="Heebo"/>
              </a:rPr>
              <a:t>sı</a:t>
            </a:r>
            <a:r>
              <a:rPr lang="en-US" sz="3199" dirty="0">
                <a:solidFill>
                  <a:srgbClr val="00235E"/>
                </a:solidFill>
                <a:latin typeface="Heebo"/>
                <a:ea typeface="Heebo"/>
                <a:cs typeface="Heebo"/>
                <a:sym typeface="Heebo"/>
              </a:rPr>
              <a:t>;</a:t>
            </a:r>
          </a:p>
          <a:p>
            <a:pPr marL="579118" lvl="3" indent="-144779" algn="l">
              <a:lnSpc>
                <a:spcPts val="4479"/>
              </a:lnSpc>
              <a:buFont typeface="Arial"/>
              <a:buChar char="￭"/>
            </a:pPr>
            <a:r>
              <a:rPr lang="en-US" sz="3199" dirty="0">
                <a:solidFill>
                  <a:srgbClr val="00235E"/>
                </a:solidFill>
                <a:latin typeface="Heebo"/>
                <a:ea typeface="Heebo"/>
                <a:cs typeface="Heebo"/>
                <a:sym typeface="Heebo"/>
              </a:rPr>
              <a:t>2.25’in </a:t>
            </a:r>
            <a:r>
              <a:rPr lang="en-US" sz="3199" dirty="0" err="1">
                <a:solidFill>
                  <a:srgbClr val="00235E"/>
                </a:solidFill>
                <a:latin typeface="Heebo"/>
                <a:ea typeface="Heebo"/>
                <a:cs typeface="Heebo"/>
                <a:sym typeface="Heebo"/>
              </a:rPr>
              <a:t>altında</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olan</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öğrenciler</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için</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en</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fazla</a:t>
            </a:r>
            <a:r>
              <a:rPr lang="en-US" sz="3199" dirty="0">
                <a:solidFill>
                  <a:srgbClr val="00235E"/>
                </a:solidFill>
                <a:latin typeface="Heebo"/>
                <a:ea typeface="Heebo"/>
                <a:cs typeface="Heebo"/>
                <a:sym typeface="Heebo"/>
              </a:rPr>
              <a:t> 30 </a:t>
            </a:r>
            <a:r>
              <a:rPr lang="en-US" sz="3199" dirty="0" err="1">
                <a:solidFill>
                  <a:srgbClr val="00235E"/>
                </a:solidFill>
                <a:latin typeface="Heebo"/>
                <a:ea typeface="Heebo"/>
                <a:cs typeface="Heebo"/>
                <a:sym typeface="Heebo"/>
              </a:rPr>
              <a:t>kredi</a:t>
            </a:r>
            <a:r>
              <a:rPr lang="en-US" sz="3199" dirty="0">
                <a:solidFill>
                  <a:srgbClr val="00235E"/>
                </a:solidFill>
                <a:latin typeface="Heebo"/>
                <a:ea typeface="Heebo"/>
                <a:cs typeface="Heebo"/>
                <a:sym typeface="Heebo"/>
              </a:rPr>
              <a:t>, </a:t>
            </a:r>
          </a:p>
          <a:p>
            <a:pPr marL="579118" lvl="3" indent="-144779" algn="l">
              <a:lnSpc>
                <a:spcPts val="4479"/>
              </a:lnSpc>
              <a:buFont typeface="Arial"/>
              <a:buChar char="￭"/>
            </a:pPr>
            <a:r>
              <a:rPr lang="en-US" sz="3199" dirty="0">
                <a:solidFill>
                  <a:srgbClr val="00235E"/>
                </a:solidFill>
                <a:latin typeface="Heebo"/>
                <a:ea typeface="Heebo"/>
                <a:cs typeface="Heebo"/>
                <a:sym typeface="Heebo"/>
              </a:rPr>
              <a:t>2.26-2.99 </a:t>
            </a:r>
            <a:r>
              <a:rPr lang="en-US" sz="3199" dirty="0" err="1">
                <a:solidFill>
                  <a:srgbClr val="00235E"/>
                </a:solidFill>
                <a:latin typeface="Heebo"/>
                <a:ea typeface="Heebo"/>
                <a:cs typeface="Heebo"/>
                <a:sym typeface="Heebo"/>
              </a:rPr>
              <a:t>arası</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olanlar</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için</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en</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fazla</a:t>
            </a:r>
            <a:r>
              <a:rPr lang="en-US" sz="3199" dirty="0">
                <a:solidFill>
                  <a:srgbClr val="00235E"/>
                </a:solidFill>
                <a:latin typeface="Heebo"/>
                <a:ea typeface="Heebo"/>
                <a:cs typeface="Heebo"/>
                <a:sym typeface="Heebo"/>
              </a:rPr>
              <a:t> 36 </a:t>
            </a:r>
            <a:r>
              <a:rPr lang="en-US" sz="3199" dirty="0" err="1">
                <a:solidFill>
                  <a:srgbClr val="00235E"/>
                </a:solidFill>
                <a:latin typeface="Heebo"/>
                <a:ea typeface="Heebo"/>
                <a:cs typeface="Heebo"/>
                <a:sym typeface="Heebo"/>
              </a:rPr>
              <a:t>kredi</a:t>
            </a:r>
            <a:r>
              <a:rPr lang="en-US" sz="3199" dirty="0">
                <a:solidFill>
                  <a:srgbClr val="00235E"/>
                </a:solidFill>
                <a:latin typeface="Heebo"/>
                <a:ea typeface="Heebo"/>
                <a:cs typeface="Heebo"/>
                <a:sym typeface="Heebo"/>
              </a:rPr>
              <a:t>, </a:t>
            </a:r>
          </a:p>
          <a:p>
            <a:pPr marL="579118" lvl="3" indent="-144779" algn="l">
              <a:lnSpc>
                <a:spcPts val="4479"/>
              </a:lnSpc>
              <a:buFont typeface="Arial"/>
              <a:buChar char="￭"/>
            </a:pPr>
            <a:r>
              <a:rPr lang="en-US" sz="3199" dirty="0">
                <a:solidFill>
                  <a:srgbClr val="00235E"/>
                </a:solidFill>
                <a:latin typeface="Heebo"/>
                <a:ea typeface="Heebo"/>
                <a:cs typeface="Heebo"/>
                <a:sym typeface="Heebo"/>
              </a:rPr>
              <a:t>3.00’den </a:t>
            </a:r>
            <a:r>
              <a:rPr lang="en-US" sz="3199" dirty="0" err="1">
                <a:solidFill>
                  <a:srgbClr val="00235E"/>
                </a:solidFill>
                <a:latin typeface="Heebo"/>
                <a:ea typeface="Heebo"/>
                <a:cs typeface="Heebo"/>
                <a:sym typeface="Heebo"/>
              </a:rPr>
              <a:t>fazla</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olanlar</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ise</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en</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fazla</a:t>
            </a:r>
            <a:r>
              <a:rPr lang="en-US" sz="3199" dirty="0">
                <a:solidFill>
                  <a:srgbClr val="00235E"/>
                </a:solidFill>
                <a:latin typeface="Heebo"/>
                <a:ea typeface="Heebo"/>
                <a:cs typeface="Heebo"/>
                <a:sym typeface="Heebo"/>
              </a:rPr>
              <a:t> 42 </a:t>
            </a:r>
            <a:r>
              <a:rPr lang="en-US" sz="3199" dirty="0" err="1">
                <a:solidFill>
                  <a:srgbClr val="00235E"/>
                </a:solidFill>
                <a:latin typeface="Heebo"/>
                <a:ea typeface="Heebo"/>
                <a:cs typeface="Heebo"/>
                <a:sym typeface="Heebo"/>
              </a:rPr>
              <a:t>kredidir</a:t>
            </a:r>
            <a:r>
              <a:rPr lang="en-US" sz="3199" dirty="0">
                <a:solidFill>
                  <a:srgbClr val="00235E"/>
                </a:solidFill>
                <a:latin typeface="Heebo"/>
                <a:ea typeface="Heebo"/>
                <a:cs typeface="Heebo"/>
                <a:sym typeface="Heebo"/>
              </a:rPr>
              <a:t>.</a:t>
            </a:r>
          </a:p>
          <a:p>
            <a:pPr marL="579118" lvl="3" indent="-144779" algn="l">
              <a:lnSpc>
                <a:spcPts val="4479"/>
              </a:lnSpc>
              <a:buFont typeface="Arial"/>
              <a:buChar char="￭"/>
            </a:pPr>
            <a:r>
              <a:rPr lang="en-US" sz="3199" dirty="0" err="1">
                <a:solidFill>
                  <a:srgbClr val="00235E"/>
                </a:solidFill>
                <a:latin typeface="Heebo"/>
                <a:ea typeface="Heebo"/>
                <a:cs typeface="Heebo"/>
                <a:sym typeface="Heebo"/>
              </a:rPr>
              <a:t>Eğer</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öğrencinin</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dönem</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içinde</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alması</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gereken</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kredi</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sayısı</a:t>
            </a:r>
            <a:r>
              <a:rPr lang="en-US" sz="3199" dirty="0">
                <a:solidFill>
                  <a:srgbClr val="00235E"/>
                </a:solidFill>
                <a:latin typeface="Heebo"/>
                <a:ea typeface="Heebo"/>
                <a:cs typeface="Heebo"/>
                <a:sym typeface="Heebo"/>
              </a:rPr>
              <a:t> 30’un </a:t>
            </a:r>
            <a:r>
              <a:rPr lang="en-US" sz="3199" dirty="0" err="1">
                <a:solidFill>
                  <a:srgbClr val="00235E"/>
                </a:solidFill>
                <a:latin typeface="Heebo"/>
                <a:ea typeface="Heebo"/>
                <a:cs typeface="Heebo"/>
                <a:sym typeface="Heebo"/>
              </a:rPr>
              <a:t>altındaysa</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maksimum</a:t>
            </a:r>
            <a:r>
              <a:rPr lang="en-US" sz="3199" dirty="0">
                <a:solidFill>
                  <a:srgbClr val="00235E"/>
                </a:solidFill>
                <a:latin typeface="Heebo"/>
                <a:ea typeface="Heebo"/>
                <a:cs typeface="Heebo"/>
                <a:sym typeface="Heebo"/>
              </a:rPr>
              <a:t> 30 </a:t>
            </a:r>
            <a:r>
              <a:rPr lang="en-US" sz="3199" dirty="0" err="1">
                <a:solidFill>
                  <a:srgbClr val="00235E"/>
                </a:solidFill>
                <a:latin typeface="Heebo"/>
                <a:ea typeface="Heebo"/>
                <a:cs typeface="Heebo"/>
                <a:sym typeface="Heebo"/>
              </a:rPr>
              <a:t>kredi</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alabilir</a:t>
            </a:r>
            <a:r>
              <a:rPr lang="en-US" sz="3199" dirty="0">
                <a:solidFill>
                  <a:srgbClr val="00235E"/>
                </a:solidFill>
                <a:latin typeface="Heebo"/>
                <a:ea typeface="Heebo"/>
                <a:cs typeface="Heebo"/>
                <a:sym typeface="Heebo"/>
              </a:rPr>
              <a:t>.</a:t>
            </a:r>
          </a:p>
          <a:p>
            <a:pPr marL="579118" lvl="3" indent="-144779" algn="l">
              <a:lnSpc>
                <a:spcPts val="4479"/>
              </a:lnSpc>
            </a:pPr>
            <a:endParaRPr lang="en-US" sz="3199" dirty="0">
              <a:solidFill>
                <a:srgbClr val="00235E"/>
              </a:solidFill>
              <a:latin typeface="Heebo"/>
              <a:ea typeface="Heebo"/>
              <a:cs typeface="Heebo"/>
              <a:sym typeface="Heebo"/>
            </a:endParaRPr>
          </a:p>
          <a:p>
            <a:pPr marL="579118" lvl="3" indent="-144779" algn="l">
              <a:lnSpc>
                <a:spcPts val="4479"/>
              </a:lnSpc>
            </a:pPr>
            <a:r>
              <a:rPr lang="en-US" sz="3199" dirty="0" err="1">
                <a:solidFill>
                  <a:srgbClr val="00235E"/>
                </a:solidFill>
                <a:latin typeface="Heebo"/>
                <a:ea typeface="Heebo"/>
                <a:cs typeface="Heebo"/>
                <a:sym typeface="Heebo"/>
              </a:rPr>
              <a:t>Öğrenci</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süresi</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içinde</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usulüne</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uygun</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olarak</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almadığı</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kayıt</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yapmadığı</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derslere</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devam</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edemez</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ve</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bu</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derslerin</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sınavına</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giremez</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girse</a:t>
            </a:r>
            <a:r>
              <a:rPr lang="en-US" sz="3199" dirty="0">
                <a:solidFill>
                  <a:srgbClr val="00235E"/>
                </a:solidFill>
                <a:latin typeface="Heebo"/>
                <a:ea typeface="Heebo"/>
                <a:cs typeface="Heebo"/>
                <a:sym typeface="Heebo"/>
              </a:rPr>
              <a:t> de </a:t>
            </a:r>
            <a:r>
              <a:rPr lang="en-US" sz="3199" dirty="0" err="1">
                <a:solidFill>
                  <a:srgbClr val="00235E"/>
                </a:solidFill>
                <a:latin typeface="Heebo"/>
                <a:ea typeface="Heebo"/>
                <a:cs typeface="Heebo"/>
                <a:sym typeface="Heebo"/>
              </a:rPr>
              <a:t>notu</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iptal</a:t>
            </a:r>
            <a:r>
              <a:rPr lang="en-US" sz="3199" dirty="0">
                <a:solidFill>
                  <a:srgbClr val="00235E"/>
                </a:solidFill>
                <a:latin typeface="Heebo"/>
                <a:ea typeface="Heebo"/>
                <a:cs typeface="Heebo"/>
                <a:sym typeface="Heebo"/>
              </a:rPr>
              <a:t> </a:t>
            </a:r>
            <a:r>
              <a:rPr lang="en-US" sz="3199" dirty="0" err="1">
                <a:solidFill>
                  <a:srgbClr val="00235E"/>
                </a:solidFill>
                <a:latin typeface="Heebo"/>
                <a:ea typeface="Heebo"/>
                <a:cs typeface="Heebo"/>
                <a:sym typeface="Heebo"/>
              </a:rPr>
              <a:t>edilir</a:t>
            </a:r>
            <a:r>
              <a:rPr lang="en-US" sz="3199" dirty="0">
                <a:solidFill>
                  <a:srgbClr val="00235E"/>
                </a:solidFill>
                <a:latin typeface="Heebo"/>
                <a:ea typeface="Heebo"/>
                <a:cs typeface="Heebo"/>
                <a:sym typeface="Heebo"/>
              </a:rPr>
              <a:t>. </a:t>
            </a:r>
          </a:p>
        </p:txBody>
      </p:sp>
      <p:grpSp>
        <p:nvGrpSpPr>
          <p:cNvPr id="5" name="Group 5"/>
          <p:cNvGrpSpPr/>
          <p:nvPr/>
        </p:nvGrpSpPr>
        <p:grpSpPr>
          <a:xfrm>
            <a:off x="13144500" y="571500"/>
            <a:ext cx="4114800" cy="547688"/>
            <a:chOff x="0" y="0"/>
            <a:chExt cx="5486400" cy="730250"/>
          </a:xfrm>
        </p:grpSpPr>
        <p:sp>
          <p:nvSpPr>
            <p:cNvPr id="6" name="Freeform 6"/>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7" name="TextBox 7"/>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27</a:t>
              </a:r>
            </a:p>
          </p:txBody>
        </p:sp>
      </p:grpSp>
      <p:grpSp>
        <p:nvGrpSpPr>
          <p:cNvPr id="8" name="Group 8"/>
          <p:cNvGrpSpPr/>
          <p:nvPr/>
        </p:nvGrpSpPr>
        <p:grpSpPr>
          <a:xfrm>
            <a:off x="4980284" y="1028700"/>
            <a:ext cx="12915900" cy="1939542"/>
            <a:chOff x="0" y="0"/>
            <a:chExt cx="17221200" cy="2586056"/>
          </a:xfrm>
        </p:grpSpPr>
        <p:sp>
          <p:nvSpPr>
            <p:cNvPr id="9" name="Freeform 9"/>
            <p:cNvSpPr/>
            <p:nvPr/>
          </p:nvSpPr>
          <p:spPr>
            <a:xfrm>
              <a:off x="0" y="0"/>
              <a:ext cx="17221200" cy="2586056"/>
            </a:xfrm>
            <a:custGeom>
              <a:avLst/>
              <a:gdLst/>
              <a:ahLst/>
              <a:cxnLst/>
              <a:rect l="l" t="t" r="r" b="b"/>
              <a:pathLst>
                <a:path w="17221200" h="2586056">
                  <a:moveTo>
                    <a:pt x="0" y="0"/>
                  </a:moveTo>
                  <a:lnTo>
                    <a:pt x="17221200" y="0"/>
                  </a:lnTo>
                  <a:lnTo>
                    <a:pt x="17221200" y="2586056"/>
                  </a:lnTo>
                  <a:lnTo>
                    <a:pt x="0" y="2586056"/>
                  </a:lnTo>
                  <a:close/>
                </a:path>
              </a:pathLst>
            </a:custGeom>
            <a:solidFill>
              <a:srgbClr val="000000">
                <a:alpha val="0"/>
              </a:srgbClr>
            </a:solidFill>
          </p:spPr>
          <p:txBody>
            <a:bodyPr/>
            <a:lstStyle/>
            <a:p>
              <a:endParaRPr lang="tr-TR"/>
            </a:p>
          </p:txBody>
        </p:sp>
        <p:sp>
          <p:nvSpPr>
            <p:cNvPr id="10" name="TextBox 10"/>
            <p:cNvSpPr txBox="1"/>
            <p:nvPr/>
          </p:nvSpPr>
          <p:spPr>
            <a:xfrm>
              <a:off x="0" y="57150"/>
              <a:ext cx="17221200" cy="2528906"/>
            </a:xfrm>
            <a:prstGeom prst="rect">
              <a:avLst/>
            </a:prstGeom>
          </p:spPr>
          <p:txBody>
            <a:bodyPr lIns="0" tIns="0" rIns="0" bIns="0" rtlCol="0" anchor="ct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Kaç Ders Seçebilirim?  </a:t>
              </a:r>
            </a:p>
          </p:txBody>
        </p:sp>
      </p:grpSp>
      <p:sp>
        <p:nvSpPr>
          <p:cNvPr id="11" name="Freeform 11"/>
          <p:cNvSpPr/>
          <p:nvPr/>
        </p:nvSpPr>
        <p:spPr>
          <a:xfrm>
            <a:off x="13144500" y="3857452"/>
            <a:ext cx="4751684" cy="4904964"/>
          </a:xfrm>
          <a:custGeom>
            <a:avLst/>
            <a:gdLst/>
            <a:ahLst/>
            <a:cxnLst/>
            <a:rect l="l" t="t" r="r" b="b"/>
            <a:pathLst>
              <a:path w="4751684" h="4904964">
                <a:moveTo>
                  <a:pt x="0" y="0"/>
                </a:moveTo>
                <a:lnTo>
                  <a:pt x="4751684" y="0"/>
                </a:lnTo>
                <a:lnTo>
                  <a:pt x="4751684" y="4904964"/>
                </a:lnTo>
                <a:lnTo>
                  <a:pt x="0" y="49049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descr="C0-HD-TOP.png"/>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blipFill>
              <a:blip r:embed="rId2"/>
              <a:stretch>
                <a:fillRect/>
              </a:stretch>
            </a:blipFill>
          </p:spPr>
          <p:txBody>
            <a:bodyPr/>
            <a:lstStyle/>
            <a:p>
              <a:endParaRPr lang="tr-TR"/>
            </a:p>
          </p:txBody>
        </p:sp>
      </p:grpSp>
      <p:sp>
        <p:nvSpPr>
          <p:cNvPr id="4" name="TextBox 4"/>
          <p:cNvSpPr txBox="1"/>
          <p:nvPr/>
        </p:nvSpPr>
        <p:spPr>
          <a:xfrm>
            <a:off x="7421388" y="3044893"/>
            <a:ext cx="9746472" cy="6975730"/>
          </a:xfrm>
          <a:prstGeom prst="rect">
            <a:avLst/>
          </a:prstGeom>
        </p:spPr>
        <p:txBody>
          <a:bodyPr lIns="0" tIns="0" rIns="0" bIns="0" rtlCol="0" anchor="t">
            <a:spAutoFit/>
          </a:bodyPr>
          <a:lstStyle/>
          <a:p>
            <a:pPr algn="l">
              <a:lnSpc>
                <a:spcPts val="5087"/>
              </a:lnSpc>
            </a:pPr>
            <a:r>
              <a:rPr lang="en-US" sz="3199">
                <a:solidFill>
                  <a:srgbClr val="00235E"/>
                </a:solidFill>
                <a:latin typeface="Heebo"/>
                <a:ea typeface="Heebo"/>
                <a:cs typeface="Heebo"/>
                <a:sym typeface="Heebo"/>
              </a:rPr>
              <a:t>Öğrencinin kazandığı ikinci üniversite ise harç ücreti ödemesi gerekmektedir.  Öğrenim ücretini iki taksit halinde güz ve bahar dönemlerinden önce, belirtilen süre içerisinde öder. </a:t>
            </a:r>
          </a:p>
          <a:p>
            <a:pPr algn="l">
              <a:lnSpc>
                <a:spcPts val="5087"/>
              </a:lnSpc>
            </a:pPr>
            <a:endParaRPr lang="en-US" sz="3199">
              <a:solidFill>
                <a:srgbClr val="00235E"/>
              </a:solidFill>
              <a:latin typeface="Heebo"/>
              <a:ea typeface="Heebo"/>
              <a:cs typeface="Heebo"/>
              <a:sym typeface="Heebo"/>
            </a:endParaRPr>
          </a:p>
          <a:p>
            <a:pPr algn="l">
              <a:lnSpc>
                <a:spcPts val="5087"/>
              </a:lnSpc>
            </a:pPr>
            <a:r>
              <a:rPr lang="en-US" sz="3199">
                <a:solidFill>
                  <a:srgbClr val="00235E"/>
                </a:solidFill>
                <a:latin typeface="Heebo"/>
                <a:ea typeface="Heebo"/>
                <a:cs typeface="Heebo"/>
                <a:sym typeface="Heebo"/>
              </a:rPr>
              <a:t>Harcı zamanında ödemeyen öğrenciler kayıt yaptıramaz.</a:t>
            </a:r>
          </a:p>
          <a:p>
            <a:pPr algn="l">
              <a:lnSpc>
                <a:spcPts val="5087"/>
              </a:lnSpc>
            </a:pPr>
            <a:endParaRPr lang="en-US" sz="3199">
              <a:solidFill>
                <a:srgbClr val="00235E"/>
              </a:solidFill>
              <a:latin typeface="Heebo"/>
              <a:ea typeface="Heebo"/>
              <a:cs typeface="Heebo"/>
              <a:sym typeface="Heebo"/>
            </a:endParaRPr>
          </a:p>
          <a:p>
            <a:pPr algn="l">
              <a:lnSpc>
                <a:spcPts val="5087"/>
              </a:lnSpc>
            </a:pPr>
            <a:r>
              <a:rPr lang="en-US" sz="3199" b="1">
                <a:solidFill>
                  <a:srgbClr val="FF0000"/>
                </a:solidFill>
                <a:latin typeface="Heebo Bold"/>
                <a:ea typeface="Heebo Bold"/>
                <a:cs typeface="Heebo Bold"/>
                <a:sym typeface="Heebo Bold"/>
              </a:rPr>
              <a:t>Güz Dönemi Harç Ücreti Ödeme Tarihleri: </a:t>
            </a:r>
          </a:p>
          <a:p>
            <a:pPr algn="l">
              <a:lnSpc>
                <a:spcPts val="5087"/>
              </a:lnSpc>
            </a:pPr>
            <a:r>
              <a:rPr lang="en-US" sz="3199" b="1">
                <a:solidFill>
                  <a:srgbClr val="FF0000"/>
                </a:solidFill>
                <a:latin typeface="Heebo Bold"/>
                <a:ea typeface="Heebo Bold"/>
                <a:cs typeface="Heebo Bold"/>
                <a:sym typeface="Heebo Bold"/>
              </a:rPr>
              <a:t>6-12 Eylül 2025	</a:t>
            </a:r>
          </a:p>
          <a:p>
            <a:pPr algn="l">
              <a:lnSpc>
                <a:spcPts val="5087"/>
              </a:lnSpc>
            </a:pPr>
            <a:endParaRPr lang="en-US" sz="3199" b="1">
              <a:solidFill>
                <a:srgbClr val="FF0000"/>
              </a:solidFill>
              <a:latin typeface="Heebo Bold"/>
              <a:ea typeface="Heebo Bold"/>
              <a:cs typeface="Heebo Bold"/>
              <a:sym typeface="Heebo Bold"/>
            </a:endParaRPr>
          </a:p>
        </p:txBody>
      </p:sp>
      <p:grpSp>
        <p:nvGrpSpPr>
          <p:cNvPr id="5" name="Group 5"/>
          <p:cNvGrpSpPr/>
          <p:nvPr/>
        </p:nvGrpSpPr>
        <p:grpSpPr>
          <a:xfrm>
            <a:off x="13144500" y="571500"/>
            <a:ext cx="4114800" cy="547688"/>
            <a:chOff x="0" y="0"/>
            <a:chExt cx="5486400" cy="730250"/>
          </a:xfrm>
        </p:grpSpPr>
        <p:sp>
          <p:nvSpPr>
            <p:cNvPr id="6" name="Freeform 6"/>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7" name="TextBox 7"/>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24</a:t>
              </a:r>
            </a:p>
          </p:txBody>
        </p:sp>
      </p:grpSp>
      <p:grpSp>
        <p:nvGrpSpPr>
          <p:cNvPr id="8" name="Group 8"/>
          <p:cNvGrpSpPr/>
          <p:nvPr/>
        </p:nvGrpSpPr>
        <p:grpSpPr>
          <a:xfrm>
            <a:off x="5207205" y="1028700"/>
            <a:ext cx="12915900" cy="1939542"/>
            <a:chOff x="0" y="0"/>
            <a:chExt cx="17221200" cy="2586056"/>
          </a:xfrm>
        </p:grpSpPr>
        <p:sp>
          <p:nvSpPr>
            <p:cNvPr id="9" name="Freeform 9"/>
            <p:cNvSpPr/>
            <p:nvPr/>
          </p:nvSpPr>
          <p:spPr>
            <a:xfrm>
              <a:off x="0" y="0"/>
              <a:ext cx="17221200" cy="2586056"/>
            </a:xfrm>
            <a:custGeom>
              <a:avLst/>
              <a:gdLst/>
              <a:ahLst/>
              <a:cxnLst/>
              <a:rect l="l" t="t" r="r" b="b"/>
              <a:pathLst>
                <a:path w="17221200" h="2586056">
                  <a:moveTo>
                    <a:pt x="0" y="0"/>
                  </a:moveTo>
                  <a:lnTo>
                    <a:pt x="17221200" y="0"/>
                  </a:lnTo>
                  <a:lnTo>
                    <a:pt x="17221200" y="2586056"/>
                  </a:lnTo>
                  <a:lnTo>
                    <a:pt x="0" y="2586056"/>
                  </a:lnTo>
                  <a:close/>
                </a:path>
              </a:pathLst>
            </a:custGeom>
            <a:solidFill>
              <a:srgbClr val="000000">
                <a:alpha val="0"/>
              </a:srgbClr>
            </a:solidFill>
          </p:spPr>
          <p:txBody>
            <a:bodyPr/>
            <a:lstStyle/>
            <a:p>
              <a:endParaRPr lang="tr-TR"/>
            </a:p>
          </p:txBody>
        </p:sp>
        <p:sp>
          <p:nvSpPr>
            <p:cNvPr id="10" name="TextBox 10"/>
            <p:cNvSpPr txBox="1"/>
            <p:nvPr/>
          </p:nvSpPr>
          <p:spPr>
            <a:xfrm>
              <a:off x="0" y="57150"/>
              <a:ext cx="17221200" cy="2528906"/>
            </a:xfrm>
            <a:prstGeom prst="rect">
              <a:avLst/>
            </a:prstGeom>
          </p:spPr>
          <p:txBody>
            <a:bodyPr lIns="0" tIns="0" rIns="0" bIns="0" rtlCol="0" anchor="ct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Kimler Öğrenim Katkı Ücreti Öder?  </a:t>
              </a:r>
            </a:p>
          </p:txBody>
        </p:sp>
      </p:grpSp>
      <p:sp>
        <p:nvSpPr>
          <p:cNvPr id="11" name="Freeform 11"/>
          <p:cNvSpPr/>
          <p:nvPr/>
        </p:nvSpPr>
        <p:spPr>
          <a:xfrm>
            <a:off x="1028700" y="3159194"/>
            <a:ext cx="5656225" cy="5543101"/>
          </a:xfrm>
          <a:custGeom>
            <a:avLst/>
            <a:gdLst/>
            <a:ahLst/>
            <a:cxnLst/>
            <a:rect l="l" t="t" r="r" b="b"/>
            <a:pathLst>
              <a:path w="5656225" h="5543101">
                <a:moveTo>
                  <a:pt x="0" y="0"/>
                </a:moveTo>
                <a:lnTo>
                  <a:pt x="5656225" y="0"/>
                </a:lnTo>
                <a:lnTo>
                  <a:pt x="5656225" y="5543100"/>
                </a:lnTo>
                <a:lnTo>
                  <a:pt x="0" y="55431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73044" y="675270"/>
            <a:ext cx="12915900" cy="1939542"/>
            <a:chOff x="0" y="0"/>
            <a:chExt cx="17221200" cy="2586056"/>
          </a:xfrm>
        </p:grpSpPr>
        <p:sp>
          <p:nvSpPr>
            <p:cNvPr id="3" name="Freeform 3"/>
            <p:cNvSpPr/>
            <p:nvPr/>
          </p:nvSpPr>
          <p:spPr>
            <a:xfrm>
              <a:off x="0" y="0"/>
              <a:ext cx="17221200" cy="2586056"/>
            </a:xfrm>
            <a:custGeom>
              <a:avLst/>
              <a:gdLst/>
              <a:ahLst/>
              <a:cxnLst/>
              <a:rect l="l" t="t" r="r" b="b"/>
              <a:pathLst>
                <a:path w="17221200" h="2586056">
                  <a:moveTo>
                    <a:pt x="0" y="0"/>
                  </a:moveTo>
                  <a:lnTo>
                    <a:pt x="17221200" y="0"/>
                  </a:lnTo>
                  <a:lnTo>
                    <a:pt x="17221200" y="2586056"/>
                  </a:lnTo>
                  <a:lnTo>
                    <a:pt x="0" y="2586056"/>
                  </a:lnTo>
                  <a:close/>
                </a:path>
              </a:pathLst>
            </a:custGeom>
            <a:solidFill>
              <a:srgbClr val="000000">
                <a:alpha val="0"/>
              </a:srgbClr>
            </a:solidFill>
          </p:spPr>
          <p:txBody>
            <a:bodyPr/>
            <a:lstStyle/>
            <a:p>
              <a:endParaRPr lang="tr-TR"/>
            </a:p>
          </p:txBody>
        </p:sp>
        <p:sp>
          <p:nvSpPr>
            <p:cNvPr id="4" name="TextBox 4"/>
            <p:cNvSpPr txBox="1"/>
            <p:nvPr/>
          </p:nvSpPr>
          <p:spPr>
            <a:xfrm>
              <a:off x="0" y="57150"/>
              <a:ext cx="17221200" cy="2528906"/>
            </a:xfrm>
            <a:prstGeom prst="rect">
              <a:avLst/>
            </a:prstGeom>
          </p:spPr>
          <p:txBody>
            <a:bodyPr lIns="0" tIns="0" rIns="0" bIns="0" rtlCol="0" anchor="ct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Devamsızlıktan Kalır mıyım?</a:t>
              </a:r>
            </a:p>
          </p:txBody>
        </p:sp>
      </p:grpSp>
      <p:grpSp>
        <p:nvGrpSpPr>
          <p:cNvPr id="5" name="Group 5"/>
          <p:cNvGrpSpPr/>
          <p:nvPr/>
        </p:nvGrpSpPr>
        <p:grpSpPr>
          <a:xfrm>
            <a:off x="13144500" y="571500"/>
            <a:ext cx="4114800" cy="547688"/>
            <a:chOff x="0" y="0"/>
            <a:chExt cx="5486400" cy="730250"/>
          </a:xfrm>
        </p:grpSpPr>
        <p:sp>
          <p:nvSpPr>
            <p:cNvPr id="6" name="Freeform 6"/>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7" name="TextBox 7"/>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28</a:t>
              </a:r>
            </a:p>
          </p:txBody>
        </p:sp>
      </p:grpSp>
      <p:sp>
        <p:nvSpPr>
          <p:cNvPr id="8" name="Freeform 8"/>
          <p:cNvSpPr/>
          <p:nvPr/>
        </p:nvSpPr>
        <p:spPr>
          <a:xfrm rot="-478406">
            <a:off x="-512653" y="-742101"/>
            <a:ext cx="11171393" cy="2834741"/>
          </a:xfrm>
          <a:custGeom>
            <a:avLst/>
            <a:gdLst/>
            <a:ahLst/>
            <a:cxnLst/>
            <a:rect l="l" t="t" r="r" b="b"/>
            <a:pathLst>
              <a:path w="11171393" h="2834741">
                <a:moveTo>
                  <a:pt x="0" y="0"/>
                </a:moveTo>
                <a:lnTo>
                  <a:pt x="11171394" y="0"/>
                </a:lnTo>
                <a:lnTo>
                  <a:pt x="11171394" y="2834741"/>
                </a:lnTo>
                <a:lnTo>
                  <a:pt x="0" y="28347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9" name="Freeform 9"/>
          <p:cNvSpPr/>
          <p:nvPr/>
        </p:nvSpPr>
        <p:spPr>
          <a:xfrm>
            <a:off x="474853" y="3169507"/>
            <a:ext cx="5530779" cy="5468558"/>
          </a:xfrm>
          <a:custGeom>
            <a:avLst/>
            <a:gdLst/>
            <a:ahLst/>
            <a:cxnLst/>
            <a:rect l="l" t="t" r="r" b="b"/>
            <a:pathLst>
              <a:path w="5530779" h="5468558">
                <a:moveTo>
                  <a:pt x="0" y="0"/>
                </a:moveTo>
                <a:lnTo>
                  <a:pt x="5530779" y="0"/>
                </a:lnTo>
                <a:lnTo>
                  <a:pt x="5530779" y="5468558"/>
                </a:lnTo>
                <a:lnTo>
                  <a:pt x="0" y="54685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0" name="TextBox 10"/>
          <p:cNvSpPr txBox="1"/>
          <p:nvPr/>
        </p:nvSpPr>
        <p:spPr>
          <a:xfrm>
            <a:off x="6693072" y="2796602"/>
            <a:ext cx="11295872" cy="6268212"/>
          </a:xfrm>
          <a:prstGeom prst="rect">
            <a:avLst/>
          </a:prstGeom>
        </p:spPr>
        <p:txBody>
          <a:bodyPr lIns="0" tIns="0" rIns="0" bIns="0" rtlCol="0" anchor="t">
            <a:spAutoFit/>
          </a:bodyPr>
          <a:lstStyle/>
          <a:p>
            <a:pPr algn="l">
              <a:lnSpc>
                <a:spcPts val="4553"/>
              </a:lnSpc>
            </a:pPr>
            <a:r>
              <a:rPr lang="en-US" sz="3299">
                <a:solidFill>
                  <a:srgbClr val="00235E"/>
                </a:solidFill>
                <a:latin typeface="Heebo"/>
                <a:ea typeface="Heebo"/>
                <a:cs typeface="Heebo"/>
                <a:sym typeface="Heebo"/>
              </a:rPr>
              <a:t>Derslere ve uygulamalara </a:t>
            </a:r>
            <a:r>
              <a:rPr lang="en-US" sz="3299" u="sng">
                <a:solidFill>
                  <a:srgbClr val="00235E"/>
                </a:solidFill>
                <a:latin typeface="Heebo"/>
                <a:ea typeface="Heebo"/>
                <a:cs typeface="Heebo"/>
                <a:sym typeface="Heebo"/>
              </a:rPr>
              <a:t>devam zorunluluğu</a:t>
            </a:r>
            <a:r>
              <a:rPr lang="en-US" sz="3299">
                <a:solidFill>
                  <a:srgbClr val="00235E"/>
                </a:solidFill>
                <a:latin typeface="Heebo"/>
                <a:ea typeface="Heebo"/>
                <a:cs typeface="Heebo"/>
                <a:sym typeface="Heebo"/>
              </a:rPr>
              <a:t> dersin sorumlusu tarafından dönem başında belirlenir. </a:t>
            </a:r>
          </a:p>
          <a:p>
            <a:pPr algn="l">
              <a:lnSpc>
                <a:spcPts val="4553"/>
              </a:lnSpc>
            </a:pPr>
            <a:endParaRPr lang="en-US" sz="3299">
              <a:solidFill>
                <a:srgbClr val="00235E"/>
              </a:solidFill>
              <a:latin typeface="Heebo"/>
              <a:ea typeface="Heebo"/>
              <a:cs typeface="Heebo"/>
              <a:sym typeface="Heebo"/>
            </a:endParaRPr>
          </a:p>
          <a:p>
            <a:pPr algn="l">
              <a:lnSpc>
                <a:spcPts val="4553"/>
              </a:lnSpc>
            </a:pPr>
            <a:r>
              <a:rPr lang="en-US" sz="3299" u="sng">
                <a:solidFill>
                  <a:srgbClr val="00235E"/>
                </a:solidFill>
                <a:latin typeface="Heebo"/>
                <a:ea typeface="Heebo"/>
                <a:cs typeface="Heebo"/>
                <a:sym typeface="Heebo"/>
              </a:rPr>
              <a:t>Tekrarlanan derslerde</a:t>
            </a:r>
            <a:r>
              <a:rPr lang="en-US" sz="3299">
                <a:solidFill>
                  <a:srgbClr val="00235E"/>
                </a:solidFill>
                <a:latin typeface="Heebo"/>
                <a:ea typeface="Heebo"/>
                <a:cs typeface="Heebo"/>
                <a:sym typeface="Heebo"/>
              </a:rPr>
              <a:t> önceki dönemde devam koşulu yerine getirilmişse, </a:t>
            </a:r>
            <a:r>
              <a:rPr lang="en-US" sz="3299" u="sng">
                <a:solidFill>
                  <a:srgbClr val="00235E"/>
                </a:solidFill>
                <a:latin typeface="Heebo"/>
                <a:ea typeface="Heebo"/>
                <a:cs typeface="Heebo"/>
                <a:sym typeface="Heebo"/>
              </a:rPr>
              <a:t>ara sınavlara girmek kaydıyla devam koşulu aranmaz.</a:t>
            </a:r>
          </a:p>
          <a:p>
            <a:pPr algn="l">
              <a:lnSpc>
                <a:spcPts val="4553"/>
              </a:lnSpc>
            </a:pPr>
            <a:endParaRPr lang="en-US" sz="3299" u="sng">
              <a:solidFill>
                <a:srgbClr val="00235E"/>
              </a:solidFill>
              <a:latin typeface="Heebo"/>
              <a:ea typeface="Heebo"/>
              <a:cs typeface="Heebo"/>
              <a:sym typeface="Heebo"/>
            </a:endParaRPr>
          </a:p>
          <a:p>
            <a:pPr algn="l">
              <a:lnSpc>
                <a:spcPts val="4553"/>
              </a:lnSpc>
            </a:pPr>
            <a:r>
              <a:rPr lang="en-US" sz="3299">
                <a:solidFill>
                  <a:srgbClr val="00235E"/>
                </a:solidFill>
                <a:latin typeface="Heebo"/>
                <a:ea typeface="Heebo"/>
                <a:cs typeface="Heebo"/>
                <a:sym typeface="Heebo"/>
              </a:rPr>
              <a:t>Derslere düzenli devam etmeniz akademik başarınızı doğrudan etkilemektedir.</a:t>
            </a:r>
          </a:p>
          <a:p>
            <a:pPr algn="l">
              <a:lnSpc>
                <a:spcPts val="4553"/>
              </a:lnSpc>
            </a:pPr>
            <a:endParaRPr lang="en-US" sz="3299">
              <a:solidFill>
                <a:srgbClr val="00235E"/>
              </a:solidFill>
              <a:latin typeface="Heebo"/>
              <a:ea typeface="Heebo"/>
              <a:cs typeface="Heebo"/>
              <a:sym typeface="Heebo"/>
            </a:endParaRPr>
          </a:p>
          <a:p>
            <a:pPr algn="l">
              <a:lnSpc>
                <a:spcPts val="4553"/>
              </a:lnSpc>
            </a:pPr>
            <a:endParaRPr lang="en-US" sz="3299">
              <a:solidFill>
                <a:srgbClr val="00235E"/>
              </a:solidFill>
              <a:latin typeface="Heebo"/>
              <a:ea typeface="Heebo"/>
              <a:cs typeface="Heebo"/>
              <a:sym typeface="Heeb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98496" y="630126"/>
            <a:ext cx="7716070" cy="1334420"/>
            <a:chOff x="0" y="0"/>
            <a:chExt cx="10288093" cy="1779227"/>
          </a:xfrm>
        </p:grpSpPr>
        <p:sp>
          <p:nvSpPr>
            <p:cNvPr id="3" name="Freeform 3"/>
            <p:cNvSpPr/>
            <p:nvPr/>
          </p:nvSpPr>
          <p:spPr>
            <a:xfrm>
              <a:off x="0" y="0"/>
              <a:ext cx="10288093" cy="1779227"/>
            </a:xfrm>
            <a:custGeom>
              <a:avLst/>
              <a:gdLst/>
              <a:ahLst/>
              <a:cxnLst/>
              <a:rect l="l" t="t" r="r" b="b"/>
              <a:pathLst>
                <a:path w="10288093" h="1779227">
                  <a:moveTo>
                    <a:pt x="0" y="0"/>
                  </a:moveTo>
                  <a:lnTo>
                    <a:pt x="10288093" y="0"/>
                  </a:lnTo>
                  <a:lnTo>
                    <a:pt x="10288093" y="1779227"/>
                  </a:lnTo>
                  <a:lnTo>
                    <a:pt x="0" y="1779227"/>
                  </a:lnTo>
                  <a:close/>
                </a:path>
              </a:pathLst>
            </a:custGeom>
            <a:solidFill>
              <a:srgbClr val="000000">
                <a:alpha val="0"/>
              </a:srgbClr>
            </a:solidFill>
          </p:spPr>
          <p:txBody>
            <a:bodyPr/>
            <a:lstStyle/>
            <a:p>
              <a:endParaRPr lang="tr-TR"/>
            </a:p>
          </p:txBody>
        </p:sp>
        <p:sp>
          <p:nvSpPr>
            <p:cNvPr id="4" name="TextBox 4"/>
            <p:cNvSpPr txBox="1"/>
            <p:nvPr/>
          </p:nvSpPr>
          <p:spPr>
            <a:xfrm>
              <a:off x="0" y="57150"/>
              <a:ext cx="10288093" cy="1722077"/>
            </a:xfrm>
            <a:prstGeom prst="rect">
              <a:avLst/>
            </a:prstGeom>
          </p:spPr>
          <p:txBody>
            <a:bodyPr lIns="0" tIns="0" rIns="0" bIns="0" rtlCol="0" anchor="ct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Sınavlar Nasıl Olacak?</a:t>
              </a:r>
            </a:p>
          </p:txBody>
        </p:sp>
      </p:grpSp>
      <p:grpSp>
        <p:nvGrpSpPr>
          <p:cNvPr id="5" name="Group 5"/>
          <p:cNvGrpSpPr/>
          <p:nvPr/>
        </p:nvGrpSpPr>
        <p:grpSpPr>
          <a:xfrm>
            <a:off x="13144500" y="571500"/>
            <a:ext cx="4114800" cy="547688"/>
            <a:chOff x="0" y="0"/>
            <a:chExt cx="5486400" cy="730250"/>
          </a:xfrm>
        </p:grpSpPr>
        <p:sp>
          <p:nvSpPr>
            <p:cNvPr id="6" name="Freeform 6"/>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7" name="TextBox 7"/>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29</a:t>
              </a:r>
            </a:p>
          </p:txBody>
        </p:sp>
      </p:grpSp>
      <p:sp>
        <p:nvSpPr>
          <p:cNvPr id="8" name="Freeform 8"/>
          <p:cNvSpPr/>
          <p:nvPr/>
        </p:nvSpPr>
        <p:spPr>
          <a:xfrm>
            <a:off x="403211" y="179165"/>
            <a:ext cx="3095284" cy="2236343"/>
          </a:xfrm>
          <a:custGeom>
            <a:avLst/>
            <a:gdLst/>
            <a:ahLst/>
            <a:cxnLst/>
            <a:rect l="l" t="t" r="r" b="b"/>
            <a:pathLst>
              <a:path w="3095284" h="2236343">
                <a:moveTo>
                  <a:pt x="0" y="0"/>
                </a:moveTo>
                <a:lnTo>
                  <a:pt x="3095285" y="0"/>
                </a:lnTo>
                <a:lnTo>
                  <a:pt x="3095285" y="2236343"/>
                </a:lnTo>
                <a:lnTo>
                  <a:pt x="0" y="2236343"/>
                </a:lnTo>
                <a:lnTo>
                  <a:pt x="0" y="0"/>
                </a:lnTo>
                <a:close/>
              </a:path>
            </a:pathLst>
          </a:custGeom>
          <a:blipFill>
            <a:blip r:embed="rId2"/>
            <a:stretch>
              <a:fillRect/>
            </a:stretch>
          </a:blipFill>
        </p:spPr>
        <p:txBody>
          <a:bodyPr/>
          <a:lstStyle/>
          <a:p>
            <a:endParaRPr lang="tr-TR"/>
          </a:p>
        </p:txBody>
      </p:sp>
      <p:sp>
        <p:nvSpPr>
          <p:cNvPr id="9" name="TextBox 9"/>
          <p:cNvSpPr txBox="1"/>
          <p:nvPr/>
        </p:nvSpPr>
        <p:spPr>
          <a:xfrm>
            <a:off x="403211" y="2089649"/>
            <a:ext cx="8556062" cy="8493886"/>
          </a:xfrm>
          <a:prstGeom prst="rect">
            <a:avLst/>
          </a:prstGeom>
        </p:spPr>
        <p:txBody>
          <a:bodyPr lIns="0" tIns="0" rIns="0" bIns="0" rtlCol="0" anchor="t">
            <a:spAutoFit/>
          </a:bodyPr>
          <a:lstStyle/>
          <a:p>
            <a:pPr marL="634945" lvl="1" indent="-317473" algn="l">
              <a:lnSpc>
                <a:spcPts val="4823"/>
              </a:lnSpc>
              <a:buFont typeface="Arial"/>
              <a:buChar char="•"/>
            </a:pPr>
            <a:r>
              <a:rPr lang="en-US" sz="2940">
                <a:solidFill>
                  <a:srgbClr val="00235E"/>
                </a:solidFill>
                <a:latin typeface="Heebo"/>
                <a:ea typeface="Heebo"/>
                <a:cs typeface="Heebo"/>
                <a:sym typeface="Heebo"/>
              </a:rPr>
              <a:t>Sınavlar; </a:t>
            </a:r>
            <a:r>
              <a:rPr lang="en-US" sz="2940">
                <a:solidFill>
                  <a:srgbClr val="FF0000"/>
                </a:solidFill>
                <a:latin typeface="Heebo"/>
                <a:ea typeface="Heebo"/>
                <a:cs typeface="Heebo"/>
                <a:sym typeface="Heebo"/>
              </a:rPr>
              <a:t>dönem içi </a:t>
            </a:r>
            <a:r>
              <a:rPr lang="en-US" sz="2940">
                <a:solidFill>
                  <a:srgbClr val="00235E"/>
                </a:solidFill>
                <a:latin typeface="Heebo"/>
                <a:ea typeface="Heebo"/>
                <a:cs typeface="Heebo"/>
                <a:sym typeface="Heebo"/>
              </a:rPr>
              <a:t>ve </a:t>
            </a:r>
            <a:r>
              <a:rPr lang="en-US" sz="2940">
                <a:solidFill>
                  <a:srgbClr val="FF0000"/>
                </a:solidFill>
                <a:latin typeface="Heebo"/>
                <a:ea typeface="Heebo"/>
                <a:cs typeface="Heebo"/>
                <a:sym typeface="Heebo"/>
              </a:rPr>
              <a:t>genel sınavlar</a:t>
            </a:r>
            <a:r>
              <a:rPr lang="en-US" sz="2940">
                <a:solidFill>
                  <a:srgbClr val="00235E"/>
                </a:solidFill>
                <a:latin typeface="Heebo"/>
                <a:ea typeface="Heebo"/>
                <a:cs typeface="Heebo"/>
                <a:sym typeface="Heebo"/>
              </a:rPr>
              <a:t> olmak üzere iki ana gruba ayrılır. </a:t>
            </a:r>
          </a:p>
          <a:p>
            <a:pPr marL="634945" lvl="1" indent="-317473" algn="l">
              <a:lnSpc>
                <a:spcPts val="4823"/>
              </a:lnSpc>
              <a:buFont typeface="Arial"/>
              <a:buChar char="•"/>
            </a:pPr>
            <a:r>
              <a:rPr lang="en-US" sz="2940">
                <a:solidFill>
                  <a:srgbClr val="00235E"/>
                </a:solidFill>
                <a:latin typeface="Heebo"/>
                <a:ea typeface="Heebo"/>
                <a:cs typeface="Heebo"/>
                <a:sym typeface="Heebo"/>
              </a:rPr>
              <a:t>Dönem içi sınavlar, küçük sınav, ara sınav ve mazeret sınavı olarak, öğrencinin dönem içi çalışmalarını değerlendirmek amacıyla yapılır. </a:t>
            </a:r>
          </a:p>
          <a:p>
            <a:pPr marL="634945" lvl="1" indent="-317473" algn="l">
              <a:lnSpc>
                <a:spcPts val="4823"/>
              </a:lnSpc>
              <a:buFont typeface="Arial"/>
              <a:buChar char="•"/>
            </a:pPr>
            <a:r>
              <a:rPr lang="en-US" sz="2940">
                <a:solidFill>
                  <a:srgbClr val="00235E"/>
                </a:solidFill>
                <a:latin typeface="Heebo"/>
                <a:ea typeface="Heebo"/>
                <a:cs typeface="Heebo"/>
                <a:sym typeface="Heebo"/>
              </a:rPr>
              <a:t>Genel sınavlar ise öğrencinin dersin tümü üzerindeki başarısını belirlemek için yarıyıl/dönem sonu sınavı, bütünleme sınavı, üç ders sınavı, ek sınav ve muafiyet sınavı olarak yapılır. </a:t>
            </a:r>
            <a:r>
              <a:rPr lang="en-US" sz="2940" b="1">
                <a:solidFill>
                  <a:srgbClr val="F0532B"/>
                </a:solidFill>
                <a:latin typeface="Heebo Bold"/>
                <a:ea typeface="Heebo Bold"/>
                <a:cs typeface="Heebo Bold"/>
                <a:sym typeface="Heebo Bold"/>
              </a:rPr>
              <a:t>Yarıyıl/dönem sonu ve bütünleme sınavı dışındaki genel sınav sonuçları tek başına dersin başarı puanını belirler</a:t>
            </a:r>
            <a:r>
              <a:rPr lang="en-US" sz="2940">
                <a:solidFill>
                  <a:srgbClr val="00235E"/>
                </a:solidFill>
                <a:latin typeface="Heebo"/>
                <a:ea typeface="Heebo"/>
                <a:cs typeface="Heebo"/>
                <a:sym typeface="Heebo"/>
              </a:rPr>
              <a:t>.</a:t>
            </a:r>
          </a:p>
          <a:p>
            <a:pPr algn="l">
              <a:lnSpc>
                <a:spcPts val="4823"/>
              </a:lnSpc>
            </a:pPr>
            <a:endParaRPr lang="en-US" sz="2940">
              <a:solidFill>
                <a:srgbClr val="00235E"/>
              </a:solidFill>
              <a:latin typeface="Heebo"/>
              <a:ea typeface="Heebo"/>
              <a:cs typeface="Heebo"/>
              <a:sym typeface="Heebo"/>
            </a:endParaRPr>
          </a:p>
          <a:p>
            <a:pPr algn="l">
              <a:lnSpc>
                <a:spcPts val="4823"/>
              </a:lnSpc>
            </a:pPr>
            <a:endParaRPr lang="en-US" sz="2940">
              <a:solidFill>
                <a:srgbClr val="00235E"/>
              </a:solidFill>
              <a:latin typeface="Heebo"/>
              <a:ea typeface="Heebo"/>
              <a:cs typeface="Heebo"/>
              <a:sym typeface="Heebo"/>
            </a:endParaRPr>
          </a:p>
        </p:txBody>
      </p:sp>
      <p:sp>
        <p:nvSpPr>
          <p:cNvPr id="10" name="TextBox 10"/>
          <p:cNvSpPr txBox="1"/>
          <p:nvPr/>
        </p:nvSpPr>
        <p:spPr>
          <a:xfrm>
            <a:off x="9627487" y="2042024"/>
            <a:ext cx="8023397" cy="8065771"/>
          </a:xfrm>
          <a:prstGeom prst="rect">
            <a:avLst/>
          </a:prstGeom>
        </p:spPr>
        <p:txBody>
          <a:bodyPr lIns="0" tIns="0" rIns="0" bIns="0" rtlCol="0" anchor="t">
            <a:spAutoFit/>
          </a:bodyPr>
          <a:lstStyle/>
          <a:p>
            <a:pPr marL="647698" lvl="1" indent="-323849" algn="l">
              <a:lnSpc>
                <a:spcPts val="5339"/>
              </a:lnSpc>
              <a:buFont typeface="Arial"/>
              <a:buChar char="•"/>
            </a:pPr>
            <a:r>
              <a:rPr lang="en-US" sz="2999">
                <a:solidFill>
                  <a:srgbClr val="00235E"/>
                </a:solidFill>
                <a:latin typeface="Heebo"/>
                <a:ea typeface="Heebo"/>
                <a:cs typeface="Heebo"/>
                <a:sym typeface="Heebo"/>
              </a:rPr>
              <a:t>Bu sınavlar yazılı, sözlü veya hem yazılı hem sözlü ve/veya uygulamalı olarak yapılabilir. </a:t>
            </a:r>
          </a:p>
          <a:p>
            <a:pPr marL="647698" lvl="1" indent="-323849" algn="l">
              <a:lnSpc>
                <a:spcPts val="5339"/>
              </a:lnSpc>
              <a:buFont typeface="Arial"/>
              <a:buChar char="•"/>
            </a:pPr>
            <a:r>
              <a:rPr lang="en-US" sz="2999">
                <a:solidFill>
                  <a:srgbClr val="00235E"/>
                </a:solidFill>
                <a:latin typeface="Heebo"/>
                <a:ea typeface="Heebo"/>
                <a:cs typeface="Heebo"/>
                <a:sym typeface="Heebo"/>
              </a:rPr>
              <a:t>Dersten kalınması halinde; Akademik Takvim’e göre Bütünleme/Yaz okulu tercihini yapabilirsiniz.</a:t>
            </a:r>
          </a:p>
          <a:p>
            <a:pPr algn="l">
              <a:lnSpc>
                <a:spcPts val="5339"/>
              </a:lnSpc>
            </a:pPr>
            <a:endParaRPr lang="en-US" sz="2999">
              <a:solidFill>
                <a:srgbClr val="00235E"/>
              </a:solidFill>
              <a:latin typeface="Heebo"/>
              <a:ea typeface="Heebo"/>
              <a:cs typeface="Heebo"/>
              <a:sym typeface="Heebo"/>
            </a:endParaRPr>
          </a:p>
          <a:p>
            <a:pPr algn="l">
              <a:lnSpc>
                <a:spcPts val="5339"/>
              </a:lnSpc>
            </a:pPr>
            <a:r>
              <a:rPr lang="en-US" sz="2999" b="1" u="sng">
                <a:solidFill>
                  <a:srgbClr val="FF0000"/>
                </a:solidFill>
                <a:latin typeface="Heebo Bold"/>
                <a:ea typeface="Heebo Bold"/>
                <a:cs typeface="Heebo Bold"/>
                <a:sym typeface="Heebo Bold"/>
              </a:rPr>
              <a:t>Yükseköğretim Kurumları Öğrenci Disiplin Yönetmeliği’ne göre kopya çekmek ve çektirmek bir yarıyıl okuldan uzaklaştırma cezası ile sonuçlanmaktadır.</a:t>
            </a:r>
          </a:p>
          <a:p>
            <a:pPr algn="l">
              <a:lnSpc>
                <a:spcPts val="5339"/>
              </a:lnSpc>
            </a:pPr>
            <a:endParaRPr lang="en-US" sz="2999" b="1" u="sng">
              <a:solidFill>
                <a:srgbClr val="FF0000"/>
              </a:solidFill>
              <a:latin typeface="Heebo Bold"/>
              <a:ea typeface="Heebo Bold"/>
              <a:cs typeface="Heebo Bold"/>
              <a:sym typeface="Heebo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descr="C0-HD-TOP.png"/>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blipFill>
              <a:blip r:embed="rId2"/>
              <a:stretch>
                <a:fillRect/>
              </a:stretch>
            </a:blipFill>
          </p:spPr>
          <p:txBody>
            <a:bodyPr/>
            <a:lstStyle/>
            <a:p>
              <a:endParaRPr lang="tr-TR"/>
            </a:p>
          </p:txBody>
        </p:sp>
      </p:grpSp>
      <p:grpSp>
        <p:nvGrpSpPr>
          <p:cNvPr id="4" name="Group 4"/>
          <p:cNvGrpSpPr/>
          <p:nvPr/>
        </p:nvGrpSpPr>
        <p:grpSpPr>
          <a:xfrm>
            <a:off x="4841256" y="571500"/>
            <a:ext cx="12915900" cy="1939542"/>
            <a:chOff x="0" y="0"/>
            <a:chExt cx="17221200" cy="2586056"/>
          </a:xfrm>
        </p:grpSpPr>
        <p:sp>
          <p:nvSpPr>
            <p:cNvPr id="5" name="Freeform 5"/>
            <p:cNvSpPr/>
            <p:nvPr/>
          </p:nvSpPr>
          <p:spPr>
            <a:xfrm>
              <a:off x="0" y="0"/>
              <a:ext cx="17221200" cy="2586056"/>
            </a:xfrm>
            <a:custGeom>
              <a:avLst/>
              <a:gdLst/>
              <a:ahLst/>
              <a:cxnLst/>
              <a:rect l="l" t="t" r="r" b="b"/>
              <a:pathLst>
                <a:path w="17221200" h="2586056">
                  <a:moveTo>
                    <a:pt x="0" y="0"/>
                  </a:moveTo>
                  <a:lnTo>
                    <a:pt x="17221200" y="0"/>
                  </a:lnTo>
                  <a:lnTo>
                    <a:pt x="17221200" y="2586056"/>
                  </a:lnTo>
                  <a:lnTo>
                    <a:pt x="0" y="2586056"/>
                  </a:lnTo>
                  <a:close/>
                </a:path>
              </a:pathLst>
            </a:custGeom>
            <a:solidFill>
              <a:srgbClr val="000000">
                <a:alpha val="0"/>
              </a:srgbClr>
            </a:solidFill>
          </p:spPr>
          <p:txBody>
            <a:bodyPr/>
            <a:lstStyle/>
            <a:p>
              <a:endParaRPr lang="tr-TR"/>
            </a:p>
          </p:txBody>
        </p:sp>
        <p:sp>
          <p:nvSpPr>
            <p:cNvPr id="6" name="TextBox 6"/>
            <p:cNvSpPr txBox="1"/>
            <p:nvPr/>
          </p:nvSpPr>
          <p:spPr>
            <a:xfrm>
              <a:off x="0" y="57150"/>
              <a:ext cx="17221200" cy="2528906"/>
            </a:xfrm>
            <a:prstGeom prst="rect">
              <a:avLst/>
            </a:prstGeom>
          </p:spPr>
          <p:txBody>
            <a:bodyPr lIns="0" tIns="0" rIns="0" bIns="0" rtlCol="0" anchor="ctr"/>
            <a:lstStyle/>
            <a:p>
              <a:pPr algn="r">
                <a:lnSpc>
                  <a:spcPts val="5832"/>
                </a:lnSpc>
              </a:pPr>
              <a:r>
                <a:rPr lang="en-US" sz="5400">
                  <a:solidFill>
                    <a:srgbClr val="00235E"/>
                  </a:solidFill>
                  <a:latin typeface="Century Expanded"/>
                  <a:ea typeface="Century Expanded"/>
                  <a:cs typeface="Century Expanded"/>
                  <a:sym typeface="Century Expanded"/>
                </a:rPr>
                <a:t>Dersten Başarılı Sayılmam Nasıl Belirlenir?</a:t>
              </a:r>
            </a:p>
          </p:txBody>
        </p:sp>
      </p:grpSp>
      <p:grpSp>
        <p:nvGrpSpPr>
          <p:cNvPr id="7" name="Group 7"/>
          <p:cNvGrpSpPr/>
          <p:nvPr/>
        </p:nvGrpSpPr>
        <p:grpSpPr>
          <a:xfrm>
            <a:off x="13144500" y="571500"/>
            <a:ext cx="4114800" cy="547688"/>
            <a:chOff x="0" y="0"/>
            <a:chExt cx="5486400" cy="730250"/>
          </a:xfrm>
        </p:grpSpPr>
        <p:sp>
          <p:nvSpPr>
            <p:cNvPr id="8" name="Freeform 8"/>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9" name="TextBox 9"/>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31</a:t>
              </a:r>
            </a:p>
          </p:txBody>
        </p:sp>
      </p:grpSp>
      <p:sp>
        <p:nvSpPr>
          <p:cNvPr id="10" name="Freeform 10"/>
          <p:cNvSpPr/>
          <p:nvPr/>
        </p:nvSpPr>
        <p:spPr>
          <a:xfrm rot="990926">
            <a:off x="13981328" y="6245700"/>
            <a:ext cx="3577776" cy="4088887"/>
          </a:xfrm>
          <a:custGeom>
            <a:avLst/>
            <a:gdLst/>
            <a:ahLst/>
            <a:cxnLst/>
            <a:rect l="l" t="t" r="r" b="b"/>
            <a:pathLst>
              <a:path w="3577776" h="4088887">
                <a:moveTo>
                  <a:pt x="0" y="0"/>
                </a:moveTo>
                <a:lnTo>
                  <a:pt x="3577776" y="0"/>
                </a:lnTo>
                <a:lnTo>
                  <a:pt x="3577776" y="4088888"/>
                </a:lnTo>
                <a:lnTo>
                  <a:pt x="0" y="4088888"/>
                </a:lnTo>
                <a:lnTo>
                  <a:pt x="0" y="0"/>
                </a:lnTo>
                <a:close/>
              </a:path>
            </a:pathLst>
          </a:custGeom>
          <a:blipFill>
            <a:blip r:embed="rId3"/>
            <a:stretch>
              <a:fillRect/>
            </a:stretch>
          </a:blipFill>
        </p:spPr>
        <p:txBody>
          <a:bodyPr/>
          <a:lstStyle/>
          <a:p>
            <a:endParaRPr lang="tr-TR"/>
          </a:p>
        </p:txBody>
      </p:sp>
      <p:sp>
        <p:nvSpPr>
          <p:cNvPr id="11" name="TextBox 11"/>
          <p:cNvSpPr txBox="1"/>
          <p:nvPr/>
        </p:nvSpPr>
        <p:spPr>
          <a:xfrm>
            <a:off x="483964" y="2979421"/>
            <a:ext cx="16088950" cy="820295"/>
          </a:xfrm>
          <a:prstGeom prst="rect">
            <a:avLst/>
          </a:prstGeom>
        </p:spPr>
        <p:txBody>
          <a:bodyPr lIns="0" tIns="0" rIns="0" bIns="0" rtlCol="0" anchor="t">
            <a:spAutoFit/>
          </a:bodyPr>
          <a:lstStyle/>
          <a:p>
            <a:pPr algn="l">
              <a:lnSpc>
                <a:spcPts val="6995"/>
              </a:lnSpc>
            </a:pPr>
            <a:r>
              <a:rPr lang="en-US" sz="4399">
                <a:solidFill>
                  <a:srgbClr val="00235E"/>
                </a:solidFill>
                <a:latin typeface="Heebo"/>
                <a:ea typeface="Heebo"/>
                <a:cs typeface="Heebo"/>
                <a:sym typeface="Heebo"/>
              </a:rPr>
              <a:t>DERS BAŞARI NOTU= %X Dönem içi sınavlar + %Y Genel Sınav </a:t>
            </a:r>
          </a:p>
        </p:txBody>
      </p:sp>
      <p:sp>
        <p:nvSpPr>
          <p:cNvPr id="12" name="TextBox 12"/>
          <p:cNvSpPr txBox="1"/>
          <p:nvPr/>
        </p:nvSpPr>
        <p:spPr>
          <a:xfrm>
            <a:off x="483964" y="4266442"/>
            <a:ext cx="16088950" cy="1706120"/>
          </a:xfrm>
          <a:prstGeom prst="rect">
            <a:avLst/>
          </a:prstGeom>
        </p:spPr>
        <p:txBody>
          <a:bodyPr lIns="0" tIns="0" rIns="0" bIns="0" rtlCol="0" anchor="t">
            <a:spAutoFit/>
          </a:bodyPr>
          <a:lstStyle/>
          <a:p>
            <a:pPr algn="l">
              <a:lnSpc>
                <a:spcPts val="6995"/>
              </a:lnSpc>
            </a:pPr>
            <a:r>
              <a:rPr lang="en-US" sz="4399">
                <a:solidFill>
                  <a:srgbClr val="00235E"/>
                </a:solidFill>
                <a:latin typeface="Heebo"/>
                <a:ea typeface="Heebo"/>
                <a:cs typeface="Heebo"/>
                <a:sym typeface="Heebo"/>
              </a:rPr>
              <a:t>X: %30-%50 aralığında olmak koşulu ile ilgili öğretim elemanı tarafından belirlenir. </a:t>
            </a:r>
          </a:p>
        </p:txBody>
      </p:sp>
      <p:sp>
        <p:nvSpPr>
          <p:cNvPr id="13" name="TextBox 13"/>
          <p:cNvSpPr txBox="1"/>
          <p:nvPr/>
        </p:nvSpPr>
        <p:spPr>
          <a:xfrm>
            <a:off x="483964" y="6161338"/>
            <a:ext cx="16088950" cy="1706120"/>
          </a:xfrm>
          <a:prstGeom prst="rect">
            <a:avLst/>
          </a:prstGeom>
        </p:spPr>
        <p:txBody>
          <a:bodyPr lIns="0" tIns="0" rIns="0" bIns="0" rtlCol="0" anchor="t">
            <a:spAutoFit/>
          </a:bodyPr>
          <a:lstStyle/>
          <a:p>
            <a:pPr algn="l">
              <a:lnSpc>
                <a:spcPts val="6995"/>
              </a:lnSpc>
            </a:pPr>
            <a:r>
              <a:rPr lang="en-US" sz="4399">
                <a:solidFill>
                  <a:srgbClr val="00235E"/>
                </a:solidFill>
                <a:latin typeface="Heebo"/>
                <a:ea typeface="Heebo"/>
                <a:cs typeface="Heebo"/>
                <a:sym typeface="Heebo"/>
              </a:rPr>
              <a:t>Y: %50-%70 aralığında olmak koşulu ile ilgili öğretim elemanı tarafından belirlenir.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descr="C0-HD-TOP.png"/>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blipFill>
              <a:blip r:embed="rId2"/>
              <a:stretch>
                <a:fillRect/>
              </a:stretch>
            </a:blipFill>
          </p:spPr>
          <p:txBody>
            <a:bodyPr/>
            <a:lstStyle/>
            <a:p>
              <a:endParaRPr lang="tr-TR"/>
            </a:p>
          </p:txBody>
        </p:sp>
      </p:grpSp>
      <p:grpSp>
        <p:nvGrpSpPr>
          <p:cNvPr id="4" name="Group 4"/>
          <p:cNvGrpSpPr/>
          <p:nvPr/>
        </p:nvGrpSpPr>
        <p:grpSpPr>
          <a:xfrm>
            <a:off x="4841256" y="571500"/>
            <a:ext cx="12915900" cy="1939542"/>
            <a:chOff x="0" y="0"/>
            <a:chExt cx="17221200" cy="2586056"/>
          </a:xfrm>
        </p:grpSpPr>
        <p:sp>
          <p:nvSpPr>
            <p:cNvPr id="5" name="Freeform 5"/>
            <p:cNvSpPr/>
            <p:nvPr/>
          </p:nvSpPr>
          <p:spPr>
            <a:xfrm>
              <a:off x="0" y="0"/>
              <a:ext cx="17221200" cy="2586056"/>
            </a:xfrm>
            <a:custGeom>
              <a:avLst/>
              <a:gdLst/>
              <a:ahLst/>
              <a:cxnLst/>
              <a:rect l="l" t="t" r="r" b="b"/>
              <a:pathLst>
                <a:path w="17221200" h="2586056">
                  <a:moveTo>
                    <a:pt x="0" y="0"/>
                  </a:moveTo>
                  <a:lnTo>
                    <a:pt x="17221200" y="0"/>
                  </a:lnTo>
                  <a:lnTo>
                    <a:pt x="17221200" y="2586056"/>
                  </a:lnTo>
                  <a:lnTo>
                    <a:pt x="0" y="2586056"/>
                  </a:lnTo>
                  <a:close/>
                </a:path>
              </a:pathLst>
            </a:custGeom>
            <a:solidFill>
              <a:srgbClr val="000000">
                <a:alpha val="0"/>
              </a:srgbClr>
            </a:solidFill>
          </p:spPr>
          <p:txBody>
            <a:bodyPr/>
            <a:lstStyle/>
            <a:p>
              <a:endParaRPr lang="tr-TR"/>
            </a:p>
          </p:txBody>
        </p:sp>
        <p:sp>
          <p:nvSpPr>
            <p:cNvPr id="6" name="TextBox 6"/>
            <p:cNvSpPr txBox="1"/>
            <p:nvPr/>
          </p:nvSpPr>
          <p:spPr>
            <a:xfrm>
              <a:off x="0" y="57150"/>
              <a:ext cx="17221200" cy="2528906"/>
            </a:xfrm>
            <a:prstGeom prst="rect">
              <a:avLst/>
            </a:prstGeom>
          </p:spPr>
          <p:txBody>
            <a:bodyPr lIns="0" tIns="0" rIns="0" bIns="0" rtlCol="0" anchor="ctr"/>
            <a:lstStyle/>
            <a:p>
              <a:pPr algn="r">
                <a:lnSpc>
                  <a:spcPts val="5832"/>
                </a:lnSpc>
              </a:pPr>
              <a:r>
                <a:rPr lang="en-US" sz="5400">
                  <a:solidFill>
                    <a:srgbClr val="00235E"/>
                  </a:solidFill>
                  <a:latin typeface="Century Expanded"/>
                  <a:ea typeface="Century Expanded"/>
                  <a:cs typeface="Century Expanded"/>
                  <a:sym typeface="Century Expanded"/>
                </a:rPr>
                <a:t>Dersten Başarılı Sayılmam Nasıl Belirlenir?</a:t>
              </a:r>
            </a:p>
          </p:txBody>
        </p:sp>
      </p:grpSp>
      <p:grpSp>
        <p:nvGrpSpPr>
          <p:cNvPr id="7" name="Group 7"/>
          <p:cNvGrpSpPr/>
          <p:nvPr/>
        </p:nvGrpSpPr>
        <p:grpSpPr>
          <a:xfrm>
            <a:off x="13144500" y="571500"/>
            <a:ext cx="4114800" cy="547688"/>
            <a:chOff x="0" y="0"/>
            <a:chExt cx="5486400" cy="730250"/>
          </a:xfrm>
        </p:grpSpPr>
        <p:sp>
          <p:nvSpPr>
            <p:cNvPr id="8" name="Freeform 8"/>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9" name="TextBox 9"/>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31</a:t>
              </a:r>
            </a:p>
          </p:txBody>
        </p:sp>
      </p:grpSp>
      <p:sp>
        <p:nvSpPr>
          <p:cNvPr id="10" name="Freeform 10"/>
          <p:cNvSpPr/>
          <p:nvPr/>
        </p:nvSpPr>
        <p:spPr>
          <a:xfrm rot="4119309">
            <a:off x="7089575" y="2948996"/>
            <a:ext cx="438643" cy="1365426"/>
          </a:xfrm>
          <a:custGeom>
            <a:avLst/>
            <a:gdLst/>
            <a:ahLst/>
            <a:cxnLst/>
            <a:rect l="l" t="t" r="r" b="b"/>
            <a:pathLst>
              <a:path w="438643" h="1365426">
                <a:moveTo>
                  <a:pt x="0" y="0"/>
                </a:moveTo>
                <a:lnTo>
                  <a:pt x="438643" y="0"/>
                </a:lnTo>
                <a:lnTo>
                  <a:pt x="438643" y="1365426"/>
                </a:lnTo>
                <a:lnTo>
                  <a:pt x="0" y="13654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1" name="TextBox 11"/>
          <p:cNvSpPr txBox="1"/>
          <p:nvPr/>
        </p:nvSpPr>
        <p:spPr>
          <a:xfrm>
            <a:off x="7308897" y="2358642"/>
            <a:ext cx="3670207" cy="820295"/>
          </a:xfrm>
          <a:prstGeom prst="rect">
            <a:avLst/>
          </a:prstGeom>
        </p:spPr>
        <p:txBody>
          <a:bodyPr lIns="0" tIns="0" rIns="0" bIns="0" rtlCol="0" anchor="t">
            <a:spAutoFit/>
          </a:bodyPr>
          <a:lstStyle/>
          <a:p>
            <a:pPr algn="l">
              <a:lnSpc>
                <a:spcPts val="6995"/>
              </a:lnSpc>
            </a:pPr>
            <a:r>
              <a:rPr lang="en-US" sz="4399">
                <a:solidFill>
                  <a:srgbClr val="00235E"/>
                </a:solidFill>
                <a:latin typeface="Heebo"/>
                <a:ea typeface="Heebo"/>
                <a:cs typeface="Heebo"/>
                <a:sym typeface="Heebo"/>
              </a:rPr>
              <a:t>Sınıf Mevcudu</a:t>
            </a:r>
          </a:p>
        </p:txBody>
      </p:sp>
      <p:sp>
        <p:nvSpPr>
          <p:cNvPr id="12" name="TextBox 12"/>
          <p:cNvSpPr txBox="1"/>
          <p:nvPr/>
        </p:nvSpPr>
        <p:spPr>
          <a:xfrm>
            <a:off x="5469872" y="3728024"/>
            <a:ext cx="1429854" cy="820295"/>
          </a:xfrm>
          <a:prstGeom prst="rect">
            <a:avLst/>
          </a:prstGeom>
        </p:spPr>
        <p:txBody>
          <a:bodyPr lIns="0" tIns="0" rIns="0" bIns="0" rtlCol="0" anchor="t">
            <a:spAutoFit/>
          </a:bodyPr>
          <a:lstStyle/>
          <a:p>
            <a:pPr algn="l">
              <a:lnSpc>
                <a:spcPts val="6995"/>
              </a:lnSpc>
            </a:pPr>
            <a:r>
              <a:rPr lang="en-US" sz="4399">
                <a:solidFill>
                  <a:srgbClr val="00235E"/>
                </a:solidFill>
                <a:latin typeface="Heebo"/>
                <a:ea typeface="Heebo"/>
                <a:cs typeface="Heebo"/>
                <a:sym typeface="Heebo"/>
              </a:rPr>
              <a:t>&lt;20</a:t>
            </a:r>
          </a:p>
        </p:txBody>
      </p:sp>
      <p:sp>
        <p:nvSpPr>
          <p:cNvPr id="13" name="TextBox 13"/>
          <p:cNvSpPr txBox="1"/>
          <p:nvPr/>
        </p:nvSpPr>
        <p:spPr>
          <a:xfrm>
            <a:off x="10979103" y="3728024"/>
            <a:ext cx="1612807" cy="820295"/>
          </a:xfrm>
          <a:prstGeom prst="rect">
            <a:avLst/>
          </a:prstGeom>
        </p:spPr>
        <p:txBody>
          <a:bodyPr lIns="0" tIns="0" rIns="0" bIns="0" rtlCol="0" anchor="t">
            <a:spAutoFit/>
          </a:bodyPr>
          <a:lstStyle/>
          <a:p>
            <a:pPr algn="l">
              <a:lnSpc>
                <a:spcPts val="6995"/>
              </a:lnSpc>
            </a:pPr>
            <a:r>
              <a:rPr lang="en-US" sz="4399">
                <a:solidFill>
                  <a:srgbClr val="00235E"/>
                </a:solidFill>
                <a:latin typeface="Heebo"/>
                <a:ea typeface="Heebo"/>
                <a:cs typeface="Heebo"/>
                <a:sym typeface="Heebo"/>
              </a:rPr>
              <a:t>&gt;20</a:t>
            </a:r>
          </a:p>
        </p:txBody>
      </p:sp>
      <p:sp>
        <p:nvSpPr>
          <p:cNvPr id="14" name="TextBox 14"/>
          <p:cNvSpPr txBox="1"/>
          <p:nvPr/>
        </p:nvSpPr>
        <p:spPr>
          <a:xfrm>
            <a:off x="3634769" y="5832126"/>
            <a:ext cx="3670207" cy="1706120"/>
          </a:xfrm>
          <a:prstGeom prst="rect">
            <a:avLst/>
          </a:prstGeom>
        </p:spPr>
        <p:txBody>
          <a:bodyPr lIns="0" tIns="0" rIns="0" bIns="0" rtlCol="0" anchor="t">
            <a:spAutoFit/>
          </a:bodyPr>
          <a:lstStyle/>
          <a:p>
            <a:pPr algn="ctr">
              <a:lnSpc>
                <a:spcPts val="6995"/>
              </a:lnSpc>
            </a:pPr>
            <a:r>
              <a:rPr lang="en-US" sz="4399">
                <a:solidFill>
                  <a:srgbClr val="00235E"/>
                </a:solidFill>
                <a:latin typeface="Heebo"/>
                <a:ea typeface="Heebo"/>
                <a:cs typeface="Heebo"/>
                <a:sym typeface="Heebo"/>
              </a:rPr>
              <a:t>Mutlak değerlendirme</a:t>
            </a:r>
          </a:p>
        </p:txBody>
      </p:sp>
      <p:sp>
        <p:nvSpPr>
          <p:cNvPr id="15" name="TextBox 15"/>
          <p:cNvSpPr txBox="1"/>
          <p:nvPr/>
        </p:nvSpPr>
        <p:spPr>
          <a:xfrm>
            <a:off x="8974127" y="5498179"/>
            <a:ext cx="3617783" cy="820295"/>
          </a:xfrm>
          <a:prstGeom prst="rect">
            <a:avLst/>
          </a:prstGeom>
        </p:spPr>
        <p:txBody>
          <a:bodyPr lIns="0" tIns="0" rIns="0" bIns="0" rtlCol="0" anchor="t">
            <a:spAutoFit/>
          </a:bodyPr>
          <a:lstStyle/>
          <a:p>
            <a:pPr algn="l">
              <a:lnSpc>
                <a:spcPts val="6995"/>
              </a:lnSpc>
            </a:pPr>
            <a:r>
              <a:rPr lang="en-US" sz="4399">
                <a:solidFill>
                  <a:srgbClr val="00235E"/>
                </a:solidFill>
                <a:latin typeface="Heebo"/>
                <a:ea typeface="Heebo"/>
                <a:cs typeface="Heebo"/>
                <a:sym typeface="Heebo"/>
              </a:rPr>
              <a:t>Ortalama &lt;60</a:t>
            </a:r>
          </a:p>
        </p:txBody>
      </p:sp>
      <p:sp>
        <p:nvSpPr>
          <p:cNvPr id="16" name="TextBox 16"/>
          <p:cNvSpPr txBox="1"/>
          <p:nvPr/>
        </p:nvSpPr>
        <p:spPr>
          <a:xfrm>
            <a:off x="13385962" y="5498179"/>
            <a:ext cx="3873338" cy="820295"/>
          </a:xfrm>
          <a:prstGeom prst="rect">
            <a:avLst/>
          </a:prstGeom>
        </p:spPr>
        <p:txBody>
          <a:bodyPr lIns="0" tIns="0" rIns="0" bIns="0" rtlCol="0" anchor="t">
            <a:spAutoFit/>
          </a:bodyPr>
          <a:lstStyle/>
          <a:p>
            <a:pPr algn="l">
              <a:lnSpc>
                <a:spcPts val="6995"/>
              </a:lnSpc>
            </a:pPr>
            <a:r>
              <a:rPr lang="en-US" sz="4399">
                <a:solidFill>
                  <a:srgbClr val="00235E"/>
                </a:solidFill>
                <a:latin typeface="Heebo"/>
                <a:ea typeface="Heebo"/>
                <a:cs typeface="Heebo"/>
                <a:sym typeface="Heebo"/>
              </a:rPr>
              <a:t>Ortalama &gt;60</a:t>
            </a:r>
          </a:p>
        </p:txBody>
      </p:sp>
      <p:sp>
        <p:nvSpPr>
          <p:cNvPr id="17" name="TextBox 17"/>
          <p:cNvSpPr txBox="1"/>
          <p:nvPr/>
        </p:nvSpPr>
        <p:spPr>
          <a:xfrm>
            <a:off x="13385962" y="7243315"/>
            <a:ext cx="3670207" cy="1706120"/>
          </a:xfrm>
          <a:prstGeom prst="rect">
            <a:avLst/>
          </a:prstGeom>
        </p:spPr>
        <p:txBody>
          <a:bodyPr lIns="0" tIns="0" rIns="0" bIns="0" rtlCol="0" anchor="t">
            <a:spAutoFit/>
          </a:bodyPr>
          <a:lstStyle/>
          <a:p>
            <a:pPr algn="ctr">
              <a:lnSpc>
                <a:spcPts val="6995"/>
              </a:lnSpc>
            </a:pPr>
            <a:r>
              <a:rPr lang="en-US" sz="4399">
                <a:solidFill>
                  <a:srgbClr val="00235E"/>
                </a:solidFill>
                <a:latin typeface="Heebo"/>
                <a:ea typeface="Heebo"/>
                <a:cs typeface="Heebo"/>
                <a:sym typeface="Heebo"/>
              </a:rPr>
              <a:t>Mutlak değerlendirme</a:t>
            </a:r>
          </a:p>
        </p:txBody>
      </p:sp>
      <p:sp>
        <p:nvSpPr>
          <p:cNvPr id="18" name="TextBox 18"/>
          <p:cNvSpPr txBox="1"/>
          <p:nvPr/>
        </p:nvSpPr>
        <p:spPr>
          <a:xfrm>
            <a:off x="8921703" y="7270974"/>
            <a:ext cx="3670207" cy="1706120"/>
          </a:xfrm>
          <a:prstGeom prst="rect">
            <a:avLst/>
          </a:prstGeom>
        </p:spPr>
        <p:txBody>
          <a:bodyPr lIns="0" tIns="0" rIns="0" bIns="0" rtlCol="0" anchor="t">
            <a:spAutoFit/>
          </a:bodyPr>
          <a:lstStyle/>
          <a:p>
            <a:pPr algn="ctr">
              <a:lnSpc>
                <a:spcPts val="6995"/>
              </a:lnSpc>
            </a:pPr>
            <a:r>
              <a:rPr lang="en-US" sz="4399">
                <a:solidFill>
                  <a:srgbClr val="00235E"/>
                </a:solidFill>
                <a:latin typeface="Heebo"/>
                <a:ea typeface="Heebo"/>
                <a:cs typeface="Heebo"/>
                <a:sym typeface="Heebo"/>
              </a:rPr>
              <a:t>Bağıl değerlendirme</a:t>
            </a:r>
          </a:p>
        </p:txBody>
      </p:sp>
      <p:sp>
        <p:nvSpPr>
          <p:cNvPr id="19" name="Freeform 19"/>
          <p:cNvSpPr/>
          <p:nvPr/>
        </p:nvSpPr>
        <p:spPr>
          <a:xfrm rot="-4189807">
            <a:off x="10043313" y="2960493"/>
            <a:ext cx="438643" cy="1365426"/>
          </a:xfrm>
          <a:custGeom>
            <a:avLst/>
            <a:gdLst/>
            <a:ahLst/>
            <a:cxnLst/>
            <a:rect l="l" t="t" r="r" b="b"/>
            <a:pathLst>
              <a:path w="438643" h="1365426">
                <a:moveTo>
                  <a:pt x="0" y="0"/>
                </a:moveTo>
                <a:lnTo>
                  <a:pt x="438644" y="0"/>
                </a:lnTo>
                <a:lnTo>
                  <a:pt x="438644" y="1365426"/>
                </a:lnTo>
                <a:lnTo>
                  <a:pt x="0" y="13654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20" name="Freeform 20"/>
          <p:cNvSpPr/>
          <p:nvPr/>
        </p:nvSpPr>
        <p:spPr>
          <a:xfrm>
            <a:off x="5250551" y="4460787"/>
            <a:ext cx="438643" cy="1365426"/>
          </a:xfrm>
          <a:custGeom>
            <a:avLst/>
            <a:gdLst/>
            <a:ahLst/>
            <a:cxnLst/>
            <a:rect l="l" t="t" r="r" b="b"/>
            <a:pathLst>
              <a:path w="438643" h="1365426">
                <a:moveTo>
                  <a:pt x="0" y="0"/>
                </a:moveTo>
                <a:lnTo>
                  <a:pt x="438643" y="0"/>
                </a:lnTo>
                <a:lnTo>
                  <a:pt x="438643" y="1365426"/>
                </a:lnTo>
                <a:lnTo>
                  <a:pt x="0" y="13654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21" name="Freeform 21"/>
          <p:cNvSpPr/>
          <p:nvPr/>
        </p:nvSpPr>
        <p:spPr>
          <a:xfrm rot="2604647">
            <a:off x="10759782" y="4318377"/>
            <a:ext cx="438643" cy="1365426"/>
          </a:xfrm>
          <a:custGeom>
            <a:avLst/>
            <a:gdLst/>
            <a:ahLst/>
            <a:cxnLst/>
            <a:rect l="l" t="t" r="r" b="b"/>
            <a:pathLst>
              <a:path w="438643" h="1365426">
                <a:moveTo>
                  <a:pt x="0" y="0"/>
                </a:moveTo>
                <a:lnTo>
                  <a:pt x="438643" y="0"/>
                </a:lnTo>
                <a:lnTo>
                  <a:pt x="438643" y="1365426"/>
                </a:lnTo>
                <a:lnTo>
                  <a:pt x="0" y="13654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22" name="Freeform 22"/>
          <p:cNvSpPr/>
          <p:nvPr/>
        </p:nvSpPr>
        <p:spPr>
          <a:xfrm rot="-2822494">
            <a:off x="12517538" y="4403831"/>
            <a:ext cx="438643" cy="1365426"/>
          </a:xfrm>
          <a:custGeom>
            <a:avLst/>
            <a:gdLst/>
            <a:ahLst/>
            <a:cxnLst/>
            <a:rect l="l" t="t" r="r" b="b"/>
            <a:pathLst>
              <a:path w="438643" h="1365426">
                <a:moveTo>
                  <a:pt x="0" y="0"/>
                </a:moveTo>
                <a:lnTo>
                  <a:pt x="438643" y="0"/>
                </a:lnTo>
                <a:lnTo>
                  <a:pt x="438643" y="1365426"/>
                </a:lnTo>
                <a:lnTo>
                  <a:pt x="0" y="13654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23" name="Freeform 23"/>
          <p:cNvSpPr/>
          <p:nvPr/>
        </p:nvSpPr>
        <p:spPr>
          <a:xfrm>
            <a:off x="10396389" y="6172820"/>
            <a:ext cx="392855" cy="1222895"/>
          </a:xfrm>
          <a:custGeom>
            <a:avLst/>
            <a:gdLst/>
            <a:ahLst/>
            <a:cxnLst/>
            <a:rect l="l" t="t" r="r" b="b"/>
            <a:pathLst>
              <a:path w="392855" h="1222895">
                <a:moveTo>
                  <a:pt x="0" y="0"/>
                </a:moveTo>
                <a:lnTo>
                  <a:pt x="392855" y="0"/>
                </a:lnTo>
                <a:lnTo>
                  <a:pt x="392855" y="1222895"/>
                </a:lnTo>
                <a:lnTo>
                  <a:pt x="0" y="1222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24" name="Freeform 24"/>
          <p:cNvSpPr/>
          <p:nvPr/>
        </p:nvSpPr>
        <p:spPr>
          <a:xfrm>
            <a:off x="15024638" y="6200479"/>
            <a:ext cx="392855" cy="1222895"/>
          </a:xfrm>
          <a:custGeom>
            <a:avLst/>
            <a:gdLst/>
            <a:ahLst/>
            <a:cxnLst/>
            <a:rect l="l" t="t" r="r" b="b"/>
            <a:pathLst>
              <a:path w="392855" h="1222895">
                <a:moveTo>
                  <a:pt x="0" y="0"/>
                </a:moveTo>
                <a:lnTo>
                  <a:pt x="392855" y="0"/>
                </a:lnTo>
                <a:lnTo>
                  <a:pt x="392855" y="1222895"/>
                </a:lnTo>
                <a:lnTo>
                  <a:pt x="0" y="12228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770382" y="0"/>
            <a:ext cx="2413635" cy="10287000"/>
            <a:chOff x="0" y="0"/>
            <a:chExt cx="635690" cy="2709333"/>
          </a:xfrm>
        </p:grpSpPr>
        <p:sp>
          <p:nvSpPr>
            <p:cNvPr id="3" name="Freeform 3"/>
            <p:cNvSpPr/>
            <p:nvPr/>
          </p:nvSpPr>
          <p:spPr>
            <a:xfrm>
              <a:off x="0" y="0"/>
              <a:ext cx="635690" cy="2709333"/>
            </a:xfrm>
            <a:custGeom>
              <a:avLst/>
              <a:gdLst/>
              <a:ahLst/>
              <a:cxnLst/>
              <a:rect l="l" t="t" r="r" b="b"/>
              <a:pathLst>
                <a:path w="635690" h="2709333">
                  <a:moveTo>
                    <a:pt x="0" y="0"/>
                  </a:moveTo>
                  <a:lnTo>
                    <a:pt x="635690" y="0"/>
                  </a:lnTo>
                  <a:lnTo>
                    <a:pt x="635690" y="2709333"/>
                  </a:lnTo>
                  <a:lnTo>
                    <a:pt x="0" y="2709333"/>
                  </a:lnTo>
                  <a:close/>
                </a:path>
              </a:pathLst>
            </a:custGeom>
            <a:solidFill>
              <a:srgbClr val="00235E"/>
            </a:solidFill>
          </p:spPr>
          <p:txBody>
            <a:bodyPr/>
            <a:lstStyle/>
            <a:p>
              <a:endParaRPr lang="tr-TR"/>
            </a:p>
          </p:txBody>
        </p:sp>
        <p:sp>
          <p:nvSpPr>
            <p:cNvPr id="4" name="TextBox 4"/>
            <p:cNvSpPr txBox="1"/>
            <p:nvPr/>
          </p:nvSpPr>
          <p:spPr>
            <a:xfrm>
              <a:off x="0" y="-38100"/>
              <a:ext cx="635690" cy="2747433"/>
            </a:xfrm>
            <a:prstGeom prst="rect">
              <a:avLst/>
            </a:prstGeom>
          </p:spPr>
          <p:txBody>
            <a:bodyPr lIns="50800" tIns="50800" rIns="50800" bIns="50800" rtlCol="0" anchor="ctr"/>
            <a:lstStyle/>
            <a:p>
              <a:pPr algn="ctr">
                <a:lnSpc>
                  <a:spcPts val="2519"/>
                </a:lnSpc>
              </a:pPr>
              <a:endParaRPr/>
            </a:p>
          </p:txBody>
        </p:sp>
      </p:grpSp>
      <p:grpSp>
        <p:nvGrpSpPr>
          <p:cNvPr id="5" name="Group 5"/>
          <p:cNvGrpSpPr/>
          <p:nvPr/>
        </p:nvGrpSpPr>
        <p:grpSpPr>
          <a:xfrm>
            <a:off x="3628251" y="1607742"/>
            <a:ext cx="7207130" cy="2414246"/>
            <a:chOff x="0" y="0"/>
            <a:chExt cx="1898174" cy="635851"/>
          </a:xfrm>
        </p:grpSpPr>
        <p:sp>
          <p:nvSpPr>
            <p:cNvPr id="6" name="Freeform 6"/>
            <p:cNvSpPr/>
            <p:nvPr/>
          </p:nvSpPr>
          <p:spPr>
            <a:xfrm>
              <a:off x="0" y="0"/>
              <a:ext cx="1898174" cy="635851"/>
            </a:xfrm>
            <a:custGeom>
              <a:avLst/>
              <a:gdLst/>
              <a:ahLst/>
              <a:cxnLst/>
              <a:rect l="l" t="t" r="r" b="b"/>
              <a:pathLst>
                <a:path w="1898174" h="635851">
                  <a:moveTo>
                    <a:pt x="21484" y="0"/>
                  </a:moveTo>
                  <a:lnTo>
                    <a:pt x="1876690" y="0"/>
                  </a:lnTo>
                  <a:cubicBezTo>
                    <a:pt x="1888555" y="0"/>
                    <a:pt x="1898174" y="9619"/>
                    <a:pt x="1898174" y="21484"/>
                  </a:cubicBezTo>
                  <a:lnTo>
                    <a:pt x="1898174" y="614367"/>
                  </a:lnTo>
                  <a:cubicBezTo>
                    <a:pt x="1898174" y="620065"/>
                    <a:pt x="1895911" y="625529"/>
                    <a:pt x="1891882" y="629558"/>
                  </a:cubicBezTo>
                  <a:cubicBezTo>
                    <a:pt x="1887853" y="633587"/>
                    <a:pt x="1882388" y="635851"/>
                    <a:pt x="1876690" y="635851"/>
                  </a:cubicBezTo>
                  <a:lnTo>
                    <a:pt x="21484" y="635851"/>
                  </a:lnTo>
                  <a:cubicBezTo>
                    <a:pt x="15786" y="635851"/>
                    <a:pt x="10322" y="633587"/>
                    <a:pt x="6293" y="629558"/>
                  </a:cubicBezTo>
                  <a:cubicBezTo>
                    <a:pt x="2263" y="625529"/>
                    <a:pt x="0" y="620065"/>
                    <a:pt x="0" y="614367"/>
                  </a:cubicBezTo>
                  <a:lnTo>
                    <a:pt x="0" y="21484"/>
                  </a:lnTo>
                  <a:cubicBezTo>
                    <a:pt x="0" y="15786"/>
                    <a:pt x="2263" y="10322"/>
                    <a:pt x="6293" y="6293"/>
                  </a:cubicBezTo>
                  <a:cubicBezTo>
                    <a:pt x="10322" y="2263"/>
                    <a:pt x="15786" y="0"/>
                    <a:pt x="21484" y="0"/>
                  </a:cubicBezTo>
                  <a:close/>
                </a:path>
              </a:pathLst>
            </a:custGeom>
            <a:solidFill>
              <a:srgbClr val="00235E"/>
            </a:solidFill>
          </p:spPr>
          <p:txBody>
            <a:bodyPr/>
            <a:lstStyle/>
            <a:p>
              <a:endParaRPr lang="tr-TR"/>
            </a:p>
          </p:txBody>
        </p:sp>
        <p:sp>
          <p:nvSpPr>
            <p:cNvPr id="7" name="TextBox 7"/>
            <p:cNvSpPr txBox="1"/>
            <p:nvPr/>
          </p:nvSpPr>
          <p:spPr>
            <a:xfrm>
              <a:off x="0" y="-38100"/>
              <a:ext cx="1898174" cy="673951"/>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3325172" y="4784434"/>
            <a:ext cx="1634500" cy="163450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10" name="TextBox 10"/>
            <p:cNvSpPr txBox="1"/>
            <p:nvPr/>
          </p:nvSpPr>
          <p:spPr>
            <a:xfrm>
              <a:off x="76200" y="-47625"/>
              <a:ext cx="660400" cy="784225"/>
            </a:xfrm>
            <a:prstGeom prst="rect">
              <a:avLst/>
            </a:prstGeom>
          </p:spPr>
          <p:txBody>
            <a:bodyPr lIns="50800" tIns="50800" rIns="50800" bIns="50800" rtlCol="0" anchor="ctr"/>
            <a:lstStyle/>
            <a:p>
              <a:pPr algn="ctr">
                <a:lnSpc>
                  <a:spcPts val="9379"/>
                </a:lnSpc>
              </a:pPr>
              <a:endParaRPr/>
            </a:p>
          </p:txBody>
        </p:sp>
      </p:grpSp>
      <p:grpSp>
        <p:nvGrpSpPr>
          <p:cNvPr id="11" name="Group 11"/>
          <p:cNvGrpSpPr/>
          <p:nvPr/>
        </p:nvGrpSpPr>
        <p:grpSpPr>
          <a:xfrm>
            <a:off x="3354272" y="6582627"/>
            <a:ext cx="1634500" cy="163450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519"/>
                </a:lnSpc>
              </a:pPr>
              <a:endParaRPr/>
            </a:p>
          </p:txBody>
        </p:sp>
      </p:grpSp>
      <p:grpSp>
        <p:nvGrpSpPr>
          <p:cNvPr id="14" name="Group 14"/>
          <p:cNvGrpSpPr/>
          <p:nvPr/>
        </p:nvGrpSpPr>
        <p:grpSpPr>
          <a:xfrm>
            <a:off x="3325172" y="8339372"/>
            <a:ext cx="1634500" cy="16345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519"/>
                </a:lnSpc>
              </a:pPr>
              <a:endParaRPr/>
            </a:p>
          </p:txBody>
        </p:sp>
      </p:grpSp>
      <p:sp>
        <p:nvSpPr>
          <p:cNvPr id="17" name="TextBox 17"/>
          <p:cNvSpPr txBox="1"/>
          <p:nvPr/>
        </p:nvSpPr>
        <p:spPr>
          <a:xfrm>
            <a:off x="5155666" y="5259456"/>
            <a:ext cx="1773071" cy="608256"/>
          </a:xfrm>
          <a:prstGeom prst="rect">
            <a:avLst/>
          </a:prstGeom>
        </p:spPr>
        <p:txBody>
          <a:bodyPr lIns="0" tIns="0" rIns="0" bIns="0" rtlCol="0" anchor="t">
            <a:spAutoFit/>
          </a:bodyPr>
          <a:lstStyle/>
          <a:p>
            <a:pPr algn="ctr">
              <a:lnSpc>
                <a:spcPts val="4915"/>
              </a:lnSpc>
              <a:spcBef>
                <a:spcPct val="0"/>
              </a:spcBef>
            </a:pPr>
            <a:r>
              <a:rPr lang="en-US" sz="3510">
                <a:solidFill>
                  <a:srgbClr val="00235E"/>
                </a:solidFill>
                <a:latin typeface="Heebo"/>
                <a:ea typeface="Heebo"/>
                <a:cs typeface="Heebo"/>
                <a:sym typeface="Heebo"/>
              </a:rPr>
              <a:t>Öğrenci</a:t>
            </a:r>
          </a:p>
        </p:txBody>
      </p:sp>
      <p:sp>
        <p:nvSpPr>
          <p:cNvPr id="18" name="TextBox 18"/>
          <p:cNvSpPr txBox="1"/>
          <p:nvPr/>
        </p:nvSpPr>
        <p:spPr>
          <a:xfrm>
            <a:off x="5155666" y="6726340"/>
            <a:ext cx="2456428" cy="1229426"/>
          </a:xfrm>
          <a:prstGeom prst="rect">
            <a:avLst/>
          </a:prstGeom>
        </p:spPr>
        <p:txBody>
          <a:bodyPr lIns="0" tIns="0" rIns="0" bIns="0" rtlCol="0" anchor="t">
            <a:spAutoFit/>
          </a:bodyPr>
          <a:lstStyle/>
          <a:p>
            <a:pPr algn="ctr">
              <a:lnSpc>
                <a:spcPts val="4918"/>
              </a:lnSpc>
              <a:spcBef>
                <a:spcPct val="0"/>
              </a:spcBef>
            </a:pPr>
            <a:r>
              <a:rPr lang="en-US" sz="3513">
                <a:solidFill>
                  <a:srgbClr val="00235E"/>
                </a:solidFill>
                <a:latin typeface="Heebo"/>
                <a:ea typeface="Heebo"/>
                <a:cs typeface="Heebo"/>
                <a:sym typeface="Heebo"/>
              </a:rPr>
              <a:t>Akademik Personel</a:t>
            </a:r>
          </a:p>
        </p:txBody>
      </p:sp>
      <p:sp>
        <p:nvSpPr>
          <p:cNvPr id="19" name="TextBox 19"/>
          <p:cNvSpPr txBox="1"/>
          <p:nvPr/>
        </p:nvSpPr>
        <p:spPr>
          <a:xfrm>
            <a:off x="5155666" y="8503778"/>
            <a:ext cx="2538121" cy="1229488"/>
          </a:xfrm>
          <a:prstGeom prst="rect">
            <a:avLst/>
          </a:prstGeom>
        </p:spPr>
        <p:txBody>
          <a:bodyPr lIns="0" tIns="0" rIns="0" bIns="0" rtlCol="0" anchor="t">
            <a:spAutoFit/>
          </a:bodyPr>
          <a:lstStyle/>
          <a:p>
            <a:pPr algn="ctr">
              <a:lnSpc>
                <a:spcPts val="4915"/>
              </a:lnSpc>
            </a:pPr>
            <a:r>
              <a:rPr lang="en-US" sz="3510">
                <a:solidFill>
                  <a:srgbClr val="00235E"/>
                </a:solidFill>
                <a:latin typeface="Heebo"/>
                <a:ea typeface="Heebo"/>
                <a:cs typeface="Heebo"/>
                <a:sym typeface="Heebo"/>
              </a:rPr>
              <a:t>İdari </a:t>
            </a:r>
          </a:p>
          <a:p>
            <a:pPr algn="ctr">
              <a:lnSpc>
                <a:spcPts val="4915"/>
              </a:lnSpc>
              <a:spcBef>
                <a:spcPct val="0"/>
              </a:spcBef>
            </a:pPr>
            <a:r>
              <a:rPr lang="en-US" sz="3510">
                <a:solidFill>
                  <a:srgbClr val="00235E"/>
                </a:solidFill>
                <a:latin typeface="Heebo"/>
                <a:ea typeface="Heebo"/>
                <a:cs typeface="Heebo"/>
                <a:sym typeface="Heebo"/>
              </a:rPr>
              <a:t>Personel</a:t>
            </a:r>
          </a:p>
        </p:txBody>
      </p:sp>
      <p:sp>
        <p:nvSpPr>
          <p:cNvPr id="20" name="TextBox 20"/>
          <p:cNvSpPr txBox="1"/>
          <p:nvPr/>
        </p:nvSpPr>
        <p:spPr>
          <a:xfrm>
            <a:off x="3943880" y="1992765"/>
            <a:ext cx="6214122" cy="1577525"/>
          </a:xfrm>
          <a:prstGeom prst="rect">
            <a:avLst/>
          </a:prstGeom>
        </p:spPr>
        <p:txBody>
          <a:bodyPr lIns="0" tIns="0" rIns="0" bIns="0" rtlCol="0" anchor="t">
            <a:spAutoFit/>
          </a:bodyPr>
          <a:lstStyle/>
          <a:p>
            <a:pPr algn="l">
              <a:lnSpc>
                <a:spcPts val="4235"/>
              </a:lnSpc>
            </a:pPr>
            <a:r>
              <a:rPr lang="en-US" sz="3025">
                <a:solidFill>
                  <a:srgbClr val="F2F2F2"/>
                </a:solidFill>
                <a:latin typeface="Heebo"/>
                <a:ea typeface="Heebo"/>
                <a:cs typeface="Heebo"/>
                <a:sym typeface="Heebo"/>
              </a:rPr>
              <a:t>Kuruluş Tarihi: 1992</a:t>
            </a:r>
          </a:p>
          <a:p>
            <a:pPr algn="l">
              <a:lnSpc>
                <a:spcPts val="4235"/>
              </a:lnSpc>
            </a:pPr>
            <a:r>
              <a:rPr lang="en-US" sz="3025">
                <a:solidFill>
                  <a:srgbClr val="F2F2F2"/>
                </a:solidFill>
                <a:latin typeface="Heebo"/>
                <a:ea typeface="Heebo"/>
                <a:cs typeface="Heebo"/>
                <a:sym typeface="Heebo"/>
              </a:rPr>
              <a:t>Rektör: Prof. Dr. Mahmud GÜNGÖR</a:t>
            </a:r>
          </a:p>
          <a:p>
            <a:pPr algn="l">
              <a:lnSpc>
                <a:spcPts val="4235"/>
              </a:lnSpc>
              <a:spcBef>
                <a:spcPct val="0"/>
              </a:spcBef>
            </a:pPr>
            <a:r>
              <a:rPr lang="en-US" sz="3025">
                <a:solidFill>
                  <a:srgbClr val="F2F2F2"/>
                </a:solidFill>
                <a:latin typeface="Heebo"/>
                <a:ea typeface="Heebo"/>
                <a:cs typeface="Heebo"/>
                <a:sym typeface="Heebo"/>
              </a:rPr>
              <a:t>Web adresi: www.pau.edu.tr</a:t>
            </a:r>
          </a:p>
        </p:txBody>
      </p:sp>
      <p:grpSp>
        <p:nvGrpSpPr>
          <p:cNvPr id="21" name="Group 21"/>
          <p:cNvGrpSpPr/>
          <p:nvPr/>
        </p:nvGrpSpPr>
        <p:grpSpPr>
          <a:xfrm>
            <a:off x="7836662" y="4784434"/>
            <a:ext cx="1634500" cy="163450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23" name="TextBox 23"/>
            <p:cNvSpPr txBox="1"/>
            <p:nvPr/>
          </p:nvSpPr>
          <p:spPr>
            <a:xfrm>
              <a:off x="76200" y="-47625"/>
              <a:ext cx="660400" cy="784225"/>
            </a:xfrm>
            <a:prstGeom prst="rect">
              <a:avLst/>
            </a:prstGeom>
          </p:spPr>
          <p:txBody>
            <a:bodyPr lIns="50800" tIns="50800" rIns="50800" bIns="50800" rtlCol="0" anchor="ctr"/>
            <a:lstStyle/>
            <a:p>
              <a:pPr algn="ctr">
                <a:lnSpc>
                  <a:spcPts val="9379"/>
                </a:lnSpc>
              </a:pPr>
              <a:endParaRPr/>
            </a:p>
          </p:txBody>
        </p:sp>
      </p:grpSp>
      <p:grpSp>
        <p:nvGrpSpPr>
          <p:cNvPr id="24" name="Group 24"/>
          <p:cNvGrpSpPr/>
          <p:nvPr/>
        </p:nvGrpSpPr>
        <p:grpSpPr>
          <a:xfrm>
            <a:off x="7865763" y="6582627"/>
            <a:ext cx="1634500" cy="163450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519"/>
                </a:lnSpc>
              </a:pPr>
              <a:endParaRPr/>
            </a:p>
          </p:txBody>
        </p:sp>
      </p:grpSp>
      <p:grpSp>
        <p:nvGrpSpPr>
          <p:cNvPr id="27" name="Group 27"/>
          <p:cNvGrpSpPr/>
          <p:nvPr/>
        </p:nvGrpSpPr>
        <p:grpSpPr>
          <a:xfrm>
            <a:off x="7836662" y="8339372"/>
            <a:ext cx="1634500" cy="163450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2519"/>
                </a:lnSpc>
              </a:pPr>
              <a:endParaRPr/>
            </a:p>
          </p:txBody>
        </p:sp>
      </p:grpSp>
      <p:sp>
        <p:nvSpPr>
          <p:cNvPr id="30" name="TextBox 30"/>
          <p:cNvSpPr txBox="1"/>
          <p:nvPr/>
        </p:nvSpPr>
        <p:spPr>
          <a:xfrm>
            <a:off x="7932545" y="5259456"/>
            <a:ext cx="1500936" cy="622231"/>
          </a:xfrm>
          <a:prstGeom prst="rect">
            <a:avLst/>
          </a:prstGeom>
        </p:spPr>
        <p:txBody>
          <a:bodyPr lIns="0" tIns="0" rIns="0" bIns="0" rtlCol="0" anchor="t">
            <a:spAutoFit/>
          </a:bodyPr>
          <a:lstStyle/>
          <a:p>
            <a:pPr algn="ctr">
              <a:lnSpc>
                <a:spcPts val="5078"/>
              </a:lnSpc>
              <a:spcBef>
                <a:spcPct val="0"/>
              </a:spcBef>
            </a:pPr>
            <a:r>
              <a:rPr lang="en-US" sz="3627">
                <a:solidFill>
                  <a:srgbClr val="F2F2F2"/>
                </a:solidFill>
                <a:latin typeface="Paalalabas Wide"/>
                <a:ea typeface="Paalalabas Wide"/>
                <a:cs typeface="Paalalabas Wide"/>
                <a:sym typeface="Paalalabas Wide"/>
              </a:rPr>
              <a:t>20</a:t>
            </a:r>
          </a:p>
        </p:txBody>
      </p:sp>
      <p:sp>
        <p:nvSpPr>
          <p:cNvPr id="31" name="TextBox 31"/>
          <p:cNvSpPr txBox="1"/>
          <p:nvPr/>
        </p:nvSpPr>
        <p:spPr>
          <a:xfrm>
            <a:off x="7989308" y="7029967"/>
            <a:ext cx="1444173" cy="622173"/>
          </a:xfrm>
          <a:prstGeom prst="rect">
            <a:avLst/>
          </a:prstGeom>
        </p:spPr>
        <p:txBody>
          <a:bodyPr lIns="0" tIns="0" rIns="0" bIns="0" rtlCol="0" anchor="t">
            <a:spAutoFit/>
          </a:bodyPr>
          <a:lstStyle/>
          <a:p>
            <a:pPr algn="ctr">
              <a:lnSpc>
                <a:spcPts val="5081"/>
              </a:lnSpc>
              <a:spcBef>
                <a:spcPct val="0"/>
              </a:spcBef>
            </a:pPr>
            <a:r>
              <a:rPr lang="en-US" sz="3629">
                <a:solidFill>
                  <a:srgbClr val="F2F2F2"/>
                </a:solidFill>
                <a:latin typeface="Paalalabas Wide"/>
                <a:ea typeface="Paalalabas Wide"/>
                <a:cs typeface="Paalalabas Wide"/>
                <a:sym typeface="Paalalabas Wide"/>
              </a:rPr>
              <a:t>17</a:t>
            </a:r>
          </a:p>
        </p:txBody>
      </p:sp>
      <p:sp>
        <p:nvSpPr>
          <p:cNvPr id="32" name="TextBox 32"/>
          <p:cNvSpPr txBox="1"/>
          <p:nvPr/>
        </p:nvSpPr>
        <p:spPr>
          <a:xfrm>
            <a:off x="7931826" y="8829679"/>
            <a:ext cx="1444173" cy="622173"/>
          </a:xfrm>
          <a:prstGeom prst="rect">
            <a:avLst/>
          </a:prstGeom>
        </p:spPr>
        <p:txBody>
          <a:bodyPr lIns="0" tIns="0" rIns="0" bIns="0" rtlCol="0" anchor="t">
            <a:spAutoFit/>
          </a:bodyPr>
          <a:lstStyle/>
          <a:p>
            <a:pPr algn="ctr">
              <a:lnSpc>
                <a:spcPts val="5081"/>
              </a:lnSpc>
              <a:spcBef>
                <a:spcPct val="0"/>
              </a:spcBef>
            </a:pPr>
            <a:r>
              <a:rPr lang="en-US" sz="3629">
                <a:solidFill>
                  <a:srgbClr val="F2F2F2"/>
                </a:solidFill>
                <a:latin typeface="Paalalabas Wide"/>
                <a:ea typeface="Paalalabas Wide"/>
                <a:cs typeface="Paalalabas Wide"/>
                <a:sym typeface="Paalalabas Wide"/>
              </a:rPr>
              <a:t>1</a:t>
            </a:r>
          </a:p>
        </p:txBody>
      </p:sp>
      <p:sp>
        <p:nvSpPr>
          <p:cNvPr id="33" name="TextBox 33"/>
          <p:cNvSpPr txBox="1"/>
          <p:nvPr/>
        </p:nvSpPr>
        <p:spPr>
          <a:xfrm>
            <a:off x="9667156" y="5259456"/>
            <a:ext cx="1773071" cy="608256"/>
          </a:xfrm>
          <a:prstGeom prst="rect">
            <a:avLst/>
          </a:prstGeom>
        </p:spPr>
        <p:txBody>
          <a:bodyPr lIns="0" tIns="0" rIns="0" bIns="0" rtlCol="0" anchor="t">
            <a:spAutoFit/>
          </a:bodyPr>
          <a:lstStyle/>
          <a:p>
            <a:pPr algn="ctr">
              <a:lnSpc>
                <a:spcPts val="4915"/>
              </a:lnSpc>
              <a:spcBef>
                <a:spcPct val="0"/>
              </a:spcBef>
            </a:pPr>
            <a:r>
              <a:rPr lang="en-US" sz="3510">
                <a:solidFill>
                  <a:srgbClr val="00235E"/>
                </a:solidFill>
                <a:latin typeface="Heebo"/>
                <a:ea typeface="Heebo"/>
                <a:cs typeface="Heebo"/>
                <a:sym typeface="Heebo"/>
              </a:rPr>
              <a:t>Fakülte</a:t>
            </a:r>
          </a:p>
        </p:txBody>
      </p:sp>
      <p:sp>
        <p:nvSpPr>
          <p:cNvPr id="34" name="TextBox 34"/>
          <p:cNvSpPr txBox="1"/>
          <p:nvPr/>
        </p:nvSpPr>
        <p:spPr>
          <a:xfrm>
            <a:off x="9614037" y="6747064"/>
            <a:ext cx="2607708" cy="1229426"/>
          </a:xfrm>
          <a:prstGeom prst="rect">
            <a:avLst/>
          </a:prstGeom>
        </p:spPr>
        <p:txBody>
          <a:bodyPr lIns="0" tIns="0" rIns="0" bIns="0" rtlCol="0" anchor="t">
            <a:spAutoFit/>
          </a:bodyPr>
          <a:lstStyle/>
          <a:p>
            <a:pPr algn="ctr">
              <a:lnSpc>
                <a:spcPts val="4918"/>
              </a:lnSpc>
            </a:pPr>
            <a:r>
              <a:rPr lang="en-US" sz="3513">
                <a:solidFill>
                  <a:srgbClr val="00235E"/>
                </a:solidFill>
                <a:latin typeface="Heebo"/>
                <a:ea typeface="Heebo"/>
                <a:cs typeface="Heebo"/>
                <a:sym typeface="Heebo"/>
              </a:rPr>
              <a:t>Meslek </a:t>
            </a:r>
          </a:p>
          <a:p>
            <a:pPr algn="ctr">
              <a:lnSpc>
                <a:spcPts val="4918"/>
              </a:lnSpc>
              <a:spcBef>
                <a:spcPct val="0"/>
              </a:spcBef>
            </a:pPr>
            <a:r>
              <a:rPr lang="en-US" sz="3513">
                <a:solidFill>
                  <a:srgbClr val="00235E"/>
                </a:solidFill>
                <a:latin typeface="Heebo"/>
                <a:ea typeface="Heebo"/>
                <a:cs typeface="Heebo"/>
                <a:sym typeface="Heebo"/>
              </a:rPr>
              <a:t>Yüksekokulu</a:t>
            </a:r>
          </a:p>
        </p:txBody>
      </p:sp>
      <p:sp>
        <p:nvSpPr>
          <p:cNvPr id="35" name="TextBox 35"/>
          <p:cNvSpPr txBox="1"/>
          <p:nvPr/>
        </p:nvSpPr>
        <p:spPr>
          <a:xfrm>
            <a:off x="9614037" y="8814394"/>
            <a:ext cx="2720869" cy="608256"/>
          </a:xfrm>
          <a:prstGeom prst="rect">
            <a:avLst/>
          </a:prstGeom>
        </p:spPr>
        <p:txBody>
          <a:bodyPr lIns="0" tIns="0" rIns="0" bIns="0" rtlCol="0" anchor="t">
            <a:spAutoFit/>
          </a:bodyPr>
          <a:lstStyle/>
          <a:p>
            <a:pPr algn="ctr">
              <a:lnSpc>
                <a:spcPts val="4915"/>
              </a:lnSpc>
              <a:spcBef>
                <a:spcPct val="0"/>
              </a:spcBef>
            </a:pPr>
            <a:r>
              <a:rPr lang="en-US" sz="3510">
                <a:solidFill>
                  <a:srgbClr val="00235E"/>
                </a:solidFill>
                <a:latin typeface="Heebo"/>
                <a:ea typeface="Heebo"/>
                <a:cs typeface="Heebo"/>
                <a:sym typeface="Heebo"/>
              </a:rPr>
              <a:t>Yüksekokul</a:t>
            </a:r>
          </a:p>
        </p:txBody>
      </p:sp>
      <p:grpSp>
        <p:nvGrpSpPr>
          <p:cNvPr id="36" name="Group 36"/>
          <p:cNvGrpSpPr/>
          <p:nvPr/>
        </p:nvGrpSpPr>
        <p:grpSpPr>
          <a:xfrm>
            <a:off x="11616005" y="0"/>
            <a:ext cx="6722012" cy="4480068"/>
            <a:chOff x="0" y="0"/>
            <a:chExt cx="11054448" cy="7367538"/>
          </a:xfrm>
        </p:grpSpPr>
        <p:sp>
          <p:nvSpPr>
            <p:cNvPr id="37" name="Freeform 37"/>
            <p:cNvSpPr/>
            <p:nvPr/>
          </p:nvSpPr>
          <p:spPr>
            <a:xfrm>
              <a:off x="0" y="0"/>
              <a:ext cx="11054461" cy="7367524"/>
            </a:xfrm>
            <a:custGeom>
              <a:avLst/>
              <a:gdLst/>
              <a:ahLst/>
              <a:cxnLst/>
              <a:rect l="l" t="t" r="r" b="b"/>
              <a:pathLst>
                <a:path w="11054461" h="7367524">
                  <a:moveTo>
                    <a:pt x="0" y="0"/>
                  </a:moveTo>
                  <a:lnTo>
                    <a:pt x="11054461" y="0"/>
                  </a:lnTo>
                  <a:lnTo>
                    <a:pt x="11054461" y="7367524"/>
                  </a:lnTo>
                  <a:lnTo>
                    <a:pt x="0" y="7367524"/>
                  </a:lnTo>
                  <a:lnTo>
                    <a:pt x="0" y="0"/>
                  </a:lnTo>
                  <a:close/>
                </a:path>
              </a:pathLst>
            </a:custGeom>
            <a:blipFill>
              <a:blip r:embed="rId2"/>
              <a:stretch>
                <a:fillRect l="-4" r="-4"/>
              </a:stretch>
            </a:blipFill>
          </p:spPr>
          <p:txBody>
            <a:bodyPr/>
            <a:lstStyle/>
            <a:p>
              <a:endParaRPr lang="tr-TR"/>
            </a:p>
          </p:txBody>
        </p:sp>
      </p:grpSp>
      <p:sp>
        <p:nvSpPr>
          <p:cNvPr id="38" name="TextBox 38"/>
          <p:cNvSpPr txBox="1"/>
          <p:nvPr/>
        </p:nvSpPr>
        <p:spPr>
          <a:xfrm rot="-5400000">
            <a:off x="-3169167" y="4588392"/>
            <a:ext cx="10068676" cy="1006192"/>
          </a:xfrm>
          <a:prstGeom prst="rect">
            <a:avLst/>
          </a:prstGeom>
        </p:spPr>
        <p:txBody>
          <a:bodyPr lIns="0" tIns="0" rIns="0" bIns="0" rtlCol="0" anchor="t">
            <a:spAutoFit/>
          </a:bodyPr>
          <a:lstStyle/>
          <a:p>
            <a:pPr algn="ctr">
              <a:lnSpc>
                <a:spcPts val="7173"/>
              </a:lnSpc>
            </a:pPr>
            <a:r>
              <a:rPr lang="en-US" sz="8642">
                <a:solidFill>
                  <a:srgbClr val="F2F2F2"/>
                </a:solidFill>
                <a:latin typeface="Century Expanded"/>
                <a:ea typeface="Century Expanded"/>
                <a:cs typeface="Century Expanded"/>
                <a:sym typeface="Century Expanded"/>
              </a:rPr>
              <a:t>ÜNİVERSİTEMİZ</a:t>
            </a:r>
          </a:p>
        </p:txBody>
      </p:sp>
      <p:sp>
        <p:nvSpPr>
          <p:cNvPr id="39" name="TextBox 39"/>
          <p:cNvSpPr txBox="1"/>
          <p:nvPr/>
        </p:nvSpPr>
        <p:spPr>
          <a:xfrm>
            <a:off x="3549265" y="646687"/>
            <a:ext cx="5123325" cy="770387"/>
          </a:xfrm>
          <a:prstGeom prst="rect">
            <a:avLst/>
          </a:prstGeom>
        </p:spPr>
        <p:txBody>
          <a:bodyPr lIns="0" tIns="0" rIns="0" bIns="0" rtlCol="0" anchor="t">
            <a:spAutoFit/>
          </a:bodyPr>
          <a:lstStyle/>
          <a:p>
            <a:pPr algn="ctr">
              <a:lnSpc>
                <a:spcPts val="6349"/>
              </a:lnSpc>
              <a:spcBef>
                <a:spcPct val="0"/>
              </a:spcBef>
            </a:pPr>
            <a:r>
              <a:rPr lang="en-US" sz="4535" b="1">
                <a:solidFill>
                  <a:srgbClr val="00235E"/>
                </a:solidFill>
                <a:latin typeface="Heebo Bold"/>
                <a:ea typeface="Heebo Bold"/>
                <a:cs typeface="Heebo Bold"/>
                <a:sym typeface="Heebo Bold"/>
              </a:rPr>
              <a:t>GENEL BİLGİLER</a:t>
            </a:r>
          </a:p>
        </p:txBody>
      </p:sp>
      <p:sp>
        <p:nvSpPr>
          <p:cNvPr id="40" name="TextBox 40"/>
          <p:cNvSpPr txBox="1"/>
          <p:nvPr/>
        </p:nvSpPr>
        <p:spPr>
          <a:xfrm>
            <a:off x="3421054" y="5259456"/>
            <a:ext cx="1500936" cy="622231"/>
          </a:xfrm>
          <a:prstGeom prst="rect">
            <a:avLst/>
          </a:prstGeom>
        </p:spPr>
        <p:txBody>
          <a:bodyPr lIns="0" tIns="0" rIns="0" bIns="0" rtlCol="0" anchor="t">
            <a:spAutoFit/>
          </a:bodyPr>
          <a:lstStyle/>
          <a:p>
            <a:pPr algn="ctr">
              <a:lnSpc>
                <a:spcPts val="5078"/>
              </a:lnSpc>
              <a:spcBef>
                <a:spcPct val="0"/>
              </a:spcBef>
            </a:pPr>
            <a:r>
              <a:rPr lang="en-US" sz="3627">
                <a:solidFill>
                  <a:srgbClr val="F2F2F2"/>
                </a:solidFill>
                <a:latin typeface="Paalalabas Wide"/>
                <a:ea typeface="Paalalabas Wide"/>
                <a:cs typeface="Paalalabas Wide"/>
                <a:sym typeface="Paalalabas Wide"/>
              </a:rPr>
              <a:t>39153</a:t>
            </a:r>
          </a:p>
        </p:txBody>
      </p:sp>
      <p:sp>
        <p:nvSpPr>
          <p:cNvPr id="41" name="TextBox 41"/>
          <p:cNvSpPr txBox="1"/>
          <p:nvPr/>
        </p:nvSpPr>
        <p:spPr>
          <a:xfrm>
            <a:off x="3477818" y="7029967"/>
            <a:ext cx="1444173" cy="622173"/>
          </a:xfrm>
          <a:prstGeom prst="rect">
            <a:avLst/>
          </a:prstGeom>
        </p:spPr>
        <p:txBody>
          <a:bodyPr lIns="0" tIns="0" rIns="0" bIns="0" rtlCol="0" anchor="t">
            <a:spAutoFit/>
          </a:bodyPr>
          <a:lstStyle/>
          <a:p>
            <a:pPr algn="ctr">
              <a:lnSpc>
                <a:spcPts val="5081"/>
              </a:lnSpc>
              <a:spcBef>
                <a:spcPct val="0"/>
              </a:spcBef>
            </a:pPr>
            <a:r>
              <a:rPr lang="en-US" sz="3629">
                <a:solidFill>
                  <a:srgbClr val="F2F2F2"/>
                </a:solidFill>
                <a:latin typeface="Paalalabas Wide"/>
                <a:ea typeface="Paalalabas Wide"/>
                <a:cs typeface="Paalalabas Wide"/>
                <a:sym typeface="Paalalabas Wide"/>
              </a:rPr>
              <a:t>2056</a:t>
            </a:r>
          </a:p>
        </p:txBody>
      </p:sp>
      <p:sp>
        <p:nvSpPr>
          <p:cNvPr id="42" name="TextBox 42"/>
          <p:cNvSpPr txBox="1"/>
          <p:nvPr/>
        </p:nvSpPr>
        <p:spPr>
          <a:xfrm>
            <a:off x="3420335" y="8829679"/>
            <a:ext cx="1444173" cy="622173"/>
          </a:xfrm>
          <a:prstGeom prst="rect">
            <a:avLst/>
          </a:prstGeom>
        </p:spPr>
        <p:txBody>
          <a:bodyPr lIns="0" tIns="0" rIns="0" bIns="0" rtlCol="0" anchor="t">
            <a:spAutoFit/>
          </a:bodyPr>
          <a:lstStyle/>
          <a:p>
            <a:pPr algn="ctr">
              <a:lnSpc>
                <a:spcPts val="5081"/>
              </a:lnSpc>
              <a:spcBef>
                <a:spcPct val="0"/>
              </a:spcBef>
            </a:pPr>
            <a:r>
              <a:rPr lang="en-US" sz="3629">
                <a:solidFill>
                  <a:srgbClr val="F2F2F2"/>
                </a:solidFill>
                <a:latin typeface="Paalalabas Wide"/>
                <a:ea typeface="Paalalabas Wide"/>
                <a:cs typeface="Paalalabas Wide"/>
                <a:sym typeface="Paalalabas Wide"/>
              </a:rPr>
              <a:t>1918</a:t>
            </a:r>
          </a:p>
        </p:txBody>
      </p:sp>
      <p:grpSp>
        <p:nvGrpSpPr>
          <p:cNvPr id="43" name="Group 43"/>
          <p:cNvGrpSpPr/>
          <p:nvPr/>
        </p:nvGrpSpPr>
        <p:grpSpPr>
          <a:xfrm>
            <a:off x="12715906" y="4784434"/>
            <a:ext cx="1634500" cy="1634500"/>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45" name="TextBox 45"/>
            <p:cNvSpPr txBox="1"/>
            <p:nvPr/>
          </p:nvSpPr>
          <p:spPr>
            <a:xfrm>
              <a:off x="76200" y="-47625"/>
              <a:ext cx="660400" cy="784225"/>
            </a:xfrm>
            <a:prstGeom prst="rect">
              <a:avLst/>
            </a:prstGeom>
          </p:spPr>
          <p:txBody>
            <a:bodyPr lIns="50800" tIns="50800" rIns="50800" bIns="50800" rtlCol="0" anchor="ctr"/>
            <a:lstStyle/>
            <a:p>
              <a:pPr algn="ctr">
                <a:lnSpc>
                  <a:spcPts val="9379"/>
                </a:lnSpc>
              </a:pPr>
              <a:endParaRPr/>
            </a:p>
          </p:txBody>
        </p:sp>
      </p:grpSp>
      <p:grpSp>
        <p:nvGrpSpPr>
          <p:cNvPr id="46" name="Group 46"/>
          <p:cNvGrpSpPr/>
          <p:nvPr/>
        </p:nvGrpSpPr>
        <p:grpSpPr>
          <a:xfrm>
            <a:off x="12745007" y="6582627"/>
            <a:ext cx="1634500" cy="1634500"/>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48" name="TextBox 48"/>
            <p:cNvSpPr txBox="1"/>
            <p:nvPr/>
          </p:nvSpPr>
          <p:spPr>
            <a:xfrm>
              <a:off x="76200" y="38100"/>
              <a:ext cx="660400" cy="698500"/>
            </a:xfrm>
            <a:prstGeom prst="rect">
              <a:avLst/>
            </a:prstGeom>
          </p:spPr>
          <p:txBody>
            <a:bodyPr lIns="50800" tIns="50800" rIns="50800" bIns="50800" rtlCol="0" anchor="ctr"/>
            <a:lstStyle/>
            <a:p>
              <a:pPr algn="ctr">
                <a:lnSpc>
                  <a:spcPts val="2519"/>
                </a:lnSpc>
              </a:pPr>
              <a:endParaRPr/>
            </a:p>
          </p:txBody>
        </p:sp>
      </p:grpSp>
      <p:sp>
        <p:nvSpPr>
          <p:cNvPr id="49" name="TextBox 49"/>
          <p:cNvSpPr txBox="1"/>
          <p:nvPr/>
        </p:nvSpPr>
        <p:spPr>
          <a:xfrm>
            <a:off x="12811789" y="5259456"/>
            <a:ext cx="1500936" cy="622231"/>
          </a:xfrm>
          <a:prstGeom prst="rect">
            <a:avLst/>
          </a:prstGeom>
        </p:spPr>
        <p:txBody>
          <a:bodyPr lIns="0" tIns="0" rIns="0" bIns="0" rtlCol="0" anchor="t">
            <a:spAutoFit/>
          </a:bodyPr>
          <a:lstStyle/>
          <a:p>
            <a:pPr algn="ctr">
              <a:lnSpc>
                <a:spcPts val="5078"/>
              </a:lnSpc>
              <a:spcBef>
                <a:spcPct val="0"/>
              </a:spcBef>
            </a:pPr>
            <a:r>
              <a:rPr lang="en-US" sz="3627">
                <a:solidFill>
                  <a:srgbClr val="F2F2F2"/>
                </a:solidFill>
                <a:latin typeface="Paalalabas Wide"/>
                <a:ea typeface="Paalalabas Wide"/>
                <a:cs typeface="Paalalabas Wide"/>
                <a:sym typeface="Paalalabas Wide"/>
              </a:rPr>
              <a:t>6</a:t>
            </a:r>
          </a:p>
        </p:txBody>
      </p:sp>
      <p:sp>
        <p:nvSpPr>
          <p:cNvPr id="50" name="TextBox 50"/>
          <p:cNvSpPr txBox="1"/>
          <p:nvPr/>
        </p:nvSpPr>
        <p:spPr>
          <a:xfrm>
            <a:off x="12868552" y="7029967"/>
            <a:ext cx="1444173" cy="622173"/>
          </a:xfrm>
          <a:prstGeom prst="rect">
            <a:avLst/>
          </a:prstGeom>
        </p:spPr>
        <p:txBody>
          <a:bodyPr lIns="0" tIns="0" rIns="0" bIns="0" rtlCol="0" anchor="t">
            <a:spAutoFit/>
          </a:bodyPr>
          <a:lstStyle/>
          <a:p>
            <a:pPr algn="ctr">
              <a:lnSpc>
                <a:spcPts val="5081"/>
              </a:lnSpc>
              <a:spcBef>
                <a:spcPct val="0"/>
              </a:spcBef>
            </a:pPr>
            <a:r>
              <a:rPr lang="en-US" sz="3629">
                <a:solidFill>
                  <a:srgbClr val="F2F2F2"/>
                </a:solidFill>
                <a:latin typeface="Paalalabas Wide"/>
                <a:ea typeface="Paalalabas Wide"/>
                <a:cs typeface="Paalalabas Wide"/>
                <a:sym typeface="Paalalabas Wide"/>
              </a:rPr>
              <a:t>45</a:t>
            </a:r>
          </a:p>
        </p:txBody>
      </p:sp>
      <p:sp>
        <p:nvSpPr>
          <p:cNvPr id="51" name="TextBox 51"/>
          <p:cNvSpPr txBox="1"/>
          <p:nvPr/>
        </p:nvSpPr>
        <p:spPr>
          <a:xfrm>
            <a:off x="14546400" y="5259456"/>
            <a:ext cx="1773071" cy="608256"/>
          </a:xfrm>
          <a:prstGeom prst="rect">
            <a:avLst/>
          </a:prstGeom>
        </p:spPr>
        <p:txBody>
          <a:bodyPr lIns="0" tIns="0" rIns="0" bIns="0" rtlCol="0" anchor="t">
            <a:spAutoFit/>
          </a:bodyPr>
          <a:lstStyle/>
          <a:p>
            <a:pPr algn="ctr">
              <a:lnSpc>
                <a:spcPts val="4915"/>
              </a:lnSpc>
              <a:spcBef>
                <a:spcPct val="0"/>
              </a:spcBef>
            </a:pPr>
            <a:r>
              <a:rPr lang="en-US" sz="3510">
                <a:solidFill>
                  <a:srgbClr val="00235E"/>
                </a:solidFill>
                <a:latin typeface="Heebo"/>
                <a:ea typeface="Heebo"/>
                <a:cs typeface="Heebo"/>
                <a:sym typeface="Heebo"/>
              </a:rPr>
              <a:t>Enstitü</a:t>
            </a:r>
          </a:p>
        </p:txBody>
      </p:sp>
      <p:sp>
        <p:nvSpPr>
          <p:cNvPr id="52" name="TextBox 52"/>
          <p:cNvSpPr txBox="1"/>
          <p:nvPr/>
        </p:nvSpPr>
        <p:spPr>
          <a:xfrm>
            <a:off x="14493807" y="6648762"/>
            <a:ext cx="2532068" cy="1229426"/>
          </a:xfrm>
          <a:prstGeom prst="rect">
            <a:avLst/>
          </a:prstGeom>
        </p:spPr>
        <p:txBody>
          <a:bodyPr lIns="0" tIns="0" rIns="0" bIns="0" rtlCol="0" anchor="t">
            <a:spAutoFit/>
          </a:bodyPr>
          <a:lstStyle/>
          <a:p>
            <a:pPr algn="ctr">
              <a:lnSpc>
                <a:spcPts val="4918"/>
              </a:lnSpc>
            </a:pPr>
            <a:r>
              <a:rPr lang="en-US" sz="3513">
                <a:solidFill>
                  <a:srgbClr val="00235E"/>
                </a:solidFill>
                <a:latin typeface="Heebo"/>
                <a:ea typeface="Heebo"/>
                <a:cs typeface="Heebo"/>
                <a:sym typeface="Heebo"/>
              </a:rPr>
              <a:t>Araştırma</a:t>
            </a:r>
          </a:p>
          <a:p>
            <a:pPr algn="ctr">
              <a:lnSpc>
                <a:spcPts val="4918"/>
              </a:lnSpc>
              <a:spcBef>
                <a:spcPct val="0"/>
              </a:spcBef>
            </a:pPr>
            <a:r>
              <a:rPr lang="en-US" sz="3513">
                <a:solidFill>
                  <a:srgbClr val="00235E"/>
                </a:solidFill>
                <a:latin typeface="Heebo"/>
                <a:ea typeface="Heebo"/>
                <a:cs typeface="Heebo"/>
                <a:sym typeface="Heebo"/>
              </a:rPr>
              <a:t>Merkezi</a:t>
            </a:r>
          </a:p>
        </p:txBody>
      </p:sp>
    </p:spTree>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descr="C0-HD-TOP.png"/>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blipFill>
              <a:blip r:embed="rId2"/>
              <a:stretch>
                <a:fillRect/>
              </a:stretch>
            </a:blipFill>
          </p:spPr>
          <p:txBody>
            <a:bodyPr/>
            <a:lstStyle/>
            <a:p>
              <a:endParaRPr lang="tr-TR"/>
            </a:p>
          </p:txBody>
        </p:sp>
      </p:grpSp>
      <p:graphicFrame>
        <p:nvGraphicFramePr>
          <p:cNvPr id="4" name="Table 4"/>
          <p:cNvGraphicFramePr>
            <a:graphicFrameLocks noGrp="1"/>
          </p:cNvGraphicFramePr>
          <p:nvPr/>
        </p:nvGraphicFramePr>
        <p:xfrm>
          <a:off x="452262" y="2066925"/>
          <a:ext cx="16463276" cy="8143872"/>
        </p:xfrm>
        <a:graphic>
          <a:graphicData uri="http://schemas.openxmlformats.org/drawingml/2006/table">
            <a:tbl>
              <a:tblPr/>
              <a:tblGrid>
                <a:gridCol w="7159298">
                  <a:extLst>
                    <a:ext uri="{9D8B030D-6E8A-4147-A177-3AD203B41FA5}">
                      <a16:colId xmlns:a16="http://schemas.microsoft.com/office/drawing/2014/main" val="20000"/>
                    </a:ext>
                  </a:extLst>
                </a:gridCol>
                <a:gridCol w="4148994">
                  <a:extLst>
                    <a:ext uri="{9D8B030D-6E8A-4147-A177-3AD203B41FA5}">
                      <a16:colId xmlns:a16="http://schemas.microsoft.com/office/drawing/2014/main" val="20001"/>
                    </a:ext>
                  </a:extLst>
                </a:gridCol>
                <a:gridCol w="5154984">
                  <a:extLst>
                    <a:ext uri="{9D8B030D-6E8A-4147-A177-3AD203B41FA5}">
                      <a16:colId xmlns:a16="http://schemas.microsoft.com/office/drawing/2014/main" val="20002"/>
                    </a:ext>
                  </a:extLst>
                </a:gridCol>
              </a:tblGrid>
              <a:tr h="636843">
                <a:tc>
                  <a:txBody>
                    <a:bodyPr/>
                    <a:lstStyle/>
                    <a:p>
                      <a:pPr algn="ctr">
                        <a:lnSpc>
                          <a:spcPts val="3209"/>
                        </a:lnSpc>
                        <a:defRPr/>
                      </a:pPr>
                      <a:r>
                        <a:rPr lang="en-US" sz="2499" b="1">
                          <a:solidFill>
                            <a:srgbClr val="FFFFFF"/>
                          </a:solidFill>
                          <a:latin typeface="Heebo Bold"/>
                          <a:ea typeface="Heebo Bold"/>
                          <a:cs typeface="Heebo Bold"/>
                          <a:sym typeface="Heebo Bold"/>
                        </a:rPr>
                        <a:t>Başarı Notu</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235E"/>
                    </a:solidFill>
                  </a:tcPr>
                </a:tc>
                <a:tc>
                  <a:txBody>
                    <a:bodyPr/>
                    <a:lstStyle/>
                    <a:p>
                      <a:pPr algn="ctr">
                        <a:lnSpc>
                          <a:spcPts val="3209"/>
                        </a:lnSpc>
                        <a:defRPr/>
                      </a:pPr>
                      <a:r>
                        <a:rPr lang="en-US" sz="2499" b="1">
                          <a:solidFill>
                            <a:srgbClr val="FFFFFF"/>
                          </a:solidFill>
                          <a:latin typeface="Heebo Bold"/>
                          <a:ea typeface="Heebo Bold"/>
                          <a:cs typeface="Heebo Bold"/>
                          <a:sym typeface="Heebo Bold"/>
                        </a:rPr>
                        <a:t>Başarı Puanı</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235E"/>
                    </a:solidFill>
                  </a:tcPr>
                </a:tc>
                <a:tc>
                  <a:txBody>
                    <a:bodyPr/>
                    <a:lstStyle/>
                    <a:p>
                      <a:pPr algn="ctr">
                        <a:lnSpc>
                          <a:spcPts val="3209"/>
                        </a:lnSpc>
                        <a:defRPr/>
                      </a:pPr>
                      <a:r>
                        <a:rPr lang="en-US" sz="2499" b="1">
                          <a:solidFill>
                            <a:srgbClr val="FFFFFF"/>
                          </a:solidFill>
                          <a:latin typeface="Heebo Bold"/>
                          <a:ea typeface="Heebo Bold"/>
                          <a:cs typeface="Heebo Bold"/>
                          <a:sym typeface="Heebo Bold"/>
                        </a:rPr>
                        <a:t>Başarı Notu Katsayısı</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235E"/>
                    </a:solidFill>
                  </a:tcPr>
                </a:tc>
                <a:extLst>
                  <a:ext uri="{0D108BD9-81ED-4DB2-BD59-A6C34878D82A}">
                    <a16:rowId xmlns:a16="http://schemas.microsoft.com/office/drawing/2014/main" val="10000"/>
                  </a:ext>
                </a:extLst>
              </a:tr>
              <a:tr h="685089">
                <a:tc>
                  <a:txBody>
                    <a:bodyPr/>
                    <a:lstStyle/>
                    <a:p>
                      <a:pPr algn="ctr">
                        <a:lnSpc>
                          <a:spcPts val="3209"/>
                        </a:lnSpc>
                        <a:defRPr/>
                      </a:pPr>
                      <a:r>
                        <a:rPr lang="en-US" sz="2499" b="1">
                          <a:solidFill>
                            <a:srgbClr val="FFFFFF"/>
                          </a:solidFill>
                          <a:latin typeface="Heebo Bold"/>
                          <a:ea typeface="Heebo Bold"/>
                          <a:cs typeface="Heebo Bold"/>
                          <a:sym typeface="Heebo Bold"/>
                        </a:rPr>
                        <a:t>A1</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235E"/>
                    </a:solidFill>
                  </a:tcPr>
                </a:tc>
                <a:tc>
                  <a:txBody>
                    <a:bodyPr/>
                    <a:lstStyle/>
                    <a:p>
                      <a:pPr algn="ctr">
                        <a:lnSpc>
                          <a:spcPts val="3466"/>
                        </a:lnSpc>
                        <a:defRPr/>
                      </a:pPr>
                      <a:r>
                        <a:rPr lang="en-US" sz="2699">
                          <a:solidFill>
                            <a:srgbClr val="00235E"/>
                          </a:solidFill>
                          <a:latin typeface="Heebo"/>
                          <a:ea typeface="Heebo"/>
                          <a:cs typeface="Heebo"/>
                          <a:sym typeface="Heebo"/>
                        </a:rPr>
                        <a:t>95-100</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F2"/>
                    </a:solidFill>
                  </a:tcPr>
                </a:tc>
                <a:tc>
                  <a:txBody>
                    <a:bodyPr/>
                    <a:lstStyle/>
                    <a:p>
                      <a:pPr algn="ctr">
                        <a:lnSpc>
                          <a:spcPts val="3466"/>
                        </a:lnSpc>
                        <a:defRPr/>
                      </a:pPr>
                      <a:r>
                        <a:rPr lang="en-US" sz="2700">
                          <a:solidFill>
                            <a:srgbClr val="00235E"/>
                          </a:solidFill>
                          <a:latin typeface="Heebo"/>
                          <a:ea typeface="Heebo"/>
                          <a:cs typeface="Heebo"/>
                          <a:sym typeface="Heebo"/>
                        </a:rPr>
                        <a:t>4.00</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F2"/>
                    </a:solidFill>
                  </a:tcPr>
                </a:tc>
                <a:extLst>
                  <a:ext uri="{0D108BD9-81ED-4DB2-BD59-A6C34878D82A}">
                    <a16:rowId xmlns:a16="http://schemas.microsoft.com/office/drawing/2014/main" val="10001"/>
                  </a:ext>
                </a:extLst>
              </a:tr>
              <a:tr h="685089">
                <a:tc>
                  <a:txBody>
                    <a:bodyPr/>
                    <a:lstStyle/>
                    <a:p>
                      <a:pPr algn="ctr">
                        <a:lnSpc>
                          <a:spcPts val="3209"/>
                        </a:lnSpc>
                        <a:defRPr/>
                      </a:pPr>
                      <a:r>
                        <a:rPr lang="en-US" sz="2499" b="1">
                          <a:solidFill>
                            <a:srgbClr val="FFFFFF"/>
                          </a:solidFill>
                          <a:latin typeface="Heebo Bold"/>
                          <a:ea typeface="Heebo Bold"/>
                          <a:cs typeface="Heebo Bold"/>
                          <a:sym typeface="Heebo Bold"/>
                        </a:rPr>
                        <a:t>A2</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235E"/>
                    </a:solidFill>
                  </a:tcPr>
                </a:tc>
                <a:tc>
                  <a:txBody>
                    <a:bodyPr/>
                    <a:lstStyle/>
                    <a:p>
                      <a:pPr algn="ctr">
                        <a:lnSpc>
                          <a:spcPts val="3466"/>
                        </a:lnSpc>
                        <a:defRPr/>
                      </a:pPr>
                      <a:r>
                        <a:rPr lang="en-US" sz="2699">
                          <a:solidFill>
                            <a:srgbClr val="00235E"/>
                          </a:solidFill>
                          <a:latin typeface="Heebo"/>
                          <a:ea typeface="Heebo"/>
                          <a:cs typeface="Heebo"/>
                          <a:sym typeface="Heebo"/>
                        </a:rPr>
                        <a:t>90-94</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9"/>
                    </a:solidFill>
                  </a:tcPr>
                </a:tc>
                <a:tc>
                  <a:txBody>
                    <a:bodyPr/>
                    <a:lstStyle/>
                    <a:p>
                      <a:pPr algn="ctr">
                        <a:lnSpc>
                          <a:spcPts val="3209"/>
                        </a:lnSpc>
                        <a:defRPr/>
                      </a:pPr>
                      <a:r>
                        <a:rPr lang="en-US" sz="2499">
                          <a:solidFill>
                            <a:srgbClr val="00235E"/>
                          </a:solidFill>
                          <a:latin typeface="Heebo"/>
                          <a:ea typeface="Heebo"/>
                          <a:cs typeface="Heebo"/>
                          <a:sym typeface="Heebo"/>
                        </a:rPr>
                        <a:t>3.75</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9"/>
                    </a:solidFill>
                  </a:tcPr>
                </a:tc>
                <a:extLst>
                  <a:ext uri="{0D108BD9-81ED-4DB2-BD59-A6C34878D82A}">
                    <a16:rowId xmlns:a16="http://schemas.microsoft.com/office/drawing/2014/main" val="10002"/>
                  </a:ext>
                </a:extLst>
              </a:tr>
              <a:tr h="636843">
                <a:tc>
                  <a:txBody>
                    <a:bodyPr/>
                    <a:lstStyle/>
                    <a:p>
                      <a:pPr algn="ctr">
                        <a:lnSpc>
                          <a:spcPts val="3209"/>
                        </a:lnSpc>
                        <a:defRPr/>
                      </a:pPr>
                      <a:r>
                        <a:rPr lang="en-US" sz="2499" b="1">
                          <a:solidFill>
                            <a:srgbClr val="FFFFFF"/>
                          </a:solidFill>
                          <a:latin typeface="Heebo Bold"/>
                          <a:ea typeface="Heebo Bold"/>
                          <a:cs typeface="Heebo Bold"/>
                          <a:sym typeface="Heebo Bold"/>
                        </a:rPr>
                        <a:t>A3</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235E"/>
                    </a:solidFill>
                  </a:tcPr>
                </a:tc>
                <a:tc>
                  <a:txBody>
                    <a:bodyPr/>
                    <a:lstStyle/>
                    <a:p>
                      <a:pPr algn="ctr">
                        <a:lnSpc>
                          <a:spcPts val="3209"/>
                        </a:lnSpc>
                        <a:defRPr/>
                      </a:pPr>
                      <a:r>
                        <a:rPr lang="en-US" sz="2499">
                          <a:solidFill>
                            <a:srgbClr val="00235E"/>
                          </a:solidFill>
                          <a:latin typeface="Heebo"/>
                          <a:ea typeface="Heebo"/>
                          <a:cs typeface="Heebo"/>
                          <a:sym typeface="Heebo"/>
                        </a:rPr>
                        <a:t>85-89</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F2"/>
                    </a:solidFill>
                  </a:tcPr>
                </a:tc>
                <a:tc>
                  <a:txBody>
                    <a:bodyPr/>
                    <a:lstStyle/>
                    <a:p>
                      <a:pPr algn="ctr">
                        <a:lnSpc>
                          <a:spcPts val="3209"/>
                        </a:lnSpc>
                        <a:defRPr/>
                      </a:pPr>
                      <a:r>
                        <a:rPr lang="en-US" sz="2499">
                          <a:solidFill>
                            <a:srgbClr val="00235E"/>
                          </a:solidFill>
                          <a:latin typeface="Heebo"/>
                          <a:ea typeface="Heebo"/>
                          <a:cs typeface="Heebo"/>
                          <a:sym typeface="Heebo"/>
                        </a:rPr>
                        <a:t>3.50</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F2"/>
                    </a:solidFill>
                  </a:tcPr>
                </a:tc>
                <a:extLst>
                  <a:ext uri="{0D108BD9-81ED-4DB2-BD59-A6C34878D82A}">
                    <a16:rowId xmlns:a16="http://schemas.microsoft.com/office/drawing/2014/main" val="10003"/>
                  </a:ext>
                </a:extLst>
              </a:tr>
              <a:tr h="636843">
                <a:tc>
                  <a:txBody>
                    <a:bodyPr/>
                    <a:lstStyle/>
                    <a:p>
                      <a:pPr algn="ctr">
                        <a:lnSpc>
                          <a:spcPts val="3209"/>
                        </a:lnSpc>
                        <a:defRPr/>
                      </a:pPr>
                      <a:r>
                        <a:rPr lang="en-US" sz="2499" b="1">
                          <a:solidFill>
                            <a:srgbClr val="FFFFFF"/>
                          </a:solidFill>
                          <a:latin typeface="Heebo Bold"/>
                          <a:ea typeface="Heebo Bold"/>
                          <a:cs typeface="Heebo Bold"/>
                          <a:sym typeface="Heebo Bold"/>
                        </a:rPr>
                        <a:t>B1</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235E"/>
                    </a:solidFill>
                  </a:tcPr>
                </a:tc>
                <a:tc>
                  <a:txBody>
                    <a:bodyPr/>
                    <a:lstStyle/>
                    <a:p>
                      <a:pPr algn="ctr">
                        <a:lnSpc>
                          <a:spcPts val="3209"/>
                        </a:lnSpc>
                        <a:defRPr/>
                      </a:pPr>
                      <a:r>
                        <a:rPr lang="en-US" sz="2499">
                          <a:solidFill>
                            <a:srgbClr val="00235E"/>
                          </a:solidFill>
                          <a:latin typeface="Heebo"/>
                          <a:ea typeface="Heebo"/>
                          <a:cs typeface="Heebo"/>
                          <a:sym typeface="Heebo"/>
                        </a:rPr>
                        <a:t>80-84</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9"/>
                    </a:solidFill>
                  </a:tcPr>
                </a:tc>
                <a:tc>
                  <a:txBody>
                    <a:bodyPr/>
                    <a:lstStyle/>
                    <a:p>
                      <a:pPr algn="ctr">
                        <a:lnSpc>
                          <a:spcPts val="3209"/>
                        </a:lnSpc>
                        <a:defRPr/>
                      </a:pPr>
                      <a:r>
                        <a:rPr lang="en-US" sz="2499">
                          <a:solidFill>
                            <a:srgbClr val="00235E"/>
                          </a:solidFill>
                          <a:latin typeface="Heebo"/>
                          <a:ea typeface="Heebo"/>
                          <a:cs typeface="Heebo"/>
                          <a:sym typeface="Heebo"/>
                        </a:rPr>
                        <a:t>3.25</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9"/>
                    </a:solidFill>
                  </a:tcPr>
                </a:tc>
                <a:extLst>
                  <a:ext uri="{0D108BD9-81ED-4DB2-BD59-A6C34878D82A}">
                    <a16:rowId xmlns:a16="http://schemas.microsoft.com/office/drawing/2014/main" val="10004"/>
                  </a:ext>
                </a:extLst>
              </a:tr>
              <a:tr h="636843">
                <a:tc>
                  <a:txBody>
                    <a:bodyPr/>
                    <a:lstStyle/>
                    <a:p>
                      <a:pPr algn="ctr">
                        <a:lnSpc>
                          <a:spcPts val="3209"/>
                        </a:lnSpc>
                        <a:defRPr/>
                      </a:pPr>
                      <a:r>
                        <a:rPr lang="en-US" sz="2499" b="1">
                          <a:solidFill>
                            <a:srgbClr val="FFFFFF"/>
                          </a:solidFill>
                          <a:latin typeface="Heebo Bold"/>
                          <a:ea typeface="Heebo Bold"/>
                          <a:cs typeface="Heebo Bold"/>
                          <a:sym typeface="Heebo Bold"/>
                        </a:rPr>
                        <a:t>B2</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235E"/>
                    </a:solidFill>
                  </a:tcPr>
                </a:tc>
                <a:tc>
                  <a:txBody>
                    <a:bodyPr/>
                    <a:lstStyle/>
                    <a:p>
                      <a:pPr algn="ctr">
                        <a:lnSpc>
                          <a:spcPts val="3209"/>
                        </a:lnSpc>
                        <a:defRPr/>
                      </a:pPr>
                      <a:r>
                        <a:rPr lang="en-US" sz="2499">
                          <a:solidFill>
                            <a:srgbClr val="00235E"/>
                          </a:solidFill>
                          <a:latin typeface="Heebo"/>
                          <a:ea typeface="Heebo"/>
                          <a:cs typeface="Heebo"/>
                          <a:sym typeface="Heebo"/>
                        </a:rPr>
                        <a:t>75-79</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F2"/>
                    </a:solidFill>
                  </a:tcPr>
                </a:tc>
                <a:tc>
                  <a:txBody>
                    <a:bodyPr/>
                    <a:lstStyle/>
                    <a:p>
                      <a:pPr algn="ctr">
                        <a:lnSpc>
                          <a:spcPts val="3209"/>
                        </a:lnSpc>
                        <a:defRPr/>
                      </a:pPr>
                      <a:r>
                        <a:rPr lang="en-US" sz="2499">
                          <a:solidFill>
                            <a:srgbClr val="00235E"/>
                          </a:solidFill>
                          <a:latin typeface="Heebo"/>
                          <a:ea typeface="Heebo"/>
                          <a:cs typeface="Heebo"/>
                          <a:sym typeface="Heebo"/>
                        </a:rPr>
                        <a:t>3.00</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F2"/>
                    </a:solidFill>
                  </a:tcPr>
                </a:tc>
                <a:extLst>
                  <a:ext uri="{0D108BD9-81ED-4DB2-BD59-A6C34878D82A}">
                    <a16:rowId xmlns:a16="http://schemas.microsoft.com/office/drawing/2014/main" val="10005"/>
                  </a:ext>
                </a:extLst>
              </a:tr>
              <a:tr h="636843">
                <a:tc>
                  <a:txBody>
                    <a:bodyPr/>
                    <a:lstStyle/>
                    <a:p>
                      <a:pPr algn="ctr">
                        <a:lnSpc>
                          <a:spcPts val="3209"/>
                        </a:lnSpc>
                        <a:defRPr/>
                      </a:pPr>
                      <a:r>
                        <a:rPr lang="en-US" sz="2499" b="1">
                          <a:solidFill>
                            <a:srgbClr val="FFFFFF"/>
                          </a:solidFill>
                          <a:latin typeface="Heebo Bold"/>
                          <a:ea typeface="Heebo Bold"/>
                          <a:cs typeface="Heebo Bold"/>
                          <a:sym typeface="Heebo Bold"/>
                        </a:rPr>
                        <a:t>B3</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235E"/>
                    </a:solidFill>
                  </a:tcPr>
                </a:tc>
                <a:tc>
                  <a:txBody>
                    <a:bodyPr/>
                    <a:lstStyle/>
                    <a:p>
                      <a:pPr algn="ctr">
                        <a:lnSpc>
                          <a:spcPts val="3209"/>
                        </a:lnSpc>
                        <a:defRPr/>
                      </a:pPr>
                      <a:r>
                        <a:rPr lang="en-US" sz="2499">
                          <a:solidFill>
                            <a:srgbClr val="00235E"/>
                          </a:solidFill>
                          <a:latin typeface="Heebo"/>
                          <a:ea typeface="Heebo"/>
                          <a:cs typeface="Heebo"/>
                          <a:sym typeface="Heebo"/>
                        </a:rPr>
                        <a:t>70-74</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9"/>
                    </a:solidFill>
                  </a:tcPr>
                </a:tc>
                <a:tc>
                  <a:txBody>
                    <a:bodyPr/>
                    <a:lstStyle/>
                    <a:p>
                      <a:pPr algn="ctr">
                        <a:lnSpc>
                          <a:spcPts val="3209"/>
                        </a:lnSpc>
                        <a:defRPr/>
                      </a:pPr>
                      <a:r>
                        <a:rPr lang="en-US" sz="2499">
                          <a:solidFill>
                            <a:srgbClr val="00235E"/>
                          </a:solidFill>
                          <a:latin typeface="Heebo"/>
                          <a:ea typeface="Heebo"/>
                          <a:cs typeface="Heebo"/>
                          <a:sym typeface="Heebo"/>
                        </a:rPr>
                        <a:t>2.75</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9"/>
                    </a:solidFill>
                  </a:tcPr>
                </a:tc>
                <a:extLst>
                  <a:ext uri="{0D108BD9-81ED-4DB2-BD59-A6C34878D82A}">
                    <a16:rowId xmlns:a16="http://schemas.microsoft.com/office/drawing/2014/main" val="10006"/>
                  </a:ext>
                </a:extLst>
              </a:tr>
              <a:tr h="636843">
                <a:tc>
                  <a:txBody>
                    <a:bodyPr/>
                    <a:lstStyle/>
                    <a:p>
                      <a:pPr algn="ctr">
                        <a:lnSpc>
                          <a:spcPts val="3209"/>
                        </a:lnSpc>
                        <a:defRPr/>
                      </a:pPr>
                      <a:r>
                        <a:rPr lang="en-US" sz="2499" b="1">
                          <a:solidFill>
                            <a:srgbClr val="FFFFFF"/>
                          </a:solidFill>
                          <a:latin typeface="Heebo Bold"/>
                          <a:ea typeface="Heebo Bold"/>
                          <a:cs typeface="Heebo Bold"/>
                          <a:sym typeface="Heebo Bold"/>
                        </a:rPr>
                        <a:t>C1</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235E"/>
                    </a:solidFill>
                  </a:tcPr>
                </a:tc>
                <a:tc>
                  <a:txBody>
                    <a:bodyPr/>
                    <a:lstStyle/>
                    <a:p>
                      <a:pPr algn="ctr">
                        <a:lnSpc>
                          <a:spcPts val="3209"/>
                        </a:lnSpc>
                        <a:defRPr/>
                      </a:pPr>
                      <a:r>
                        <a:rPr lang="en-US" sz="2499">
                          <a:solidFill>
                            <a:srgbClr val="00235E"/>
                          </a:solidFill>
                          <a:latin typeface="Heebo"/>
                          <a:ea typeface="Heebo"/>
                          <a:cs typeface="Heebo"/>
                          <a:sym typeface="Heebo"/>
                        </a:rPr>
                        <a:t>65-69</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F2"/>
                    </a:solidFill>
                  </a:tcPr>
                </a:tc>
                <a:tc>
                  <a:txBody>
                    <a:bodyPr/>
                    <a:lstStyle/>
                    <a:p>
                      <a:pPr algn="ctr">
                        <a:lnSpc>
                          <a:spcPts val="3209"/>
                        </a:lnSpc>
                        <a:defRPr/>
                      </a:pPr>
                      <a:r>
                        <a:rPr lang="en-US" sz="2499">
                          <a:solidFill>
                            <a:srgbClr val="00235E"/>
                          </a:solidFill>
                          <a:latin typeface="Heebo"/>
                          <a:ea typeface="Heebo"/>
                          <a:cs typeface="Heebo"/>
                          <a:sym typeface="Heebo"/>
                        </a:rPr>
                        <a:t>2.50</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F2"/>
                    </a:solidFill>
                  </a:tcPr>
                </a:tc>
                <a:extLst>
                  <a:ext uri="{0D108BD9-81ED-4DB2-BD59-A6C34878D82A}">
                    <a16:rowId xmlns:a16="http://schemas.microsoft.com/office/drawing/2014/main" val="10007"/>
                  </a:ext>
                </a:extLst>
              </a:tr>
              <a:tr h="636843">
                <a:tc>
                  <a:txBody>
                    <a:bodyPr/>
                    <a:lstStyle/>
                    <a:p>
                      <a:pPr algn="ctr">
                        <a:lnSpc>
                          <a:spcPts val="3209"/>
                        </a:lnSpc>
                        <a:defRPr/>
                      </a:pPr>
                      <a:r>
                        <a:rPr lang="en-US" sz="2499" b="1">
                          <a:solidFill>
                            <a:srgbClr val="FFFFFF"/>
                          </a:solidFill>
                          <a:latin typeface="Heebo Bold"/>
                          <a:ea typeface="Heebo Bold"/>
                          <a:cs typeface="Heebo Bold"/>
                          <a:sym typeface="Heebo Bold"/>
                        </a:rPr>
                        <a:t>C2</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235E"/>
                    </a:solidFill>
                  </a:tcPr>
                </a:tc>
                <a:tc>
                  <a:txBody>
                    <a:bodyPr/>
                    <a:lstStyle/>
                    <a:p>
                      <a:pPr algn="ctr">
                        <a:lnSpc>
                          <a:spcPts val="3209"/>
                        </a:lnSpc>
                        <a:defRPr/>
                      </a:pPr>
                      <a:r>
                        <a:rPr lang="en-US" sz="2499">
                          <a:solidFill>
                            <a:srgbClr val="00235E"/>
                          </a:solidFill>
                          <a:latin typeface="Heebo"/>
                          <a:ea typeface="Heebo"/>
                          <a:cs typeface="Heebo"/>
                          <a:sym typeface="Heebo"/>
                        </a:rPr>
                        <a:t>60-64</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9"/>
                    </a:solidFill>
                  </a:tcPr>
                </a:tc>
                <a:tc>
                  <a:txBody>
                    <a:bodyPr/>
                    <a:lstStyle/>
                    <a:p>
                      <a:pPr algn="ctr">
                        <a:lnSpc>
                          <a:spcPts val="3209"/>
                        </a:lnSpc>
                        <a:defRPr/>
                      </a:pPr>
                      <a:r>
                        <a:rPr lang="en-US" sz="2499">
                          <a:solidFill>
                            <a:srgbClr val="00235E"/>
                          </a:solidFill>
                          <a:latin typeface="Heebo"/>
                          <a:ea typeface="Heebo"/>
                          <a:cs typeface="Heebo"/>
                          <a:sym typeface="Heebo"/>
                        </a:rPr>
                        <a:t>2.25</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9"/>
                    </a:solidFill>
                  </a:tcPr>
                </a:tc>
                <a:extLst>
                  <a:ext uri="{0D108BD9-81ED-4DB2-BD59-A6C34878D82A}">
                    <a16:rowId xmlns:a16="http://schemas.microsoft.com/office/drawing/2014/main" val="10008"/>
                  </a:ext>
                </a:extLst>
              </a:tr>
              <a:tr h="636843">
                <a:tc>
                  <a:txBody>
                    <a:bodyPr/>
                    <a:lstStyle/>
                    <a:p>
                      <a:pPr algn="ctr">
                        <a:lnSpc>
                          <a:spcPts val="3209"/>
                        </a:lnSpc>
                        <a:defRPr/>
                      </a:pPr>
                      <a:r>
                        <a:rPr lang="en-US" sz="2499" b="1">
                          <a:solidFill>
                            <a:srgbClr val="FFFFFF"/>
                          </a:solidFill>
                          <a:latin typeface="Heebo Bold"/>
                          <a:ea typeface="Heebo Bold"/>
                          <a:cs typeface="Heebo Bold"/>
                          <a:sym typeface="Heebo Bold"/>
                        </a:rPr>
                        <a:t>D1</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235E"/>
                    </a:solidFill>
                  </a:tcPr>
                </a:tc>
                <a:tc>
                  <a:txBody>
                    <a:bodyPr/>
                    <a:lstStyle/>
                    <a:p>
                      <a:pPr algn="ctr">
                        <a:lnSpc>
                          <a:spcPts val="3209"/>
                        </a:lnSpc>
                        <a:defRPr/>
                      </a:pPr>
                      <a:r>
                        <a:rPr lang="en-US" sz="2499">
                          <a:solidFill>
                            <a:srgbClr val="00235E"/>
                          </a:solidFill>
                          <a:latin typeface="Heebo"/>
                          <a:ea typeface="Heebo"/>
                          <a:cs typeface="Heebo"/>
                          <a:sym typeface="Heebo"/>
                        </a:rPr>
                        <a:t>55-59</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F2"/>
                    </a:solidFill>
                  </a:tcPr>
                </a:tc>
                <a:tc>
                  <a:txBody>
                    <a:bodyPr/>
                    <a:lstStyle/>
                    <a:p>
                      <a:pPr algn="ctr">
                        <a:lnSpc>
                          <a:spcPts val="3209"/>
                        </a:lnSpc>
                        <a:defRPr/>
                      </a:pPr>
                      <a:r>
                        <a:rPr lang="en-US" sz="2499">
                          <a:solidFill>
                            <a:srgbClr val="00235E"/>
                          </a:solidFill>
                          <a:latin typeface="Heebo"/>
                          <a:ea typeface="Heebo"/>
                          <a:cs typeface="Heebo"/>
                          <a:sym typeface="Heebo"/>
                        </a:rPr>
                        <a:t>2.00         * Koşullu geçer</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F2"/>
                    </a:solidFill>
                  </a:tcPr>
                </a:tc>
                <a:extLst>
                  <a:ext uri="{0D108BD9-81ED-4DB2-BD59-A6C34878D82A}">
                    <a16:rowId xmlns:a16="http://schemas.microsoft.com/office/drawing/2014/main" val="10009"/>
                  </a:ext>
                </a:extLst>
              </a:tr>
              <a:tr h="636843">
                <a:tc>
                  <a:txBody>
                    <a:bodyPr/>
                    <a:lstStyle/>
                    <a:p>
                      <a:pPr algn="ctr">
                        <a:lnSpc>
                          <a:spcPts val="3209"/>
                        </a:lnSpc>
                        <a:defRPr/>
                      </a:pPr>
                      <a:r>
                        <a:rPr lang="en-US" sz="2499" b="1">
                          <a:solidFill>
                            <a:srgbClr val="FFFFFF"/>
                          </a:solidFill>
                          <a:latin typeface="Heebo Bold"/>
                          <a:ea typeface="Heebo Bold"/>
                          <a:cs typeface="Heebo Bold"/>
                          <a:sym typeface="Heebo Bold"/>
                        </a:rPr>
                        <a:t>D2</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235E"/>
                    </a:solidFill>
                  </a:tcPr>
                </a:tc>
                <a:tc>
                  <a:txBody>
                    <a:bodyPr/>
                    <a:lstStyle/>
                    <a:p>
                      <a:pPr algn="ctr">
                        <a:lnSpc>
                          <a:spcPts val="3209"/>
                        </a:lnSpc>
                        <a:defRPr/>
                      </a:pPr>
                      <a:r>
                        <a:rPr lang="en-US" sz="2499">
                          <a:solidFill>
                            <a:srgbClr val="00235E"/>
                          </a:solidFill>
                          <a:latin typeface="Heebo"/>
                          <a:ea typeface="Heebo"/>
                          <a:cs typeface="Heebo"/>
                          <a:sym typeface="Heebo"/>
                        </a:rPr>
                        <a:t>50-54</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9"/>
                    </a:solidFill>
                  </a:tcPr>
                </a:tc>
                <a:tc>
                  <a:txBody>
                    <a:bodyPr/>
                    <a:lstStyle/>
                    <a:p>
                      <a:pPr algn="ctr">
                        <a:lnSpc>
                          <a:spcPts val="3209"/>
                        </a:lnSpc>
                        <a:defRPr/>
                      </a:pPr>
                      <a:r>
                        <a:rPr lang="en-US" sz="2499">
                          <a:solidFill>
                            <a:srgbClr val="00235E"/>
                          </a:solidFill>
                          <a:latin typeface="Heebo"/>
                          <a:ea typeface="Heebo"/>
                          <a:cs typeface="Heebo"/>
                          <a:sym typeface="Heebo"/>
                        </a:rPr>
                        <a:t>1.75         * Koşullu geçer</a:t>
                      </a:r>
                      <a:endParaRPr lang="en-US" sz="1100"/>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FF9"/>
                    </a:solidFill>
                  </a:tcPr>
                </a:tc>
                <a:extLst>
                  <a:ext uri="{0D108BD9-81ED-4DB2-BD59-A6C34878D82A}">
                    <a16:rowId xmlns:a16="http://schemas.microsoft.com/office/drawing/2014/main" val="10010"/>
                  </a:ext>
                </a:extLst>
              </a:tr>
              <a:tr h="1042107">
                <a:tc>
                  <a:txBody>
                    <a:bodyPr/>
                    <a:lstStyle/>
                    <a:p>
                      <a:pPr algn="ctr">
                        <a:lnSpc>
                          <a:spcPts val="3209"/>
                        </a:lnSpc>
                        <a:defRPr/>
                      </a:pPr>
                      <a:r>
                        <a:rPr lang="en-US" sz="2499" b="1">
                          <a:solidFill>
                            <a:srgbClr val="FFFFFF"/>
                          </a:solidFill>
                          <a:latin typeface="Heebo Bold"/>
                          <a:ea typeface="Heebo Bold"/>
                          <a:cs typeface="Heebo Bold"/>
                          <a:sym typeface="Heebo Bold"/>
                        </a:rPr>
                        <a:t>F1</a:t>
                      </a:r>
                      <a:endParaRPr lang="en-US" sz="1100"/>
                    </a:p>
                    <a:p>
                      <a:pPr algn="ctr">
                        <a:lnSpc>
                          <a:spcPts val="3209"/>
                        </a:lnSpc>
                      </a:pPr>
                      <a:r>
                        <a:rPr lang="en-US" sz="2499" b="1">
                          <a:solidFill>
                            <a:srgbClr val="FFFFFF"/>
                          </a:solidFill>
                          <a:latin typeface="Heebo Bold"/>
                          <a:ea typeface="Heebo Bold"/>
                          <a:cs typeface="Heebo Bold"/>
                          <a:sym typeface="Heebo Bold"/>
                        </a:rPr>
                        <a:t>F2</a:t>
                      </a:r>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00235E"/>
                    </a:solidFill>
                  </a:tcPr>
                </a:tc>
                <a:tc>
                  <a:txBody>
                    <a:bodyPr/>
                    <a:lstStyle/>
                    <a:p>
                      <a:pPr algn="ctr">
                        <a:lnSpc>
                          <a:spcPts val="3209"/>
                        </a:lnSpc>
                        <a:defRPr/>
                      </a:pPr>
                      <a:r>
                        <a:rPr lang="en-US" sz="2499">
                          <a:solidFill>
                            <a:srgbClr val="00235E"/>
                          </a:solidFill>
                          <a:latin typeface="Heebo"/>
                          <a:ea typeface="Heebo"/>
                          <a:cs typeface="Heebo"/>
                          <a:sym typeface="Heebo"/>
                        </a:rPr>
                        <a:t>0-49</a:t>
                      </a:r>
                      <a:endParaRPr lang="en-US" sz="1100"/>
                    </a:p>
                    <a:p>
                      <a:pPr algn="ctr">
                        <a:lnSpc>
                          <a:spcPts val="3209"/>
                        </a:lnSpc>
                      </a:pPr>
                      <a:r>
                        <a:rPr lang="en-US" sz="2499">
                          <a:solidFill>
                            <a:srgbClr val="00235E"/>
                          </a:solidFill>
                          <a:latin typeface="Heebo"/>
                          <a:ea typeface="Heebo"/>
                          <a:cs typeface="Heebo"/>
                          <a:sym typeface="Heebo"/>
                        </a:rPr>
                        <a:t>Devamsız</a:t>
                      </a:r>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F2"/>
                    </a:solidFill>
                  </a:tcPr>
                </a:tc>
                <a:tc>
                  <a:txBody>
                    <a:bodyPr/>
                    <a:lstStyle/>
                    <a:p>
                      <a:pPr algn="ctr">
                        <a:lnSpc>
                          <a:spcPts val="3209"/>
                        </a:lnSpc>
                        <a:defRPr/>
                      </a:pPr>
                      <a:r>
                        <a:rPr lang="en-US" sz="2499">
                          <a:solidFill>
                            <a:srgbClr val="00235E"/>
                          </a:solidFill>
                          <a:latin typeface="Heebo"/>
                          <a:ea typeface="Heebo"/>
                          <a:cs typeface="Heebo"/>
                          <a:sym typeface="Heebo"/>
                        </a:rPr>
                        <a:t>0.00         * Başarısız</a:t>
                      </a:r>
                      <a:endParaRPr lang="en-US" sz="1100"/>
                    </a:p>
                    <a:p>
                      <a:pPr algn="ctr">
                        <a:lnSpc>
                          <a:spcPts val="3209"/>
                        </a:lnSpc>
                      </a:pPr>
                      <a:r>
                        <a:rPr lang="en-US" sz="2499">
                          <a:solidFill>
                            <a:srgbClr val="00235E"/>
                          </a:solidFill>
                          <a:latin typeface="Heebo"/>
                          <a:ea typeface="Heebo"/>
                          <a:cs typeface="Heebo"/>
                          <a:sym typeface="Heebo"/>
                        </a:rPr>
                        <a:t>0.00          *Başarısız</a:t>
                      </a:r>
                    </a:p>
                  </a:txBody>
                  <a:tcPr marL="47625" marR="47625" marT="47625" marB="476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EF2"/>
                    </a:solidFill>
                  </a:tcPr>
                </a:tc>
                <a:extLst>
                  <a:ext uri="{0D108BD9-81ED-4DB2-BD59-A6C34878D82A}">
                    <a16:rowId xmlns:a16="http://schemas.microsoft.com/office/drawing/2014/main" val="10011"/>
                  </a:ext>
                </a:extLst>
              </a:tr>
            </a:tbl>
          </a:graphicData>
        </a:graphic>
      </p:graphicFrame>
      <p:grpSp>
        <p:nvGrpSpPr>
          <p:cNvPr id="5" name="Group 5"/>
          <p:cNvGrpSpPr/>
          <p:nvPr/>
        </p:nvGrpSpPr>
        <p:grpSpPr>
          <a:xfrm>
            <a:off x="13144500" y="571500"/>
            <a:ext cx="4114800" cy="547688"/>
            <a:chOff x="0" y="0"/>
            <a:chExt cx="5486400" cy="730250"/>
          </a:xfrm>
        </p:grpSpPr>
        <p:sp>
          <p:nvSpPr>
            <p:cNvPr id="6" name="Freeform 6"/>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7" name="TextBox 7"/>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34</a:t>
              </a:r>
            </a:p>
          </p:txBody>
        </p:sp>
      </p:grpSp>
      <p:grpSp>
        <p:nvGrpSpPr>
          <p:cNvPr id="8" name="Group 8"/>
          <p:cNvGrpSpPr/>
          <p:nvPr/>
        </p:nvGrpSpPr>
        <p:grpSpPr>
          <a:xfrm>
            <a:off x="4841256" y="149416"/>
            <a:ext cx="12915900" cy="1939542"/>
            <a:chOff x="0" y="0"/>
            <a:chExt cx="17221200" cy="2586056"/>
          </a:xfrm>
        </p:grpSpPr>
        <p:sp>
          <p:nvSpPr>
            <p:cNvPr id="9" name="Freeform 9"/>
            <p:cNvSpPr/>
            <p:nvPr/>
          </p:nvSpPr>
          <p:spPr>
            <a:xfrm>
              <a:off x="0" y="0"/>
              <a:ext cx="17221200" cy="2586056"/>
            </a:xfrm>
            <a:custGeom>
              <a:avLst/>
              <a:gdLst/>
              <a:ahLst/>
              <a:cxnLst/>
              <a:rect l="l" t="t" r="r" b="b"/>
              <a:pathLst>
                <a:path w="17221200" h="2586056">
                  <a:moveTo>
                    <a:pt x="0" y="0"/>
                  </a:moveTo>
                  <a:lnTo>
                    <a:pt x="17221200" y="0"/>
                  </a:lnTo>
                  <a:lnTo>
                    <a:pt x="17221200" y="2586056"/>
                  </a:lnTo>
                  <a:lnTo>
                    <a:pt x="0" y="2586056"/>
                  </a:lnTo>
                  <a:close/>
                </a:path>
              </a:pathLst>
            </a:custGeom>
            <a:solidFill>
              <a:srgbClr val="000000">
                <a:alpha val="0"/>
              </a:srgbClr>
            </a:solidFill>
          </p:spPr>
          <p:txBody>
            <a:bodyPr/>
            <a:lstStyle/>
            <a:p>
              <a:endParaRPr lang="tr-TR"/>
            </a:p>
          </p:txBody>
        </p:sp>
        <p:sp>
          <p:nvSpPr>
            <p:cNvPr id="10" name="TextBox 10"/>
            <p:cNvSpPr txBox="1"/>
            <p:nvPr/>
          </p:nvSpPr>
          <p:spPr>
            <a:xfrm>
              <a:off x="0" y="57150"/>
              <a:ext cx="17221200" cy="2528906"/>
            </a:xfrm>
            <a:prstGeom prst="rect">
              <a:avLst/>
            </a:prstGeom>
          </p:spPr>
          <p:txBody>
            <a:bodyPr lIns="0" tIns="0" rIns="0" bIns="0" rtlCol="0" anchor="ct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Mutlak Değerlendirme Tablosu</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descr="C0-HD-TOP.png"/>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blipFill>
              <a:blip r:embed="rId2"/>
              <a:stretch>
                <a:fillRect/>
              </a:stretch>
            </a:blipFill>
          </p:spPr>
          <p:txBody>
            <a:bodyPr/>
            <a:lstStyle/>
            <a:p>
              <a:endParaRPr lang="tr-TR"/>
            </a:p>
          </p:txBody>
        </p:sp>
      </p:grpSp>
      <p:grpSp>
        <p:nvGrpSpPr>
          <p:cNvPr id="4" name="Group 4"/>
          <p:cNvGrpSpPr/>
          <p:nvPr/>
        </p:nvGrpSpPr>
        <p:grpSpPr>
          <a:xfrm>
            <a:off x="13144500" y="571500"/>
            <a:ext cx="4114800" cy="547688"/>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6" name="TextBox 6"/>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34</a:t>
              </a:r>
            </a:p>
          </p:txBody>
        </p:sp>
      </p:grpSp>
      <p:grpSp>
        <p:nvGrpSpPr>
          <p:cNvPr id="7" name="Group 7"/>
          <p:cNvGrpSpPr/>
          <p:nvPr/>
        </p:nvGrpSpPr>
        <p:grpSpPr>
          <a:xfrm>
            <a:off x="4982433" y="571500"/>
            <a:ext cx="12915900" cy="1939542"/>
            <a:chOff x="0" y="0"/>
            <a:chExt cx="17221200" cy="2586056"/>
          </a:xfrm>
        </p:grpSpPr>
        <p:sp>
          <p:nvSpPr>
            <p:cNvPr id="8" name="Freeform 8"/>
            <p:cNvSpPr/>
            <p:nvPr/>
          </p:nvSpPr>
          <p:spPr>
            <a:xfrm>
              <a:off x="0" y="0"/>
              <a:ext cx="17221200" cy="2586056"/>
            </a:xfrm>
            <a:custGeom>
              <a:avLst/>
              <a:gdLst/>
              <a:ahLst/>
              <a:cxnLst/>
              <a:rect l="l" t="t" r="r" b="b"/>
              <a:pathLst>
                <a:path w="17221200" h="2586056">
                  <a:moveTo>
                    <a:pt x="0" y="0"/>
                  </a:moveTo>
                  <a:lnTo>
                    <a:pt x="17221200" y="0"/>
                  </a:lnTo>
                  <a:lnTo>
                    <a:pt x="17221200" y="2586056"/>
                  </a:lnTo>
                  <a:lnTo>
                    <a:pt x="0" y="2586056"/>
                  </a:lnTo>
                  <a:close/>
                </a:path>
              </a:pathLst>
            </a:custGeom>
            <a:solidFill>
              <a:srgbClr val="000000">
                <a:alpha val="0"/>
              </a:srgbClr>
            </a:solidFill>
          </p:spPr>
          <p:txBody>
            <a:bodyPr/>
            <a:lstStyle/>
            <a:p>
              <a:endParaRPr lang="tr-TR"/>
            </a:p>
          </p:txBody>
        </p:sp>
        <p:sp>
          <p:nvSpPr>
            <p:cNvPr id="9" name="TextBox 9"/>
            <p:cNvSpPr txBox="1"/>
            <p:nvPr/>
          </p:nvSpPr>
          <p:spPr>
            <a:xfrm>
              <a:off x="0" y="57150"/>
              <a:ext cx="17221200" cy="2528906"/>
            </a:xfrm>
            <a:prstGeom prst="rect">
              <a:avLst/>
            </a:prstGeom>
          </p:spPr>
          <p:txBody>
            <a:bodyPr lIns="0" tIns="0" rIns="0" bIns="0" rtlCol="0" anchor="ct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Ders Başarı Notuna Göre Ders Seçimi</a:t>
              </a:r>
            </a:p>
          </p:txBody>
        </p:sp>
      </p:grpSp>
      <p:sp>
        <p:nvSpPr>
          <p:cNvPr id="10" name="Freeform 10"/>
          <p:cNvSpPr/>
          <p:nvPr/>
        </p:nvSpPr>
        <p:spPr>
          <a:xfrm>
            <a:off x="1028700" y="2900011"/>
            <a:ext cx="940413" cy="866890"/>
          </a:xfrm>
          <a:custGeom>
            <a:avLst/>
            <a:gdLst/>
            <a:ahLst/>
            <a:cxnLst/>
            <a:rect l="l" t="t" r="r" b="b"/>
            <a:pathLst>
              <a:path w="940413" h="866890">
                <a:moveTo>
                  <a:pt x="0" y="0"/>
                </a:moveTo>
                <a:lnTo>
                  <a:pt x="940413" y="0"/>
                </a:lnTo>
                <a:lnTo>
                  <a:pt x="940413" y="866890"/>
                </a:lnTo>
                <a:lnTo>
                  <a:pt x="0" y="866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1" name="TextBox 11"/>
          <p:cNvSpPr txBox="1"/>
          <p:nvPr/>
        </p:nvSpPr>
        <p:spPr>
          <a:xfrm>
            <a:off x="2340680" y="2495549"/>
            <a:ext cx="15291682" cy="2647951"/>
          </a:xfrm>
          <a:prstGeom prst="rect">
            <a:avLst/>
          </a:prstGeom>
        </p:spPr>
        <p:txBody>
          <a:bodyPr lIns="0" tIns="0" rIns="0" bIns="0" rtlCol="0" anchor="t">
            <a:spAutoFit/>
          </a:bodyPr>
          <a:lstStyle/>
          <a:p>
            <a:pPr algn="l">
              <a:lnSpc>
                <a:spcPts val="5399"/>
              </a:lnSpc>
            </a:pPr>
            <a:r>
              <a:rPr lang="en-US" sz="2999">
                <a:solidFill>
                  <a:srgbClr val="00235E"/>
                </a:solidFill>
                <a:latin typeface="Heebo"/>
                <a:ea typeface="Heebo"/>
                <a:cs typeface="Heebo"/>
                <a:sym typeface="Heebo"/>
              </a:rPr>
              <a:t>Koşullu geçer notların başarılı kabul edilebilmesi için öğrencinin </a:t>
            </a:r>
            <a:r>
              <a:rPr lang="en-US" sz="2999" b="1">
                <a:solidFill>
                  <a:srgbClr val="FF0000"/>
                </a:solidFill>
                <a:latin typeface="Heebo Bold"/>
                <a:ea typeface="Heebo Bold"/>
                <a:cs typeface="Heebo Bold"/>
                <a:sym typeface="Heebo Bold"/>
              </a:rPr>
              <a:t>akademik ortalamasının</a:t>
            </a:r>
            <a:r>
              <a:rPr lang="en-US" sz="2999">
                <a:solidFill>
                  <a:srgbClr val="00235E"/>
                </a:solidFill>
                <a:latin typeface="Heebo"/>
                <a:ea typeface="Heebo"/>
                <a:cs typeface="Heebo"/>
                <a:sym typeface="Heebo"/>
              </a:rPr>
              <a:t> mezuniyet öncesinde </a:t>
            </a:r>
            <a:r>
              <a:rPr lang="en-US" sz="2999">
                <a:solidFill>
                  <a:srgbClr val="FF0000"/>
                </a:solidFill>
                <a:latin typeface="Heebo"/>
                <a:ea typeface="Heebo"/>
                <a:cs typeface="Heebo"/>
                <a:sym typeface="Heebo"/>
              </a:rPr>
              <a:t>en az </a:t>
            </a:r>
            <a:r>
              <a:rPr lang="en-US" sz="2999" b="1">
                <a:solidFill>
                  <a:srgbClr val="FF0000"/>
                </a:solidFill>
                <a:latin typeface="Heebo Bold"/>
                <a:ea typeface="Heebo Bold"/>
                <a:cs typeface="Heebo Bold"/>
                <a:sym typeface="Heebo Bold"/>
              </a:rPr>
              <a:t>2.25</a:t>
            </a:r>
            <a:r>
              <a:rPr lang="en-US" sz="2999">
                <a:solidFill>
                  <a:srgbClr val="00235E"/>
                </a:solidFill>
                <a:latin typeface="Heebo"/>
                <a:ea typeface="Heebo"/>
                <a:cs typeface="Heebo"/>
                <a:sym typeface="Heebo"/>
              </a:rPr>
              <a:t> olması gerekir. Değilse; ortalama 2.25 olana kadar kendi seçecekleri sayıda dersi/dersleri tekrar almak zorundadır. </a:t>
            </a:r>
          </a:p>
          <a:p>
            <a:pPr algn="l">
              <a:lnSpc>
                <a:spcPts val="5399"/>
              </a:lnSpc>
            </a:pPr>
            <a:endParaRPr lang="en-US" sz="2999">
              <a:solidFill>
                <a:srgbClr val="00235E"/>
              </a:solidFill>
              <a:latin typeface="Heebo"/>
              <a:ea typeface="Heebo"/>
              <a:cs typeface="Heebo"/>
              <a:sym typeface="Heebo"/>
            </a:endParaRPr>
          </a:p>
        </p:txBody>
      </p:sp>
      <p:sp>
        <p:nvSpPr>
          <p:cNvPr id="12" name="TextBox 12"/>
          <p:cNvSpPr txBox="1"/>
          <p:nvPr/>
        </p:nvSpPr>
        <p:spPr>
          <a:xfrm>
            <a:off x="2340680" y="4672966"/>
            <a:ext cx="14918620" cy="565785"/>
          </a:xfrm>
          <a:prstGeom prst="rect">
            <a:avLst/>
          </a:prstGeom>
        </p:spPr>
        <p:txBody>
          <a:bodyPr lIns="0" tIns="0" rIns="0" bIns="0" rtlCol="0" anchor="t">
            <a:spAutoFit/>
          </a:bodyPr>
          <a:lstStyle/>
          <a:p>
            <a:pPr algn="ctr">
              <a:lnSpc>
                <a:spcPts val="4770"/>
              </a:lnSpc>
              <a:spcBef>
                <a:spcPct val="0"/>
              </a:spcBef>
            </a:pPr>
            <a:r>
              <a:rPr lang="en-US" sz="3000">
                <a:solidFill>
                  <a:srgbClr val="00235E"/>
                </a:solidFill>
                <a:latin typeface="Heebo"/>
                <a:ea typeface="Heebo"/>
                <a:cs typeface="Heebo"/>
                <a:sym typeface="Heebo"/>
              </a:rPr>
              <a:t>F2 ‘devamsız’ olarak kalmadır ve 00 başarı katsayısı ile başarısız olarak değerlendirilir.</a:t>
            </a:r>
          </a:p>
        </p:txBody>
      </p:sp>
      <p:sp>
        <p:nvSpPr>
          <p:cNvPr id="13" name="TextBox 13"/>
          <p:cNvSpPr txBox="1"/>
          <p:nvPr/>
        </p:nvSpPr>
        <p:spPr>
          <a:xfrm>
            <a:off x="2340680" y="5572126"/>
            <a:ext cx="14918620" cy="1165860"/>
          </a:xfrm>
          <a:prstGeom prst="rect">
            <a:avLst/>
          </a:prstGeom>
        </p:spPr>
        <p:txBody>
          <a:bodyPr lIns="0" tIns="0" rIns="0" bIns="0" rtlCol="0" anchor="t">
            <a:spAutoFit/>
          </a:bodyPr>
          <a:lstStyle/>
          <a:p>
            <a:pPr algn="ctr">
              <a:lnSpc>
                <a:spcPts val="4770"/>
              </a:lnSpc>
              <a:spcBef>
                <a:spcPct val="0"/>
              </a:spcBef>
            </a:pPr>
            <a:r>
              <a:rPr lang="en-US" sz="3000">
                <a:solidFill>
                  <a:srgbClr val="00235E"/>
                </a:solidFill>
                <a:latin typeface="Heebo"/>
                <a:ea typeface="Heebo"/>
                <a:cs typeface="Heebo"/>
                <a:sym typeface="Heebo"/>
              </a:rPr>
              <a:t>Bir dersten F1, F2 notlarından birini alan öğrenci, o dersi açıldığı ilk yarıyılda tekrarlamak zorundadır. </a:t>
            </a:r>
          </a:p>
        </p:txBody>
      </p:sp>
      <p:sp>
        <p:nvSpPr>
          <p:cNvPr id="14" name="TextBox 14"/>
          <p:cNvSpPr txBox="1"/>
          <p:nvPr/>
        </p:nvSpPr>
        <p:spPr>
          <a:xfrm>
            <a:off x="2340680" y="7073022"/>
            <a:ext cx="14918620" cy="565785"/>
          </a:xfrm>
          <a:prstGeom prst="rect">
            <a:avLst/>
          </a:prstGeom>
        </p:spPr>
        <p:txBody>
          <a:bodyPr lIns="0" tIns="0" rIns="0" bIns="0" rtlCol="0" anchor="t">
            <a:spAutoFit/>
          </a:bodyPr>
          <a:lstStyle/>
          <a:p>
            <a:pPr algn="ctr">
              <a:lnSpc>
                <a:spcPts val="4770"/>
              </a:lnSpc>
              <a:spcBef>
                <a:spcPct val="0"/>
              </a:spcBef>
            </a:pPr>
            <a:r>
              <a:rPr lang="en-US" sz="3000">
                <a:solidFill>
                  <a:srgbClr val="00235E"/>
                </a:solidFill>
                <a:latin typeface="Heebo"/>
                <a:ea typeface="Heebo"/>
                <a:cs typeface="Heebo"/>
                <a:sym typeface="Heebo"/>
              </a:rPr>
              <a:t>Başarısız olunan kredisiz derslerin ya da eşdeğerlerinin tekrar alınması zorunlu değildir.</a:t>
            </a:r>
          </a:p>
        </p:txBody>
      </p:sp>
      <p:sp>
        <p:nvSpPr>
          <p:cNvPr id="15" name="Freeform 15"/>
          <p:cNvSpPr/>
          <p:nvPr/>
        </p:nvSpPr>
        <p:spPr>
          <a:xfrm>
            <a:off x="1028700" y="4504737"/>
            <a:ext cx="940413" cy="866890"/>
          </a:xfrm>
          <a:custGeom>
            <a:avLst/>
            <a:gdLst/>
            <a:ahLst/>
            <a:cxnLst/>
            <a:rect l="l" t="t" r="r" b="b"/>
            <a:pathLst>
              <a:path w="940413" h="866890">
                <a:moveTo>
                  <a:pt x="0" y="0"/>
                </a:moveTo>
                <a:lnTo>
                  <a:pt x="940413" y="0"/>
                </a:lnTo>
                <a:lnTo>
                  <a:pt x="940413" y="866890"/>
                </a:lnTo>
                <a:lnTo>
                  <a:pt x="0" y="866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6" name="Freeform 16"/>
          <p:cNvSpPr/>
          <p:nvPr/>
        </p:nvSpPr>
        <p:spPr>
          <a:xfrm>
            <a:off x="1028700" y="5638327"/>
            <a:ext cx="940413" cy="866890"/>
          </a:xfrm>
          <a:custGeom>
            <a:avLst/>
            <a:gdLst/>
            <a:ahLst/>
            <a:cxnLst/>
            <a:rect l="l" t="t" r="r" b="b"/>
            <a:pathLst>
              <a:path w="940413" h="866890">
                <a:moveTo>
                  <a:pt x="0" y="0"/>
                </a:moveTo>
                <a:lnTo>
                  <a:pt x="940413" y="0"/>
                </a:lnTo>
                <a:lnTo>
                  <a:pt x="940413" y="866890"/>
                </a:lnTo>
                <a:lnTo>
                  <a:pt x="0" y="866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7" name="Freeform 17"/>
          <p:cNvSpPr/>
          <p:nvPr/>
        </p:nvSpPr>
        <p:spPr>
          <a:xfrm>
            <a:off x="1028700" y="6771917"/>
            <a:ext cx="940413" cy="866890"/>
          </a:xfrm>
          <a:custGeom>
            <a:avLst/>
            <a:gdLst/>
            <a:ahLst/>
            <a:cxnLst/>
            <a:rect l="l" t="t" r="r" b="b"/>
            <a:pathLst>
              <a:path w="940413" h="866890">
                <a:moveTo>
                  <a:pt x="0" y="0"/>
                </a:moveTo>
                <a:lnTo>
                  <a:pt x="940413" y="0"/>
                </a:lnTo>
                <a:lnTo>
                  <a:pt x="940413" y="866890"/>
                </a:lnTo>
                <a:lnTo>
                  <a:pt x="0" y="866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8" name="Freeform 18"/>
          <p:cNvSpPr/>
          <p:nvPr/>
        </p:nvSpPr>
        <p:spPr>
          <a:xfrm>
            <a:off x="1028700" y="7905507"/>
            <a:ext cx="940413" cy="866890"/>
          </a:xfrm>
          <a:custGeom>
            <a:avLst/>
            <a:gdLst/>
            <a:ahLst/>
            <a:cxnLst/>
            <a:rect l="l" t="t" r="r" b="b"/>
            <a:pathLst>
              <a:path w="940413" h="866890">
                <a:moveTo>
                  <a:pt x="0" y="0"/>
                </a:moveTo>
                <a:lnTo>
                  <a:pt x="940413" y="0"/>
                </a:lnTo>
                <a:lnTo>
                  <a:pt x="940413" y="866891"/>
                </a:lnTo>
                <a:lnTo>
                  <a:pt x="0" y="8668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9" name="TextBox 19"/>
          <p:cNvSpPr txBox="1"/>
          <p:nvPr/>
        </p:nvSpPr>
        <p:spPr>
          <a:xfrm>
            <a:off x="2340680" y="8224653"/>
            <a:ext cx="7031831" cy="565785"/>
          </a:xfrm>
          <a:prstGeom prst="rect">
            <a:avLst/>
          </a:prstGeom>
        </p:spPr>
        <p:txBody>
          <a:bodyPr lIns="0" tIns="0" rIns="0" bIns="0" rtlCol="0" anchor="t">
            <a:spAutoFit/>
          </a:bodyPr>
          <a:lstStyle/>
          <a:p>
            <a:pPr algn="ctr">
              <a:lnSpc>
                <a:spcPts val="4770"/>
              </a:lnSpc>
              <a:spcBef>
                <a:spcPct val="0"/>
              </a:spcBef>
            </a:pPr>
            <a:r>
              <a:rPr lang="en-US" sz="3000">
                <a:solidFill>
                  <a:srgbClr val="00235E"/>
                </a:solidFill>
                <a:latin typeface="Heebo"/>
                <a:ea typeface="Heebo"/>
                <a:cs typeface="Heebo"/>
                <a:sym typeface="Heebo"/>
              </a:rPr>
              <a:t>Geçer not alınan bir ders tekrar alınamaz. </a:t>
            </a:r>
          </a:p>
        </p:txBody>
      </p:sp>
      <p:sp>
        <p:nvSpPr>
          <p:cNvPr id="20" name="TextBox 20"/>
          <p:cNvSpPr txBox="1"/>
          <p:nvPr/>
        </p:nvSpPr>
        <p:spPr>
          <a:xfrm>
            <a:off x="2340680" y="9248775"/>
            <a:ext cx="15867608" cy="466725"/>
          </a:xfrm>
          <a:prstGeom prst="rect">
            <a:avLst/>
          </a:prstGeom>
        </p:spPr>
        <p:txBody>
          <a:bodyPr lIns="0" tIns="0" rIns="0" bIns="0" rtlCol="0" anchor="t">
            <a:spAutoFit/>
          </a:bodyPr>
          <a:lstStyle/>
          <a:p>
            <a:pPr algn="l">
              <a:lnSpc>
                <a:spcPts val="3600"/>
              </a:lnSpc>
              <a:spcBef>
                <a:spcPct val="0"/>
              </a:spcBef>
            </a:pPr>
            <a:r>
              <a:rPr lang="en-US" sz="3000">
                <a:solidFill>
                  <a:srgbClr val="00235E"/>
                </a:solidFill>
                <a:latin typeface="Heebo"/>
                <a:ea typeface="Heebo"/>
                <a:cs typeface="Heebo"/>
                <a:sym typeface="Heebo"/>
              </a:rPr>
              <a:t>Koşullu geçer not alınan dersler derslerin açılan ilk dönemde tekrar alınma zorunluluğu yoktur. </a:t>
            </a:r>
          </a:p>
        </p:txBody>
      </p:sp>
      <p:sp>
        <p:nvSpPr>
          <p:cNvPr id="21" name="Freeform 21"/>
          <p:cNvSpPr/>
          <p:nvPr/>
        </p:nvSpPr>
        <p:spPr>
          <a:xfrm>
            <a:off x="1028700" y="9043803"/>
            <a:ext cx="940413" cy="866890"/>
          </a:xfrm>
          <a:custGeom>
            <a:avLst/>
            <a:gdLst/>
            <a:ahLst/>
            <a:cxnLst/>
            <a:rect l="l" t="t" r="r" b="b"/>
            <a:pathLst>
              <a:path w="940413" h="866890">
                <a:moveTo>
                  <a:pt x="0" y="0"/>
                </a:moveTo>
                <a:lnTo>
                  <a:pt x="940413" y="0"/>
                </a:lnTo>
                <a:lnTo>
                  <a:pt x="940413" y="866890"/>
                </a:lnTo>
                <a:lnTo>
                  <a:pt x="0" y="866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86050" y="4143760"/>
            <a:ext cx="12915900" cy="999740"/>
            <a:chOff x="0" y="0"/>
            <a:chExt cx="17221200" cy="1332986"/>
          </a:xfrm>
        </p:grpSpPr>
        <p:sp>
          <p:nvSpPr>
            <p:cNvPr id="3" name="Freeform 3"/>
            <p:cNvSpPr/>
            <p:nvPr/>
          </p:nvSpPr>
          <p:spPr>
            <a:xfrm>
              <a:off x="0" y="0"/>
              <a:ext cx="17221200" cy="1332986"/>
            </a:xfrm>
            <a:custGeom>
              <a:avLst/>
              <a:gdLst/>
              <a:ahLst/>
              <a:cxnLst/>
              <a:rect l="l" t="t" r="r" b="b"/>
              <a:pathLst>
                <a:path w="17221200" h="1332986">
                  <a:moveTo>
                    <a:pt x="0" y="0"/>
                  </a:moveTo>
                  <a:lnTo>
                    <a:pt x="17221200" y="0"/>
                  </a:lnTo>
                  <a:lnTo>
                    <a:pt x="17221200" y="1332986"/>
                  </a:lnTo>
                  <a:lnTo>
                    <a:pt x="0" y="1332986"/>
                  </a:lnTo>
                  <a:close/>
                </a:path>
              </a:pathLst>
            </a:custGeom>
            <a:solidFill>
              <a:srgbClr val="000000">
                <a:alpha val="0"/>
              </a:srgbClr>
            </a:solidFill>
          </p:spPr>
          <p:txBody>
            <a:bodyPr/>
            <a:lstStyle/>
            <a:p>
              <a:endParaRPr lang="tr-TR"/>
            </a:p>
          </p:txBody>
        </p:sp>
        <p:sp>
          <p:nvSpPr>
            <p:cNvPr id="4" name="TextBox 4"/>
            <p:cNvSpPr txBox="1"/>
            <p:nvPr/>
          </p:nvSpPr>
          <p:spPr>
            <a:xfrm>
              <a:off x="0" y="57150"/>
              <a:ext cx="17221200" cy="1275836"/>
            </a:xfrm>
            <a:prstGeom prst="rect">
              <a:avLst/>
            </a:prstGeom>
          </p:spPr>
          <p:txBody>
            <a:bodyPr lIns="0" tIns="0" rIns="0" bIns="0" rtlCol="0" anchor="b"/>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ÖNLİSANS VE LİSANS YÖNETMELİĞİ</a:t>
              </a:r>
            </a:p>
          </p:txBody>
        </p:sp>
      </p:grpSp>
      <p:sp>
        <p:nvSpPr>
          <p:cNvPr id="5" name="Freeform 5"/>
          <p:cNvSpPr/>
          <p:nvPr/>
        </p:nvSpPr>
        <p:spPr>
          <a:xfrm>
            <a:off x="658557" y="6552945"/>
            <a:ext cx="1656492" cy="1656492"/>
          </a:xfrm>
          <a:custGeom>
            <a:avLst/>
            <a:gdLst/>
            <a:ahLst/>
            <a:cxnLst/>
            <a:rect l="l" t="t" r="r" b="b"/>
            <a:pathLst>
              <a:path w="1656492" h="1656492">
                <a:moveTo>
                  <a:pt x="0" y="0"/>
                </a:moveTo>
                <a:lnTo>
                  <a:pt x="1656492" y="0"/>
                </a:lnTo>
                <a:lnTo>
                  <a:pt x="1656492" y="1656492"/>
                </a:lnTo>
                <a:lnTo>
                  <a:pt x="0" y="16564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6" name="TextBox 6"/>
          <p:cNvSpPr txBox="1"/>
          <p:nvPr/>
        </p:nvSpPr>
        <p:spPr>
          <a:xfrm>
            <a:off x="2686050" y="6408387"/>
            <a:ext cx="7195642" cy="2410205"/>
          </a:xfrm>
          <a:prstGeom prst="rect">
            <a:avLst/>
          </a:prstGeom>
        </p:spPr>
        <p:txBody>
          <a:bodyPr lIns="0" tIns="0" rIns="0" bIns="0" rtlCol="0" anchor="t">
            <a:spAutoFit/>
          </a:bodyPr>
          <a:lstStyle/>
          <a:p>
            <a:pPr algn="ctr">
              <a:lnSpc>
                <a:spcPts val="4751"/>
              </a:lnSpc>
            </a:pPr>
            <a:r>
              <a:rPr lang="en-US" sz="4399">
                <a:solidFill>
                  <a:srgbClr val="000000"/>
                </a:solidFill>
                <a:latin typeface="Heebo"/>
                <a:ea typeface="Heebo"/>
                <a:cs typeface="Heebo"/>
                <a:sym typeface="Heebo"/>
              </a:rPr>
              <a:t>Ayrıntılı bilgiyi; </a:t>
            </a:r>
            <a:r>
              <a:rPr lang="en-US" sz="4399" u="sng">
                <a:solidFill>
                  <a:srgbClr val="F0532B"/>
                </a:solidFill>
                <a:latin typeface="Heebo"/>
                <a:ea typeface="Heebo"/>
                <a:cs typeface="Heebo"/>
                <a:sym typeface="Heebo"/>
                <a:hlinkClick r:id="rId4" tooltip="http://www.pau.edu.tr/oidb/tr/sayfa/yonetmelik"/>
              </a:rPr>
              <a:t>http://www.pau.edu.tr/oidb/tr/sayfa/yonetmelik</a:t>
            </a:r>
            <a:r>
              <a:rPr lang="en-US" sz="4399">
                <a:solidFill>
                  <a:srgbClr val="000000"/>
                </a:solidFill>
                <a:latin typeface="Heebo"/>
                <a:ea typeface="Heebo"/>
                <a:cs typeface="Heebo"/>
                <a:sym typeface="Heebo"/>
              </a:rPr>
              <a:t> adresinden alabilirsiniz.</a:t>
            </a:r>
          </a:p>
        </p:txBody>
      </p:sp>
      <p:sp>
        <p:nvSpPr>
          <p:cNvPr id="7" name="TextBox 7"/>
          <p:cNvSpPr txBox="1"/>
          <p:nvPr/>
        </p:nvSpPr>
        <p:spPr>
          <a:xfrm>
            <a:off x="1486803" y="1321758"/>
            <a:ext cx="16477137" cy="1507228"/>
          </a:xfrm>
          <a:prstGeom prst="rect">
            <a:avLst/>
          </a:prstGeom>
        </p:spPr>
        <p:txBody>
          <a:bodyPr lIns="0" tIns="0" rIns="0" bIns="0" rtlCol="0" anchor="t">
            <a:spAutoFit/>
          </a:bodyPr>
          <a:lstStyle/>
          <a:p>
            <a:pPr algn="ctr">
              <a:lnSpc>
                <a:spcPts val="11568"/>
              </a:lnSpc>
            </a:pPr>
            <a:r>
              <a:rPr lang="en-US" sz="10711" b="1" i="1">
                <a:solidFill>
                  <a:srgbClr val="FF0000"/>
                </a:solidFill>
                <a:latin typeface="Century Expanded Bold Italics"/>
                <a:ea typeface="Century Expanded Bold Italics"/>
                <a:cs typeface="Century Expanded Bold Italics"/>
                <a:sym typeface="Century Expanded Bold Italics"/>
              </a:rPr>
              <a:t>MUTLAKA OKUNMALI!!</a:t>
            </a:r>
          </a:p>
        </p:txBody>
      </p:sp>
      <p:pic>
        <p:nvPicPr>
          <p:cNvPr id="8" name="Picture 8"/>
          <p:cNvPicPr>
            <a:picLocks noChangeAspect="1"/>
          </p:cNvPicPr>
          <p:nvPr/>
        </p:nvPicPr>
        <p:blipFill>
          <a:blip r:embed="rId5"/>
          <a:stretch>
            <a:fillRect/>
          </a:stretch>
        </p:blipFill>
        <p:spPr>
          <a:xfrm>
            <a:off x="11258468" y="5607697"/>
            <a:ext cx="3954437" cy="395443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86050" y="4828910"/>
            <a:ext cx="12915900" cy="999740"/>
            <a:chOff x="0" y="0"/>
            <a:chExt cx="17221200" cy="1332986"/>
          </a:xfrm>
        </p:grpSpPr>
        <p:sp>
          <p:nvSpPr>
            <p:cNvPr id="3" name="Freeform 3"/>
            <p:cNvSpPr/>
            <p:nvPr/>
          </p:nvSpPr>
          <p:spPr>
            <a:xfrm>
              <a:off x="0" y="0"/>
              <a:ext cx="17221200" cy="1332986"/>
            </a:xfrm>
            <a:custGeom>
              <a:avLst/>
              <a:gdLst/>
              <a:ahLst/>
              <a:cxnLst/>
              <a:rect l="l" t="t" r="r" b="b"/>
              <a:pathLst>
                <a:path w="17221200" h="1332986">
                  <a:moveTo>
                    <a:pt x="0" y="0"/>
                  </a:moveTo>
                  <a:lnTo>
                    <a:pt x="17221200" y="0"/>
                  </a:lnTo>
                  <a:lnTo>
                    <a:pt x="17221200" y="1332986"/>
                  </a:lnTo>
                  <a:lnTo>
                    <a:pt x="0" y="1332986"/>
                  </a:lnTo>
                  <a:close/>
                </a:path>
              </a:pathLst>
            </a:custGeom>
            <a:solidFill>
              <a:srgbClr val="000000">
                <a:alpha val="0"/>
              </a:srgbClr>
            </a:solidFill>
          </p:spPr>
          <p:txBody>
            <a:bodyPr/>
            <a:lstStyle/>
            <a:p>
              <a:endParaRPr lang="tr-TR"/>
            </a:p>
          </p:txBody>
        </p:sp>
        <p:sp>
          <p:nvSpPr>
            <p:cNvPr id="4" name="TextBox 4"/>
            <p:cNvSpPr txBox="1"/>
            <p:nvPr/>
          </p:nvSpPr>
          <p:spPr>
            <a:xfrm>
              <a:off x="0" y="57150"/>
              <a:ext cx="17221200" cy="1275836"/>
            </a:xfrm>
            <a:prstGeom prst="rect">
              <a:avLst/>
            </a:prstGeom>
          </p:spPr>
          <p:txBody>
            <a:bodyPr lIns="0" tIns="0" rIns="0" bIns="0" rtlCol="0" anchor="b"/>
            <a:lstStyle/>
            <a:p>
              <a:pPr algn="ct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AKADEMİK TAKVİM</a:t>
              </a:r>
            </a:p>
          </p:txBody>
        </p:sp>
      </p:grpSp>
      <p:sp>
        <p:nvSpPr>
          <p:cNvPr id="5" name="Freeform 5"/>
          <p:cNvSpPr/>
          <p:nvPr/>
        </p:nvSpPr>
        <p:spPr>
          <a:xfrm>
            <a:off x="658557" y="6552945"/>
            <a:ext cx="1656492" cy="1656492"/>
          </a:xfrm>
          <a:custGeom>
            <a:avLst/>
            <a:gdLst/>
            <a:ahLst/>
            <a:cxnLst/>
            <a:rect l="l" t="t" r="r" b="b"/>
            <a:pathLst>
              <a:path w="1656492" h="1656492">
                <a:moveTo>
                  <a:pt x="0" y="0"/>
                </a:moveTo>
                <a:lnTo>
                  <a:pt x="1656492" y="0"/>
                </a:lnTo>
                <a:lnTo>
                  <a:pt x="1656492" y="1656492"/>
                </a:lnTo>
                <a:lnTo>
                  <a:pt x="0" y="16564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6" name="TextBox 6"/>
          <p:cNvSpPr txBox="1"/>
          <p:nvPr/>
        </p:nvSpPr>
        <p:spPr>
          <a:xfrm>
            <a:off x="2686050" y="6408387"/>
            <a:ext cx="7195642" cy="2410205"/>
          </a:xfrm>
          <a:prstGeom prst="rect">
            <a:avLst/>
          </a:prstGeom>
        </p:spPr>
        <p:txBody>
          <a:bodyPr lIns="0" tIns="0" rIns="0" bIns="0" rtlCol="0" anchor="t">
            <a:spAutoFit/>
          </a:bodyPr>
          <a:lstStyle/>
          <a:p>
            <a:pPr algn="ctr">
              <a:lnSpc>
                <a:spcPts val="4751"/>
              </a:lnSpc>
            </a:pPr>
            <a:r>
              <a:rPr lang="en-US" sz="4399">
                <a:solidFill>
                  <a:srgbClr val="000000"/>
                </a:solidFill>
                <a:latin typeface="Heebo"/>
                <a:ea typeface="Heebo"/>
                <a:cs typeface="Heebo"/>
                <a:sym typeface="Heebo"/>
              </a:rPr>
              <a:t>Ayrıntılı bilgiyi; </a:t>
            </a:r>
            <a:r>
              <a:rPr lang="en-US" sz="4399" u="sng">
                <a:solidFill>
                  <a:srgbClr val="F0532B"/>
                </a:solidFill>
                <a:latin typeface="Heebo"/>
                <a:ea typeface="Heebo"/>
                <a:cs typeface="Heebo"/>
                <a:sym typeface="Heebo"/>
                <a:hlinkClick r:id="rId4" tooltip="https://www.pau.edu.tr/oidb/tr/sayfa/akademik-takvim-3"/>
              </a:rPr>
              <a:t>http://www.pau.edu.tr/oidb/tr/sayfa/yonetmelik</a:t>
            </a:r>
            <a:r>
              <a:rPr lang="en-US" sz="4399">
                <a:solidFill>
                  <a:srgbClr val="000000"/>
                </a:solidFill>
                <a:latin typeface="Heebo"/>
                <a:ea typeface="Heebo"/>
                <a:cs typeface="Heebo"/>
                <a:sym typeface="Heebo"/>
              </a:rPr>
              <a:t> adresinden alabilirsiniz.</a:t>
            </a:r>
          </a:p>
        </p:txBody>
      </p:sp>
      <p:sp>
        <p:nvSpPr>
          <p:cNvPr id="7" name="TextBox 7"/>
          <p:cNvSpPr txBox="1"/>
          <p:nvPr/>
        </p:nvSpPr>
        <p:spPr>
          <a:xfrm>
            <a:off x="1486803" y="1321758"/>
            <a:ext cx="16477137" cy="2984563"/>
          </a:xfrm>
          <a:prstGeom prst="rect">
            <a:avLst/>
          </a:prstGeom>
        </p:spPr>
        <p:txBody>
          <a:bodyPr lIns="0" tIns="0" rIns="0" bIns="0" rtlCol="0" anchor="t">
            <a:spAutoFit/>
          </a:bodyPr>
          <a:lstStyle/>
          <a:p>
            <a:pPr algn="ctr">
              <a:lnSpc>
                <a:spcPts val="11568"/>
              </a:lnSpc>
            </a:pPr>
            <a:r>
              <a:rPr lang="en-US" sz="10711" b="1" i="1">
                <a:solidFill>
                  <a:srgbClr val="FF0000"/>
                </a:solidFill>
                <a:latin typeface="Century Expanded Bold Italics"/>
                <a:ea typeface="Century Expanded Bold Italics"/>
                <a:cs typeface="Century Expanded Bold Italics"/>
                <a:sym typeface="Century Expanded Bold Italics"/>
              </a:rPr>
              <a:t>MUTLAKA TAKİP EDİLMELİ!!</a:t>
            </a:r>
          </a:p>
        </p:txBody>
      </p:sp>
      <p:pic>
        <p:nvPicPr>
          <p:cNvPr id="8" name="Picture 8"/>
          <p:cNvPicPr>
            <a:picLocks noChangeAspect="1"/>
          </p:cNvPicPr>
          <p:nvPr/>
        </p:nvPicPr>
        <p:blipFill>
          <a:blip r:embed="rId5"/>
          <a:stretch>
            <a:fillRect/>
          </a:stretch>
        </p:blipFill>
        <p:spPr>
          <a:xfrm>
            <a:off x="11911947" y="6035554"/>
            <a:ext cx="3515723" cy="351572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descr="C0-HD-TOP.png"/>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blipFill>
              <a:blip r:embed="rId2"/>
              <a:stretch>
                <a:fillRect/>
              </a:stretch>
            </a:blipFill>
          </p:spPr>
          <p:txBody>
            <a:bodyPr/>
            <a:lstStyle/>
            <a:p>
              <a:endParaRPr lang="tr-TR"/>
            </a:p>
          </p:txBody>
        </p:sp>
      </p:grpSp>
      <p:sp>
        <p:nvSpPr>
          <p:cNvPr id="4" name="TextBox 4"/>
          <p:cNvSpPr txBox="1"/>
          <p:nvPr/>
        </p:nvSpPr>
        <p:spPr>
          <a:xfrm>
            <a:off x="1028700" y="3845628"/>
            <a:ext cx="5541754" cy="3694176"/>
          </a:xfrm>
          <a:prstGeom prst="rect">
            <a:avLst/>
          </a:prstGeom>
        </p:spPr>
        <p:txBody>
          <a:bodyPr lIns="0" tIns="0" rIns="0" bIns="0" rtlCol="0" anchor="t">
            <a:spAutoFit/>
          </a:bodyPr>
          <a:lstStyle/>
          <a:p>
            <a:pPr algn="l">
              <a:lnSpc>
                <a:spcPts val="5951"/>
              </a:lnSpc>
            </a:pPr>
            <a:r>
              <a:rPr lang="en-US" sz="3199">
                <a:solidFill>
                  <a:srgbClr val="00235E"/>
                </a:solidFill>
                <a:latin typeface="Heebo"/>
                <a:ea typeface="Heebo"/>
                <a:cs typeface="Heebo"/>
                <a:sym typeface="Heebo"/>
              </a:rPr>
              <a:t>Bu sistem ile dersini aldığınız öğretim üyesinin yüklediği ders dokümanlarını alabilirsiniz.</a:t>
            </a:r>
          </a:p>
          <a:p>
            <a:pPr algn="l">
              <a:lnSpc>
                <a:spcPts val="5951"/>
              </a:lnSpc>
            </a:pPr>
            <a:endParaRPr lang="en-US" sz="3199">
              <a:solidFill>
                <a:srgbClr val="00235E"/>
              </a:solidFill>
              <a:latin typeface="Heebo"/>
              <a:ea typeface="Heebo"/>
              <a:cs typeface="Heebo"/>
              <a:sym typeface="Heebo"/>
            </a:endParaRPr>
          </a:p>
        </p:txBody>
      </p:sp>
      <p:grpSp>
        <p:nvGrpSpPr>
          <p:cNvPr id="5" name="Group 5"/>
          <p:cNvGrpSpPr/>
          <p:nvPr/>
        </p:nvGrpSpPr>
        <p:grpSpPr>
          <a:xfrm>
            <a:off x="13144500" y="571500"/>
            <a:ext cx="4114800" cy="547688"/>
            <a:chOff x="0" y="0"/>
            <a:chExt cx="5486400" cy="730250"/>
          </a:xfrm>
        </p:grpSpPr>
        <p:sp>
          <p:nvSpPr>
            <p:cNvPr id="6" name="Freeform 6"/>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7" name="TextBox 7"/>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38</a:t>
              </a:r>
            </a:p>
          </p:txBody>
        </p:sp>
      </p:grpSp>
      <p:grpSp>
        <p:nvGrpSpPr>
          <p:cNvPr id="8" name="Group 8"/>
          <p:cNvGrpSpPr/>
          <p:nvPr/>
        </p:nvGrpSpPr>
        <p:grpSpPr>
          <a:xfrm>
            <a:off x="7383568" y="3113474"/>
            <a:ext cx="9875733" cy="5000760"/>
            <a:chOff x="0" y="0"/>
            <a:chExt cx="13167644" cy="6667680"/>
          </a:xfrm>
        </p:grpSpPr>
        <p:sp>
          <p:nvSpPr>
            <p:cNvPr id="9" name="Freeform 9"/>
            <p:cNvSpPr/>
            <p:nvPr/>
          </p:nvSpPr>
          <p:spPr>
            <a:xfrm>
              <a:off x="0" y="0"/>
              <a:ext cx="13167613" cy="6667627"/>
            </a:xfrm>
            <a:custGeom>
              <a:avLst/>
              <a:gdLst/>
              <a:ahLst/>
              <a:cxnLst/>
              <a:rect l="l" t="t" r="r" b="b"/>
              <a:pathLst>
                <a:path w="13167613" h="6667627">
                  <a:moveTo>
                    <a:pt x="0" y="0"/>
                  </a:moveTo>
                  <a:lnTo>
                    <a:pt x="13167613" y="0"/>
                  </a:lnTo>
                  <a:lnTo>
                    <a:pt x="13167613" y="6667627"/>
                  </a:lnTo>
                  <a:lnTo>
                    <a:pt x="0" y="6667627"/>
                  </a:lnTo>
                  <a:lnTo>
                    <a:pt x="0" y="0"/>
                  </a:lnTo>
                  <a:close/>
                </a:path>
              </a:pathLst>
            </a:custGeom>
            <a:blipFill>
              <a:blip r:embed="rId3"/>
              <a:stretch>
                <a:fillRect l="-1255" t="-17765" r="-12085" b="-16534"/>
              </a:stretch>
            </a:blipFill>
          </p:spPr>
          <p:txBody>
            <a:bodyPr/>
            <a:lstStyle/>
            <a:p>
              <a:endParaRPr lang="tr-TR"/>
            </a:p>
          </p:txBody>
        </p:sp>
      </p:grpSp>
      <p:sp>
        <p:nvSpPr>
          <p:cNvPr id="10" name="TextBox 10"/>
          <p:cNvSpPr txBox="1"/>
          <p:nvPr/>
        </p:nvSpPr>
        <p:spPr>
          <a:xfrm>
            <a:off x="4434840" y="1249430"/>
            <a:ext cx="13064924" cy="1491996"/>
          </a:xfrm>
          <a:prstGeom prst="rect">
            <a:avLst/>
          </a:prstGeom>
        </p:spPr>
        <p:txBody>
          <a:bodyPr lIns="0" tIns="0" rIns="0" bIns="0" rtlCol="0" anchor="t">
            <a:spAutoFit/>
          </a:bodyP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Pusula Bilgi Sistemi: Eğitim Destek Sistemi (EDS)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descr="C0-HD-TOP.png"/>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blipFill>
              <a:blip r:embed="rId2"/>
              <a:stretch>
                <a:fillRect/>
              </a:stretch>
            </a:blipFill>
          </p:spPr>
          <p:txBody>
            <a:bodyPr/>
            <a:lstStyle/>
            <a:p>
              <a:endParaRPr lang="tr-TR"/>
            </a:p>
          </p:txBody>
        </p:sp>
      </p:grpSp>
      <p:sp>
        <p:nvSpPr>
          <p:cNvPr id="4" name="TextBox 4"/>
          <p:cNvSpPr txBox="1"/>
          <p:nvPr/>
        </p:nvSpPr>
        <p:spPr>
          <a:xfrm>
            <a:off x="4297985" y="3082993"/>
            <a:ext cx="6480828" cy="7162800"/>
          </a:xfrm>
          <a:prstGeom prst="rect">
            <a:avLst/>
          </a:prstGeom>
        </p:spPr>
        <p:txBody>
          <a:bodyPr lIns="0" tIns="0" rIns="0" bIns="0" rtlCol="0" anchor="t">
            <a:spAutoFit/>
          </a:bodyPr>
          <a:lstStyle/>
          <a:p>
            <a:pPr algn="l">
              <a:lnSpc>
                <a:spcPts val="4350"/>
              </a:lnSpc>
            </a:pPr>
            <a:endParaRPr/>
          </a:p>
          <a:p>
            <a:pPr algn="l">
              <a:lnSpc>
                <a:spcPts val="4350"/>
              </a:lnSpc>
            </a:pPr>
            <a:r>
              <a:rPr lang="en-US" sz="3000">
                <a:solidFill>
                  <a:srgbClr val="00235E"/>
                </a:solidFill>
                <a:latin typeface="Heebo"/>
                <a:ea typeface="Heebo"/>
                <a:cs typeface="Heebo"/>
                <a:sym typeface="Heebo"/>
              </a:rPr>
              <a:t>Ayrıntılı bilgi için:</a:t>
            </a:r>
          </a:p>
          <a:p>
            <a:pPr algn="l">
              <a:lnSpc>
                <a:spcPts val="4350"/>
              </a:lnSpc>
            </a:pPr>
            <a:r>
              <a:rPr lang="en-US" sz="3000">
                <a:solidFill>
                  <a:srgbClr val="00235E"/>
                </a:solidFill>
                <a:latin typeface="Heebo"/>
                <a:ea typeface="Heebo"/>
                <a:cs typeface="Heebo"/>
                <a:sym typeface="Heebo"/>
              </a:rPr>
              <a:t>Farabi Koordinatörlüğü</a:t>
            </a:r>
          </a:p>
          <a:p>
            <a:pPr algn="l">
              <a:lnSpc>
                <a:spcPts val="4350"/>
              </a:lnSpc>
            </a:pPr>
            <a:r>
              <a:rPr lang="en-US" sz="3000" u="sng">
                <a:solidFill>
                  <a:srgbClr val="00235E"/>
                </a:solidFill>
                <a:latin typeface="Heebo"/>
                <a:ea typeface="Heebo"/>
                <a:cs typeface="Heebo"/>
                <a:sym typeface="Heebo"/>
                <a:hlinkClick r:id="rId3" tooltip="http://www.pau.edu.tr/farabi/tr/"/>
              </a:rPr>
              <a:t>http://www.pau.edu.tr/farabi/tr/</a:t>
            </a:r>
            <a:r>
              <a:rPr lang="en-US" sz="3000">
                <a:solidFill>
                  <a:srgbClr val="00235E"/>
                </a:solidFill>
                <a:latin typeface="Heebo"/>
                <a:ea typeface="Heebo"/>
                <a:cs typeface="Heebo"/>
                <a:sym typeface="Heebo"/>
              </a:rPr>
              <a:t> </a:t>
            </a:r>
          </a:p>
          <a:p>
            <a:pPr algn="l">
              <a:lnSpc>
                <a:spcPts val="4350"/>
              </a:lnSpc>
            </a:pPr>
            <a:endParaRPr lang="en-US" sz="3000">
              <a:solidFill>
                <a:srgbClr val="00235E"/>
              </a:solidFill>
              <a:latin typeface="Heebo"/>
              <a:ea typeface="Heebo"/>
              <a:cs typeface="Heebo"/>
              <a:sym typeface="Heebo"/>
            </a:endParaRPr>
          </a:p>
          <a:p>
            <a:pPr algn="l">
              <a:lnSpc>
                <a:spcPts val="4350"/>
              </a:lnSpc>
            </a:pPr>
            <a:r>
              <a:rPr lang="en-US" sz="3000">
                <a:solidFill>
                  <a:srgbClr val="00235E"/>
                </a:solidFill>
                <a:latin typeface="Heebo"/>
                <a:ea typeface="Heebo"/>
                <a:cs typeface="Heebo"/>
                <a:sym typeface="Heebo"/>
              </a:rPr>
              <a:t>Ayrıntılı bilgi için:</a:t>
            </a:r>
          </a:p>
          <a:p>
            <a:pPr algn="l">
              <a:lnSpc>
                <a:spcPts val="4350"/>
              </a:lnSpc>
            </a:pPr>
            <a:r>
              <a:rPr lang="en-US" sz="3000">
                <a:solidFill>
                  <a:srgbClr val="00235E"/>
                </a:solidFill>
                <a:latin typeface="Heebo"/>
                <a:ea typeface="Heebo"/>
                <a:cs typeface="Heebo"/>
                <a:sym typeface="Heebo"/>
              </a:rPr>
              <a:t>Uluslararası İlişkiler Koordinatörlüğü</a:t>
            </a:r>
          </a:p>
          <a:p>
            <a:pPr algn="l">
              <a:lnSpc>
                <a:spcPts val="4350"/>
              </a:lnSpc>
            </a:pPr>
            <a:r>
              <a:rPr lang="en-US" sz="3000" u="sng">
                <a:solidFill>
                  <a:srgbClr val="00235E"/>
                </a:solidFill>
                <a:latin typeface="Heebo"/>
                <a:ea typeface="Heebo"/>
                <a:cs typeface="Heebo"/>
                <a:sym typeface="Heebo"/>
                <a:hlinkClick r:id="rId4" tooltip="http://www.pau.edu.tr/uluslararasi/tr"/>
              </a:rPr>
              <a:t>http://www.pau.edu.tr/uluslararasi/tr</a:t>
            </a:r>
          </a:p>
          <a:p>
            <a:pPr algn="l">
              <a:lnSpc>
                <a:spcPts val="4350"/>
              </a:lnSpc>
            </a:pPr>
            <a:endParaRPr lang="en-US" sz="3000" u="sng">
              <a:solidFill>
                <a:srgbClr val="00235E"/>
              </a:solidFill>
              <a:latin typeface="Heebo"/>
              <a:ea typeface="Heebo"/>
              <a:cs typeface="Heebo"/>
              <a:sym typeface="Heebo"/>
              <a:hlinkClick r:id="rId4" tooltip="http://www.pau.edu.tr/uluslararasi/tr"/>
            </a:endParaRPr>
          </a:p>
          <a:p>
            <a:pPr algn="l">
              <a:lnSpc>
                <a:spcPts val="4350"/>
              </a:lnSpc>
            </a:pPr>
            <a:r>
              <a:rPr lang="en-US" sz="3000">
                <a:solidFill>
                  <a:srgbClr val="00235E"/>
                </a:solidFill>
                <a:latin typeface="Heebo"/>
                <a:ea typeface="Heebo"/>
                <a:cs typeface="Heebo"/>
                <a:sym typeface="Heebo"/>
              </a:rPr>
              <a:t>Ayrıntılı bilgi için:</a:t>
            </a:r>
          </a:p>
          <a:p>
            <a:pPr algn="l">
              <a:lnSpc>
                <a:spcPts val="4350"/>
              </a:lnSpc>
            </a:pPr>
            <a:r>
              <a:rPr lang="en-US" sz="3000">
                <a:solidFill>
                  <a:srgbClr val="00235E"/>
                </a:solidFill>
                <a:latin typeface="Heebo"/>
                <a:ea typeface="Heebo"/>
                <a:cs typeface="Heebo"/>
                <a:sym typeface="Heebo"/>
              </a:rPr>
              <a:t>Uluslararası İlişkiler Koordinatörlüğü</a:t>
            </a:r>
          </a:p>
          <a:p>
            <a:pPr algn="l">
              <a:lnSpc>
                <a:spcPts val="4350"/>
              </a:lnSpc>
            </a:pPr>
            <a:r>
              <a:rPr lang="en-US" sz="3000" u="sng">
                <a:solidFill>
                  <a:srgbClr val="00235E"/>
                </a:solidFill>
                <a:latin typeface="Heebo"/>
                <a:ea typeface="Heebo"/>
                <a:cs typeface="Heebo"/>
                <a:sym typeface="Heebo"/>
                <a:hlinkClick r:id="rId4" tooltip="http://www.pau.edu.tr/uluslararasi/tr"/>
              </a:rPr>
              <a:t>http://www.pau.edu.tr/uluslararasi/tr</a:t>
            </a:r>
            <a:r>
              <a:rPr lang="en-US" sz="3000">
                <a:solidFill>
                  <a:srgbClr val="00235E"/>
                </a:solidFill>
                <a:latin typeface="Heebo"/>
                <a:ea typeface="Heebo"/>
                <a:cs typeface="Heebo"/>
                <a:sym typeface="Heebo"/>
              </a:rPr>
              <a:t> </a:t>
            </a:r>
          </a:p>
          <a:p>
            <a:pPr algn="l">
              <a:lnSpc>
                <a:spcPts val="4350"/>
              </a:lnSpc>
            </a:pPr>
            <a:endParaRPr lang="en-US" sz="3000">
              <a:solidFill>
                <a:srgbClr val="00235E"/>
              </a:solidFill>
              <a:latin typeface="Heebo"/>
              <a:ea typeface="Heebo"/>
              <a:cs typeface="Heebo"/>
              <a:sym typeface="Heebo"/>
            </a:endParaRPr>
          </a:p>
        </p:txBody>
      </p:sp>
      <p:grpSp>
        <p:nvGrpSpPr>
          <p:cNvPr id="5" name="Group 5"/>
          <p:cNvGrpSpPr/>
          <p:nvPr/>
        </p:nvGrpSpPr>
        <p:grpSpPr>
          <a:xfrm>
            <a:off x="13144500" y="571500"/>
            <a:ext cx="4114800" cy="547688"/>
            <a:chOff x="0" y="0"/>
            <a:chExt cx="5486400" cy="730250"/>
          </a:xfrm>
        </p:grpSpPr>
        <p:sp>
          <p:nvSpPr>
            <p:cNvPr id="6" name="Freeform 6"/>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7" name="TextBox 7"/>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40</a:t>
              </a:r>
            </a:p>
          </p:txBody>
        </p:sp>
      </p:grpSp>
      <p:grpSp>
        <p:nvGrpSpPr>
          <p:cNvPr id="8" name="Group 8"/>
          <p:cNvGrpSpPr/>
          <p:nvPr/>
        </p:nvGrpSpPr>
        <p:grpSpPr>
          <a:xfrm>
            <a:off x="1386327" y="3619500"/>
            <a:ext cx="1993583" cy="1524000"/>
            <a:chOff x="0" y="0"/>
            <a:chExt cx="2658110" cy="2032000"/>
          </a:xfrm>
        </p:grpSpPr>
        <p:sp>
          <p:nvSpPr>
            <p:cNvPr id="9" name="Freeform 9" descr="http://uluslararasi.karabuk.edu.tr/yuklenen/resimler/1262122016115326.png"/>
            <p:cNvSpPr/>
            <p:nvPr/>
          </p:nvSpPr>
          <p:spPr>
            <a:xfrm>
              <a:off x="0" y="0"/>
              <a:ext cx="2658110" cy="2032000"/>
            </a:xfrm>
            <a:custGeom>
              <a:avLst/>
              <a:gdLst/>
              <a:ahLst/>
              <a:cxnLst/>
              <a:rect l="l" t="t" r="r" b="b"/>
              <a:pathLst>
                <a:path w="2658110" h="2032000">
                  <a:moveTo>
                    <a:pt x="0" y="0"/>
                  </a:moveTo>
                  <a:lnTo>
                    <a:pt x="2658110" y="0"/>
                  </a:lnTo>
                  <a:lnTo>
                    <a:pt x="2658110" y="2032000"/>
                  </a:lnTo>
                  <a:lnTo>
                    <a:pt x="0" y="2032000"/>
                  </a:lnTo>
                  <a:lnTo>
                    <a:pt x="0" y="0"/>
                  </a:lnTo>
                  <a:close/>
                </a:path>
              </a:pathLst>
            </a:custGeom>
            <a:blipFill>
              <a:blip r:embed="rId5"/>
              <a:stretch>
                <a:fillRect t="-12976" b="-17835"/>
              </a:stretch>
            </a:blipFill>
          </p:spPr>
          <p:txBody>
            <a:bodyPr/>
            <a:lstStyle/>
            <a:p>
              <a:endParaRPr lang="tr-TR"/>
            </a:p>
          </p:txBody>
        </p:sp>
      </p:grpSp>
      <p:grpSp>
        <p:nvGrpSpPr>
          <p:cNvPr id="10" name="Group 10"/>
          <p:cNvGrpSpPr/>
          <p:nvPr/>
        </p:nvGrpSpPr>
        <p:grpSpPr>
          <a:xfrm>
            <a:off x="1175132" y="5589974"/>
            <a:ext cx="2700300" cy="1464968"/>
            <a:chOff x="0" y="0"/>
            <a:chExt cx="3600400" cy="1953290"/>
          </a:xfrm>
        </p:grpSpPr>
        <p:sp>
          <p:nvSpPr>
            <p:cNvPr id="11" name="Freeform 11" descr="https://www.caie-caei.org/wp-content/uploads/2014/11/erasmus-logo.png"/>
            <p:cNvSpPr/>
            <p:nvPr/>
          </p:nvSpPr>
          <p:spPr>
            <a:xfrm>
              <a:off x="0" y="0"/>
              <a:ext cx="3600450" cy="1953260"/>
            </a:xfrm>
            <a:custGeom>
              <a:avLst/>
              <a:gdLst/>
              <a:ahLst/>
              <a:cxnLst/>
              <a:rect l="l" t="t" r="r" b="b"/>
              <a:pathLst>
                <a:path w="3600450" h="1953260">
                  <a:moveTo>
                    <a:pt x="0" y="0"/>
                  </a:moveTo>
                  <a:lnTo>
                    <a:pt x="3600450" y="0"/>
                  </a:lnTo>
                  <a:lnTo>
                    <a:pt x="3600450" y="1953260"/>
                  </a:lnTo>
                  <a:lnTo>
                    <a:pt x="0" y="1953260"/>
                  </a:lnTo>
                  <a:lnTo>
                    <a:pt x="0" y="0"/>
                  </a:lnTo>
                  <a:close/>
                </a:path>
              </a:pathLst>
            </a:custGeom>
            <a:blipFill>
              <a:blip r:embed="rId6"/>
              <a:stretch>
                <a:fillRect r="1" b="-3839"/>
              </a:stretch>
            </a:blipFill>
          </p:spPr>
          <p:txBody>
            <a:bodyPr/>
            <a:lstStyle/>
            <a:p>
              <a:endParaRPr lang="tr-TR"/>
            </a:p>
          </p:txBody>
        </p:sp>
      </p:grpSp>
      <p:grpSp>
        <p:nvGrpSpPr>
          <p:cNvPr id="12" name="Group 12"/>
          <p:cNvGrpSpPr/>
          <p:nvPr/>
        </p:nvGrpSpPr>
        <p:grpSpPr>
          <a:xfrm>
            <a:off x="1223799" y="8096982"/>
            <a:ext cx="2318638" cy="1924408"/>
            <a:chOff x="0" y="0"/>
            <a:chExt cx="2448272" cy="2032000"/>
          </a:xfrm>
        </p:grpSpPr>
        <p:sp>
          <p:nvSpPr>
            <p:cNvPr id="13" name="Freeform 13" descr="http://mevlana.akdeniz.edu.tr/_dinamik/234/12.png"/>
            <p:cNvSpPr/>
            <p:nvPr/>
          </p:nvSpPr>
          <p:spPr>
            <a:xfrm>
              <a:off x="0" y="0"/>
              <a:ext cx="2448306" cy="2032000"/>
            </a:xfrm>
            <a:custGeom>
              <a:avLst/>
              <a:gdLst/>
              <a:ahLst/>
              <a:cxnLst/>
              <a:rect l="l" t="t" r="r" b="b"/>
              <a:pathLst>
                <a:path w="2448306" h="2032000">
                  <a:moveTo>
                    <a:pt x="0" y="0"/>
                  </a:moveTo>
                  <a:lnTo>
                    <a:pt x="2448306" y="0"/>
                  </a:lnTo>
                  <a:lnTo>
                    <a:pt x="2448306" y="2032000"/>
                  </a:lnTo>
                  <a:lnTo>
                    <a:pt x="0" y="2032000"/>
                  </a:lnTo>
                  <a:lnTo>
                    <a:pt x="0" y="0"/>
                  </a:lnTo>
                  <a:close/>
                </a:path>
              </a:pathLst>
            </a:custGeom>
            <a:blipFill>
              <a:blip r:embed="rId7"/>
              <a:stretch>
                <a:fillRect r="1" b="-20981"/>
              </a:stretch>
            </a:blipFill>
          </p:spPr>
          <p:txBody>
            <a:bodyPr/>
            <a:lstStyle/>
            <a:p>
              <a:endParaRPr lang="tr-TR"/>
            </a:p>
          </p:txBody>
        </p:sp>
      </p:grpSp>
      <p:grpSp>
        <p:nvGrpSpPr>
          <p:cNvPr id="14" name="Group 14"/>
          <p:cNvGrpSpPr/>
          <p:nvPr/>
        </p:nvGrpSpPr>
        <p:grpSpPr>
          <a:xfrm>
            <a:off x="2525282" y="1146560"/>
            <a:ext cx="14734019" cy="1939542"/>
            <a:chOff x="0" y="0"/>
            <a:chExt cx="19645358" cy="2586056"/>
          </a:xfrm>
        </p:grpSpPr>
        <p:sp>
          <p:nvSpPr>
            <p:cNvPr id="15" name="Freeform 15"/>
            <p:cNvSpPr/>
            <p:nvPr/>
          </p:nvSpPr>
          <p:spPr>
            <a:xfrm>
              <a:off x="0" y="0"/>
              <a:ext cx="19645357" cy="2586056"/>
            </a:xfrm>
            <a:custGeom>
              <a:avLst/>
              <a:gdLst/>
              <a:ahLst/>
              <a:cxnLst/>
              <a:rect l="l" t="t" r="r" b="b"/>
              <a:pathLst>
                <a:path w="19645357" h="2586056">
                  <a:moveTo>
                    <a:pt x="0" y="0"/>
                  </a:moveTo>
                  <a:lnTo>
                    <a:pt x="19645357" y="0"/>
                  </a:lnTo>
                  <a:lnTo>
                    <a:pt x="19645357" y="2586056"/>
                  </a:lnTo>
                  <a:lnTo>
                    <a:pt x="0" y="2586056"/>
                  </a:lnTo>
                  <a:close/>
                </a:path>
              </a:pathLst>
            </a:custGeom>
            <a:solidFill>
              <a:srgbClr val="000000">
                <a:alpha val="0"/>
              </a:srgbClr>
            </a:solidFill>
          </p:spPr>
          <p:txBody>
            <a:bodyPr/>
            <a:lstStyle/>
            <a:p>
              <a:endParaRPr lang="tr-TR"/>
            </a:p>
          </p:txBody>
        </p:sp>
        <p:sp>
          <p:nvSpPr>
            <p:cNvPr id="16" name="TextBox 16"/>
            <p:cNvSpPr txBox="1"/>
            <p:nvPr/>
          </p:nvSpPr>
          <p:spPr>
            <a:xfrm>
              <a:off x="0" y="57150"/>
              <a:ext cx="19645358" cy="2528906"/>
            </a:xfrm>
            <a:prstGeom prst="rect">
              <a:avLst/>
            </a:prstGeom>
          </p:spPr>
          <p:txBody>
            <a:bodyPr lIns="0" tIns="0" rIns="0" bIns="0" rtlCol="0" anchor="ct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ÖĞRENCİ DEĞİŞİM PROGRAMLARI</a:t>
              </a:r>
            </a:p>
          </p:txBody>
        </p:sp>
      </p:grpSp>
      <p:grpSp>
        <p:nvGrpSpPr>
          <p:cNvPr id="17" name="Group 17"/>
          <p:cNvGrpSpPr/>
          <p:nvPr/>
        </p:nvGrpSpPr>
        <p:grpSpPr>
          <a:xfrm rot="669219">
            <a:off x="11432808" y="3932142"/>
            <a:ext cx="6572671" cy="3562776"/>
            <a:chOff x="0" y="0"/>
            <a:chExt cx="9941418" cy="5388836"/>
          </a:xfrm>
        </p:grpSpPr>
        <p:sp>
          <p:nvSpPr>
            <p:cNvPr id="18" name="Freeform 18"/>
            <p:cNvSpPr/>
            <p:nvPr/>
          </p:nvSpPr>
          <p:spPr>
            <a:xfrm>
              <a:off x="0" y="0"/>
              <a:ext cx="9941433" cy="5388864"/>
            </a:xfrm>
            <a:custGeom>
              <a:avLst/>
              <a:gdLst/>
              <a:ahLst/>
              <a:cxnLst/>
              <a:rect l="l" t="t" r="r" b="b"/>
              <a:pathLst>
                <a:path w="9941433" h="5388864">
                  <a:moveTo>
                    <a:pt x="0" y="0"/>
                  </a:moveTo>
                  <a:lnTo>
                    <a:pt x="9941433" y="0"/>
                  </a:lnTo>
                  <a:lnTo>
                    <a:pt x="9941433" y="5388864"/>
                  </a:lnTo>
                  <a:lnTo>
                    <a:pt x="0" y="5388864"/>
                  </a:lnTo>
                  <a:lnTo>
                    <a:pt x="0" y="0"/>
                  </a:lnTo>
                  <a:close/>
                </a:path>
              </a:pathLst>
            </a:custGeom>
            <a:blipFill>
              <a:blip r:embed="rId8"/>
              <a:stretch>
                <a:fillRect l="-164314" t="-113028" r="-159569" b="-226839"/>
              </a:stretch>
            </a:blipFill>
          </p:spPr>
          <p:txBody>
            <a:bodyPr/>
            <a:lstStyle/>
            <a:p>
              <a:endParaRPr lang="tr-T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35E"/>
        </a:solidFill>
        <a:effectLst/>
      </p:bgPr>
    </p:bg>
    <p:spTree>
      <p:nvGrpSpPr>
        <p:cNvPr id="1" name=""/>
        <p:cNvGrpSpPr/>
        <p:nvPr/>
      </p:nvGrpSpPr>
      <p:grpSpPr>
        <a:xfrm>
          <a:off x="0" y="0"/>
          <a:ext cx="0" cy="0"/>
          <a:chOff x="0" y="0"/>
          <a:chExt cx="0" cy="0"/>
        </a:xfrm>
      </p:grpSpPr>
      <p:grpSp>
        <p:nvGrpSpPr>
          <p:cNvPr id="2" name="Group 2"/>
          <p:cNvGrpSpPr/>
          <p:nvPr/>
        </p:nvGrpSpPr>
        <p:grpSpPr>
          <a:xfrm>
            <a:off x="0" y="-1316363"/>
            <a:ext cx="18288000" cy="7801998"/>
            <a:chOff x="0" y="0"/>
            <a:chExt cx="4816593" cy="2054847"/>
          </a:xfrm>
        </p:grpSpPr>
        <p:sp>
          <p:nvSpPr>
            <p:cNvPr id="3" name="Freeform 3"/>
            <p:cNvSpPr/>
            <p:nvPr/>
          </p:nvSpPr>
          <p:spPr>
            <a:xfrm>
              <a:off x="0" y="0"/>
              <a:ext cx="4816592" cy="2054847"/>
            </a:xfrm>
            <a:custGeom>
              <a:avLst/>
              <a:gdLst/>
              <a:ahLst/>
              <a:cxnLst/>
              <a:rect l="l" t="t" r="r" b="b"/>
              <a:pathLst>
                <a:path w="4816592" h="2054847">
                  <a:moveTo>
                    <a:pt x="42333" y="0"/>
                  </a:moveTo>
                  <a:lnTo>
                    <a:pt x="4774259" y="0"/>
                  </a:lnTo>
                  <a:cubicBezTo>
                    <a:pt x="4785487" y="0"/>
                    <a:pt x="4796254" y="4460"/>
                    <a:pt x="4804193" y="12399"/>
                  </a:cubicBezTo>
                  <a:cubicBezTo>
                    <a:pt x="4812132" y="20338"/>
                    <a:pt x="4816592" y="31106"/>
                    <a:pt x="4816592" y="42333"/>
                  </a:cubicBezTo>
                  <a:lnTo>
                    <a:pt x="4816592" y="2012514"/>
                  </a:lnTo>
                  <a:cubicBezTo>
                    <a:pt x="4816592" y="2023741"/>
                    <a:pt x="4812132" y="2034509"/>
                    <a:pt x="4804193" y="2042448"/>
                  </a:cubicBezTo>
                  <a:cubicBezTo>
                    <a:pt x="4796254" y="2050387"/>
                    <a:pt x="4785487" y="2054847"/>
                    <a:pt x="4774259" y="2054847"/>
                  </a:cubicBezTo>
                  <a:lnTo>
                    <a:pt x="42333" y="2054847"/>
                  </a:lnTo>
                  <a:cubicBezTo>
                    <a:pt x="31106" y="2054847"/>
                    <a:pt x="20338" y="2050387"/>
                    <a:pt x="12399" y="2042448"/>
                  </a:cubicBezTo>
                  <a:cubicBezTo>
                    <a:pt x="4460" y="2034509"/>
                    <a:pt x="0" y="2023741"/>
                    <a:pt x="0" y="2012514"/>
                  </a:cubicBezTo>
                  <a:lnTo>
                    <a:pt x="0" y="42333"/>
                  </a:lnTo>
                  <a:cubicBezTo>
                    <a:pt x="0" y="31106"/>
                    <a:pt x="4460" y="20338"/>
                    <a:pt x="12399" y="12399"/>
                  </a:cubicBezTo>
                  <a:cubicBezTo>
                    <a:pt x="20338" y="4460"/>
                    <a:pt x="31106" y="0"/>
                    <a:pt x="42333" y="0"/>
                  </a:cubicBezTo>
                  <a:close/>
                </a:path>
              </a:pathLst>
            </a:custGeom>
            <a:solidFill>
              <a:srgbClr val="F2F2F2"/>
            </a:solidFill>
          </p:spPr>
          <p:txBody>
            <a:bodyPr/>
            <a:lstStyle/>
            <a:p>
              <a:endParaRPr lang="tr-TR"/>
            </a:p>
          </p:txBody>
        </p:sp>
        <p:sp>
          <p:nvSpPr>
            <p:cNvPr id="4" name="TextBox 4"/>
            <p:cNvSpPr txBox="1"/>
            <p:nvPr/>
          </p:nvSpPr>
          <p:spPr>
            <a:xfrm>
              <a:off x="0" y="-38100"/>
              <a:ext cx="4816593" cy="209294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785958" y="527236"/>
            <a:ext cx="5543634" cy="5543634"/>
          </a:xfrm>
          <a:custGeom>
            <a:avLst/>
            <a:gdLst/>
            <a:ahLst/>
            <a:cxnLst/>
            <a:rect l="l" t="t" r="r" b="b"/>
            <a:pathLst>
              <a:path w="5543634" h="5543634">
                <a:moveTo>
                  <a:pt x="0" y="0"/>
                </a:moveTo>
                <a:lnTo>
                  <a:pt x="5543634" y="0"/>
                </a:lnTo>
                <a:lnTo>
                  <a:pt x="5543634" y="5543634"/>
                </a:lnTo>
                <a:lnTo>
                  <a:pt x="0" y="5543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6" name="TextBox 6"/>
          <p:cNvSpPr txBox="1"/>
          <p:nvPr/>
        </p:nvSpPr>
        <p:spPr>
          <a:xfrm>
            <a:off x="6905405" y="1737425"/>
            <a:ext cx="10809343" cy="2939088"/>
          </a:xfrm>
          <a:prstGeom prst="rect">
            <a:avLst/>
          </a:prstGeom>
        </p:spPr>
        <p:txBody>
          <a:bodyPr lIns="0" tIns="0" rIns="0" bIns="0" rtlCol="0" anchor="t">
            <a:spAutoFit/>
          </a:bodyPr>
          <a:lstStyle/>
          <a:p>
            <a:pPr algn="ctr">
              <a:lnSpc>
                <a:spcPts val="11780"/>
              </a:lnSpc>
              <a:spcBef>
                <a:spcPct val="0"/>
              </a:spcBef>
            </a:pPr>
            <a:r>
              <a:rPr lang="en-US" sz="8414">
                <a:solidFill>
                  <a:srgbClr val="00235E"/>
                </a:solidFill>
                <a:latin typeface="Century Expanded"/>
                <a:ea typeface="Century Expanded"/>
                <a:cs typeface="Century Expanded"/>
                <a:sym typeface="Century Expanded"/>
              </a:rPr>
              <a:t>KAMPÜS OLANAKLARI</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descr="C0-HD-TOP.png"/>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blipFill>
              <a:blip r:embed="rId2"/>
              <a:stretch>
                <a:fillRect/>
              </a:stretch>
            </a:blipFill>
          </p:spPr>
          <p:txBody>
            <a:bodyPr/>
            <a:lstStyle/>
            <a:p>
              <a:endParaRPr lang="tr-TR"/>
            </a:p>
          </p:txBody>
        </p:sp>
      </p:grpSp>
      <p:grpSp>
        <p:nvGrpSpPr>
          <p:cNvPr id="4" name="Group 4"/>
          <p:cNvGrpSpPr/>
          <p:nvPr/>
        </p:nvGrpSpPr>
        <p:grpSpPr>
          <a:xfrm>
            <a:off x="13144500" y="571500"/>
            <a:ext cx="4114800" cy="547688"/>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6" name="TextBox 6"/>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37</a:t>
              </a:r>
            </a:p>
          </p:txBody>
        </p:sp>
      </p:grpSp>
      <p:sp>
        <p:nvSpPr>
          <p:cNvPr id="7" name="TextBox 7"/>
          <p:cNvSpPr txBox="1"/>
          <p:nvPr/>
        </p:nvSpPr>
        <p:spPr>
          <a:xfrm>
            <a:off x="4392326" y="628650"/>
            <a:ext cx="12733020" cy="1491996"/>
          </a:xfrm>
          <a:prstGeom prst="rect">
            <a:avLst/>
          </a:prstGeom>
        </p:spPr>
        <p:txBody>
          <a:bodyPr lIns="0" tIns="0" rIns="0" bIns="0" rtlCol="0" anchor="t">
            <a:spAutoFit/>
          </a:bodyPr>
          <a:lstStyle/>
          <a:p>
            <a:pPr algn="r">
              <a:lnSpc>
                <a:spcPts val="5831"/>
              </a:lnSpc>
            </a:pPr>
            <a:r>
              <a:rPr lang="en-US" sz="5399" b="1" i="1">
                <a:solidFill>
                  <a:srgbClr val="00235E"/>
                </a:solidFill>
                <a:latin typeface="Century Expanded Bold Italics"/>
                <a:ea typeface="Century Expanded Bold Italics"/>
                <a:cs typeface="Century Expanded Bold Italics"/>
                <a:sym typeface="Century Expanded Bold Italics"/>
              </a:rPr>
              <a:t>EDUROAM:</a:t>
            </a:r>
            <a:r>
              <a:rPr lang="en-US" sz="5399">
                <a:solidFill>
                  <a:srgbClr val="00235E"/>
                </a:solidFill>
                <a:latin typeface="Century Expanded"/>
                <a:ea typeface="Century Expanded"/>
                <a:cs typeface="Century Expanded"/>
                <a:sym typeface="Century Expanded"/>
              </a:rPr>
              <a:t> </a:t>
            </a:r>
          </a:p>
          <a:p>
            <a:pPr algn="r">
              <a:lnSpc>
                <a:spcPts val="5831"/>
              </a:lnSpc>
            </a:pPr>
            <a:r>
              <a:rPr lang="en-US" sz="5399">
                <a:solidFill>
                  <a:srgbClr val="00235E"/>
                </a:solidFill>
                <a:latin typeface="Century Expanded"/>
                <a:ea typeface="Century Expanded"/>
                <a:cs typeface="Century Expanded"/>
                <a:sym typeface="Century Expanded"/>
              </a:rPr>
              <a:t>KAMPÜS İçerisinde İnternete Giriş</a:t>
            </a:r>
          </a:p>
        </p:txBody>
      </p:sp>
      <p:pic>
        <p:nvPicPr>
          <p:cNvPr id="8" name="Picture 8"/>
          <p:cNvPicPr>
            <a:picLocks noChangeAspect="1"/>
          </p:cNvPicPr>
          <p:nvPr/>
        </p:nvPicPr>
        <p:blipFill>
          <a:blip r:embed="rId3"/>
          <a:stretch>
            <a:fillRect/>
          </a:stretch>
        </p:blipFill>
        <p:spPr>
          <a:xfrm>
            <a:off x="2339623" y="2501753"/>
            <a:ext cx="7012160" cy="7012160"/>
          </a:xfrm>
          <a:prstGeom prst="rect">
            <a:avLst/>
          </a:prstGeom>
        </p:spPr>
      </p:pic>
      <p:sp>
        <p:nvSpPr>
          <p:cNvPr id="9" name="TextBox 9"/>
          <p:cNvSpPr txBox="1"/>
          <p:nvPr/>
        </p:nvSpPr>
        <p:spPr>
          <a:xfrm>
            <a:off x="9144000" y="5264883"/>
            <a:ext cx="7783860" cy="742950"/>
          </a:xfrm>
          <a:prstGeom prst="rect">
            <a:avLst/>
          </a:prstGeom>
        </p:spPr>
        <p:txBody>
          <a:bodyPr lIns="0" tIns="0" rIns="0" bIns="0" rtlCol="0" anchor="t">
            <a:spAutoFit/>
          </a:bodyPr>
          <a:lstStyle/>
          <a:p>
            <a:pPr algn="l">
              <a:lnSpc>
                <a:spcPts val="5999"/>
              </a:lnSpc>
              <a:spcBef>
                <a:spcPct val="0"/>
              </a:spcBef>
            </a:pPr>
            <a:r>
              <a:rPr lang="en-US" sz="4999">
                <a:solidFill>
                  <a:srgbClr val="00235E"/>
                </a:solidFill>
                <a:latin typeface="Heebo"/>
                <a:ea typeface="Heebo"/>
                <a:cs typeface="Heebo"/>
                <a:sym typeface="Heebo"/>
              </a:rPr>
              <a:t>EDUROAM Kuruluş Adımları</a:t>
            </a:r>
          </a:p>
        </p:txBody>
      </p:sp>
    </p:spTree>
  </p:cSld>
  <p:clrMapOvr>
    <a:masterClrMapping/>
  </p:clrMapOvr>
  <p:transition spd="slow">
    <p:push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8100"/>
            <a:ext cx="18288000" cy="2162175"/>
            <a:chOff x="0" y="0"/>
            <a:chExt cx="24384000" cy="2882900"/>
          </a:xfrm>
        </p:grpSpPr>
        <p:sp>
          <p:nvSpPr>
            <p:cNvPr id="3" name="Freeform 3"/>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solidFill>
              <a:srgbClr val="000000">
                <a:alpha val="0"/>
              </a:srgbClr>
            </a:solidFill>
            <a:ln w="12700">
              <a:solidFill>
                <a:srgbClr val="000000"/>
              </a:solidFill>
            </a:ln>
          </p:spPr>
          <p:txBody>
            <a:bodyPr/>
            <a:lstStyle/>
            <a:p>
              <a:endParaRPr lang="tr-TR"/>
            </a:p>
          </p:txBody>
        </p:sp>
      </p:grpSp>
      <p:grpSp>
        <p:nvGrpSpPr>
          <p:cNvPr id="4" name="Group 4"/>
          <p:cNvGrpSpPr/>
          <p:nvPr/>
        </p:nvGrpSpPr>
        <p:grpSpPr>
          <a:xfrm>
            <a:off x="13144500" y="571500"/>
            <a:ext cx="4114800" cy="547688"/>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6" name="TextBox 6"/>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44</a:t>
              </a:r>
            </a:p>
          </p:txBody>
        </p:sp>
      </p:grpSp>
      <p:grpSp>
        <p:nvGrpSpPr>
          <p:cNvPr id="7" name="Group 7"/>
          <p:cNvGrpSpPr/>
          <p:nvPr/>
        </p:nvGrpSpPr>
        <p:grpSpPr>
          <a:xfrm>
            <a:off x="1194652" y="260733"/>
            <a:ext cx="16788114" cy="1939542"/>
            <a:chOff x="0" y="0"/>
            <a:chExt cx="22384152" cy="2586056"/>
          </a:xfrm>
        </p:grpSpPr>
        <p:sp>
          <p:nvSpPr>
            <p:cNvPr id="8" name="Freeform 8"/>
            <p:cNvSpPr/>
            <p:nvPr/>
          </p:nvSpPr>
          <p:spPr>
            <a:xfrm>
              <a:off x="0" y="0"/>
              <a:ext cx="22384152" cy="2586056"/>
            </a:xfrm>
            <a:custGeom>
              <a:avLst/>
              <a:gdLst/>
              <a:ahLst/>
              <a:cxnLst/>
              <a:rect l="l" t="t" r="r" b="b"/>
              <a:pathLst>
                <a:path w="22384152" h="2586056">
                  <a:moveTo>
                    <a:pt x="0" y="0"/>
                  </a:moveTo>
                  <a:lnTo>
                    <a:pt x="22384152" y="0"/>
                  </a:lnTo>
                  <a:lnTo>
                    <a:pt x="22384152" y="2586056"/>
                  </a:lnTo>
                  <a:lnTo>
                    <a:pt x="0" y="2586056"/>
                  </a:lnTo>
                  <a:close/>
                </a:path>
              </a:pathLst>
            </a:custGeom>
            <a:solidFill>
              <a:srgbClr val="000000">
                <a:alpha val="0"/>
              </a:srgbClr>
            </a:solidFill>
          </p:spPr>
          <p:txBody>
            <a:bodyPr/>
            <a:lstStyle/>
            <a:p>
              <a:endParaRPr lang="tr-TR"/>
            </a:p>
          </p:txBody>
        </p:sp>
        <p:sp>
          <p:nvSpPr>
            <p:cNvPr id="9" name="TextBox 9"/>
            <p:cNvSpPr txBox="1"/>
            <p:nvPr/>
          </p:nvSpPr>
          <p:spPr>
            <a:xfrm>
              <a:off x="0" y="57150"/>
              <a:ext cx="22384152" cy="2528906"/>
            </a:xfrm>
            <a:prstGeom prst="rect">
              <a:avLst/>
            </a:prstGeom>
          </p:spPr>
          <p:txBody>
            <a:bodyPr lIns="0" tIns="0" rIns="0" bIns="0" rtlCol="0" anchor="ct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HASAN KASAPOĞLU KÜLTÜR MERKEZİ</a:t>
              </a:r>
            </a:p>
            <a:p>
              <a:pPr algn="r">
                <a:lnSpc>
                  <a:spcPts val="3888"/>
                </a:lnSpc>
              </a:pPr>
              <a:r>
                <a:rPr lang="en-US" sz="3600" i="1">
                  <a:solidFill>
                    <a:srgbClr val="00235E"/>
                  </a:solidFill>
                  <a:latin typeface="Century Expanded Italics"/>
                  <a:ea typeface="Century Expanded Italics"/>
                  <a:cs typeface="Century Expanded Italics"/>
                  <a:sym typeface="Century Expanded Italics"/>
                </a:rPr>
                <a:t>(DENİZLİ DEVLET TİYATROSU)</a:t>
              </a:r>
            </a:p>
          </p:txBody>
        </p:sp>
      </p:grpSp>
      <p:grpSp>
        <p:nvGrpSpPr>
          <p:cNvPr id="10" name="Group 10"/>
          <p:cNvGrpSpPr/>
          <p:nvPr/>
        </p:nvGrpSpPr>
        <p:grpSpPr>
          <a:xfrm>
            <a:off x="330024" y="2808387"/>
            <a:ext cx="8351087" cy="4509587"/>
            <a:chOff x="0" y="0"/>
            <a:chExt cx="9525000" cy="5143500"/>
          </a:xfrm>
        </p:grpSpPr>
        <p:sp>
          <p:nvSpPr>
            <p:cNvPr id="11" name="Freeform 11"/>
            <p:cNvSpPr/>
            <p:nvPr/>
          </p:nvSpPr>
          <p:spPr>
            <a:xfrm>
              <a:off x="0" y="0"/>
              <a:ext cx="9525000" cy="5143500"/>
            </a:xfrm>
            <a:custGeom>
              <a:avLst/>
              <a:gdLst/>
              <a:ahLst/>
              <a:cxnLst/>
              <a:rect l="l" t="t" r="r" b="b"/>
              <a:pathLst>
                <a:path w="9525000" h="5143500">
                  <a:moveTo>
                    <a:pt x="0" y="0"/>
                  </a:moveTo>
                  <a:lnTo>
                    <a:pt x="9525000" y="0"/>
                  </a:lnTo>
                  <a:lnTo>
                    <a:pt x="9525000" y="5143500"/>
                  </a:lnTo>
                  <a:lnTo>
                    <a:pt x="0" y="5143500"/>
                  </a:lnTo>
                  <a:lnTo>
                    <a:pt x="0" y="0"/>
                  </a:lnTo>
                  <a:close/>
                </a:path>
              </a:pathLst>
            </a:custGeom>
            <a:blipFill>
              <a:blip r:embed="rId2"/>
              <a:stretch>
                <a:fillRect l="-1840" r="-1839"/>
              </a:stretch>
            </a:blipFill>
          </p:spPr>
          <p:txBody>
            <a:bodyPr/>
            <a:lstStyle/>
            <a:p>
              <a:endParaRPr lang="tr-TR"/>
            </a:p>
          </p:txBody>
        </p:sp>
      </p:grpSp>
      <p:grpSp>
        <p:nvGrpSpPr>
          <p:cNvPr id="12" name="Group 12"/>
          <p:cNvGrpSpPr/>
          <p:nvPr/>
        </p:nvGrpSpPr>
        <p:grpSpPr>
          <a:xfrm>
            <a:off x="9394672" y="2808387"/>
            <a:ext cx="6700584" cy="4631800"/>
            <a:chOff x="0" y="0"/>
            <a:chExt cx="8934112" cy="6175734"/>
          </a:xfrm>
        </p:grpSpPr>
        <p:sp>
          <p:nvSpPr>
            <p:cNvPr id="13" name="Freeform 13"/>
            <p:cNvSpPr/>
            <p:nvPr/>
          </p:nvSpPr>
          <p:spPr>
            <a:xfrm>
              <a:off x="0" y="0"/>
              <a:ext cx="8934069" cy="6175756"/>
            </a:xfrm>
            <a:custGeom>
              <a:avLst/>
              <a:gdLst/>
              <a:ahLst/>
              <a:cxnLst/>
              <a:rect l="l" t="t" r="r" b="b"/>
              <a:pathLst>
                <a:path w="8934069" h="6175756">
                  <a:moveTo>
                    <a:pt x="0" y="0"/>
                  </a:moveTo>
                  <a:lnTo>
                    <a:pt x="8934069" y="0"/>
                  </a:lnTo>
                  <a:lnTo>
                    <a:pt x="8934069" y="6175756"/>
                  </a:lnTo>
                  <a:lnTo>
                    <a:pt x="0" y="6175756"/>
                  </a:lnTo>
                  <a:lnTo>
                    <a:pt x="0" y="0"/>
                  </a:lnTo>
                  <a:close/>
                </a:path>
              </a:pathLst>
            </a:custGeom>
            <a:blipFill>
              <a:blip r:embed="rId3"/>
              <a:stretch>
                <a:fillRect l="-1015" r="-1015"/>
              </a:stretch>
            </a:blipFill>
          </p:spPr>
          <p:txBody>
            <a:bodyPr/>
            <a:lstStyle/>
            <a:p>
              <a:endParaRPr lang="tr-TR"/>
            </a:p>
          </p:txBody>
        </p:sp>
      </p:grpSp>
      <p:grpSp>
        <p:nvGrpSpPr>
          <p:cNvPr id="14" name="Group 14"/>
          <p:cNvGrpSpPr/>
          <p:nvPr/>
        </p:nvGrpSpPr>
        <p:grpSpPr>
          <a:xfrm>
            <a:off x="11437371" y="8387565"/>
            <a:ext cx="4027589" cy="1315131"/>
            <a:chOff x="0" y="0"/>
            <a:chExt cx="3486914" cy="1138584"/>
          </a:xfrm>
        </p:grpSpPr>
        <p:sp>
          <p:nvSpPr>
            <p:cNvPr id="15" name="Freeform 15"/>
            <p:cNvSpPr/>
            <p:nvPr/>
          </p:nvSpPr>
          <p:spPr>
            <a:xfrm>
              <a:off x="0" y="0"/>
              <a:ext cx="3486912" cy="1138555"/>
            </a:xfrm>
            <a:custGeom>
              <a:avLst/>
              <a:gdLst/>
              <a:ahLst/>
              <a:cxnLst/>
              <a:rect l="l" t="t" r="r" b="b"/>
              <a:pathLst>
                <a:path w="3486912" h="1138555">
                  <a:moveTo>
                    <a:pt x="0" y="0"/>
                  </a:moveTo>
                  <a:lnTo>
                    <a:pt x="3486912" y="0"/>
                  </a:lnTo>
                  <a:lnTo>
                    <a:pt x="3486912" y="1138555"/>
                  </a:lnTo>
                  <a:lnTo>
                    <a:pt x="0" y="1138555"/>
                  </a:lnTo>
                  <a:lnTo>
                    <a:pt x="0" y="0"/>
                  </a:lnTo>
                  <a:close/>
                </a:path>
              </a:pathLst>
            </a:custGeom>
            <a:blipFill>
              <a:blip r:embed="rId4"/>
              <a:stretch>
                <a:fillRect b="-2"/>
              </a:stretch>
            </a:blipFill>
          </p:spPr>
          <p:txBody>
            <a:bodyPr/>
            <a:lstStyle/>
            <a:p>
              <a:endParaRPr lang="tr-TR"/>
            </a:p>
          </p:txBody>
        </p:sp>
      </p:grpSp>
      <p:grpSp>
        <p:nvGrpSpPr>
          <p:cNvPr id="16" name="Group 16"/>
          <p:cNvGrpSpPr/>
          <p:nvPr/>
        </p:nvGrpSpPr>
        <p:grpSpPr>
          <a:xfrm>
            <a:off x="5210960" y="7632430"/>
            <a:ext cx="2589823" cy="2432657"/>
            <a:chOff x="0" y="0"/>
            <a:chExt cx="2804950" cy="2634728"/>
          </a:xfrm>
        </p:grpSpPr>
        <p:sp>
          <p:nvSpPr>
            <p:cNvPr id="17" name="Freeform 17"/>
            <p:cNvSpPr/>
            <p:nvPr/>
          </p:nvSpPr>
          <p:spPr>
            <a:xfrm>
              <a:off x="0" y="0"/>
              <a:ext cx="2804922" cy="2634742"/>
            </a:xfrm>
            <a:custGeom>
              <a:avLst/>
              <a:gdLst/>
              <a:ahLst/>
              <a:cxnLst/>
              <a:rect l="l" t="t" r="r" b="b"/>
              <a:pathLst>
                <a:path w="2804922" h="2634742">
                  <a:moveTo>
                    <a:pt x="0" y="0"/>
                  </a:moveTo>
                  <a:lnTo>
                    <a:pt x="2804922" y="0"/>
                  </a:lnTo>
                  <a:lnTo>
                    <a:pt x="2804922" y="2634742"/>
                  </a:lnTo>
                  <a:lnTo>
                    <a:pt x="0" y="2634742"/>
                  </a:lnTo>
                  <a:lnTo>
                    <a:pt x="0" y="0"/>
                  </a:lnTo>
                  <a:close/>
                </a:path>
              </a:pathLst>
            </a:custGeom>
            <a:blipFill>
              <a:blip r:embed="rId5"/>
              <a:stretch>
                <a:fillRect l="-16817" t="-55134" r="-20423" b="-53588"/>
              </a:stretch>
            </a:blipFill>
          </p:spPr>
          <p:txBody>
            <a:bodyPr/>
            <a:lstStyle/>
            <a:p>
              <a:endParaRPr lang="tr-TR"/>
            </a:p>
          </p:txBody>
        </p:sp>
      </p:grpSp>
      <p:sp>
        <p:nvSpPr>
          <p:cNvPr id="18" name="TextBox 18"/>
          <p:cNvSpPr txBox="1"/>
          <p:nvPr/>
        </p:nvSpPr>
        <p:spPr>
          <a:xfrm>
            <a:off x="8165670" y="8283131"/>
            <a:ext cx="2906814" cy="1533525"/>
          </a:xfrm>
          <a:prstGeom prst="rect">
            <a:avLst/>
          </a:prstGeom>
        </p:spPr>
        <p:txBody>
          <a:bodyPr lIns="0" tIns="0" rIns="0" bIns="0" rtlCol="0" anchor="t">
            <a:spAutoFit/>
          </a:bodyPr>
          <a:lstStyle/>
          <a:p>
            <a:pPr algn="ctr">
              <a:lnSpc>
                <a:spcPts val="4079"/>
              </a:lnSpc>
            </a:pPr>
            <a:r>
              <a:rPr lang="en-US" sz="3399">
                <a:solidFill>
                  <a:srgbClr val="DF2E28"/>
                </a:solidFill>
                <a:latin typeface="Century Expanded"/>
                <a:ea typeface="Century Expanded"/>
                <a:cs typeface="Century Expanded"/>
                <a:sym typeface="Century Expanded"/>
              </a:rPr>
              <a:t>Öğrencilere indirimli biletler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solidFill>
              <a:srgbClr val="000000">
                <a:alpha val="0"/>
              </a:srgbClr>
            </a:solidFill>
            <a:ln w="12700">
              <a:solidFill>
                <a:srgbClr val="000000"/>
              </a:solidFill>
            </a:ln>
          </p:spPr>
          <p:txBody>
            <a:bodyPr/>
            <a:lstStyle/>
            <a:p>
              <a:endParaRPr lang="tr-TR"/>
            </a:p>
          </p:txBody>
        </p:sp>
      </p:grpSp>
      <p:grpSp>
        <p:nvGrpSpPr>
          <p:cNvPr id="4" name="Group 4"/>
          <p:cNvGrpSpPr/>
          <p:nvPr/>
        </p:nvGrpSpPr>
        <p:grpSpPr>
          <a:xfrm>
            <a:off x="13144500" y="571500"/>
            <a:ext cx="4114800" cy="547688"/>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6" name="TextBox 6"/>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45</a:t>
              </a:r>
            </a:p>
          </p:txBody>
        </p:sp>
      </p:grpSp>
      <p:grpSp>
        <p:nvGrpSpPr>
          <p:cNvPr id="7" name="Group 7"/>
          <p:cNvGrpSpPr/>
          <p:nvPr/>
        </p:nvGrpSpPr>
        <p:grpSpPr>
          <a:xfrm>
            <a:off x="405667" y="2911165"/>
            <a:ext cx="8306042" cy="5728266"/>
            <a:chOff x="0" y="0"/>
            <a:chExt cx="11074722" cy="7637688"/>
          </a:xfrm>
        </p:grpSpPr>
        <p:sp>
          <p:nvSpPr>
            <p:cNvPr id="8" name="Freeform 8"/>
            <p:cNvSpPr/>
            <p:nvPr/>
          </p:nvSpPr>
          <p:spPr>
            <a:xfrm>
              <a:off x="0" y="0"/>
              <a:ext cx="11074781" cy="7637653"/>
            </a:xfrm>
            <a:custGeom>
              <a:avLst/>
              <a:gdLst/>
              <a:ahLst/>
              <a:cxnLst/>
              <a:rect l="l" t="t" r="r" b="b"/>
              <a:pathLst>
                <a:path w="11074781" h="7637653">
                  <a:moveTo>
                    <a:pt x="0" y="0"/>
                  </a:moveTo>
                  <a:lnTo>
                    <a:pt x="11074781" y="0"/>
                  </a:lnTo>
                  <a:lnTo>
                    <a:pt x="11074781" y="7637653"/>
                  </a:lnTo>
                  <a:lnTo>
                    <a:pt x="0" y="7637653"/>
                  </a:lnTo>
                  <a:lnTo>
                    <a:pt x="0" y="0"/>
                  </a:lnTo>
                  <a:close/>
                </a:path>
              </a:pathLst>
            </a:custGeom>
            <a:blipFill>
              <a:blip r:embed="rId2"/>
              <a:stretch>
                <a:fillRect t="-4375" b="-4375"/>
              </a:stretch>
            </a:blipFill>
          </p:spPr>
          <p:txBody>
            <a:bodyPr/>
            <a:lstStyle/>
            <a:p>
              <a:endParaRPr lang="tr-TR"/>
            </a:p>
          </p:txBody>
        </p:sp>
      </p:grpSp>
      <p:grpSp>
        <p:nvGrpSpPr>
          <p:cNvPr id="9" name="Group 9"/>
          <p:cNvGrpSpPr/>
          <p:nvPr/>
        </p:nvGrpSpPr>
        <p:grpSpPr>
          <a:xfrm>
            <a:off x="792888" y="222633"/>
            <a:ext cx="17264457" cy="1939542"/>
            <a:chOff x="0" y="0"/>
            <a:chExt cx="23019275" cy="2586056"/>
          </a:xfrm>
        </p:grpSpPr>
        <p:sp>
          <p:nvSpPr>
            <p:cNvPr id="10" name="Freeform 10"/>
            <p:cNvSpPr/>
            <p:nvPr/>
          </p:nvSpPr>
          <p:spPr>
            <a:xfrm>
              <a:off x="0" y="0"/>
              <a:ext cx="23019276" cy="2586056"/>
            </a:xfrm>
            <a:custGeom>
              <a:avLst/>
              <a:gdLst/>
              <a:ahLst/>
              <a:cxnLst/>
              <a:rect l="l" t="t" r="r" b="b"/>
              <a:pathLst>
                <a:path w="23019276" h="2586056">
                  <a:moveTo>
                    <a:pt x="0" y="0"/>
                  </a:moveTo>
                  <a:lnTo>
                    <a:pt x="23019276" y="0"/>
                  </a:lnTo>
                  <a:lnTo>
                    <a:pt x="23019276" y="2586056"/>
                  </a:lnTo>
                  <a:lnTo>
                    <a:pt x="0" y="2586056"/>
                  </a:lnTo>
                  <a:close/>
                </a:path>
              </a:pathLst>
            </a:custGeom>
            <a:solidFill>
              <a:srgbClr val="000000">
                <a:alpha val="0"/>
              </a:srgbClr>
            </a:solidFill>
          </p:spPr>
          <p:txBody>
            <a:bodyPr/>
            <a:lstStyle/>
            <a:p>
              <a:endParaRPr lang="tr-TR"/>
            </a:p>
          </p:txBody>
        </p:sp>
        <p:sp>
          <p:nvSpPr>
            <p:cNvPr id="11" name="TextBox 11"/>
            <p:cNvSpPr txBox="1"/>
            <p:nvPr/>
          </p:nvSpPr>
          <p:spPr>
            <a:xfrm>
              <a:off x="0" y="57150"/>
              <a:ext cx="23019275" cy="2528906"/>
            </a:xfrm>
            <a:prstGeom prst="rect">
              <a:avLst/>
            </a:prstGeom>
          </p:spPr>
          <p:txBody>
            <a:bodyPr lIns="0" tIns="0" rIns="0" bIns="0" rtlCol="0" anchor="ctr"/>
            <a:lstStyle/>
            <a:p>
              <a:pPr algn="r">
                <a:lnSpc>
                  <a:spcPts val="5832"/>
                </a:lnSpc>
              </a:pPr>
              <a:r>
                <a:rPr lang="en-US" sz="5400" b="1">
                  <a:solidFill>
                    <a:srgbClr val="00235E"/>
                  </a:solidFill>
                  <a:latin typeface="Century Expanded Bold"/>
                  <a:ea typeface="Century Expanded Bold"/>
                  <a:cs typeface="Century Expanded Bold"/>
                  <a:sym typeface="Century Expanded Bold"/>
                </a:rPr>
                <a:t>PROF. DR. HÜSEYİN YILMAZ KONGRE KÜLTÜR MERKEZİ</a:t>
              </a:r>
            </a:p>
          </p:txBody>
        </p:sp>
      </p:grpSp>
      <p:grpSp>
        <p:nvGrpSpPr>
          <p:cNvPr id="12" name="Group 12"/>
          <p:cNvGrpSpPr/>
          <p:nvPr/>
        </p:nvGrpSpPr>
        <p:grpSpPr>
          <a:xfrm>
            <a:off x="9425116" y="2911165"/>
            <a:ext cx="8100430" cy="5728266"/>
            <a:chOff x="0" y="0"/>
            <a:chExt cx="9593368" cy="6784006"/>
          </a:xfrm>
        </p:grpSpPr>
        <p:sp>
          <p:nvSpPr>
            <p:cNvPr id="13" name="Freeform 13"/>
            <p:cNvSpPr/>
            <p:nvPr/>
          </p:nvSpPr>
          <p:spPr>
            <a:xfrm>
              <a:off x="0" y="0"/>
              <a:ext cx="9593326" cy="6783959"/>
            </a:xfrm>
            <a:custGeom>
              <a:avLst/>
              <a:gdLst/>
              <a:ahLst/>
              <a:cxnLst/>
              <a:rect l="l" t="t" r="r" b="b"/>
              <a:pathLst>
                <a:path w="9593326" h="6783959">
                  <a:moveTo>
                    <a:pt x="0" y="0"/>
                  </a:moveTo>
                  <a:lnTo>
                    <a:pt x="9593326" y="0"/>
                  </a:lnTo>
                  <a:lnTo>
                    <a:pt x="9593326" y="6783959"/>
                  </a:lnTo>
                  <a:lnTo>
                    <a:pt x="0" y="6783959"/>
                  </a:lnTo>
                  <a:lnTo>
                    <a:pt x="0" y="0"/>
                  </a:lnTo>
                  <a:close/>
                </a:path>
              </a:pathLst>
            </a:custGeom>
            <a:blipFill>
              <a:blip r:embed="rId3"/>
              <a:stretch>
                <a:fillRect l="-23517" r="-16995"/>
              </a:stretch>
            </a:blipFill>
          </p:spPr>
          <p:txBody>
            <a:bodyPr/>
            <a:lstStyle/>
            <a:p>
              <a:endParaRPr lang="tr-T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3144500" y="571500"/>
            <a:ext cx="4114800" cy="547688"/>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6" name="TextBox 6"/>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4</a:t>
              </a:r>
            </a:p>
          </p:txBody>
        </p:sp>
      </p:grpSp>
      <p:sp>
        <p:nvSpPr>
          <p:cNvPr id="7" name="TextBox 7"/>
          <p:cNvSpPr txBox="1"/>
          <p:nvPr/>
        </p:nvSpPr>
        <p:spPr>
          <a:xfrm>
            <a:off x="4343400" y="571500"/>
            <a:ext cx="12733020" cy="743793"/>
          </a:xfrm>
          <a:prstGeom prst="rect">
            <a:avLst/>
          </a:prstGeom>
        </p:spPr>
        <p:txBody>
          <a:bodyPr lIns="0" tIns="0" rIns="0" bIns="0" rtlCol="0" anchor="t">
            <a:spAutoFit/>
          </a:bodyPr>
          <a:lstStyle/>
          <a:p>
            <a:pPr algn="r">
              <a:lnSpc>
                <a:spcPts val="5832"/>
              </a:lnSpc>
            </a:pPr>
            <a:r>
              <a:rPr lang="tr-TR" sz="5400" b="1" i="1" dirty="0">
                <a:solidFill>
                  <a:srgbClr val="00235E"/>
                </a:solidFill>
                <a:latin typeface="Century Expanded Bold Italics"/>
                <a:ea typeface="Century Expanded Bold Italics"/>
                <a:cs typeface="Century Expanded Bold Italics"/>
                <a:sym typeface="Century Expanded Bold Italics"/>
              </a:rPr>
              <a:t>KINIKLI YERLEŞKESİ HARİTASI</a:t>
            </a:r>
            <a:endParaRPr lang="en-US" sz="5400" b="1" i="1" dirty="0">
              <a:solidFill>
                <a:srgbClr val="00235E"/>
              </a:solidFill>
              <a:latin typeface="Century Expanded Bold Italics"/>
              <a:ea typeface="Century Expanded Bold Italics"/>
              <a:cs typeface="Century Expanded Bold Italics"/>
              <a:sym typeface="Century Expanded Bold Italics"/>
            </a:endParaRPr>
          </a:p>
        </p:txBody>
      </p:sp>
      <p:pic>
        <p:nvPicPr>
          <p:cNvPr id="11" name="Resim 10">
            <a:extLst>
              <a:ext uri="{FF2B5EF4-FFF2-40B4-BE49-F238E27FC236}">
                <a16:creationId xmlns:a16="http://schemas.microsoft.com/office/drawing/2014/main" id="{EF733A45-4F97-CBA5-0CBD-3C11A7DBAEAB}"/>
              </a:ext>
            </a:extLst>
          </p:cNvPr>
          <p:cNvPicPr>
            <a:picLocks noChangeAspect="1"/>
          </p:cNvPicPr>
          <p:nvPr/>
        </p:nvPicPr>
        <p:blipFill>
          <a:blip r:embed="rId2"/>
          <a:stretch>
            <a:fillRect/>
          </a:stretch>
        </p:blipFill>
        <p:spPr>
          <a:xfrm>
            <a:off x="609600" y="1315293"/>
            <a:ext cx="17297400" cy="8871956"/>
          </a:xfrm>
          <a:prstGeom prst="rect">
            <a:avLst/>
          </a:prstGeom>
        </p:spPr>
      </p:pic>
    </p:spTree>
  </p:cSld>
  <p:clrMapOvr>
    <a:masterClrMapping/>
  </p:clrMapOvr>
  <p:transition spd="slow">
    <p:push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30271"/>
            <a:chOff x="0" y="0"/>
            <a:chExt cx="24384000" cy="2440361"/>
          </a:xfrm>
        </p:grpSpPr>
        <p:sp>
          <p:nvSpPr>
            <p:cNvPr id="3" name="Freeform 3"/>
            <p:cNvSpPr/>
            <p:nvPr/>
          </p:nvSpPr>
          <p:spPr>
            <a:xfrm>
              <a:off x="0" y="0"/>
              <a:ext cx="24384000" cy="2440361"/>
            </a:xfrm>
            <a:custGeom>
              <a:avLst/>
              <a:gdLst/>
              <a:ahLst/>
              <a:cxnLst/>
              <a:rect l="l" t="t" r="r" b="b"/>
              <a:pathLst>
                <a:path w="24384000" h="2440361">
                  <a:moveTo>
                    <a:pt x="0" y="0"/>
                  </a:moveTo>
                  <a:lnTo>
                    <a:pt x="24384000" y="0"/>
                  </a:lnTo>
                  <a:lnTo>
                    <a:pt x="24384000" y="2440361"/>
                  </a:lnTo>
                  <a:lnTo>
                    <a:pt x="0" y="2440361"/>
                  </a:lnTo>
                  <a:lnTo>
                    <a:pt x="0" y="0"/>
                  </a:lnTo>
                  <a:close/>
                </a:path>
              </a:pathLst>
            </a:custGeom>
            <a:solidFill>
              <a:srgbClr val="000000">
                <a:alpha val="0"/>
              </a:srgbClr>
            </a:solidFill>
            <a:ln w="12700">
              <a:solidFill>
                <a:srgbClr val="000000"/>
              </a:solidFill>
            </a:ln>
          </p:spPr>
          <p:txBody>
            <a:bodyPr/>
            <a:lstStyle/>
            <a:p>
              <a:endParaRPr lang="tr-TR"/>
            </a:p>
          </p:txBody>
        </p:sp>
      </p:grpSp>
      <p:sp>
        <p:nvSpPr>
          <p:cNvPr id="4" name="TextBox 4"/>
          <p:cNvSpPr txBox="1"/>
          <p:nvPr/>
        </p:nvSpPr>
        <p:spPr>
          <a:xfrm>
            <a:off x="766007" y="2057400"/>
            <a:ext cx="9816244" cy="8109585"/>
          </a:xfrm>
          <a:prstGeom prst="rect">
            <a:avLst/>
          </a:prstGeom>
        </p:spPr>
        <p:txBody>
          <a:bodyPr lIns="0" tIns="0" rIns="0" bIns="0" rtlCol="0" anchor="t">
            <a:spAutoFit/>
          </a:bodyPr>
          <a:lstStyle/>
          <a:p>
            <a:pPr marL="542924" lvl="1" indent="-271462" algn="l">
              <a:lnSpc>
                <a:spcPts val="4619"/>
              </a:lnSpc>
              <a:buFont typeface="Arial"/>
              <a:buChar char="•"/>
            </a:pPr>
            <a:r>
              <a:rPr lang="en-US" sz="2999">
                <a:solidFill>
                  <a:srgbClr val="00235E"/>
                </a:solidFill>
                <a:latin typeface="Heebo"/>
                <a:ea typeface="Heebo"/>
                <a:cs typeface="Heebo"/>
                <a:sym typeface="Heebo"/>
              </a:rPr>
              <a:t>Kütüphaneden </a:t>
            </a:r>
            <a:r>
              <a:rPr lang="en-US" sz="2999" u="sng">
                <a:solidFill>
                  <a:srgbClr val="00235E"/>
                </a:solidFill>
                <a:latin typeface="Heebo"/>
                <a:ea typeface="Heebo"/>
                <a:cs typeface="Heebo"/>
                <a:sym typeface="Heebo"/>
              </a:rPr>
              <a:t>öğrenci kartınızla</a:t>
            </a:r>
            <a:r>
              <a:rPr lang="en-US" sz="2999">
                <a:solidFill>
                  <a:srgbClr val="00235E"/>
                </a:solidFill>
                <a:latin typeface="Heebo"/>
                <a:ea typeface="Heebo"/>
                <a:cs typeface="Heebo"/>
                <a:sym typeface="Heebo"/>
              </a:rPr>
              <a:t> 5 kitabı 15 günlük süre zarfında ödünç alabilirsiniz.</a:t>
            </a:r>
          </a:p>
          <a:p>
            <a:pPr marL="542924" lvl="1" indent="-271462" algn="l">
              <a:lnSpc>
                <a:spcPts val="4619"/>
              </a:lnSpc>
              <a:buFont typeface="Arial"/>
              <a:buChar char="•"/>
            </a:pPr>
            <a:r>
              <a:rPr lang="en-US" sz="2999">
                <a:solidFill>
                  <a:srgbClr val="00235E"/>
                </a:solidFill>
                <a:latin typeface="Heebo"/>
                <a:ea typeface="Heebo"/>
                <a:cs typeface="Heebo"/>
                <a:sym typeface="Heebo"/>
              </a:rPr>
              <a:t>İstediğin kitap başka bir kullanıcıda görünüyorsa, </a:t>
            </a:r>
            <a:r>
              <a:rPr lang="en-US" sz="2999" b="1">
                <a:solidFill>
                  <a:srgbClr val="00235E"/>
                </a:solidFill>
                <a:latin typeface="Heebo Bold"/>
                <a:ea typeface="Heebo Bold"/>
                <a:cs typeface="Heebo Bold"/>
                <a:sym typeface="Heebo Bold"/>
              </a:rPr>
              <a:t>rezerv</a:t>
            </a:r>
            <a:r>
              <a:rPr lang="en-US" sz="2999">
                <a:solidFill>
                  <a:srgbClr val="00235E"/>
                </a:solidFill>
                <a:latin typeface="Heebo"/>
                <a:ea typeface="Heebo"/>
                <a:cs typeface="Heebo"/>
                <a:sym typeface="Heebo"/>
              </a:rPr>
              <a:t> koydurabilir ve kitabı iade edildiğinde ödünç almak üzere ayırtabilirsiniz. </a:t>
            </a:r>
          </a:p>
          <a:p>
            <a:pPr marL="542924" lvl="1" indent="-271462" algn="l">
              <a:lnSpc>
                <a:spcPts val="4619"/>
              </a:lnSpc>
              <a:buFont typeface="Arial"/>
              <a:buChar char="•"/>
            </a:pPr>
            <a:r>
              <a:rPr lang="en-US" sz="2999">
                <a:solidFill>
                  <a:srgbClr val="00235E"/>
                </a:solidFill>
                <a:latin typeface="Heebo"/>
                <a:ea typeface="Heebo"/>
                <a:cs typeface="Heebo"/>
                <a:sym typeface="Heebo"/>
              </a:rPr>
              <a:t>Aynı zamanda </a:t>
            </a:r>
            <a:r>
              <a:rPr lang="en-US" sz="2999" u="sng">
                <a:solidFill>
                  <a:srgbClr val="00235E"/>
                </a:solidFill>
                <a:latin typeface="Heebo"/>
                <a:ea typeface="Heebo"/>
                <a:cs typeface="Heebo"/>
                <a:sym typeface="Heebo"/>
                <a:hlinkClick r:id="rId2" tooltip="http://kutuphane.pau.edu.tr/"/>
              </a:rPr>
              <a:t>http://kutuphane.pau.edu.tr/</a:t>
            </a:r>
            <a:r>
              <a:rPr lang="en-US" sz="2999">
                <a:solidFill>
                  <a:srgbClr val="00235E"/>
                </a:solidFill>
                <a:latin typeface="Heebo"/>
                <a:ea typeface="Heebo"/>
                <a:cs typeface="Heebo"/>
                <a:sym typeface="Heebo"/>
              </a:rPr>
              <a:t> üst alanda yer alan kısma aradığınız konuyu yazarak yayınlanmış makale ve bildirilere ulaşabilirsiniz.</a:t>
            </a:r>
          </a:p>
          <a:p>
            <a:pPr marL="542924" lvl="1" indent="-271462" algn="l">
              <a:lnSpc>
                <a:spcPts val="4619"/>
              </a:lnSpc>
              <a:buFont typeface="Arial"/>
              <a:buChar char="•"/>
            </a:pPr>
            <a:r>
              <a:rPr lang="en-US" sz="2999" b="1">
                <a:solidFill>
                  <a:srgbClr val="00235E"/>
                </a:solidFill>
                <a:latin typeface="Heebo Bold"/>
                <a:ea typeface="Heebo Bold"/>
                <a:cs typeface="Heebo Bold"/>
                <a:sym typeface="Heebo Bold"/>
              </a:rPr>
              <a:t>Toplu Katalog </a:t>
            </a:r>
            <a:r>
              <a:rPr lang="en-US" sz="2999">
                <a:solidFill>
                  <a:srgbClr val="00235E"/>
                </a:solidFill>
                <a:latin typeface="Heebo"/>
                <a:ea typeface="Heebo"/>
                <a:cs typeface="Heebo"/>
                <a:sym typeface="Heebo"/>
              </a:rPr>
              <a:t>ile başka bir üniversitenin kütüphanesindeki istediğiniz kitabı kargo ücretini ödeyerek ödünç alabilirsiniz.</a:t>
            </a:r>
          </a:p>
          <a:p>
            <a:pPr marL="542924" lvl="1" indent="-271462" algn="l">
              <a:lnSpc>
                <a:spcPts val="4619"/>
              </a:lnSpc>
              <a:buFont typeface="Arial"/>
              <a:buChar char="•"/>
            </a:pPr>
            <a:r>
              <a:rPr lang="en-US" sz="2999">
                <a:solidFill>
                  <a:srgbClr val="00235E"/>
                </a:solidFill>
                <a:latin typeface="Heebo"/>
                <a:ea typeface="Heebo"/>
                <a:cs typeface="Heebo"/>
                <a:sym typeface="Heebo"/>
              </a:rPr>
              <a:t>Kütüphaneye başvurarak </a:t>
            </a:r>
            <a:r>
              <a:rPr lang="en-US" sz="2999" b="1">
                <a:solidFill>
                  <a:srgbClr val="00235E"/>
                </a:solidFill>
                <a:latin typeface="Heebo Bold"/>
                <a:ea typeface="Heebo Bold"/>
                <a:cs typeface="Heebo Bold"/>
                <a:sym typeface="Heebo Bold"/>
              </a:rPr>
              <a:t>Kampüs Dışı Erişim Formu</a:t>
            </a:r>
            <a:r>
              <a:rPr lang="en-US" sz="2999">
                <a:solidFill>
                  <a:srgbClr val="00235E"/>
                </a:solidFill>
                <a:latin typeface="Heebo"/>
                <a:ea typeface="Heebo"/>
                <a:cs typeface="Heebo"/>
                <a:sym typeface="Heebo"/>
              </a:rPr>
              <a:t>nu doldurup online makale, dergilere her yerden ulaşabilirsiniz.</a:t>
            </a:r>
          </a:p>
        </p:txBody>
      </p:sp>
      <p:grpSp>
        <p:nvGrpSpPr>
          <p:cNvPr id="5" name="Group 5"/>
          <p:cNvGrpSpPr/>
          <p:nvPr/>
        </p:nvGrpSpPr>
        <p:grpSpPr>
          <a:xfrm>
            <a:off x="13144500" y="571500"/>
            <a:ext cx="4114800" cy="547688"/>
            <a:chOff x="0" y="0"/>
            <a:chExt cx="5486400" cy="730250"/>
          </a:xfrm>
        </p:grpSpPr>
        <p:sp>
          <p:nvSpPr>
            <p:cNvPr id="6" name="Freeform 6"/>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7" name="TextBox 7"/>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46</a:t>
              </a:r>
            </a:p>
          </p:txBody>
        </p:sp>
      </p:grpSp>
      <p:grpSp>
        <p:nvGrpSpPr>
          <p:cNvPr id="8" name="Group 8"/>
          <p:cNvGrpSpPr/>
          <p:nvPr/>
        </p:nvGrpSpPr>
        <p:grpSpPr>
          <a:xfrm>
            <a:off x="228600" y="149416"/>
            <a:ext cx="16566845" cy="1939542"/>
            <a:chOff x="0" y="0"/>
            <a:chExt cx="22089126" cy="2586056"/>
          </a:xfrm>
        </p:grpSpPr>
        <p:sp>
          <p:nvSpPr>
            <p:cNvPr id="9" name="Freeform 9"/>
            <p:cNvSpPr/>
            <p:nvPr/>
          </p:nvSpPr>
          <p:spPr>
            <a:xfrm>
              <a:off x="0" y="0"/>
              <a:ext cx="22089126" cy="2586056"/>
            </a:xfrm>
            <a:custGeom>
              <a:avLst/>
              <a:gdLst/>
              <a:ahLst/>
              <a:cxnLst/>
              <a:rect l="l" t="t" r="r" b="b"/>
              <a:pathLst>
                <a:path w="22089126" h="2586056">
                  <a:moveTo>
                    <a:pt x="0" y="0"/>
                  </a:moveTo>
                  <a:lnTo>
                    <a:pt x="22089126" y="0"/>
                  </a:lnTo>
                  <a:lnTo>
                    <a:pt x="22089126" y="2586056"/>
                  </a:lnTo>
                  <a:lnTo>
                    <a:pt x="0" y="2586056"/>
                  </a:lnTo>
                  <a:close/>
                </a:path>
              </a:pathLst>
            </a:custGeom>
            <a:solidFill>
              <a:srgbClr val="000000">
                <a:alpha val="0"/>
              </a:srgbClr>
            </a:solidFill>
          </p:spPr>
          <p:txBody>
            <a:bodyPr/>
            <a:lstStyle/>
            <a:p>
              <a:endParaRPr lang="tr-TR"/>
            </a:p>
          </p:txBody>
        </p:sp>
        <p:sp>
          <p:nvSpPr>
            <p:cNvPr id="10" name="TextBox 10"/>
            <p:cNvSpPr txBox="1"/>
            <p:nvPr/>
          </p:nvSpPr>
          <p:spPr>
            <a:xfrm>
              <a:off x="0" y="57150"/>
              <a:ext cx="22089126" cy="2528906"/>
            </a:xfrm>
            <a:prstGeom prst="rect">
              <a:avLst/>
            </a:prstGeom>
          </p:spPr>
          <p:txBody>
            <a:bodyPr lIns="0" tIns="0" rIns="0" bIns="0" rtlCol="0" anchor="ctr"/>
            <a:lstStyle/>
            <a:p>
              <a:pPr algn="r">
                <a:lnSpc>
                  <a:spcPts val="5832"/>
                </a:lnSpc>
              </a:pPr>
              <a:r>
                <a:rPr lang="en-US" sz="5400" b="1">
                  <a:solidFill>
                    <a:srgbClr val="00235E"/>
                  </a:solidFill>
                  <a:latin typeface="Century Expanded Bold"/>
                  <a:ea typeface="Century Expanded Bold"/>
                  <a:cs typeface="Century Expanded Bold"/>
                  <a:sym typeface="Century Expanded Bold"/>
                </a:rPr>
                <a:t>PROF. DR. FUAT SEZGİN KÜTÜPHANESİ</a:t>
              </a:r>
            </a:p>
          </p:txBody>
        </p:sp>
      </p:grpSp>
      <p:grpSp>
        <p:nvGrpSpPr>
          <p:cNvPr id="11" name="Group 11"/>
          <p:cNvGrpSpPr/>
          <p:nvPr/>
        </p:nvGrpSpPr>
        <p:grpSpPr>
          <a:xfrm>
            <a:off x="10890686" y="2519321"/>
            <a:ext cx="6894129" cy="4926685"/>
            <a:chOff x="0" y="0"/>
            <a:chExt cx="9192172" cy="6568913"/>
          </a:xfrm>
        </p:grpSpPr>
        <p:sp>
          <p:nvSpPr>
            <p:cNvPr id="12" name="Freeform 12"/>
            <p:cNvSpPr/>
            <p:nvPr/>
          </p:nvSpPr>
          <p:spPr>
            <a:xfrm>
              <a:off x="0" y="0"/>
              <a:ext cx="9192133" cy="6568891"/>
            </a:xfrm>
            <a:custGeom>
              <a:avLst/>
              <a:gdLst/>
              <a:ahLst/>
              <a:cxnLst/>
              <a:rect l="l" t="t" r="r" b="b"/>
              <a:pathLst>
                <a:path w="9192133" h="6568891">
                  <a:moveTo>
                    <a:pt x="0" y="0"/>
                  </a:moveTo>
                  <a:lnTo>
                    <a:pt x="9192133" y="0"/>
                  </a:lnTo>
                  <a:lnTo>
                    <a:pt x="9192133" y="6568891"/>
                  </a:lnTo>
                  <a:lnTo>
                    <a:pt x="0" y="6568891"/>
                  </a:lnTo>
                  <a:lnTo>
                    <a:pt x="0" y="0"/>
                  </a:lnTo>
                  <a:close/>
                </a:path>
              </a:pathLst>
            </a:custGeom>
            <a:blipFill>
              <a:blip r:embed="rId3"/>
              <a:stretch>
                <a:fillRect l="-3611" r="-3612"/>
              </a:stretch>
            </a:blipFill>
          </p:spPr>
          <p:txBody>
            <a:bodyPr/>
            <a:lstStyle/>
            <a:p>
              <a:endParaRPr lang="tr-T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descr="C0-HD-TOP.png"/>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blipFill>
              <a:blip r:embed="rId2"/>
              <a:stretch>
                <a:fillRect/>
              </a:stretch>
            </a:blipFill>
          </p:spPr>
          <p:txBody>
            <a:bodyPr/>
            <a:lstStyle/>
            <a:p>
              <a:endParaRPr lang="tr-TR"/>
            </a:p>
          </p:txBody>
        </p:sp>
      </p:grpSp>
      <p:grpSp>
        <p:nvGrpSpPr>
          <p:cNvPr id="4" name="Group 4"/>
          <p:cNvGrpSpPr/>
          <p:nvPr/>
        </p:nvGrpSpPr>
        <p:grpSpPr>
          <a:xfrm>
            <a:off x="328012" y="3086101"/>
            <a:ext cx="11153006" cy="6297220"/>
            <a:chOff x="0" y="0"/>
            <a:chExt cx="11513128" cy="6500552"/>
          </a:xfrm>
        </p:grpSpPr>
        <p:sp>
          <p:nvSpPr>
            <p:cNvPr id="5" name="Freeform 5"/>
            <p:cNvSpPr/>
            <p:nvPr/>
          </p:nvSpPr>
          <p:spPr>
            <a:xfrm>
              <a:off x="0" y="0"/>
              <a:ext cx="11513185" cy="6500495"/>
            </a:xfrm>
            <a:custGeom>
              <a:avLst/>
              <a:gdLst/>
              <a:ahLst/>
              <a:cxnLst/>
              <a:rect l="l" t="t" r="r" b="b"/>
              <a:pathLst>
                <a:path w="11513185" h="6500495">
                  <a:moveTo>
                    <a:pt x="0" y="0"/>
                  </a:moveTo>
                  <a:lnTo>
                    <a:pt x="11513185" y="0"/>
                  </a:lnTo>
                  <a:lnTo>
                    <a:pt x="11513185" y="6500495"/>
                  </a:lnTo>
                  <a:lnTo>
                    <a:pt x="0" y="6500495"/>
                  </a:lnTo>
                  <a:lnTo>
                    <a:pt x="0" y="0"/>
                  </a:lnTo>
                  <a:close/>
                </a:path>
              </a:pathLst>
            </a:custGeom>
            <a:blipFill>
              <a:blip r:embed="rId3"/>
              <a:stretch>
                <a:fillRect/>
              </a:stretch>
            </a:blipFill>
          </p:spPr>
          <p:txBody>
            <a:bodyPr/>
            <a:lstStyle/>
            <a:p>
              <a:endParaRPr lang="tr-TR"/>
            </a:p>
          </p:txBody>
        </p:sp>
      </p:grpSp>
      <p:grpSp>
        <p:nvGrpSpPr>
          <p:cNvPr id="6" name="Group 6"/>
          <p:cNvGrpSpPr/>
          <p:nvPr/>
        </p:nvGrpSpPr>
        <p:grpSpPr>
          <a:xfrm>
            <a:off x="13144500" y="571500"/>
            <a:ext cx="4114800" cy="547688"/>
            <a:chOff x="0" y="0"/>
            <a:chExt cx="5486400" cy="730250"/>
          </a:xfrm>
        </p:grpSpPr>
        <p:sp>
          <p:nvSpPr>
            <p:cNvPr id="7" name="Freeform 7"/>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8" name="TextBox 8"/>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47</a:t>
              </a:r>
            </a:p>
          </p:txBody>
        </p:sp>
      </p:grpSp>
      <p:sp>
        <p:nvSpPr>
          <p:cNvPr id="9" name="TextBox 9"/>
          <p:cNvSpPr txBox="1"/>
          <p:nvPr/>
        </p:nvSpPr>
        <p:spPr>
          <a:xfrm>
            <a:off x="12006533" y="3129430"/>
            <a:ext cx="5752167" cy="5812013"/>
          </a:xfrm>
          <a:prstGeom prst="rect">
            <a:avLst/>
          </a:prstGeom>
        </p:spPr>
        <p:txBody>
          <a:bodyPr lIns="0" tIns="0" rIns="0" bIns="0" rtlCol="0" anchor="t">
            <a:spAutoFit/>
          </a:bodyPr>
          <a:lstStyle/>
          <a:p>
            <a:pPr algn="ctr">
              <a:lnSpc>
                <a:spcPts val="6647"/>
              </a:lnSpc>
            </a:pPr>
            <a:r>
              <a:rPr lang="en-US" sz="3632">
                <a:solidFill>
                  <a:srgbClr val="00235E"/>
                </a:solidFill>
                <a:latin typeface="Heebo"/>
                <a:ea typeface="Heebo"/>
                <a:cs typeface="Heebo"/>
                <a:sym typeface="Heebo"/>
              </a:rPr>
              <a:t>Pamukkale Üniversitesi Engelli Öğrenci Birimi’nin hedefi, herkesin yerleşke içerisinde yer alan tüm mekanlara, hizmetlere ve bilgi kaynaklarına erişebilmesini sağlamaktır.</a:t>
            </a:r>
          </a:p>
        </p:txBody>
      </p:sp>
      <p:grpSp>
        <p:nvGrpSpPr>
          <p:cNvPr id="10" name="Group 10"/>
          <p:cNvGrpSpPr/>
          <p:nvPr/>
        </p:nvGrpSpPr>
        <p:grpSpPr>
          <a:xfrm>
            <a:off x="4343400" y="1146559"/>
            <a:ext cx="12915900" cy="1939542"/>
            <a:chOff x="0" y="0"/>
            <a:chExt cx="17221200" cy="2586056"/>
          </a:xfrm>
        </p:grpSpPr>
        <p:sp>
          <p:nvSpPr>
            <p:cNvPr id="11" name="Freeform 11"/>
            <p:cNvSpPr/>
            <p:nvPr/>
          </p:nvSpPr>
          <p:spPr>
            <a:xfrm>
              <a:off x="0" y="0"/>
              <a:ext cx="17221200" cy="2586056"/>
            </a:xfrm>
            <a:custGeom>
              <a:avLst/>
              <a:gdLst/>
              <a:ahLst/>
              <a:cxnLst/>
              <a:rect l="l" t="t" r="r" b="b"/>
              <a:pathLst>
                <a:path w="17221200" h="2586056">
                  <a:moveTo>
                    <a:pt x="0" y="0"/>
                  </a:moveTo>
                  <a:lnTo>
                    <a:pt x="17221200" y="0"/>
                  </a:lnTo>
                  <a:lnTo>
                    <a:pt x="17221200" y="2586056"/>
                  </a:lnTo>
                  <a:lnTo>
                    <a:pt x="0" y="2586056"/>
                  </a:lnTo>
                  <a:close/>
                </a:path>
              </a:pathLst>
            </a:custGeom>
            <a:solidFill>
              <a:srgbClr val="000000">
                <a:alpha val="0"/>
              </a:srgbClr>
            </a:solidFill>
          </p:spPr>
          <p:txBody>
            <a:bodyPr/>
            <a:lstStyle/>
            <a:p>
              <a:endParaRPr lang="tr-TR"/>
            </a:p>
          </p:txBody>
        </p:sp>
        <p:sp>
          <p:nvSpPr>
            <p:cNvPr id="12" name="TextBox 12"/>
            <p:cNvSpPr txBox="1"/>
            <p:nvPr/>
          </p:nvSpPr>
          <p:spPr>
            <a:xfrm>
              <a:off x="0" y="57150"/>
              <a:ext cx="17221200" cy="2528906"/>
            </a:xfrm>
            <a:prstGeom prst="rect">
              <a:avLst/>
            </a:prstGeom>
          </p:spPr>
          <p:txBody>
            <a:bodyPr lIns="0" tIns="0" rIns="0" bIns="0" rtlCol="0" anchor="ctr"/>
            <a:lstStyle/>
            <a:p>
              <a:pPr algn="r">
                <a:lnSpc>
                  <a:spcPts val="5832"/>
                </a:lnSpc>
              </a:pPr>
              <a:r>
                <a:rPr lang="en-US" sz="5400" b="1">
                  <a:solidFill>
                    <a:srgbClr val="00235E"/>
                  </a:solidFill>
                  <a:latin typeface="Century Expanded Bold"/>
                  <a:ea typeface="Century Expanded Bold"/>
                  <a:cs typeface="Century Expanded Bold"/>
                  <a:sym typeface="Century Expanded Bold"/>
                </a:rPr>
                <a:t>ENGELLİ ÖĞRENCİ BİRİMİ</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descr="C0-HD-TOP.png"/>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blipFill>
              <a:blip r:embed="rId2"/>
              <a:stretch>
                <a:fillRect/>
              </a:stretch>
            </a:blipFill>
          </p:spPr>
          <p:txBody>
            <a:bodyPr/>
            <a:lstStyle/>
            <a:p>
              <a:endParaRPr lang="tr-TR"/>
            </a:p>
          </p:txBody>
        </p:sp>
      </p:grpSp>
      <p:grpSp>
        <p:nvGrpSpPr>
          <p:cNvPr id="4" name="Group 4"/>
          <p:cNvGrpSpPr/>
          <p:nvPr/>
        </p:nvGrpSpPr>
        <p:grpSpPr>
          <a:xfrm>
            <a:off x="4343400" y="1028700"/>
            <a:ext cx="12915900" cy="1100987"/>
            <a:chOff x="0" y="0"/>
            <a:chExt cx="17221200" cy="1467982"/>
          </a:xfrm>
        </p:grpSpPr>
        <p:sp>
          <p:nvSpPr>
            <p:cNvPr id="5" name="Freeform 5"/>
            <p:cNvSpPr/>
            <p:nvPr/>
          </p:nvSpPr>
          <p:spPr>
            <a:xfrm>
              <a:off x="0" y="0"/>
              <a:ext cx="17221200" cy="1467982"/>
            </a:xfrm>
            <a:custGeom>
              <a:avLst/>
              <a:gdLst/>
              <a:ahLst/>
              <a:cxnLst/>
              <a:rect l="l" t="t" r="r" b="b"/>
              <a:pathLst>
                <a:path w="17221200" h="1467982">
                  <a:moveTo>
                    <a:pt x="0" y="0"/>
                  </a:moveTo>
                  <a:lnTo>
                    <a:pt x="17221200" y="0"/>
                  </a:lnTo>
                  <a:lnTo>
                    <a:pt x="17221200" y="1467982"/>
                  </a:lnTo>
                  <a:lnTo>
                    <a:pt x="0" y="1467982"/>
                  </a:lnTo>
                  <a:close/>
                </a:path>
              </a:pathLst>
            </a:custGeom>
            <a:solidFill>
              <a:srgbClr val="000000">
                <a:alpha val="0"/>
              </a:srgbClr>
            </a:solidFill>
          </p:spPr>
          <p:txBody>
            <a:bodyPr/>
            <a:lstStyle/>
            <a:p>
              <a:endParaRPr lang="tr-TR"/>
            </a:p>
          </p:txBody>
        </p:sp>
        <p:sp>
          <p:nvSpPr>
            <p:cNvPr id="6" name="TextBox 6"/>
            <p:cNvSpPr txBox="1"/>
            <p:nvPr/>
          </p:nvSpPr>
          <p:spPr>
            <a:xfrm>
              <a:off x="0" y="57150"/>
              <a:ext cx="17221200" cy="1410832"/>
            </a:xfrm>
            <a:prstGeom prst="rect">
              <a:avLst/>
            </a:prstGeom>
          </p:spPr>
          <p:txBody>
            <a:bodyPr lIns="0" tIns="0" rIns="0" bIns="0" rtlCol="0" anchor="ct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ÖĞRENCİ TOPLULUKLARI</a:t>
              </a:r>
            </a:p>
          </p:txBody>
        </p:sp>
      </p:grpSp>
      <p:grpSp>
        <p:nvGrpSpPr>
          <p:cNvPr id="7" name="Group 7"/>
          <p:cNvGrpSpPr/>
          <p:nvPr/>
        </p:nvGrpSpPr>
        <p:grpSpPr>
          <a:xfrm>
            <a:off x="13144500" y="571500"/>
            <a:ext cx="4114800" cy="547688"/>
            <a:chOff x="0" y="0"/>
            <a:chExt cx="5486400" cy="730250"/>
          </a:xfrm>
        </p:grpSpPr>
        <p:sp>
          <p:nvSpPr>
            <p:cNvPr id="8" name="Freeform 8"/>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9" name="TextBox 9"/>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41</a:t>
              </a:r>
            </a:p>
          </p:txBody>
        </p:sp>
      </p:grpSp>
      <p:pic>
        <p:nvPicPr>
          <p:cNvPr id="10" name="Picture 10"/>
          <p:cNvPicPr>
            <a:picLocks noChangeAspect="1"/>
          </p:cNvPicPr>
          <p:nvPr/>
        </p:nvPicPr>
        <p:blipFill>
          <a:blip r:embed="rId3"/>
          <a:stretch>
            <a:fillRect/>
          </a:stretch>
        </p:blipFill>
        <p:spPr>
          <a:xfrm>
            <a:off x="8107945" y="7589148"/>
            <a:ext cx="2938260" cy="2938260"/>
          </a:xfrm>
          <a:prstGeom prst="rect">
            <a:avLst/>
          </a:prstGeom>
        </p:spPr>
      </p:pic>
      <p:sp>
        <p:nvSpPr>
          <p:cNvPr id="11" name="Freeform 11"/>
          <p:cNvSpPr/>
          <p:nvPr/>
        </p:nvSpPr>
        <p:spPr>
          <a:xfrm>
            <a:off x="10959818" y="8679661"/>
            <a:ext cx="757235" cy="757235"/>
          </a:xfrm>
          <a:custGeom>
            <a:avLst/>
            <a:gdLst/>
            <a:ahLst/>
            <a:cxnLst/>
            <a:rect l="l" t="t" r="r" b="b"/>
            <a:pathLst>
              <a:path w="757235" h="757235">
                <a:moveTo>
                  <a:pt x="0" y="0"/>
                </a:moveTo>
                <a:lnTo>
                  <a:pt x="757234" y="0"/>
                </a:lnTo>
                <a:lnTo>
                  <a:pt x="757234" y="757234"/>
                </a:lnTo>
                <a:lnTo>
                  <a:pt x="0" y="7572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2" name="TextBox 12"/>
          <p:cNvSpPr txBox="1"/>
          <p:nvPr/>
        </p:nvSpPr>
        <p:spPr>
          <a:xfrm>
            <a:off x="798705" y="2342009"/>
            <a:ext cx="15425127" cy="2801491"/>
          </a:xfrm>
          <a:prstGeom prst="rect">
            <a:avLst/>
          </a:prstGeom>
        </p:spPr>
        <p:txBody>
          <a:bodyPr lIns="0" tIns="0" rIns="0" bIns="0" rtlCol="0" anchor="t">
            <a:spAutoFit/>
          </a:bodyPr>
          <a:lstStyle/>
          <a:p>
            <a:pPr marL="724028" lvl="1" indent="-362014" algn="l">
              <a:lnSpc>
                <a:spcPts val="5633"/>
              </a:lnSpc>
              <a:buFont typeface="Arial"/>
              <a:buChar char="•"/>
            </a:pPr>
            <a:r>
              <a:rPr lang="en-US" sz="3353">
                <a:solidFill>
                  <a:srgbClr val="00235E"/>
                </a:solidFill>
                <a:latin typeface="Heebo"/>
                <a:ea typeface="Heebo"/>
                <a:cs typeface="Heebo"/>
                <a:sym typeface="Heebo"/>
              </a:rPr>
              <a:t>Pamukkale Üniversitesi Sağlık, Kültür ve Spor Daire Başkanlığı, Kültür Hizmetleri Şube Müdürlüğüne bağlı </a:t>
            </a:r>
            <a:r>
              <a:rPr lang="en-US" sz="3353">
                <a:solidFill>
                  <a:srgbClr val="FF0000"/>
                </a:solidFill>
                <a:latin typeface="Heebo"/>
                <a:ea typeface="Heebo"/>
                <a:cs typeface="Heebo"/>
                <a:sym typeface="Heebo"/>
              </a:rPr>
              <a:t>141 (Yüz Kırk Bir) Adet Öğrenci Topluluğumuz </a:t>
            </a:r>
            <a:r>
              <a:rPr lang="en-US" sz="3353">
                <a:solidFill>
                  <a:srgbClr val="00235E"/>
                </a:solidFill>
                <a:latin typeface="Heebo"/>
                <a:ea typeface="Heebo"/>
                <a:cs typeface="Heebo"/>
                <a:sym typeface="Heebo"/>
              </a:rPr>
              <a:t>bulunmakta olup; bu sayı her eğitim-öğretim yılı içerisinde değişiklik gösterebilmektedir.</a:t>
            </a:r>
          </a:p>
        </p:txBody>
      </p:sp>
      <p:sp>
        <p:nvSpPr>
          <p:cNvPr id="13" name="TextBox 13"/>
          <p:cNvSpPr txBox="1"/>
          <p:nvPr/>
        </p:nvSpPr>
        <p:spPr>
          <a:xfrm>
            <a:off x="794869" y="5514975"/>
            <a:ext cx="10164949" cy="928690"/>
          </a:xfrm>
          <a:prstGeom prst="rect">
            <a:avLst/>
          </a:prstGeom>
        </p:spPr>
        <p:txBody>
          <a:bodyPr lIns="0" tIns="0" rIns="0" bIns="0" rtlCol="0" anchor="t">
            <a:spAutoFit/>
          </a:bodyPr>
          <a:lstStyle/>
          <a:p>
            <a:pPr marL="724028" lvl="1" indent="-362014" algn="l">
              <a:lnSpc>
                <a:spcPts val="3621"/>
              </a:lnSpc>
              <a:buFont typeface="Arial"/>
              <a:buChar char="•"/>
            </a:pPr>
            <a:r>
              <a:rPr lang="en-US" sz="3353">
                <a:solidFill>
                  <a:srgbClr val="00235E"/>
                </a:solidFill>
                <a:latin typeface="Heebo"/>
                <a:ea typeface="Heebo"/>
                <a:cs typeface="Heebo"/>
                <a:sym typeface="Heebo"/>
              </a:rPr>
              <a:t>Topluluk Kurma Başvuruları </a:t>
            </a:r>
            <a:r>
              <a:rPr lang="en-US" sz="3353">
                <a:solidFill>
                  <a:srgbClr val="FF0000"/>
                </a:solidFill>
                <a:latin typeface="Heebo"/>
                <a:ea typeface="Heebo"/>
                <a:cs typeface="Heebo"/>
                <a:sym typeface="Heebo"/>
              </a:rPr>
              <a:t>yılda bir kez Ekim ayında</a:t>
            </a:r>
            <a:r>
              <a:rPr lang="en-US" sz="3353">
                <a:solidFill>
                  <a:srgbClr val="00235E"/>
                </a:solidFill>
                <a:latin typeface="Heebo"/>
                <a:ea typeface="Heebo"/>
                <a:cs typeface="Heebo"/>
                <a:sym typeface="Heebo"/>
              </a:rPr>
              <a:t> alınır.</a:t>
            </a:r>
          </a:p>
        </p:txBody>
      </p:sp>
      <p:sp>
        <p:nvSpPr>
          <p:cNvPr id="14" name="TextBox 14"/>
          <p:cNvSpPr txBox="1"/>
          <p:nvPr/>
        </p:nvSpPr>
        <p:spPr>
          <a:xfrm>
            <a:off x="798705" y="6695763"/>
            <a:ext cx="17731374" cy="928690"/>
          </a:xfrm>
          <a:prstGeom prst="rect">
            <a:avLst/>
          </a:prstGeom>
        </p:spPr>
        <p:txBody>
          <a:bodyPr lIns="0" tIns="0" rIns="0" bIns="0" rtlCol="0" anchor="t">
            <a:spAutoFit/>
          </a:bodyPr>
          <a:lstStyle/>
          <a:p>
            <a:pPr marL="724028" lvl="1" indent="-362014" algn="l">
              <a:lnSpc>
                <a:spcPts val="3621"/>
              </a:lnSpc>
              <a:buFont typeface="Arial"/>
              <a:buChar char="•"/>
            </a:pPr>
            <a:r>
              <a:rPr lang="en-US" sz="3353">
                <a:solidFill>
                  <a:srgbClr val="00235E"/>
                </a:solidFill>
                <a:latin typeface="Heebo"/>
                <a:ea typeface="Heebo"/>
                <a:cs typeface="Heebo"/>
                <a:sym typeface="Heebo"/>
              </a:rPr>
              <a:t>SKS Bilgi Sistemi üzerinden tüm öğrencilerimiz, istediği sayıda Topluluğa üyelik başvurusunda bulunabilir.</a:t>
            </a:r>
          </a:p>
        </p:txBody>
      </p:sp>
      <p:sp>
        <p:nvSpPr>
          <p:cNvPr id="15" name="TextBox 15"/>
          <p:cNvSpPr txBox="1"/>
          <p:nvPr/>
        </p:nvSpPr>
        <p:spPr>
          <a:xfrm>
            <a:off x="11878977" y="8717761"/>
            <a:ext cx="1634028" cy="470849"/>
          </a:xfrm>
          <a:prstGeom prst="rect">
            <a:avLst/>
          </a:prstGeom>
        </p:spPr>
        <p:txBody>
          <a:bodyPr lIns="0" tIns="0" rIns="0" bIns="0" rtlCol="0" anchor="t">
            <a:spAutoFit/>
          </a:bodyPr>
          <a:lstStyle/>
          <a:p>
            <a:pPr algn="l">
              <a:lnSpc>
                <a:spcPts val="3621"/>
              </a:lnSpc>
            </a:pPr>
            <a:r>
              <a:rPr lang="en-US" sz="3353">
                <a:solidFill>
                  <a:srgbClr val="00235E"/>
                </a:solidFill>
                <a:latin typeface="Heebo"/>
                <a:ea typeface="Heebo"/>
                <a:cs typeface="Heebo"/>
                <a:sym typeface="Heebo"/>
              </a:rPr>
              <a:t>pausks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94226"/>
            <a:chOff x="0" y="0"/>
            <a:chExt cx="24384000" cy="2258967"/>
          </a:xfrm>
        </p:grpSpPr>
        <p:sp>
          <p:nvSpPr>
            <p:cNvPr id="3" name="Freeform 3"/>
            <p:cNvSpPr/>
            <p:nvPr/>
          </p:nvSpPr>
          <p:spPr>
            <a:xfrm>
              <a:off x="0" y="0"/>
              <a:ext cx="24384000" cy="2258968"/>
            </a:xfrm>
            <a:custGeom>
              <a:avLst/>
              <a:gdLst/>
              <a:ahLst/>
              <a:cxnLst/>
              <a:rect l="l" t="t" r="r" b="b"/>
              <a:pathLst>
                <a:path w="24384000" h="2258968">
                  <a:moveTo>
                    <a:pt x="0" y="0"/>
                  </a:moveTo>
                  <a:lnTo>
                    <a:pt x="24384000" y="0"/>
                  </a:lnTo>
                  <a:lnTo>
                    <a:pt x="24384000" y="2258968"/>
                  </a:lnTo>
                  <a:lnTo>
                    <a:pt x="0" y="2258968"/>
                  </a:lnTo>
                  <a:lnTo>
                    <a:pt x="0" y="0"/>
                  </a:lnTo>
                  <a:close/>
                </a:path>
              </a:pathLst>
            </a:custGeom>
            <a:solidFill>
              <a:srgbClr val="000000">
                <a:alpha val="0"/>
              </a:srgbClr>
            </a:solidFill>
            <a:ln w="12700">
              <a:solidFill>
                <a:srgbClr val="000000"/>
              </a:solidFill>
            </a:ln>
          </p:spPr>
          <p:txBody>
            <a:bodyPr/>
            <a:lstStyle/>
            <a:p>
              <a:endParaRPr lang="tr-TR"/>
            </a:p>
          </p:txBody>
        </p:sp>
      </p:grpSp>
      <p:grpSp>
        <p:nvGrpSpPr>
          <p:cNvPr id="4" name="Group 4"/>
          <p:cNvGrpSpPr/>
          <p:nvPr/>
        </p:nvGrpSpPr>
        <p:grpSpPr>
          <a:xfrm>
            <a:off x="13144500" y="571500"/>
            <a:ext cx="4114800" cy="547688"/>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6" name="TextBox 6"/>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48</a:t>
              </a:r>
            </a:p>
          </p:txBody>
        </p:sp>
      </p:grpSp>
      <p:grpSp>
        <p:nvGrpSpPr>
          <p:cNvPr id="7" name="Group 7"/>
          <p:cNvGrpSpPr/>
          <p:nvPr/>
        </p:nvGrpSpPr>
        <p:grpSpPr>
          <a:xfrm>
            <a:off x="3734909" y="363174"/>
            <a:ext cx="12915900" cy="1331051"/>
            <a:chOff x="0" y="0"/>
            <a:chExt cx="17221200" cy="1774735"/>
          </a:xfrm>
        </p:grpSpPr>
        <p:sp>
          <p:nvSpPr>
            <p:cNvPr id="8" name="Freeform 8"/>
            <p:cNvSpPr/>
            <p:nvPr/>
          </p:nvSpPr>
          <p:spPr>
            <a:xfrm>
              <a:off x="0" y="0"/>
              <a:ext cx="17221200" cy="1774735"/>
            </a:xfrm>
            <a:custGeom>
              <a:avLst/>
              <a:gdLst/>
              <a:ahLst/>
              <a:cxnLst/>
              <a:rect l="l" t="t" r="r" b="b"/>
              <a:pathLst>
                <a:path w="17221200" h="1774735">
                  <a:moveTo>
                    <a:pt x="0" y="0"/>
                  </a:moveTo>
                  <a:lnTo>
                    <a:pt x="17221200" y="0"/>
                  </a:lnTo>
                  <a:lnTo>
                    <a:pt x="17221200" y="1774735"/>
                  </a:lnTo>
                  <a:lnTo>
                    <a:pt x="0" y="1774735"/>
                  </a:lnTo>
                  <a:close/>
                </a:path>
              </a:pathLst>
            </a:custGeom>
            <a:solidFill>
              <a:srgbClr val="000000">
                <a:alpha val="0"/>
              </a:srgbClr>
            </a:solidFill>
          </p:spPr>
          <p:txBody>
            <a:bodyPr/>
            <a:lstStyle/>
            <a:p>
              <a:endParaRPr lang="tr-TR"/>
            </a:p>
          </p:txBody>
        </p:sp>
        <p:sp>
          <p:nvSpPr>
            <p:cNvPr id="9" name="TextBox 9"/>
            <p:cNvSpPr txBox="1"/>
            <p:nvPr/>
          </p:nvSpPr>
          <p:spPr>
            <a:xfrm>
              <a:off x="0" y="57150"/>
              <a:ext cx="17221200" cy="1717585"/>
            </a:xfrm>
            <a:prstGeom prst="rect">
              <a:avLst/>
            </a:prstGeom>
          </p:spPr>
          <p:txBody>
            <a:bodyPr lIns="0" tIns="0" rIns="0" bIns="0" rtlCol="0" anchor="ctr"/>
            <a:lstStyle/>
            <a:p>
              <a:pPr algn="r">
                <a:lnSpc>
                  <a:spcPts val="5832"/>
                </a:lnSpc>
              </a:pPr>
              <a:r>
                <a:rPr lang="en-US" sz="5400" b="1">
                  <a:solidFill>
                    <a:srgbClr val="00235E"/>
                  </a:solidFill>
                  <a:latin typeface="Century Expanded Bold"/>
                  <a:ea typeface="Century Expanded Bold"/>
                  <a:cs typeface="Century Expanded Bold"/>
                  <a:sym typeface="Century Expanded Bold"/>
                </a:rPr>
                <a:t>İŞ OLANAKLARI</a:t>
              </a:r>
            </a:p>
          </p:txBody>
        </p:sp>
      </p:grpSp>
      <p:grpSp>
        <p:nvGrpSpPr>
          <p:cNvPr id="10" name="Group 10"/>
          <p:cNvGrpSpPr/>
          <p:nvPr/>
        </p:nvGrpSpPr>
        <p:grpSpPr>
          <a:xfrm>
            <a:off x="10999015" y="1694226"/>
            <a:ext cx="6260285" cy="4172338"/>
            <a:chOff x="0" y="0"/>
            <a:chExt cx="10576982" cy="7049318"/>
          </a:xfrm>
        </p:grpSpPr>
        <p:sp>
          <p:nvSpPr>
            <p:cNvPr id="11" name="Freeform 11"/>
            <p:cNvSpPr/>
            <p:nvPr/>
          </p:nvSpPr>
          <p:spPr>
            <a:xfrm>
              <a:off x="0" y="0"/>
              <a:ext cx="10576941" cy="7049262"/>
            </a:xfrm>
            <a:custGeom>
              <a:avLst/>
              <a:gdLst/>
              <a:ahLst/>
              <a:cxnLst/>
              <a:rect l="l" t="t" r="r" b="b"/>
              <a:pathLst>
                <a:path w="10576941" h="7049262">
                  <a:moveTo>
                    <a:pt x="0" y="0"/>
                  </a:moveTo>
                  <a:lnTo>
                    <a:pt x="10576941" y="0"/>
                  </a:lnTo>
                  <a:lnTo>
                    <a:pt x="10576941" y="7049262"/>
                  </a:lnTo>
                  <a:lnTo>
                    <a:pt x="0" y="7049262"/>
                  </a:lnTo>
                  <a:lnTo>
                    <a:pt x="0" y="0"/>
                  </a:lnTo>
                  <a:close/>
                </a:path>
              </a:pathLst>
            </a:custGeom>
            <a:blipFill>
              <a:blip r:embed="rId2"/>
              <a:stretch>
                <a:fillRect/>
              </a:stretch>
            </a:blipFill>
          </p:spPr>
          <p:txBody>
            <a:bodyPr/>
            <a:lstStyle/>
            <a:p>
              <a:endParaRPr lang="tr-TR"/>
            </a:p>
          </p:txBody>
        </p:sp>
      </p:grpSp>
      <p:pic>
        <p:nvPicPr>
          <p:cNvPr id="12" name="Picture 12"/>
          <p:cNvPicPr>
            <a:picLocks noChangeAspect="1"/>
          </p:cNvPicPr>
          <p:nvPr/>
        </p:nvPicPr>
        <p:blipFill>
          <a:blip r:embed="rId3"/>
          <a:stretch>
            <a:fillRect/>
          </a:stretch>
        </p:blipFill>
        <p:spPr>
          <a:xfrm>
            <a:off x="10646684" y="5800579"/>
            <a:ext cx="4227972" cy="4227972"/>
          </a:xfrm>
          <a:prstGeom prst="rect">
            <a:avLst/>
          </a:prstGeom>
        </p:spPr>
      </p:pic>
      <p:sp>
        <p:nvSpPr>
          <p:cNvPr id="13" name="Freeform 13"/>
          <p:cNvSpPr/>
          <p:nvPr/>
        </p:nvSpPr>
        <p:spPr>
          <a:xfrm>
            <a:off x="774443" y="6565634"/>
            <a:ext cx="5218086" cy="2692666"/>
          </a:xfrm>
          <a:custGeom>
            <a:avLst/>
            <a:gdLst/>
            <a:ahLst/>
            <a:cxnLst/>
            <a:rect l="l" t="t" r="r" b="b"/>
            <a:pathLst>
              <a:path w="5218086" h="2692666">
                <a:moveTo>
                  <a:pt x="0" y="0"/>
                </a:moveTo>
                <a:lnTo>
                  <a:pt x="5218086" y="0"/>
                </a:lnTo>
                <a:lnTo>
                  <a:pt x="5218086" y="2692666"/>
                </a:lnTo>
                <a:lnTo>
                  <a:pt x="0" y="2692666"/>
                </a:lnTo>
                <a:lnTo>
                  <a:pt x="0" y="0"/>
                </a:lnTo>
                <a:close/>
              </a:path>
            </a:pathLst>
          </a:custGeom>
          <a:blipFill>
            <a:blip r:embed="rId4"/>
            <a:stretch>
              <a:fillRect/>
            </a:stretch>
          </a:blipFill>
        </p:spPr>
        <p:txBody>
          <a:bodyPr/>
          <a:lstStyle/>
          <a:p>
            <a:endParaRPr lang="tr-TR"/>
          </a:p>
        </p:txBody>
      </p:sp>
      <p:sp>
        <p:nvSpPr>
          <p:cNvPr id="14" name="TextBox 14"/>
          <p:cNvSpPr txBox="1"/>
          <p:nvPr/>
        </p:nvSpPr>
        <p:spPr>
          <a:xfrm>
            <a:off x="5836851" y="7113771"/>
            <a:ext cx="5162164" cy="1434466"/>
          </a:xfrm>
          <a:prstGeom prst="rect">
            <a:avLst/>
          </a:prstGeom>
        </p:spPr>
        <p:txBody>
          <a:bodyPr lIns="0" tIns="0" rIns="0" bIns="0" rtlCol="0" anchor="t">
            <a:spAutoFit/>
          </a:bodyPr>
          <a:lstStyle/>
          <a:p>
            <a:pPr algn="ctr">
              <a:lnSpc>
                <a:spcPts val="5879"/>
              </a:lnSpc>
            </a:pPr>
            <a:r>
              <a:rPr lang="en-US" sz="3499" b="1">
                <a:solidFill>
                  <a:srgbClr val="00235E"/>
                </a:solidFill>
                <a:latin typeface="Heebo Bold"/>
                <a:ea typeface="Heebo Bold"/>
                <a:cs typeface="Heebo Bold"/>
                <a:sym typeface="Heebo Bold"/>
              </a:rPr>
              <a:t>İŞKUR GENÇLİK PROGRAMI</a:t>
            </a:r>
          </a:p>
        </p:txBody>
      </p:sp>
      <p:sp>
        <p:nvSpPr>
          <p:cNvPr id="15" name="TextBox 15"/>
          <p:cNvSpPr txBox="1"/>
          <p:nvPr/>
        </p:nvSpPr>
        <p:spPr>
          <a:xfrm>
            <a:off x="1239325" y="1725690"/>
            <a:ext cx="8815593" cy="4427220"/>
          </a:xfrm>
          <a:prstGeom prst="rect">
            <a:avLst/>
          </a:prstGeom>
        </p:spPr>
        <p:txBody>
          <a:bodyPr lIns="0" tIns="0" rIns="0" bIns="0" rtlCol="0" anchor="t">
            <a:spAutoFit/>
          </a:bodyPr>
          <a:lstStyle/>
          <a:p>
            <a:pPr algn="l">
              <a:lnSpc>
                <a:spcPts val="5039"/>
              </a:lnSpc>
            </a:pPr>
            <a:r>
              <a:rPr lang="en-US" sz="2999" b="1">
                <a:solidFill>
                  <a:srgbClr val="00235E"/>
                </a:solidFill>
                <a:latin typeface="Heebo Bold"/>
                <a:ea typeface="Heebo Bold"/>
                <a:cs typeface="Heebo Bold"/>
                <a:sym typeface="Heebo Bold"/>
              </a:rPr>
              <a:t>Kısmi Zamanlı Öğrenci (PAÜ SKS)</a:t>
            </a:r>
          </a:p>
          <a:p>
            <a:pPr algn="l">
              <a:lnSpc>
                <a:spcPts val="5039"/>
              </a:lnSpc>
            </a:pPr>
            <a:r>
              <a:rPr lang="en-US" sz="2999">
                <a:solidFill>
                  <a:srgbClr val="00235E"/>
                </a:solidFill>
                <a:latin typeface="Heebo"/>
                <a:ea typeface="Heebo"/>
                <a:cs typeface="Heebo"/>
                <a:sym typeface="Heebo"/>
              </a:rPr>
              <a:t>Öğrenci,</a:t>
            </a:r>
            <a:r>
              <a:rPr lang="en-US" sz="2999" b="1">
                <a:solidFill>
                  <a:srgbClr val="00235E"/>
                </a:solidFill>
                <a:latin typeface="Heebo Bold"/>
                <a:ea typeface="Heebo Bold"/>
                <a:cs typeface="Heebo Bold"/>
                <a:sym typeface="Heebo Bold"/>
              </a:rPr>
              <a:t> </a:t>
            </a:r>
            <a:r>
              <a:rPr lang="en-US" sz="2999">
                <a:solidFill>
                  <a:srgbClr val="00235E"/>
                </a:solidFill>
                <a:latin typeface="Heebo"/>
                <a:ea typeface="Heebo"/>
                <a:cs typeface="Heebo"/>
                <a:sym typeface="Heebo"/>
              </a:rPr>
              <a:t>akademik ve idari birimlerde geçici işlerde çalıştırılır. </a:t>
            </a:r>
          </a:p>
          <a:p>
            <a:pPr algn="l">
              <a:lnSpc>
                <a:spcPts val="5039"/>
              </a:lnSpc>
            </a:pPr>
            <a:r>
              <a:rPr lang="en-US" sz="2999">
                <a:solidFill>
                  <a:srgbClr val="00235E"/>
                </a:solidFill>
                <a:latin typeface="Heebo"/>
                <a:ea typeface="Heebo"/>
                <a:cs typeface="Heebo"/>
                <a:sym typeface="Heebo"/>
              </a:rPr>
              <a:t>Her </a:t>
            </a:r>
            <a:r>
              <a:rPr lang="en-US" sz="2999" b="1">
                <a:solidFill>
                  <a:srgbClr val="00235E"/>
                </a:solidFill>
                <a:latin typeface="Heebo Bold"/>
                <a:ea typeface="Heebo Bold"/>
                <a:cs typeface="Heebo Bold"/>
                <a:sym typeface="Heebo Bold"/>
              </a:rPr>
              <a:t>Ekim</a:t>
            </a:r>
            <a:r>
              <a:rPr lang="en-US" sz="2999">
                <a:solidFill>
                  <a:srgbClr val="00235E"/>
                </a:solidFill>
                <a:latin typeface="Heebo"/>
                <a:ea typeface="Heebo"/>
                <a:cs typeface="Heebo"/>
                <a:sym typeface="Heebo"/>
              </a:rPr>
              <a:t> ayında başvurusu yapılır,  ihtiyaç halinde </a:t>
            </a:r>
            <a:r>
              <a:rPr lang="en-US" sz="2999" b="1">
                <a:solidFill>
                  <a:srgbClr val="00235E"/>
                </a:solidFill>
                <a:latin typeface="Heebo Bold"/>
                <a:ea typeface="Heebo Bold"/>
                <a:cs typeface="Heebo Bold"/>
                <a:sym typeface="Heebo Bold"/>
              </a:rPr>
              <a:t>Şubat</a:t>
            </a:r>
            <a:r>
              <a:rPr lang="en-US" sz="2999">
                <a:solidFill>
                  <a:srgbClr val="00235E"/>
                </a:solidFill>
                <a:latin typeface="Heebo"/>
                <a:ea typeface="Heebo"/>
                <a:cs typeface="Heebo"/>
                <a:sym typeface="Heebo"/>
              </a:rPr>
              <a:t> ayında da ilana çıkılmaktadır. </a:t>
            </a:r>
          </a:p>
          <a:p>
            <a:pPr algn="l">
              <a:lnSpc>
                <a:spcPts val="5039"/>
              </a:lnSpc>
            </a:pPr>
            <a:r>
              <a:rPr lang="en-US" sz="2999">
                <a:solidFill>
                  <a:srgbClr val="00235E"/>
                </a:solidFill>
                <a:latin typeface="Heebo"/>
                <a:ea typeface="Heebo"/>
                <a:cs typeface="Heebo"/>
                <a:sym typeface="Heebo"/>
              </a:rPr>
              <a:t>Başvurular için; </a:t>
            </a:r>
            <a:r>
              <a:rPr lang="en-US" sz="2999" u="sng">
                <a:solidFill>
                  <a:srgbClr val="FF0000"/>
                </a:solidFill>
                <a:latin typeface="Heebo"/>
                <a:ea typeface="Heebo"/>
                <a:cs typeface="Heebo"/>
                <a:sym typeface="Heebo"/>
                <a:hlinkClick r:id="rId5" tooltip="http://www.pau.edu.tr/sks/"/>
              </a:rPr>
              <a:t>http://www.pau.edu.tr/sks/</a:t>
            </a:r>
            <a:r>
              <a:rPr lang="en-US" sz="2999">
                <a:solidFill>
                  <a:srgbClr val="00235E"/>
                </a:solidFill>
                <a:latin typeface="Heebo"/>
                <a:ea typeface="Heebo"/>
                <a:cs typeface="Heebo"/>
                <a:sym typeface="Heebo"/>
              </a:rPr>
              <a:t> adresinden ilgili kısma bakabilirsiniz.</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solidFill>
              <a:srgbClr val="000000">
                <a:alpha val="0"/>
              </a:srgbClr>
            </a:solidFill>
            <a:ln w="12700">
              <a:solidFill>
                <a:srgbClr val="000000"/>
              </a:solidFill>
            </a:ln>
          </p:spPr>
          <p:txBody>
            <a:bodyPr/>
            <a:lstStyle/>
            <a:p>
              <a:endParaRPr lang="tr-TR"/>
            </a:p>
          </p:txBody>
        </p:sp>
      </p:grpSp>
      <p:grpSp>
        <p:nvGrpSpPr>
          <p:cNvPr id="4" name="Group 4"/>
          <p:cNvGrpSpPr/>
          <p:nvPr/>
        </p:nvGrpSpPr>
        <p:grpSpPr>
          <a:xfrm>
            <a:off x="5117843" y="222633"/>
            <a:ext cx="12915900" cy="1939542"/>
            <a:chOff x="0" y="0"/>
            <a:chExt cx="17221200" cy="2586056"/>
          </a:xfrm>
        </p:grpSpPr>
        <p:sp>
          <p:nvSpPr>
            <p:cNvPr id="5" name="Freeform 5"/>
            <p:cNvSpPr/>
            <p:nvPr/>
          </p:nvSpPr>
          <p:spPr>
            <a:xfrm>
              <a:off x="0" y="0"/>
              <a:ext cx="17221200" cy="2586056"/>
            </a:xfrm>
            <a:custGeom>
              <a:avLst/>
              <a:gdLst/>
              <a:ahLst/>
              <a:cxnLst/>
              <a:rect l="l" t="t" r="r" b="b"/>
              <a:pathLst>
                <a:path w="17221200" h="2586056">
                  <a:moveTo>
                    <a:pt x="0" y="0"/>
                  </a:moveTo>
                  <a:lnTo>
                    <a:pt x="17221200" y="0"/>
                  </a:lnTo>
                  <a:lnTo>
                    <a:pt x="17221200" y="2586056"/>
                  </a:lnTo>
                  <a:lnTo>
                    <a:pt x="0" y="2586056"/>
                  </a:lnTo>
                  <a:close/>
                </a:path>
              </a:pathLst>
            </a:custGeom>
            <a:solidFill>
              <a:srgbClr val="000000">
                <a:alpha val="0"/>
              </a:srgbClr>
            </a:solidFill>
          </p:spPr>
          <p:txBody>
            <a:bodyPr/>
            <a:lstStyle/>
            <a:p>
              <a:endParaRPr lang="tr-TR"/>
            </a:p>
          </p:txBody>
        </p:sp>
        <p:sp>
          <p:nvSpPr>
            <p:cNvPr id="6" name="TextBox 6"/>
            <p:cNvSpPr txBox="1"/>
            <p:nvPr/>
          </p:nvSpPr>
          <p:spPr>
            <a:xfrm>
              <a:off x="0" y="57150"/>
              <a:ext cx="17221200" cy="2528906"/>
            </a:xfrm>
            <a:prstGeom prst="rect">
              <a:avLst/>
            </a:prstGeom>
          </p:spPr>
          <p:txBody>
            <a:bodyPr lIns="0" tIns="0" rIns="0" bIns="0" rtlCol="0" anchor="ctr"/>
            <a:lstStyle/>
            <a:p>
              <a:pPr algn="r">
                <a:lnSpc>
                  <a:spcPts val="5832"/>
                </a:lnSpc>
              </a:pPr>
              <a:r>
                <a:rPr lang="en-US" sz="5400">
                  <a:solidFill>
                    <a:srgbClr val="00235E"/>
                  </a:solidFill>
                  <a:latin typeface="Century Expanded"/>
                  <a:ea typeface="Century Expanded"/>
                  <a:cs typeface="Century Expanded"/>
                  <a:sym typeface="Century Expanded"/>
                </a:rPr>
                <a:t>KAMPÜSTE SAĞLIK HİZMETLERİ </a:t>
              </a:r>
            </a:p>
          </p:txBody>
        </p:sp>
      </p:grpSp>
      <p:grpSp>
        <p:nvGrpSpPr>
          <p:cNvPr id="7" name="Group 7"/>
          <p:cNvGrpSpPr/>
          <p:nvPr/>
        </p:nvGrpSpPr>
        <p:grpSpPr>
          <a:xfrm>
            <a:off x="13144500" y="571500"/>
            <a:ext cx="4114800" cy="547688"/>
            <a:chOff x="0" y="0"/>
            <a:chExt cx="5486400" cy="730250"/>
          </a:xfrm>
        </p:grpSpPr>
        <p:sp>
          <p:nvSpPr>
            <p:cNvPr id="8" name="Freeform 8"/>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9" name="TextBox 9"/>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49</a:t>
              </a:r>
            </a:p>
          </p:txBody>
        </p:sp>
      </p:grpSp>
      <p:sp>
        <p:nvSpPr>
          <p:cNvPr id="10" name="Freeform 10"/>
          <p:cNvSpPr/>
          <p:nvPr/>
        </p:nvSpPr>
        <p:spPr>
          <a:xfrm>
            <a:off x="9144000" y="8631826"/>
            <a:ext cx="822248" cy="1252949"/>
          </a:xfrm>
          <a:custGeom>
            <a:avLst/>
            <a:gdLst/>
            <a:ahLst/>
            <a:cxnLst/>
            <a:rect l="l" t="t" r="r" b="b"/>
            <a:pathLst>
              <a:path w="822248" h="1252949">
                <a:moveTo>
                  <a:pt x="0" y="0"/>
                </a:moveTo>
                <a:lnTo>
                  <a:pt x="822248" y="0"/>
                </a:lnTo>
                <a:lnTo>
                  <a:pt x="822248" y="1252948"/>
                </a:lnTo>
                <a:lnTo>
                  <a:pt x="0" y="12529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1" name="TextBox 11"/>
          <p:cNvSpPr txBox="1"/>
          <p:nvPr/>
        </p:nvSpPr>
        <p:spPr>
          <a:xfrm>
            <a:off x="527215" y="6376783"/>
            <a:ext cx="4931683" cy="3332330"/>
          </a:xfrm>
          <a:prstGeom prst="rect">
            <a:avLst/>
          </a:prstGeom>
        </p:spPr>
        <p:txBody>
          <a:bodyPr lIns="0" tIns="0" rIns="0" bIns="0" rtlCol="0" anchor="t">
            <a:spAutoFit/>
          </a:bodyPr>
          <a:lstStyle/>
          <a:p>
            <a:pPr algn="ctr">
              <a:lnSpc>
                <a:spcPts val="4484"/>
              </a:lnSpc>
            </a:pPr>
            <a:r>
              <a:rPr lang="en-US" sz="3203" b="1">
                <a:solidFill>
                  <a:srgbClr val="00235E"/>
                </a:solidFill>
                <a:latin typeface="Heebo Bold"/>
                <a:ea typeface="Heebo Bold"/>
                <a:cs typeface="Heebo Bold"/>
                <a:sym typeface="Heebo Bold"/>
              </a:rPr>
              <a:t>Pamukkale Üniversitesi Diş Hekimliği Fakültesi </a:t>
            </a:r>
          </a:p>
          <a:p>
            <a:pPr algn="ctr">
              <a:lnSpc>
                <a:spcPts val="4484"/>
              </a:lnSpc>
            </a:pPr>
            <a:r>
              <a:rPr lang="en-US" sz="3203">
                <a:solidFill>
                  <a:srgbClr val="00235E"/>
                </a:solidFill>
                <a:latin typeface="Heebo"/>
                <a:ea typeface="Heebo"/>
                <a:cs typeface="Heebo"/>
                <a:sym typeface="Heebo"/>
              </a:rPr>
              <a:t>Hasta kabulüne başlamıştır. Ayrıntılı bilgi için: 0 258 296 76 06	</a:t>
            </a:r>
          </a:p>
          <a:p>
            <a:pPr algn="ctr">
              <a:lnSpc>
                <a:spcPts val="4484"/>
              </a:lnSpc>
            </a:pPr>
            <a:endParaRPr lang="en-US" sz="3203">
              <a:solidFill>
                <a:srgbClr val="00235E"/>
              </a:solidFill>
              <a:latin typeface="Heebo"/>
              <a:ea typeface="Heebo"/>
              <a:cs typeface="Heebo"/>
              <a:sym typeface="Heebo"/>
            </a:endParaRPr>
          </a:p>
        </p:txBody>
      </p:sp>
      <p:sp>
        <p:nvSpPr>
          <p:cNvPr id="12" name="TextBox 12"/>
          <p:cNvSpPr txBox="1"/>
          <p:nvPr/>
        </p:nvSpPr>
        <p:spPr>
          <a:xfrm>
            <a:off x="331904" y="2400300"/>
            <a:ext cx="7780358" cy="3159909"/>
          </a:xfrm>
          <a:prstGeom prst="rect">
            <a:avLst/>
          </a:prstGeom>
        </p:spPr>
        <p:txBody>
          <a:bodyPr lIns="0" tIns="0" rIns="0" bIns="0" rtlCol="0" anchor="t">
            <a:spAutoFit/>
          </a:bodyPr>
          <a:lstStyle/>
          <a:p>
            <a:pPr algn="ctr">
              <a:lnSpc>
                <a:spcPts val="4146"/>
              </a:lnSpc>
              <a:spcBef>
                <a:spcPct val="0"/>
              </a:spcBef>
            </a:pPr>
            <a:r>
              <a:rPr lang="en-US" sz="3455" b="1">
                <a:solidFill>
                  <a:srgbClr val="00235E"/>
                </a:solidFill>
                <a:latin typeface="Heebo Bold"/>
                <a:ea typeface="Heebo Bold"/>
                <a:cs typeface="Heebo Bold"/>
                <a:sym typeface="Heebo Bold"/>
              </a:rPr>
              <a:t>Pamukkale Üniversitesi Eğitim Uygulama ve Araştırma Hastanesi</a:t>
            </a:r>
          </a:p>
          <a:p>
            <a:pPr algn="ctr">
              <a:lnSpc>
                <a:spcPts val="4146"/>
              </a:lnSpc>
              <a:spcBef>
                <a:spcPct val="0"/>
              </a:spcBef>
            </a:pPr>
            <a:r>
              <a:rPr lang="en-US" sz="3455">
                <a:solidFill>
                  <a:srgbClr val="00235E"/>
                </a:solidFill>
                <a:latin typeface="Heebo"/>
                <a:ea typeface="Heebo"/>
                <a:cs typeface="Heebo"/>
                <a:sym typeface="Heebo"/>
              </a:rPr>
              <a:t>Ayrıntılı bilgi için http://www.pau.edu.tr/hastane adresini ziyaret edebilirsiniz. Yüz yüze, telefonla veya online randevu alabilirsiniz. </a:t>
            </a:r>
          </a:p>
        </p:txBody>
      </p:sp>
      <p:sp>
        <p:nvSpPr>
          <p:cNvPr id="13" name="TextBox 13"/>
          <p:cNvSpPr txBox="1"/>
          <p:nvPr/>
        </p:nvSpPr>
        <p:spPr>
          <a:xfrm>
            <a:off x="8819942" y="2400300"/>
            <a:ext cx="7617179" cy="3262775"/>
          </a:xfrm>
          <a:prstGeom prst="rect">
            <a:avLst/>
          </a:prstGeom>
        </p:spPr>
        <p:txBody>
          <a:bodyPr lIns="0" tIns="0" rIns="0" bIns="0" rtlCol="0" anchor="t">
            <a:spAutoFit/>
          </a:bodyPr>
          <a:lstStyle/>
          <a:p>
            <a:pPr algn="ctr">
              <a:lnSpc>
                <a:spcPts val="3682"/>
              </a:lnSpc>
              <a:spcBef>
                <a:spcPct val="0"/>
              </a:spcBef>
            </a:pPr>
            <a:r>
              <a:rPr lang="en-US" sz="3069" b="1">
                <a:solidFill>
                  <a:srgbClr val="00235E"/>
                </a:solidFill>
                <a:latin typeface="Heebo Bold"/>
                <a:ea typeface="Heebo Bold"/>
                <a:cs typeface="Heebo Bold"/>
                <a:sym typeface="Heebo Bold"/>
              </a:rPr>
              <a:t>Pamukkale Üniversitesi Habib Kızıltaş Psikiyatri Hastanesi</a:t>
            </a:r>
          </a:p>
          <a:p>
            <a:pPr algn="ctr">
              <a:lnSpc>
                <a:spcPts val="3682"/>
              </a:lnSpc>
              <a:spcBef>
                <a:spcPct val="0"/>
              </a:spcBef>
            </a:pPr>
            <a:r>
              <a:rPr lang="en-US" sz="3069">
                <a:solidFill>
                  <a:srgbClr val="00235E"/>
                </a:solidFill>
                <a:latin typeface="Heebo"/>
                <a:ea typeface="Heebo"/>
                <a:cs typeface="Heebo"/>
                <a:sym typeface="Heebo"/>
              </a:rPr>
              <a:t>Ayrıntılı bilgi için: http://www.pau.edu.tr/psikiyatri </a:t>
            </a:r>
          </a:p>
          <a:p>
            <a:pPr algn="ctr">
              <a:lnSpc>
                <a:spcPts val="3682"/>
              </a:lnSpc>
              <a:spcBef>
                <a:spcPct val="0"/>
              </a:spcBef>
            </a:pPr>
            <a:r>
              <a:rPr lang="en-US" sz="3069">
                <a:solidFill>
                  <a:srgbClr val="00235E"/>
                </a:solidFill>
                <a:latin typeface="Heebo"/>
                <a:ea typeface="Heebo"/>
                <a:cs typeface="Heebo"/>
                <a:sym typeface="Heebo"/>
              </a:rPr>
              <a:t>Pamukkale Üniversitesi öğrencileri yüz yüze, telefonla veya online randevu alabilirler.</a:t>
            </a:r>
          </a:p>
        </p:txBody>
      </p:sp>
      <p:sp>
        <p:nvSpPr>
          <p:cNvPr id="14" name="TextBox 14"/>
          <p:cNvSpPr txBox="1"/>
          <p:nvPr/>
        </p:nvSpPr>
        <p:spPr>
          <a:xfrm>
            <a:off x="9144000" y="6376783"/>
            <a:ext cx="7752867" cy="2785654"/>
          </a:xfrm>
          <a:prstGeom prst="rect">
            <a:avLst/>
          </a:prstGeom>
        </p:spPr>
        <p:txBody>
          <a:bodyPr lIns="0" tIns="0" rIns="0" bIns="0" rtlCol="0" anchor="t">
            <a:spAutoFit/>
          </a:bodyPr>
          <a:lstStyle/>
          <a:p>
            <a:pPr algn="ctr">
              <a:lnSpc>
                <a:spcPts val="4485"/>
              </a:lnSpc>
            </a:pPr>
            <a:r>
              <a:rPr lang="en-US" sz="3203" b="1">
                <a:solidFill>
                  <a:srgbClr val="00235E"/>
                </a:solidFill>
                <a:latin typeface="Heebo Bold"/>
                <a:ea typeface="Heebo Bold"/>
                <a:cs typeface="Heebo Bold"/>
                <a:sym typeface="Heebo Bold"/>
              </a:rPr>
              <a:t>Mediko Sosyal Merkezi</a:t>
            </a:r>
          </a:p>
          <a:p>
            <a:pPr algn="ctr">
              <a:lnSpc>
                <a:spcPts val="4485"/>
              </a:lnSpc>
            </a:pPr>
            <a:r>
              <a:rPr lang="en-US" sz="3203">
                <a:solidFill>
                  <a:srgbClr val="00235E"/>
                </a:solidFill>
                <a:latin typeface="Heebo"/>
                <a:ea typeface="Heebo"/>
                <a:cs typeface="Heebo"/>
                <a:sym typeface="Heebo"/>
              </a:rPr>
              <a:t>Sosyal güvence olsun ya da olmasın PAÜ öğrencileri haftaiçi 08:00-17:00 saatleri arasında ücretsiz muayene olabilirsiniz. 	</a:t>
            </a:r>
          </a:p>
          <a:p>
            <a:pPr algn="ctr">
              <a:lnSpc>
                <a:spcPts val="4485"/>
              </a:lnSpc>
            </a:pPr>
            <a:endParaRPr lang="en-US" sz="3203">
              <a:solidFill>
                <a:srgbClr val="00235E"/>
              </a:solidFill>
              <a:latin typeface="Heebo"/>
              <a:ea typeface="Heebo"/>
              <a:cs typeface="Heebo"/>
              <a:sym typeface="Heebo"/>
            </a:endParaRPr>
          </a:p>
        </p:txBody>
      </p:sp>
      <p:sp>
        <p:nvSpPr>
          <p:cNvPr id="15" name="TextBox 15"/>
          <p:cNvSpPr txBox="1"/>
          <p:nvPr/>
        </p:nvSpPr>
        <p:spPr>
          <a:xfrm>
            <a:off x="9966248" y="8864985"/>
            <a:ext cx="7752867" cy="537754"/>
          </a:xfrm>
          <a:prstGeom prst="rect">
            <a:avLst/>
          </a:prstGeom>
        </p:spPr>
        <p:txBody>
          <a:bodyPr lIns="0" tIns="0" rIns="0" bIns="0" rtlCol="0" anchor="t">
            <a:spAutoFit/>
          </a:bodyPr>
          <a:lstStyle/>
          <a:p>
            <a:pPr algn="ctr">
              <a:lnSpc>
                <a:spcPts val="4485"/>
              </a:lnSpc>
            </a:pPr>
            <a:r>
              <a:rPr lang="en-US" sz="3203" u="sng">
                <a:solidFill>
                  <a:srgbClr val="00235E"/>
                </a:solidFill>
                <a:latin typeface="Heebo"/>
                <a:ea typeface="Heebo"/>
                <a:cs typeface="Heebo"/>
                <a:sym typeface="Heebo"/>
              </a:rPr>
              <a:t>Gölbahçe’yi geçtikten sonra sağ tarafta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5472"/>
            <a:ext cx="18288000" cy="2162175"/>
            <a:chOff x="0" y="0"/>
            <a:chExt cx="24384000" cy="2882900"/>
          </a:xfrm>
        </p:grpSpPr>
        <p:sp>
          <p:nvSpPr>
            <p:cNvPr id="3" name="Freeform 3"/>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solidFill>
              <a:srgbClr val="000000">
                <a:alpha val="0"/>
              </a:srgbClr>
            </a:solidFill>
            <a:ln w="12700">
              <a:solidFill>
                <a:srgbClr val="000000"/>
              </a:solidFill>
            </a:ln>
          </p:spPr>
          <p:txBody>
            <a:bodyPr/>
            <a:lstStyle/>
            <a:p>
              <a:endParaRPr lang="tr-TR"/>
            </a:p>
          </p:txBody>
        </p:sp>
      </p:grpSp>
      <p:grpSp>
        <p:nvGrpSpPr>
          <p:cNvPr id="4" name="Group 4"/>
          <p:cNvGrpSpPr/>
          <p:nvPr/>
        </p:nvGrpSpPr>
        <p:grpSpPr>
          <a:xfrm>
            <a:off x="13144500" y="571500"/>
            <a:ext cx="4114800" cy="547688"/>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6" name="TextBox 6"/>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51</a:t>
              </a:r>
            </a:p>
          </p:txBody>
        </p:sp>
      </p:grpSp>
      <p:sp>
        <p:nvSpPr>
          <p:cNvPr id="7" name="TextBox 7"/>
          <p:cNvSpPr txBox="1"/>
          <p:nvPr/>
        </p:nvSpPr>
        <p:spPr>
          <a:xfrm>
            <a:off x="329347" y="2501673"/>
            <a:ext cx="7373584" cy="7073889"/>
          </a:xfrm>
          <a:prstGeom prst="rect">
            <a:avLst/>
          </a:prstGeom>
        </p:spPr>
        <p:txBody>
          <a:bodyPr lIns="0" tIns="0" rIns="0" bIns="0" rtlCol="0" anchor="t">
            <a:spAutoFit/>
          </a:bodyPr>
          <a:lstStyle/>
          <a:p>
            <a:pPr algn="l">
              <a:lnSpc>
                <a:spcPts val="5141"/>
              </a:lnSpc>
            </a:pPr>
            <a:r>
              <a:rPr lang="en-US" sz="3338" b="1">
                <a:solidFill>
                  <a:srgbClr val="00235E"/>
                </a:solidFill>
                <a:latin typeface="Heebo Bold"/>
                <a:ea typeface="Heebo Bold"/>
                <a:cs typeface="Heebo Bold"/>
                <a:sym typeface="Heebo Bold"/>
              </a:rPr>
              <a:t>PDREM nerede?</a:t>
            </a:r>
          </a:p>
          <a:p>
            <a:pPr algn="l">
              <a:lnSpc>
                <a:spcPts val="5141"/>
              </a:lnSpc>
            </a:pPr>
            <a:r>
              <a:rPr lang="en-US" sz="3338">
                <a:solidFill>
                  <a:srgbClr val="00235E"/>
                </a:solidFill>
                <a:latin typeface="Heebo"/>
                <a:ea typeface="Heebo"/>
                <a:cs typeface="Heebo"/>
                <a:sym typeface="Heebo"/>
              </a:rPr>
              <a:t>Eğitim Fakültesi ve Devlet Tiyatrosu’nun arasında, Mühendislik Fakültesi karşısında yer almaktadır.</a:t>
            </a:r>
          </a:p>
          <a:p>
            <a:pPr algn="l">
              <a:lnSpc>
                <a:spcPts val="5141"/>
              </a:lnSpc>
            </a:pPr>
            <a:endParaRPr lang="en-US" sz="3338">
              <a:solidFill>
                <a:srgbClr val="00235E"/>
              </a:solidFill>
              <a:latin typeface="Heebo"/>
              <a:ea typeface="Heebo"/>
              <a:cs typeface="Heebo"/>
              <a:sym typeface="Heebo"/>
            </a:endParaRPr>
          </a:p>
          <a:p>
            <a:pPr algn="l">
              <a:lnSpc>
                <a:spcPts val="5141"/>
              </a:lnSpc>
            </a:pPr>
            <a:r>
              <a:rPr lang="en-US" sz="3338" b="1">
                <a:solidFill>
                  <a:srgbClr val="00235E"/>
                </a:solidFill>
                <a:latin typeface="Heebo Bold"/>
                <a:ea typeface="Heebo Bold"/>
                <a:cs typeface="Heebo Bold"/>
                <a:sym typeface="Heebo Bold"/>
              </a:rPr>
              <a:t>PDREM Ekibi </a:t>
            </a:r>
            <a:r>
              <a:rPr lang="en-US" sz="3338">
                <a:solidFill>
                  <a:srgbClr val="00235E"/>
                </a:solidFill>
                <a:latin typeface="Heebo"/>
                <a:ea typeface="Heebo"/>
                <a:cs typeface="Heebo"/>
                <a:sym typeface="Heebo"/>
              </a:rPr>
              <a:t>1 Dr. Psikolojik danışman ve 1 uzman psikolojik danışmandan oluşmaktadır. </a:t>
            </a:r>
          </a:p>
          <a:p>
            <a:pPr algn="l">
              <a:lnSpc>
                <a:spcPts val="5141"/>
              </a:lnSpc>
            </a:pPr>
            <a:endParaRPr lang="en-US" sz="3338">
              <a:solidFill>
                <a:srgbClr val="00235E"/>
              </a:solidFill>
              <a:latin typeface="Heebo"/>
              <a:ea typeface="Heebo"/>
              <a:cs typeface="Heebo"/>
              <a:sym typeface="Heebo"/>
            </a:endParaRPr>
          </a:p>
          <a:p>
            <a:pPr algn="l">
              <a:lnSpc>
                <a:spcPts val="5141"/>
              </a:lnSpc>
            </a:pPr>
            <a:r>
              <a:rPr lang="en-US" sz="3338">
                <a:solidFill>
                  <a:srgbClr val="00235E"/>
                </a:solidFill>
                <a:latin typeface="Heebo"/>
                <a:ea typeface="Heebo"/>
                <a:cs typeface="Heebo"/>
                <a:sym typeface="Heebo"/>
              </a:rPr>
              <a:t>PDREM’de yapılan görüşmeler </a:t>
            </a:r>
            <a:r>
              <a:rPr lang="en-US" sz="3338" b="1">
                <a:solidFill>
                  <a:srgbClr val="00235E"/>
                </a:solidFill>
                <a:latin typeface="Heebo Bold"/>
                <a:ea typeface="Heebo Bold"/>
                <a:cs typeface="Heebo Bold"/>
                <a:sym typeface="Heebo Bold"/>
              </a:rPr>
              <a:t>gizlilik ilkesi </a:t>
            </a:r>
            <a:r>
              <a:rPr lang="en-US" sz="3338">
                <a:solidFill>
                  <a:srgbClr val="00235E"/>
                </a:solidFill>
                <a:latin typeface="Heebo"/>
                <a:ea typeface="Heebo"/>
                <a:cs typeface="Heebo"/>
                <a:sym typeface="Heebo"/>
              </a:rPr>
              <a:t>çerçevesinde yürütülmektedir. </a:t>
            </a:r>
          </a:p>
        </p:txBody>
      </p:sp>
      <p:grpSp>
        <p:nvGrpSpPr>
          <p:cNvPr id="8" name="Group 8"/>
          <p:cNvGrpSpPr/>
          <p:nvPr/>
        </p:nvGrpSpPr>
        <p:grpSpPr>
          <a:xfrm>
            <a:off x="329347" y="65472"/>
            <a:ext cx="17958653" cy="2434934"/>
            <a:chOff x="0" y="0"/>
            <a:chExt cx="23944871" cy="3246578"/>
          </a:xfrm>
        </p:grpSpPr>
        <p:sp>
          <p:nvSpPr>
            <p:cNvPr id="9" name="Freeform 9"/>
            <p:cNvSpPr/>
            <p:nvPr/>
          </p:nvSpPr>
          <p:spPr>
            <a:xfrm>
              <a:off x="0" y="0"/>
              <a:ext cx="23944870" cy="3246579"/>
            </a:xfrm>
            <a:custGeom>
              <a:avLst/>
              <a:gdLst/>
              <a:ahLst/>
              <a:cxnLst/>
              <a:rect l="l" t="t" r="r" b="b"/>
              <a:pathLst>
                <a:path w="23944870" h="3246579">
                  <a:moveTo>
                    <a:pt x="0" y="0"/>
                  </a:moveTo>
                  <a:lnTo>
                    <a:pt x="23944870" y="0"/>
                  </a:lnTo>
                  <a:lnTo>
                    <a:pt x="23944870" y="3246579"/>
                  </a:lnTo>
                  <a:lnTo>
                    <a:pt x="0" y="3246579"/>
                  </a:lnTo>
                  <a:close/>
                </a:path>
              </a:pathLst>
            </a:custGeom>
            <a:solidFill>
              <a:srgbClr val="000000">
                <a:alpha val="0"/>
              </a:srgbClr>
            </a:solidFill>
          </p:spPr>
          <p:txBody>
            <a:bodyPr/>
            <a:lstStyle/>
            <a:p>
              <a:endParaRPr lang="tr-TR"/>
            </a:p>
          </p:txBody>
        </p:sp>
        <p:sp>
          <p:nvSpPr>
            <p:cNvPr id="10" name="TextBox 10"/>
            <p:cNvSpPr txBox="1"/>
            <p:nvPr/>
          </p:nvSpPr>
          <p:spPr>
            <a:xfrm>
              <a:off x="0" y="57150"/>
              <a:ext cx="23944871" cy="3189428"/>
            </a:xfrm>
            <a:prstGeom prst="rect">
              <a:avLst/>
            </a:prstGeom>
          </p:spPr>
          <p:txBody>
            <a:bodyPr lIns="0" tIns="0" rIns="0" bIns="0" rtlCol="0" anchor="ctr"/>
            <a:lstStyle/>
            <a:p>
              <a:pPr algn="l">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PSİKOLOJİK DANIŞMA VE REHBERLİK </a:t>
              </a:r>
            </a:p>
            <a:p>
              <a:pPr algn="l">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EĞİTİM, UYGULAMA VE ARAŞTIRMA MERKEZİ (PDREM)</a:t>
              </a:r>
            </a:p>
          </p:txBody>
        </p:sp>
      </p:grpSp>
      <p:grpSp>
        <p:nvGrpSpPr>
          <p:cNvPr id="11" name="Group 11"/>
          <p:cNvGrpSpPr/>
          <p:nvPr/>
        </p:nvGrpSpPr>
        <p:grpSpPr>
          <a:xfrm>
            <a:off x="9308673" y="2227647"/>
            <a:ext cx="8979327" cy="4283255"/>
            <a:chOff x="0" y="0"/>
            <a:chExt cx="17324026" cy="8263784"/>
          </a:xfrm>
        </p:grpSpPr>
        <p:sp>
          <p:nvSpPr>
            <p:cNvPr id="12" name="Freeform 12"/>
            <p:cNvSpPr/>
            <p:nvPr/>
          </p:nvSpPr>
          <p:spPr>
            <a:xfrm>
              <a:off x="0" y="0"/>
              <a:ext cx="17323975" cy="8263763"/>
            </a:xfrm>
            <a:custGeom>
              <a:avLst/>
              <a:gdLst/>
              <a:ahLst/>
              <a:cxnLst/>
              <a:rect l="l" t="t" r="r" b="b"/>
              <a:pathLst>
                <a:path w="17323975" h="8263763">
                  <a:moveTo>
                    <a:pt x="0" y="0"/>
                  </a:moveTo>
                  <a:lnTo>
                    <a:pt x="17323975" y="0"/>
                  </a:lnTo>
                  <a:lnTo>
                    <a:pt x="17323975" y="8263763"/>
                  </a:lnTo>
                  <a:lnTo>
                    <a:pt x="0" y="8263763"/>
                  </a:lnTo>
                  <a:lnTo>
                    <a:pt x="0" y="0"/>
                  </a:lnTo>
                  <a:close/>
                </a:path>
              </a:pathLst>
            </a:custGeom>
            <a:blipFill>
              <a:blip r:embed="rId2"/>
              <a:stretch>
                <a:fillRect t="-25118" b="-32110"/>
              </a:stretch>
            </a:blipFill>
          </p:spPr>
          <p:txBody>
            <a:bodyPr/>
            <a:lstStyle/>
            <a:p>
              <a:endParaRPr lang="tr-TR"/>
            </a:p>
          </p:txBody>
        </p:sp>
      </p:grpSp>
      <p:sp>
        <p:nvSpPr>
          <p:cNvPr id="13" name="TextBox 13"/>
          <p:cNvSpPr txBox="1"/>
          <p:nvPr/>
        </p:nvSpPr>
        <p:spPr>
          <a:xfrm>
            <a:off x="7702931" y="6624408"/>
            <a:ext cx="5744021" cy="3187065"/>
          </a:xfrm>
          <a:prstGeom prst="rect">
            <a:avLst/>
          </a:prstGeom>
        </p:spPr>
        <p:txBody>
          <a:bodyPr lIns="0" tIns="0" rIns="0" bIns="0" rtlCol="0" anchor="t">
            <a:spAutoFit/>
          </a:bodyPr>
          <a:lstStyle/>
          <a:p>
            <a:pPr marL="647700" lvl="1" indent="-323850" algn="ctr">
              <a:lnSpc>
                <a:spcPts val="4230"/>
              </a:lnSpc>
              <a:buFont typeface="Arial"/>
              <a:buChar char="•"/>
            </a:pPr>
            <a:r>
              <a:rPr lang="en-US" sz="3000">
                <a:solidFill>
                  <a:srgbClr val="00235E"/>
                </a:solidFill>
                <a:latin typeface="Heebo"/>
                <a:ea typeface="Heebo"/>
                <a:cs typeface="Heebo"/>
                <a:sym typeface="Heebo"/>
              </a:rPr>
              <a:t>Bireysel Psikolojik Danışma</a:t>
            </a:r>
          </a:p>
          <a:p>
            <a:pPr marL="647700" lvl="1" indent="-323850" algn="ctr">
              <a:lnSpc>
                <a:spcPts val="4230"/>
              </a:lnSpc>
              <a:buFont typeface="Arial"/>
              <a:buChar char="•"/>
            </a:pPr>
            <a:r>
              <a:rPr lang="en-US" sz="3000">
                <a:solidFill>
                  <a:srgbClr val="00235E"/>
                </a:solidFill>
                <a:latin typeface="Heebo"/>
                <a:ea typeface="Heebo"/>
                <a:cs typeface="Heebo"/>
                <a:sym typeface="Heebo"/>
              </a:rPr>
              <a:t>Grupla Psikolojik Danışma</a:t>
            </a:r>
          </a:p>
          <a:p>
            <a:pPr marL="647700" lvl="1" indent="-323850" algn="ctr">
              <a:lnSpc>
                <a:spcPts val="4230"/>
              </a:lnSpc>
              <a:buFont typeface="Arial"/>
              <a:buChar char="•"/>
            </a:pPr>
            <a:r>
              <a:rPr lang="en-US" sz="3000">
                <a:solidFill>
                  <a:srgbClr val="00235E"/>
                </a:solidFill>
                <a:latin typeface="Heebo"/>
                <a:ea typeface="Heebo"/>
                <a:cs typeface="Heebo"/>
                <a:sym typeface="Heebo"/>
              </a:rPr>
              <a:t>Oryantasyon Programı</a:t>
            </a:r>
          </a:p>
          <a:p>
            <a:pPr marL="647700" lvl="1" indent="-323850" algn="ctr">
              <a:lnSpc>
                <a:spcPts val="4230"/>
              </a:lnSpc>
              <a:buFont typeface="Arial"/>
              <a:buChar char="•"/>
            </a:pPr>
            <a:r>
              <a:rPr lang="en-US" sz="3000">
                <a:solidFill>
                  <a:srgbClr val="00235E"/>
                </a:solidFill>
                <a:latin typeface="Heebo"/>
                <a:ea typeface="Heebo"/>
                <a:cs typeface="Heebo"/>
                <a:sym typeface="Heebo"/>
              </a:rPr>
              <a:t>Bilimsel Araştırma ve Yayınlar </a:t>
            </a:r>
          </a:p>
          <a:p>
            <a:pPr marL="647700" lvl="1" indent="-323850" algn="ctr">
              <a:lnSpc>
                <a:spcPts val="4230"/>
              </a:lnSpc>
              <a:buFont typeface="Arial"/>
              <a:buChar char="•"/>
            </a:pPr>
            <a:r>
              <a:rPr lang="en-US" sz="3000">
                <a:solidFill>
                  <a:srgbClr val="00235E"/>
                </a:solidFill>
                <a:latin typeface="Heebo"/>
                <a:ea typeface="Heebo"/>
                <a:cs typeface="Heebo"/>
                <a:sym typeface="Heebo"/>
              </a:rPr>
              <a:t>Psikoeğitimler</a:t>
            </a:r>
          </a:p>
          <a:p>
            <a:pPr marL="647700" lvl="1" indent="-323850" algn="ctr">
              <a:lnSpc>
                <a:spcPts val="4230"/>
              </a:lnSpc>
              <a:buFont typeface="Arial"/>
              <a:buChar char="•"/>
            </a:pPr>
            <a:r>
              <a:rPr lang="en-US" sz="3000">
                <a:solidFill>
                  <a:srgbClr val="00235E"/>
                </a:solidFill>
                <a:latin typeface="Heebo"/>
                <a:ea typeface="Heebo"/>
                <a:cs typeface="Heebo"/>
                <a:sym typeface="Heebo"/>
              </a:rPr>
              <a:t>Atölye Çalışmaları</a:t>
            </a:r>
          </a:p>
        </p:txBody>
      </p:sp>
      <p:pic>
        <p:nvPicPr>
          <p:cNvPr id="14" name="Picture 14"/>
          <p:cNvPicPr>
            <a:picLocks noChangeAspect="1"/>
          </p:cNvPicPr>
          <p:nvPr/>
        </p:nvPicPr>
        <p:blipFill>
          <a:blip r:embed="rId3"/>
          <a:stretch>
            <a:fillRect/>
          </a:stretch>
        </p:blipFill>
        <p:spPr>
          <a:xfrm>
            <a:off x="14223822" y="6540084"/>
            <a:ext cx="3311430" cy="3311430"/>
          </a:xfrm>
          <a:prstGeom prst="rect">
            <a:avLst/>
          </a:prstGeom>
        </p:spPr>
      </p:pic>
      <p:sp>
        <p:nvSpPr>
          <p:cNvPr id="15" name="TextBox 15"/>
          <p:cNvSpPr txBox="1"/>
          <p:nvPr/>
        </p:nvSpPr>
        <p:spPr>
          <a:xfrm>
            <a:off x="13789470" y="9630498"/>
            <a:ext cx="4180136" cy="520065"/>
          </a:xfrm>
          <a:prstGeom prst="rect">
            <a:avLst/>
          </a:prstGeom>
        </p:spPr>
        <p:txBody>
          <a:bodyPr lIns="0" tIns="0" rIns="0" bIns="0" rtlCol="0" anchor="t">
            <a:spAutoFit/>
          </a:bodyPr>
          <a:lstStyle/>
          <a:p>
            <a:pPr algn="ctr">
              <a:lnSpc>
                <a:spcPts val="4230"/>
              </a:lnSpc>
            </a:pPr>
            <a:r>
              <a:rPr lang="en-US" sz="3000">
                <a:solidFill>
                  <a:srgbClr val="00235E"/>
                </a:solidFill>
                <a:latin typeface="Heebo"/>
                <a:ea typeface="Heebo"/>
                <a:cs typeface="Heebo"/>
                <a:sym typeface="Heebo"/>
              </a:rPr>
              <a:t>PAÜ PDREM web sayfası</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solidFill>
              <a:srgbClr val="000000">
                <a:alpha val="0"/>
              </a:srgbClr>
            </a:solidFill>
            <a:ln w="12700">
              <a:solidFill>
                <a:srgbClr val="000000"/>
              </a:solidFill>
            </a:ln>
          </p:spPr>
          <p:txBody>
            <a:bodyPr/>
            <a:lstStyle/>
            <a:p>
              <a:endParaRPr lang="tr-TR"/>
            </a:p>
          </p:txBody>
        </p:sp>
      </p:grpSp>
      <p:grpSp>
        <p:nvGrpSpPr>
          <p:cNvPr id="4" name="Group 4"/>
          <p:cNvGrpSpPr/>
          <p:nvPr/>
        </p:nvGrpSpPr>
        <p:grpSpPr>
          <a:xfrm>
            <a:off x="0" y="58929"/>
            <a:ext cx="16203707" cy="1939542"/>
            <a:chOff x="0" y="0"/>
            <a:chExt cx="21604942" cy="2586056"/>
          </a:xfrm>
        </p:grpSpPr>
        <p:sp>
          <p:nvSpPr>
            <p:cNvPr id="5" name="Freeform 5"/>
            <p:cNvSpPr/>
            <p:nvPr/>
          </p:nvSpPr>
          <p:spPr>
            <a:xfrm>
              <a:off x="0" y="0"/>
              <a:ext cx="21604942" cy="2586056"/>
            </a:xfrm>
            <a:custGeom>
              <a:avLst/>
              <a:gdLst/>
              <a:ahLst/>
              <a:cxnLst/>
              <a:rect l="l" t="t" r="r" b="b"/>
              <a:pathLst>
                <a:path w="21604942" h="2586056">
                  <a:moveTo>
                    <a:pt x="0" y="0"/>
                  </a:moveTo>
                  <a:lnTo>
                    <a:pt x="21604942" y="0"/>
                  </a:lnTo>
                  <a:lnTo>
                    <a:pt x="21604942" y="2586056"/>
                  </a:lnTo>
                  <a:lnTo>
                    <a:pt x="0" y="2586056"/>
                  </a:lnTo>
                  <a:close/>
                </a:path>
              </a:pathLst>
            </a:custGeom>
            <a:solidFill>
              <a:srgbClr val="000000">
                <a:alpha val="0"/>
              </a:srgbClr>
            </a:solidFill>
          </p:spPr>
          <p:txBody>
            <a:bodyPr/>
            <a:lstStyle/>
            <a:p>
              <a:endParaRPr lang="tr-TR"/>
            </a:p>
          </p:txBody>
        </p:sp>
        <p:sp>
          <p:nvSpPr>
            <p:cNvPr id="6" name="TextBox 6"/>
            <p:cNvSpPr txBox="1"/>
            <p:nvPr/>
          </p:nvSpPr>
          <p:spPr>
            <a:xfrm>
              <a:off x="0" y="66675"/>
              <a:ext cx="21604942" cy="2519381"/>
            </a:xfrm>
            <a:prstGeom prst="rect">
              <a:avLst/>
            </a:prstGeom>
          </p:spPr>
          <p:txBody>
            <a:bodyPr lIns="0" tIns="0" rIns="0" bIns="0" rtlCol="0" anchor="ctr"/>
            <a:lstStyle/>
            <a:p>
              <a:pPr algn="ctr">
                <a:lnSpc>
                  <a:spcPts val="5184"/>
                </a:lnSpc>
              </a:pPr>
              <a:r>
                <a:rPr lang="en-US" sz="4800" b="1">
                  <a:solidFill>
                    <a:srgbClr val="00235E"/>
                  </a:solidFill>
                  <a:latin typeface="Century Expanded Bold"/>
                  <a:ea typeface="Century Expanded Bold"/>
                  <a:cs typeface="Century Expanded Bold"/>
                  <a:sym typeface="Century Expanded Bold"/>
                </a:rPr>
                <a:t>ÖĞRENCİ DESTEK BİRİMİ (ÖDB)</a:t>
              </a:r>
            </a:p>
          </p:txBody>
        </p:sp>
      </p:grpSp>
      <p:sp>
        <p:nvSpPr>
          <p:cNvPr id="7" name="TextBox 7"/>
          <p:cNvSpPr txBox="1"/>
          <p:nvPr/>
        </p:nvSpPr>
        <p:spPr>
          <a:xfrm>
            <a:off x="456332" y="2747960"/>
            <a:ext cx="13220953" cy="6517760"/>
          </a:xfrm>
          <a:prstGeom prst="rect">
            <a:avLst/>
          </a:prstGeom>
        </p:spPr>
        <p:txBody>
          <a:bodyPr lIns="0" tIns="0" rIns="0" bIns="0" rtlCol="0" anchor="t">
            <a:spAutoFit/>
          </a:bodyPr>
          <a:lstStyle/>
          <a:p>
            <a:pPr algn="l">
              <a:lnSpc>
                <a:spcPts val="6536"/>
              </a:lnSpc>
            </a:pPr>
            <a:r>
              <a:rPr lang="en-US" sz="4010">
                <a:solidFill>
                  <a:srgbClr val="00235E"/>
                </a:solidFill>
                <a:latin typeface="Heebo"/>
                <a:ea typeface="Heebo"/>
                <a:cs typeface="Heebo"/>
                <a:sym typeface="Heebo"/>
              </a:rPr>
              <a:t>Öğrenci Destek Birimi, üniversitemizi diğer üniversitelerden ayıran önemli bir artı değerdir.</a:t>
            </a:r>
          </a:p>
          <a:p>
            <a:pPr algn="l">
              <a:lnSpc>
                <a:spcPts val="6536"/>
              </a:lnSpc>
            </a:pPr>
            <a:r>
              <a:rPr lang="en-US" sz="4010">
                <a:solidFill>
                  <a:srgbClr val="00235E"/>
                </a:solidFill>
                <a:latin typeface="Heebo"/>
                <a:ea typeface="Heebo"/>
                <a:cs typeface="Heebo"/>
                <a:sym typeface="Heebo"/>
              </a:rPr>
              <a:t>ÖDB öğrencilerin;</a:t>
            </a:r>
          </a:p>
          <a:p>
            <a:pPr marL="1231583" lvl="1" indent="-615791" algn="l">
              <a:lnSpc>
                <a:spcPts val="6536"/>
              </a:lnSpc>
              <a:buFont typeface="Arial"/>
              <a:buChar char="•"/>
            </a:pPr>
            <a:r>
              <a:rPr lang="en-US" sz="4010">
                <a:solidFill>
                  <a:srgbClr val="00235E"/>
                </a:solidFill>
                <a:latin typeface="Heebo"/>
                <a:ea typeface="Heebo"/>
                <a:cs typeface="Heebo"/>
                <a:sym typeface="Heebo"/>
              </a:rPr>
              <a:t>akademik, </a:t>
            </a:r>
          </a:p>
          <a:p>
            <a:pPr marL="1231583" lvl="1" indent="-615791" algn="l">
              <a:lnSpc>
                <a:spcPts val="6536"/>
              </a:lnSpc>
              <a:buFont typeface="Arial"/>
              <a:buChar char="•"/>
            </a:pPr>
            <a:r>
              <a:rPr lang="en-US" sz="4010">
                <a:solidFill>
                  <a:srgbClr val="00235E"/>
                </a:solidFill>
                <a:latin typeface="Heebo"/>
                <a:ea typeface="Heebo"/>
                <a:cs typeface="Heebo"/>
                <a:sym typeface="Heebo"/>
              </a:rPr>
              <a:t>psikolojik,</a:t>
            </a:r>
          </a:p>
          <a:p>
            <a:pPr marL="1231583" lvl="1" indent="-615791" algn="l">
              <a:lnSpc>
                <a:spcPts val="6536"/>
              </a:lnSpc>
              <a:buFont typeface="Arial"/>
              <a:buChar char="•"/>
            </a:pPr>
            <a:r>
              <a:rPr lang="en-US" sz="4010">
                <a:solidFill>
                  <a:srgbClr val="00235E"/>
                </a:solidFill>
                <a:latin typeface="Heebo"/>
                <a:ea typeface="Heebo"/>
                <a:cs typeface="Heebo"/>
                <a:sym typeface="Heebo"/>
              </a:rPr>
              <a:t>sosyal destek almalarını sağlamak,</a:t>
            </a:r>
          </a:p>
          <a:p>
            <a:pPr marL="1231530" lvl="1" indent="-615765" algn="l">
              <a:lnSpc>
                <a:spcPts val="6536"/>
              </a:lnSpc>
              <a:buFont typeface="Arial"/>
              <a:buChar char="•"/>
            </a:pPr>
            <a:r>
              <a:rPr lang="en-US" sz="4010">
                <a:solidFill>
                  <a:srgbClr val="00235E"/>
                </a:solidFill>
                <a:latin typeface="Heebo"/>
                <a:ea typeface="Heebo"/>
                <a:cs typeface="Heebo"/>
                <a:sym typeface="Heebo"/>
              </a:rPr>
              <a:t>sosyal yardım hizmetlerine ulaşmalarını kolaylaştırmak amacıyla kurulmuştur.</a:t>
            </a:r>
          </a:p>
        </p:txBody>
      </p:sp>
      <p:grpSp>
        <p:nvGrpSpPr>
          <p:cNvPr id="8" name="Group 8"/>
          <p:cNvGrpSpPr/>
          <p:nvPr/>
        </p:nvGrpSpPr>
        <p:grpSpPr>
          <a:xfrm>
            <a:off x="13144500" y="571500"/>
            <a:ext cx="4114800" cy="547688"/>
            <a:chOff x="0" y="0"/>
            <a:chExt cx="5486400" cy="730250"/>
          </a:xfrm>
        </p:grpSpPr>
        <p:sp>
          <p:nvSpPr>
            <p:cNvPr id="9" name="Freeform 9"/>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10" name="TextBox 10"/>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55</a:t>
              </a:r>
            </a:p>
          </p:txBody>
        </p:sp>
      </p:grpSp>
      <p:grpSp>
        <p:nvGrpSpPr>
          <p:cNvPr id="11" name="Group 11"/>
          <p:cNvGrpSpPr/>
          <p:nvPr/>
        </p:nvGrpSpPr>
        <p:grpSpPr>
          <a:xfrm>
            <a:off x="12801597" y="2736335"/>
            <a:ext cx="5337111" cy="5337111"/>
            <a:chOff x="150469" y="87440"/>
            <a:chExt cx="812800" cy="812800"/>
          </a:xfrm>
        </p:grpSpPr>
        <p:sp>
          <p:nvSpPr>
            <p:cNvPr id="12" name="Freeform 12"/>
            <p:cNvSpPr/>
            <p:nvPr/>
          </p:nvSpPr>
          <p:spPr>
            <a:xfrm>
              <a:off x="150469" y="8744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52564" r="-52564"/>
              </a:stretch>
            </a:blipFill>
          </p:spPr>
          <p:txBody>
            <a:bodyPr/>
            <a:lstStyle/>
            <a:p>
              <a:endParaRPr lang="tr-TR" dirty="0"/>
            </a:p>
          </p:txBody>
        </p:sp>
      </p:grpSp>
      <p:pic>
        <p:nvPicPr>
          <p:cNvPr id="13" name="Picture 13"/>
          <p:cNvPicPr>
            <a:picLocks noChangeAspect="1"/>
          </p:cNvPicPr>
          <p:nvPr/>
        </p:nvPicPr>
        <p:blipFill>
          <a:blip r:embed="rId3"/>
          <a:stretch>
            <a:fillRect/>
          </a:stretch>
        </p:blipFill>
        <p:spPr>
          <a:xfrm>
            <a:off x="12085562" y="7579887"/>
            <a:ext cx="2614432" cy="2614432"/>
          </a:xfrm>
          <a:prstGeom prst="rect">
            <a:avLst/>
          </a:prstGeom>
        </p:spPr>
      </p:pic>
      <p:sp>
        <p:nvSpPr>
          <p:cNvPr id="14" name="Freeform 14"/>
          <p:cNvSpPr/>
          <p:nvPr/>
        </p:nvSpPr>
        <p:spPr>
          <a:xfrm>
            <a:off x="14444665" y="8508485"/>
            <a:ext cx="757235" cy="757235"/>
          </a:xfrm>
          <a:custGeom>
            <a:avLst/>
            <a:gdLst/>
            <a:ahLst/>
            <a:cxnLst/>
            <a:rect l="l" t="t" r="r" b="b"/>
            <a:pathLst>
              <a:path w="757235" h="757235">
                <a:moveTo>
                  <a:pt x="0" y="0"/>
                </a:moveTo>
                <a:lnTo>
                  <a:pt x="757235" y="0"/>
                </a:lnTo>
                <a:lnTo>
                  <a:pt x="757235" y="757235"/>
                </a:lnTo>
                <a:lnTo>
                  <a:pt x="0" y="7572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5" name="TextBox 15"/>
          <p:cNvSpPr txBox="1"/>
          <p:nvPr/>
        </p:nvSpPr>
        <p:spPr>
          <a:xfrm>
            <a:off x="15243380" y="8556110"/>
            <a:ext cx="3044620" cy="928690"/>
          </a:xfrm>
          <a:prstGeom prst="rect">
            <a:avLst/>
          </a:prstGeom>
        </p:spPr>
        <p:txBody>
          <a:bodyPr lIns="0" tIns="0" rIns="0" bIns="0" rtlCol="0" anchor="t">
            <a:spAutoFit/>
          </a:bodyPr>
          <a:lstStyle/>
          <a:p>
            <a:pPr algn="l">
              <a:lnSpc>
                <a:spcPts val="3621"/>
              </a:lnSpc>
            </a:pPr>
            <a:r>
              <a:rPr lang="en-US" sz="3353">
                <a:solidFill>
                  <a:srgbClr val="00235E"/>
                </a:solidFill>
                <a:latin typeface="Heebo"/>
                <a:ea typeface="Heebo"/>
                <a:cs typeface="Heebo"/>
                <a:sym typeface="Heebo"/>
              </a:rPr>
              <a:t>odbegitim_pau</a:t>
            </a:r>
          </a:p>
          <a:p>
            <a:pPr algn="l">
              <a:lnSpc>
                <a:spcPts val="3621"/>
              </a:lnSpc>
            </a:pPr>
            <a:endParaRPr lang="en-US" sz="3353">
              <a:solidFill>
                <a:srgbClr val="00235E"/>
              </a:solidFill>
              <a:latin typeface="Heebo"/>
              <a:ea typeface="Heebo"/>
              <a:cs typeface="Heebo"/>
              <a:sym typeface="Heeb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solidFill>
              <a:srgbClr val="000000">
                <a:alpha val="0"/>
              </a:srgbClr>
            </a:solidFill>
            <a:ln w="12700">
              <a:solidFill>
                <a:srgbClr val="000000"/>
              </a:solidFill>
            </a:ln>
          </p:spPr>
          <p:txBody>
            <a:bodyPr/>
            <a:lstStyle/>
            <a:p>
              <a:endParaRPr lang="tr-TR"/>
            </a:p>
          </p:txBody>
        </p:sp>
      </p:grpSp>
      <p:grpSp>
        <p:nvGrpSpPr>
          <p:cNvPr id="4" name="Group 4"/>
          <p:cNvGrpSpPr/>
          <p:nvPr/>
        </p:nvGrpSpPr>
        <p:grpSpPr>
          <a:xfrm>
            <a:off x="475527" y="222633"/>
            <a:ext cx="16075959" cy="1939542"/>
            <a:chOff x="0" y="0"/>
            <a:chExt cx="21434612" cy="2586056"/>
          </a:xfrm>
        </p:grpSpPr>
        <p:sp>
          <p:nvSpPr>
            <p:cNvPr id="5" name="Freeform 5"/>
            <p:cNvSpPr/>
            <p:nvPr/>
          </p:nvSpPr>
          <p:spPr>
            <a:xfrm>
              <a:off x="0" y="0"/>
              <a:ext cx="21434613" cy="2586056"/>
            </a:xfrm>
            <a:custGeom>
              <a:avLst/>
              <a:gdLst/>
              <a:ahLst/>
              <a:cxnLst/>
              <a:rect l="l" t="t" r="r" b="b"/>
              <a:pathLst>
                <a:path w="21434613" h="2586056">
                  <a:moveTo>
                    <a:pt x="0" y="0"/>
                  </a:moveTo>
                  <a:lnTo>
                    <a:pt x="21434613" y="0"/>
                  </a:lnTo>
                  <a:lnTo>
                    <a:pt x="21434613" y="2586056"/>
                  </a:lnTo>
                  <a:lnTo>
                    <a:pt x="0" y="2586056"/>
                  </a:lnTo>
                  <a:close/>
                </a:path>
              </a:pathLst>
            </a:custGeom>
            <a:solidFill>
              <a:srgbClr val="000000">
                <a:alpha val="0"/>
              </a:srgbClr>
            </a:solidFill>
          </p:spPr>
          <p:txBody>
            <a:bodyPr/>
            <a:lstStyle/>
            <a:p>
              <a:endParaRPr lang="tr-TR"/>
            </a:p>
          </p:txBody>
        </p:sp>
        <p:sp>
          <p:nvSpPr>
            <p:cNvPr id="6" name="TextBox 6"/>
            <p:cNvSpPr txBox="1"/>
            <p:nvPr/>
          </p:nvSpPr>
          <p:spPr>
            <a:xfrm>
              <a:off x="0" y="66675"/>
              <a:ext cx="21434612" cy="2519381"/>
            </a:xfrm>
            <a:prstGeom prst="rect">
              <a:avLst/>
            </a:prstGeom>
          </p:spPr>
          <p:txBody>
            <a:bodyPr lIns="0" tIns="0" rIns="0" bIns="0" rtlCol="0" anchor="ctr"/>
            <a:lstStyle/>
            <a:p>
              <a:pPr algn="ctr">
                <a:lnSpc>
                  <a:spcPts val="5184"/>
                </a:lnSpc>
              </a:pPr>
              <a:r>
                <a:rPr lang="en-US" sz="4800" b="1">
                  <a:solidFill>
                    <a:srgbClr val="00235E"/>
                  </a:solidFill>
                  <a:latin typeface="Century Expanded Bold"/>
                  <a:ea typeface="Century Expanded Bold"/>
                  <a:cs typeface="Century Expanded Bold"/>
                  <a:sym typeface="Century Expanded Bold"/>
                </a:rPr>
                <a:t>KARİYER PLANLAMA VE UYGULAMA MERKEZİ</a:t>
              </a:r>
            </a:p>
          </p:txBody>
        </p:sp>
      </p:grpSp>
      <p:sp>
        <p:nvSpPr>
          <p:cNvPr id="7" name="TextBox 7"/>
          <p:cNvSpPr txBox="1"/>
          <p:nvPr/>
        </p:nvSpPr>
        <p:spPr>
          <a:xfrm>
            <a:off x="475527" y="2333987"/>
            <a:ext cx="12497935" cy="7648575"/>
          </a:xfrm>
          <a:prstGeom prst="rect">
            <a:avLst/>
          </a:prstGeom>
        </p:spPr>
        <p:txBody>
          <a:bodyPr lIns="0" tIns="0" rIns="0" bIns="0" rtlCol="0" anchor="t">
            <a:spAutoFit/>
          </a:bodyPr>
          <a:lstStyle/>
          <a:p>
            <a:pPr marL="647700" lvl="1" indent="-323850" algn="l">
              <a:lnSpc>
                <a:spcPts val="4650"/>
              </a:lnSpc>
              <a:buFont typeface="Arial"/>
              <a:buChar char="•"/>
            </a:pPr>
            <a:r>
              <a:rPr lang="en-US" sz="3000">
                <a:solidFill>
                  <a:srgbClr val="00235E"/>
                </a:solidFill>
                <a:latin typeface="Heebo"/>
                <a:ea typeface="Heebo"/>
                <a:cs typeface="Heebo"/>
                <a:sym typeface="Heebo"/>
              </a:rPr>
              <a:t>Kariyer danışmanlığı alanında araştırmalar yapmak; </a:t>
            </a:r>
          </a:p>
          <a:p>
            <a:pPr marL="647700" lvl="1" indent="-323850" algn="l">
              <a:lnSpc>
                <a:spcPts val="4650"/>
              </a:lnSpc>
              <a:buFont typeface="Arial"/>
              <a:buChar char="•"/>
            </a:pPr>
            <a:r>
              <a:rPr lang="en-US" sz="3000">
                <a:solidFill>
                  <a:srgbClr val="00235E"/>
                </a:solidFill>
                <a:latin typeface="Heebo"/>
                <a:ea typeface="Heebo"/>
                <a:cs typeface="Heebo"/>
                <a:sym typeface="Heebo"/>
              </a:rPr>
              <a:t>Üniversite öğrencilerinin kariyer planlamalarına; kariyer psikolojik danışmanlığı yoluyla yardımcı olmak.</a:t>
            </a:r>
          </a:p>
          <a:p>
            <a:pPr marL="647700" lvl="1" indent="-323850" algn="l">
              <a:lnSpc>
                <a:spcPts val="4650"/>
              </a:lnSpc>
              <a:buFont typeface="Arial"/>
              <a:buChar char="•"/>
            </a:pPr>
            <a:r>
              <a:rPr lang="en-US" sz="3000">
                <a:solidFill>
                  <a:srgbClr val="00235E"/>
                </a:solidFill>
                <a:latin typeface="Heebo"/>
                <a:ea typeface="Heebo"/>
                <a:cs typeface="Heebo"/>
                <a:sym typeface="Heebo"/>
              </a:rPr>
              <a:t>PAÜSEM ile iş birliği içinde Üniversitenin öğrencilerine ve mezunlarına, mesleki yeterliklerini artırmalarına ve alanlarındaki yeni gelişmeleri takip etmelerine yönelik eğitimler vermek.</a:t>
            </a:r>
          </a:p>
          <a:p>
            <a:pPr marL="647700" lvl="1" indent="-323850" algn="l">
              <a:lnSpc>
                <a:spcPts val="4650"/>
              </a:lnSpc>
              <a:buFont typeface="Arial"/>
              <a:buChar char="•"/>
            </a:pPr>
            <a:r>
              <a:rPr lang="en-US" sz="3000">
                <a:solidFill>
                  <a:srgbClr val="00235E"/>
                </a:solidFill>
                <a:latin typeface="Heebo"/>
                <a:ea typeface="Heebo"/>
                <a:cs typeface="Heebo"/>
                <a:sym typeface="Heebo"/>
              </a:rPr>
              <a:t>Üniversite ile mezunlar arasında bir iletişim birimi ve kanalı oluşturmak.</a:t>
            </a:r>
          </a:p>
          <a:p>
            <a:pPr marL="647700" lvl="1" indent="-323850" algn="l">
              <a:lnSpc>
                <a:spcPts val="4650"/>
              </a:lnSpc>
              <a:buFont typeface="Arial"/>
              <a:buChar char="•"/>
            </a:pPr>
            <a:r>
              <a:rPr lang="en-US" sz="3000">
                <a:solidFill>
                  <a:srgbClr val="00235E"/>
                </a:solidFill>
                <a:latin typeface="Heebo"/>
                <a:ea typeface="Heebo"/>
                <a:cs typeface="Heebo"/>
                <a:sym typeface="Heebo"/>
              </a:rPr>
              <a:t>Üniversite öğrencilerinin staj yapabilecekleri kurum sayısını artırarak, öğrencilerin staj yapabilecekleri kurumlarla bağlantılar kurmalarını sağlamak.</a:t>
            </a:r>
          </a:p>
          <a:p>
            <a:pPr marL="647700" lvl="1" indent="-323850" algn="l">
              <a:lnSpc>
                <a:spcPts val="4650"/>
              </a:lnSpc>
              <a:buFont typeface="Arial"/>
              <a:buChar char="•"/>
            </a:pPr>
            <a:r>
              <a:rPr lang="en-US" sz="3000">
                <a:solidFill>
                  <a:srgbClr val="00235E"/>
                </a:solidFill>
                <a:latin typeface="Heebo"/>
                <a:ea typeface="Heebo"/>
                <a:cs typeface="Heebo"/>
                <a:sym typeface="Heebo"/>
              </a:rPr>
              <a:t>Üniversite öğrencilerinin ve mezunlarının kariyer gelişim süreçlerine ilişkin izleme çalışmalarını yapmak.</a:t>
            </a:r>
          </a:p>
        </p:txBody>
      </p:sp>
      <p:grpSp>
        <p:nvGrpSpPr>
          <p:cNvPr id="8" name="Group 8"/>
          <p:cNvGrpSpPr/>
          <p:nvPr/>
        </p:nvGrpSpPr>
        <p:grpSpPr>
          <a:xfrm>
            <a:off x="13144500" y="571500"/>
            <a:ext cx="4114800" cy="547688"/>
            <a:chOff x="0" y="0"/>
            <a:chExt cx="5486400" cy="730250"/>
          </a:xfrm>
        </p:grpSpPr>
        <p:sp>
          <p:nvSpPr>
            <p:cNvPr id="9" name="Freeform 9"/>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10" name="TextBox 10"/>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57</a:t>
              </a:r>
            </a:p>
          </p:txBody>
        </p:sp>
      </p:grpSp>
      <p:pic>
        <p:nvPicPr>
          <p:cNvPr id="11" name="Picture 11"/>
          <p:cNvPicPr>
            <a:picLocks noChangeAspect="1"/>
          </p:cNvPicPr>
          <p:nvPr/>
        </p:nvPicPr>
        <p:blipFill>
          <a:blip r:embed="rId2"/>
          <a:stretch>
            <a:fillRect/>
          </a:stretch>
        </p:blipFill>
        <p:spPr>
          <a:xfrm>
            <a:off x="12733020" y="2674620"/>
            <a:ext cx="4937760" cy="4937760"/>
          </a:xfrm>
          <a:prstGeom prst="rect">
            <a:avLst/>
          </a:prstGeom>
        </p:spPr>
      </p:pic>
      <p:sp>
        <p:nvSpPr>
          <p:cNvPr id="12" name="TextBox 12"/>
          <p:cNvSpPr txBox="1"/>
          <p:nvPr/>
        </p:nvSpPr>
        <p:spPr>
          <a:xfrm>
            <a:off x="13679590" y="7239000"/>
            <a:ext cx="3044620" cy="1384608"/>
          </a:xfrm>
          <a:prstGeom prst="rect">
            <a:avLst/>
          </a:prstGeom>
        </p:spPr>
        <p:txBody>
          <a:bodyPr lIns="0" tIns="0" rIns="0" bIns="0" rtlCol="0" anchor="t">
            <a:spAutoFit/>
          </a:bodyPr>
          <a:lstStyle/>
          <a:p>
            <a:pPr algn="ctr">
              <a:lnSpc>
                <a:spcPts val="3621"/>
              </a:lnSpc>
            </a:pPr>
            <a:r>
              <a:rPr lang="en-US" sz="3353">
                <a:solidFill>
                  <a:srgbClr val="00235E"/>
                </a:solidFill>
                <a:latin typeface="Heebo"/>
                <a:ea typeface="Heebo"/>
                <a:cs typeface="Heebo"/>
                <a:sym typeface="Heebo"/>
              </a:rPr>
              <a:t>PAÜ Kariyer Merkezi Web Sayfası</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solidFill>
              <a:srgbClr val="000000">
                <a:alpha val="0"/>
              </a:srgbClr>
            </a:solidFill>
            <a:ln w="12700">
              <a:solidFill>
                <a:srgbClr val="000000"/>
              </a:solidFill>
            </a:ln>
          </p:spPr>
          <p:txBody>
            <a:bodyPr/>
            <a:lstStyle/>
            <a:p>
              <a:endParaRPr lang="tr-TR"/>
            </a:p>
          </p:txBody>
        </p:sp>
      </p:grpSp>
      <p:sp>
        <p:nvSpPr>
          <p:cNvPr id="4" name="TextBox 4"/>
          <p:cNvSpPr txBox="1"/>
          <p:nvPr/>
        </p:nvSpPr>
        <p:spPr>
          <a:xfrm>
            <a:off x="354650" y="2342279"/>
            <a:ext cx="7557153" cy="7406640"/>
          </a:xfrm>
          <a:prstGeom prst="rect">
            <a:avLst/>
          </a:prstGeom>
        </p:spPr>
        <p:txBody>
          <a:bodyPr lIns="0" tIns="0" rIns="0" bIns="0" rtlCol="0" anchor="t">
            <a:spAutoFit/>
          </a:bodyPr>
          <a:lstStyle/>
          <a:p>
            <a:pPr algn="l">
              <a:lnSpc>
                <a:spcPts val="4529"/>
              </a:lnSpc>
            </a:pPr>
            <a:r>
              <a:rPr lang="en-US" sz="2999" b="1">
                <a:solidFill>
                  <a:srgbClr val="00235E"/>
                </a:solidFill>
                <a:latin typeface="Heebo Bold"/>
                <a:ea typeface="Heebo Bold"/>
                <a:cs typeface="Heebo Bold"/>
                <a:sym typeface="Heebo Bold"/>
              </a:rPr>
              <a:t>ÜYELİK</a:t>
            </a:r>
          </a:p>
          <a:p>
            <a:pPr algn="l">
              <a:lnSpc>
                <a:spcPts val="4529"/>
              </a:lnSpc>
            </a:pPr>
            <a:r>
              <a:rPr lang="en-US" sz="2999">
                <a:solidFill>
                  <a:srgbClr val="00235E"/>
                </a:solidFill>
                <a:latin typeface="Heebo"/>
                <a:ea typeface="Heebo"/>
                <a:cs typeface="Heebo"/>
                <a:sym typeface="Heebo"/>
              </a:rPr>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algn="l">
              <a:lnSpc>
                <a:spcPts val="4529"/>
              </a:lnSpc>
            </a:pPr>
            <a:r>
              <a:rPr lang="en-US" sz="2999">
                <a:solidFill>
                  <a:srgbClr val="00235E"/>
                </a:solidFill>
                <a:latin typeface="Heebo"/>
                <a:ea typeface="Heebo"/>
                <a:cs typeface="Heebo"/>
                <a:sym typeface="Heebo"/>
              </a:rPr>
              <a:t> </a:t>
            </a:r>
          </a:p>
          <a:p>
            <a:pPr algn="l">
              <a:lnSpc>
                <a:spcPts val="4529"/>
              </a:lnSpc>
            </a:pPr>
            <a:r>
              <a:rPr lang="en-US" sz="2999">
                <a:solidFill>
                  <a:srgbClr val="00235E"/>
                </a:solidFill>
                <a:latin typeface="Heebo"/>
                <a:ea typeface="Heebo"/>
                <a:cs typeface="Heebo"/>
                <a:sym typeface="Heebo"/>
              </a:rPr>
              <a:t>Ayrıntılı bilgi için: </a:t>
            </a:r>
            <a:r>
              <a:rPr lang="en-US" sz="2999" u="sng">
                <a:solidFill>
                  <a:srgbClr val="00235E"/>
                </a:solidFill>
                <a:latin typeface="Heebo"/>
                <a:ea typeface="Heebo"/>
                <a:cs typeface="Heebo"/>
                <a:sym typeface="Heebo"/>
                <a:hlinkClick r:id="rId2" tooltip="http://spormerkezi.pau.edu.tr/"/>
              </a:rPr>
              <a:t>http://spormerkezi.pau.edu.tr/</a:t>
            </a:r>
          </a:p>
          <a:p>
            <a:pPr algn="l">
              <a:lnSpc>
                <a:spcPts val="4529"/>
              </a:lnSpc>
            </a:pPr>
            <a:r>
              <a:rPr lang="en-US" sz="2999">
                <a:solidFill>
                  <a:srgbClr val="00235E"/>
                </a:solidFill>
                <a:latin typeface="Heebo"/>
                <a:ea typeface="Heebo"/>
                <a:cs typeface="Heebo"/>
                <a:sym typeface="Heebo"/>
              </a:rPr>
              <a:t>Telefon: 0 258 296 28 68</a:t>
            </a:r>
          </a:p>
        </p:txBody>
      </p:sp>
      <p:grpSp>
        <p:nvGrpSpPr>
          <p:cNvPr id="5" name="Group 5"/>
          <p:cNvGrpSpPr/>
          <p:nvPr/>
        </p:nvGrpSpPr>
        <p:grpSpPr>
          <a:xfrm>
            <a:off x="13144500" y="571500"/>
            <a:ext cx="4114800" cy="547688"/>
            <a:chOff x="0" y="0"/>
            <a:chExt cx="5486400" cy="730250"/>
          </a:xfrm>
        </p:grpSpPr>
        <p:sp>
          <p:nvSpPr>
            <p:cNvPr id="6" name="Freeform 6"/>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7" name="TextBox 7"/>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58</a:t>
              </a:r>
            </a:p>
          </p:txBody>
        </p:sp>
      </p:grpSp>
      <p:grpSp>
        <p:nvGrpSpPr>
          <p:cNvPr id="8" name="Group 8"/>
          <p:cNvGrpSpPr/>
          <p:nvPr/>
        </p:nvGrpSpPr>
        <p:grpSpPr>
          <a:xfrm>
            <a:off x="0" y="111317"/>
            <a:ext cx="15823606" cy="1939542"/>
            <a:chOff x="0" y="0"/>
            <a:chExt cx="21098142" cy="2586056"/>
          </a:xfrm>
        </p:grpSpPr>
        <p:sp>
          <p:nvSpPr>
            <p:cNvPr id="9" name="Freeform 9"/>
            <p:cNvSpPr/>
            <p:nvPr/>
          </p:nvSpPr>
          <p:spPr>
            <a:xfrm>
              <a:off x="0" y="0"/>
              <a:ext cx="21098142" cy="2586056"/>
            </a:xfrm>
            <a:custGeom>
              <a:avLst/>
              <a:gdLst/>
              <a:ahLst/>
              <a:cxnLst/>
              <a:rect l="l" t="t" r="r" b="b"/>
              <a:pathLst>
                <a:path w="21098142" h="2586056">
                  <a:moveTo>
                    <a:pt x="0" y="0"/>
                  </a:moveTo>
                  <a:lnTo>
                    <a:pt x="21098142" y="0"/>
                  </a:lnTo>
                  <a:lnTo>
                    <a:pt x="21098142" y="2586056"/>
                  </a:lnTo>
                  <a:lnTo>
                    <a:pt x="0" y="2586056"/>
                  </a:lnTo>
                  <a:close/>
                </a:path>
              </a:pathLst>
            </a:custGeom>
            <a:solidFill>
              <a:srgbClr val="000000">
                <a:alpha val="0"/>
              </a:srgbClr>
            </a:solidFill>
          </p:spPr>
          <p:txBody>
            <a:bodyPr/>
            <a:lstStyle/>
            <a:p>
              <a:endParaRPr lang="tr-TR"/>
            </a:p>
          </p:txBody>
        </p:sp>
        <p:sp>
          <p:nvSpPr>
            <p:cNvPr id="10" name="TextBox 10"/>
            <p:cNvSpPr txBox="1"/>
            <p:nvPr/>
          </p:nvSpPr>
          <p:spPr>
            <a:xfrm>
              <a:off x="0" y="57150"/>
              <a:ext cx="21098142" cy="2528906"/>
            </a:xfrm>
            <a:prstGeom prst="rect">
              <a:avLst/>
            </a:prstGeom>
          </p:spPr>
          <p:txBody>
            <a:bodyPr lIns="0" tIns="0" rIns="0" bIns="0" rtlCol="0" anchor="ct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ŞEHİT ÖMER HALİSDEMİR SPOR MERKEZİ</a:t>
              </a:r>
            </a:p>
          </p:txBody>
        </p:sp>
      </p:grpSp>
      <p:grpSp>
        <p:nvGrpSpPr>
          <p:cNvPr id="11" name="Group 11"/>
          <p:cNvGrpSpPr/>
          <p:nvPr/>
        </p:nvGrpSpPr>
        <p:grpSpPr>
          <a:xfrm>
            <a:off x="10626018" y="2735088"/>
            <a:ext cx="6184555" cy="3358137"/>
            <a:chOff x="0" y="0"/>
            <a:chExt cx="8246074" cy="4477516"/>
          </a:xfrm>
        </p:grpSpPr>
        <p:sp>
          <p:nvSpPr>
            <p:cNvPr id="12" name="Freeform 12" descr="http://spormerkezi.pau.edu.tr/images/facilities/pool/4.jpg"/>
            <p:cNvSpPr/>
            <p:nvPr/>
          </p:nvSpPr>
          <p:spPr>
            <a:xfrm>
              <a:off x="0" y="0"/>
              <a:ext cx="8246110" cy="4477512"/>
            </a:xfrm>
            <a:custGeom>
              <a:avLst/>
              <a:gdLst/>
              <a:ahLst/>
              <a:cxnLst/>
              <a:rect l="l" t="t" r="r" b="b"/>
              <a:pathLst>
                <a:path w="8246110" h="4477512">
                  <a:moveTo>
                    <a:pt x="0" y="0"/>
                  </a:moveTo>
                  <a:lnTo>
                    <a:pt x="8246110" y="0"/>
                  </a:lnTo>
                  <a:lnTo>
                    <a:pt x="8246110" y="4477512"/>
                  </a:lnTo>
                  <a:lnTo>
                    <a:pt x="0" y="4477512"/>
                  </a:lnTo>
                  <a:lnTo>
                    <a:pt x="0" y="0"/>
                  </a:lnTo>
                  <a:close/>
                </a:path>
              </a:pathLst>
            </a:custGeom>
            <a:blipFill>
              <a:blip r:embed="rId3"/>
              <a:stretch>
                <a:fillRect r="-4301"/>
              </a:stretch>
            </a:blipFill>
          </p:spPr>
          <p:txBody>
            <a:bodyPr/>
            <a:lstStyle/>
            <a:p>
              <a:endParaRPr lang="tr-TR"/>
            </a:p>
          </p:txBody>
        </p:sp>
      </p:grpSp>
      <p:pic>
        <p:nvPicPr>
          <p:cNvPr id="13" name="Picture 13"/>
          <p:cNvPicPr>
            <a:picLocks noChangeAspect="1"/>
          </p:cNvPicPr>
          <p:nvPr/>
        </p:nvPicPr>
        <p:blipFill>
          <a:blip r:embed="rId4"/>
          <a:stretch>
            <a:fillRect/>
          </a:stretch>
        </p:blipFill>
        <p:spPr>
          <a:xfrm>
            <a:off x="5593346" y="7111124"/>
            <a:ext cx="3464592" cy="3464592"/>
          </a:xfrm>
          <a:prstGeom prst="rect">
            <a:avLst/>
          </a:prstGeom>
        </p:spPr>
      </p:pic>
      <p:sp>
        <p:nvSpPr>
          <p:cNvPr id="14" name="Freeform 14"/>
          <p:cNvSpPr/>
          <p:nvPr/>
        </p:nvSpPr>
        <p:spPr>
          <a:xfrm>
            <a:off x="10626018" y="6460898"/>
            <a:ext cx="6184555" cy="3642045"/>
          </a:xfrm>
          <a:custGeom>
            <a:avLst/>
            <a:gdLst/>
            <a:ahLst/>
            <a:cxnLst/>
            <a:rect l="l" t="t" r="r" b="b"/>
            <a:pathLst>
              <a:path w="6184555" h="3642045">
                <a:moveTo>
                  <a:pt x="0" y="0"/>
                </a:moveTo>
                <a:lnTo>
                  <a:pt x="6184556" y="0"/>
                </a:lnTo>
                <a:lnTo>
                  <a:pt x="6184556" y="3642045"/>
                </a:lnTo>
                <a:lnTo>
                  <a:pt x="0" y="3642045"/>
                </a:lnTo>
                <a:lnTo>
                  <a:pt x="0" y="0"/>
                </a:lnTo>
                <a:close/>
              </a:path>
            </a:pathLst>
          </a:custGeom>
          <a:blipFill>
            <a:blip r:embed="rId5"/>
            <a:stretch>
              <a:fillRect t="-6567" b="-6567"/>
            </a:stretch>
          </a:blipFill>
        </p:spPr>
        <p:txBody>
          <a:bodyPr/>
          <a:lstStyle/>
          <a:p>
            <a:endParaRPr lang="tr-T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solidFill>
              <a:srgbClr val="000000">
                <a:alpha val="0"/>
              </a:srgbClr>
            </a:solidFill>
            <a:ln w="12700">
              <a:solidFill>
                <a:srgbClr val="000000"/>
              </a:solidFill>
            </a:ln>
          </p:spPr>
          <p:txBody>
            <a:bodyPr/>
            <a:lstStyle/>
            <a:p>
              <a:endParaRPr lang="tr-TR"/>
            </a:p>
          </p:txBody>
        </p:sp>
      </p:grpSp>
      <p:grpSp>
        <p:nvGrpSpPr>
          <p:cNvPr id="4" name="Group 4"/>
          <p:cNvGrpSpPr/>
          <p:nvPr/>
        </p:nvGrpSpPr>
        <p:grpSpPr>
          <a:xfrm>
            <a:off x="13144500" y="571500"/>
            <a:ext cx="4114800" cy="547688"/>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6" name="TextBox 6"/>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60</a:t>
              </a:r>
            </a:p>
          </p:txBody>
        </p:sp>
      </p:grpSp>
      <p:grpSp>
        <p:nvGrpSpPr>
          <p:cNvPr id="7" name="Group 7"/>
          <p:cNvGrpSpPr/>
          <p:nvPr/>
        </p:nvGrpSpPr>
        <p:grpSpPr>
          <a:xfrm>
            <a:off x="799544" y="222633"/>
            <a:ext cx="15823606" cy="1939542"/>
            <a:chOff x="0" y="0"/>
            <a:chExt cx="21098142" cy="2586056"/>
          </a:xfrm>
        </p:grpSpPr>
        <p:sp>
          <p:nvSpPr>
            <p:cNvPr id="8" name="Freeform 8"/>
            <p:cNvSpPr/>
            <p:nvPr/>
          </p:nvSpPr>
          <p:spPr>
            <a:xfrm>
              <a:off x="0" y="0"/>
              <a:ext cx="21098142" cy="2586056"/>
            </a:xfrm>
            <a:custGeom>
              <a:avLst/>
              <a:gdLst/>
              <a:ahLst/>
              <a:cxnLst/>
              <a:rect l="l" t="t" r="r" b="b"/>
              <a:pathLst>
                <a:path w="21098142" h="2586056">
                  <a:moveTo>
                    <a:pt x="0" y="0"/>
                  </a:moveTo>
                  <a:lnTo>
                    <a:pt x="21098142" y="0"/>
                  </a:lnTo>
                  <a:lnTo>
                    <a:pt x="21098142" y="2586056"/>
                  </a:lnTo>
                  <a:lnTo>
                    <a:pt x="0" y="2586056"/>
                  </a:lnTo>
                  <a:close/>
                </a:path>
              </a:pathLst>
            </a:custGeom>
            <a:solidFill>
              <a:srgbClr val="000000">
                <a:alpha val="0"/>
              </a:srgbClr>
            </a:solidFill>
          </p:spPr>
          <p:txBody>
            <a:bodyPr/>
            <a:lstStyle/>
            <a:p>
              <a:endParaRPr lang="tr-TR"/>
            </a:p>
          </p:txBody>
        </p:sp>
        <p:sp>
          <p:nvSpPr>
            <p:cNvPr id="9" name="TextBox 9"/>
            <p:cNvSpPr txBox="1"/>
            <p:nvPr/>
          </p:nvSpPr>
          <p:spPr>
            <a:xfrm>
              <a:off x="0" y="57150"/>
              <a:ext cx="21098142" cy="2528906"/>
            </a:xfrm>
            <a:prstGeom prst="rect">
              <a:avLst/>
            </a:prstGeom>
          </p:spPr>
          <p:txBody>
            <a:bodyPr lIns="0" tIns="0" rIns="0" bIns="0" rtlCol="0" anchor="ct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KADIN VE ERKEK KUAFÖRÜ</a:t>
              </a:r>
            </a:p>
          </p:txBody>
        </p:sp>
      </p:grpSp>
      <p:grpSp>
        <p:nvGrpSpPr>
          <p:cNvPr id="10" name="Group 10"/>
          <p:cNvGrpSpPr/>
          <p:nvPr/>
        </p:nvGrpSpPr>
        <p:grpSpPr>
          <a:xfrm>
            <a:off x="10822404" y="3086102"/>
            <a:ext cx="6436896" cy="6436896"/>
            <a:chOff x="0" y="0"/>
            <a:chExt cx="7826524" cy="7826524"/>
          </a:xfrm>
        </p:grpSpPr>
        <p:sp>
          <p:nvSpPr>
            <p:cNvPr id="11" name="Freeform 11"/>
            <p:cNvSpPr/>
            <p:nvPr/>
          </p:nvSpPr>
          <p:spPr>
            <a:xfrm>
              <a:off x="0" y="0"/>
              <a:ext cx="7826502" cy="7826502"/>
            </a:xfrm>
            <a:custGeom>
              <a:avLst/>
              <a:gdLst/>
              <a:ahLst/>
              <a:cxnLst/>
              <a:rect l="l" t="t" r="r" b="b"/>
              <a:pathLst>
                <a:path w="7826502" h="7826502">
                  <a:moveTo>
                    <a:pt x="0" y="0"/>
                  </a:moveTo>
                  <a:lnTo>
                    <a:pt x="7826502" y="0"/>
                  </a:lnTo>
                  <a:lnTo>
                    <a:pt x="7826502" y="7826502"/>
                  </a:lnTo>
                  <a:lnTo>
                    <a:pt x="0" y="7826502"/>
                  </a:lnTo>
                  <a:lnTo>
                    <a:pt x="0" y="0"/>
                  </a:lnTo>
                  <a:close/>
                </a:path>
              </a:pathLst>
            </a:custGeom>
            <a:blipFill>
              <a:blip r:embed="rId2"/>
              <a:stretch>
                <a:fillRect/>
              </a:stretch>
            </a:blipFill>
          </p:spPr>
          <p:txBody>
            <a:bodyPr/>
            <a:lstStyle/>
            <a:p>
              <a:endParaRPr lang="tr-TR"/>
            </a:p>
          </p:txBody>
        </p:sp>
      </p:grpSp>
      <p:sp>
        <p:nvSpPr>
          <p:cNvPr id="12" name="TextBox 12"/>
          <p:cNvSpPr txBox="1"/>
          <p:nvPr/>
        </p:nvSpPr>
        <p:spPr>
          <a:xfrm>
            <a:off x="1028700" y="3531793"/>
            <a:ext cx="9295271" cy="4411913"/>
          </a:xfrm>
          <a:prstGeom prst="rect">
            <a:avLst/>
          </a:prstGeom>
        </p:spPr>
        <p:txBody>
          <a:bodyPr lIns="0" tIns="0" rIns="0" bIns="0" rtlCol="0" anchor="t">
            <a:spAutoFit/>
          </a:bodyPr>
          <a:lstStyle/>
          <a:p>
            <a:pPr algn="l">
              <a:lnSpc>
                <a:spcPts val="7054"/>
              </a:lnSpc>
            </a:pPr>
            <a:r>
              <a:rPr lang="en-US" sz="4464">
                <a:solidFill>
                  <a:srgbClr val="00235E"/>
                </a:solidFill>
                <a:latin typeface="Heebo"/>
                <a:ea typeface="Heebo"/>
                <a:cs typeface="Heebo"/>
                <a:sym typeface="Heebo"/>
              </a:rPr>
              <a:t>PAÜ Hastanesi Giriş katında yer alan Bay-Bayan Kuaförü Pazartesi-Cumartesi günleri arasında hizmet vermektedir. </a:t>
            </a:r>
          </a:p>
          <a:p>
            <a:pPr algn="l">
              <a:lnSpc>
                <a:spcPts val="7054"/>
              </a:lnSpc>
            </a:pPr>
            <a:endParaRPr lang="en-US" sz="4464">
              <a:solidFill>
                <a:srgbClr val="00235E"/>
              </a:solidFill>
              <a:latin typeface="Heebo"/>
              <a:ea typeface="Heebo"/>
              <a:cs typeface="Heebo"/>
              <a:sym typeface="Heeb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7532" y="1960477"/>
            <a:ext cx="10113208" cy="7527364"/>
            <a:chOff x="0" y="0"/>
            <a:chExt cx="13484277" cy="10036486"/>
          </a:xfrm>
        </p:grpSpPr>
        <p:sp>
          <p:nvSpPr>
            <p:cNvPr id="3" name="Freeform 3"/>
            <p:cNvSpPr/>
            <p:nvPr/>
          </p:nvSpPr>
          <p:spPr>
            <a:xfrm>
              <a:off x="238110" y="226792"/>
              <a:ext cx="12993029" cy="9582359"/>
            </a:xfrm>
            <a:custGeom>
              <a:avLst/>
              <a:gdLst/>
              <a:ahLst/>
              <a:cxnLst/>
              <a:rect l="l" t="t" r="r" b="b"/>
              <a:pathLst>
                <a:path w="12993029" h="9582359">
                  <a:moveTo>
                    <a:pt x="0" y="0"/>
                  </a:moveTo>
                  <a:lnTo>
                    <a:pt x="12993029" y="0"/>
                  </a:lnTo>
                  <a:lnTo>
                    <a:pt x="12993029" y="9582359"/>
                  </a:lnTo>
                  <a:lnTo>
                    <a:pt x="0" y="9582359"/>
                  </a:lnTo>
                  <a:lnTo>
                    <a:pt x="0" y="0"/>
                  </a:lnTo>
                  <a:close/>
                </a:path>
              </a:pathLst>
            </a:custGeom>
            <a:blipFill>
              <a:blip r:embed="rId2"/>
              <a:stretch>
                <a:fillRect/>
              </a:stretch>
            </a:blipFill>
          </p:spPr>
          <p:txBody>
            <a:bodyPr/>
            <a:lstStyle/>
            <a:p>
              <a:endParaRPr lang="tr-TR"/>
            </a:p>
          </p:txBody>
        </p:sp>
        <p:grpSp>
          <p:nvGrpSpPr>
            <p:cNvPr id="4" name="Group 4"/>
            <p:cNvGrpSpPr/>
            <p:nvPr/>
          </p:nvGrpSpPr>
          <p:grpSpPr>
            <a:xfrm>
              <a:off x="4749331" y="0"/>
              <a:ext cx="3998936" cy="3998936"/>
              <a:chOff x="0" y="0"/>
              <a:chExt cx="6350000" cy="6350000"/>
            </a:xfrm>
          </p:grpSpPr>
          <p:sp>
            <p:nvSpPr>
              <p:cNvPr id="5" name="Freeform 5"/>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3"/>
                <a:stretch>
                  <a:fillRect t="-15250" b="-15250"/>
                </a:stretch>
              </a:blipFill>
            </p:spPr>
            <p:txBody>
              <a:bodyPr/>
              <a:lstStyle/>
              <a:p>
                <a:endParaRPr lang="tr-TR"/>
              </a:p>
            </p:txBody>
          </p:sp>
        </p:grpSp>
        <p:grpSp>
          <p:nvGrpSpPr>
            <p:cNvPr id="6" name="Group 6"/>
            <p:cNvGrpSpPr/>
            <p:nvPr/>
          </p:nvGrpSpPr>
          <p:grpSpPr>
            <a:xfrm>
              <a:off x="0" y="6037550"/>
              <a:ext cx="3998936" cy="3998936"/>
              <a:chOff x="0" y="0"/>
              <a:chExt cx="6350000" cy="6350000"/>
            </a:xfrm>
          </p:grpSpPr>
          <p:sp>
            <p:nvSpPr>
              <p:cNvPr id="7" name="Freeform 7"/>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4"/>
                <a:stretch>
                  <a:fillRect/>
                </a:stretch>
              </a:blipFill>
            </p:spPr>
            <p:txBody>
              <a:bodyPr/>
              <a:lstStyle/>
              <a:p>
                <a:endParaRPr lang="tr-TR"/>
              </a:p>
            </p:txBody>
          </p:sp>
        </p:grpSp>
        <p:grpSp>
          <p:nvGrpSpPr>
            <p:cNvPr id="8" name="Group 8"/>
            <p:cNvGrpSpPr/>
            <p:nvPr/>
          </p:nvGrpSpPr>
          <p:grpSpPr>
            <a:xfrm>
              <a:off x="4735156" y="6037550"/>
              <a:ext cx="3998936" cy="3998936"/>
              <a:chOff x="0" y="0"/>
              <a:chExt cx="6350000" cy="6350000"/>
            </a:xfrm>
          </p:grpSpPr>
          <p:sp>
            <p:nvSpPr>
              <p:cNvPr id="9" name="Freeform 9"/>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5"/>
                <a:stretch>
                  <a:fillRect t="-10250" b="-10250"/>
                </a:stretch>
              </a:blipFill>
            </p:spPr>
            <p:txBody>
              <a:bodyPr/>
              <a:lstStyle/>
              <a:p>
                <a:endParaRPr lang="tr-TR"/>
              </a:p>
            </p:txBody>
          </p:sp>
        </p:grpSp>
        <p:grpSp>
          <p:nvGrpSpPr>
            <p:cNvPr id="10" name="Group 10"/>
            <p:cNvGrpSpPr/>
            <p:nvPr/>
          </p:nvGrpSpPr>
          <p:grpSpPr>
            <a:xfrm>
              <a:off x="9485341" y="6037550"/>
              <a:ext cx="3998936" cy="3998936"/>
              <a:chOff x="0" y="0"/>
              <a:chExt cx="6350000" cy="6350000"/>
            </a:xfrm>
          </p:grpSpPr>
          <p:sp>
            <p:nvSpPr>
              <p:cNvPr id="11" name="Freeform 11"/>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6"/>
                <a:stretch>
                  <a:fillRect t="-12500" b="-12500"/>
                </a:stretch>
              </a:blipFill>
            </p:spPr>
            <p:txBody>
              <a:bodyPr/>
              <a:lstStyle/>
              <a:p>
                <a:endParaRPr lang="tr-TR"/>
              </a:p>
            </p:txBody>
          </p:sp>
        </p:grpSp>
      </p:grpSp>
      <p:grpSp>
        <p:nvGrpSpPr>
          <p:cNvPr id="12" name="Group 12"/>
          <p:cNvGrpSpPr/>
          <p:nvPr/>
        </p:nvGrpSpPr>
        <p:grpSpPr>
          <a:xfrm>
            <a:off x="12975724" y="2030050"/>
            <a:ext cx="3178870" cy="3178870"/>
            <a:chOff x="0" y="0"/>
            <a:chExt cx="6350000" cy="6350000"/>
          </a:xfrm>
        </p:grpSpPr>
        <p:sp>
          <p:nvSpPr>
            <p:cNvPr id="13" name="Freeform 13"/>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7"/>
              <a:stretch>
                <a:fillRect l="-15589" r="-12410" b="-59999"/>
              </a:stretch>
            </a:blipFill>
          </p:spPr>
          <p:txBody>
            <a:bodyPr/>
            <a:lstStyle/>
            <a:p>
              <a:endParaRPr lang="tr-TR"/>
            </a:p>
          </p:txBody>
        </p:sp>
      </p:grpSp>
      <p:sp>
        <p:nvSpPr>
          <p:cNvPr id="14" name="TextBox 14"/>
          <p:cNvSpPr txBox="1"/>
          <p:nvPr/>
        </p:nvSpPr>
        <p:spPr>
          <a:xfrm>
            <a:off x="41565" y="-238125"/>
            <a:ext cx="18204869" cy="2131434"/>
          </a:xfrm>
          <a:prstGeom prst="rect">
            <a:avLst/>
          </a:prstGeom>
        </p:spPr>
        <p:txBody>
          <a:bodyPr lIns="0" tIns="0" rIns="0" bIns="0" rtlCol="0" anchor="t">
            <a:spAutoFit/>
          </a:bodyPr>
          <a:lstStyle/>
          <a:p>
            <a:pPr algn="ctr">
              <a:lnSpc>
                <a:spcPts val="17444"/>
              </a:lnSpc>
              <a:spcBef>
                <a:spcPct val="0"/>
              </a:spcBef>
            </a:pPr>
            <a:r>
              <a:rPr lang="en-US" sz="12460">
                <a:solidFill>
                  <a:srgbClr val="00235E"/>
                </a:solidFill>
                <a:latin typeface="Century Expanded"/>
                <a:ea typeface="Century Expanded"/>
                <a:cs typeface="Century Expanded"/>
                <a:sym typeface="Century Expanded"/>
              </a:rPr>
              <a:t>Üniversite Yönetimi</a:t>
            </a:r>
          </a:p>
        </p:txBody>
      </p:sp>
      <p:sp>
        <p:nvSpPr>
          <p:cNvPr id="15" name="TextBox 15"/>
          <p:cNvSpPr txBox="1"/>
          <p:nvPr/>
        </p:nvSpPr>
        <p:spPr>
          <a:xfrm>
            <a:off x="1028700" y="2744239"/>
            <a:ext cx="3909155" cy="1215972"/>
          </a:xfrm>
          <a:prstGeom prst="rect">
            <a:avLst/>
          </a:prstGeom>
        </p:spPr>
        <p:txBody>
          <a:bodyPr lIns="0" tIns="0" rIns="0" bIns="0" rtlCol="0" anchor="t">
            <a:spAutoFit/>
          </a:bodyPr>
          <a:lstStyle/>
          <a:p>
            <a:pPr algn="ctr">
              <a:lnSpc>
                <a:spcPts val="4902"/>
              </a:lnSpc>
            </a:pPr>
            <a:r>
              <a:rPr lang="en-US" sz="3502">
                <a:solidFill>
                  <a:srgbClr val="00235E"/>
                </a:solidFill>
                <a:latin typeface="Garet"/>
                <a:ea typeface="Garet"/>
                <a:cs typeface="Garet"/>
                <a:sym typeface="Garet"/>
              </a:rPr>
              <a:t>Prof. Dr. </a:t>
            </a:r>
          </a:p>
          <a:p>
            <a:pPr algn="ctr">
              <a:lnSpc>
                <a:spcPts val="4902"/>
              </a:lnSpc>
              <a:spcBef>
                <a:spcPct val="0"/>
              </a:spcBef>
            </a:pPr>
            <a:r>
              <a:rPr lang="en-US" sz="3502">
                <a:solidFill>
                  <a:srgbClr val="00235E"/>
                </a:solidFill>
                <a:latin typeface="Garet"/>
                <a:ea typeface="Garet"/>
                <a:cs typeface="Garet"/>
                <a:sym typeface="Garet"/>
              </a:rPr>
              <a:t>Mahmud Güngör</a:t>
            </a:r>
          </a:p>
        </p:txBody>
      </p:sp>
      <p:sp>
        <p:nvSpPr>
          <p:cNvPr id="16" name="TextBox 16"/>
          <p:cNvSpPr txBox="1"/>
          <p:nvPr/>
        </p:nvSpPr>
        <p:spPr>
          <a:xfrm>
            <a:off x="782410" y="9381544"/>
            <a:ext cx="3521298" cy="905456"/>
          </a:xfrm>
          <a:prstGeom prst="rect">
            <a:avLst/>
          </a:prstGeom>
        </p:spPr>
        <p:txBody>
          <a:bodyPr lIns="0" tIns="0" rIns="0" bIns="0" rtlCol="0" anchor="t">
            <a:spAutoFit/>
          </a:bodyPr>
          <a:lstStyle/>
          <a:p>
            <a:pPr algn="ctr">
              <a:lnSpc>
                <a:spcPts val="3642"/>
              </a:lnSpc>
              <a:spcBef>
                <a:spcPct val="0"/>
              </a:spcBef>
            </a:pPr>
            <a:r>
              <a:rPr lang="en-US" sz="2602">
                <a:solidFill>
                  <a:srgbClr val="00235E"/>
                </a:solidFill>
                <a:latin typeface="Garet"/>
                <a:ea typeface="Garet"/>
                <a:cs typeface="Garet"/>
                <a:sym typeface="Garet"/>
              </a:rPr>
              <a:t>Prof. Dr.              İbrahim Türkçüer</a:t>
            </a:r>
          </a:p>
        </p:txBody>
      </p:sp>
      <p:sp>
        <p:nvSpPr>
          <p:cNvPr id="17" name="TextBox 17"/>
          <p:cNvSpPr txBox="1"/>
          <p:nvPr/>
        </p:nvSpPr>
        <p:spPr>
          <a:xfrm>
            <a:off x="4683486" y="9381544"/>
            <a:ext cx="3521298" cy="905456"/>
          </a:xfrm>
          <a:prstGeom prst="rect">
            <a:avLst/>
          </a:prstGeom>
        </p:spPr>
        <p:txBody>
          <a:bodyPr lIns="0" tIns="0" rIns="0" bIns="0" rtlCol="0" anchor="t">
            <a:spAutoFit/>
          </a:bodyPr>
          <a:lstStyle/>
          <a:p>
            <a:pPr algn="ctr">
              <a:lnSpc>
                <a:spcPts val="3642"/>
              </a:lnSpc>
              <a:spcBef>
                <a:spcPct val="0"/>
              </a:spcBef>
            </a:pPr>
            <a:r>
              <a:rPr lang="en-US" sz="2602">
                <a:solidFill>
                  <a:srgbClr val="00235E"/>
                </a:solidFill>
                <a:latin typeface="Garet"/>
                <a:ea typeface="Garet"/>
                <a:cs typeface="Garet"/>
                <a:sym typeface="Garet"/>
              </a:rPr>
              <a:t>Prof. Dr.              Mehmet İnel</a:t>
            </a:r>
          </a:p>
        </p:txBody>
      </p:sp>
      <p:sp>
        <p:nvSpPr>
          <p:cNvPr id="18" name="TextBox 18"/>
          <p:cNvSpPr txBox="1"/>
          <p:nvPr/>
        </p:nvSpPr>
        <p:spPr>
          <a:xfrm>
            <a:off x="8585785" y="9381544"/>
            <a:ext cx="3521298" cy="905456"/>
          </a:xfrm>
          <a:prstGeom prst="rect">
            <a:avLst/>
          </a:prstGeom>
        </p:spPr>
        <p:txBody>
          <a:bodyPr lIns="0" tIns="0" rIns="0" bIns="0" rtlCol="0" anchor="t">
            <a:spAutoFit/>
          </a:bodyPr>
          <a:lstStyle/>
          <a:p>
            <a:pPr algn="ctr">
              <a:lnSpc>
                <a:spcPts val="3642"/>
              </a:lnSpc>
              <a:spcBef>
                <a:spcPct val="0"/>
              </a:spcBef>
            </a:pPr>
            <a:r>
              <a:rPr lang="en-US" sz="2602">
                <a:solidFill>
                  <a:srgbClr val="00235E"/>
                </a:solidFill>
                <a:latin typeface="Garet"/>
                <a:ea typeface="Garet"/>
                <a:cs typeface="Garet"/>
                <a:sym typeface="Garet"/>
              </a:rPr>
              <a:t>Prof. Dr.                      Ersan Öz</a:t>
            </a:r>
          </a:p>
        </p:txBody>
      </p:sp>
      <p:sp>
        <p:nvSpPr>
          <p:cNvPr id="19" name="TextBox 19"/>
          <p:cNvSpPr txBox="1"/>
          <p:nvPr/>
        </p:nvSpPr>
        <p:spPr>
          <a:xfrm>
            <a:off x="12804510" y="5354895"/>
            <a:ext cx="3521298" cy="905456"/>
          </a:xfrm>
          <a:prstGeom prst="rect">
            <a:avLst/>
          </a:prstGeom>
        </p:spPr>
        <p:txBody>
          <a:bodyPr lIns="0" tIns="0" rIns="0" bIns="0" rtlCol="0" anchor="t">
            <a:spAutoFit/>
          </a:bodyPr>
          <a:lstStyle/>
          <a:p>
            <a:pPr algn="ctr">
              <a:lnSpc>
                <a:spcPts val="3642"/>
              </a:lnSpc>
            </a:pPr>
            <a:r>
              <a:rPr lang="en-US" sz="2602">
                <a:solidFill>
                  <a:srgbClr val="00235E"/>
                </a:solidFill>
                <a:latin typeface="Garet"/>
                <a:ea typeface="Garet"/>
                <a:cs typeface="Garet"/>
                <a:sym typeface="Garet"/>
              </a:rPr>
              <a:t>Fatih Işık</a:t>
            </a:r>
          </a:p>
          <a:p>
            <a:pPr algn="ctr">
              <a:lnSpc>
                <a:spcPts val="3642"/>
              </a:lnSpc>
              <a:spcBef>
                <a:spcPct val="0"/>
              </a:spcBef>
            </a:pPr>
            <a:r>
              <a:rPr lang="en-US" sz="2602">
                <a:solidFill>
                  <a:srgbClr val="00235E"/>
                </a:solidFill>
                <a:latin typeface="Garet"/>
                <a:ea typeface="Garet"/>
                <a:cs typeface="Garet"/>
                <a:sym typeface="Garet"/>
              </a:rPr>
              <a:t>Genel Sekreter</a:t>
            </a:r>
          </a:p>
        </p:txBody>
      </p:sp>
      <p:grpSp>
        <p:nvGrpSpPr>
          <p:cNvPr id="20" name="Group 20"/>
          <p:cNvGrpSpPr/>
          <p:nvPr/>
        </p:nvGrpSpPr>
        <p:grpSpPr>
          <a:xfrm>
            <a:off x="13146939" y="6460376"/>
            <a:ext cx="3178870" cy="3178870"/>
            <a:chOff x="0" y="0"/>
            <a:chExt cx="6350000" cy="6350000"/>
          </a:xfrm>
        </p:grpSpPr>
        <p:sp>
          <p:nvSpPr>
            <p:cNvPr id="21" name="Freeform 21"/>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8"/>
              <a:stretch>
                <a:fillRect l="-2019" t="-37470" r="-2823" b="-2320"/>
              </a:stretch>
            </a:blipFill>
          </p:spPr>
          <p:txBody>
            <a:bodyPr/>
            <a:lstStyle/>
            <a:p>
              <a:endParaRPr lang="tr-TR"/>
            </a:p>
          </p:txBody>
        </p:sp>
      </p:grpSp>
      <p:sp>
        <p:nvSpPr>
          <p:cNvPr id="22" name="TextBox 22"/>
          <p:cNvSpPr txBox="1"/>
          <p:nvPr/>
        </p:nvSpPr>
        <p:spPr>
          <a:xfrm>
            <a:off x="12296218" y="9381544"/>
            <a:ext cx="5194509" cy="905456"/>
          </a:xfrm>
          <a:prstGeom prst="rect">
            <a:avLst/>
          </a:prstGeom>
        </p:spPr>
        <p:txBody>
          <a:bodyPr lIns="0" tIns="0" rIns="0" bIns="0" rtlCol="0" anchor="t">
            <a:spAutoFit/>
          </a:bodyPr>
          <a:lstStyle/>
          <a:p>
            <a:pPr algn="ctr">
              <a:lnSpc>
                <a:spcPts val="3642"/>
              </a:lnSpc>
            </a:pPr>
            <a:r>
              <a:rPr lang="en-US" sz="2602">
                <a:solidFill>
                  <a:srgbClr val="00235E"/>
                </a:solidFill>
                <a:latin typeface="Garet"/>
                <a:ea typeface="Garet"/>
                <a:cs typeface="Garet"/>
                <a:sym typeface="Garet"/>
              </a:rPr>
              <a:t>Bilal Bozoğlu</a:t>
            </a:r>
          </a:p>
          <a:p>
            <a:pPr algn="ctr">
              <a:lnSpc>
                <a:spcPts val="3642"/>
              </a:lnSpc>
              <a:spcBef>
                <a:spcPct val="0"/>
              </a:spcBef>
            </a:pPr>
            <a:r>
              <a:rPr lang="en-US" sz="2602">
                <a:solidFill>
                  <a:srgbClr val="00235E"/>
                </a:solidFill>
                <a:latin typeface="Garet"/>
                <a:ea typeface="Garet"/>
                <a:cs typeface="Garet"/>
                <a:sym typeface="Garet"/>
              </a:rPr>
              <a:t>Genel Sekreter Yardımcısı</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solidFill>
              <a:srgbClr val="000000">
                <a:alpha val="0"/>
              </a:srgbClr>
            </a:solidFill>
            <a:ln w="12700">
              <a:solidFill>
                <a:srgbClr val="000000"/>
              </a:solidFill>
            </a:ln>
          </p:spPr>
          <p:txBody>
            <a:bodyPr/>
            <a:lstStyle/>
            <a:p>
              <a:endParaRPr lang="tr-TR"/>
            </a:p>
          </p:txBody>
        </p:sp>
      </p:grpSp>
      <p:grpSp>
        <p:nvGrpSpPr>
          <p:cNvPr id="4" name="Group 4"/>
          <p:cNvGrpSpPr/>
          <p:nvPr/>
        </p:nvGrpSpPr>
        <p:grpSpPr>
          <a:xfrm>
            <a:off x="10406499" y="2162175"/>
            <a:ext cx="7106311" cy="5586258"/>
            <a:chOff x="0" y="0"/>
            <a:chExt cx="7310214" cy="5746546"/>
          </a:xfrm>
        </p:grpSpPr>
        <p:sp>
          <p:nvSpPr>
            <p:cNvPr id="5" name="Freeform 5" descr="http://stumpffi.pau.edu.tr/siteler/pamukkalestore/tinyMCE/_MG_8908.png"/>
            <p:cNvSpPr/>
            <p:nvPr/>
          </p:nvSpPr>
          <p:spPr>
            <a:xfrm>
              <a:off x="0" y="0"/>
              <a:ext cx="7310247" cy="5746496"/>
            </a:xfrm>
            <a:custGeom>
              <a:avLst/>
              <a:gdLst/>
              <a:ahLst/>
              <a:cxnLst/>
              <a:rect l="l" t="t" r="r" b="b"/>
              <a:pathLst>
                <a:path w="7310247" h="5746496">
                  <a:moveTo>
                    <a:pt x="0" y="0"/>
                  </a:moveTo>
                  <a:lnTo>
                    <a:pt x="7310247" y="0"/>
                  </a:lnTo>
                  <a:lnTo>
                    <a:pt x="7310247" y="5746496"/>
                  </a:lnTo>
                  <a:lnTo>
                    <a:pt x="0" y="5746496"/>
                  </a:lnTo>
                  <a:lnTo>
                    <a:pt x="0" y="0"/>
                  </a:lnTo>
                  <a:close/>
                </a:path>
              </a:pathLst>
            </a:custGeom>
            <a:blipFill>
              <a:blip r:embed="rId2"/>
              <a:stretch>
                <a:fillRect t="-9126" r="-31658" b="-16357"/>
              </a:stretch>
            </a:blipFill>
          </p:spPr>
          <p:txBody>
            <a:bodyPr/>
            <a:lstStyle/>
            <a:p>
              <a:endParaRPr lang="tr-TR"/>
            </a:p>
          </p:txBody>
        </p:sp>
      </p:grpSp>
      <p:grpSp>
        <p:nvGrpSpPr>
          <p:cNvPr id="6" name="Group 6"/>
          <p:cNvGrpSpPr/>
          <p:nvPr/>
        </p:nvGrpSpPr>
        <p:grpSpPr>
          <a:xfrm>
            <a:off x="13144500" y="571500"/>
            <a:ext cx="4114800" cy="547688"/>
            <a:chOff x="0" y="0"/>
            <a:chExt cx="5486400" cy="730250"/>
          </a:xfrm>
        </p:grpSpPr>
        <p:sp>
          <p:nvSpPr>
            <p:cNvPr id="7" name="Freeform 7"/>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8" name="TextBox 8"/>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61</a:t>
              </a:r>
            </a:p>
          </p:txBody>
        </p:sp>
      </p:grpSp>
      <p:grpSp>
        <p:nvGrpSpPr>
          <p:cNvPr id="9" name="Group 9"/>
          <p:cNvGrpSpPr/>
          <p:nvPr/>
        </p:nvGrpSpPr>
        <p:grpSpPr>
          <a:xfrm>
            <a:off x="1028700" y="222633"/>
            <a:ext cx="15823606" cy="1939542"/>
            <a:chOff x="0" y="0"/>
            <a:chExt cx="21098142" cy="2586056"/>
          </a:xfrm>
        </p:grpSpPr>
        <p:sp>
          <p:nvSpPr>
            <p:cNvPr id="10" name="Freeform 10"/>
            <p:cNvSpPr/>
            <p:nvPr/>
          </p:nvSpPr>
          <p:spPr>
            <a:xfrm>
              <a:off x="0" y="0"/>
              <a:ext cx="21098142" cy="2586056"/>
            </a:xfrm>
            <a:custGeom>
              <a:avLst/>
              <a:gdLst/>
              <a:ahLst/>
              <a:cxnLst/>
              <a:rect l="l" t="t" r="r" b="b"/>
              <a:pathLst>
                <a:path w="21098142" h="2586056">
                  <a:moveTo>
                    <a:pt x="0" y="0"/>
                  </a:moveTo>
                  <a:lnTo>
                    <a:pt x="21098142" y="0"/>
                  </a:lnTo>
                  <a:lnTo>
                    <a:pt x="21098142" y="2586056"/>
                  </a:lnTo>
                  <a:lnTo>
                    <a:pt x="0" y="2586056"/>
                  </a:lnTo>
                  <a:close/>
                </a:path>
              </a:pathLst>
            </a:custGeom>
            <a:solidFill>
              <a:srgbClr val="000000">
                <a:alpha val="0"/>
              </a:srgbClr>
            </a:solidFill>
          </p:spPr>
          <p:txBody>
            <a:bodyPr/>
            <a:lstStyle/>
            <a:p>
              <a:endParaRPr lang="tr-TR"/>
            </a:p>
          </p:txBody>
        </p:sp>
        <p:sp>
          <p:nvSpPr>
            <p:cNvPr id="11" name="TextBox 11"/>
            <p:cNvSpPr txBox="1"/>
            <p:nvPr/>
          </p:nvSpPr>
          <p:spPr>
            <a:xfrm>
              <a:off x="0" y="57150"/>
              <a:ext cx="21098142" cy="2528906"/>
            </a:xfrm>
            <a:prstGeom prst="rect">
              <a:avLst/>
            </a:prstGeom>
          </p:spPr>
          <p:txBody>
            <a:bodyPr lIns="0" tIns="0" rIns="0" bIns="0" rtlCol="0" anchor="ct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PAMUKKALE STORE</a:t>
              </a:r>
            </a:p>
          </p:txBody>
        </p:sp>
      </p:grpSp>
      <p:sp>
        <p:nvSpPr>
          <p:cNvPr id="12" name="Freeform 12"/>
          <p:cNvSpPr/>
          <p:nvPr/>
        </p:nvSpPr>
        <p:spPr>
          <a:xfrm>
            <a:off x="293803" y="7666510"/>
            <a:ext cx="750668" cy="989348"/>
          </a:xfrm>
          <a:custGeom>
            <a:avLst/>
            <a:gdLst/>
            <a:ahLst/>
            <a:cxnLst/>
            <a:rect l="l" t="t" r="r" b="b"/>
            <a:pathLst>
              <a:path w="750668" h="989348">
                <a:moveTo>
                  <a:pt x="0" y="0"/>
                </a:moveTo>
                <a:lnTo>
                  <a:pt x="750668" y="0"/>
                </a:lnTo>
                <a:lnTo>
                  <a:pt x="750668" y="989348"/>
                </a:lnTo>
                <a:lnTo>
                  <a:pt x="0" y="989348"/>
                </a:lnTo>
                <a:lnTo>
                  <a:pt x="0" y="0"/>
                </a:lnTo>
                <a:close/>
              </a:path>
            </a:pathLst>
          </a:custGeom>
          <a:blipFill>
            <a:blip r:embed="rId3"/>
            <a:stretch>
              <a:fillRect/>
            </a:stretch>
          </a:blipFill>
        </p:spPr>
        <p:txBody>
          <a:bodyPr/>
          <a:lstStyle/>
          <a:p>
            <a:endParaRPr lang="tr-TR"/>
          </a:p>
        </p:txBody>
      </p:sp>
      <p:sp>
        <p:nvSpPr>
          <p:cNvPr id="13" name="TextBox 13"/>
          <p:cNvSpPr txBox="1"/>
          <p:nvPr/>
        </p:nvSpPr>
        <p:spPr>
          <a:xfrm>
            <a:off x="669137" y="2009775"/>
            <a:ext cx="8725509" cy="4989692"/>
          </a:xfrm>
          <a:prstGeom prst="rect">
            <a:avLst/>
          </a:prstGeom>
        </p:spPr>
        <p:txBody>
          <a:bodyPr lIns="0" tIns="0" rIns="0" bIns="0" rtlCol="0" anchor="t">
            <a:spAutoFit/>
          </a:bodyPr>
          <a:lstStyle/>
          <a:p>
            <a:pPr algn="l">
              <a:lnSpc>
                <a:spcPts val="6684"/>
              </a:lnSpc>
            </a:pPr>
            <a:r>
              <a:rPr lang="en-US" sz="4204">
                <a:solidFill>
                  <a:srgbClr val="00235E"/>
                </a:solidFill>
                <a:latin typeface="Heebo"/>
                <a:ea typeface="Heebo"/>
                <a:cs typeface="Heebo"/>
                <a:sym typeface="Heebo"/>
              </a:rPr>
              <a:t>Pamukkale Store’larda Pamukkale Üniversitesi logolu tişört, şort, sweatshirt, eşofman, havlu, şapka, bornoz, ayakkabı ve çeşitli branşlarda spor malzemeleri bulunmaktadır. </a:t>
            </a:r>
          </a:p>
        </p:txBody>
      </p:sp>
      <p:sp>
        <p:nvSpPr>
          <p:cNvPr id="14" name="TextBox 14"/>
          <p:cNvSpPr txBox="1"/>
          <p:nvPr/>
        </p:nvSpPr>
        <p:spPr>
          <a:xfrm>
            <a:off x="1365655" y="7884959"/>
            <a:ext cx="9826526" cy="542925"/>
          </a:xfrm>
          <a:prstGeom prst="rect">
            <a:avLst/>
          </a:prstGeom>
        </p:spPr>
        <p:txBody>
          <a:bodyPr lIns="0" tIns="0" rIns="0" bIns="0" rtlCol="0" anchor="t">
            <a:spAutoFit/>
          </a:bodyPr>
          <a:lstStyle/>
          <a:p>
            <a:pPr algn="ctr">
              <a:lnSpc>
                <a:spcPts val="4200"/>
              </a:lnSpc>
              <a:spcBef>
                <a:spcPct val="0"/>
              </a:spcBef>
            </a:pPr>
            <a:r>
              <a:rPr lang="en-US" sz="3500">
                <a:solidFill>
                  <a:srgbClr val="00235E"/>
                </a:solidFill>
                <a:latin typeface="Heebo"/>
                <a:ea typeface="Heebo"/>
                <a:cs typeface="Heebo"/>
                <a:sym typeface="Heebo"/>
              </a:rPr>
              <a:t>Şehit Ömer Halisdemir Spor Merkezi’nin içerisinde</a:t>
            </a:r>
          </a:p>
        </p:txBody>
      </p:sp>
      <p:sp>
        <p:nvSpPr>
          <p:cNvPr id="15" name="TextBox 15"/>
          <p:cNvSpPr txBox="1"/>
          <p:nvPr/>
        </p:nvSpPr>
        <p:spPr>
          <a:xfrm>
            <a:off x="1067775" y="9175424"/>
            <a:ext cx="4173438" cy="542925"/>
          </a:xfrm>
          <a:prstGeom prst="rect">
            <a:avLst/>
          </a:prstGeom>
        </p:spPr>
        <p:txBody>
          <a:bodyPr lIns="0" tIns="0" rIns="0" bIns="0" rtlCol="0" anchor="t">
            <a:spAutoFit/>
          </a:bodyPr>
          <a:lstStyle/>
          <a:p>
            <a:pPr algn="ctr">
              <a:lnSpc>
                <a:spcPts val="4200"/>
              </a:lnSpc>
              <a:spcBef>
                <a:spcPct val="0"/>
              </a:spcBef>
            </a:pPr>
            <a:r>
              <a:rPr lang="en-US" sz="3500">
                <a:solidFill>
                  <a:srgbClr val="00235E"/>
                </a:solidFill>
                <a:latin typeface="Heebo"/>
                <a:ea typeface="Heebo"/>
                <a:cs typeface="Heebo"/>
                <a:sym typeface="Heebo"/>
              </a:rPr>
              <a:t>PAÜ Kafe’nin yanında</a:t>
            </a:r>
          </a:p>
        </p:txBody>
      </p:sp>
      <p:sp>
        <p:nvSpPr>
          <p:cNvPr id="16" name="Freeform 16"/>
          <p:cNvSpPr/>
          <p:nvPr/>
        </p:nvSpPr>
        <p:spPr>
          <a:xfrm>
            <a:off x="278032" y="8918875"/>
            <a:ext cx="750668" cy="989348"/>
          </a:xfrm>
          <a:custGeom>
            <a:avLst/>
            <a:gdLst/>
            <a:ahLst/>
            <a:cxnLst/>
            <a:rect l="l" t="t" r="r" b="b"/>
            <a:pathLst>
              <a:path w="750668" h="989348">
                <a:moveTo>
                  <a:pt x="0" y="0"/>
                </a:moveTo>
                <a:lnTo>
                  <a:pt x="750668" y="0"/>
                </a:lnTo>
                <a:lnTo>
                  <a:pt x="750668" y="989348"/>
                </a:lnTo>
                <a:lnTo>
                  <a:pt x="0" y="989348"/>
                </a:lnTo>
                <a:lnTo>
                  <a:pt x="0" y="0"/>
                </a:lnTo>
                <a:close/>
              </a:path>
            </a:pathLst>
          </a:custGeom>
          <a:blipFill>
            <a:blip r:embed="rId3"/>
            <a:stretch>
              <a:fillRect/>
            </a:stretch>
          </a:blipFill>
        </p:spPr>
        <p:txBody>
          <a:bodyPr/>
          <a:lstStyle/>
          <a:p>
            <a:endParaRPr lang="tr-T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solidFill>
              <a:srgbClr val="000000">
                <a:alpha val="0"/>
              </a:srgbClr>
            </a:solidFill>
            <a:ln w="12700">
              <a:solidFill>
                <a:srgbClr val="000000"/>
              </a:solidFill>
            </a:ln>
          </p:spPr>
          <p:txBody>
            <a:bodyPr/>
            <a:lstStyle/>
            <a:p>
              <a:endParaRPr lang="tr-TR"/>
            </a:p>
          </p:txBody>
        </p:sp>
      </p:grpSp>
      <p:grpSp>
        <p:nvGrpSpPr>
          <p:cNvPr id="4" name="Group 4"/>
          <p:cNvGrpSpPr/>
          <p:nvPr/>
        </p:nvGrpSpPr>
        <p:grpSpPr>
          <a:xfrm>
            <a:off x="13144500" y="571500"/>
            <a:ext cx="4114800" cy="547688"/>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6" name="TextBox 6"/>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62</a:t>
              </a:r>
            </a:p>
          </p:txBody>
        </p:sp>
      </p:grpSp>
      <p:grpSp>
        <p:nvGrpSpPr>
          <p:cNvPr id="7" name="Group 7"/>
          <p:cNvGrpSpPr/>
          <p:nvPr/>
        </p:nvGrpSpPr>
        <p:grpSpPr>
          <a:xfrm>
            <a:off x="522957" y="149416"/>
            <a:ext cx="15823606" cy="1939542"/>
            <a:chOff x="0" y="0"/>
            <a:chExt cx="21098142" cy="2586056"/>
          </a:xfrm>
        </p:grpSpPr>
        <p:sp>
          <p:nvSpPr>
            <p:cNvPr id="8" name="Freeform 8"/>
            <p:cNvSpPr/>
            <p:nvPr/>
          </p:nvSpPr>
          <p:spPr>
            <a:xfrm>
              <a:off x="0" y="0"/>
              <a:ext cx="21098142" cy="2586056"/>
            </a:xfrm>
            <a:custGeom>
              <a:avLst/>
              <a:gdLst/>
              <a:ahLst/>
              <a:cxnLst/>
              <a:rect l="l" t="t" r="r" b="b"/>
              <a:pathLst>
                <a:path w="21098142" h="2586056">
                  <a:moveTo>
                    <a:pt x="0" y="0"/>
                  </a:moveTo>
                  <a:lnTo>
                    <a:pt x="21098142" y="0"/>
                  </a:lnTo>
                  <a:lnTo>
                    <a:pt x="21098142" y="2586056"/>
                  </a:lnTo>
                  <a:lnTo>
                    <a:pt x="0" y="2586056"/>
                  </a:lnTo>
                  <a:close/>
                </a:path>
              </a:pathLst>
            </a:custGeom>
            <a:solidFill>
              <a:srgbClr val="000000">
                <a:alpha val="0"/>
              </a:srgbClr>
            </a:solidFill>
          </p:spPr>
          <p:txBody>
            <a:bodyPr/>
            <a:lstStyle/>
            <a:p>
              <a:endParaRPr lang="tr-TR"/>
            </a:p>
          </p:txBody>
        </p:sp>
        <p:sp>
          <p:nvSpPr>
            <p:cNvPr id="9" name="TextBox 9"/>
            <p:cNvSpPr txBox="1"/>
            <p:nvPr/>
          </p:nvSpPr>
          <p:spPr>
            <a:xfrm>
              <a:off x="0" y="57150"/>
              <a:ext cx="21098142" cy="2528906"/>
            </a:xfrm>
            <a:prstGeom prst="rect">
              <a:avLst/>
            </a:prstGeom>
          </p:spPr>
          <p:txBody>
            <a:bodyPr lIns="0" tIns="0" rIns="0" bIns="0" rtlCol="0" anchor="ctr"/>
            <a:lstStyle/>
            <a:p>
              <a:pPr algn="r">
                <a:lnSpc>
                  <a:spcPts val="5832"/>
                </a:lnSpc>
              </a:pPr>
              <a:r>
                <a:rPr lang="en-US" sz="5400" b="1">
                  <a:solidFill>
                    <a:srgbClr val="00235E"/>
                  </a:solidFill>
                  <a:latin typeface="Century Expanded Bold"/>
                  <a:ea typeface="Century Expanded Bold"/>
                  <a:cs typeface="Century Expanded Bold"/>
                  <a:sym typeface="Century Expanded Bold"/>
                </a:rPr>
                <a:t>DİJİTAL BASKI MERKEZİ</a:t>
              </a:r>
            </a:p>
          </p:txBody>
        </p:sp>
      </p:grpSp>
      <p:grpSp>
        <p:nvGrpSpPr>
          <p:cNvPr id="10" name="Group 10"/>
          <p:cNvGrpSpPr/>
          <p:nvPr/>
        </p:nvGrpSpPr>
        <p:grpSpPr>
          <a:xfrm>
            <a:off x="11863291" y="2509089"/>
            <a:ext cx="5705141" cy="7487801"/>
            <a:chOff x="0" y="0"/>
            <a:chExt cx="6310752" cy="8282644"/>
          </a:xfrm>
        </p:grpSpPr>
        <p:sp>
          <p:nvSpPr>
            <p:cNvPr id="11" name="Freeform 11"/>
            <p:cNvSpPr/>
            <p:nvPr/>
          </p:nvSpPr>
          <p:spPr>
            <a:xfrm>
              <a:off x="0" y="0"/>
              <a:ext cx="6310757" cy="8282686"/>
            </a:xfrm>
            <a:custGeom>
              <a:avLst/>
              <a:gdLst/>
              <a:ahLst/>
              <a:cxnLst/>
              <a:rect l="l" t="t" r="r" b="b"/>
              <a:pathLst>
                <a:path w="6310757" h="8282686">
                  <a:moveTo>
                    <a:pt x="0" y="0"/>
                  </a:moveTo>
                  <a:lnTo>
                    <a:pt x="6310757" y="0"/>
                  </a:lnTo>
                  <a:lnTo>
                    <a:pt x="6310757" y="8282686"/>
                  </a:lnTo>
                  <a:lnTo>
                    <a:pt x="0" y="8282686"/>
                  </a:lnTo>
                  <a:lnTo>
                    <a:pt x="0" y="0"/>
                  </a:lnTo>
                  <a:close/>
                </a:path>
              </a:pathLst>
            </a:custGeom>
            <a:blipFill>
              <a:blip r:embed="rId2"/>
              <a:stretch>
                <a:fillRect t="-812" b="-812"/>
              </a:stretch>
            </a:blipFill>
          </p:spPr>
          <p:txBody>
            <a:bodyPr/>
            <a:lstStyle/>
            <a:p>
              <a:endParaRPr lang="tr-TR"/>
            </a:p>
          </p:txBody>
        </p:sp>
      </p:grpSp>
      <p:sp>
        <p:nvSpPr>
          <p:cNvPr id="12" name="Freeform 12"/>
          <p:cNvSpPr/>
          <p:nvPr/>
        </p:nvSpPr>
        <p:spPr>
          <a:xfrm>
            <a:off x="776465" y="2898030"/>
            <a:ext cx="750668" cy="989348"/>
          </a:xfrm>
          <a:custGeom>
            <a:avLst/>
            <a:gdLst/>
            <a:ahLst/>
            <a:cxnLst/>
            <a:rect l="l" t="t" r="r" b="b"/>
            <a:pathLst>
              <a:path w="750668" h="989348">
                <a:moveTo>
                  <a:pt x="0" y="0"/>
                </a:moveTo>
                <a:lnTo>
                  <a:pt x="750669" y="0"/>
                </a:lnTo>
                <a:lnTo>
                  <a:pt x="750669" y="989349"/>
                </a:lnTo>
                <a:lnTo>
                  <a:pt x="0" y="989349"/>
                </a:lnTo>
                <a:lnTo>
                  <a:pt x="0" y="0"/>
                </a:lnTo>
                <a:close/>
              </a:path>
            </a:pathLst>
          </a:custGeom>
          <a:blipFill>
            <a:blip r:embed="rId3"/>
            <a:stretch>
              <a:fillRect/>
            </a:stretch>
          </a:blipFill>
        </p:spPr>
        <p:txBody>
          <a:bodyPr/>
          <a:lstStyle/>
          <a:p>
            <a:endParaRPr lang="tr-TR"/>
          </a:p>
        </p:txBody>
      </p:sp>
      <p:sp>
        <p:nvSpPr>
          <p:cNvPr id="13" name="Freeform 13"/>
          <p:cNvSpPr/>
          <p:nvPr/>
        </p:nvSpPr>
        <p:spPr>
          <a:xfrm>
            <a:off x="776465" y="4652784"/>
            <a:ext cx="862789" cy="980442"/>
          </a:xfrm>
          <a:custGeom>
            <a:avLst/>
            <a:gdLst/>
            <a:ahLst/>
            <a:cxnLst/>
            <a:rect l="l" t="t" r="r" b="b"/>
            <a:pathLst>
              <a:path w="862789" h="980442">
                <a:moveTo>
                  <a:pt x="0" y="0"/>
                </a:moveTo>
                <a:lnTo>
                  <a:pt x="862789" y="0"/>
                </a:lnTo>
                <a:lnTo>
                  <a:pt x="862789" y="980441"/>
                </a:lnTo>
                <a:lnTo>
                  <a:pt x="0" y="9804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4" name="Freeform 14"/>
          <p:cNvSpPr/>
          <p:nvPr/>
        </p:nvSpPr>
        <p:spPr>
          <a:xfrm>
            <a:off x="776465" y="6252989"/>
            <a:ext cx="1084718" cy="1049465"/>
          </a:xfrm>
          <a:custGeom>
            <a:avLst/>
            <a:gdLst/>
            <a:ahLst/>
            <a:cxnLst/>
            <a:rect l="l" t="t" r="r" b="b"/>
            <a:pathLst>
              <a:path w="1084718" h="1049465">
                <a:moveTo>
                  <a:pt x="0" y="0"/>
                </a:moveTo>
                <a:lnTo>
                  <a:pt x="1084718" y="0"/>
                </a:lnTo>
                <a:lnTo>
                  <a:pt x="1084718" y="1049465"/>
                </a:lnTo>
                <a:lnTo>
                  <a:pt x="0" y="10494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5" name="TextBox 15"/>
          <p:cNvSpPr txBox="1"/>
          <p:nvPr/>
        </p:nvSpPr>
        <p:spPr>
          <a:xfrm>
            <a:off x="1861183" y="6565155"/>
            <a:ext cx="8264637" cy="1076325"/>
          </a:xfrm>
          <a:prstGeom prst="rect">
            <a:avLst/>
          </a:prstGeom>
        </p:spPr>
        <p:txBody>
          <a:bodyPr lIns="0" tIns="0" rIns="0" bIns="0" rtlCol="0" anchor="t">
            <a:spAutoFit/>
          </a:bodyPr>
          <a:lstStyle/>
          <a:p>
            <a:pPr algn="just">
              <a:lnSpc>
                <a:spcPts val="4200"/>
              </a:lnSpc>
            </a:pPr>
            <a:r>
              <a:rPr lang="en-US" sz="3500">
                <a:solidFill>
                  <a:srgbClr val="00235E"/>
                </a:solidFill>
                <a:latin typeface="Heebo"/>
                <a:ea typeface="Heebo"/>
                <a:cs typeface="Heebo"/>
                <a:sym typeface="Heebo"/>
              </a:rPr>
              <a:t>paubaskimerkezi@gmail.com</a:t>
            </a:r>
          </a:p>
          <a:p>
            <a:pPr algn="just">
              <a:lnSpc>
                <a:spcPts val="4200"/>
              </a:lnSpc>
            </a:pPr>
            <a:endParaRPr lang="en-US" sz="3500">
              <a:solidFill>
                <a:srgbClr val="00235E"/>
              </a:solidFill>
              <a:latin typeface="Heebo"/>
              <a:ea typeface="Heebo"/>
              <a:cs typeface="Heebo"/>
              <a:sym typeface="Heebo"/>
            </a:endParaRPr>
          </a:p>
        </p:txBody>
      </p:sp>
      <p:sp>
        <p:nvSpPr>
          <p:cNvPr id="16" name="TextBox 16"/>
          <p:cNvSpPr txBox="1"/>
          <p:nvPr/>
        </p:nvSpPr>
        <p:spPr>
          <a:xfrm>
            <a:off x="1861183" y="2898030"/>
            <a:ext cx="9338424" cy="1066800"/>
          </a:xfrm>
          <a:prstGeom prst="rect">
            <a:avLst/>
          </a:prstGeom>
        </p:spPr>
        <p:txBody>
          <a:bodyPr lIns="0" tIns="0" rIns="0" bIns="0" rtlCol="0" anchor="t">
            <a:spAutoFit/>
          </a:bodyPr>
          <a:lstStyle/>
          <a:p>
            <a:pPr algn="l">
              <a:lnSpc>
                <a:spcPts val="4200"/>
              </a:lnSpc>
              <a:spcBef>
                <a:spcPct val="0"/>
              </a:spcBef>
            </a:pPr>
            <a:r>
              <a:rPr lang="en-US" sz="3500">
                <a:solidFill>
                  <a:srgbClr val="00235E"/>
                </a:solidFill>
                <a:latin typeface="Century Expanded"/>
                <a:ea typeface="Century Expanded"/>
                <a:cs typeface="Century Expanded"/>
                <a:sym typeface="Century Expanded"/>
              </a:rPr>
              <a:t>Pamukkale Üniversitesi Kınıklı Yerleşkesi İktisadi İşletme Binası</a:t>
            </a:r>
          </a:p>
        </p:txBody>
      </p:sp>
      <p:sp>
        <p:nvSpPr>
          <p:cNvPr id="17" name="TextBox 17"/>
          <p:cNvSpPr txBox="1"/>
          <p:nvPr/>
        </p:nvSpPr>
        <p:spPr>
          <a:xfrm>
            <a:off x="1861183" y="4764930"/>
            <a:ext cx="8250532" cy="1076325"/>
          </a:xfrm>
          <a:prstGeom prst="rect">
            <a:avLst/>
          </a:prstGeom>
        </p:spPr>
        <p:txBody>
          <a:bodyPr lIns="0" tIns="0" rIns="0" bIns="0" rtlCol="0" anchor="t">
            <a:spAutoFit/>
          </a:bodyPr>
          <a:lstStyle/>
          <a:p>
            <a:pPr algn="l">
              <a:lnSpc>
                <a:spcPts val="4200"/>
              </a:lnSpc>
              <a:spcBef>
                <a:spcPct val="0"/>
              </a:spcBef>
            </a:pPr>
            <a:r>
              <a:rPr lang="en-US" sz="3500">
                <a:solidFill>
                  <a:srgbClr val="00235E"/>
                </a:solidFill>
                <a:latin typeface="Heebo"/>
                <a:ea typeface="Heebo"/>
                <a:cs typeface="Heebo"/>
                <a:sym typeface="Heebo"/>
              </a:rPr>
              <a:t>0 533 890 9809</a:t>
            </a:r>
          </a:p>
          <a:p>
            <a:pPr algn="l">
              <a:lnSpc>
                <a:spcPts val="4200"/>
              </a:lnSpc>
              <a:spcBef>
                <a:spcPct val="0"/>
              </a:spcBef>
            </a:pPr>
            <a:r>
              <a:rPr lang="en-US" sz="3500">
                <a:solidFill>
                  <a:srgbClr val="00235E"/>
                </a:solidFill>
                <a:latin typeface="Heebo"/>
                <a:ea typeface="Heebo"/>
                <a:cs typeface="Heebo"/>
                <a:sym typeface="Heebo"/>
              </a:rPr>
              <a:t>0 258 296 2560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descr="C0-HD-TOP.png"/>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blipFill>
              <a:blip r:embed="rId2"/>
              <a:stretch>
                <a:fillRect/>
              </a:stretch>
            </a:blipFill>
          </p:spPr>
          <p:txBody>
            <a:bodyPr/>
            <a:lstStyle/>
            <a:p>
              <a:endParaRPr lang="tr-TR"/>
            </a:p>
          </p:txBody>
        </p:sp>
      </p:grpSp>
      <p:grpSp>
        <p:nvGrpSpPr>
          <p:cNvPr id="4" name="Group 4"/>
          <p:cNvGrpSpPr/>
          <p:nvPr/>
        </p:nvGrpSpPr>
        <p:grpSpPr>
          <a:xfrm>
            <a:off x="9732981" y="2797028"/>
            <a:ext cx="7696853" cy="5593247"/>
            <a:chOff x="0" y="0"/>
            <a:chExt cx="10262470" cy="7457662"/>
          </a:xfrm>
        </p:grpSpPr>
        <p:sp>
          <p:nvSpPr>
            <p:cNvPr id="5" name="Freeform 5" descr="http://bukalemun.pau.edu.tr/upload/BIYS/siteler/sosyaltesisler/editor/otokuafor.png"/>
            <p:cNvSpPr/>
            <p:nvPr/>
          </p:nvSpPr>
          <p:spPr>
            <a:xfrm>
              <a:off x="0" y="0"/>
              <a:ext cx="10262489" cy="7457694"/>
            </a:xfrm>
            <a:custGeom>
              <a:avLst/>
              <a:gdLst/>
              <a:ahLst/>
              <a:cxnLst/>
              <a:rect l="l" t="t" r="r" b="b"/>
              <a:pathLst>
                <a:path w="10262489" h="7457694">
                  <a:moveTo>
                    <a:pt x="0" y="0"/>
                  </a:moveTo>
                  <a:lnTo>
                    <a:pt x="10262489" y="0"/>
                  </a:lnTo>
                  <a:lnTo>
                    <a:pt x="10262489" y="7457694"/>
                  </a:lnTo>
                  <a:lnTo>
                    <a:pt x="0" y="7457694"/>
                  </a:lnTo>
                  <a:lnTo>
                    <a:pt x="0" y="0"/>
                  </a:lnTo>
                  <a:close/>
                </a:path>
              </a:pathLst>
            </a:custGeom>
            <a:blipFill>
              <a:blip r:embed="rId3"/>
              <a:stretch>
                <a:fillRect r="-3113"/>
              </a:stretch>
            </a:blipFill>
          </p:spPr>
          <p:txBody>
            <a:bodyPr/>
            <a:lstStyle/>
            <a:p>
              <a:endParaRPr lang="tr-TR"/>
            </a:p>
          </p:txBody>
        </p:sp>
      </p:grpSp>
      <p:grpSp>
        <p:nvGrpSpPr>
          <p:cNvPr id="6" name="Group 6"/>
          <p:cNvGrpSpPr/>
          <p:nvPr/>
        </p:nvGrpSpPr>
        <p:grpSpPr>
          <a:xfrm>
            <a:off x="13144500" y="571500"/>
            <a:ext cx="4114800" cy="547688"/>
            <a:chOff x="0" y="0"/>
            <a:chExt cx="5486400" cy="730250"/>
          </a:xfrm>
        </p:grpSpPr>
        <p:sp>
          <p:nvSpPr>
            <p:cNvPr id="7" name="Freeform 7"/>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8" name="TextBox 8"/>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63</a:t>
              </a:r>
            </a:p>
          </p:txBody>
        </p:sp>
      </p:grpSp>
      <p:grpSp>
        <p:nvGrpSpPr>
          <p:cNvPr id="9" name="Group 9"/>
          <p:cNvGrpSpPr/>
          <p:nvPr/>
        </p:nvGrpSpPr>
        <p:grpSpPr>
          <a:xfrm>
            <a:off x="1435694" y="1146559"/>
            <a:ext cx="15823606" cy="1939542"/>
            <a:chOff x="0" y="0"/>
            <a:chExt cx="21098142" cy="2586056"/>
          </a:xfrm>
        </p:grpSpPr>
        <p:sp>
          <p:nvSpPr>
            <p:cNvPr id="10" name="Freeform 10"/>
            <p:cNvSpPr/>
            <p:nvPr/>
          </p:nvSpPr>
          <p:spPr>
            <a:xfrm>
              <a:off x="0" y="0"/>
              <a:ext cx="21098142" cy="2586056"/>
            </a:xfrm>
            <a:custGeom>
              <a:avLst/>
              <a:gdLst/>
              <a:ahLst/>
              <a:cxnLst/>
              <a:rect l="l" t="t" r="r" b="b"/>
              <a:pathLst>
                <a:path w="21098142" h="2586056">
                  <a:moveTo>
                    <a:pt x="0" y="0"/>
                  </a:moveTo>
                  <a:lnTo>
                    <a:pt x="21098142" y="0"/>
                  </a:lnTo>
                  <a:lnTo>
                    <a:pt x="21098142" y="2586056"/>
                  </a:lnTo>
                  <a:lnTo>
                    <a:pt x="0" y="2586056"/>
                  </a:lnTo>
                  <a:close/>
                </a:path>
              </a:pathLst>
            </a:custGeom>
            <a:solidFill>
              <a:srgbClr val="000000">
                <a:alpha val="0"/>
              </a:srgbClr>
            </a:solidFill>
          </p:spPr>
          <p:txBody>
            <a:bodyPr/>
            <a:lstStyle/>
            <a:p>
              <a:endParaRPr lang="tr-TR"/>
            </a:p>
          </p:txBody>
        </p:sp>
        <p:sp>
          <p:nvSpPr>
            <p:cNvPr id="11" name="TextBox 11"/>
            <p:cNvSpPr txBox="1"/>
            <p:nvPr/>
          </p:nvSpPr>
          <p:spPr>
            <a:xfrm>
              <a:off x="0" y="57150"/>
              <a:ext cx="21098142" cy="2528906"/>
            </a:xfrm>
            <a:prstGeom prst="rect">
              <a:avLst/>
            </a:prstGeom>
          </p:spPr>
          <p:txBody>
            <a:bodyPr lIns="0" tIns="0" rIns="0" bIns="0" rtlCol="0" anchor="ctr"/>
            <a:lstStyle/>
            <a:p>
              <a:pPr algn="r">
                <a:lnSpc>
                  <a:spcPts val="5832"/>
                </a:lnSpc>
              </a:pPr>
              <a:r>
                <a:rPr lang="en-US" sz="5400" b="1">
                  <a:solidFill>
                    <a:srgbClr val="00235E"/>
                  </a:solidFill>
                  <a:latin typeface="Century Expanded Bold"/>
                  <a:ea typeface="Century Expanded Bold"/>
                  <a:cs typeface="Century Expanded Bold"/>
                  <a:sym typeface="Century Expanded Bold"/>
                </a:rPr>
                <a:t>OTO KUAFÖR</a:t>
              </a:r>
            </a:p>
          </p:txBody>
        </p:sp>
      </p:grpSp>
      <p:grpSp>
        <p:nvGrpSpPr>
          <p:cNvPr id="12" name="Group 12"/>
          <p:cNvGrpSpPr/>
          <p:nvPr/>
        </p:nvGrpSpPr>
        <p:grpSpPr>
          <a:xfrm>
            <a:off x="659392" y="2797028"/>
            <a:ext cx="8236209" cy="5593247"/>
            <a:chOff x="0" y="0"/>
            <a:chExt cx="10210800" cy="6934200"/>
          </a:xfrm>
        </p:grpSpPr>
        <p:sp>
          <p:nvSpPr>
            <p:cNvPr id="13" name="Freeform 13"/>
            <p:cNvSpPr/>
            <p:nvPr/>
          </p:nvSpPr>
          <p:spPr>
            <a:xfrm>
              <a:off x="0" y="0"/>
              <a:ext cx="10210800" cy="6934200"/>
            </a:xfrm>
            <a:custGeom>
              <a:avLst/>
              <a:gdLst/>
              <a:ahLst/>
              <a:cxnLst/>
              <a:rect l="l" t="t" r="r" b="b"/>
              <a:pathLst>
                <a:path w="10210800" h="6934200">
                  <a:moveTo>
                    <a:pt x="0" y="0"/>
                  </a:moveTo>
                  <a:lnTo>
                    <a:pt x="10210800" y="0"/>
                  </a:lnTo>
                  <a:lnTo>
                    <a:pt x="10210800" y="6934200"/>
                  </a:lnTo>
                  <a:lnTo>
                    <a:pt x="0" y="6934200"/>
                  </a:lnTo>
                  <a:lnTo>
                    <a:pt x="0" y="0"/>
                  </a:lnTo>
                  <a:close/>
                </a:path>
              </a:pathLst>
            </a:custGeom>
            <a:blipFill>
              <a:blip r:embed="rId4"/>
              <a:stretch>
                <a:fillRect l="-932" r="-932"/>
              </a:stretch>
            </a:blipFill>
          </p:spPr>
          <p:txBody>
            <a:bodyPr/>
            <a:lstStyle/>
            <a:p>
              <a:endParaRPr lang="tr-TR"/>
            </a:p>
          </p:txBody>
        </p:sp>
      </p:grpSp>
      <p:sp>
        <p:nvSpPr>
          <p:cNvPr id="14" name="Freeform 14"/>
          <p:cNvSpPr/>
          <p:nvPr/>
        </p:nvSpPr>
        <p:spPr>
          <a:xfrm>
            <a:off x="444561" y="8724900"/>
            <a:ext cx="750668" cy="989348"/>
          </a:xfrm>
          <a:custGeom>
            <a:avLst/>
            <a:gdLst/>
            <a:ahLst/>
            <a:cxnLst/>
            <a:rect l="l" t="t" r="r" b="b"/>
            <a:pathLst>
              <a:path w="750668" h="989348">
                <a:moveTo>
                  <a:pt x="0" y="0"/>
                </a:moveTo>
                <a:lnTo>
                  <a:pt x="750668" y="0"/>
                </a:lnTo>
                <a:lnTo>
                  <a:pt x="750668" y="989348"/>
                </a:lnTo>
                <a:lnTo>
                  <a:pt x="0" y="989348"/>
                </a:lnTo>
                <a:lnTo>
                  <a:pt x="0" y="0"/>
                </a:lnTo>
                <a:close/>
              </a:path>
            </a:pathLst>
          </a:custGeom>
          <a:blipFill>
            <a:blip r:embed="rId5"/>
            <a:stretch>
              <a:fillRect/>
            </a:stretch>
          </a:blipFill>
        </p:spPr>
        <p:txBody>
          <a:bodyPr/>
          <a:lstStyle/>
          <a:p>
            <a:endParaRPr lang="tr-TR"/>
          </a:p>
        </p:txBody>
      </p:sp>
      <p:sp>
        <p:nvSpPr>
          <p:cNvPr id="15" name="TextBox 15"/>
          <p:cNvSpPr txBox="1"/>
          <p:nvPr/>
        </p:nvSpPr>
        <p:spPr>
          <a:xfrm>
            <a:off x="1529279" y="8724900"/>
            <a:ext cx="9338424" cy="1066800"/>
          </a:xfrm>
          <a:prstGeom prst="rect">
            <a:avLst/>
          </a:prstGeom>
        </p:spPr>
        <p:txBody>
          <a:bodyPr lIns="0" tIns="0" rIns="0" bIns="0" rtlCol="0" anchor="t">
            <a:spAutoFit/>
          </a:bodyPr>
          <a:lstStyle/>
          <a:p>
            <a:pPr algn="l">
              <a:lnSpc>
                <a:spcPts val="4200"/>
              </a:lnSpc>
              <a:spcBef>
                <a:spcPct val="0"/>
              </a:spcBef>
            </a:pPr>
            <a:r>
              <a:rPr lang="en-US" sz="3500">
                <a:solidFill>
                  <a:srgbClr val="00235E"/>
                </a:solidFill>
                <a:latin typeface="Century Expanded"/>
                <a:ea typeface="Century Expanded"/>
                <a:cs typeface="Century Expanded"/>
                <a:sym typeface="Century Expanded"/>
              </a:rPr>
              <a:t>Pamukkale Üniversitesi Kınıklı Yerleşkesi İktisadi İşletme Binası Yanı</a:t>
            </a:r>
          </a:p>
        </p:txBody>
      </p:sp>
      <p:sp>
        <p:nvSpPr>
          <p:cNvPr id="16" name="Freeform 16"/>
          <p:cNvSpPr/>
          <p:nvPr/>
        </p:nvSpPr>
        <p:spPr>
          <a:xfrm>
            <a:off x="9903827" y="8724900"/>
            <a:ext cx="862789" cy="980442"/>
          </a:xfrm>
          <a:custGeom>
            <a:avLst/>
            <a:gdLst/>
            <a:ahLst/>
            <a:cxnLst/>
            <a:rect l="l" t="t" r="r" b="b"/>
            <a:pathLst>
              <a:path w="862789" h="980442">
                <a:moveTo>
                  <a:pt x="0" y="0"/>
                </a:moveTo>
                <a:lnTo>
                  <a:pt x="862789" y="0"/>
                </a:lnTo>
                <a:lnTo>
                  <a:pt x="862789" y="980442"/>
                </a:lnTo>
                <a:lnTo>
                  <a:pt x="0" y="9804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7" name="TextBox 17"/>
          <p:cNvSpPr txBox="1"/>
          <p:nvPr/>
        </p:nvSpPr>
        <p:spPr>
          <a:xfrm>
            <a:off x="10867703" y="8938896"/>
            <a:ext cx="8250532" cy="542925"/>
          </a:xfrm>
          <a:prstGeom prst="rect">
            <a:avLst/>
          </a:prstGeom>
        </p:spPr>
        <p:txBody>
          <a:bodyPr lIns="0" tIns="0" rIns="0" bIns="0" rtlCol="0" anchor="t">
            <a:spAutoFit/>
          </a:bodyPr>
          <a:lstStyle/>
          <a:p>
            <a:pPr algn="l">
              <a:lnSpc>
                <a:spcPts val="4200"/>
              </a:lnSpc>
              <a:spcBef>
                <a:spcPct val="0"/>
              </a:spcBef>
            </a:pPr>
            <a:r>
              <a:rPr lang="en-US" sz="3500">
                <a:solidFill>
                  <a:srgbClr val="00235E"/>
                </a:solidFill>
                <a:latin typeface="Heebo"/>
                <a:ea typeface="Heebo"/>
                <a:cs typeface="Heebo"/>
                <a:sym typeface="Heebo"/>
              </a:rPr>
              <a:t>0 533 894 1029</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solidFill>
              <a:srgbClr val="000000">
                <a:alpha val="0"/>
              </a:srgbClr>
            </a:solidFill>
            <a:ln w="12700">
              <a:solidFill>
                <a:srgbClr val="000000"/>
              </a:solidFill>
            </a:ln>
          </p:spPr>
          <p:txBody>
            <a:bodyPr/>
            <a:lstStyle/>
            <a:p>
              <a:endParaRPr lang="tr-TR"/>
            </a:p>
          </p:txBody>
        </p:sp>
      </p:grpSp>
      <p:grpSp>
        <p:nvGrpSpPr>
          <p:cNvPr id="4" name="Group 4"/>
          <p:cNvGrpSpPr/>
          <p:nvPr/>
        </p:nvGrpSpPr>
        <p:grpSpPr>
          <a:xfrm>
            <a:off x="-467917" y="111317"/>
            <a:ext cx="12915900" cy="1939542"/>
            <a:chOff x="0" y="0"/>
            <a:chExt cx="17221200" cy="2586056"/>
          </a:xfrm>
        </p:grpSpPr>
        <p:sp>
          <p:nvSpPr>
            <p:cNvPr id="5" name="Freeform 5"/>
            <p:cNvSpPr/>
            <p:nvPr/>
          </p:nvSpPr>
          <p:spPr>
            <a:xfrm>
              <a:off x="0" y="0"/>
              <a:ext cx="17221200" cy="2586056"/>
            </a:xfrm>
            <a:custGeom>
              <a:avLst/>
              <a:gdLst/>
              <a:ahLst/>
              <a:cxnLst/>
              <a:rect l="l" t="t" r="r" b="b"/>
              <a:pathLst>
                <a:path w="17221200" h="2586056">
                  <a:moveTo>
                    <a:pt x="0" y="0"/>
                  </a:moveTo>
                  <a:lnTo>
                    <a:pt x="17221200" y="0"/>
                  </a:lnTo>
                  <a:lnTo>
                    <a:pt x="17221200" y="2586056"/>
                  </a:lnTo>
                  <a:lnTo>
                    <a:pt x="0" y="2586056"/>
                  </a:lnTo>
                  <a:close/>
                </a:path>
              </a:pathLst>
            </a:custGeom>
            <a:solidFill>
              <a:srgbClr val="000000">
                <a:alpha val="0"/>
              </a:srgbClr>
            </a:solidFill>
          </p:spPr>
          <p:txBody>
            <a:bodyPr/>
            <a:lstStyle/>
            <a:p>
              <a:endParaRPr lang="tr-TR"/>
            </a:p>
          </p:txBody>
        </p:sp>
        <p:sp>
          <p:nvSpPr>
            <p:cNvPr id="6" name="TextBox 6"/>
            <p:cNvSpPr txBox="1"/>
            <p:nvPr/>
          </p:nvSpPr>
          <p:spPr>
            <a:xfrm>
              <a:off x="0" y="57150"/>
              <a:ext cx="17221200" cy="2528906"/>
            </a:xfrm>
            <a:prstGeom prst="rect">
              <a:avLst/>
            </a:prstGeom>
          </p:spPr>
          <p:txBody>
            <a:bodyPr lIns="0" tIns="0" rIns="0" bIns="0" rtlCol="0" anchor="ctr"/>
            <a:lstStyle/>
            <a:p>
              <a:pPr algn="r">
                <a:lnSpc>
                  <a:spcPts val="5832"/>
                </a:lnSpc>
              </a:pPr>
              <a:r>
                <a:rPr lang="en-US" sz="5400" b="1">
                  <a:solidFill>
                    <a:srgbClr val="00235E"/>
                  </a:solidFill>
                  <a:latin typeface="Century Expanded Bold"/>
                  <a:ea typeface="Century Expanded Bold"/>
                  <a:cs typeface="Century Expanded Bold"/>
                  <a:sym typeface="Century Expanded Bold"/>
                </a:rPr>
                <a:t>BOTANİK BAHÇE</a:t>
              </a:r>
            </a:p>
          </p:txBody>
        </p:sp>
      </p:grpSp>
      <p:sp>
        <p:nvSpPr>
          <p:cNvPr id="7" name="TextBox 7"/>
          <p:cNvSpPr txBox="1"/>
          <p:nvPr/>
        </p:nvSpPr>
        <p:spPr>
          <a:xfrm>
            <a:off x="462900" y="2964283"/>
            <a:ext cx="9195252" cy="4470150"/>
          </a:xfrm>
          <a:prstGeom prst="rect">
            <a:avLst/>
          </a:prstGeom>
        </p:spPr>
        <p:txBody>
          <a:bodyPr lIns="0" tIns="0" rIns="0" bIns="0" rtlCol="0" anchor="t">
            <a:spAutoFit/>
          </a:bodyPr>
          <a:lstStyle/>
          <a:p>
            <a:pPr marL="779782" lvl="1" indent="-389891" algn="l">
              <a:lnSpc>
                <a:spcPts val="5056"/>
              </a:lnSpc>
              <a:buFont typeface="Arial"/>
              <a:buChar char="•"/>
            </a:pPr>
            <a:r>
              <a:rPr lang="en-US" sz="3611">
                <a:solidFill>
                  <a:srgbClr val="00235E"/>
                </a:solidFill>
                <a:latin typeface="Heebo"/>
                <a:ea typeface="Heebo"/>
                <a:cs typeface="Heebo"/>
                <a:sym typeface="Heebo"/>
              </a:rPr>
              <a:t>10.600 metrekarelik alan</a:t>
            </a:r>
          </a:p>
          <a:p>
            <a:pPr marL="779782" lvl="1" indent="-389891" algn="l">
              <a:lnSpc>
                <a:spcPts val="5056"/>
              </a:lnSpc>
              <a:buFont typeface="Arial"/>
              <a:buChar char="•"/>
            </a:pPr>
            <a:r>
              <a:rPr lang="en-US" sz="3611">
                <a:solidFill>
                  <a:srgbClr val="00235E"/>
                </a:solidFill>
                <a:latin typeface="Heebo"/>
                <a:ea typeface="Heebo"/>
                <a:cs typeface="Heebo"/>
                <a:sym typeface="Heebo"/>
              </a:rPr>
              <a:t>850 farklı bitki çeşidiyle bölgede ilk ve tek </a:t>
            </a:r>
          </a:p>
          <a:p>
            <a:pPr marL="779782" lvl="1" indent="-389891" algn="l">
              <a:lnSpc>
                <a:spcPts val="5056"/>
              </a:lnSpc>
              <a:buFont typeface="Arial"/>
              <a:buChar char="•"/>
            </a:pPr>
            <a:r>
              <a:rPr lang="en-US" sz="3611">
                <a:solidFill>
                  <a:srgbClr val="00235E"/>
                </a:solidFill>
                <a:latin typeface="Heebo"/>
                <a:ea typeface="Heebo"/>
                <a:cs typeface="Heebo"/>
                <a:sym typeface="Heebo"/>
              </a:rPr>
              <a:t>140 metre kare cam sera içinde tıbbi ve aromatik bitki bahçesi, iğne yapraklı bitki koleksiyonu, kaya bitkileri bahçesi, palmiye adası ile farklı iklim koşullarında yetişen endemik bitki türleri </a:t>
            </a:r>
          </a:p>
        </p:txBody>
      </p:sp>
      <p:grpSp>
        <p:nvGrpSpPr>
          <p:cNvPr id="8" name="Group 8"/>
          <p:cNvGrpSpPr/>
          <p:nvPr/>
        </p:nvGrpSpPr>
        <p:grpSpPr>
          <a:xfrm>
            <a:off x="13144500" y="571500"/>
            <a:ext cx="4114800" cy="547688"/>
            <a:chOff x="0" y="0"/>
            <a:chExt cx="5486400" cy="730250"/>
          </a:xfrm>
        </p:grpSpPr>
        <p:sp>
          <p:nvSpPr>
            <p:cNvPr id="9" name="Freeform 9"/>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10" name="TextBox 10"/>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71</a:t>
              </a:r>
            </a:p>
          </p:txBody>
        </p:sp>
      </p:grpSp>
      <p:grpSp>
        <p:nvGrpSpPr>
          <p:cNvPr id="11" name="Group 11"/>
          <p:cNvGrpSpPr/>
          <p:nvPr/>
        </p:nvGrpSpPr>
        <p:grpSpPr>
          <a:xfrm>
            <a:off x="10202689" y="2604714"/>
            <a:ext cx="7715295" cy="6110289"/>
            <a:chOff x="0" y="0"/>
            <a:chExt cx="7829550" cy="6200776"/>
          </a:xfrm>
        </p:grpSpPr>
        <p:sp>
          <p:nvSpPr>
            <p:cNvPr id="12" name="Freeform 12"/>
            <p:cNvSpPr/>
            <p:nvPr/>
          </p:nvSpPr>
          <p:spPr>
            <a:xfrm>
              <a:off x="0" y="0"/>
              <a:ext cx="7829550" cy="6200775"/>
            </a:xfrm>
            <a:custGeom>
              <a:avLst/>
              <a:gdLst/>
              <a:ahLst/>
              <a:cxnLst/>
              <a:rect l="l" t="t" r="r" b="b"/>
              <a:pathLst>
                <a:path w="7829550" h="6200775">
                  <a:moveTo>
                    <a:pt x="0" y="0"/>
                  </a:moveTo>
                  <a:lnTo>
                    <a:pt x="7829550" y="0"/>
                  </a:lnTo>
                  <a:lnTo>
                    <a:pt x="7829550" y="6200775"/>
                  </a:lnTo>
                  <a:lnTo>
                    <a:pt x="0" y="6200775"/>
                  </a:lnTo>
                  <a:lnTo>
                    <a:pt x="0" y="0"/>
                  </a:lnTo>
                  <a:close/>
                </a:path>
              </a:pathLst>
            </a:custGeom>
            <a:blipFill>
              <a:blip r:embed="rId2"/>
              <a:stretch>
                <a:fillRect l="-13536" r="-13536"/>
              </a:stretch>
            </a:blipFill>
          </p:spPr>
          <p:txBody>
            <a:bodyPr/>
            <a:lstStyle/>
            <a:p>
              <a:endParaRPr lang="tr-T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solidFill>
              <a:srgbClr val="000000">
                <a:alpha val="0"/>
              </a:srgbClr>
            </a:solidFill>
            <a:ln w="12700">
              <a:solidFill>
                <a:srgbClr val="000000"/>
              </a:solidFill>
            </a:ln>
          </p:spPr>
          <p:txBody>
            <a:bodyPr/>
            <a:lstStyle/>
            <a:p>
              <a:endParaRPr lang="tr-TR"/>
            </a:p>
          </p:txBody>
        </p:sp>
      </p:grpSp>
      <p:grpSp>
        <p:nvGrpSpPr>
          <p:cNvPr id="4" name="Group 4"/>
          <p:cNvGrpSpPr/>
          <p:nvPr/>
        </p:nvGrpSpPr>
        <p:grpSpPr>
          <a:xfrm>
            <a:off x="13144500" y="571500"/>
            <a:ext cx="4114800" cy="547688"/>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6" name="TextBox 6"/>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74</a:t>
              </a:r>
            </a:p>
          </p:txBody>
        </p:sp>
      </p:grpSp>
      <p:sp>
        <p:nvSpPr>
          <p:cNvPr id="7" name="Freeform 7"/>
          <p:cNvSpPr/>
          <p:nvPr/>
        </p:nvSpPr>
        <p:spPr>
          <a:xfrm>
            <a:off x="9505227" y="2029383"/>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txBody>
          <a:bodyPr/>
          <a:lstStyle/>
          <a:p>
            <a:endParaRPr lang="tr-TR"/>
          </a:p>
        </p:txBody>
      </p:sp>
      <p:sp>
        <p:nvSpPr>
          <p:cNvPr id="8" name="TextBox 8"/>
          <p:cNvSpPr txBox="1"/>
          <p:nvPr/>
        </p:nvSpPr>
        <p:spPr>
          <a:xfrm>
            <a:off x="1245708" y="2435791"/>
            <a:ext cx="7898292" cy="7331060"/>
          </a:xfrm>
          <a:prstGeom prst="rect">
            <a:avLst/>
          </a:prstGeom>
        </p:spPr>
        <p:txBody>
          <a:bodyPr lIns="0" tIns="0" rIns="0" bIns="0" rtlCol="0" anchor="t">
            <a:spAutoFit/>
          </a:bodyPr>
          <a:lstStyle/>
          <a:p>
            <a:pPr algn="l">
              <a:lnSpc>
                <a:spcPts val="5817"/>
              </a:lnSpc>
            </a:pPr>
            <a:r>
              <a:rPr lang="en-US" sz="4155">
                <a:solidFill>
                  <a:srgbClr val="00235E"/>
                </a:solidFill>
                <a:latin typeface="Heebo"/>
                <a:ea typeface="Heebo"/>
                <a:cs typeface="Heebo"/>
                <a:sym typeface="Heebo"/>
              </a:rPr>
              <a:t>Kampüs trafik yönetmeliğine göre araçların, </a:t>
            </a:r>
            <a:r>
              <a:rPr lang="en-US" sz="4155" b="1">
                <a:solidFill>
                  <a:srgbClr val="00235E"/>
                </a:solidFill>
                <a:latin typeface="Heebo Bold"/>
                <a:ea typeface="Heebo Bold"/>
                <a:cs typeface="Heebo Bold"/>
                <a:sym typeface="Heebo Bold"/>
              </a:rPr>
              <a:t>yaya geçitlerinin gerisinde tam olarak durması</a:t>
            </a:r>
            <a:r>
              <a:rPr lang="en-US" sz="4155">
                <a:solidFill>
                  <a:srgbClr val="00235E"/>
                </a:solidFill>
                <a:latin typeface="Heebo"/>
                <a:ea typeface="Heebo"/>
                <a:cs typeface="Heebo"/>
                <a:sym typeface="Heebo"/>
              </a:rPr>
              <a:t> ve geçmek isteyen yayalara öncelikle yol vermesi zorunludur. </a:t>
            </a:r>
          </a:p>
          <a:p>
            <a:pPr algn="l">
              <a:lnSpc>
                <a:spcPts val="5817"/>
              </a:lnSpc>
            </a:pPr>
            <a:endParaRPr lang="en-US" sz="4155">
              <a:solidFill>
                <a:srgbClr val="00235E"/>
              </a:solidFill>
              <a:latin typeface="Heebo"/>
              <a:ea typeface="Heebo"/>
              <a:cs typeface="Heebo"/>
              <a:sym typeface="Heebo"/>
            </a:endParaRPr>
          </a:p>
          <a:p>
            <a:pPr algn="l">
              <a:lnSpc>
                <a:spcPts val="5817"/>
              </a:lnSpc>
            </a:pPr>
            <a:r>
              <a:rPr lang="en-US" sz="4155">
                <a:solidFill>
                  <a:srgbClr val="00235E"/>
                </a:solidFill>
                <a:latin typeface="Heebo"/>
                <a:ea typeface="Heebo"/>
                <a:cs typeface="Heebo"/>
                <a:sym typeface="Heebo"/>
              </a:rPr>
              <a:t>Taşıma veya yükleme / indirme amacıyla kısa süreli dahi olsa hiçbir araç kaldırım ve yaya yoluna çıkamaz. </a:t>
            </a:r>
          </a:p>
        </p:txBody>
      </p:sp>
      <p:sp>
        <p:nvSpPr>
          <p:cNvPr id="9" name="TextBox 9"/>
          <p:cNvSpPr txBox="1"/>
          <p:nvPr/>
        </p:nvSpPr>
        <p:spPr>
          <a:xfrm>
            <a:off x="2348893" y="677990"/>
            <a:ext cx="12733020" cy="758571"/>
          </a:xfrm>
          <a:prstGeom prst="rect">
            <a:avLst/>
          </a:prstGeom>
        </p:spPr>
        <p:txBody>
          <a:bodyPr lIns="0" tIns="0" rIns="0" bIns="0" rtlCol="0" anchor="t">
            <a:spAutoFit/>
          </a:bodyP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KAMPÜSTE YAYA ÖNCELİĞİ</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descr="C0-HD-TOP.png"/>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blipFill>
              <a:blip r:embed="rId2"/>
              <a:stretch>
                <a:fillRect/>
              </a:stretch>
            </a:blipFill>
          </p:spPr>
          <p:txBody>
            <a:bodyPr/>
            <a:lstStyle/>
            <a:p>
              <a:endParaRPr lang="tr-TR"/>
            </a:p>
          </p:txBody>
        </p:sp>
      </p:grpSp>
      <p:grpSp>
        <p:nvGrpSpPr>
          <p:cNvPr id="4" name="Group 4"/>
          <p:cNvGrpSpPr/>
          <p:nvPr/>
        </p:nvGrpSpPr>
        <p:grpSpPr>
          <a:xfrm>
            <a:off x="13144500" y="571500"/>
            <a:ext cx="4114800" cy="547688"/>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6" name="TextBox 6"/>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72</a:t>
              </a:r>
            </a:p>
          </p:txBody>
        </p:sp>
      </p:grpSp>
      <p:sp>
        <p:nvSpPr>
          <p:cNvPr id="7" name="TextBox 7"/>
          <p:cNvSpPr txBox="1"/>
          <p:nvPr/>
        </p:nvSpPr>
        <p:spPr>
          <a:xfrm>
            <a:off x="0" y="2287454"/>
            <a:ext cx="9000324" cy="4911123"/>
          </a:xfrm>
          <a:prstGeom prst="rect">
            <a:avLst/>
          </a:prstGeom>
        </p:spPr>
        <p:txBody>
          <a:bodyPr lIns="0" tIns="0" rIns="0" bIns="0" rtlCol="0" anchor="t">
            <a:spAutoFit/>
          </a:bodyPr>
          <a:lstStyle/>
          <a:p>
            <a:pPr marL="748687" lvl="1" indent="-374344" algn="l">
              <a:lnSpc>
                <a:spcPts val="4854"/>
              </a:lnSpc>
              <a:buFont typeface="Arial"/>
              <a:buChar char="•"/>
            </a:pPr>
            <a:r>
              <a:rPr lang="en-US" sz="3467">
                <a:solidFill>
                  <a:srgbClr val="00235E"/>
                </a:solidFill>
                <a:latin typeface="Heebo"/>
                <a:ea typeface="Heebo"/>
                <a:cs typeface="Heebo"/>
                <a:sym typeface="Heebo"/>
              </a:rPr>
              <a:t>Kampüste Merkez Yemekhane önü ve Hastahane Poliklinikler bölgesinde 2 adet “Mobil Atık Getirme Ünitesi” bulunmaktadır.</a:t>
            </a:r>
          </a:p>
          <a:p>
            <a:pPr algn="l">
              <a:lnSpc>
                <a:spcPts val="4854"/>
              </a:lnSpc>
            </a:pPr>
            <a:endParaRPr lang="en-US" sz="3467">
              <a:solidFill>
                <a:srgbClr val="00235E"/>
              </a:solidFill>
              <a:latin typeface="Heebo"/>
              <a:ea typeface="Heebo"/>
              <a:cs typeface="Heebo"/>
              <a:sym typeface="Heebo"/>
            </a:endParaRPr>
          </a:p>
          <a:p>
            <a:pPr marL="748687" lvl="1" indent="-374344" algn="l">
              <a:lnSpc>
                <a:spcPts val="4854"/>
              </a:lnSpc>
              <a:buFont typeface="Arial"/>
              <a:buChar char="•"/>
            </a:pPr>
            <a:r>
              <a:rPr lang="en-US" sz="3467">
                <a:solidFill>
                  <a:srgbClr val="00235E"/>
                </a:solidFill>
                <a:latin typeface="Heebo"/>
                <a:ea typeface="Heebo"/>
                <a:cs typeface="Heebo"/>
                <a:sym typeface="Heebo"/>
              </a:rPr>
              <a:t>Kampüste 22 ayrı noktada 2.200 lt kapasiteli yeraltı çöp konteynerleri bulunmaktadır.</a:t>
            </a:r>
          </a:p>
        </p:txBody>
      </p:sp>
      <p:sp>
        <p:nvSpPr>
          <p:cNvPr id="8" name="TextBox 8"/>
          <p:cNvSpPr txBox="1"/>
          <p:nvPr/>
        </p:nvSpPr>
        <p:spPr>
          <a:xfrm>
            <a:off x="4434840" y="1249430"/>
            <a:ext cx="12733020" cy="1790952"/>
          </a:xfrm>
          <a:prstGeom prst="rect">
            <a:avLst/>
          </a:prstGeom>
        </p:spPr>
        <p:txBody>
          <a:bodyPr lIns="0" tIns="0" rIns="0" bIns="0" rtlCol="0" anchor="t">
            <a:spAutoFit/>
          </a:bodyP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Kampüste Sıfır atık</a:t>
            </a:r>
          </a:p>
        </p:txBody>
      </p:sp>
      <p:grpSp>
        <p:nvGrpSpPr>
          <p:cNvPr id="9" name="Group 9"/>
          <p:cNvGrpSpPr/>
          <p:nvPr/>
        </p:nvGrpSpPr>
        <p:grpSpPr>
          <a:xfrm>
            <a:off x="9000324" y="3193486"/>
            <a:ext cx="8258976" cy="5849931"/>
            <a:chOff x="0" y="0"/>
            <a:chExt cx="11011968" cy="7799908"/>
          </a:xfrm>
        </p:grpSpPr>
        <p:sp>
          <p:nvSpPr>
            <p:cNvPr id="10" name="Freeform 10"/>
            <p:cNvSpPr/>
            <p:nvPr/>
          </p:nvSpPr>
          <p:spPr>
            <a:xfrm>
              <a:off x="0" y="0"/>
              <a:ext cx="11011916" cy="7799959"/>
            </a:xfrm>
            <a:custGeom>
              <a:avLst/>
              <a:gdLst/>
              <a:ahLst/>
              <a:cxnLst/>
              <a:rect l="l" t="t" r="r" b="b"/>
              <a:pathLst>
                <a:path w="11011916" h="7799959">
                  <a:moveTo>
                    <a:pt x="0" y="0"/>
                  </a:moveTo>
                  <a:lnTo>
                    <a:pt x="11011916" y="0"/>
                  </a:lnTo>
                  <a:lnTo>
                    <a:pt x="11011916" y="7799959"/>
                  </a:lnTo>
                  <a:lnTo>
                    <a:pt x="0" y="7799959"/>
                  </a:lnTo>
                  <a:lnTo>
                    <a:pt x="0" y="0"/>
                  </a:lnTo>
                  <a:close/>
                </a:path>
              </a:pathLst>
            </a:custGeom>
            <a:blipFill>
              <a:blip r:embed="rId3"/>
              <a:stretch>
                <a:fillRect l="-20572" r="-16650"/>
              </a:stretch>
            </a:blipFill>
          </p:spPr>
          <p:txBody>
            <a:bodyPr/>
            <a:lstStyle/>
            <a:p>
              <a:endParaRPr lang="tr-TR"/>
            </a:p>
          </p:txBody>
        </p:sp>
      </p:grpSp>
      <p:grpSp>
        <p:nvGrpSpPr>
          <p:cNvPr id="11" name="Group 11"/>
          <p:cNvGrpSpPr/>
          <p:nvPr/>
        </p:nvGrpSpPr>
        <p:grpSpPr>
          <a:xfrm>
            <a:off x="8306512" y="570146"/>
            <a:ext cx="1972676" cy="2052866"/>
            <a:chOff x="0" y="0"/>
            <a:chExt cx="2630234" cy="2737154"/>
          </a:xfrm>
        </p:grpSpPr>
        <p:sp>
          <p:nvSpPr>
            <p:cNvPr id="12" name="Freeform 12"/>
            <p:cNvSpPr/>
            <p:nvPr/>
          </p:nvSpPr>
          <p:spPr>
            <a:xfrm>
              <a:off x="0" y="0"/>
              <a:ext cx="2630297" cy="2737104"/>
            </a:xfrm>
            <a:custGeom>
              <a:avLst/>
              <a:gdLst/>
              <a:ahLst/>
              <a:cxnLst/>
              <a:rect l="l" t="t" r="r" b="b"/>
              <a:pathLst>
                <a:path w="2630297" h="2737104">
                  <a:moveTo>
                    <a:pt x="0" y="0"/>
                  </a:moveTo>
                  <a:lnTo>
                    <a:pt x="2630297" y="0"/>
                  </a:lnTo>
                  <a:lnTo>
                    <a:pt x="2630297" y="2737104"/>
                  </a:lnTo>
                  <a:lnTo>
                    <a:pt x="0" y="2737104"/>
                  </a:lnTo>
                  <a:lnTo>
                    <a:pt x="0" y="0"/>
                  </a:lnTo>
                  <a:close/>
                </a:path>
              </a:pathLst>
            </a:custGeom>
            <a:blipFill>
              <a:blip r:embed="rId4"/>
              <a:stretch>
                <a:fillRect r="2" b="-1"/>
              </a:stretch>
            </a:blipFill>
          </p:spPr>
          <p:txBody>
            <a:bodyPr/>
            <a:lstStyle/>
            <a:p>
              <a:endParaRPr lang="tr-TR"/>
            </a:p>
          </p:txBody>
        </p:sp>
      </p:grpSp>
      <p:sp>
        <p:nvSpPr>
          <p:cNvPr id="13" name="TextBox 13"/>
          <p:cNvSpPr txBox="1"/>
          <p:nvPr/>
        </p:nvSpPr>
        <p:spPr>
          <a:xfrm>
            <a:off x="484304" y="7845623"/>
            <a:ext cx="9000324" cy="1197794"/>
          </a:xfrm>
          <a:prstGeom prst="rect">
            <a:avLst/>
          </a:prstGeom>
        </p:spPr>
        <p:txBody>
          <a:bodyPr lIns="0" tIns="0" rIns="0" bIns="0" rtlCol="0" anchor="t">
            <a:spAutoFit/>
          </a:bodyPr>
          <a:lstStyle/>
          <a:p>
            <a:pPr algn="l">
              <a:lnSpc>
                <a:spcPts val="4854"/>
              </a:lnSpc>
            </a:pPr>
            <a:r>
              <a:rPr lang="en-US" sz="3467" b="1">
                <a:solidFill>
                  <a:srgbClr val="FF0000"/>
                </a:solidFill>
                <a:latin typeface="Heebo Bold"/>
                <a:ea typeface="Heebo Bold"/>
                <a:cs typeface="Heebo Bold"/>
                <a:sym typeface="Heebo Bold"/>
              </a:rPr>
              <a:t>Kampüsün herhangi bir noktasında atık bırakmadığınızdan lütfen emin olunuz</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solidFill>
              <a:srgbClr val="000000">
                <a:alpha val="0"/>
              </a:srgbClr>
            </a:solidFill>
            <a:ln w="12700">
              <a:solidFill>
                <a:srgbClr val="000000"/>
              </a:solidFill>
            </a:ln>
          </p:spPr>
          <p:txBody>
            <a:bodyPr/>
            <a:lstStyle/>
            <a:p>
              <a:endParaRPr lang="tr-TR"/>
            </a:p>
          </p:txBody>
        </p:sp>
      </p:grpSp>
      <p:sp>
        <p:nvSpPr>
          <p:cNvPr id="4" name="Freeform 4"/>
          <p:cNvSpPr/>
          <p:nvPr/>
        </p:nvSpPr>
        <p:spPr>
          <a:xfrm>
            <a:off x="12602415" y="3076688"/>
            <a:ext cx="5270705" cy="5231175"/>
          </a:xfrm>
          <a:custGeom>
            <a:avLst/>
            <a:gdLst/>
            <a:ahLst/>
            <a:cxnLst/>
            <a:rect l="l" t="t" r="r" b="b"/>
            <a:pathLst>
              <a:path w="5270705" h="5231175">
                <a:moveTo>
                  <a:pt x="0" y="0"/>
                </a:moveTo>
                <a:lnTo>
                  <a:pt x="5270705" y="0"/>
                </a:lnTo>
                <a:lnTo>
                  <a:pt x="5270705" y="5231174"/>
                </a:lnTo>
                <a:lnTo>
                  <a:pt x="0" y="5231174"/>
                </a:lnTo>
                <a:lnTo>
                  <a:pt x="0" y="0"/>
                </a:lnTo>
                <a:close/>
              </a:path>
            </a:pathLst>
          </a:custGeom>
          <a:blipFill>
            <a:blip r:embed="rId2"/>
            <a:stretch>
              <a:fillRect/>
            </a:stretch>
          </a:blipFill>
        </p:spPr>
        <p:txBody>
          <a:bodyPr/>
          <a:lstStyle/>
          <a:p>
            <a:endParaRPr lang="tr-TR"/>
          </a:p>
        </p:txBody>
      </p:sp>
      <p:sp>
        <p:nvSpPr>
          <p:cNvPr id="5" name="TextBox 5"/>
          <p:cNvSpPr txBox="1"/>
          <p:nvPr/>
        </p:nvSpPr>
        <p:spPr>
          <a:xfrm>
            <a:off x="829348" y="504825"/>
            <a:ext cx="16429952" cy="1657350"/>
          </a:xfrm>
          <a:prstGeom prst="rect">
            <a:avLst/>
          </a:prstGeom>
        </p:spPr>
        <p:txBody>
          <a:bodyPr lIns="0" tIns="0" rIns="0" bIns="0" rtlCol="0" anchor="t">
            <a:spAutoFit/>
          </a:bodyPr>
          <a:lstStyle/>
          <a:p>
            <a:pPr algn="l">
              <a:lnSpc>
                <a:spcPts val="6480"/>
              </a:lnSpc>
            </a:pPr>
            <a:r>
              <a:rPr lang="en-US" sz="5400" b="1">
                <a:solidFill>
                  <a:srgbClr val="00235E"/>
                </a:solidFill>
                <a:latin typeface="Century Expanded Bold"/>
                <a:ea typeface="Century Expanded Bold"/>
                <a:cs typeface="Century Expanded Bold"/>
                <a:sym typeface="Century Expanded Bold"/>
              </a:rPr>
              <a:t>Kalite Yönetimi ve Veri Değerlendirme Uygulama ve Araştırma Merkezi (KAVDEM) </a:t>
            </a:r>
          </a:p>
        </p:txBody>
      </p:sp>
      <p:sp>
        <p:nvSpPr>
          <p:cNvPr id="6" name="TextBox 6"/>
          <p:cNvSpPr txBox="1"/>
          <p:nvPr/>
        </p:nvSpPr>
        <p:spPr>
          <a:xfrm>
            <a:off x="384266" y="2514713"/>
            <a:ext cx="12565611" cy="1057275"/>
          </a:xfrm>
          <a:prstGeom prst="rect">
            <a:avLst/>
          </a:prstGeom>
        </p:spPr>
        <p:txBody>
          <a:bodyPr lIns="0" tIns="0" rIns="0" bIns="0" rtlCol="0" anchor="t">
            <a:spAutoFit/>
          </a:bodyPr>
          <a:lstStyle/>
          <a:p>
            <a:pPr marL="647702" lvl="1" indent="-323851" algn="l">
              <a:lnSpc>
                <a:spcPts val="4200"/>
              </a:lnSpc>
              <a:buFont typeface="Arial"/>
              <a:buChar char="•"/>
            </a:pPr>
            <a:r>
              <a:rPr lang="en-US" sz="3000">
                <a:solidFill>
                  <a:srgbClr val="00235E"/>
                </a:solidFill>
                <a:latin typeface="Heebo"/>
                <a:ea typeface="Heebo"/>
                <a:cs typeface="Heebo"/>
                <a:sym typeface="Heebo"/>
              </a:rPr>
              <a:t>Üniversitemiz iç kalite güvence sisteminin sürdürülebilirliğini sağlamak amacıyla faaliyet göstermektedir. </a:t>
            </a:r>
          </a:p>
        </p:txBody>
      </p:sp>
      <p:sp>
        <p:nvSpPr>
          <p:cNvPr id="7" name="TextBox 7"/>
          <p:cNvSpPr txBox="1"/>
          <p:nvPr/>
        </p:nvSpPr>
        <p:spPr>
          <a:xfrm>
            <a:off x="384266" y="3933938"/>
            <a:ext cx="11732895" cy="1661795"/>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rgbClr val="00235E"/>
                </a:solidFill>
                <a:latin typeface="Heebo"/>
                <a:ea typeface="Heebo"/>
                <a:cs typeface="Heebo"/>
                <a:sym typeface="Heebo"/>
              </a:rPr>
              <a:t>Yıllık olarak Kurum İç Değerlendirme Raporunun hazırlanması ve YÖKAK Performans Gösterge verilerinin toplanması süreçleri yerine getirilmektedir</a:t>
            </a:r>
          </a:p>
        </p:txBody>
      </p:sp>
      <p:sp>
        <p:nvSpPr>
          <p:cNvPr id="8" name="TextBox 8"/>
          <p:cNvSpPr txBox="1"/>
          <p:nvPr/>
        </p:nvSpPr>
        <p:spPr>
          <a:xfrm>
            <a:off x="384266" y="5957683"/>
            <a:ext cx="10709936" cy="2223770"/>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rgbClr val="00235E"/>
                </a:solidFill>
                <a:latin typeface="Heebo"/>
                <a:ea typeface="Heebo"/>
                <a:cs typeface="Heebo"/>
                <a:sym typeface="Heebo"/>
              </a:rPr>
              <a:t>Kalite güvence sisteminin en önemli boyutu çağın gereklerine ayak uydurabilen, evrensel yetetlilikle donanmış, yerel gerçekliklerle uyumlu ve nitelikli mezunlar yetiştirmektir. </a:t>
            </a:r>
          </a:p>
        </p:txBody>
      </p:sp>
      <p:sp>
        <p:nvSpPr>
          <p:cNvPr id="9" name="TextBox 9"/>
          <p:cNvSpPr txBox="1"/>
          <p:nvPr/>
        </p:nvSpPr>
        <p:spPr>
          <a:xfrm>
            <a:off x="2549515" y="8843962"/>
            <a:ext cx="10744367" cy="828675"/>
          </a:xfrm>
          <a:prstGeom prst="rect">
            <a:avLst/>
          </a:prstGeom>
        </p:spPr>
        <p:txBody>
          <a:bodyPr lIns="0" tIns="0" rIns="0" bIns="0" rtlCol="0" anchor="t">
            <a:spAutoFit/>
          </a:bodyPr>
          <a:lstStyle/>
          <a:p>
            <a:pPr algn="l">
              <a:lnSpc>
                <a:spcPts val="6480"/>
              </a:lnSpc>
            </a:pPr>
            <a:r>
              <a:rPr lang="en-US" sz="5400" b="1">
                <a:solidFill>
                  <a:srgbClr val="FF0000"/>
                </a:solidFill>
                <a:latin typeface="Century Expanded Bold"/>
                <a:ea typeface="Century Expanded Bold"/>
                <a:cs typeface="Century Expanded Bold"/>
                <a:sym typeface="Century Expanded Bold"/>
              </a:rPr>
              <a:t>&lt;&lt; ÖĞRENCİ HER YERDE&gt;&gt;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solidFill>
              <a:srgbClr val="000000">
                <a:alpha val="0"/>
              </a:srgbClr>
            </a:solidFill>
            <a:ln w="12700">
              <a:solidFill>
                <a:srgbClr val="000000"/>
              </a:solidFill>
            </a:ln>
          </p:spPr>
          <p:txBody>
            <a:bodyPr/>
            <a:lstStyle/>
            <a:p>
              <a:endParaRPr lang="tr-TR"/>
            </a:p>
          </p:txBody>
        </p:sp>
      </p:grpSp>
      <p:grpSp>
        <p:nvGrpSpPr>
          <p:cNvPr id="4" name="Group 4"/>
          <p:cNvGrpSpPr/>
          <p:nvPr/>
        </p:nvGrpSpPr>
        <p:grpSpPr>
          <a:xfrm>
            <a:off x="13144500" y="571500"/>
            <a:ext cx="4114800" cy="547688"/>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6" name="TextBox 6"/>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78</a:t>
              </a:r>
            </a:p>
          </p:txBody>
        </p:sp>
      </p:grpSp>
      <p:sp>
        <p:nvSpPr>
          <p:cNvPr id="7" name="TextBox 7"/>
          <p:cNvSpPr txBox="1"/>
          <p:nvPr/>
        </p:nvSpPr>
        <p:spPr>
          <a:xfrm>
            <a:off x="1136176" y="624934"/>
            <a:ext cx="12850258" cy="912308"/>
          </a:xfrm>
          <a:prstGeom prst="rect">
            <a:avLst/>
          </a:prstGeom>
        </p:spPr>
        <p:txBody>
          <a:bodyPr lIns="0" tIns="0" rIns="0" bIns="0" rtlCol="0" anchor="t">
            <a:spAutoFit/>
          </a:bodyPr>
          <a:lstStyle/>
          <a:p>
            <a:pPr algn="l">
              <a:lnSpc>
                <a:spcPts val="7259"/>
              </a:lnSpc>
            </a:pPr>
            <a:r>
              <a:rPr lang="en-US" sz="6049">
                <a:solidFill>
                  <a:srgbClr val="00235E"/>
                </a:solidFill>
                <a:latin typeface="Century Expanded"/>
                <a:ea typeface="Century Expanded"/>
                <a:cs typeface="Century Expanded"/>
                <a:sym typeface="Century Expanded"/>
              </a:rPr>
              <a:t>KAMPÜSTE ÖĞRENCİ KATILIMI</a:t>
            </a:r>
          </a:p>
        </p:txBody>
      </p:sp>
      <p:grpSp>
        <p:nvGrpSpPr>
          <p:cNvPr id="8" name="Group 8"/>
          <p:cNvGrpSpPr/>
          <p:nvPr/>
        </p:nvGrpSpPr>
        <p:grpSpPr>
          <a:xfrm>
            <a:off x="9291526" y="2203399"/>
            <a:ext cx="8694656" cy="7509021"/>
            <a:chOff x="0" y="0"/>
            <a:chExt cx="10274598" cy="8873516"/>
          </a:xfrm>
        </p:grpSpPr>
        <p:sp>
          <p:nvSpPr>
            <p:cNvPr id="9" name="Freeform 9"/>
            <p:cNvSpPr/>
            <p:nvPr/>
          </p:nvSpPr>
          <p:spPr>
            <a:xfrm>
              <a:off x="0" y="0"/>
              <a:ext cx="10274554" cy="8873490"/>
            </a:xfrm>
            <a:custGeom>
              <a:avLst/>
              <a:gdLst/>
              <a:ahLst/>
              <a:cxnLst/>
              <a:rect l="l" t="t" r="r" b="b"/>
              <a:pathLst>
                <a:path w="10274554" h="8873490">
                  <a:moveTo>
                    <a:pt x="0" y="0"/>
                  </a:moveTo>
                  <a:lnTo>
                    <a:pt x="10274554" y="0"/>
                  </a:lnTo>
                  <a:lnTo>
                    <a:pt x="10274554" y="8873490"/>
                  </a:lnTo>
                  <a:lnTo>
                    <a:pt x="0" y="8873490"/>
                  </a:lnTo>
                  <a:lnTo>
                    <a:pt x="0" y="0"/>
                  </a:lnTo>
                  <a:close/>
                </a:path>
              </a:pathLst>
            </a:custGeom>
            <a:blipFill>
              <a:blip r:embed="rId2"/>
              <a:stretch>
                <a:fillRect l="-5681" t="-16315" r="-5113" b="-11973"/>
              </a:stretch>
            </a:blipFill>
          </p:spPr>
          <p:txBody>
            <a:bodyPr/>
            <a:lstStyle/>
            <a:p>
              <a:endParaRPr lang="tr-TR"/>
            </a:p>
          </p:txBody>
        </p:sp>
      </p:grpSp>
      <p:sp>
        <p:nvSpPr>
          <p:cNvPr id="10" name="TextBox 10"/>
          <p:cNvSpPr txBox="1"/>
          <p:nvPr/>
        </p:nvSpPr>
        <p:spPr>
          <a:xfrm>
            <a:off x="1028700" y="2243693"/>
            <a:ext cx="7756571" cy="7171258"/>
          </a:xfrm>
          <a:prstGeom prst="rect">
            <a:avLst/>
          </a:prstGeom>
        </p:spPr>
        <p:txBody>
          <a:bodyPr lIns="0" tIns="0" rIns="0" bIns="0" rtlCol="0" anchor="t">
            <a:spAutoFit/>
          </a:bodyPr>
          <a:lstStyle/>
          <a:p>
            <a:pPr marL="823230" lvl="1" indent="-411615" algn="l">
              <a:lnSpc>
                <a:spcPts val="8187"/>
              </a:lnSpc>
              <a:buFont typeface="Arial"/>
              <a:buChar char="•"/>
            </a:pPr>
            <a:r>
              <a:rPr lang="en-US" sz="4548">
                <a:solidFill>
                  <a:srgbClr val="00235E"/>
                </a:solidFill>
                <a:latin typeface="Heebo"/>
                <a:ea typeface="Heebo"/>
                <a:cs typeface="Heebo"/>
                <a:sym typeface="Heebo"/>
              </a:rPr>
              <a:t>Fakülte/Bölüm Program Değerlendirme Komiteleri</a:t>
            </a:r>
          </a:p>
          <a:p>
            <a:pPr marL="823230" lvl="1" indent="-411615" algn="l">
              <a:lnSpc>
                <a:spcPts val="8187"/>
              </a:lnSpc>
              <a:buFont typeface="Arial"/>
              <a:buChar char="•"/>
            </a:pPr>
            <a:r>
              <a:rPr lang="en-US" sz="4548">
                <a:solidFill>
                  <a:srgbClr val="00235E"/>
                </a:solidFill>
                <a:latin typeface="Heebo"/>
                <a:ea typeface="Heebo"/>
                <a:cs typeface="Heebo"/>
                <a:sym typeface="Heebo"/>
              </a:rPr>
              <a:t>Fakülte/Bölüm Kurulları</a:t>
            </a:r>
          </a:p>
          <a:p>
            <a:pPr marL="823230" lvl="1" indent="-411615" algn="l">
              <a:lnSpc>
                <a:spcPts val="8187"/>
              </a:lnSpc>
              <a:buFont typeface="Arial"/>
              <a:buChar char="•"/>
            </a:pPr>
            <a:r>
              <a:rPr lang="en-US" sz="4548">
                <a:solidFill>
                  <a:srgbClr val="00235E"/>
                </a:solidFill>
                <a:latin typeface="Heebo"/>
                <a:ea typeface="Heebo"/>
                <a:cs typeface="Heebo"/>
                <a:sym typeface="Heebo"/>
              </a:rPr>
              <a:t>Bölüm Danışma Kurulları</a:t>
            </a:r>
          </a:p>
          <a:p>
            <a:pPr marL="823230" lvl="1" indent="-411615" algn="l">
              <a:lnSpc>
                <a:spcPts val="8187"/>
              </a:lnSpc>
              <a:buFont typeface="Arial"/>
              <a:buChar char="•"/>
            </a:pPr>
            <a:r>
              <a:rPr lang="en-US" sz="4548">
                <a:solidFill>
                  <a:srgbClr val="00235E"/>
                </a:solidFill>
                <a:latin typeface="Heebo"/>
                <a:ea typeface="Heebo"/>
                <a:cs typeface="Heebo"/>
                <a:sym typeface="Heebo"/>
              </a:rPr>
              <a:t>Kalite Komisyonu Öğrenci Temsilcisi</a:t>
            </a:r>
          </a:p>
          <a:p>
            <a:pPr marL="823230" lvl="1" indent="-411615" algn="l">
              <a:lnSpc>
                <a:spcPts val="8187"/>
              </a:lnSpc>
              <a:buFont typeface="Arial"/>
              <a:buChar char="•"/>
            </a:pPr>
            <a:r>
              <a:rPr lang="en-US" sz="4548">
                <a:solidFill>
                  <a:srgbClr val="00235E"/>
                </a:solidFill>
                <a:latin typeface="Heebo"/>
                <a:ea typeface="Heebo"/>
                <a:cs typeface="Heebo"/>
                <a:sym typeface="Heebo"/>
              </a:rPr>
              <a:t>Birim Kalite Komiteleri</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solidFill>
              <a:srgbClr val="000000">
                <a:alpha val="0"/>
              </a:srgbClr>
            </a:solidFill>
            <a:ln w="12700">
              <a:solidFill>
                <a:srgbClr val="000000"/>
              </a:solidFill>
            </a:ln>
          </p:spPr>
          <p:txBody>
            <a:bodyPr/>
            <a:lstStyle/>
            <a:p>
              <a:endParaRPr lang="tr-TR"/>
            </a:p>
          </p:txBody>
        </p:sp>
      </p:grpSp>
      <p:grpSp>
        <p:nvGrpSpPr>
          <p:cNvPr id="4" name="Group 4"/>
          <p:cNvGrpSpPr/>
          <p:nvPr/>
        </p:nvGrpSpPr>
        <p:grpSpPr>
          <a:xfrm>
            <a:off x="13144500" y="571500"/>
            <a:ext cx="4114800" cy="547688"/>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6" name="TextBox 6"/>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79</a:t>
              </a:r>
            </a:p>
          </p:txBody>
        </p:sp>
      </p:grpSp>
      <p:sp>
        <p:nvSpPr>
          <p:cNvPr id="7" name="TextBox 7"/>
          <p:cNvSpPr txBox="1"/>
          <p:nvPr/>
        </p:nvSpPr>
        <p:spPr>
          <a:xfrm>
            <a:off x="-6464237" y="638175"/>
            <a:ext cx="12733020" cy="1781427"/>
          </a:xfrm>
          <a:prstGeom prst="rect">
            <a:avLst/>
          </a:prstGeom>
        </p:spPr>
        <p:txBody>
          <a:bodyPr lIns="0" tIns="0" rIns="0" bIns="0" rtlCol="0" anchor="t">
            <a:spAutoFit/>
          </a:bodyPr>
          <a:lstStyle/>
          <a:p>
            <a:pPr algn="r">
              <a:lnSpc>
                <a:spcPts val="6480"/>
              </a:lnSpc>
            </a:pPr>
            <a:r>
              <a:rPr lang="en-US" sz="6000">
                <a:solidFill>
                  <a:srgbClr val="00235E"/>
                </a:solidFill>
                <a:latin typeface="Century Expanded"/>
                <a:ea typeface="Century Expanded"/>
                <a:cs typeface="Century Expanded"/>
                <a:sym typeface="Century Expanded"/>
              </a:rPr>
              <a:t>ANKETLER</a:t>
            </a:r>
          </a:p>
        </p:txBody>
      </p:sp>
      <p:sp>
        <p:nvSpPr>
          <p:cNvPr id="8" name="Freeform 8"/>
          <p:cNvSpPr/>
          <p:nvPr/>
        </p:nvSpPr>
        <p:spPr>
          <a:xfrm>
            <a:off x="13924200" y="3368129"/>
            <a:ext cx="4363800" cy="6245152"/>
          </a:xfrm>
          <a:custGeom>
            <a:avLst/>
            <a:gdLst/>
            <a:ahLst/>
            <a:cxnLst/>
            <a:rect l="l" t="t" r="r" b="b"/>
            <a:pathLst>
              <a:path w="4363800" h="6245152">
                <a:moveTo>
                  <a:pt x="0" y="0"/>
                </a:moveTo>
                <a:lnTo>
                  <a:pt x="4363800" y="0"/>
                </a:lnTo>
                <a:lnTo>
                  <a:pt x="4363800" y="6245151"/>
                </a:lnTo>
                <a:lnTo>
                  <a:pt x="0" y="6245151"/>
                </a:lnTo>
                <a:lnTo>
                  <a:pt x="0" y="0"/>
                </a:lnTo>
                <a:close/>
              </a:path>
            </a:pathLst>
          </a:custGeom>
          <a:blipFill>
            <a:blip r:embed="rId2"/>
            <a:stretch>
              <a:fillRect/>
            </a:stretch>
          </a:blipFill>
        </p:spPr>
        <p:txBody>
          <a:bodyPr/>
          <a:lstStyle/>
          <a:p>
            <a:endParaRPr lang="tr-TR"/>
          </a:p>
        </p:txBody>
      </p:sp>
      <p:sp>
        <p:nvSpPr>
          <p:cNvPr id="9" name="TextBox 9"/>
          <p:cNvSpPr txBox="1"/>
          <p:nvPr/>
        </p:nvSpPr>
        <p:spPr>
          <a:xfrm>
            <a:off x="695735" y="2509520"/>
            <a:ext cx="13070917" cy="6348871"/>
          </a:xfrm>
          <a:prstGeom prst="rect">
            <a:avLst/>
          </a:prstGeom>
        </p:spPr>
        <p:txBody>
          <a:bodyPr lIns="0" tIns="0" rIns="0" bIns="0" rtlCol="0" anchor="t">
            <a:spAutoFit/>
          </a:bodyPr>
          <a:lstStyle/>
          <a:p>
            <a:pPr marL="982582" lvl="1" indent="-491291" algn="l">
              <a:lnSpc>
                <a:spcPts val="8415"/>
              </a:lnSpc>
              <a:buFont typeface="Arial"/>
              <a:buChar char="•"/>
            </a:pPr>
            <a:r>
              <a:rPr lang="en-US" sz="5429">
                <a:solidFill>
                  <a:srgbClr val="00235E"/>
                </a:solidFill>
                <a:latin typeface="Heebo"/>
                <a:ea typeface="Heebo"/>
                <a:cs typeface="Heebo"/>
                <a:sym typeface="Heebo"/>
              </a:rPr>
              <a:t>PUSULA BİLGİ SİSTEMİ</a:t>
            </a:r>
          </a:p>
          <a:p>
            <a:pPr algn="l">
              <a:lnSpc>
                <a:spcPts val="8415"/>
              </a:lnSpc>
            </a:pPr>
            <a:r>
              <a:rPr lang="en-US" sz="5429">
                <a:solidFill>
                  <a:srgbClr val="00235E"/>
                </a:solidFill>
                <a:latin typeface="Heebo"/>
                <a:ea typeface="Heebo"/>
                <a:cs typeface="Heebo"/>
                <a:sym typeface="Heebo"/>
              </a:rPr>
              <a:t>       1. Ders Değerlendirme Anketleri</a:t>
            </a:r>
          </a:p>
          <a:p>
            <a:pPr algn="l">
              <a:lnSpc>
                <a:spcPts val="8415"/>
              </a:lnSpc>
            </a:pPr>
            <a:r>
              <a:rPr lang="en-US" sz="5429">
                <a:solidFill>
                  <a:srgbClr val="00235E"/>
                </a:solidFill>
                <a:latin typeface="Heebo"/>
                <a:ea typeface="Heebo"/>
                <a:cs typeface="Heebo"/>
                <a:sym typeface="Heebo"/>
              </a:rPr>
              <a:t>       2. Ders Kazanımları Anketi</a:t>
            </a:r>
          </a:p>
          <a:p>
            <a:pPr algn="l">
              <a:lnSpc>
                <a:spcPts val="8415"/>
              </a:lnSpc>
            </a:pPr>
            <a:r>
              <a:rPr lang="en-US" sz="5429">
                <a:solidFill>
                  <a:srgbClr val="00235E"/>
                </a:solidFill>
                <a:latin typeface="Heebo"/>
                <a:ea typeface="Heebo"/>
                <a:cs typeface="Heebo"/>
                <a:sym typeface="Heebo"/>
              </a:rPr>
              <a:t>       3. Program Yeterlilikleri Anketi</a:t>
            </a:r>
          </a:p>
          <a:p>
            <a:pPr algn="l">
              <a:lnSpc>
                <a:spcPts val="8415"/>
              </a:lnSpc>
            </a:pPr>
            <a:r>
              <a:rPr lang="en-US" sz="5429">
                <a:solidFill>
                  <a:srgbClr val="00235E"/>
                </a:solidFill>
                <a:latin typeface="Heebo"/>
                <a:ea typeface="Heebo"/>
                <a:cs typeface="Heebo"/>
                <a:sym typeface="Heebo"/>
              </a:rPr>
              <a:t>       4. AKTS İş Yükü Anketi</a:t>
            </a:r>
          </a:p>
          <a:p>
            <a:pPr marL="982582" lvl="1" indent="-491291" algn="l">
              <a:lnSpc>
                <a:spcPts val="8415"/>
              </a:lnSpc>
              <a:buFont typeface="Arial"/>
              <a:buChar char="•"/>
            </a:pPr>
            <a:r>
              <a:rPr lang="en-US" sz="5429">
                <a:solidFill>
                  <a:srgbClr val="00235E"/>
                </a:solidFill>
                <a:latin typeface="Heebo"/>
                <a:ea typeface="Heebo"/>
                <a:cs typeface="Heebo"/>
                <a:sym typeface="Heebo"/>
              </a:rPr>
              <a:t>ÖZDEĞERLENDİRME ANKETİ (YILLIK)</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solidFill>
              <a:srgbClr val="000000">
                <a:alpha val="0"/>
              </a:srgbClr>
            </a:solidFill>
            <a:ln w="12700">
              <a:solidFill>
                <a:srgbClr val="000000"/>
              </a:solidFill>
            </a:ln>
          </p:spPr>
          <p:txBody>
            <a:bodyPr/>
            <a:lstStyle/>
            <a:p>
              <a:endParaRPr lang="tr-TR"/>
            </a:p>
          </p:txBody>
        </p:sp>
      </p:grpSp>
      <p:grpSp>
        <p:nvGrpSpPr>
          <p:cNvPr id="4" name="Group 4"/>
          <p:cNvGrpSpPr/>
          <p:nvPr/>
        </p:nvGrpSpPr>
        <p:grpSpPr>
          <a:xfrm>
            <a:off x="13144500" y="571500"/>
            <a:ext cx="4114800" cy="547688"/>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6" name="TextBox 6"/>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80</a:t>
              </a:r>
            </a:p>
          </p:txBody>
        </p:sp>
      </p:grpSp>
      <p:sp>
        <p:nvSpPr>
          <p:cNvPr id="7" name="TextBox 7"/>
          <p:cNvSpPr txBox="1"/>
          <p:nvPr/>
        </p:nvSpPr>
        <p:spPr>
          <a:xfrm>
            <a:off x="469332" y="638175"/>
            <a:ext cx="13789665" cy="815654"/>
          </a:xfrm>
          <a:prstGeom prst="rect">
            <a:avLst/>
          </a:prstGeom>
        </p:spPr>
        <p:txBody>
          <a:bodyPr lIns="0" tIns="0" rIns="0" bIns="0" rtlCol="0" anchor="t">
            <a:spAutoFit/>
          </a:bodyPr>
          <a:lstStyle/>
          <a:p>
            <a:pPr algn="r">
              <a:lnSpc>
                <a:spcPts val="6308"/>
              </a:lnSpc>
            </a:pPr>
            <a:r>
              <a:rPr lang="en-US" sz="5840">
                <a:solidFill>
                  <a:srgbClr val="00235E"/>
                </a:solidFill>
                <a:latin typeface="Century Expanded"/>
                <a:ea typeface="Century Expanded"/>
                <a:cs typeface="Century Expanded"/>
                <a:sym typeface="Century Expanded"/>
              </a:rPr>
              <a:t>GENEL BİLDİRİM(ÖNERİ) SİSTEMİ</a:t>
            </a:r>
          </a:p>
        </p:txBody>
      </p:sp>
      <p:grpSp>
        <p:nvGrpSpPr>
          <p:cNvPr id="8" name="Group 8"/>
          <p:cNvGrpSpPr/>
          <p:nvPr/>
        </p:nvGrpSpPr>
        <p:grpSpPr>
          <a:xfrm>
            <a:off x="377892" y="2136414"/>
            <a:ext cx="9754020" cy="7477304"/>
            <a:chOff x="0" y="0"/>
            <a:chExt cx="8309680" cy="6370092"/>
          </a:xfrm>
        </p:grpSpPr>
        <p:sp>
          <p:nvSpPr>
            <p:cNvPr id="9" name="Freeform 9"/>
            <p:cNvSpPr/>
            <p:nvPr/>
          </p:nvSpPr>
          <p:spPr>
            <a:xfrm>
              <a:off x="0" y="0"/>
              <a:ext cx="8309737" cy="6370066"/>
            </a:xfrm>
            <a:custGeom>
              <a:avLst/>
              <a:gdLst/>
              <a:ahLst/>
              <a:cxnLst/>
              <a:rect l="l" t="t" r="r" b="b"/>
              <a:pathLst>
                <a:path w="8309737" h="6370066">
                  <a:moveTo>
                    <a:pt x="0" y="0"/>
                  </a:moveTo>
                  <a:lnTo>
                    <a:pt x="8309737" y="0"/>
                  </a:lnTo>
                  <a:lnTo>
                    <a:pt x="8309737" y="6370066"/>
                  </a:lnTo>
                  <a:lnTo>
                    <a:pt x="0" y="6370066"/>
                  </a:lnTo>
                  <a:lnTo>
                    <a:pt x="0" y="0"/>
                  </a:lnTo>
                  <a:close/>
                </a:path>
              </a:pathLst>
            </a:custGeom>
            <a:blipFill>
              <a:blip r:embed="rId2"/>
              <a:stretch>
                <a:fillRect t="-2334" b="-2334"/>
              </a:stretch>
            </a:blipFill>
          </p:spPr>
          <p:txBody>
            <a:bodyPr/>
            <a:lstStyle/>
            <a:p>
              <a:endParaRPr lang="tr-TR"/>
            </a:p>
          </p:txBody>
        </p:sp>
      </p:grpSp>
      <p:sp>
        <p:nvSpPr>
          <p:cNvPr id="10" name="TextBox 10"/>
          <p:cNvSpPr txBox="1"/>
          <p:nvPr/>
        </p:nvSpPr>
        <p:spPr>
          <a:xfrm>
            <a:off x="10581999" y="7219072"/>
            <a:ext cx="6526997" cy="3078153"/>
          </a:xfrm>
          <a:prstGeom prst="rect">
            <a:avLst/>
          </a:prstGeom>
        </p:spPr>
        <p:txBody>
          <a:bodyPr lIns="0" tIns="0" rIns="0" bIns="0" rtlCol="0" anchor="t">
            <a:spAutoFit/>
          </a:bodyPr>
          <a:lstStyle/>
          <a:p>
            <a:pPr algn="ctr">
              <a:lnSpc>
                <a:spcPts val="4836"/>
              </a:lnSpc>
            </a:pPr>
            <a:r>
              <a:rPr lang="en-US" sz="4478">
                <a:solidFill>
                  <a:srgbClr val="00235E"/>
                </a:solidFill>
                <a:latin typeface="Heebo"/>
                <a:ea typeface="Heebo"/>
                <a:cs typeface="Heebo"/>
                <a:sym typeface="Heebo"/>
              </a:rPr>
              <a:t>Üniversitede yaşadığınız deneyimlere yönelik istek, memnuniyet, öneri ya da şikayetlerinizi paylaşabilirsiniz</a:t>
            </a:r>
          </a:p>
        </p:txBody>
      </p:sp>
      <p:pic>
        <p:nvPicPr>
          <p:cNvPr id="11" name="Picture 11"/>
          <p:cNvPicPr>
            <a:picLocks noChangeAspect="1"/>
          </p:cNvPicPr>
          <p:nvPr/>
        </p:nvPicPr>
        <p:blipFill>
          <a:blip r:embed="rId3"/>
          <a:stretch>
            <a:fillRect/>
          </a:stretch>
        </p:blipFill>
        <p:spPr>
          <a:xfrm>
            <a:off x="11321777" y="2318718"/>
            <a:ext cx="4937760" cy="49377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extBox 2"/>
          <p:cNvSpPr txBox="1"/>
          <p:nvPr/>
        </p:nvSpPr>
        <p:spPr>
          <a:xfrm>
            <a:off x="0" y="-247650"/>
            <a:ext cx="8228827" cy="2213987"/>
          </a:xfrm>
          <a:prstGeom prst="rect">
            <a:avLst/>
          </a:prstGeom>
        </p:spPr>
        <p:txBody>
          <a:bodyPr lIns="0" tIns="0" rIns="0" bIns="0" rtlCol="0" anchor="t">
            <a:spAutoFit/>
          </a:bodyPr>
          <a:lstStyle/>
          <a:p>
            <a:pPr algn="ctr">
              <a:lnSpc>
                <a:spcPts val="18144"/>
              </a:lnSpc>
              <a:spcBef>
                <a:spcPct val="0"/>
              </a:spcBef>
            </a:pPr>
            <a:r>
              <a:rPr lang="en-US" sz="12960">
                <a:solidFill>
                  <a:srgbClr val="00235E"/>
                </a:solidFill>
                <a:latin typeface="Century Expanded"/>
                <a:ea typeface="Century Expanded"/>
                <a:cs typeface="Century Expanded"/>
                <a:sym typeface="Century Expanded"/>
              </a:rPr>
              <a:t>Fakülteler</a:t>
            </a:r>
          </a:p>
        </p:txBody>
      </p:sp>
      <p:grpSp>
        <p:nvGrpSpPr>
          <p:cNvPr id="3" name="Group 3"/>
          <p:cNvGrpSpPr/>
          <p:nvPr/>
        </p:nvGrpSpPr>
        <p:grpSpPr>
          <a:xfrm>
            <a:off x="9338217" y="1613659"/>
            <a:ext cx="12298514" cy="11028262"/>
            <a:chOff x="0" y="0"/>
            <a:chExt cx="3239115" cy="2904563"/>
          </a:xfrm>
        </p:grpSpPr>
        <p:sp>
          <p:nvSpPr>
            <p:cNvPr id="4" name="Freeform 4"/>
            <p:cNvSpPr/>
            <p:nvPr/>
          </p:nvSpPr>
          <p:spPr>
            <a:xfrm>
              <a:off x="0" y="0"/>
              <a:ext cx="3239115" cy="2904563"/>
            </a:xfrm>
            <a:custGeom>
              <a:avLst/>
              <a:gdLst/>
              <a:ahLst/>
              <a:cxnLst/>
              <a:rect l="l" t="t" r="r" b="b"/>
              <a:pathLst>
                <a:path w="3239115" h="2904563">
                  <a:moveTo>
                    <a:pt x="48472" y="0"/>
                  </a:moveTo>
                  <a:lnTo>
                    <a:pt x="3190643" y="0"/>
                  </a:lnTo>
                  <a:cubicBezTo>
                    <a:pt x="3203499" y="0"/>
                    <a:pt x="3215828" y="5107"/>
                    <a:pt x="3224918" y="14197"/>
                  </a:cubicBezTo>
                  <a:cubicBezTo>
                    <a:pt x="3234008" y="23287"/>
                    <a:pt x="3239115" y="35616"/>
                    <a:pt x="3239115" y="48472"/>
                  </a:cubicBezTo>
                  <a:lnTo>
                    <a:pt x="3239115" y="2856091"/>
                  </a:lnTo>
                  <a:cubicBezTo>
                    <a:pt x="3239115" y="2882861"/>
                    <a:pt x="3217413" y="2904563"/>
                    <a:pt x="3190643" y="2904563"/>
                  </a:cubicBezTo>
                  <a:lnTo>
                    <a:pt x="48472" y="2904563"/>
                  </a:lnTo>
                  <a:cubicBezTo>
                    <a:pt x="35616" y="2904563"/>
                    <a:pt x="23287" y="2899456"/>
                    <a:pt x="14197" y="2890366"/>
                  </a:cubicBezTo>
                  <a:cubicBezTo>
                    <a:pt x="5107" y="2881275"/>
                    <a:pt x="0" y="2868947"/>
                    <a:pt x="0" y="2856091"/>
                  </a:cubicBezTo>
                  <a:lnTo>
                    <a:pt x="0" y="48472"/>
                  </a:lnTo>
                  <a:cubicBezTo>
                    <a:pt x="0" y="21701"/>
                    <a:pt x="21701" y="0"/>
                    <a:pt x="48472" y="0"/>
                  </a:cubicBezTo>
                  <a:close/>
                </a:path>
              </a:pathLst>
            </a:custGeom>
            <a:solidFill>
              <a:srgbClr val="00235E"/>
            </a:solidFill>
          </p:spPr>
          <p:txBody>
            <a:bodyPr/>
            <a:lstStyle/>
            <a:p>
              <a:endParaRPr lang="tr-TR"/>
            </a:p>
          </p:txBody>
        </p:sp>
        <p:sp>
          <p:nvSpPr>
            <p:cNvPr id="5" name="TextBox 5"/>
            <p:cNvSpPr txBox="1"/>
            <p:nvPr/>
          </p:nvSpPr>
          <p:spPr>
            <a:xfrm>
              <a:off x="0" y="-38100"/>
              <a:ext cx="3239115" cy="294266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295469" y="1842512"/>
            <a:ext cx="8759474" cy="10367151"/>
          </a:xfrm>
          <a:prstGeom prst="rect">
            <a:avLst/>
          </a:prstGeom>
        </p:spPr>
        <p:txBody>
          <a:bodyPr lIns="0" tIns="0" rIns="0" bIns="0" rtlCol="0" anchor="t">
            <a:spAutoFit/>
          </a:bodyPr>
          <a:lstStyle/>
          <a:p>
            <a:pPr algn="l">
              <a:lnSpc>
                <a:spcPts val="5908"/>
              </a:lnSpc>
            </a:pPr>
            <a:r>
              <a:rPr lang="en-US" sz="3887">
                <a:solidFill>
                  <a:srgbClr val="00235E"/>
                </a:solidFill>
                <a:latin typeface="Heebo"/>
                <a:ea typeface="Heebo"/>
                <a:cs typeface="Heebo"/>
                <a:sym typeface="Heebo"/>
              </a:rPr>
              <a:t>Diş Hekimliği</a:t>
            </a:r>
          </a:p>
          <a:p>
            <a:pPr algn="l">
              <a:lnSpc>
                <a:spcPts val="5908"/>
              </a:lnSpc>
            </a:pPr>
            <a:r>
              <a:rPr lang="en-US" sz="3887">
                <a:solidFill>
                  <a:srgbClr val="00235E"/>
                </a:solidFill>
                <a:latin typeface="Heebo"/>
                <a:ea typeface="Heebo"/>
                <a:cs typeface="Heebo"/>
                <a:sym typeface="Heebo"/>
              </a:rPr>
              <a:t>Eğitim</a:t>
            </a:r>
          </a:p>
          <a:p>
            <a:pPr algn="l">
              <a:lnSpc>
                <a:spcPts val="5908"/>
              </a:lnSpc>
            </a:pPr>
            <a:r>
              <a:rPr lang="en-US" sz="3887">
                <a:solidFill>
                  <a:srgbClr val="00235E"/>
                </a:solidFill>
                <a:latin typeface="Heebo"/>
                <a:ea typeface="Heebo"/>
                <a:cs typeface="Heebo"/>
                <a:sym typeface="Heebo"/>
              </a:rPr>
              <a:t>İnsan ve Toplum Bilimleri</a:t>
            </a:r>
          </a:p>
          <a:p>
            <a:pPr algn="l">
              <a:lnSpc>
                <a:spcPts val="5908"/>
              </a:lnSpc>
            </a:pPr>
            <a:r>
              <a:rPr lang="en-US" sz="3887">
                <a:solidFill>
                  <a:srgbClr val="00235E"/>
                </a:solidFill>
                <a:latin typeface="Heebo"/>
                <a:ea typeface="Heebo"/>
                <a:cs typeface="Heebo"/>
                <a:sym typeface="Heebo"/>
              </a:rPr>
              <a:t>Fen</a:t>
            </a:r>
          </a:p>
          <a:p>
            <a:pPr algn="l">
              <a:lnSpc>
                <a:spcPts val="5908"/>
              </a:lnSpc>
            </a:pPr>
            <a:r>
              <a:rPr lang="en-US" sz="3887">
                <a:solidFill>
                  <a:srgbClr val="00235E"/>
                </a:solidFill>
                <a:latin typeface="Heebo"/>
                <a:ea typeface="Heebo"/>
                <a:cs typeface="Heebo"/>
                <a:sym typeface="Heebo"/>
              </a:rPr>
              <a:t>Fizyoterapi ve Rehabilitasyon</a:t>
            </a:r>
          </a:p>
          <a:p>
            <a:pPr algn="l">
              <a:lnSpc>
                <a:spcPts val="5908"/>
              </a:lnSpc>
            </a:pPr>
            <a:r>
              <a:rPr lang="en-US" sz="3887">
                <a:solidFill>
                  <a:srgbClr val="00235E"/>
                </a:solidFill>
                <a:latin typeface="Heebo"/>
                <a:ea typeface="Heebo"/>
                <a:cs typeface="Heebo"/>
                <a:sym typeface="Heebo"/>
              </a:rPr>
              <a:t>İktisadi ve İdari Bilimler</a:t>
            </a:r>
          </a:p>
          <a:p>
            <a:pPr algn="l">
              <a:lnSpc>
                <a:spcPts val="5908"/>
              </a:lnSpc>
            </a:pPr>
            <a:r>
              <a:rPr lang="en-US" sz="3887">
                <a:solidFill>
                  <a:srgbClr val="00235E"/>
                </a:solidFill>
                <a:latin typeface="Heebo"/>
                <a:ea typeface="Heebo"/>
                <a:cs typeface="Heebo"/>
                <a:sym typeface="Heebo"/>
              </a:rPr>
              <a:t>Hukuk</a:t>
            </a:r>
          </a:p>
          <a:p>
            <a:pPr algn="l">
              <a:lnSpc>
                <a:spcPts val="5908"/>
              </a:lnSpc>
            </a:pPr>
            <a:r>
              <a:rPr lang="en-US" sz="3887">
                <a:solidFill>
                  <a:srgbClr val="00235E"/>
                </a:solidFill>
                <a:latin typeface="Heebo"/>
                <a:ea typeface="Heebo"/>
                <a:cs typeface="Heebo"/>
                <a:sym typeface="Heebo"/>
              </a:rPr>
              <a:t>İlahiyat</a:t>
            </a:r>
          </a:p>
          <a:p>
            <a:pPr algn="l">
              <a:lnSpc>
                <a:spcPts val="5908"/>
              </a:lnSpc>
            </a:pPr>
            <a:r>
              <a:rPr lang="en-US" sz="3887">
                <a:solidFill>
                  <a:srgbClr val="00235E"/>
                </a:solidFill>
                <a:latin typeface="Heebo"/>
                <a:ea typeface="Heebo"/>
                <a:cs typeface="Heebo"/>
                <a:sym typeface="Heebo"/>
              </a:rPr>
              <a:t>İletişim</a:t>
            </a:r>
          </a:p>
          <a:p>
            <a:pPr algn="l">
              <a:lnSpc>
                <a:spcPts val="5908"/>
              </a:lnSpc>
            </a:pPr>
            <a:r>
              <a:rPr lang="en-US" sz="3887">
                <a:solidFill>
                  <a:srgbClr val="00235E"/>
                </a:solidFill>
                <a:latin typeface="Heebo"/>
                <a:ea typeface="Heebo"/>
                <a:cs typeface="Heebo"/>
                <a:sym typeface="Heebo"/>
              </a:rPr>
              <a:t>Mimarlık ve Tasarım</a:t>
            </a: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p:txBody>
      </p:sp>
      <p:grpSp>
        <p:nvGrpSpPr>
          <p:cNvPr id="7" name="Group 7"/>
          <p:cNvGrpSpPr/>
          <p:nvPr/>
        </p:nvGrpSpPr>
        <p:grpSpPr>
          <a:xfrm>
            <a:off x="508244" y="1976415"/>
            <a:ext cx="639478" cy="639478"/>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a:t>
              </a:r>
            </a:p>
          </p:txBody>
        </p:sp>
      </p:grpSp>
      <p:grpSp>
        <p:nvGrpSpPr>
          <p:cNvPr id="10" name="Group 10"/>
          <p:cNvGrpSpPr/>
          <p:nvPr/>
        </p:nvGrpSpPr>
        <p:grpSpPr>
          <a:xfrm>
            <a:off x="508244" y="2730617"/>
            <a:ext cx="639478" cy="63947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2</a:t>
              </a:r>
            </a:p>
          </p:txBody>
        </p:sp>
      </p:grpSp>
      <p:grpSp>
        <p:nvGrpSpPr>
          <p:cNvPr id="13" name="Group 13"/>
          <p:cNvGrpSpPr/>
          <p:nvPr/>
        </p:nvGrpSpPr>
        <p:grpSpPr>
          <a:xfrm>
            <a:off x="508244" y="3480948"/>
            <a:ext cx="639478" cy="63947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3</a:t>
              </a:r>
            </a:p>
          </p:txBody>
        </p:sp>
      </p:grpSp>
      <p:grpSp>
        <p:nvGrpSpPr>
          <p:cNvPr id="16" name="Group 16"/>
          <p:cNvGrpSpPr/>
          <p:nvPr/>
        </p:nvGrpSpPr>
        <p:grpSpPr>
          <a:xfrm>
            <a:off x="508244" y="4231279"/>
            <a:ext cx="639478" cy="63947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4</a:t>
              </a:r>
            </a:p>
          </p:txBody>
        </p:sp>
      </p:grpSp>
      <p:grpSp>
        <p:nvGrpSpPr>
          <p:cNvPr id="19" name="Group 19"/>
          <p:cNvGrpSpPr/>
          <p:nvPr/>
        </p:nvGrpSpPr>
        <p:grpSpPr>
          <a:xfrm>
            <a:off x="508244" y="4981610"/>
            <a:ext cx="639478" cy="63947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21" name="TextBox 21"/>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5</a:t>
              </a:r>
            </a:p>
          </p:txBody>
        </p:sp>
      </p:grpSp>
      <p:grpSp>
        <p:nvGrpSpPr>
          <p:cNvPr id="22" name="Group 22"/>
          <p:cNvGrpSpPr/>
          <p:nvPr/>
        </p:nvGrpSpPr>
        <p:grpSpPr>
          <a:xfrm>
            <a:off x="508244" y="5735812"/>
            <a:ext cx="639478" cy="639478"/>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6</a:t>
              </a:r>
            </a:p>
          </p:txBody>
        </p:sp>
      </p:grpSp>
      <p:grpSp>
        <p:nvGrpSpPr>
          <p:cNvPr id="25" name="Group 25"/>
          <p:cNvGrpSpPr/>
          <p:nvPr/>
        </p:nvGrpSpPr>
        <p:grpSpPr>
          <a:xfrm>
            <a:off x="508244" y="6486143"/>
            <a:ext cx="639478" cy="639478"/>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27" name="TextBox 27"/>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7</a:t>
              </a:r>
            </a:p>
          </p:txBody>
        </p:sp>
      </p:grpSp>
      <p:grpSp>
        <p:nvGrpSpPr>
          <p:cNvPr id="28" name="Group 28"/>
          <p:cNvGrpSpPr/>
          <p:nvPr/>
        </p:nvGrpSpPr>
        <p:grpSpPr>
          <a:xfrm>
            <a:off x="508244" y="7236474"/>
            <a:ext cx="639478" cy="639478"/>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8</a:t>
              </a:r>
            </a:p>
          </p:txBody>
        </p:sp>
      </p:grpSp>
      <p:sp>
        <p:nvSpPr>
          <p:cNvPr id="31" name="TextBox 31"/>
          <p:cNvSpPr txBox="1"/>
          <p:nvPr/>
        </p:nvSpPr>
        <p:spPr>
          <a:xfrm>
            <a:off x="9528526" y="1842512"/>
            <a:ext cx="8759474" cy="8881251"/>
          </a:xfrm>
          <a:prstGeom prst="rect">
            <a:avLst/>
          </a:prstGeom>
        </p:spPr>
        <p:txBody>
          <a:bodyPr lIns="0" tIns="0" rIns="0" bIns="0" rtlCol="0" anchor="t">
            <a:spAutoFit/>
          </a:bodyPr>
          <a:lstStyle/>
          <a:p>
            <a:pPr algn="l">
              <a:lnSpc>
                <a:spcPts val="5908"/>
              </a:lnSpc>
            </a:pPr>
            <a:r>
              <a:rPr lang="en-US" sz="3887">
                <a:solidFill>
                  <a:srgbClr val="FFFFFF"/>
                </a:solidFill>
                <a:latin typeface="Heebo"/>
                <a:ea typeface="Heebo"/>
                <a:cs typeface="Heebo"/>
                <a:sym typeface="Heebo"/>
              </a:rPr>
              <a:t>Mühendislik</a:t>
            </a:r>
          </a:p>
          <a:p>
            <a:pPr algn="l">
              <a:lnSpc>
                <a:spcPts val="5908"/>
              </a:lnSpc>
            </a:pPr>
            <a:r>
              <a:rPr lang="en-US" sz="3887">
                <a:solidFill>
                  <a:srgbClr val="FFFFFF"/>
                </a:solidFill>
                <a:latin typeface="Heebo"/>
                <a:ea typeface="Heebo"/>
                <a:cs typeface="Heebo"/>
                <a:sym typeface="Heebo"/>
              </a:rPr>
              <a:t>Müzik ve Sahne Sanatları</a:t>
            </a:r>
          </a:p>
          <a:p>
            <a:pPr algn="l">
              <a:lnSpc>
                <a:spcPts val="5908"/>
              </a:lnSpc>
            </a:pPr>
            <a:r>
              <a:rPr lang="en-US" sz="3887">
                <a:solidFill>
                  <a:srgbClr val="FFFFFF"/>
                </a:solidFill>
                <a:latin typeface="Heebo"/>
                <a:ea typeface="Heebo"/>
                <a:cs typeface="Heebo"/>
                <a:sym typeface="Heebo"/>
              </a:rPr>
              <a:t>Sağlık Bilimleri</a:t>
            </a:r>
          </a:p>
          <a:p>
            <a:pPr algn="l">
              <a:lnSpc>
                <a:spcPts val="5908"/>
              </a:lnSpc>
            </a:pPr>
            <a:r>
              <a:rPr lang="en-US" sz="3887">
                <a:solidFill>
                  <a:srgbClr val="FFFFFF"/>
                </a:solidFill>
                <a:latin typeface="Heebo"/>
                <a:ea typeface="Heebo"/>
                <a:cs typeface="Heebo"/>
                <a:sym typeface="Heebo"/>
              </a:rPr>
              <a:t>Spor Bilimleri</a:t>
            </a:r>
          </a:p>
          <a:p>
            <a:pPr algn="l">
              <a:lnSpc>
                <a:spcPts val="5908"/>
              </a:lnSpc>
            </a:pPr>
            <a:r>
              <a:rPr lang="en-US" sz="3887">
                <a:solidFill>
                  <a:srgbClr val="FFFFFF"/>
                </a:solidFill>
                <a:latin typeface="Heebo"/>
                <a:ea typeface="Heebo"/>
                <a:cs typeface="Heebo"/>
                <a:sym typeface="Heebo"/>
              </a:rPr>
              <a:t>Teknik Eğitim</a:t>
            </a:r>
          </a:p>
          <a:p>
            <a:pPr algn="l">
              <a:lnSpc>
                <a:spcPts val="5908"/>
              </a:lnSpc>
            </a:pPr>
            <a:r>
              <a:rPr lang="en-US" sz="3887">
                <a:solidFill>
                  <a:srgbClr val="FFFFFF"/>
                </a:solidFill>
                <a:latin typeface="Heebo"/>
                <a:ea typeface="Heebo"/>
                <a:cs typeface="Heebo"/>
                <a:sym typeface="Heebo"/>
              </a:rPr>
              <a:t>Teknoloji</a:t>
            </a:r>
          </a:p>
          <a:p>
            <a:pPr algn="l">
              <a:lnSpc>
                <a:spcPts val="5908"/>
              </a:lnSpc>
            </a:pPr>
            <a:r>
              <a:rPr lang="en-US" sz="3887">
                <a:solidFill>
                  <a:srgbClr val="FFFFFF"/>
                </a:solidFill>
                <a:latin typeface="Heebo"/>
                <a:ea typeface="Heebo"/>
                <a:cs typeface="Heebo"/>
                <a:sym typeface="Heebo"/>
              </a:rPr>
              <a:t>Tıp</a:t>
            </a:r>
          </a:p>
          <a:p>
            <a:pPr algn="l">
              <a:lnSpc>
                <a:spcPts val="5908"/>
              </a:lnSpc>
            </a:pPr>
            <a:r>
              <a:rPr lang="en-US" sz="3887">
                <a:solidFill>
                  <a:srgbClr val="FFFFFF"/>
                </a:solidFill>
                <a:latin typeface="Heebo"/>
                <a:ea typeface="Heebo"/>
                <a:cs typeface="Heebo"/>
                <a:sym typeface="Heebo"/>
              </a:rPr>
              <a:t>Turizm</a:t>
            </a:r>
          </a:p>
          <a:p>
            <a:pPr algn="l">
              <a:lnSpc>
                <a:spcPts val="5908"/>
              </a:lnSpc>
            </a:pPr>
            <a:r>
              <a:rPr lang="en-US" sz="3887">
                <a:solidFill>
                  <a:srgbClr val="FFFFFF"/>
                </a:solidFill>
                <a:latin typeface="Heebo"/>
                <a:ea typeface="Heebo"/>
                <a:cs typeface="Heebo"/>
                <a:sym typeface="Heebo"/>
              </a:rPr>
              <a:t>Uygulamalı Bilimler</a:t>
            </a:r>
          </a:p>
          <a:p>
            <a:pPr algn="l">
              <a:lnSpc>
                <a:spcPts val="5908"/>
              </a:lnSpc>
            </a:pPr>
            <a:r>
              <a:rPr lang="en-US" sz="3887">
                <a:solidFill>
                  <a:srgbClr val="FFFFFF"/>
                </a:solidFill>
                <a:latin typeface="Heebo"/>
                <a:ea typeface="Heebo"/>
                <a:cs typeface="Heebo"/>
                <a:sym typeface="Heebo"/>
              </a:rPr>
              <a:t>Ziraat</a:t>
            </a:r>
          </a:p>
          <a:p>
            <a:pPr algn="l">
              <a:lnSpc>
                <a:spcPts val="5908"/>
              </a:lnSpc>
            </a:pPr>
            <a:endParaRPr lang="en-US" sz="3887">
              <a:solidFill>
                <a:srgbClr val="FFFFFF"/>
              </a:solidFill>
              <a:latin typeface="Heebo"/>
              <a:ea typeface="Heebo"/>
              <a:cs typeface="Heebo"/>
              <a:sym typeface="Heebo"/>
            </a:endParaRPr>
          </a:p>
          <a:p>
            <a:pPr algn="l">
              <a:lnSpc>
                <a:spcPts val="5908"/>
              </a:lnSpc>
            </a:pPr>
            <a:endParaRPr lang="en-US" sz="3887">
              <a:solidFill>
                <a:srgbClr val="FFFFFF"/>
              </a:solidFill>
              <a:latin typeface="Heebo"/>
              <a:ea typeface="Heebo"/>
              <a:cs typeface="Heebo"/>
              <a:sym typeface="Heebo"/>
            </a:endParaRPr>
          </a:p>
        </p:txBody>
      </p:sp>
      <p:grpSp>
        <p:nvGrpSpPr>
          <p:cNvPr id="32" name="Group 32"/>
          <p:cNvGrpSpPr/>
          <p:nvPr/>
        </p:nvGrpSpPr>
        <p:grpSpPr>
          <a:xfrm>
            <a:off x="8502016" y="1976415"/>
            <a:ext cx="639478" cy="63947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34" name="TextBox 34"/>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11</a:t>
              </a:r>
            </a:p>
          </p:txBody>
        </p:sp>
      </p:grpSp>
      <p:grpSp>
        <p:nvGrpSpPr>
          <p:cNvPr id="35" name="Group 35"/>
          <p:cNvGrpSpPr/>
          <p:nvPr/>
        </p:nvGrpSpPr>
        <p:grpSpPr>
          <a:xfrm>
            <a:off x="8502016" y="2730617"/>
            <a:ext cx="639478" cy="639478"/>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37" name="TextBox 37"/>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12</a:t>
              </a:r>
            </a:p>
          </p:txBody>
        </p:sp>
      </p:grpSp>
      <p:grpSp>
        <p:nvGrpSpPr>
          <p:cNvPr id="38" name="Group 38"/>
          <p:cNvGrpSpPr/>
          <p:nvPr/>
        </p:nvGrpSpPr>
        <p:grpSpPr>
          <a:xfrm>
            <a:off x="8502016" y="3480948"/>
            <a:ext cx="639478" cy="639478"/>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40" name="TextBox 40"/>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13</a:t>
              </a:r>
            </a:p>
          </p:txBody>
        </p:sp>
      </p:grpSp>
      <p:grpSp>
        <p:nvGrpSpPr>
          <p:cNvPr id="41" name="Group 41"/>
          <p:cNvGrpSpPr/>
          <p:nvPr/>
        </p:nvGrpSpPr>
        <p:grpSpPr>
          <a:xfrm>
            <a:off x="8502016" y="4231279"/>
            <a:ext cx="639478" cy="63947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43" name="TextBox 43"/>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14</a:t>
              </a:r>
            </a:p>
          </p:txBody>
        </p:sp>
      </p:grpSp>
      <p:grpSp>
        <p:nvGrpSpPr>
          <p:cNvPr id="44" name="Group 44"/>
          <p:cNvGrpSpPr/>
          <p:nvPr/>
        </p:nvGrpSpPr>
        <p:grpSpPr>
          <a:xfrm>
            <a:off x="8502016" y="4981610"/>
            <a:ext cx="639478" cy="639478"/>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46" name="TextBox 46"/>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15</a:t>
              </a:r>
            </a:p>
          </p:txBody>
        </p:sp>
      </p:grpSp>
      <p:grpSp>
        <p:nvGrpSpPr>
          <p:cNvPr id="47" name="Group 47"/>
          <p:cNvGrpSpPr/>
          <p:nvPr/>
        </p:nvGrpSpPr>
        <p:grpSpPr>
          <a:xfrm>
            <a:off x="8502016" y="5735812"/>
            <a:ext cx="639478" cy="639478"/>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49" name="TextBox 49"/>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16</a:t>
              </a:r>
            </a:p>
          </p:txBody>
        </p:sp>
      </p:grpSp>
      <p:grpSp>
        <p:nvGrpSpPr>
          <p:cNvPr id="50" name="Group 50"/>
          <p:cNvGrpSpPr/>
          <p:nvPr/>
        </p:nvGrpSpPr>
        <p:grpSpPr>
          <a:xfrm>
            <a:off x="8502016" y="6486143"/>
            <a:ext cx="639478" cy="639478"/>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52" name="TextBox 52"/>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17</a:t>
              </a:r>
            </a:p>
          </p:txBody>
        </p:sp>
      </p:grpSp>
      <p:grpSp>
        <p:nvGrpSpPr>
          <p:cNvPr id="53" name="Group 53"/>
          <p:cNvGrpSpPr/>
          <p:nvPr/>
        </p:nvGrpSpPr>
        <p:grpSpPr>
          <a:xfrm>
            <a:off x="8502016" y="7236474"/>
            <a:ext cx="639478" cy="639478"/>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55" name="TextBox 55"/>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18</a:t>
              </a:r>
            </a:p>
          </p:txBody>
        </p:sp>
      </p:grpSp>
      <p:grpSp>
        <p:nvGrpSpPr>
          <p:cNvPr id="56" name="Group 56"/>
          <p:cNvGrpSpPr/>
          <p:nvPr/>
        </p:nvGrpSpPr>
        <p:grpSpPr>
          <a:xfrm>
            <a:off x="508244" y="7990252"/>
            <a:ext cx="639478" cy="639478"/>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58" name="TextBox 58"/>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9</a:t>
              </a:r>
            </a:p>
          </p:txBody>
        </p:sp>
      </p:grpSp>
      <p:grpSp>
        <p:nvGrpSpPr>
          <p:cNvPr id="59" name="Group 59"/>
          <p:cNvGrpSpPr/>
          <p:nvPr/>
        </p:nvGrpSpPr>
        <p:grpSpPr>
          <a:xfrm>
            <a:off x="508244" y="8744030"/>
            <a:ext cx="639478" cy="639478"/>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61" name="TextBox 61"/>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10</a:t>
              </a:r>
            </a:p>
          </p:txBody>
        </p:sp>
      </p:grpSp>
      <p:grpSp>
        <p:nvGrpSpPr>
          <p:cNvPr id="62" name="Group 62"/>
          <p:cNvGrpSpPr/>
          <p:nvPr/>
        </p:nvGrpSpPr>
        <p:grpSpPr>
          <a:xfrm>
            <a:off x="8502016" y="7990252"/>
            <a:ext cx="639478" cy="639478"/>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64" name="TextBox 64"/>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19</a:t>
              </a:r>
            </a:p>
          </p:txBody>
        </p:sp>
      </p:grpSp>
      <p:grpSp>
        <p:nvGrpSpPr>
          <p:cNvPr id="65" name="Group 65"/>
          <p:cNvGrpSpPr/>
          <p:nvPr/>
        </p:nvGrpSpPr>
        <p:grpSpPr>
          <a:xfrm>
            <a:off x="8502016" y="8744030"/>
            <a:ext cx="639478" cy="639478"/>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67" name="TextBox 67"/>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20</a:t>
              </a:r>
            </a:p>
          </p:txBody>
        </p:sp>
      </p:grpSp>
    </p:spTree>
  </p:cSld>
  <p:clrMapOvr>
    <a:masterClrMapping/>
  </p:clrMapOvr>
  <p:transition spd="slow">
    <p:push dir="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235E"/>
        </a:solidFill>
        <a:effectLst/>
      </p:bgPr>
    </p:bg>
    <p:spTree>
      <p:nvGrpSpPr>
        <p:cNvPr id="1" name=""/>
        <p:cNvGrpSpPr/>
        <p:nvPr/>
      </p:nvGrpSpPr>
      <p:grpSpPr>
        <a:xfrm>
          <a:off x="0" y="0"/>
          <a:ext cx="0" cy="0"/>
          <a:chOff x="0" y="0"/>
          <a:chExt cx="0" cy="0"/>
        </a:xfrm>
      </p:grpSpPr>
      <p:grpSp>
        <p:nvGrpSpPr>
          <p:cNvPr id="2" name="Group 2"/>
          <p:cNvGrpSpPr/>
          <p:nvPr/>
        </p:nvGrpSpPr>
        <p:grpSpPr>
          <a:xfrm>
            <a:off x="0" y="-1316363"/>
            <a:ext cx="18288000" cy="7801998"/>
            <a:chOff x="0" y="0"/>
            <a:chExt cx="4816593" cy="2054847"/>
          </a:xfrm>
        </p:grpSpPr>
        <p:sp>
          <p:nvSpPr>
            <p:cNvPr id="3" name="Freeform 3"/>
            <p:cNvSpPr/>
            <p:nvPr/>
          </p:nvSpPr>
          <p:spPr>
            <a:xfrm>
              <a:off x="0" y="0"/>
              <a:ext cx="4816592" cy="2054847"/>
            </a:xfrm>
            <a:custGeom>
              <a:avLst/>
              <a:gdLst/>
              <a:ahLst/>
              <a:cxnLst/>
              <a:rect l="l" t="t" r="r" b="b"/>
              <a:pathLst>
                <a:path w="4816592" h="2054847">
                  <a:moveTo>
                    <a:pt x="42333" y="0"/>
                  </a:moveTo>
                  <a:lnTo>
                    <a:pt x="4774259" y="0"/>
                  </a:lnTo>
                  <a:cubicBezTo>
                    <a:pt x="4785487" y="0"/>
                    <a:pt x="4796254" y="4460"/>
                    <a:pt x="4804193" y="12399"/>
                  </a:cubicBezTo>
                  <a:cubicBezTo>
                    <a:pt x="4812132" y="20338"/>
                    <a:pt x="4816592" y="31106"/>
                    <a:pt x="4816592" y="42333"/>
                  </a:cubicBezTo>
                  <a:lnTo>
                    <a:pt x="4816592" y="2012514"/>
                  </a:lnTo>
                  <a:cubicBezTo>
                    <a:pt x="4816592" y="2023741"/>
                    <a:pt x="4812132" y="2034509"/>
                    <a:pt x="4804193" y="2042448"/>
                  </a:cubicBezTo>
                  <a:cubicBezTo>
                    <a:pt x="4796254" y="2050387"/>
                    <a:pt x="4785487" y="2054847"/>
                    <a:pt x="4774259" y="2054847"/>
                  </a:cubicBezTo>
                  <a:lnTo>
                    <a:pt x="42333" y="2054847"/>
                  </a:lnTo>
                  <a:cubicBezTo>
                    <a:pt x="31106" y="2054847"/>
                    <a:pt x="20338" y="2050387"/>
                    <a:pt x="12399" y="2042448"/>
                  </a:cubicBezTo>
                  <a:cubicBezTo>
                    <a:pt x="4460" y="2034509"/>
                    <a:pt x="0" y="2023741"/>
                    <a:pt x="0" y="2012514"/>
                  </a:cubicBezTo>
                  <a:lnTo>
                    <a:pt x="0" y="42333"/>
                  </a:lnTo>
                  <a:cubicBezTo>
                    <a:pt x="0" y="31106"/>
                    <a:pt x="4460" y="20338"/>
                    <a:pt x="12399" y="12399"/>
                  </a:cubicBezTo>
                  <a:cubicBezTo>
                    <a:pt x="20338" y="4460"/>
                    <a:pt x="31106" y="0"/>
                    <a:pt x="42333" y="0"/>
                  </a:cubicBezTo>
                  <a:close/>
                </a:path>
              </a:pathLst>
            </a:custGeom>
            <a:solidFill>
              <a:srgbClr val="F2F2F2"/>
            </a:solidFill>
          </p:spPr>
          <p:txBody>
            <a:bodyPr/>
            <a:lstStyle/>
            <a:p>
              <a:endParaRPr lang="tr-TR"/>
            </a:p>
          </p:txBody>
        </p:sp>
        <p:sp>
          <p:nvSpPr>
            <p:cNvPr id="4" name="TextBox 4"/>
            <p:cNvSpPr txBox="1"/>
            <p:nvPr/>
          </p:nvSpPr>
          <p:spPr>
            <a:xfrm>
              <a:off x="0" y="-38100"/>
              <a:ext cx="4816593" cy="209294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784091" y="1123645"/>
            <a:ext cx="4362445" cy="4362445"/>
          </a:xfrm>
          <a:custGeom>
            <a:avLst/>
            <a:gdLst/>
            <a:ahLst/>
            <a:cxnLst/>
            <a:rect l="l" t="t" r="r" b="b"/>
            <a:pathLst>
              <a:path w="4362445" h="4362445">
                <a:moveTo>
                  <a:pt x="0" y="0"/>
                </a:moveTo>
                <a:lnTo>
                  <a:pt x="4362444" y="0"/>
                </a:lnTo>
                <a:lnTo>
                  <a:pt x="4362444" y="4362444"/>
                </a:lnTo>
                <a:lnTo>
                  <a:pt x="0" y="4362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6" name="TextBox 6"/>
          <p:cNvSpPr txBox="1"/>
          <p:nvPr/>
        </p:nvSpPr>
        <p:spPr>
          <a:xfrm>
            <a:off x="6449957" y="1781864"/>
            <a:ext cx="10809343" cy="2939040"/>
          </a:xfrm>
          <a:prstGeom prst="rect">
            <a:avLst/>
          </a:prstGeom>
        </p:spPr>
        <p:txBody>
          <a:bodyPr lIns="0" tIns="0" rIns="0" bIns="0" rtlCol="0" anchor="t">
            <a:spAutoFit/>
          </a:bodyPr>
          <a:lstStyle/>
          <a:p>
            <a:pPr algn="ctr">
              <a:lnSpc>
                <a:spcPts val="11780"/>
              </a:lnSpc>
              <a:spcBef>
                <a:spcPct val="0"/>
              </a:spcBef>
            </a:pPr>
            <a:r>
              <a:rPr lang="en-US" sz="8414">
                <a:solidFill>
                  <a:srgbClr val="00235E"/>
                </a:solidFill>
                <a:latin typeface="Century Expanded"/>
                <a:ea typeface="Century Expanded"/>
                <a:cs typeface="Century Expanded"/>
                <a:sym typeface="Century Expanded"/>
              </a:rPr>
              <a:t>KAMPÜSTE BESLENME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5845"/>
            <a:ext cx="18288000" cy="2162175"/>
            <a:chOff x="0" y="0"/>
            <a:chExt cx="24384000" cy="2882900"/>
          </a:xfrm>
        </p:grpSpPr>
        <p:sp>
          <p:nvSpPr>
            <p:cNvPr id="3" name="Freeform 3"/>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solidFill>
              <a:srgbClr val="000000">
                <a:alpha val="0"/>
              </a:srgbClr>
            </a:solidFill>
            <a:ln w="12700">
              <a:solidFill>
                <a:srgbClr val="000000"/>
              </a:solidFill>
            </a:ln>
          </p:spPr>
          <p:txBody>
            <a:bodyPr/>
            <a:lstStyle/>
            <a:p>
              <a:endParaRPr lang="tr-TR"/>
            </a:p>
          </p:txBody>
        </p:sp>
      </p:grpSp>
      <p:grpSp>
        <p:nvGrpSpPr>
          <p:cNvPr id="4" name="Group 4"/>
          <p:cNvGrpSpPr/>
          <p:nvPr/>
        </p:nvGrpSpPr>
        <p:grpSpPr>
          <a:xfrm>
            <a:off x="228600" y="149416"/>
            <a:ext cx="16594503" cy="1939542"/>
            <a:chOff x="0" y="0"/>
            <a:chExt cx="22126004" cy="2586056"/>
          </a:xfrm>
        </p:grpSpPr>
        <p:sp>
          <p:nvSpPr>
            <p:cNvPr id="5" name="Freeform 5"/>
            <p:cNvSpPr/>
            <p:nvPr/>
          </p:nvSpPr>
          <p:spPr>
            <a:xfrm>
              <a:off x="0" y="0"/>
              <a:ext cx="22126004" cy="2586056"/>
            </a:xfrm>
            <a:custGeom>
              <a:avLst/>
              <a:gdLst/>
              <a:ahLst/>
              <a:cxnLst/>
              <a:rect l="l" t="t" r="r" b="b"/>
              <a:pathLst>
                <a:path w="22126004" h="2586056">
                  <a:moveTo>
                    <a:pt x="0" y="0"/>
                  </a:moveTo>
                  <a:lnTo>
                    <a:pt x="22126004" y="0"/>
                  </a:lnTo>
                  <a:lnTo>
                    <a:pt x="22126004" y="2586056"/>
                  </a:lnTo>
                  <a:lnTo>
                    <a:pt x="0" y="2586056"/>
                  </a:lnTo>
                  <a:close/>
                </a:path>
              </a:pathLst>
            </a:custGeom>
            <a:solidFill>
              <a:srgbClr val="000000">
                <a:alpha val="0"/>
              </a:srgbClr>
            </a:solidFill>
          </p:spPr>
          <p:txBody>
            <a:bodyPr/>
            <a:lstStyle/>
            <a:p>
              <a:endParaRPr lang="tr-TR"/>
            </a:p>
          </p:txBody>
        </p:sp>
        <p:sp>
          <p:nvSpPr>
            <p:cNvPr id="6" name="TextBox 6"/>
            <p:cNvSpPr txBox="1"/>
            <p:nvPr/>
          </p:nvSpPr>
          <p:spPr>
            <a:xfrm>
              <a:off x="0" y="66675"/>
              <a:ext cx="22126004" cy="2519381"/>
            </a:xfrm>
            <a:prstGeom prst="rect">
              <a:avLst/>
            </a:prstGeom>
          </p:spPr>
          <p:txBody>
            <a:bodyPr lIns="0" tIns="0" rIns="0" bIns="0" rtlCol="0" anchor="ctr"/>
            <a:lstStyle/>
            <a:p>
              <a:pPr algn="ctr">
                <a:lnSpc>
                  <a:spcPts val="6480"/>
                </a:lnSpc>
              </a:pPr>
              <a:r>
                <a:rPr lang="en-US" sz="6000">
                  <a:solidFill>
                    <a:srgbClr val="00235E"/>
                  </a:solidFill>
                  <a:latin typeface="Century Expanded"/>
                  <a:ea typeface="Century Expanded"/>
                  <a:cs typeface="Century Expanded"/>
                  <a:sym typeface="Century Expanded"/>
                </a:rPr>
                <a:t>HALKBANK KAMPÜSTE UYGULAMASI</a:t>
              </a:r>
            </a:p>
          </p:txBody>
        </p:sp>
      </p:grpSp>
      <p:grpSp>
        <p:nvGrpSpPr>
          <p:cNvPr id="7" name="Group 7"/>
          <p:cNvGrpSpPr/>
          <p:nvPr/>
        </p:nvGrpSpPr>
        <p:grpSpPr>
          <a:xfrm>
            <a:off x="13144500" y="571500"/>
            <a:ext cx="4114800" cy="547688"/>
            <a:chOff x="0" y="0"/>
            <a:chExt cx="5486400" cy="730250"/>
          </a:xfrm>
        </p:grpSpPr>
        <p:sp>
          <p:nvSpPr>
            <p:cNvPr id="8" name="Freeform 8"/>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9" name="TextBox 9"/>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64</a:t>
              </a:r>
            </a:p>
          </p:txBody>
        </p:sp>
      </p:grpSp>
      <p:sp>
        <p:nvSpPr>
          <p:cNvPr id="10" name="Freeform 10"/>
          <p:cNvSpPr/>
          <p:nvPr/>
        </p:nvSpPr>
        <p:spPr>
          <a:xfrm>
            <a:off x="671139" y="2417340"/>
            <a:ext cx="6467568" cy="6467568"/>
          </a:xfrm>
          <a:custGeom>
            <a:avLst/>
            <a:gdLst/>
            <a:ahLst/>
            <a:cxnLst/>
            <a:rect l="l" t="t" r="r" b="b"/>
            <a:pathLst>
              <a:path w="6467568" h="6467568">
                <a:moveTo>
                  <a:pt x="0" y="0"/>
                </a:moveTo>
                <a:lnTo>
                  <a:pt x="6467567" y="0"/>
                </a:lnTo>
                <a:lnTo>
                  <a:pt x="6467567" y="6467568"/>
                </a:lnTo>
                <a:lnTo>
                  <a:pt x="0" y="6467568"/>
                </a:lnTo>
                <a:lnTo>
                  <a:pt x="0" y="0"/>
                </a:lnTo>
                <a:close/>
              </a:path>
            </a:pathLst>
          </a:custGeom>
          <a:blipFill>
            <a:blip r:embed="rId2"/>
            <a:stretch>
              <a:fillRect/>
            </a:stretch>
          </a:blipFill>
        </p:spPr>
        <p:txBody>
          <a:bodyPr/>
          <a:lstStyle/>
          <a:p>
            <a:endParaRPr lang="tr-TR"/>
          </a:p>
        </p:txBody>
      </p:sp>
      <p:pic>
        <p:nvPicPr>
          <p:cNvPr id="11" name="Picture 11"/>
          <p:cNvPicPr>
            <a:picLocks noChangeAspect="1"/>
          </p:cNvPicPr>
          <p:nvPr/>
        </p:nvPicPr>
        <p:blipFill>
          <a:blip r:embed="rId3"/>
          <a:stretch>
            <a:fillRect/>
          </a:stretch>
        </p:blipFill>
        <p:spPr>
          <a:xfrm>
            <a:off x="9751742" y="1946394"/>
            <a:ext cx="5651353" cy="5651353"/>
          </a:xfrm>
          <a:prstGeom prst="rect">
            <a:avLst/>
          </a:prstGeom>
        </p:spPr>
      </p:pic>
      <p:sp>
        <p:nvSpPr>
          <p:cNvPr id="12" name="TextBox 12"/>
          <p:cNvSpPr txBox="1"/>
          <p:nvPr/>
        </p:nvSpPr>
        <p:spPr>
          <a:xfrm>
            <a:off x="7995514" y="7450652"/>
            <a:ext cx="9263786" cy="1200150"/>
          </a:xfrm>
          <a:prstGeom prst="rect">
            <a:avLst/>
          </a:prstGeom>
        </p:spPr>
        <p:txBody>
          <a:bodyPr lIns="0" tIns="0" rIns="0" bIns="0" rtlCol="0" anchor="t">
            <a:spAutoFit/>
          </a:bodyPr>
          <a:lstStyle/>
          <a:p>
            <a:pPr algn="ctr">
              <a:lnSpc>
                <a:spcPts val="4799"/>
              </a:lnSpc>
              <a:spcBef>
                <a:spcPct val="0"/>
              </a:spcBef>
            </a:pPr>
            <a:r>
              <a:rPr lang="en-US" sz="3999">
                <a:solidFill>
                  <a:srgbClr val="00235E"/>
                </a:solidFill>
                <a:latin typeface="Heebo"/>
                <a:ea typeface="Heebo"/>
                <a:cs typeface="Heebo"/>
                <a:sym typeface="Heebo"/>
              </a:rPr>
              <a:t>Halkbank Kampüste Uygulama ve Rezervasyon Süreci Diyagramı</a:t>
            </a:r>
          </a:p>
        </p:txBody>
      </p:sp>
    </p:spTree>
  </p:cSld>
  <p:clrMapOvr>
    <a:masterClrMapping/>
  </p:clrMapOvr>
  <p:transition spd="slow">
    <p:push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450805"/>
            <a:chOff x="0" y="0"/>
            <a:chExt cx="24384000" cy="1934407"/>
          </a:xfrm>
        </p:grpSpPr>
        <p:sp>
          <p:nvSpPr>
            <p:cNvPr id="3" name="Freeform 3"/>
            <p:cNvSpPr/>
            <p:nvPr/>
          </p:nvSpPr>
          <p:spPr>
            <a:xfrm>
              <a:off x="0" y="0"/>
              <a:ext cx="24384000" cy="1934407"/>
            </a:xfrm>
            <a:custGeom>
              <a:avLst/>
              <a:gdLst/>
              <a:ahLst/>
              <a:cxnLst/>
              <a:rect l="l" t="t" r="r" b="b"/>
              <a:pathLst>
                <a:path w="24384000" h="1934407">
                  <a:moveTo>
                    <a:pt x="0" y="0"/>
                  </a:moveTo>
                  <a:lnTo>
                    <a:pt x="24384000" y="0"/>
                  </a:lnTo>
                  <a:lnTo>
                    <a:pt x="24384000" y="1934407"/>
                  </a:lnTo>
                  <a:lnTo>
                    <a:pt x="0" y="1934407"/>
                  </a:lnTo>
                  <a:lnTo>
                    <a:pt x="0" y="0"/>
                  </a:lnTo>
                  <a:close/>
                </a:path>
              </a:pathLst>
            </a:custGeom>
            <a:solidFill>
              <a:srgbClr val="000000">
                <a:alpha val="0"/>
              </a:srgbClr>
            </a:solidFill>
            <a:ln w="12700">
              <a:solidFill>
                <a:srgbClr val="000000"/>
              </a:solidFill>
            </a:ln>
          </p:spPr>
          <p:txBody>
            <a:bodyPr/>
            <a:lstStyle/>
            <a:p>
              <a:endParaRPr lang="tr-TR"/>
            </a:p>
          </p:txBody>
        </p:sp>
      </p:grpSp>
      <p:grpSp>
        <p:nvGrpSpPr>
          <p:cNvPr id="4" name="Group 4"/>
          <p:cNvGrpSpPr/>
          <p:nvPr/>
        </p:nvGrpSpPr>
        <p:grpSpPr>
          <a:xfrm>
            <a:off x="1324047" y="73706"/>
            <a:ext cx="12915900" cy="1303393"/>
            <a:chOff x="0" y="0"/>
            <a:chExt cx="17221200" cy="1737857"/>
          </a:xfrm>
        </p:grpSpPr>
        <p:sp>
          <p:nvSpPr>
            <p:cNvPr id="5" name="Freeform 5"/>
            <p:cNvSpPr/>
            <p:nvPr/>
          </p:nvSpPr>
          <p:spPr>
            <a:xfrm>
              <a:off x="0" y="0"/>
              <a:ext cx="17221200" cy="1737857"/>
            </a:xfrm>
            <a:custGeom>
              <a:avLst/>
              <a:gdLst/>
              <a:ahLst/>
              <a:cxnLst/>
              <a:rect l="l" t="t" r="r" b="b"/>
              <a:pathLst>
                <a:path w="17221200" h="1737857">
                  <a:moveTo>
                    <a:pt x="0" y="0"/>
                  </a:moveTo>
                  <a:lnTo>
                    <a:pt x="17221200" y="0"/>
                  </a:lnTo>
                  <a:lnTo>
                    <a:pt x="17221200" y="1737857"/>
                  </a:lnTo>
                  <a:lnTo>
                    <a:pt x="0" y="1737857"/>
                  </a:lnTo>
                  <a:close/>
                </a:path>
              </a:pathLst>
            </a:custGeom>
            <a:solidFill>
              <a:srgbClr val="000000">
                <a:alpha val="0"/>
              </a:srgbClr>
            </a:solidFill>
          </p:spPr>
          <p:txBody>
            <a:bodyPr/>
            <a:lstStyle/>
            <a:p>
              <a:endParaRPr lang="tr-TR"/>
            </a:p>
          </p:txBody>
        </p:sp>
        <p:sp>
          <p:nvSpPr>
            <p:cNvPr id="6" name="TextBox 6"/>
            <p:cNvSpPr txBox="1"/>
            <p:nvPr/>
          </p:nvSpPr>
          <p:spPr>
            <a:xfrm>
              <a:off x="0" y="57150"/>
              <a:ext cx="17221200" cy="1680707"/>
            </a:xfrm>
            <a:prstGeom prst="rect">
              <a:avLst/>
            </a:prstGeom>
          </p:spPr>
          <p:txBody>
            <a:bodyPr lIns="0" tIns="0" rIns="0" bIns="0" rtlCol="0" anchor="ct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KAMPÜSTE YEMEK</a:t>
              </a:r>
            </a:p>
          </p:txBody>
        </p:sp>
      </p:grpSp>
      <p:grpSp>
        <p:nvGrpSpPr>
          <p:cNvPr id="7" name="Group 7"/>
          <p:cNvGrpSpPr/>
          <p:nvPr/>
        </p:nvGrpSpPr>
        <p:grpSpPr>
          <a:xfrm>
            <a:off x="13144500" y="571500"/>
            <a:ext cx="4114800" cy="547688"/>
            <a:chOff x="0" y="0"/>
            <a:chExt cx="5486400" cy="730250"/>
          </a:xfrm>
        </p:grpSpPr>
        <p:sp>
          <p:nvSpPr>
            <p:cNvPr id="8" name="Freeform 8"/>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9" name="TextBox 9"/>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65</a:t>
              </a:r>
            </a:p>
          </p:txBody>
        </p:sp>
      </p:grpSp>
      <p:sp>
        <p:nvSpPr>
          <p:cNvPr id="10" name="Freeform 10"/>
          <p:cNvSpPr/>
          <p:nvPr/>
        </p:nvSpPr>
        <p:spPr>
          <a:xfrm>
            <a:off x="-21538" y="2014867"/>
            <a:ext cx="1759392" cy="2686095"/>
          </a:xfrm>
          <a:custGeom>
            <a:avLst/>
            <a:gdLst/>
            <a:ahLst/>
            <a:cxnLst/>
            <a:rect l="l" t="t" r="r" b="b"/>
            <a:pathLst>
              <a:path w="1759392" h="2686095">
                <a:moveTo>
                  <a:pt x="0" y="0"/>
                </a:moveTo>
                <a:lnTo>
                  <a:pt x="1759392" y="0"/>
                </a:lnTo>
                <a:lnTo>
                  <a:pt x="1759392" y="2686094"/>
                </a:lnTo>
                <a:lnTo>
                  <a:pt x="0" y="26860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1" name="Freeform 11"/>
          <p:cNvSpPr/>
          <p:nvPr/>
        </p:nvSpPr>
        <p:spPr>
          <a:xfrm>
            <a:off x="8253953" y="1695569"/>
            <a:ext cx="1119851" cy="1325267"/>
          </a:xfrm>
          <a:custGeom>
            <a:avLst/>
            <a:gdLst/>
            <a:ahLst/>
            <a:cxnLst/>
            <a:rect l="l" t="t" r="r" b="b"/>
            <a:pathLst>
              <a:path w="1119851" h="1325267">
                <a:moveTo>
                  <a:pt x="0" y="0"/>
                </a:moveTo>
                <a:lnTo>
                  <a:pt x="1119851" y="0"/>
                </a:lnTo>
                <a:lnTo>
                  <a:pt x="1119851" y="1325268"/>
                </a:lnTo>
                <a:lnTo>
                  <a:pt x="0" y="13252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2" name="Freeform 12"/>
          <p:cNvSpPr/>
          <p:nvPr/>
        </p:nvSpPr>
        <p:spPr>
          <a:xfrm>
            <a:off x="12379713" y="1729986"/>
            <a:ext cx="1070153" cy="1325267"/>
          </a:xfrm>
          <a:custGeom>
            <a:avLst/>
            <a:gdLst/>
            <a:ahLst/>
            <a:cxnLst/>
            <a:rect l="l" t="t" r="r" b="b"/>
            <a:pathLst>
              <a:path w="1070153" h="1325267">
                <a:moveTo>
                  <a:pt x="0" y="0"/>
                </a:moveTo>
                <a:lnTo>
                  <a:pt x="1070153" y="0"/>
                </a:lnTo>
                <a:lnTo>
                  <a:pt x="1070153" y="1325268"/>
                </a:lnTo>
                <a:lnTo>
                  <a:pt x="0" y="1325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3" name="Freeform 13"/>
          <p:cNvSpPr/>
          <p:nvPr/>
        </p:nvSpPr>
        <p:spPr>
          <a:xfrm>
            <a:off x="8228276" y="3818233"/>
            <a:ext cx="1171205" cy="1325267"/>
          </a:xfrm>
          <a:custGeom>
            <a:avLst/>
            <a:gdLst/>
            <a:ahLst/>
            <a:cxnLst/>
            <a:rect l="l" t="t" r="r" b="b"/>
            <a:pathLst>
              <a:path w="1171205" h="1325267">
                <a:moveTo>
                  <a:pt x="0" y="0"/>
                </a:moveTo>
                <a:lnTo>
                  <a:pt x="1171205" y="0"/>
                </a:lnTo>
                <a:lnTo>
                  <a:pt x="1171205" y="1325267"/>
                </a:lnTo>
                <a:lnTo>
                  <a:pt x="0" y="13252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4" name="TextBox 14"/>
          <p:cNvSpPr txBox="1"/>
          <p:nvPr/>
        </p:nvSpPr>
        <p:spPr>
          <a:xfrm>
            <a:off x="1817165" y="1733669"/>
            <a:ext cx="6130784" cy="5268468"/>
          </a:xfrm>
          <a:prstGeom prst="rect">
            <a:avLst/>
          </a:prstGeom>
        </p:spPr>
        <p:txBody>
          <a:bodyPr lIns="0" tIns="0" rIns="0" bIns="0" rtlCol="0" anchor="t">
            <a:spAutoFit/>
          </a:bodyPr>
          <a:lstStyle/>
          <a:p>
            <a:pPr algn="l">
              <a:lnSpc>
                <a:spcPts val="3456"/>
              </a:lnSpc>
            </a:pPr>
            <a:r>
              <a:rPr lang="en-US" sz="3200">
                <a:solidFill>
                  <a:srgbClr val="00235E"/>
                </a:solidFill>
                <a:latin typeface="Heebo"/>
                <a:ea typeface="Heebo"/>
                <a:cs typeface="Heebo"/>
                <a:sym typeface="Heebo"/>
              </a:rPr>
              <a:t>Merkez yemekhanede öğrencilere yeşil salon ve  beyaz salonda hizmet verilmektedir. </a:t>
            </a:r>
          </a:p>
          <a:p>
            <a:pPr algn="l">
              <a:lnSpc>
                <a:spcPts val="3456"/>
              </a:lnSpc>
            </a:pPr>
            <a:endParaRPr lang="en-US" sz="3200">
              <a:solidFill>
                <a:srgbClr val="00235E"/>
              </a:solidFill>
              <a:latin typeface="Heebo"/>
              <a:ea typeface="Heebo"/>
              <a:cs typeface="Heebo"/>
              <a:sym typeface="Heebo"/>
            </a:endParaRPr>
          </a:p>
          <a:p>
            <a:pPr algn="l">
              <a:lnSpc>
                <a:spcPts val="3456"/>
              </a:lnSpc>
            </a:pPr>
            <a:r>
              <a:rPr lang="en-US" sz="3200">
                <a:solidFill>
                  <a:srgbClr val="00235E"/>
                </a:solidFill>
                <a:latin typeface="Heebo"/>
                <a:ea typeface="Heebo"/>
                <a:cs typeface="Heebo"/>
                <a:sym typeface="Heebo"/>
              </a:rPr>
              <a:t> Rezervasyon sistemi vardır. Halkbank Kampüste ile en geç 1 gün önce saat 22:00'ye kadar rezervasyon yapabilirsin.</a:t>
            </a:r>
          </a:p>
          <a:p>
            <a:pPr algn="l">
              <a:lnSpc>
                <a:spcPts val="3456"/>
              </a:lnSpc>
            </a:pPr>
            <a:endParaRPr lang="en-US" sz="3200">
              <a:solidFill>
                <a:srgbClr val="00235E"/>
              </a:solidFill>
              <a:latin typeface="Heebo"/>
              <a:ea typeface="Heebo"/>
              <a:cs typeface="Heebo"/>
              <a:sym typeface="Heebo"/>
            </a:endParaRPr>
          </a:p>
          <a:p>
            <a:pPr algn="l">
              <a:lnSpc>
                <a:spcPts val="3456"/>
              </a:lnSpc>
            </a:pPr>
            <a:r>
              <a:rPr lang="en-US" sz="3200">
                <a:solidFill>
                  <a:srgbClr val="00235E"/>
                </a:solidFill>
                <a:latin typeface="Heebo"/>
                <a:ea typeface="Heebo"/>
                <a:cs typeface="Heebo"/>
                <a:sym typeface="Heebo"/>
              </a:rPr>
              <a:t>Yemek ücreti rezervasyon var ise 25 TL,  yoksa 50 TL’dir. </a:t>
            </a:r>
          </a:p>
          <a:p>
            <a:pPr algn="l">
              <a:lnSpc>
                <a:spcPts val="3456"/>
              </a:lnSpc>
            </a:pPr>
            <a:endParaRPr lang="en-US" sz="3200">
              <a:solidFill>
                <a:srgbClr val="00235E"/>
              </a:solidFill>
              <a:latin typeface="Heebo"/>
              <a:ea typeface="Heebo"/>
              <a:cs typeface="Heebo"/>
              <a:sym typeface="Heebo"/>
            </a:endParaRPr>
          </a:p>
        </p:txBody>
      </p:sp>
      <p:grpSp>
        <p:nvGrpSpPr>
          <p:cNvPr id="15" name="Group 15"/>
          <p:cNvGrpSpPr/>
          <p:nvPr/>
        </p:nvGrpSpPr>
        <p:grpSpPr>
          <a:xfrm>
            <a:off x="1737854" y="6820873"/>
            <a:ext cx="5109270" cy="3092387"/>
            <a:chOff x="0" y="0"/>
            <a:chExt cx="8770600" cy="5308408"/>
          </a:xfrm>
        </p:grpSpPr>
        <p:sp>
          <p:nvSpPr>
            <p:cNvPr id="16" name="Freeform 16" descr="http://stumpffi.pau.edu.tr/siteler/sks/tinyMCE/beslenme_hizmetleri/ysalon.png"/>
            <p:cNvSpPr/>
            <p:nvPr/>
          </p:nvSpPr>
          <p:spPr>
            <a:xfrm>
              <a:off x="0" y="0"/>
              <a:ext cx="8770620" cy="5308346"/>
            </a:xfrm>
            <a:custGeom>
              <a:avLst/>
              <a:gdLst/>
              <a:ahLst/>
              <a:cxnLst/>
              <a:rect l="l" t="t" r="r" b="b"/>
              <a:pathLst>
                <a:path w="8770620" h="5308346">
                  <a:moveTo>
                    <a:pt x="0" y="0"/>
                  </a:moveTo>
                  <a:lnTo>
                    <a:pt x="8770620" y="0"/>
                  </a:lnTo>
                  <a:lnTo>
                    <a:pt x="8770620" y="5308346"/>
                  </a:lnTo>
                  <a:lnTo>
                    <a:pt x="0" y="5308346"/>
                  </a:lnTo>
                  <a:lnTo>
                    <a:pt x="0" y="0"/>
                  </a:lnTo>
                  <a:close/>
                </a:path>
              </a:pathLst>
            </a:custGeom>
            <a:blipFill>
              <a:blip r:embed="rId10"/>
              <a:stretch>
                <a:fillRect r="-21600" b="-1"/>
              </a:stretch>
            </a:blipFill>
          </p:spPr>
          <p:txBody>
            <a:bodyPr/>
            <a:lstStyle/>
            <a:p>
              <a:endParaRPr lang="tr-TR"/>
            </a:p>
          </p:txBody>
        </p:sp>
      </p:grpSp>
      <p:sp>
        <p:nvSpPr>
          <p:cNvPr id="17" name="Freeform 17"/>
          <p:cNvSpPr/>
          <p:nvPr/>
        </p:nvSpPr>
        <p:spPr>
          <a:xfrm>
            <a:off x="13449866" y="3818233"/>
            <a:ext cx="1119851" cy="1325267"/>
          </a:xfrm>
          <a:custGeom>
            <a:avLst/>
            <a:gdLst/>
            <a:ahLst/>
            <a:cxnLst/>
            <a:rect l="l" t="t" r="r" b="b"/>
            <a:pathLst>
              <a:path w="1119851" h="1325267">
                <a:moveTo>
                  <a:pt x="0" y="0"/>
                </a:moveTo>
                <a:lnTo>
                  <a:pt x="1119851" y="0"/>
                </a:lnTo>
                <a:lnTo>
                  <a:pt x="1119851" y="1325267"/>
                </a:lnTo>
                <a:lnTo>
                  <a:pt x="0" y="13252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a:p>
        </p:txBody>
      </p:sp>
      <p:sp>
        <p:nvSpPr>
          <p:cNvPr id="18" name="Freeform 18"/>
          <p:cNvSpPr/>
          <p:nvPr/>
        </p:nvSpPr>
        <p:spPr>
          <a:xfrm>
            <a:off x="8383652" y="5457825"/>
            <a:ext cx="1015829" cy="1218386"/>
          </a:xfrm>
          <a:custGeom>
            <a:avLst/>
            <a:gdLst/>
            <a:ahLst/>
            <a:cxnLst/>
            <a:rect l="l" t="t" r="r" b="b"/>
            <a:pathLst>
              <a:path w="1015829" h="1218386">
                <a:moveTo>
                  <a:pt x="0" y="0"/>
                </a:moveTo>
                <a:lnTo>
                  <a:pt x="1015829" y="0"/>
                </a:lnTo>
                <a:lnTo>
                  <a:pt x="1015829" y="1218386"/>
                </a:lnTo>
                <a:lnTo>
                  <a:pt x="0" y="12183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tr-TR"/>
          </a:p>
        </p:txBody>
      </p:sp>
      <p:sp>
        <p:nvSpPr>
          <p:cNvPr id="19" name="Freeform 19"/>
          <p:cNvSpPr/>
          <p:nvPr/>
        </p:nvSpPr>
        <p:spPr>
          <a:xfrm>
            <a:off x="11029159" y="5387366"/>
            <a:ext cx="1040197" cy="1218386"/>
          </a:xfrm>
          <a:custGeom>
            <a:avLst/>
            <a:gdLst/>
            <a:ahLst/>
            <a:cxnLst/>
            <a:rect l="l" t="t" r="r" b="b"/>
            <a:pathLst>
              <a:path w="1040197" h="1218386">
                <a:moveTo>
                  <a:pt x="0" y="0"/>
                </a:moveTo>
                <a:lnTo>
                  <a:pt x="1040196" y="0"/>
                </a:lnTo>
                <a:lnTo>
                  <a:pt x="1040196" y="1218386"/>
                </a:lnTo>
                <a:lnTo>
                  <a:pt x="0" y="121838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tr-TR"/>
          </a:p>
        </p:txBody>
      </p:sp>
      <p:sp>
        <p:nvSpPr>
          <p:cNvPr id="20" name="Freeform 20"/>
          <p:cNvSpPr/>
          <p:nvPr/>
        </p:nvSpPr>
        <p:spPr>
          <a:xfrm>
            <a:off x="14735555" y="5387366"/>
            <a:ext cx="932691" cy="1147927"/>
          </a:xfrm>
          <a:custGeom>
            <a:avLst/>
            <a:gdLst/>
            <a:ahLst/>
            <a:cxnLst/>
            <a:rect l="l" t="t" r="r" b="b"/>
            <a:pathLst>
              <a:path w="932691" h="1147927">
                <a:moveTo>
                  <a:pt x="0" y="0"/>
                </a:moveTo>
                <a:lnTo>
                  <a:pt x="932690" y="0"/>
                </a:lnTo>
                <a:lnTo>
                  <a:pt x="932690" y="1147927"/>
                </a:lnTo>
                <a:lnTo>
                  <a:pt x="0" y="114792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tr-TR"/>
          </a:p>
        </p:txBody>
      </p:sp>
      <p:sp>
        <p:nvSpPr>
          <p:cNvPr id="21" name="Freeform 21"/>
          <p:cNvSpPr/>
          <p:nvPr/>
        </p:nvSpPr>
        <p:spPr>
          <a:xfrm>
            <a:off x="7367823" y="6923861"/>
            <a:ext cx="1015829" cy="1218386"/>
          </a:xfrm>
          <a:custGeom>
            <a:avLst/>
            <a:gdLst/>
            <a:ahLst/>
            <a:cxnLst/>
            <a:rect l="l" t="t" r="r" b="b"/>
            <a:pathLst>
              <a:path w="1015829" h="1218386">
                <a:moveTo>
                  <a:pt x="0" y="0"/>
                </a:moveTo>
                <a:lnTo>
                  <a:pt x="1015829" y="0"/>
                </a:lnTo>
                <a:lnTo>
                  <a:pt x="1015829" y="1218385"/>
                </a:lnTo>
                <a:lnTo>
                  <a:pt x="0" y="121838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tr-TR"/>
          </a:p>
        </p:txBody>
      </p:sp>
      <p:sp>
        <p:nvSpPr>
          <p:cNvPr id="22" name="Freeform 22"/>
          <p:cNvSpPr/>
          <p:nvPr/>
        </p:nvSpPr>
        <p:spPr>
          <a:xfrm>
            <a:off x="10652987" y="6923861"/>
            <a:ext cx="1041337" cy="1109281"/>
          </a:xfrm>
          <a:custGeom>
            <a:avLst/>
            <a:gdLst/>
            <a:ahLst/>
            <a:cxnLst/>
            <a:rect l="l" t="t" r="r" b="b"/>
            <a:pathLst>
              <a:path w="1041337" h="1109281">
                <a:moveTo>
                  <a:pt x="0" y="0"/>
                </a:moveTo>
                <a:lnTo>
                  <a:pt x="1041337" y="0"/>
                </a:lnTo>
                <a:lnTo>
                  <a:pt x="1041337" y="1109280"/>
                </a:lnTo>
                <a:lnTo>
                  <a:pt x="0" y="110928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tr-TR"/>
          </a:p>
        </p:txBody>
      </p:sp>
      <p:sp>
        <p:nvSpPr>
          <p:cNvPr id="23" name="Freeform 23"/>
          <p:cNvSpPr/>
          <p:nvPr/>
        </p:nvSpPr>
        <p:spPr>
          <a:xfrm>
            <a:off x="13638769" y="6923861"/>
            <a:ext cx="1096786" cy="1190541"/>
          </a:xfrm>
          <a:custGeom>
            <a:avLst/>
            <a:gdLst/>
            <a:ahLst/>
            <a:cxnLst/>
            <a:rect l="l" t="t" r="r" b="b"/>
            <a:pathLst>
              <a:path w="1096786" h="1190541">
                <a:moveTo>
                  <a:pt x="0" y="0"/>
                </a:moveTo>
                <a:lnTo>
                  <a:pt x="1096786" y="0"/>
                </a:lnTo>
                <a:lnTo>
                  <a:pt x="1096786" y="1190540"/>
                </a:lnTo>
                <a:lnTo>
                  <a:pt x="0" y="119054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tr-TR"/>
          </a:p>
        </p:txBody>
      </p:sp>
      <p:sp>
        <p:nvSpPr>
          <p:cNvPr id="24" name="TextBox 24"/>
          <p:cNvSpPr txBox="1"/>
          <p:nvPr/>
        </p:nvSpPr>
        <p:spPr>
          <a:xfrm>
            <a:off x="9678604" y="1814135"/>
            <a:ext cx="2701109" cy="1099820"/>
          </a:xfrm>
          <a:prstGeom prst="rect">
            <a:avLst/>
          </a:prstGeom>
        </p:spPr>
        <p:txBody>
          <a:bodyPr lIns="0" tIns="0" rIns="0" bIns="0" rtlCol="0" anchor="t">
            <a:spAutoFit/>
          </a:bodyPr>
          <a:lstStyle/>
          <a:p>
            <a:pPr algn="l">
              <a:lnSpc>
                <a:spcPts val="4480"/>
              </a:lnSpc>
            </a:pPr>
            <a:r>
              <a:rPr lang="en-US" sz="3200">
                <a:solidFill>
                  <a:srgbClr val="00235E"/>
                </a:solidFill>
                <a:latin typeface="Heebo"/>
                <a:ea typeface="Heebo"/>
                <a:cs typeface="Heebo"/>
                <a:sym typeface="Heebo"/>
              </a:rPr>
              <a:t>Morfoloji Yemekhanesi</a:t>
            </a:r>
          </a:p>
        </p:txBody>
      </p:sp>
      <p:sp>
        <p:nvSpPr>
          <p:cNvPr id="25" name="TextBox 25"/>
          <p:cNvSpPr txBox="1"/>
          <p:nvPr/>
        </p:nvSpPr>
        <p:spPr>
          <a:xfrm>
            <a:off x="13754666" y="1779718"/>
            <a:ext cx="3504634" cy="1099820"/>
          </a:xfrm>
          <a:prstGeom prst="rect">
            <a:avLst/>
          </a:prstGeom>
        </p:spPr>
        <p:txBody>
          <a:bodyPr lIns="0" tIns="0" rIns="0" bIns="0" rtlCol="0" anchor="t">
            <a:spAutoFit/>
          </a:bodyPr>
          <a:lstStyle/>
          <a:p>
            <a:pPr algn="l">
              <a:lnSpc>
                <a:spcPts val="4480"/>
              </a:lnSpc>
            </a:pPr>
            <a:r>
              <a:rPr lang="en-US" sz="3200">
                <a:solidFill>
                  <a:srgbClr val="00235E"/>
                </a:solidFill>
                <a:latin typeface="Heebo"/>
                <a:ea typeface="Heebo"/>
                <a:cs typeface="Heebo"/>
                <a:sym typeface="Heebo"/>
              </a:rPr>
              <a:t>Havuzbaşı Kafe ve Restaurant</a:t>
            </a:r>
          </a:p>
        </p:txBody>
      </p:sp>
      <p:sp>
        <p:nvSpPr>
          <p:cNvPr id="26" name="TextBox 26"/>
          <p:cNvSpPr txBox="1"/>
          <p:nvPr/>
        </p:nvSpPr>
        <p:spPr>
          <a:xfrm>
            <a:off x="9517494" y="3936798"/>
            <a:ext cx="3932373" cy="1099820"/>
          </a:xfrm>
          <a:prstGeom prst="rect">
            <a:avLst/>
          </a:prstGeom>
        </p:spPr>
        <p:txBody>
          <a:bodyPr lIns="0" tIns="0" rIns="0" bIns="0" rtlCol="0" anchor="t">
            <a:spAutoFit/>
          </a:bodyPr>
          <a:lstStyle/>
          <a:p>
            <a:pPr algn="l">
              <a:lnSpc>
                <a:spcPts val="4480"/>
              </a:lnSpc>
            </a:pPr>
            <a:r>
              <a:rPr lang="en-US" sz="3200">
                <a:solidFill>
                  <a:srgbClr val="00235E"/>
                </a:solidFill>
                <a:latin typeface="Heebo"/>
                <a:ea typeface="Heebo"/>
                <a:cs typeface="Heebo"/>
                <a:sym typeface="Heebo"/>
              </a:rPr>
              <a:t>Sosyal Tesisler (Konukevi Restoran)</a:t>
            </a:r>
          </a:p>
        </p:txBody>
      </p:sp>
      <p:sp>
        <p:nvSpPr>
          <p:cNvPr id="27" name="TextBox 27"/>
          <p:cNvSpPr txBox="1"/>
          <p:nvPr/>
        </p:nvSpPr>
        <p:spPr>
          <a:xfrm>
            <a:off x="14845942" y="4143494"/>
            <a:ext cx="6794592" cy="448818"/>
          </a:xfrm>
          <a:prstGeom prst="rect">
            <a:avLst/>
          </a:prstGeom>
        </p:spPr>
        <p:txBody>
          <a:bodyPr lIns="0" tIns="0" rIns="0" bIns="0" rtlCol="0" anchor="t">
            <a:spAutoFit/>
          </a:bodyPr>
          <a:lstStyle/>
          <a:p>
            <a:pPr algn="l">
              <a:lnSpc>
                <a:spcPts val="3456"/>
              </a:lnSpc>
            </a:pPr>
            <a:r>
              <a:rPr lang="en-US" sz="3200">
                <a:solidFill>
                  <a:srgbClr val="00235E"/>
                </a:solidFill>
                <a:latin typeface="Heebo"/>
                <a:ea typeface="Heebo"/>
                <a:cs typeface="Heebo"/>
                <a:sym typeface="Heebo"/>
              </a:rPr>
              <a:t>PAÜ Kafe</a:t>
            </a:r>
          </a:p>
        </p:txBody>
      </p:sp>
      <p:sp>
        <p:nvSpPr>
          <p:cNvPr id="28" name="TextBox 28"/>
          <p:cNvSpPr txBox="1"/>
          <p:nvPr/>
        </p:nvSpPr>
        <p:spPr>
          <a:xfrm>
            <a:off x="9517494" y="5791200"/>
            <a:ext cx="1966186" cy="448818"/>
          </a:xfrm>
          <a:prstGeom prst="rect">
            <a:avLst/>
          </a:prstGeom>
        </p:spPr>
        <p:txBody>
          <a:bodyPr lIns="0" tIns="0" rIns="0" bIns="0" rtlCol="0" anchor="t">
            <a:spAutoFit/>
          </a:bodyPr>
          <a:lstStyle/>
          <a:p>
            <a:pPr algn="l">
              <a:lnSpc>
                <a:spcPts val="3456"/>
              </a:lnSpc>
            </a:pPr>
            <a:r>
              <a:rPr lang="en-US" sz="3200">
                <a:solidFill>
                  <a:srgbClr val="00235E"/>
                </a:solidFill>
                <a:latin typeface="Heebo"/>
                <a:ea typeface="Heebo"/>
                <a:cs typeface="Heebo"/>
                <a:sym typeface="Heebo"/>
              </a:rPr>
              <a:t>Ay Kafe</a:t>
            </a:r>
          </a:p>
        </p:txBody>
      </p:sp>
      <p:sp>
        <p:nvSpPr>
          <p:cNvPr id="29" name="TextBox 29"/>
          <p:cNvSpPr txBox="1"/>
          <p:nvPr/>
        </p:nvSpPr>
        <p:spPr>
          <a:xfrm>
            <a:off x="12218715" y="5791200"/>
            <a:ext cx="2627227" cy="448818"/>
          </a:xfrm>
          <a:prstGeom prst="rect">
            <a:avLst/>
          </a:prstGeom>
        </p:spPr>
        <p:txBody>
          <a:bodyPr lIns="0" tIns="0" rIns="0" bIns="0" rtlCol="0" anchor="t">
            <a:spAutoFit/>
          </a:bodyPr>
          <a:lstStyle/>
          <a:p>
            <a:pPr algn="l">
              <a:lnSpc>
                <a:spcPts val="3456"/>
              </a:lnSpc>
            </a:pPr>
            <a:r>
              <a:rPr lang="en-US" sz="3200">
                <a:solidFill>
                  <a:srgbClr val="00235E"/>
                </a:solidFill>
                <a:latin typeface="Heebo"/>
                <a:ea typeface="Heebo"/>
                <a:cs typeface="Heebo"/>
                <a:sym typeface="Heebo"/>
              </a:rPr>
              <a:t>Vitamin Kafe</a:t>
            </a:r>
          </a:p>
        </p:txBody>
      </p:sp>
      <p:sp>
        <p:nvSpPr>
          <p:cNvPr id="30" name="TextBox 30"/>
          <p:cNvSpPr txBox="1"/>
          <p:nvPr/>
        </p:nvSpPr>
        <p:spPr>
          <a:xfrm>
            <a:off x="15782545" y="5618200"/>
            <a:ext cx="1966186" cy="448818"/>
          </a:xfrm>
          <a:prstGeom prst="rect">
            <a:avLst/>
          </a:prstGeom>
        </p:spPr>
        <p:txBody>
          <a:bodyPr lIns="0" tIns="0" rIns="0" bIns="0" rtlCol="0" anchor="t">
            <a:spAutoFit/>
          </a:bodyPr>
          <a:lstStyle/>
          <a:p>
            <a:pPr algn="l">
              <a:lnSpc>
                <a:spcPts val="3456"/>
              </a:lnSpc>
            </a:pPr>
            <a:r>
              <a:rPr lang="en-US" sz="3200">
                <a:solidFill>
                  <a:srgbClr val="00235E"/>
                </a:solidFill>
                <a:latin typeface="Heebo"/>
                <a:ea typeface="Heebo"/>
                <a:cs typeface="Heebo"/>
                <a:sym typeface="Heebo"/>
              </a:rPr>
              <a:t>Göl Kafe</a:t>
            </a:r>
          </a:p>
        </p:txBody>
      </p:sp>
      <p:sp>
        <p:nvSpPr>
          <p:cNvPr id="31" name="TextBox 31"/>
          <p:cNvSpPr txBox="1"/>
          <p:nvPr/>
        </p:nvSpPr>
        <p:spPr>
          <a:xfrm>
            <a:off x="8534400" y="7209611"/>
            <a:ext cx="1966186" cy="448818"/>
          </a:xfrm>
          <a:prstGeom prst="rect">
            <a:avLst/>
          </a:prstGeom>
        </p:spPr>
        <p:txBody>
          <a:bodyPr lIns="0" tIns="0" rIns="0" bIns="0" rtlCol="0" anchor="t">
            <a:spAutoFit/>
          </a:bodyPr>
          <a:lstStyle/>
          <a:p>
            <a:pPr algn="l">
              <a:lnSpc>
                <a:spcPts val="3456"/>
              </a:lnSpc>
            </a:pPr>
            <a:r>
              <a:rPr lang="en-US" sz="3200">
                <a:solidFill>
                  <a:srgbClr val="00235E"/>
                </a:solidFill>
                <a:latin typeface="Heebo"/>
                <a:ea typeface="Heebo"/>
                <a:cs typeface="Heebo"/>
                <a:sym typeface="Heebo"/>
              </a:rPr>
              <a:t>Yakut Kafe</a:t>
            </a:r>
          </a:p>
        </p:txBody>
      </p:sp>
      <p:sp>
        <p:nvSpPr>
          <p:cNvPr id="32" name="TextBox 32"/>
          <p:cNvSpPr txBox="1"/>
          <p:nvPr/>
        </p:nvSpPr>
        <p:spPr>
          <a:xfrm>
            <a:off x="11846724" y="7139152"/>
            <a:ext cx="1907942" cy="886968"/>
          </a:xfrm>
          <a:prstGeom prst="rect">
            <a:avLst/>
          </a:prstGeom>
        </p:spPr>
        <p:txBody>
          <a:bodyPr lIns="0" tIns="0" rIns="0" bIns="0" rtlCol="0" anchor="t">
            <a:spAutoFit/>
          </a:bodyPr>
          <a:lstStyle/>
          <a:p>
            <a:pPr algn="l">
              <a:lnSpc>
                <a:spcPts val="3456"/>
              </a:lnSpc>
            </a:pPr>
            <a:r>
              <a:rPr lang="en-US" sz="3200">
                <a:solidFill>
                  <a:srgbClr val="00235E"/>
                </a:solidFill>
                <a:latin typeface="Heebo"/>
                <a:ea typeface="Heebo"/>
                <a:cs typeface="Heebo"/>
                <a:sym typeface="Heebo"/>
              </a:rPr>
              <a:t>Zümrüt Kafe</a:t>
            </a:r>
          </a:p>
        </p:txBody>
      </p:sp>
      <p:sp>
        <p:nvSpPr>
          <p:cNvPr id="33" name="TextBox 33"/>
          <p:cNvSpPr txBox="1"/>
          <p:nvPr/>
        </p:nvSpPr>
        <p:spPr>
          <a:xfrm>
            <a:off x="15201900" y="7040237"/>
            <a:ext cx="1907942" cy="886968"/>
          </a:xfrm>
          <a:prstGeom prst="rect">
            <a:avLst/>
          </a:prstGeom>
        </p:spPr>
        <p:txBody>
          <a:bodyPr lIns="0" tIns="0" rIns="0" bIns="0" rtlCol="0" anchor="t">
            <a:spAutoFit/>
          </a:bodyPr>
          <a:lstStyle/>
          <a:p>
            <a:pPr algn="l">
              <a:lnSpc>
                <a:spcPts val="3456"/>
              </a:lnSpc>
            </a:pPr>
            <a:r>
              <a:rPr lang="en-US" sz="3200">
                <a:solidFill>
                  <a:srgbClr val="00235E"/>
                </a:solidFill>
                <a:latin typeface="Heebo"/>
                <a:ea typeface="Heebo"/>
                <a:cs typeface="Heebo"/>
                <a:sym typeface="Heebo"/>
              </a:rPr>
              <a:t>Tekno Kafe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235E"/>
        </a:solidFill>
        <a:effectLst/>
      </p:bgPr>
    </p:bg>
    <p:spTree>
      <p:nvGrpSpPr>
        <p:cNvPr id="1" name=""/>
        <p:cNvGrpSpPr/>
        <p:nvPr/>
      </p:nvGrpSpPr>
      <p:grpSpPr>
        <a:xfrm>
          <a:off x="0" y="0"/>
          <a:ext cx="0" cy="0"/>
          <a:chOff x="0" y="0"/>
          <a:chExt cx="0" cy="0"/>
        </a:xfrm>
      </p:grpSpPr>
      <p:grpSp>
        <p:nvGrpSpPr>
          <p:cNvPr id="2" name="Group 2"/>
          <p:cNvGrpSpPr/>
          <p:nvPr/>
        </p:nvGrpSpPr>
        <p:grpSpPr>
          <a:xfrm>
            <a:off x="0" y="-1316363"/>
            <a:ext cx="18288000" cy="7801998"/>
            <a:chOff x="0" y="0"/>
            <a:chExt cx="4816593" cy="2054847"/>
          </a:xfrm>
        </p:grpSpPr>
        <p:sp>
          <p:nvSpPr>
            <p:cNvPr id="3" name="Freeform 3"/>
            <p:cNvSpPr/>
            <p:nvPr/>
          </p:nvSpPr>
          <p:spPr>
            <a:xfrm>
              <a:off x="0" y="0"/>
              <a:ext cx="4816592" cy="2054847"/>
            </a:xfrm>
            <a:custGeom>
              <a:avLst/>
              <a:gdLst/>
              <a:ahLst/>
              <a:cxnLst/>
              <a:rect l="l" t="t" r="r" b="b"/>
              <a:pathLst>
                <a:path w="4816592" h="2054847">
                  <a:moveTo>
                    <a:pt x="42333" y="0"/>
                  </a:moveTo>
                  <a:lnTo>
                    <a:pt x="4774259" y="0"/>
                  </a:lnTo>
                  <a:cubicBezTo>
                    <a:pt x="4785487" y="0"/>
                    <a:pt x="4796254" y="4460"/>
                    <a:pt x="4804193" y="12399"/>
                  </a:cubicBezTo>
                  <a:cubicBezTo>
                    <a:pt x="4812132" y="20338"/>
                    <a:pt x="4816592" y="31106"/>
                    <a:pt x="4816592" y="42333"/>
                  </a:cubicBezTo>
                  <a:lnTo>
                    <a:pt x="4816592" y="2012514"/>
                  </a:lnTo>
                  <a:cubicBezTo>
                    <a:pt x="4816592" y="2023741"/>
                    <a:pt x="4812132" y="2034509"/>
                    <a:pt x="4804193" y="2042448"/>
                  </a:cubicBezTo>
                  <a:cubicBezTo>
                    <a:pt x="4796254" y="2050387"/>
                    <a:pt x="4785487" y="2054847"/>
                    <a:pt x="4774259" y="2054847"/>
                  </a:cubicBezTo>
                  <a:lnTo>
                    <a:pt x="42333" y="2054847"/>
                  </a:lnTo>
                  <a:cubicBezTo>
                    <a:pt x="31106" y="2054847"/>
                    <a:pt x="20338" y="2050387"/>
                    <a:pt x="12399" y="2042448"/>
                  </a:cubicBezTo>
                  <a:cubicBezTo>
                    <a:pt x="4460" y="2034509"/>
                    <a:pt x="0" y="2023741"/>
                    <a:pt x="0" y="2012514"/>
                  </a:cubicBezTo>
                  <a:lnTo>
                    <a:pt x="0" y="42333"/>
                  </a:lnTo>
                  <a:cubicBezTo>
                    <a:pt x="0" y="31106"/>
                    <a:pt x="4460" y="20338"/>
                    <a:pt x="12399" y="12399"/>
                  </a:cubicBezTo>
                  <a:cubicBezTo>
                    <a:pt x="20338" y="4460"/>
                    <a:pt x="31106" y="0"/>
                    <a:pt x="42333" y="0"/>
                  </a:cubicBezTo>
                  <a:close/>
                </a:path>
              </a:pathLst>
            </a:custGeom>
            <a:solidFill>
              <a:srgbClr val="F2F2F2"/>
            </a:solidFill>
          </p:spPr>
          <p:txBody>
            <a:bodyPr/>
            <a:lstStyle/>
            <a:p>
              <a:endParaRPr lang="tr-TR"/>
            </a:p>
          </p:txBody>
        </p:sp>
        <p:sp>
          <p:nvSpPr>
            <p:cNvPr id="4" name="TextBox 4"/>
            <p:cNvSpPr txBox="1"/>
            <p:nvPr/>
          </p:nvSpPr>
          <p:spPr>
            <a:xfrm>
              <a:off x="0" y="-38100"/>
              <a:ext cx="4816593" cy="209294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73236" y="153088"/>
            <a:ext cx="9918238" cy="5749216"/>
          </a:xfrm>
          <a:custGeom>
            <a:avLst/>
            <a:gdLst/>
            <a:ahLst/>
            <a:cxnLst/>
            <a:rect l="l" t="t" r="r" b="b"/>
            <a:pathLst>
              <a:path w="9918238" h="5749216">
                <a:moveTo>
                  <a:pt x="0" y="0"/>
                </a:moveTo>
                <a:lnTo>
                  <a:pt x="9918238" y="0"/>
                </a:lnTo>
                <a:lnTo>
                  <a:pt x="9918238" y="5749216"/>
                </a:lnTo>
                <a:lnTo>
                  <a:pt x="0" y="5749216"/>
                </a:lnTo>
                <a:lnTo>
                  <a:pt x="0" y="0"/>
                </a:lnTo>
                <a:close/>
              </a:path>
            </a:pathLst>
          </a:custGeom>
          <a:blipFill>
            <a:blip r:embed="rId2"/>
            <a:stretch>
              <a:fillRect/>
            </a:stretch>
          </a:blipFill>
        </p:spPr>
        <p:txBody>
          <a:bodyPr/>
          <a:lstStyle/>
          <a:p>
            <a:endParaRPr lang="tr-TR"/>
          </a:p>
        </p:txBody>
      </p:sp>
      <p:sp>
        <p:nvSpPr>
          <p:cNvPr id="6" name="TextBox 6"/>
          <p:cNvSpPr txBox="1"/>
          <p:nvPr/>
        </p:nvSpPr>
        <p:spPr>
          <a:xfrm>
            <a:off x="9144000" y="1477214"/>
            <a:ext cx="9623054" cy="2939040"/>
          </a:xfrm>
          <a:prstGeom prst="rect">
            <a:avLst/>
          </a:prstGeom>
        </p:spPr>
        <p:txBody>
          <a:bodyPr lIns="0" tIns="0" rIns="0" bIns="0" rtlCol="0" anchor="t">
            <a:spAutoFit/>
          </a:bodyPr>
          <a:lstStyle/>
          <a:p>
            <a:pPr algn="ctr">
              <a:lnSpc>
                <a:spcPts val="11780"/>
              </a:lnSpc>
              <a:spcBef>
                <a:spcPct val="0"/>
              </a:spcBef>
            </a:pPr>
            <a:r>
              <a:rPr lang="en-US" sz="8414">
                <a:solidFill>
                  <a:srgbClr val="00235E"/>
                </a:solidFill>
                <a:latin typeface="Century Expanded"/>
                <a:ea typeface="Century Expanded"/>
                <a:cs typeface="Century Expanded"/>
                <a:sym typeface="Century Expanded"/>
              </a:rPr>
              <a:t>EĞİTİM FAKÜLTESİ</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6114" y="2130571"/>
            <a:ext cx="6638671" cy="7186769"/>
          </a:xfrm>
          <a:custGeom>
            <a:avLst/>
            <a:gdLst/>
            <a:ahLst/>
            <a:cxnLst/>
            <a:rect l="l" t="t" r="r" b="b"/>
            <a:pathLst>
              <a:path w="6638671" h="7186769">
                <a:moveTo>
                  <a:pt x="0" y="0"/>
                </a:moveTo>
                <a:lnTo>
                  <a:pt x="6638671" y="0"/>
                </a:lnTo>
                <a:lnTo>
                  <a:pt x="6638671" y="7186769"/>
                </a:lnTo>
                <a:lnTo>
                  <a:pt x="0" y="7186769"/>
                </a:lnTo>
                <a:lnTo>
                  <a:pt x="0" y="0"/>
                </a:lnTo>
                <a:close/>
              </a:path>
            </a:pathLst>
          </a:custGeom>
          <a:blipFill>
            <a:blip r:embed="rId2"/>
            <a:stretch>
              <a:fillRect r="-46787"/>
            </a:stretch>
          </a:blipFill>
        </p:spPr>
        <p:txBody>
          <a:bodyPr/>
          <a:lstStyle/>
          <a:p>
            <a:endParaRPr lang="tr-TR"/>
          </a:p>
        </p:txBody>
      </p:sp>
      <p:grpSp>
        <p:nvGrpSpPr>
          <p:cNvPr id="3" name="Group 3"/>
          <p:cNvGrpSpPr/>
          <p:nvPr/>
        </p:nvGrpSpPr>
        <p:grpSpPr>
          <a:xfrm>
            <a:off x="11967643" y="2373951"/>
            <a:ext cx="4550453" cy="4550453"/>
            <a:chOff x="0" y="0"/>
            <a:chExt cx="6350000" cy="6350000"/>
          </a:xfrm>
        </p:grpSpPr>
        <p:sp>
          <p:nvSpPr>
            <p:cNvPr id="4" name="Freeform 4"/>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3"/>
              <a:stretch>
                <a:fillRect l="-24932" r="-24932"/>
              </a:stretch>
            </a:blipFill>
          </p:spPr>
          <p:txBody>
            <a:bodyPr/>
            <a:lstStyle/>
            <a:p>
              <a:endParaRPr lang="tr-TR"/>
            </a:p>
          </p:txBody>
        </p:sp>
      </p:grpSp>
      <p:grpSp>
        <p:nvGrpSpPr>
          <p:cNvPr id="5" name="Group 5"/>
          <p:cNvGrpSpPr/>
          <p:nvPr/>
        </p:nvGrpSpPr>
        <p:grpSpPr>
          <a:xfrm>
            <a:off x="5264177" y="2312496"/>
            <a:ext cx="2336682" cy="233668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t="-15500" b="-15500"/>
              </a:stretch>
            </a:blipFill>
          </p:spPr>
          <p:txBody>
            <a:bodyPr/>
            <a:lstStyle/>
            <a:p>
              <a:endParaRPr lang="tr-TR"/>
            </a:p>
          </p:txBody>
        </p:sp>
      </p:grpSp>
      <p:grpSp>
        <p:nvGrpSpPr>
          <p:cNvPr id="7" name="Group 7"/>
          <p:cNvGrpSpPr/>
          <p:nvPr/>
        </p:nvGrpSpPr>
        <p:grpSpPr>
          <a:xfrm>
            <a:off x="1689939" y="6818628"/>
            <a:ext cx="2336682" cy="233668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8389" b="-8389"/>
              </a:stretch>
            </a:blipFill>
          </p:spPr>
          <p:txBody>
            <a:bodyPr/>
            <a:lstStyle/>
            <a:p>
              <a:endParaRPr lang="tr-TR"/>
            </a:p>
          </p:txBody>
        </p:sp>
      </p:grpSp>
      <p:grpSp>
        <p:nvGrpSpPr>
          <p:cNvPr id="9" name="Group 9"/>
          <p:cNvGrpSpPr/>
          <p:nvPr/>
        </p:nvGrpSpPr>
        <p:grpSpPr>
          <a:xfrm>
            <a:off x="5275795" y="6837678"/>
            <a:ext cx="2336682" cy="233668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0606" r="-10606"/>
              </a:stretch>
            </a:blipFill>
          </p:spPr>
          <p:txBody>
            <a:bodyPr/>
            <a:lstStyle/>
            <a:p>
              <a:endParaRPr lang="tr-TR"/>
            </a:p>
          </p:txBody>
        </p:sp>
      </p:grpSp>
      <p:sp>
        <p:nvSpPr>
          <p:cNvPr id="11" name="TextBox 11"/>
          <p:cNvSpPr txBox="1"/>
          <p:nvPr/>
        </p:nvSpPr>
        <p:spPr>
          <a:xfrm>
            <a:off x="41565" y="-238125"/>
            <a:ext cx="18204869" cy="2131429"/>
          </a:xfrm>
          <a:prstGeom prst="rect">
            <a:avLst/>
          </a:prstGeom>
        </p:spPr>
        <p:txBody>
          <a:bodyPr lIns="0" tIns="0" rIns="0" bIns="0" rtlCol="0" anchor="t">
            <a:spAutoFit/>
          </a:bodyPr>
          <a:lstStyle/>
          <a:p>
            <a:pPr algn="ctr">
              <a:lnSpc>
                <a:spcPts val="17444"/>
              </a:lnSpc>
              <a:spcBef>
                <a:spcPct val="0"/>
              </a:spcBef>
            </a:pPr>
            <a:r>
              <a:rPr lang="en-US" sz="12460">
                <a:solidFill>
                  <a:srgbClr val="00235E"/>
                </a:solidFill>
                <a:latin typeface="Century Expanded"/>
                <a:ea typeface="Century Expanded"/>
                <a:cs typeface="Century Expanded"/>
                <a:sym typeface="Century Expanded"/>
              </a:rPr>
              <a:t>Fakülte Yönetimi</a:t>
            </a:r>
          </a:p>
        </p:txBody>
      </p:sp>
      <p:sp>
        <p:nvSpPr>
          <p:cNvPr id="12" name="TextBox 12"/>
          <p:cNvSpPr txBox="1"/>
          <p:nvPr/>
        </p:nvSpPr>
        <p:spPr>
          <a:xfrm>
            <a:off x="1028700" y="2744239"/>
            <a:ext cx="3909155" cy="1216020"/>
          </a:xfrm>
          <a:prstGeom prst="rect">
            <a:avLst/>
          </a:prstGeom>
        </p:spPr>
        <p:txBody>
          <a:bodyPr lIns="0" tIns="0" rIns="0" bIns="0" rtlCol="0" anchor="t">
            <a:spAutoFit/>
          </a:bodyPr>
          <a:lstStyle/>
          <a:p>
            <a:pPr algn="ctr">
              <a:lnSpc>
                <a:spcPts val="4902"/>
              </a:lnSpc>
            </a:pPr>
            <a:r>
              <a:rPr lang="en-US" sz="3502">
                <a:solidFill>
                  <a:srgbClr val="00235E"/>
                </a:solidFill>
                <a:latin typeface="Garet"/>
                <a:ea typeface="Garet"/>
                <a:cs typeface="Garet"/>
                <a:sym typeface="Garet"/>
              </a:rPr>
              <a:t>Prof. Dr. </a:t>
            </a:r>
          </a:p>
          <a:p>
            <a:pPr algn="ctr">
              <a:lnSpc>
                <a:spcPts val="4902"/>
              </a:lnSpc>
              <a:spcBef>
                <a:spcPct val="0"/>
              </a:spcBef>
            </a:pPr>
            <a:r>
              <a:rPr lang="en-US" sz="3502">
                <a:solidFill>
                  <a:srgbClr val="00235E"/>
                </a:solidFill>
                <a:latin typeface="Garet"/>
                <a:ea typeface="Garet"/>
                <a:cs typeface="Garet"/>
                <a:sym typeface="Garet"/>
              </a:rPr>
              <a:t>İzzet Kara</a:t>
            </a:r>
          </a:p>
        </p:txBody>
      </p:sp>
      <p:sp>
        <p:nvSpPr>
          <p:cNvPr id="13" name="TextBox 13"/>
          <p:cNvSpPr txBox="1"/>
          <p:nvPr/>
        </p:nvSpPr>
        <p:spPr>
          <a:xfrm>
            <a:off x="782410" y="9381544"/>
            <a:ext cx="3521298" cy="905563"/>
          </a:xfrm>
          <a:prstGeom prst="rect">
            <a:avLst/>
          </a:prstGeom>
        </p:spPr>
        <p:txBody>
          <a:bodyPr lIns="0" tIns="0" rIns="0" bIns="0" rtlCol="0" anchor="t">
            <a:spAutoFit/>
          </a:bodyPr>
          <a:lstStyle/>
          <a:p>
            <a:pPr algn="ctr">
              <a:lnSpc>
                <a:spcPts val="3642"/>
              </a:lnSpc>
              <a:spcBef>
                <a:spcPct val="0"/>
              </a:spcBef>
            </a:pPr>
            <a:r>
              <a:rPr lang="en-US" sz="2602">
                <a:solidFill>
                  <a:srgbClr val="00235E"/>
                </a:solidFill>
                <a:latin typeface="Garet"/>
                <a:ea typeface="Garet"/>
                <a:cs typeface="Garet"/>
                <a:sym typeface="Garet"/>
              </a:rPr>
              <a:t>Dr. Öğr. Üyesi            Ati Merç</a:t>
            </a:r>
          </a:p>
        </p:txBody>
      </p:sp>
      <p:sp>
        <p:nvSpPr>
          <p:cNvPr id="14" name="TextBox 14"/>
          <p:cNvSpPr txBox="1"/>
          <p:nvPr/>
        </p:nvSpPr>
        <p:spPr>
          <a:xfrm>
            <a:off x="4683486" y="9381544"/>
            <a:ext cx="3521298" cy="905563"/>
          </a:xfrm>
          <a:prstGeom prst="rect">
            <a:avLst/>
          </a:prstGeom>
        </p:spPr>
        <p:txBody>
          <a:bodyPr lIns="0" tIns="0" rIns="0" bIns="0" rtlCol="0" anchor="t">
            <a:spAutoFit/>
          </a:bodyPr>
          <a:lstStyle/>
          <a:p>
            <a:pPr algn="ctr">
              <a:lnSpc>
                <a:spcPts val="3642"/>
              </a:lnSpc>
              <a:spcBef>
                <a:spcPct val="0"/>
              </a:spcBef>
            </a:pPr>
            <a:r>
              <a:rPr lang="en-US" sz="2602">
                <a:solidFill>
                  <a:srgbClr val="00235E"/>
                </a:solidFill>
                <a:latin typeface="Garet"/>
                <a:ea typeface="Garet"/>
                <a:cs typeface="Garet"/>
                <a:sym typeface="Garet"/>
              </a:rPr>
              <a:t>Dr. Öğr. Üyesi                                        Gül Özge Türköz</a:t>
            </a:r>
          </a:p>
        </p:txBody>
      </p:sp>
      <p:sp>
        <p:nvSpPr>
          <p:cNvPr id="15" name="TextBox 15"/>
          <p:cNvSpPr txBox="1"/>
          <p:nvPr/>
        </p:nvSpPr>
        <p:spPr>
          <a:xfrm>
            <a:off x="12711330" y="7081406"/>
            <a:ext cx="3521298" cy="905563"/>
          </a:xfrm>
          <a:prstGeom prst="rect">
            <a:avLst/>
          </a:prstGeom>
        </p:spPr>
        <p:txBody>
          <a:bodyPr lIns="0" tIns="0" rIns="0" bIns="0" rtlCol="0" anchor="t">
            <a:spAutoFit/>
          </a:bodyPr>
          <a:lstStyle/>
          <a:p>
            <a:pPr algn="ctr">
              <a:lnSpc>
                <a:spcPts val="3642"/>
              </a:lnSpc>
            </a:pPr>
            <a:r>
              <a:rPr lang="en-US" sz="2602">
                <a:solidFill>
                  <a:srgbClr val="00235E"/>
                </a:solidFill>
                <a:latin typeface="Garet"/>
                <a:ea typeface="Garet"/>
                <a:cs typeface="Garet"/>
                <a:sym typeface="Garet"/>
              </a:rPr>
              <a:t>Mustafa  Mızrak</a:t>
            </a:r>
          </a:p>
          <a:p>
            <a:pPr algn="ctr">
              <a:lnSpc>
                <a:spcPts val="3642"/>
              </a:lnSpc>
              <a:spcBef>
                <a:spcPct val="0"/>
              </a:spcBef>
            </a:pPr>
            <a:r>
              <a:rPr lang="en-US" sz="2602">
                <a:solidFill>
                  <a:srgbClr val="00235E"/>
                </a:solidFill>
                <a:latin typeface="Garet"/>
                <a:ea typeface="Garet"/>
                <a:cs typeface="Garet"/>
                <a:sym typeface="Garet"/>
              </a:rPr>
              <a:t>Fakülte Sekreteri</a:t>
            </a:r>
          </a:p>
        </p:txBody>
      </p:sp>
    </p:spTree>
  </p:cSld>
  <p:clrMapOvr>
    <a:masterClrMapping/>
  </p:clrMapOvr>
  <p:transition spd="slow">
    <p:push dir="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extBox 2"/>
          <p:cNvSpPr txBox="1"/>
          <p:nvPr/>
        </p:nvSpPr>
        <p:spPr>
          <a:xfrm>
            <a:off x="4304757" y="2517007"/>
            <a:ext cx="9678486" cy="720877"/>
          </a:xfrm>
          <a:prstGeom prst="rect">
            <a:avLst/>
          </a:prstGeom>
        </p:spPr>
        <p:txBody>
          <a:bodyPr lIns="0" tIns="0" rIns="0" bIns="0" rtlCol="0" anchor="t">
            <a:spAutoFit/>
          </a:bodyPr>
          <a:lstStyle/>
          <a:p>
            <a:pPr algn="l">
              <a:lnSpc>
                <a:spcPts val="6030"/>
              </a:lnSpc>
            </a:pPr>
            <a:r>
              <a:rPr lang="en-US" sz="3967">
                <a:solidFill>
                  <a:srgbClr val="00235E"/>
                </a:solidFill>
                <a:latin typeface="Heebo"/>
                <a:ea typeface="Heebo"/>
                <a:cs typeface="Heebo"/>
                <a:sym typeface="Heebo"/>
              </a:rPr>
              <a:t>Matematik ve Fen Bilimleri Eğitimi Bölümü</a:t>
            </a:r>
          </a:p>
        </p:txBody>
      </p:sp>
      <p:sp>
        <p:nvSpPr>
          <p:cNvPr id="3" name="AutoShape 3"/>
          <p:cNvSpPr/>
          <p:nvPr/>
        </p:nvSpPr>
        <p:spPr>
          <a:xfrm flipH="1">
            <a:off x="5368408" y="3250177"/>
            <a:ext cx="1916072" cy="2268182"/>
          </a:xfrm>
          <a:prstGeom prst="line">
            <a:avLst/>
          </a:prstGeom>
          <a:ln w="38100" cap="flat">
            <a:solidFill>
              <a:srgbClr val="000000"/>
            </a:solidFill>
            <a:prstDash val="solid"/>
            <a:headEnd type="none" w="sm" len="sm"/>
            <a:tailEnd type="triangle" w="lg" len="med"/>
          </a:ln>
        </p:spPr>
        <p:txBody>
          <a:bodyPr/>
          <a:lstStyle/>
          <a:p>
            <a:endParaRPr lang="tr-TR"/>
          </a:p>
        </p:txBody>
      </p:sp>
      <p:sp>
        <p:nvSpPr>
          <p:cNvPr id="4" name="AutoShape 4"/>
          <p:cNvSpPr/>
          <p:nvPr/>
        </p:nvSpPr>
        <p:spPr>
          <a:xfrm>
            <a:off x="9566931" y="3178316"/>
            <a:ext cx="1842653" cy="2328221"/>
          </a:xfrm>
          <a:prstGeom prst="line">
            <a:avLst/>
          </a:prstGeom>
          <a:ln w="38100" cap="flat">
            <a:solidFill>
              <a:srgbClr val="000000"/>
            </a:solidFill>
            <a:prstDash val="solid"/>
            <a:headEnd type="none" w="sm" len="sm"/>
            <a:tailEnd type="triangle" w="lg" len="med"/>
          </a:ln>
        </p:spPr>
        <p:txBody>
          <a:bodyPr/>
          <a:lstStyle/>
          <a:p>
            <a:endParaRPr lang="tr-TR"/>
          </a:p>
        </p:txBody>
      </p:sp>
      <p:sp>
        <p:nvSpPr>
          <p:cNvPr id="5" name="Freeform 5"/>
          <p:cNvSpPr/>
          <p:nvPr/>
        </p:nvSpPr>
        <p:spPr>
          <a:xfrm>
            <a:off x="2604545" y="6661226"/>
            <a:ext cx="3400424" cy="2597074"/>
          </a:xfrm>
          <a:custGeom>
            <a:avLst/>
            <a:gdLst/>
            <a:ahLst/>
            <a:cxnLst/>
            <a:rect l="l" t="t" r="r" b="b"/>
            <a:pathLst>
              <a:path w="3400424" h="2597074">
                <a:moveTo>
                  <a:pt x="0" y="0"/>
                </a:moveTo>
                <a:lnTo>
                  <a:pt x="3400424" y="0"/>
                </a:lnTo>
                <a:lnTo>
                  <a:pt x="3400424" y="2597074"/>
                </a:lnTo>
                <a:lnTo>
                  <a:pt x="0" y="25970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6" name="Freeform 6"/>
          <p:cNvSpPr/>
          <p:nvPr/>
        </p:nvSpPr>
        <p:spPr>
          <a:xfrm>
            <a:off x="12139053" y="6656170"/>
            <a:ext cx="2459012" cy="2602130"/>
          </a:xfrm>
          <a:custGeom>
            <a:avLst/>
            <a:gdLst/>
            <a:ahLst/>
            <a:cxnLst/>
            <a:rect l="l" t="t" r="r" b="b"/>
            <a:pathLst>
              <a:path w="2459012" h="2602130">
                <a:moveTo>
                  <a:pt x="0" y="0"/>
                </a:moveTo>
                <a:lnTo>
                  <a:pt x="2459013" y="0"/>
                </a:lnTo>
                <a:lnTo>
                  <a:pt x="2459013" y="2602130"/>
                </a:lnTo>
                <a:lnTo>
                  <a:pt x="0" y="26021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7" name="TextBox 7"/>
          <p:cNvSpPr txBox="1"/>
          <p:nvPr/>
        </p:nvSpPr>
        <p:spPr>
          <a:xfrm>
            <a:off x="0" y="-180975"/>
            <a:ext cx="14598066" cy="1600520"/>
          </a:xfrm>
          <a:prstGeom prst="rect">
            <a:avLst/>
          </a:prstGeom>
        </p:spPr>
        <p:txBody>
          <a:bodyPr lIns="0" tIns="0" rIns="0" bIns="0" rtlCol="0" anchor="t">
            <a:spAutoFit/>
          </a:bodyPr>
          <a:lstStyle/>
          <a:p>
            <a:pPr algn="ctr">
              <a:lnSpc>
                <a:spcPts val="13105"/>
              </a:lnSpc>
              <a:spcBef>
                <a:spcPct val="0"/>
              </a:spcBef>
            </a:pPr>
            <a:r>
              <a:rPr lang="en-US" sz="9361">
                <a:solidFill>
                  <a:srgbClr val="00235E"/>
                </a:solidFill>
                <a:latin typeface="Century Expanded"/>
                <a:ea typeface="Century Expanded"/>
                <a:cs typeface="Century Expanded"/>
                <a:sym typeface="Century Expanded"/>
              </a:rPr>
              <a:t>Fakültedeki Yerimiz</a:t>
            </a:r>
          </a:p>
        </p:txBody>
      </p:sp>
      <p:sp>
        <p:nvSpPr>
          <p:cNvPr id="8" name="TextBox 8"/>
          <p:cNvSpPr txBox="1"/>
          <p:nvPr/>
        </p:nvSpPr>
        <p:spPr>
          <a:xfrm>
            <a:off x="1028700" y="5616727"/>
            <a:ext cx="7272838" cy="720877"/>
          </a:xfrm>
          <a:prstGeom prst="rect">
            <a:avLst/>
          </a:prstGeom>
        </p:spPr>
        <p:txBody>
          <a:bodyPr lIns="0" tIns="0" rIns="0" bIns="0" rtlCol="0" anchor="t">
            <a:spAutoFit/>
          </a:bodyPr>
          <a:lstStyle/>
          <a:p>
            <a:pPr algn="l">
              <a:lnSpc>
                <a:spcPts val="6030"/>
              </a:lnSpc>
            </a:pPr>
            <a:r>
              <a:rPr lang="en-US" sz="3967">
                <a:solidFill>
                  <a:srgbClr val="00235E"/>
                </a:solidFill>
                <a:latin typeface="Heebo"/>
                <a:ea typeface="Heebo"/>
                <a:cs typeface="Heebo"/>
                <a:sym typeface="Heebo"/>
              </a:rPr>
              <a:t>Matematik Eğitimi Anabilim Dalı</a:t>
            </a:r>
          </a:p>
        </p:txBody>
      </p:sp>
      <p:sp>
        <p:nvSpPr>
          <p:cNvPr id="9" name="TextBox 9"/>
          <p:cNvSpPr txBox="1"/>
          <p:nvPr/>
        </p:nvSpPr>
        <p:spPr>
          <a:xfrm>
            <a:off x="9986462" y="5616727"/>
            <a:ext cx="7272838" cy="720877"/>
          </a:xfrm>
          <a:prstGeom prst="rect">
            <a:avLst/>
          </a:prstGeom>
        </p:spPr>
        <p:txBody>
          <a:bodyPr lIns="0" tIns="0" rIns="0" bIns="0" rtlCol="0" anchor="t">
            <a:spAutoFit/>
          </a:bodyPr>
          <a:lstStyle/>
          <a:p>
            <a:pPr algn="l">
              <a:lnSpc>
                <a:spcPts val="6030"/>
              </a:lnSpc>
            </a:pPr>
            <a:r>
              <a:rPr lang="en-US" sz="3967">
                <a:solidFill>
                  <a:srgbClr val="FF0000"/>
                </a:solidFill>
                <a:latin typeface="Heebo"/>
                <a:ea typeface="Heebo"/>
                <a:cs typeface="Heebo"/>
                <a:sym typeface="Heebo"/>
              </a:rPr>
              <a:t>Fen Bilgisi Eğitimi Anabilim Dalı</a:t>
            </a:r>
          </a:p>
        </p:txBody>
      </p:sp>
    </p:spTree>
  </p:cSld>
  <p:clrMapOvr>
    <a:masterClrMapping/>
  </p:clrMapOvr>
  <p:transition spd="slow">
    <p:push dir="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extBox 2"/>
          <p:cNvSpPr txBox="1"/>
          <p:nvPr/>
        </p:nvSpPr>
        <p:spPr>
          <a:xfrm>
            <a:off x="2661234" y="70430"/>
            <a:ext cx="14598066" cy="1600520"/>
          </a:xfrm>
          <a:prstGeom prst="rect">
            <a:avLst/>
          </a:prstGeom>
        </p:spPr>
        <p:txBody>
          <a:bodyPr lIns="0" tIns="0" rIns="0" bIns="0" rtlCol="0" anchor="t">
            <a:spAutoFit/>
          </a:bodyPr>
          <a:lstStyle/>
          <a:p>
            <a:pPr algn="ctr">
              <a:lnSpc>
                <a:spcPts val="13105"/>
              </a:lnSpc>
              <a:spcBef>
                <a:spcPct val="0"/>
              </a:spcBef>
            </a:pPr>
            <a:r>
              <a:rPr lang="en-US" sz="9361">
                <a:solidFill>
                  <a:srgbClr val="00235E"/>
                </a:solidFill>
                <a:latin typeface="Century Expanded"/>
                <a:ea typeface="Century Expanded"/>
                <a:cs typeface="Century Expanded"/>
                <a:sym typeface="Century Expanded"/>
              </a:rPr>
              <a:t>Fakültedeki Olanaklar</a:t>
            </a:r>
          </a:p>
        </p:txBody>
      </p:sp>
      <p:grpSp>
        <p:nvGrpSpPr>
          <p:cNvPr id="3" name="Group 3"/>
          <p:cNvGrpSpPr/>
          <p:nvPr/>
        </p:nvGrpSpPr>
        <p:grpSpPr>
          <a:xfrm>
            <a:off x="388019" y="4438511"/>
            <a:ext cx="395531" cy="395531"/>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8342"/>
            </a:solidFill>
          </p:spPr>
          <p:txBody>
            <a:bodyPr/>
            <a:lstStyle/>
            <a:p>
              <a:endParaRPr lang="tr-TR"/>
            </a:p>
          </p:txBody>
        </p:sp>
      </p:grpSp>
      <p:grpSp>
        <p:nvGrpSpPr>
          <p:cNvPr id="5" name="Group 5"/>
          <p:cNvGrpSpPr/>
          <p:nvPr/>
        </p:nvGrpSpPr>
        <p:grpSpPr>
          <a:xfrm>
            <a:off x="388677" y="5500792"/>
            <a:ext cx="395531" cy="395531"/>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65FA4"/>
            </a:solidFill>
          </p:spPr>
          <p:txBody>
            <a:bodyPr/>
            <a:lstStyle/>
            <a:p>
              <a:endParaRPr lang="tr-TR"/>
            </a:p>
          </p:txBody>
        </p:sp>
      </p:grpSp>
      <p:grpSp>
        <p:nvGrpSpPr>
          <p:cNvPr id="7" name="Group 7"/>
          <p:cNvGrpSpPr/>
          <p:nvPr/>
        </p:nvGrpSpPr>
        <p:grpSpPr>
          <a:xfrm>
            <a:off x="388677" y="6563073"/>
            <a:ext cx="395531" cy="395531"/>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8342"/>
            </a:solidFill>
          </p:spPr>
          <p:txBody>
            <a:bodyPr/>
            <a:lstStyle/>
            <a:p>
              <a:endParaRPr lang="tr-TR"/>
            </a:p>
          </p:txBody>
        </p:sp>
      </p:grpSp>
      <p:grpSp>
        <p:nvGrpSpPr>
          <p:cNvPr id="9" name="Group 9"/>
          <p:cNvGrpSpPr/>
          <p:nvPr/>
        </p:nvGrpSpPr>
        <p:grpSpPr>
          <a:xfrm rot="2700000">
            <a:off x="-2841115" y="-3473378"/>
            <a:ext cx="5246370" cy="7449565"/>
            <a:chOff x="0" y="0"/>
            <a:chExt cx="1913890" cy="2717621"/>
          </a:xfrm>
        </p:grpSpPr>
        <p:sp>
          <p:nvSpPr>
            <p:cNvPr id="10" name="Freeform 10"/>
            <p:cNvSpPr/>
            <p:nvPr/>
          </p:nvSpPr>
          <p:spPr>
            <a:xfrm>
              <a:off x="0" y="0"/>
              <a:ext cx="1913890" cy="2717621"/>
            </a:xfrm>
            <a:custGeom>
              <a:avLst/>
              <a:gdLst/>
              <a:ahLst/>
              <a:cxnLst/>
              <a:rect l="l" t="t" r="r" b="b"/>
              <a:pathLst>
                <a:path w="1913890" h="2717621">
                  <a:moveTo>
                    <a:pt x="0" y="0"/>
                  </a:moveTo>
                  <a:lnTo>
                    <a:pt x="1913890" y="0"/>
                  </a:lnTo>
                  <a:lnTo>
                    <a:pt x="1913890" y="2717621"/>
                  </a:lnTo>
                  <a:lnTo>
                    <a:pt x="0" y="2717621"/>
                  </a:lnTo>
                  <a:close/>
                </a:path>
              </a:pathLst>
            </a:custGeom>
            <a:solidFill>
              <a:srgbClr val="565FA4"/>
            </a:solidFill>
          </p:spPr>
          <p:txBody>
            <a:bodyPr/>
            <a:lstStyle/>
            <a:p>
              <a:endParaRPr lang="tr-TR"/>
            </a:p>
          </p:txBody>
        </p:sp>
      </p:grpSp>
      <p:grpSp>
        <p:nvGrpSpPr>
          <p:cNvPr id="11" name="Group 11"/>
          <p:cNvGrpSpPr/>
          <p:nvPr/>
        </p:nvGrpSpPr>
        <p:grpSpPr>
          <a:xfrm rot="2700000">
            <a:off x="16003721" y="7061898"/>
            <a:ext cx="5246370" cy="7449565"/>
            <a:chOff x="0" y="0"/>
            <a:chExt cx="1913890" cy="2717621"/>
          </a:xfrm>
        </p:grpSpPr>
        <p:sp>
          <p:nvSpPr>
            <p:cNvPr id="12" name="Freeform 12"/>
            <p:cNvSpPr/>
            <p:nvPr/>
          </p:nvSpPr>
          <p:spPr>
            <a:xfrm>
              <a:off x="0" y="0"/>
              <a:ext cx="1913890" cy="2717621"/>
            </a:xfrm>
            <a:custGeom>
              <a:avLst/>
              <a:gdLst/>
              <a:ahLst/>
              <a:cxnLst/>
              <a:rect l="l" t="t" r="r" b="b"/>
              <a:pathLst>
                <a:path w="1913890" h="2717621">
                  <a:moveTo>
                    <a:pt x="0" y="0"/>
                  </a:moveTo>
                  <a:lnTo>
                    <a:pt x="1913890" y="0"/>
                  </a:lnTo>
                  <a:lnTo>
                    <a:pt x="1913890" y="2717621"/>
                  </a:lnTo>
                  <a:lnTo>
                    <a:pt x="0" y="2717621"/>
                  </a:lnTo>
                  <a:close/>
                </a:path>
              </a:pathLst>
            </a:custGeom>
            <a:solidFill>
              <a:srgbClr val="565FA4"/>
            </a:solidFill>
          </p:spPr>
          <p:txBody>
            <a:bodyPr/>
            <a:lstStyle/>
            <a:p>
              <a:endParaRPr lang="tr-TR"/>
            </a:p>
          </p:txBody>
        </p:sp>
      </p:grpSp>
      <p:grpSp>
        <p:nvGrpSpPr>
          <p:cNvPr id="13" name="Group 13"/>
          <p:cNvGrpSpPr/>
          <p:nvPr/>
        </p:nvGrpSpPr>
        <p:grpSpPr>
          <a:xfrm>
            <a:off x="388019" y="8355233"/>
            <a:ext cx="395531" cy="395531"/>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65FA4"/>
            </a:solidFill>
          </p:spPr>
          <p:txBody>
            <a:bodyPr/>
            <a:lstStyle/>
            <a:p>
              <a:endParaRPr lang="tr-TR"/>
            </a:p>
          </p:txBody>
        </p:sp>
      </p:grpSp>
      <p:grpSp>
        <p:nvGrpSpPr>
          <p:cNvPr id="15" name="Group 15"/>
          <p:cNvGrpSpPr/>
          <p:nvPr/>
        </p:nvGrpSpPr>
        <p:grpSpPr>
          <a:xfrm>
            <a:off x="13376720" y="3379967"/>
            <a:ext cx="395531" cy="395531"/>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8342"/>
            </a:solidFill>
          </p:spPr>
          <p:txBody>
            <a:bodyPr/>
            <a:lstStyle/>
            <a:p>
              <a:endParaRPr lang="tr-TR"/>
            </a:p>
          </p:txBody>
        </p:sp>
      </p:grpSp>
      <p:grpSp>
        <p:nvGrpSpPr>
          <p:cNvPr id="17" name="Group 17"/>
          <p:cNvGrpSpPr/>
          <p:nvPr/>
        </p:nvGrpSpPr>
        <p:grpSpPr>
          <a:xfrm>
            <a:off x="13376720" y="4937902"/>
            <a:ext cx="395531" cy="395531"/>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65FA4"/>
            </a:solidFill>
          </p:spPr>
          <p:txBody>
            <a:bodyPr/>
            <a:lstStyle/>
            <a:p>
              <a:endParaRPr lang="tr-TR"/>
            </a:p>
          </p:txBody>
        </p:sp>
      </p:grpSp>
      <p:grpSp>
        <p:nvGrpSpPr>
          <p:cNvPr id="19" name="Group 19"/>
          <p:cNvGrpSpPr/>
          <p:nvPr/>
        </p:nvGrpSpPr>
        <p:grpSpPr>
          <a:xfrm>
            <a:off x="13435877" y="6167542"/>
            <a:ext cx="395531" cy="395531"/>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8342"/>
            </a:solidFill>
          </p:spPr>
          <p:txBody>
            <a:bodyPr/>
            <a:lstStyle/>
            <a:p>
              <a:endParaRPr lang="tr-TR"/>
            </a:p>
          </p:txBody>
        </p:sp>
      </p:grpSp>
      <p:grpSp>
        <p:nvGrpSpPr>
          <p:cNvPr id="21" name="Group 21"/>
          <p:cNvGrpSpPr/>
          <p:nvPr/>
        </p:nvGrpSpPr>
        <p:grpSpPr>
          <a:xfrm>
            <a:off x="13376720" y="7871173"/>
            <a:ext cx="395531" cy="395531"/>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565FA4"/>
            </a:solidFill>
          </p:spPr>
          <p:txBody>
            <a:bodyPr/>
            <a:lstStyle/>
            <a:p>
              <a:endParaRPr lang="tr-TR"/>
            </a:p>
          </p:txBody>
        </p:sp>
      </p:grpSp>
      <p:grpSp>
        <p:nvGrpSpPr>
          <p:cNvPr id="23" name="Group 23"/>
          <p:cNvGrpSpPr>
            <a:grpSpLocks noChangeAspect="1"/>
          </p:cNvGrpSpPr>
          <p:nvPr/>
        </p:nvGrpSpPr>
        <p:grpSpPr>
          <a:xfrm>
            <a:off x="5098274" y="2310660"/>
            <a:ext cx="3987346" cy="3987330"/>
            <a:chOff x="0" y="0"/>
            <a:chExt cx="6350000" cy="6349975"/>
          </a:xfrm>
        </p:grpSpPr>
        <p:sp>
          <p:nvSpPr>
            <p:cNvPr id="24" name="Freeform 2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61110" r="-61110"/>
              </a:stretch>
            </a:blipFill>
          </p:spPr>
          <p:txBody>
            <a:bodyPr/>
            <a:lstStyle/>
            <a:p>
              <a:endParaRPr lang="tr-TR"/>
            </a:p>
          </p:txBody>
        </p:sp>
      </p:grpSp>
      <p:sp>
        <p:nvSpPr>
          <p:cNvPr id="25" name="TextBox 25"/>
          <p:cNvSpPr txBox="1"/>
          <p:nvPr/>
        </p:nvSpPr>
        <p:spPr>
          <a:xfrm>
            <a:off x="965183" y="6486873"/>
            <a:ext cx="4133091" cy="1384300"/>
          </a:xfrm>
          <a:prstGeom prst="rect">
            <a:avLst/>
          </a:prstGeom>
        </p:spPr>
        <p:txBody>
          <a:bodyPr lIns="0" tIns="0" rIns="0" bIns="0" rtlCol="0" anchor="t">
            <a:spAutoFit/>
          </a:bodyPr>
          <a:lstStyle/>
          <a:p>
            <a:pPr algn="just">
              <a:lnSpc>
                <a:spcPts val="5599"/>
              </a:lnSpc>
            </a:pPr>
            <a:r>
              <a:rPr lang="en-US" sz="3999">
                <a:solidFill>
                  <a:srgbClr val="000000"/>
                </a:solidFill>
                <a:latin typeface="Antonio Light"/>
                <a:ea typeface="Antonio Light"/>
                <a:cs typeface="Antonio Light"/>
                <a:sym typeface="Antonio Light"/>
              </a:rPr>
              <a:t>Akıllı tahta donanımlı derslikler</a:t>
            </a:r>
          </a:p>
        </p:txBody>
      </p:sp>
      <p:sp>
        <p:nvSpPr>
          <p:cNvPr id="26" name="TextBox 26"/>
          <p:cNvSpPr txBox="1"/>
          <p:nvPr/>
        </p:nvSpPr>
        <p:spPr>
          <a:xfrm>
            <a:off x="1028700" y="8071314"/>
            <a:ext cx="4133091" cy="679450"/>
          </a:xfrm>
          <a:prstGeom prst="rect">
            <a:avLst/>
          </a:prstGeom>
        </p:spPr>
        <p:txBody>
          <a:bodyPr lIns="0" tIns="0" rIns="0" bIns="0" rtlCol="0" anchor="t">
            <a:spAutoFit/>
          </a:bodyPr>
          <a:lstStyle/>
          <a:p>
            <a:pPr algn="just">
              <a:lnSpc>
                <a:spcPts val="5599"/>
              </a:lnSpc>
            </a:pPr>
            <a:r>
              <a:rPr lang="en-US" sz="3999">
                <a:solidFill>
                  <a:srgbClr val="000000"/>
                </a:solidFill>
                <a:latin typeface="Antonio Light"/>
                <a:ea typeface="Antonio Light"/>
                <a:cs typeface="Antonio Light"/>
                <a:sym typeface="Antonio Light"/>
              </a:rPr>
              <a:t>4 eğitim laboratuvarı</a:t>
            </a:r>
          </a:p>
        </p:txBody>
      </p:sp>
      <p:grpSp>
        <p:nvGrpSpPr>
          <p:cNvPr id="27" name="Group 27"/>
          <p:cNvGrpSpPr>
            <a:grpSpLocks noChangeAspect="1"/>
          </p:cNvGrpSpPr>
          <p:nvPr/>
        </p:nvGrpSpPr>
        <p:grpSpPr>
          <a:xfrm>
            <a:off x="9425106" y="2008224"/>
            <a:ext cx="3951615" cy="3951599"/>
            <a:chOff x="0" y="0"/>
            <a:chExt cx="6350000" cy="6349975"/>
          </a:xfrm>
        </p:grpSpPr>
        <p:sp>
          <p:nvSpPr>
            <p:cNvPr id="28" name="Freeform 2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61110" r="-61110"/>
              </a:stretch>
            </a:blipFill>
          </p:spPr>
          <p:txBody>
            <a:bodyPr/>
            <a:lstStyle/>
            <a:p>
              <a:endParaRPr lang="tr-TR"/>
            </a:p>
          </p:txBody>
        </p:sp>
      </p:grpSp>
      <p:grpSp>
        <p:nvGrpSpPr>
          <p:cNvPr id="29" name="Group 29"/>
          <p:cNvGrpSpPr>
            <a:grpSpLocks noChangeAspect="1"/>
          </p:cNvGrpSpPr>
          <p:nvPr/>
        </p:nvGrpSpPr>
        <p:grpSpPr>
          <a:xfrm>
            <a:off x="9022169" y="6297989"/>
            <a:ext cx="3963711" cy="3963695"/>
            <a:chOff x="0" y="0"/>
            <a:chExt cx="6350000" cy="6349975"/>
          </a:xfrm>
        </p:grpSpPr>
        <p:sp>
          <p:nvSpPr>
            <p:cNvPr id="30" name="Freeform 3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5211" r="-25211"/>
              </a:stretch>
            </a:blipFill>
          </p:spPr>
          <p:txBody>
            <a:bodyPr/>
            <a:lstStyle/>
            <a:p>
              <a:endParaRPr lang="tr-TR"/>
            </a:p>
          </p:txBody>
        </p:sp>
      </p:grpSp>
      <p:grpSp>
        <p:nvGrpSpPr>
          <p:cNvPr id="31" name="Group 31"/>
          <p:cNvGrpSpPr>
            <a:grpSpLocks noChangeAspect="1"/>
          </p:cNvGrpSpPr>
          <p:nvPr/>
        </p:nvGrpSpPr>
        <p:grpSpPr>
          <a:xfrm>
            <a:off x="5098274" y="6613873"/>
            <a:ext cx="3676245" cy="3676231"/>
            <a:chOff x="0" y="0"/>
            <a:chExt cx="6350000" cy="6349975"/>
          </a:xfrm>
        </p:grpSpPr>
        <p:sp>
          <p:nvSpPr>
            <p:cNvPr id="32" name="Freeform 3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61093" r="-61093"/>
              </a:stretch>
            </a:blipFill>
          </p:spPr>
          <p:txBody>
            <a:bodyPr/>
            <a:lstStyle/>
            <a:p>
              <a:endParaRPr lang="tr-TR"/>
            </a:p>
          </p:txBody>
        </p:sp>
      </p:grpSp>
      <p:sp>
        <p:nvSpPr>
          <p:cNvPr id="33" name="TextBox 33"/>
          <p:cNvSpPr txBox="1"/>
          <p:nvPr/>
        </p:nvSpPr>
        <p:spPr>
          <a:xfrm>
            <a:off x="1028700" y="4258452"/>
            <a:ext cx="4133091" cy="679450"/>
          </a:xfrm>
          <a:prstGeom prst="rect">
            <a:avLst/>
          </a:prstGeom>
        </p:spPr>
        <p:txBody>
          <a:bodyPr lIns="0" tIns="0" rIns="0" bIns="0" rtlCol="0" anchor="t">
            <a:spAutoFit/>
          </a:bodyPr>
          <a:lstStyle/>
          <a:p>
            <a:pPr algn="just">
              <a:lnSpc>
                <a:spcPts val="5599"/>
              </a:lnSpc>
            </a:pPr>
            <a:r>
              <a:rPr lang="en-US" sz="3999">
                <a:solidFill>
                  <a:srgbClr val="000000"/>
                </a:solidFill>
                <a:latin typeface="Antonio Light"/>
                <a:ea typeface="Antonio Light"/>
                <a:cs typeface="Antonio Light"/>
                <a:sym typeface="Antonio Light"/>
              </a:rPr>
              <a:t>5 katlı 3 blok</a:t>
            </a:r>
          </a:p>
        </p:txBody>
      </p:sp>
      <p:sp>
        <p:nvSpPr>
          <p:cNvPr id="34" name="TextBox 34"/>
          <p:cNvSpPr txBox="1"/>
          <p:nvPr/>
        </p:nvSpPr>
        <p:spPr>
          <a:xfrm>
            <a:off x="965183" y="5318902"/>
            <a:ext cx="4133091" cy="679450"/>
          </a:xfrm>
          <a:prstGeom prst="rect">
            <a:avLst/>
          </a:prstGeom>
        </p:spPr>
        <p:txBody>
          <a:bodyPr lIns="0" tIns="0" rIns="0" bIns="0" rtlCol="0" anchor="t">
            <a:spAutoFit/>
          </a:bodyPr>
          <a:lstStyle/>
          <a:p>
            <a:pPr algn="just">
              <a:lnSpc>
                <a:spcPts val="5599"/>
              </a:lnSpc>
            </a:pPr>
            <a:r>
              <a:rPr lang="en-US" sz="3999">
                <a:solidFill>
                  <a:srgbClr val="000000"/>
                </a:solidFill>
                <a:latin typeface="Antonio Light"/>
                <a:ea typeface="Antonio Light"/>
                <a:cs typeface="Antonio Light"/>
                <a:sym typeface="Antonio Light"/>
              </a:rPr>
              <a:t>2 konferans salonu</a:t>
            </a:r>
          </a:p>
        </p:txBody>
      </p:sp>
      <p:sp>
        <p:nvSpPr>
          <p:cNvPr id="35" name="TextBox 35"/>
          <p:cNvSpPr txBox="1"/>
          <p:nvPr/>
        </p:nvSpPr>
        <p:spPr>
          <a:xfrm>
            <a:off x="14138216" y="3149108"/>
            <a:ext cx="4133091" cy="1384300"/>
          </a:xfrm>
          <a:prstGeom prst="rect">
            <a:avLst/>
          </a:prstGeom>
        </p:spPr>
        <p:txBody>
          <a:bodyPr lIns="0" tIns="0" rIns="0" bIns="0" rtlCol="0" anchor="t">
            <a:spAutoFit/>
          </a:bodyPr>
          <a:lstStyle/>
          <a:p>
            <a:pPr algn="l">
              <a:lnSpc>
                <a:spcPts val="5599"/>
              </a:lnSpc>
            </a:pPr>
            <a:r>
              <a:rPr lang="en-US" sz="3999">
                <a:solidFill>
                  <a:srgbClr val="000000"/>
                </a:solidFill>
                <a:latin typeface="Antonio Light"/>
                <a:ea typeface="Antonio Light"/>
                <a:cs typeface="Antonio Light"/>
                <a:sym typeface="Antonio Light"/>
              </a:rPr>
              <a:t>5bilgisayar laboratuvarı</a:t>
            </a:r>
          </a:p>
        </p:txBody>
      </p:sp>
      <p:sp>
        <p:nvSpPr>
          <p:cNvPr id="36" name="TextBox 36"/>
          <p:cNvSpPr txBox="1"/>
          <p:nvPr/>
        </p:nvSpPr>
        <p:spPr>
          <a:xfrm>
            <a:off x="14154909" y="4770542"/>
            <a:ext cx="4133091" cy="679450"/>
          </a:xfrm>
          <a:prstGeom prst="rect">
            <a:avLst/>
          </a:prstGeom>
        </p:spPr>
        <p:txBody>
          <a:bodyPr lIns="0" tIns="0" rIns="0" bIns="0" rtlCol="0" anchor="t">
            <a:spAutoFit/>
          </a:bodyPr>
          <a:lstStyle/>
          <a:p>
            <a:pPr algn="l">
              <a:lnSpc>
                <a:spcPts val="5599"/>
              </a:lnSpc>
            </a:pPr>
            <a:r>
              <a:rPr lang="en-US" sz="3999">
                <a:solidFill>
                  <a:srgbClr val="000000"/>
                </a:solidFill>
                <a:latin typeface="Antonio Light"/>
                <a:ea typeface="Antonio Light"/>
                <a:cs typeface="Antonio Light"/>
                <a:sym typeface="Antonio Light"/>
              </a:rPr>
              <a:t>2 drama sınıfı</a:t>
            </a:r>
          </a:p>
        </p:txBody>
      </p:sp>
      <p:sp>
        <p:nvSpPr>
          <p:cNvPr id="37" name="TextBox 37"/>
          <p:cNvSpPr txBox="1"/>
          <p:nvPr/>
        </p:nvSpPr>
        <p:spPr>
          <a:xfrm>
            <a:off x="14154909" y="5883623"/>
            <a:ext cx="4133091" cy="1384300"/>
          </a:xfrm>
          <a:prstGeom prst="rect">
            <a:avLst/>
          </a:prstGeom>
        </p:spPr>
        <p:txBody>
          <a:bodyPr lIns="0" tIns="0" rIns="0" bIns="0" rtlCol="0" anchor="t">
            <a:spAutoFit/>
          </a:bodyPr>
          <a:lstStyle/>
          <a:p>
            <a:pPr algn="l">
              <a:lnSpc>
                <a:spcPts val="5599"/>
              </a:lnSpc>
            </a:pPr>
            <a:r>
              <a:rPr lang="en-US" sz="3999">
                <a:solidFill>
                  <a:srgbClr val="000000"/>
                </a:solidFill>
                <a:latin typeface="Antonio Light"/>
                <a:ea typeface="Antonio Light"/>
                <a:cs typeface="Antonio Light"/>
                <a:sym typeface="Antonio Light"/>
              </a:rPr>
              <a:t>1 okuma ve çalışma salonu</a:t>
            </a:r>
          </a:p>
        </p:txBody>
      </p:sp>
      <p:sp>
        <p:nvSpPr>
          <p:cNvPr id="38" name="TextBox 38"/>
          <p:cNvSpPr txBox="1"/>
          <p:nvPr/>
        </p:nvSpPr>
        <p:spPr>
          <a:xfrm>
            <a:off x="14154909" y="7794973"/>
            <a:ext cx="4133091" cy="1384300"/>
          </a:xfrm>
          <a:prstGeom prst="rect">
            <a:avLst/>
          </a:prstGeom>
        </p:spPr>
        <p:txBody>
          <a:bodyPr lIns="0" tIns="0" rIns="0" bIns="0" rtlCol="0" anchor="t">
            <a:spAutoFit/>
          </a:bodyPr>
          <a:lstStyle/>
          <a:p>
            <a:pPr algn="l">
              <a:lnSpc>
                <a:spcPts val="5599"/>
              </a:lnSpc>
            </a:pPr>
            <a:r>
              <a:rPr lang="en-US" sz="3999">
                <a:solidFill>
                  <a:srgbClr val="000000"/>
                </a:solidFill>
                <a:latin typeface="Antonio Light"/>
                <a:ea typeface="Antonio Light"/>
                <a:cs typeface="Antonio Light"/>
                <a:sym typeface="Antonio Light"/>
              </a:rPr>
              <a:t>1 akıl ve zeka oyunları atölyesi</a:t>
            </a:r>
          </a:p>
        </p:txBody>
      </p:sp>
      <p:grpSp>
        <p:nvGrpSpPr>
          <p:cNvPr id="39" name="Group 39"/>
          <p:cNvGrpSpPr/>
          <p:nvPr/>
        </p:nvGrpSpPr>
        <p:grpSpPr>
          <a:xfrm>
            <a:off x="388019" y="9417515"/>
            <a:ext cx="395531" cy="395531"/>
            <a:chOff x="0" y="0"/>
            <a:chExt cx="6350000" cy="6350000"/>
          </a:xfrm>
        </p:grpSpPr>
        <p:sp>
          <p:nvSpPr>
            <p:cNvPr id="40" name="Freeform 4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8342"/>
            </a:solidFill>
          </p:spPr>
          <p:txBody>
            <a:bodyPr/>
            <a:lstStyle/>
            <a:p>
              <a:endParaRPr lang="tr-TR"/>
            </a:p>
          </p:txBody>
        </p:sp>
      </p:grpSp>
      <p:sp>
        <p:nvSpPr>
          <p:cNvPr id="41" name="TextBox 41"/>
          <p:cNvSpPr txBox="1"/>
          <p:nvPr/>
        </p:nvSpPr>
        <p:spPr>
          <a:xfrm>
            <a:off x="965183" y="9182100"/>
            <a:ext cx="4133091" cy="679450"/>
          </a:xfrm>
          <a:prstGeom prst="rect">
            <a:avLst/>
          </a:prstGeom>
        </p:spPr>
        <p:txBody>
          <a:bodyPr lIns="0" tIns="0" rIns="0" bIns="0" rtlCol="0" anchor="t">
            <a:spAutoFit/>
          </a:bodyPr>
          <a:lstStyle/>
          <a:p>
            <a:pPr algn="l">
              <a:lnSpc>
                <a:spcPts val="5599"/>
              </a:lnSpc>
            </a:pPr>
            <a:r>
              <a:rPr lang="en-US" sz="3999">
                <a:solidFill>
                  <a:srgbClr val="000000"/>
                </a:solidFill>
                <a:latin typeface="Antonio Light"/>
                <a:ea typeface="Antonio Light"/>
                <a:cs typeface="Antonio Light"/>
                <a:sym typeface="Antonio Light"/>
              </a:rPr>
              <a:t>Öğrenci Destek Birimi</a:t>
            </a:r>
          </a:p>
        </p:txBody>
      </p:sp>
    </p:spTree>
  </p:cSld>
  <p:clrMapOvr>
    <a:masterClrMapping/>
  </p:clrMapOvr>
  <p:transition spd="slow">
    <p:push dir="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235E"/>
        </a:solidFill>
        <a:effectLst/>
      </p:bgPr>
    </p:bg>
    <p:spTree>
      <p:nvGrpSpPr>
        <p:cNvPr id="1" name=""/>
        <p:cNvGrpSpPr/>
        <p:nvPr/>
      </p:nvGrpSpPr>
      <p:grpSpPr>
        <a:xfrm>
          <a:off x="0" y="0"/>
          <a:ext cx="0" cy="0"/>
          <a:chOff x="0" y="0"/>
          <a:chExt cx="0" cy="0"/>
        </a:xfrm>
      </p:grpSpPr>
      <p:grpSp>
        <p:nvGrpSpPr>
          <p:cNvPr id="2" name="Group 2"/>
          <p:cNvGrpSpPr/>
          <p:nvPr/>
        </p:nvGrpSpPr>
        <p:grpSpPr>
          <a:xfrm>
            <a:off x="0" y="-1316363"/>
            <a:ext cx="18288000" cy="7801998"/>
            <a:chOff x="0" y="0"/>
            <a:chExt cx="4816593" cy="2054847"/>
          </a:xfrm>
        </p:grpSpPr>
        <p:sp>
          <p:nvSpPr>
            <p:cNvPr id="3" name="Freeform 3"/>
            <p:cNvSpPr/>
            <p:nvPr/>
          </p:nvSpPr>
          <p:spPr>
            <a:xfrm>
              <a:off x="0" y="0"/>
              <a:ext cx="4816592" cy="2054847"/>
            </a:xfrm>
            <a:custGeom>
              <a:avLst/>
              <a:gdLst/>
              <a:ahLst/>
              <a:cxnLst/>
              <a:rect l="l" t="t" r="r" b="b"/>
              <a:pathLst>
                <a:path w="4816592" h="2054847">
                  <a:moveTo>
                    <a:pt x="42333" y="0"/>
                  </a:moveTo>
                  <a:lnTo>
                    <a:pt x="4774259" y="0"/>
                  </a:lnTo>
                  <a:cubicBezTo>
                    <a:pt x="4785487" y="0"/>
                    <a:pt x="4796254" y="4460"/>
                    <a:pt x="4804193" y="12399"/>
                  </a:cubicBezTo>
                  <a:cubicBezTo>
                    <a:pt x="4812132" y="20338"/>
                    <a:pt x="4816592" y="31106"/>
                    <a:pt x="4816592" y="42333"/>
                  </a:cubicBezTo>
                  <a:lnTo>
                    <a:pt x="4816592" y="2012514"/>
                  </a:lnTo>
                  <a:cubicBezTo>
                    <a:pt x="4816592" y="2023741"/>
                    <a:pt x="4812132" y="2034509"/>
                    <a:pt x="4804193" y="2042448"/>
                  </a:cubicBezTo>
                  <a:cubicBezTo>
                    <a:pt x="4796254" y="2050387"/>
                    <a:pt x="4785487" y="2054847"/>
                    <a:pt x="4774259" y="2054847"/>
                  </a:cubicBezTo>
                  <a:lnTo>
                    <a:pt x="42333" y="2054847"/>
                  </a:lnTo>
                  <a:cubicBezTo>
                    <a:pt x="31106" y="2054847"/>
                    <a:pt x="20338" y="2050387"/>
                    <a:pt x="12399" y="2042448"/>
                  </a:cubicBezTo>
                  <a:cubicBezTo>
                    <a:pt x="4460" y="2034509"/>
                    <a:pt x="0" y="2023741"/>
                    <a:pt x="0" y="2012514"/>
                  </a:cubicBezTo>
                  <a:lnTo>
                    <a:pt x="0" y="42333"/>
                  </a:lnTo>
                  <a:cubicBezTo>
                    <a:pt x="0" y="31106"/>
                    <a:pt x="4460" y="20338"/>
                    <a:pt x="12399" y="12399"/>
                  </a:cubicBezTo>
                  <a:cubicBezTo>
                    <a:pt x="20338" y="4460"/>
                    <a:pt x="31106" y="0"/>
                    <a:pt x="42333" y="0"/>
                  </a:cubicBezTo>
                  <a:close/>
                </a:path>
              </a:pathLst>
            </a:custGeom>
            <a:solidFill>
              <a:srgbClr val="F2F2F2"/>
            </a:solidFill>
          </p:spPr>
          <p:txBody>
            <a:bodyPr/>
            <a:lstStyle/>
            <a:p>
              <a:endParaRPr lang="tr-TR"/>
            </a:p>
          </p:txBody>
        </p:sp>
        <p:sp>
          <p:nvSpPr>
            <p:cNvPr id="4" name="TextBox 4"/>
            <p:cNvSpPr txBox="1"/>
            <p:nvPr/>
          </p:nvSpPr>
          <p:spPr>
            <a:xfrm>
              <a:off x="0" y="-38100"/>
              <a:ext cx="4816593" cy="2092947"/>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447019" y="402812"/>
            <a:ext cx="6210248" cy="5721191"/>
          </a:xfrm>
          <a:custGeom>
            <a:avLst/>
            <a:gdLst/>
            <a:ahLst/>
            <a:cxnLst/>
            <a:rect l="l" t="t" r="r" b="b"/>
            <a:pathLst>
              <a:path w="6210248" h="5721191">
                <a:moveTo>
                  <a:pt x="0" y="0"/>
                </a:moveTo>
                <a:lnTo>
                  <a:pt x="6210248" y="0"/>
                </a:lnTo>
                <a:lnTo>
                  <a:pt x="6210248" y="5721191"/>
                </a:lnTo>
                <a:lnTo>
                  <a:pt x="0" y="5721191"/>
                </a:lnTo>
                <a:lnTo>
                  <a:pt x="0" y="0"/>
                </a:lnTo>
                <a:close/>
              </a:path>
            </a:pathLst>
          </a:custGeom>
          <a:blipFill>
            <a:blip r:embed="rId2"/>
            <a:stretch>
              <a:fillRect/>
            </a:stretch>
          </a:blipFill>
        </p:spPr>
        <p:txBody>
          <a:bodyPr/>
          <a:lstStyle/>
          <a:p>
            <a:endParaRPr lang="tr-TR"/>
          </a:p>
        </p:txBody>
      </p:sp>
      <p:sp>
        <p:nvSpPr>
          <p:cNvPr id="6" name="TextBox 6"/>
          <p:cNvSpPr txBox="1"/>
          <p:nvPr/>
        </p:nvSpPr>
        <p:spPr>
          <a:xfrm>
            <a:off x="6875818" y="1712926"/>
            <a:ext cx="9989629" cy="2939040"/>
          </a:xfrm>
          <a:prstGeom prst="rect">
            <a:avLst/>
          </a:prstGeom>
        </p:spPr>
        <p:txBody>
          <a:bodyPr lIns="0" tIns="0" rIns="0" bIns="0" rtlCol="0" anchor="t">
            <a:spAutoFit/>
          </a:bodyPr>
          <a:lstStyle/>
          <a:p>
            <a:pPr algn="ctr">
              <a:lnSpc>
                <a:spcPts val="11780"/>
              </a:lnSpc>
              <a:spcBef>
                <a:spcPct val="0"/>
              </a:spcBef>
            </a:pPr>
            <a:r>
              <a:rPr lang="en-US" sz="8414">
                <a:solidFill>
                  <a:srgbClr val="00235E"/>
                </a:solidFill>
                <a:latin typeface="Century Expanded"/>
                <a:ea typeface="Century Expanded"/>
                <a:cs typeface="Century Expanded"/>
                <a:sym typeface="Century Expanded"/>
              </a:rPr>
              <a:t>ANABİLİM DALIMIZ</a:t>
            </a:r>
          </a:p>
        </p:txBody>
      </p:sp>
    </p:spTree>
  </p:cSld>
  <p:clrMapOvr>
    <a:masterClrMapping/>
  </p:clrMapOvr>
  <p:transition spd="slow">
    <p:push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44500" y="571500"/>
            <a:ext cx="4114800" cy="547688"/>
            <a:chOff x="0" y="0"/>
            <a:chExt cx="5486400" cy="730250"/>
          </a:xfrm>
        </p:grpSpPr>
        <p:sp>
          <p:nvSpPr>
            <p:cNvPr id="3" name="Freeform 3"/>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4" name="TextBox 4"/>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70</a:t>
              </a:r>
            </a:p>
          </p:txBody>
        </p:sp>
      </p:grpSp>
      <p:sp>
        <p:nvSpPr>
          <p:cNvPr id="5" name="TextBox 5"/>
          <p:cNvSpPr txBox="1"/>
          <p:nvPr/>
        </p:nvSpPr>
        <p:spPr>
          <a:xfrm>
            <a:off x="2283131" y="391379"/>
            <a:ext cx="14644575" cy="10596261"/>
          </a:xfrm>
          <a:prstGeom prst="rect">
            <a:avLst/>
          </a:prstGeom>
        </p:spPr>
        <p:txBody>
          <a:bodyPr lIns="0" tIns="0" rIns="0" bIns="0" rtlCol="0" anchor="t">
            <a:spAutoFit/>
          </a:bodyPr>
          <a:lstStyle/>
          <a:p>
            <a:pPr algn="l">
              <a:lnSpc>
                <a:spcPts val="6008"/>
              </a:lnSpc>
            </a:pPr>
            <a:r>
              <a:rPr lang="en-US" sz="4291">
                <a:solidFill>
                  <a:srgbClr val="00235E"/>
                </a:solidFill>
                <a:latin typeface="Heebo"/>
                <a:ea typeface="Heebo"/>
                <a:cs typeface="Heebo"/>
                <a:sym typeface="Heebo"/>
              </a:rPr>
              <a:t>1997-98 öğretim yılında kurulmuştur.</a:t>
            </a:r>
          </a:p>
          <a:p>
            <a:pPr algn="l">
              <a:lnSpc>
                <a:spcPts val="6008"/>
              </a:lnSpc>
            </a:pPr>
            <a:endParaRPr lang="en-US" sz="4291">
              <a:solidFill>
                <a:srgbClr val="00235E"/>
              </a:solidFill>
              <a:latin typeface="Heebo"/>
              <a:ea typeface="Heebo"/>
              <a:cs typeface="Heebo"/>
              <a:sym typeface="Heebo"/>
            </a:endParaRPr>
          </a:p>
          <a:p>
            <a:pPr algn="l">
              <a:lnSpc>
                <a:spcPts val="6008"/>
              </a:lnSpc>
            </a:pPr>
            <a:r>
              <a:rPr lang="en-US" sz="4291">
                <a:solidFill>
                  <a:srgbClr val="00235E"/>
                </a:solidFill>
                <a:latin typeface="Heebo"/>
                <a:ea typeface="Heebo"/>
                <a:cs typeface="Heebo"/>
                <a:sym typeface="Heebo"/>
              </a:rPr>
              <a:t>Programın amacı;bilgiyi üreten ve teknoloji ile birlikte kullanabilen, yaratıcı ve ülke sorunlarına çözüm üretebilen öğretmenler yetiştirmektir.</a:t>
            </a:r>
          </a:p>
          <a:p>
            <a:pPr algn="l">
              <a:lnSpc>
                <a:spcPts val="6008"/>
              </a:lnSpc>
            </a:pPr>
            <a:endParaRPr lang="en-US" sz="4291">
              <a:solidFill>
                <a:srgbClr val="00235E"/>
              </a:solidFill>
              <a:latin typeface="Heebo"/>
              <a:ea typeface="Heebo"/>
              <a:cs typeface="Heebo"/>
              <a:sym typeface="Heebo"/>
            </a:endParaRPr>
          </a:p>
          <a:p>
            <a:pPr algn="l">
              <a:lnSpc>
                <a:spcPts val="6008"/>
              </a:lnSpc>
            </a:pPr>
            <a:r>
              <a:rPr lang="en-US" sz="4291">
                <a:solidFill>
                  <a:srgbClr val="00235E"/>
                </a:solidFill>
                <a:latin typeface="Heebo"/>
                <a:ea typeface="Heebo"/>
                <a:cs typeface="Heebo"/>
                <a:sym typeface="Heebo"/>
              </a:rPr>
              <a:t>146 saat teorik ve 44 saat uygulama olmak üzere 190 saatlik bir programdır</a:t>
            </a:r>
          </a:p>
          <a:p>
            <a:pPr algn="l">
              <a:lnSpc>
                <a:spcPts val="6008"/>
              </a:lnSpc>
            </a:pPr>
            <a:endParaRPr lang="en-US" sz="4291">
              <a:solidFill>
                <a:srgbClr val="00235E"/>
              </a:solidFill>
              <a:latin typeface="Heebo"/>
              <a:ea typeface="Heebo"/>
              <a:cs typeface="Heebo"/>
              <a:sym typeface="Heebo"/>
            </a:endParaRPr>
          </a:p>
          <a:p>
            <a:pPr algn="l">
              <a:lnSpc>
                <a:spcPts val="6008"/>
              </a:lnSpc>
            </a:pPr>
            <a:r>
              <a:rPr lang="en-US" sz="4291">
                <a:solidFill>
                  <a:srgbClr val="00235E"/>
                </a:solidFill>
                <a:latin typeface="Heebo"/>
                <a:ea typeface="Heebo"/>
                <a:cs typeface="Heebo"/>
                <a:sym typeface="Heebo"/>
              </a:rPr>
              <a:t>Mezuniyet şartı 2.30 ortalama ve 240 AKTS tamamlamaktır.</a:t>
            </a:r>
          </a:p>
          <a:p>
            <a:pPr algn="l">
              <a:lnSpc>
                <a:spcPts val="6008"/>
              </a:lnSpc>
            </a:pPr>
            <a:endParaRPr lang="en-US" sz="4291">
              <a:solidFill>
                <a:srgbClr val="00235E"/>
              </a:solidFill>
              <a:latin typeface="Heebo"/>
              <a:ea typeface="Heebo"/>
              <a:cs typeface="Heebo"/>
              <a:sym typeface="Heebo"/>
            </a:endParaRPr>
          </a:p>
          <a:p>
            <a:pPr algn="l">
              <a:lnSpc>
                <a:spcPts val="6008"/>
              </a:lnSpc>
            </a:pPr>
            <a:r>
              <a:rPr lang="en-US" sz="4291">
                <a:solidFill>
                  <a:srgbClr val="00235E"/>
                </a:solidFill>
                <a:latin typeface="Heebo"/>
                <a:ea typeface="Heebo"/>
                <a:cs typeface="Heebo"/>
                <a:sym typeface="Heebo"/>
              </a:rPr>
              <a:t>FBÖ Lisans Programı 2025-28 yılları arasında EPDAD tarafından akredite edilmiştir. </a:t>
            </a:r>
          </a:p>
          <a:p>
            <a:pPr algn="l">
              <a:lnSpc>
                <a:spcPts val="6008"/>
              </a:lnSpc>
            </a:pPr>
            <a:endParaRPr lang="en-US" sz="4291">
              <a:solidFill>
                <a:srgbClr val="00235E"/>
              </a:solidFill>
              <a:latin typeface="Heebo"/>
              <a:ea typeface="Heebo"/>
              <a:cs typeface="Heebo"/>
              <a:sym typeface="Heebo"/>
            </a:endParaRPr>
          </a:p>
        </p:txBody>
      </p:sp>
      <p:sp>
        <p:nvSpPr>
          <p:cNvPr id="6" name="Freeform 6"/>
          <p:cNvSpPr/>
          <p:nvPr/>
        </p:nvSpPr>
        <p:spPr>
          <a:xfrm>
            <a:off x="763920" y="293748"/>
            <a:ext cx="1277380" cy="1103192"/>
          </a:xfrm>
          <a:custGeom>
            <a:avLst/>
            <a:gdLst/>
            <a:ahLst/>
            <a:cxnLst/>
            <a:rect l="l" t="t" r="r" b="b"/>
            <a:pathLst>
              <a:path w="1277380" h="1103192">
                <a:moveTo>
                  <a:pt x="0" y="0"/>
                </a:moveTo>
                <a:lnTo>
                  <a:pt x="1277380" y="0"/>
                </a:lnTo>
                <a:lnTo>
                  <a:pt x="1277380" y="1103192"/>
                </a:lnTo>
                <a:lnTo>
                  <a:pt x="0" y="11031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7" name="Freeform 7"/>
          <p:cNvSpPr/>
          <p:nvPr/>
        </p:nvSpPr>
        <p:spPr>
          <a:xfrm>
            <a:off x="763920" y="2112955"/>
            <a:ext cx="1277380" cy="1277380"/>
          </a:xfrm>
          <a:custGeom>
            <a:avLst/>
            <a:gdLst/>
            <a:ahLst/>
            <a:cxnLst/>
            <a:rect l="l" t="t" r="r" b="b"/>
            <a:pathLst>
              <a:path w="1277380" h="1277380">
                <a:moveTo>
                  <a:pt x="0" y="0"/>
                </a:moveTo>
                <a:lnTo>
                  <a:pt x="1277380" y="0"/>
                </a:lnTo>
                <a:lnTo>
                  <a:pt x="1277380" y="1277380"/>
                </a:lnTo>
                <a:lnTo>
                  <a:pt x="0" y="12773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8" name="Freeform 8"/>
          <p:cNvSpPr/>
          <p:nvPr/>
        </p:nvSpPr>
        <p:spPr>
          <a:xfrm>
            <a:off x="690797" y="5108647"/>
            <a:ext cx="1423625" cy="1247451"/>
          </a:xfrm>
          <a:custGeom>
            <a:avLst/>
            <a:gdLst/>
            <a:ahLst/>
            <a:cxnLst/>
            <a:rect l="l" t="t" r="r" b="b"/>
            <a:pathLst>
              <a:path w="1423625" h="1247451">
                <a:moveTo>
                  <a:pt x="0" y="0"/>
                </a:moveTo>
                <a:lnTo>
                  <a:pt x="1423625" y="0"/>
                </a:lnTo>
                <a:lnTo>
                  <a:pt x="1423625" y="1247451"/>
                </a:lnTo>
                <a:lnTo>
                  <a:pt x="0" y="12474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9" name="Freeform 9"/>
          <p:cNvSpPr/>
          <p:nvPr/>
        </p:nvSpPr>
        <p:spPr>
          <a:xfrm>
            <a:off x="645869" y="6924351"/>
            <a:ext cx="1468553" cy="1433674"/>
          </a:xfrm>
          <a:custGeom>
            <a:avLst/>
            <a:gdLst/>
            <a:ahLst/>
            <a:cxnLst/>
            <a:rect l="l" t="t" r="r" b="b"/>
            <a:pathLst>
              <a:path w="1468553" h="1433674">
                <a:moveTo>
                  <a:pt x="0" y="0"/>
                </a:moveTo>
                <a:lnTo>
                  <a:pt x="1468553" y="0"/>
                </a:lnTo>
                <a:lnTo>
                  <a:pt x="1468553" y="1433675"/>
                </a:lnTo>
                <a:lnTo>
                  <a:pt x="0" y="14336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0" name="Freeform 10"/>
          <p:cNvSpPr/>
          <p:nvPr/>
        </p:nvSpPr>
        <p:spPr>
          <a:xfrm>
            <a:off x="846998" y="8681216"/>
            <a:ext cx="1194302" cy="1605784"/>
          </a:xfrm>
          <a:custGeom>
            <a:avLst/>
            <a:gdLst/>
            <a:ahLst/>
            <a:cxnLst/>
            <a:rect l="l" t="t" r="r" b="b"/>
            <a:pathLst>
              <a:path w="1194302" h="1605784">
                <a:moveTo>
                  <a:pt x="0" y="0"/>
                </a:moveTo>
                <a:lnTo>
                  <a:pt x="1194302" y="0"/>
                </a:lnTo>
                <a:lnTo>
                  <a:pt x="1194302" y="1605784"/>
                </a:lnTo>
                <a:lnTo>
                  <a:pt x="0" y="16057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Tree>
  </p:cSld>
  <p:clrMapOvr>
    <a:masterClrMapping/>
  </p:clrMapOvr>
  <p:transition spd="slow">
    <p:push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44500" y="571500"/>
            <a:ext cx="4114800" cy="547688"/>
            <a:chOff x="0" y="0"/>
            <a:chExt cx="5486400" cy="730250"/>
          </a:xfrm>
        </p:grpSpPr>
        <p:sp>
          <p:nvSpPr>
            <p:cNvPr id="3" name="Freeform 3"/>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4" name="TextBox 4"/>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70</a:t>
              </a:r>
            </a:p>
          </p:txBody>
        </p:sp>
      </p:grpSp>
      <p:sp>
        <p:nvSpPr>
          <p:cNvPr id="5" name="Freeform 5"/>
          <p:cNvSpPr/>
          <p:nvPr/>
        </p:nvSpPr>
        <p:spPr>
          <a:xfrm>
            <a:off x="524909" y="845344"/>
            <a:ext cx="1505395" cy="1557977"/>
          </a:xfrm>
          <a:custGeom>
            <a:avLst/>
            <a:gdLst/>
            <a:ahLst/>
            <a:cxnLst/>
            <a:rect l="l" t="t" r="r" b="b"/>
            <a:pathLst>
              <a:path w="1505395" h="1557977">
                <a:moveTo>
                  <a:pt x="0" y="0"/>
                </a:moveTo>
                <a:lnTo>
                  <a:pt x="1505395" y="0"/>
                </a:lnTo>
                <a:lnTo>
                  <a:pt x="1505395" y="1557977"/>
                </a:lnTo>
                <a:lnTo>
                  <a:pt x="0" y="15579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6" name="Freeform 6"/>
          <p:cNvSpPr/>
          <p:nvPr/>
        </p:nvSpPr>
        <p:spPr>
          <a:xfrm>
            <a:off x="695191" y="3524129"/>
            <a:ext cx="1164830" cy="1164830"/>
          </a:xfrm>
          <a:custGeom>
            <a:avLst/>
            <a:gdLst/>
            <a:ahLst/>
            <a:cxnLst/>
            <a:rect l="l" t="t" r="r" b="b"/>
            <a:pathLst>
              <a:path w="1164830" h="1164830">
                <a:moveTo>
                  <a:pt x="0" y="0"/>
                </a:moveTo>
                <a:lnTo>
                  <a:pt x="1164831" y="0"/>
                </a:lnTo>
                <a:lnTo>
                  <a:pt x="1164831" y="1164831"/>
                </a:lnTo>
                <a:lnTo>
                  <a:pt x="0" y="11648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7" name="TextBox 7"/>
          <p:cNvSpPr txBox="1"/>
          <p:nvPr/>
        </p:nvSpPr>
        <p:spPr>
          <a:xfrm>
            <a:off x="2030304" y="485775"/>
            <a:ext cx="15476618" cy="9837722"/>
          </a:xfrm>
          <a:prstGeom prst="rect">
            <a:avLst/>
          </a:prstGeom>
        </p:spPr>
        <p:txBody>
          <a:bodyPr lIns="0" tIns="0" rIns="0" bIns="0" rtlCol="0" anchor="t">
            <a:spAutoFit/>
          </a:bodyPr>
          <a:lstStyle/>
          <a:p>
            <a:pPr algn="l">
              <a:lnSpc>
                <a:spcPts val="6008"/>
              </a:lnSpc>
            </a:pPr>
            <a:r>
              <a:rPr lang="en-US" sz="4291">
                <a:solidFill>
                  <a:srgbClr val="00235E"/>
                </a:solidFill>
                <a:latin typeface="Heebo"/>
                <a:ea typeface="Heebo"/>
                <a:cs typeface="Heebo"/>
                <a:sym typeface="Heebo"/>
              </a:rPr>
              <a:t>KPSS121 puan türünde 68 üniversite arasında 23. sıradadır. Ayrıca son üç yılda Türkiye 15.si, 74.sü, 107.si, 174.sü ve 298.si gibi dereceler elde eden mezunlar vermiştir.</a:t>
            </a:r>
          </a:p>
          <a:p>
            <a:pPr algn="l">
              <a:lnSpc>
                <a:spcPts val="6008"/>
              </a:lnSpc>
            </a:pPr>
            <a:endParaRPr lang="en-US" sz="4291">
              <a:solidFill>
                <a:srgbClr val="00235E"/>
              </a:solidFill>
              <a:latin typeface="Heebo"/>
              <a:ea typeface="Heebo"/>
              <a:cs typeface="Heebo"/>
              <a:sym typeface="Heebo"/>
            </a:endParaRPr>
          </a:p>
          <a:p>
            <a:pPr algn="l">
              <a:lnSpc>
                <a:spcPts val="6008"/>
              </a:lnSpc>
            </a:pPr>
            <a:r>
              <a:rPr lang="en-US" sz="4291" b="1">
                <a:solidFill>
                  <a:srgbClr val="00235E"/>
                </a:solidFill>
                <a:latin typeface="Heebo Bold"/>
                <a:ea typeface="Heebo Bold"/>
                <a:cs typeface="Heebo Bold"/>
                <a:sym typeface="Heebo Bold"/>
              </a:rPr>
              <a:t> </a:t>
            </a:r>
            <a:r>
              <a:rPr lang="en-US" sz="4291">
                <a:solidFill>
                  <a:srgbClr val="00235E"/>
                </a:solidFill>
                <a:latin typeface="Heebo"/>
                <a:ea typeface="Heebo"/>
                <a:cs typeface="Heebo"/>
                <a:sym typeface="Heebo"/>
              </a:rPr>
              <a:t>İlköğretim Matematik, Bilgisayar ve Öğretim Teknolojileri, Rehberlik ve Psikolojik Danışmanlık, Sınıf, Okul Öncesi, Türkçe, Sosyal Bilgiler ya da İngilizce öğretmenliklerinde ikinci diploma</a:t>
            </a:r>
          </a:p>
          <a:p>
            <a:pPr algn="l">
              <a:lnSpc>
                <a:spcPts val="6008"/>
              </a:lnSpc>
            </a:pPr>
            <a:endParaRPr lang="en-US" sz="4291">
              <a:solidFill>
                <a:srgbClr val="00235E"/>
              </a:solidFill>
              <a:latin typeface="Heebo"/>
              <a:ea typeface="Heebo"/>
              <a:cs typeface="Heebo"/>
              <a:sym typeface="Heebo"/>
            </a:endParaRPr>
          </a:p>
          <a:p>
            <a:pPr algn="l">
              <a:lnSpc>
                <a:spcPts val="6008"/>
              </a:lnSpc>
            </a:pPr>
            <a:r>
              <a:rPr lang="en-US" sz="4291">
                <a:solidFill>
                  <a:srgbClr val="00235E"/>
                </a:solidFill>
                <a:latin typeface="Heebo"/>
                <a:ea typeface="Heebo"/>
                <a:cs typeface="Heebo"/>
                <a:sym typeface="Heebo"/>
              </a:rPr>
              <a:t>Erasmus ile Letonya, Bulgaristan, Portekiz, İspanya ve Polonya’da kısa dönem eğitim</a:t>
            </a:r>
          </a:p>
          <a:p>
            <a:pPr algn="l">
              <a:lnSpc>
                <a:spcPts val="6008"/>
              </a:lnSpc>
            </a:pPr>
            <a:endParaRPr lang="en-US" sz="4291">
              <a:solidFill>
                <a:srgbClr val="00235E"/>
              </a:solidFill>
              <a:latin typeface="Heebo"/>
              <a:ea typeface="Heebo"/>
              <a:cs typeface="Heebo"/>
              <a:sym typeface="Heebo"/>
            </a:endParaRPr>
          </a:p>
          <a:p>
            <a:pPr algn="l">
              <a:lnSpc>
                <a:spcPts val="6008"/>
              </a:lnSpc>
            </a:pPr>
            <a:r>
              <a:rPr lang="en-US" sz="4291">
                <a:solidFill>
                  <a:srgbClr val="00235E"/>
                </a:solidFill>
                <a:latin typeface="Heebo"/>
                <a:ea typeface="Heebo"/>
                <a:cs typeface="Heebo"/>
                <a:sym typeface="Heebo"/>
              </a:rPr>
              <a:t>TÜBİTAK 2209 Araştırma Projelerinde yürütücülük yapma fırsatı</a:t>
            </a:r>
          </a:p>
          <a:p>
            <a:pPr algn="l">
              <a:lnSpc>
                <a:spcPts val="6008"/>
              </a:lnSpc>
            </a:pPr>
            <a:endParaRPr lang="en-US" sz="4291">
              <a:solidFill>
                <a:srgbClr val="00235E"/>
              </a:solidFill>
              <a:latin typeface="Heebo"/>
              <a:ea typeface="Heebo"/>
              <a:cs typeface="Heebo"/>
              <a:sym typeface="Heebo"/>
            </a:endParaRPr>
          </a:p>
        </p:txBody>
      </p:sp>
      <p:sp>
        <p:nvSpPr>
          <p:cNvPr id="8" name="Freeform 8"/>
          <p:cNvSpPr/>
          <p:nvPr/>
        </p:nvSpPr>
        <p:spPr>
          <a:xfrm>
            <a:off x="579361" y="6564788"/>
            <a:ext cx="1280661" cy="1316875"/>
          </a:xfrm>
          <a:custGeom>
            <a:avLst/>
            <a:gdLst/>
            <a:ahLst/>
            <a:cxnLst/>
            <a:rect l="l" t="t" r="r" b="b"/>
            <a:pathLst>
              <a:path w="1280661" h="1316875">
                <a:moveTo>
                  <a:pt x="0" y="0"/>
                </a:moveTo>
                <a:lnTo>
                  <a:pt x="1280661" y="0"/>
                </a:lnTo>
                <a:lnTo>
                  <a:pt x="1280661" y="1316874"/>
                </a:lnTo>
                <a:lnTo>
                  <a:pt x="0" y="13168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9" name="Freeform 9"/>
          <p:cNvSpPr/>
          <p:nvPr/>
        </p:nvSpPr>
        <p:spPr>
          <a:xfrm>
            <a:off x="692278" y="8664028"/>
            <a:ext cx="1167743" cy="1188543"/>
          </a:xfrm>
          <a:custGeom>
            <a:avLst/>
            <a:gdLst/>
            <a:ahLst/>
            <a:cxnLst/>
            <a:rect l="l" t="t" r="r" b="b"/>
            <a:pathLst>
              <a:path w="1167743" h="1188543">
                <a:moveTo>
                  <a:pt x="0" y="0"/>
                </a:moveTo>
                <a:lnTo>
                  <a:pt x="1167744" y="0"/>
                </a:lnTo>
                <a:lnTo>
                  <a:pt x="1167744" y="1188544"/>
                </a:lnTo>
                <a:lnTo>
                  <a:pt x="0" y="11885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extBox 2"/>
          <p:cNvSpPr txBox="1"/>
          <p:nvPr/>
        </p:nvSpPr>
        <p:spPr>
          <a:xfrm>
            <a:off x="0" y="-466725"/>
            <a:ext cx="17658644" cy="2213987"/>
          </a:xfrm>
          <a:prstGeom prst="rect">
            <a:avLst/>
          </a:prstGeom>
        </p:spPr>
        <p:txBody>
          <a:bodyPr lIns="0" tIns="0" rIns="0" bIns="0" rtlCol="0" anchor="t">
            <a:spAutoFit/>
          </a:bodyPr>
          <a:lstStyle/>
          <a:p>
            <a:pPr algn="ctr">
              <a:lnSpc>
                <a:spcPts val="18144"/>
              </a:lnSpc>
              <a:spcBef>
                <a:spcPct val="0"/>
              </a:spcBef>
            </a:pPr>
            <a:r>
              <a:rPr lang="en-US" sz="12960">
                <a:solidFill>
                  <a:srgbClr val="00235E"/>
                </a:solidFill>
                <a:latin typeface="Century Expanded"/>
                <a:ea typeface="Century Expanded"/>
                <a:cs typeface="Century Expanded"/>
                <a:sym typeface="Century Expanded"/>
              </a:rPr>
              <a:t>Meslek Yüksekokulları</a:t>
            </a:r>
          </a:p>
        </p:txBody>
      </p:sp>
      <p:grpSp>
        <p:nvGrpSpPr>
          <p:cNvPr id="3" name="Group 3"/>
          <p:cNvGrpSpPr/>
          <p:nvPr/>
        </p:nvGrpSpPr>
        <p:grpSpPr>
          <a:xfrm>
            <a:off x="10609638" y="1613659"/>
            <a:ext cx="11027093" cy="11028262"/>
            <a:chOff x="0" y="0"/>
            <a:chExt cx="2904255" cy="2904563"/>
          </a:xfrm>
        </p:grpSpPr>
        <p:sp>
          <p:nvSpPr>
            <p:cNvPr id="4" name="Freeform 4"/>
            <p:cNvSpPr/>
            <p:nvPr/>
          </p:nvSpPr>
          <p:spPr>
            <a:xfrm>
              <a:off x="0" y="0"/>
              <a:ext cx="2904255" cy="2904563"/>
            </a:xfrm>
            <a:custGeom>
              <a:avLst/>
              <a:gdLst/>
              <a:ahLst/>
              <a:cxnLst/>
              <a:rect l="l" t="t" r="r" b="b"/>
              <a:pathLst>
                <a:path w="2904255" h="2904563">
                  <a:moveTo>
                    <a:pt x="54060" y="0"/>
                  </a:moveTo>
                  <a:lnTo>
                    <a:pt x="2850195" y="0"/>
                  </a:lnTo>
                  <a:cubicBezTo>
                    <a:pt x="2880051" y="0"/>
                    <a:pt x="2904255" y="24204"/>
                    <a:pt x="2904255" y="54060"/>
                  </a:cubicBezTo>
                  <a:lnTo>
                    <a:pt x="2904255" y="2850502"/>
                  </a:lnTo>
                  <a:cubicBezTo>
                    <a:pt x="2904255" y="2880359"/>
                    <a:pt x="2880051" y="2904563"/>
                    <a:pt x="2850195" y="2904563"/>
                  </a:cubicBezTo>
                  <a:lnTo>
                    <a:pt x="54060" y="2904563"/>
                  </a:lnTo>
                  <a:cubicBezTo>
                    <a:pt x="24204" y="2904563"/>
                    <a:pt x="0" y="2880359"/>
                    <a:pt x="0" y="2850502"/>
                  </a:cubicBezTo>
                  <a:lnTo>
                    <a:pt x="0" y="54060"/>
                  </a:lnTo>
                  <a:cubicBezTo>
                    <a:pt x="0" y="24204"/>
                    <a:pt x="24204" y="0"/>
                    <a:pt x="54060" y="0"/>
                  </a:cubicBezTo>
                  <a:close/>
                </a:path>
              </a:pathLst>
            </a:custGeom>
            <a:solidFill>
              <a:srgbClr val="00235E"/>
            </a:solidFill>
          </p:spPr>
          <p:txBody>
            <a:bodyPr/>
            <a:lstStyle/>
            <a:p>
              <a:endParaRPr lang="tr-TR"/>
            </a:p>
          </p:txBody>
        </p:sp>
        <p:sp>
          <p:nvSpPr>
            <p:cNvPr id="5" name="TextBox 5"/>
            <p:cNvSpPr txBox="1"/>
            <p:nvPr/>
          </p:nvSpPr>
          <p:spPr>
            <a:xfrm>
              <a:off x="0" y="-38100"/>
              <a:ext cx="2904255" cy="294266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221596" y="1852590"/>
            <a:ext cx="8759474" cy="13338951"/>
          </a:xfrm>
          <a:prstGeom prst="rect">
            <a:avLst/>
          </a:prstGeom>
        </p:spPr>
        <p:txBody>
          <a:bodyPr lIns="0" tIns="0" rIns="0" bIns="0" rtlCol="0" anchor="t">
            <a:spAutoFit/>
          </a:bodyPr>
          <a:lstStyle/>
          <a:p>
            <a:pPr algn="l">
              <a:lnSpc>
                <a:spcPts val="5908"/>
              </a:lnSpc>
            </a:pPr>
            <a:r>
              <a:rPr lang="en-US" sz="3887">
                <a:solidFill>
                  <a:srgbClr val="00235E"/>
                </a:solidFill>
                <a:latin typeface="Heebo"/>
                <a:ea typeface="Heebo"/>
                <a:cs typeface="Heebo"/>
                <a:sym typeface="Heebo"/>
              </a:rPr>
              <a:t>Acıpayam MYO</a:t>
            </a:r>
          </a:p>
          <a:p>
            <a:pPr algn="l">
              <a:lnSpc>
                <a:spcPts val="5908"/>
              </a:lnSpc>
            </a:pPr>
            <a:r>
              <a:rPr lang="en-US" sz="3887">
                <a:solidFill>
                  <a:srgbClr val="00235E"/>
                </a:solidFill>
                <a:latin typeface="Heebo"/>
                <a:ea typeface="Heebo"/>
                <a:cs typeface="Heebo"/>
                <a:sym typeface="Heebo"/>
              </a:rPr>
              <a:t>Bekilli MYO</a:t>
            </a:r>
          </a:p>
          <a:p>
            <a:pPr algn="l">
              <a:lnSpc>
                <a:spcPts val="5908"/>
              </a:lnSpc>
            </a:pPr>
            <a:r>
              <a:rPr lang="en-US" sz="3887">
                <a:solidFill>
                  <a:srgbClr val="00235E"/>
                </a:solidFill>
                <a:latin typeface="Heebo"/>
                <a:ea typeface="Heebo"/>
                <a:cs typeface="Heebo"/>
                <a:sym typeface="Heebo"/>
              </a:rPr>
              <a:t>Bozkurt MYO</a:t>
            </a:r>
          </a:p>
          <a:p>
            <a:pPr algn="l">
              <a:lnSpc>
                <a:spcPts val="5908"/>
              </a:lnSpc>
            </a:pPr>
            <a:r>
              <a:rPr lang="en-US" sz="3887">
                <a:solidFill>
                  <a:srgbClr val="00235E"/>
                </a:solidFill>
                <a:latin typeface="Heebo"/>
                <a:ea typeface="Heebo"/>
                <a:cs typeface="Heebo"/>
                <a:sym typeface="Heebo"/>
              </a:rPr>
              <a:t>Buldan MYO</a:t>
            </a:r>
          </a:p>
          <a:p>
            <a:pPr algn="l">
              <a:lnSpc>
                <a:spcPts val="5908"/>
              </a:lnSpc>
            </a:pPr>
            <a:r>
              <a:rPr lang="en-US" sz="3887">
                <a:solidFill>
                  <a:srgbClr val="00235E"/>
                </a:solidFill>
                <a:latin typeface="Heebo"/>
                <a:ea typeface="Heebo"/>
                <a:cs typeface="Heebo"/>
                <a:sym typeface="Heebo"/>
              </a:rPr>
              <a:t>Çal MYO</a:t>
            </a:r>
          </a:p>
          <a:p>
            <a:pPr algn="l">
              <a:lnSpc>
                <a:spcPts val="5908"/>
              </a:lnSpc>
            </a:pPr>
            <a:r>
              <a:rPr lang="en-US" sz="3887">
                <a:solidFill>
                  <a:srgbClr val="00235E"/>
                </a:solidFill>
                <a:latin typeface="Heebo"/>
                <a:ea typeface="Heebo"/>
                <a:cs typeface="Heebo"/>
                <a:sym typeface="Heebo"/>
              </a:rPr>
              <a:t>Çameli MYO</a:t>
            </a:r>
          </a:p>
          <a:p>
            <a:pPr algn="l">
              <a:lnSpc>
                <a:spcPts val="5908"/>
              </a:lnSpc>
            </a:pPr>
            <a:r>
              <a:rPr lang="en-US" sz="3887">
                <a:solidFill>
                  <a:srgbClr val="00235E"/>
                </a:solidFill>
                <a:latin typeface="Heebo"/>
                <a:ea typeface="Heebo"/>
                <a:cs typeface="Heebo"/>
                <a:sym typeface="Heebo"/>
              </a:rPr>
              <a:t>Çardak Organize Sanayi Bölgesi MYO</a:t>
            </a:r>
          </a:p>
          <a:p>
            <a:pPr algn="l">
              <a:lnSpc>
                <a:spcPts val="5908"/>
              </a:lnSpc>
            </a:pPr>
            <a:r>
              <a:rPr lang="en-US" sz="3887">
                <a:solidFill>
                  <a:srgbClr val="00235E"/>
                </a:solidFill>
                <a:latin typeface="Heebo"/>
                <a:ea typeface="Heebo"/>
                <a:cs typeface="Heebo"/>
                <a:sym typeface="Heebo"/>
              </a:rPr>
              <a:t>Çivril Atasay Kamer MYO</a:t>
            </a:r>
          </a:p>
          <a:p>
            <a:pPr algn="l">
              <a:lnSpc>
                <a:spcPts val="5908"/>
              </a:lnSpc>
            </a:pPr>
            <a:r>
              <a:rPr lang="en-US" sz="3887">
                <a:solidFill>
                  <a:srgbClr val="00235E"/>
                </a:solidFill>
                <a:latin typeface="Heebo"/>
                <a:ea typeface="Heebo"/>
                <a:cs typeface="Heebo"/>
                <a:sym typeface="Heebo"/>
              </a:rPr>
              <a:t>Denizli Sağlık Hizmetleri MYO</a:t>
            </a:r>
          </a:p>
          <a:p>
            <a:pPr algn="l">
              <a:lnSpc>
                <a:spcPts val="5908"/>
              </a:lnSpc>
            </a:pPr>
            <a:r>
              <a:rPr lang="en-US" sz="3887">
                <a:solidFill>
                  <a:srgbClr val="00235E"/>
                </a:solidFill>
                <a:latin typeface="Heebo"/>
                <a:ea typeface="Heebo"/>
                <a:cs typeface="Heebo"/>
                <a:sym typeface="Heebo"/>
              </a:rPr>
              <a:t>Denizli Sosyal Bilimler MYO</a:t>
            </a: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p:txBody>
      </p:sp>
      <p:grpSp>
        <p:nvGrpSpPr>
          <p:cNvPr id="7" name="Group 7"/>
          <p:cNvGrpSpPr/>
          <p:nvPr/>
        </p:nvGrpSpPr>
        <p:grpSpPr>
          <a:xfrm>
            <a:off x="508244" y="1976415"/>
            <a:ext cx="639478" cy="639478"/>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a:t>
              </a:r>
            </a:p>
          </p:txBody>
        </p:sp>
      </p:grpSp>
      <p:grpSp>
        <p:nvGrpSpPr>
          <p:cNvPr id="10" name="Group 10"/>
          <p:cNvGrpSpPr/>
          <p:nvPr/>
        </p:nvGrpSpPr>
        <p:grpSpPr>
          <a:xfrm>
            <a:off x="508244" y="2730617"/>
            <a:ext cx="639478" cy="63947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2</a:t>
              </a:r>
            </a:p>
          </p:txBody>
        </p:sp>
      </p:grpSp>
      <p:grpSp>
        <p:nvGrpSpPr>
          <p:cNvPr id="13" name="Group 13"/>
          <p:cNvGrpSpPr/>
          <p:nvPr/>
        </p:nvGrpSpPr>
        <p:grpSpPr>
          <a:xfrm>
            <a:off x="508244" y="3480948"/>
            <a:ext cx="639478" cy="63947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3</a:t>
              </a:r>
            </a:p>
          </p:txBody>
        </p:sp>
      </p:grpSp>
      <p:grpSp>
        <p:nvGrpSpPr>
          <p:cNvPr id="16" name="Group 16"/>
          <p:cNvGrpSpPr/>
          <p:nvPr/>
        </p:nvGrpSpPr>
        <p:grpSpPr>
          <a:xfrm>
            <a:off x="508244" y="4231279"/>
            <a:ext cx="639478" cy="63947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4</a:t>
              </a:r>
            </a:p>
          </p:txBody>
        </p:sp>
      </p:grpSp>
      <p:grpSp>
        <p:nvGrpSpPr>
          <p:cNvPr id="19" name="Group 19"/>
          <p:cNvGrpSpPr/>
          <p:nvPr/>
        </p:nvGrpSpPr>
        <p:grpSpPr>
          <a:xfrm>
            <a:off x="508244" y="4981610"/>
            <a:ext cx="639478" cy="63947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21" name="TextBox 21"/>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5</a:t>
              </a:r>
            </a:p>
          </p:txBody>
        </p:sp>
      </p:grpSp>
      <p:grpSp>
        <p:nvGrpSpPr>
          <p:cNvPr id="22" name="Group 22"/>
          <p:cNvGrpSpPr/>
          <p:nvPr/>
        </p:nvGrpSpPr>
        <p:grpSpPr>
          <a:xfrm>
            <a:off x="508244" y="5735812"/>
            <a:ext cx="639478" cy="639478"/>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6</a:t>
              </a:r>
            </a:p>
          </p:txBody>
        </p:sp>
      </p:grpSp>
      <p:grpSp>
        <p:nvGrpSpPr>
          <p:cNvPr id="25" name="Group 25"/>
          <p:cNvGrpSpPr/>
          <p:nvPr/>
        </p:nvGrpSpPr>
        <p:grpSpPr>
          <a:xfrm>
            <a:off x="508244" y="6486143"/>
            <a:ext cx="639478" cy="639478"/>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27" name="TextBox 27"/>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7</a:t>
              </a:r>
            </a:p>
          </p:txBody>
        </p:sp>
      </p:grpSp>
      <p:grpSp>
        <p:nvGrpSpPr>
          <p:cNvPr id="28" name="Group 28"/>
          <p:cNvGrpSpPr/>
          <p:nvPr/>
        </p:nvGrpSpPr>
        <p:grpSpPr>
          <a:xfrm>
            <a:off x="508244" y="7236474"/>
            <a:ext cx="639478" cy="639478"/>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8</a:t>
              </a:r>
            </a:p>
          </p:txBody>
        </p:sp>
      </p:grpSp>
      <p:sp>
        <p:nvSpPr>
          <p:cNvPr id="31" name="TextBox 31"/>
          <p:cNvSpPr txBox="1"/>
          <p:nvPr/>
        </p:nvSpPr>
        <p:spPr>
          <a:xfrm>
            <a:off x="10890051" y="1852590"/>
            <a:ext cx="7397949" cy="7395351"/>
          </a:xfrm>
          <a:prstGeom prst="rect">
            <a:avLst/>
          </a:prstGeom>
        </p:spPr>
        <p:txBody>
          <a:bodyPr lIns="0" tIns="0" rIns="0" bIns="0" rtlCol="0" anchor="t">
            <a:spAutoFit/>
          </a:bodyPr>
          <a:lstStyle/>
          <a:p>
            <a:pPr algn="l">
              <a:lnSpc>
                <a:spcPts val="5908"/>
              </a:lnSpc>
            </a:pPr>
            <a:r>
              <a:rPr lang="en-US" sz="3887">
                <a:solidFill>
                  <a:srgbClr val="FFFFFF"/>
                </a:solidFill>
                <a:latin typeface="Heebo"/>
                <a:ea typeface="Heebo"/>
                <a:cs typeface="Heebo"/>
                <a:sym typeface="Heebo"/>
              </a:rPr>
              <a:t>Denizli Teknik Bilimler MYO</a:t>
            </a:r>
          </a:p>
          <a:p>
            <a:pPr algn="l">
              <a:lnSpc>
                <a:spcPts val="5908"/>
              </a:lnSpc>
            </a:pPr>
            <a:r>
              <a:rPr lang="en-US" sz="3887">
                <a:solidFill>
                  <a:srgbClr val="FFFFFF"/>
                </a:solidFill>
                <a:latin typeface="Heebo"/>
                <a:ea typeface="Heebo"/>
                <a:cs typeface="Heebo"/>
                <a:sym typeface="Heebo"/>
              </a:rPr>
              <a:t>Honaz MYO</a:t>
            </a:r>
          </a:p>
          <a:p>
            <a:pPr algn="l">
              <a:lnSpc>
                <a:spcPts val="5908"/>
              </a:lnSpc>
            </a:pPr>
            <a:r>
              <a:rPr lang="en-US" sz="3887">
                <a:solidFill>
                  <a:srgbClr val="FFFFFF"/>
                </a:solidFill>
                <a:latin typeface="Heebo"/>
                <a:ea typeface="Heebo"/>
                <a:cs typeface="Heebo"/>
                <a:sym typeface="Heebo"/>
              </a:rPr>
              <a:t>Kale MYO</a:t>
            </a:r>
          </a:p>
          <a:p>
            <a:pPr algn="l">
              <a:lnSpc>
                <a:spcPts val="5908"/>
              </a:lnSpc>
            </a:pPr>
            <a:r>
              <a:rPr lang="en-US" sz="3887">
                <a:solidFill>
                  <a:srgbClr val="FFFFFF"/>
                </a:solidFill>
                <a:latin typeface="Heebo"/>
                <a:ea typeface="Heebo"/>
                <a:cs typeface="Heebo"/>
                <a:sym typeface="Heebo"/>
              </a:rPr>
              <a:t>Sarayköy MYO</a:t>
            </a:r>
          </a:p>
          <a:p>
            <a:pPr algn="l">
              <a:lnSpc>
                <a:spcPts val="5908"/>
              </a:lnSpc>
            </a:pPr>
            <a:r>
              <a:rPr lang="en-US" sz="3887">
                <a:solidFill>
                  <a:srgbClr val="FFFFFF"/>
                </a:solidFill>
                <a:latin typeface="Heebo"/>
                <a:ea typeface="Heebo"/>
                <a:cs typeface="Heebo"/>
                <a:sym typeface="Heebo"/>
              </a:rPr>
              <a:t>Serinhisar MYO</a:t>
            </a:r>
          </a:p>
          <a:p>
            <a:pPr algn="l">
              <a:lnSpc>
                <a:spcPts val="5908"/>
              </a:lnSpc>
            </a:pPr>
            <a:r>
              <a:rPr lang="en-US" sz="3887">
                <a:solidFill>
                  <a:srgbClr val="FFFFFF"/>
                </a:solidFill>
                <a:latin typeface="Heebo"/>
                <a:ea typeface="Heebo"/>
                <a:cs typeface="Heebo"/>
                <a:sym typeface="Heebo"/>
              </a:rPr>
              <a:t>Tavas MYO</a:t>
            </a:r>
          </a:p>
          <a:p>
            <a:pPr algn="l">
              <a:lnSpc>
                <a:spcPts val="5908"/>
              </a:lnSpc>
            </a:pPr>
            <a:r>
              <a:rPr lang="en-US" sz="3887">
                <a:solidFill>
                  <a:srgbClr val="FFFFFF"/>
                </a:solidFill>
                <a:latin typeface="Heebo"/>
                <a:ea typeface="Heebo"/>
                <a:cs typeface="Heebo"/>
                <a:sym typeface="Heebo"/>
              </a:rPr>
              <a:t>Tavas Sağlık Hizmetleri Sağlık </a:t>
            </a:r>
          </a:p>
          <a:p>
            <a:pPr algn="l">
              <a:lnSpc>
                <a:spcPts val="5908"/>
              </a:lnSpc>
            </a:pPr>
            <a:r>
              <a:rPr lang="en-US" sz="3887">
                <a:solidFill>
                  <a:srgbClr val="FFFFFF"/>
                </a:solidFill>
                <a:latin typeface="Heebo"/>
                <a:ea typeface="Heebo"/>
                <a:cs typeface="Heebo"/>
                <a:sym typeface="Heebo"/>
              </a:rPr>
              <a:t>MYO</a:t>
            </a:r>
          </a:p>
          <a:p>
            <a:pPr algn="l">
              <a:lnSpc>
                <a:spcPts val="5908"/>
              </a:lnSpc>
            </a:pPr>
            <a:endParaRPr lang="en-US" sz="3887">
              <a:solidFill>
                <a:srgbClr val="FFFFFF"/>
              </a:solidFill>
              <a:latin typeface="Heebo"/>
              <a:ea typeface="Heebo"/>
              <a:cs typeface="Heebo"/>
              <a:sym typeface="Heebo"/>
            </a:endParaRPr>
          </a:p>
          <a:p>
            <a:pPr algn="l">
              <a:lnSpc>
                <a:spcPts val="5908"/>
              </a:lnSpc>
            </a:pPr>
            <a:endParaRPr lang="en-US" sz="3887">
              <a:solidFill>
                <a:srgbClr val="FFFFFF"/>
              </a:solidFill>
              <a:latin typeface="Heebo"/>
              <a:ea typeface="Heebo"/>
              <a:cs typeface="Heebo"/>
              <a:sym typeface="Heebo"/>
            </a:endParaRPr>
          </a:p>
        </p:txBody>
      </p:sp>
      <p:grpSp>
        <p:nvGrpSpPr>
          <p:cNvPr id="32" name="Group 32"/>
          <p:cNvGrpSpPr/>
          <p:nvPr/>
        </p:nvGrpSpPr>
        <p:grpSpPr>
          <a:xfrm>
            <a:off x="508244" y="7990252"/>
            <a:ext cx="639478" cy="63947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34" name="TextBox 34"/>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9</a:t>
              </a:r>
            </a:p>
          </p:txBody>
        </p:sp>
      </p:grpSp>
      <p:grpSp>
        <p:nvGrpSpPr>
          <p:cNvPr id="35" name="Group 35"/>
          <p:cNvGrpSpPr/>
          <p:nvPr/>
        </p:nvGrpSpPr>
        <p:grpSpPr>
          <a:xfrm>
            <a:off x="508244" y="8744030"/>
            <a:ext cx="639478" cy="639478"/>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37" name="TextBox 37"/>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10</a:t>
              </a:r>
            </a:p>
          </p:txBody>
        </p:sp>
      </p:grpSp>
      <p:grpSp>
        <p:nvGrpSpPr>
          <p:cNvPr id="38" name="Group 38"/>
          <p:cNvGrpSpPr/>
          <p:nvPr/>
        </p:nvGrpSpPr>
        <p:grpSpPr>
          <a:xfrm>
            <a:off x="9970160" y="1976415"/>
            <a:ext cx="639478" cy="5149206"/>
            <a:chOff x="0" y="0"/>
            <a:chExt cx="852638" cy="6865609"/>
          </a:xfrm>
        </p:grpSpPr>
        <p:grpSp>
          <p:nvGrpSpPr>
            <p:cNvPr id="39" name="Group 39"/>
            <p:cNvGrpSpPr/>
            <p:nvPr/>
          </p:nvGrpSpPr>
          <p:grpSpPr>
            <a:xfrm>
              <a:off x="0" y="0"/>
              <a:ext cx="852638" cy="852638"/>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41" name="TextBox 41"/>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11</a:t>
                </a:r>
              </a:p>
            </p:txBody>
          </p:sp>
        </p:grpSp>
        <p:grpSp>
          <p:nvGrpSpPr>
            <p:cNvPr id="42" name="Group 42"/>
            <p:cNvGrpSpPr/>
            <p:nvPr/>
          </p:nvGrpSpPr>
          <p:grpSpPr>
            <a:xfrm>
              <a:off x="0" y="1005603"/>
              <a:ext cx="852638" cy="852638"/>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44" name="TextBox 44"/>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12</a:t>
                </a:r>
              </a:p>
            </p:txBody>
          </p:sp>
        </p:grpSp>
        <p:grpSp>
          <p:nvGrpSpPr>
            <p:cNvPr id="45" name="Group 45"/>
            <p:cNvGrpSpPr/>
            <p:nvPr/>
          </p:nvGrpSpPr>
          <p:grpSpPr>
            <a:xfrm>
              <a:off x="0" y="2006044"/>
              <a:ext cx="852638" cy="852638"/>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47" name="TextBox 47"/>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13</a:t>
                </a:r>
              </a:p>
            </p:txBody>
          </p:sp>
        </p:grpSp>
        <p:grpSp>
          <p:nvGrpSpPr>
            <p:cNvPr id="48" name="Group 48"/>
            <p:cNvGrpSpPr/>
            <p:nvPr/>
          </p:nvGrpSpPr>
          <p:grpSpPr>
            <a:xfrm>
              <a:off x="0" y="3006485"/>
              <a:ext cx="852638" cy="852638"/>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50" name="TextBox 50"/>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14</a:t>
                </a:r>
              </a:p>
            </p:txBody>
          </p:sp>
        </p:grpSp>
        <p:grpSp>
          <p:nvGrpSpPr>
            <p:cNvPr id="51" name="Group 51"/>
            <p:cNvGrpSpPr/>
            <p:nvPr/>
          </p:nvGrpSpPr>
          <p:grpSpPr>
            <a:xfrm>
              <a:off x="0" y="4006927"/>
              <a:ext cx="852638" cy="852638"/>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53" name="TextBox 53"/>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15</a:t>
                </a:r>
              </a:p>
            </p:txBody>
          </p:sp>
        </p:grpSp>
        <p:grpSp>
          <p:nvGrpSpPr>
            <p:cNvPr id="54" name="Group 54"/>
            <p:cNvGrpSpPr/>
            <p:nvPr/>
          </p:nvGrpSpPr>
          <p:grpSpPr>
            <a:xfrm>
              <a:off x="0" y="5012530"/>
              <a:ext cx="852638" cy="852638"/>
              <a:chOff x="0" y="0"/>
              <a:chExt cx="812800" cy="812800"/>
            </a:xfrm>
          </p:grpSpPr>
          <p:sp>
            <p:nvSpPr>
              <p:cNvPr id="55" name="Freeform 5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56" name="TextBox 56"/>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16</a:t>
                </a:r>
              </a:p>
            </p:txBody>
          </p:sp>
        </p:grpSp>
        <p:grpSp>
          <p:nvGrpSpPr>
            <p:cNvPr id="57" name="Group 57"/>
            <p:cNvGrpSpPr/>
            <p:nvPr/>
          </p:nvGrpSpPr>
          <p:grpSpPr>
            <a:xfrm>
              <a:off x="0" y="6012971"/>
              <a:ext cx="852638" cy="852638"/>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59" name="TextBox 59"/>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17</a:t>
                </a:r>
              </a:p>
            </p:txBody>
          </p:sp>
        </p:grpSp>
      </p:grpSp>
    </p:spTree>
  </p:cSld>
  <p:clrMapOvr>
    <a:masterClrMapping/>
  </p:clrMapOvr>
  <p:transition spd="slow">
    <p:push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44500" y="571500"/>
            <a:ext cx="4114800" cy="547688"/>
            <a:chOff x="0" y="0"/>
            <a:chExt cx="5486400" cy="730250"/>
          </a:xfrm>
        </p:grpSpPr>
        <p:sp>
          <p:nvSpPr>
            <p:cNvPr id="3" name="Freeform 3"/>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4" name="TextBox 4"/>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70</a:t>
              </a:r>
            </a:p>
          </p:txBody>
        </p:sp>
      </p:grpSp>
      <p:pic>
        <p:nvPicPr>
          <p:cNvPr id="5" name="Picture 5"/>
          <p:cNvPicPr>
            <a:picLocks noChangeAspect="1"/>
          </p:cNvPicPr>
          <p:nvPr/>
        </p:nvPicPr>
        <p:blipFill>
          <a:blip r:embed="rId2"/>
          <a:stretch>
            <a:fillRect/>
          </a:stretch>
        </p:blipFill>
        <p:spPr>
          <a:xfrm>
            <a:off x="10936553" y="-263261"/>
            <a:ext cx="4937760" cy="4937760"/>
          </a:xfrm>
          <a:prstGeom prst="rect">
            <a:avLst/>
          </a:prstGeom>
        </p:spPr>
      </p:pic>
      <p:pic>
        <p:nvPicPr>
          <p:cNvPr id="6" name="Picture 6"/>
          <p:cNvPicPr>
            <a:picLocks noChangeAspect="1"/>
          </p:cNvPicPr>
          <p:nvPr/>
        </p:nvPicPr>
        <p:blipFill>
          <a:blip r:embed="rId3"/>
          <a:stretch>
            <a:fillRect/>
          </a:stretch>
        </p:blipFill>
        <p:spPr>
          <a:xfrm>
            <a:off x="388357" y="3716389"/>
            <a:ext cx="4937760" cy="4937760"/>
          </a:xfrm>
          <a:prstGeom prst="rect">
            <a:avLst/>
          </a:prstGeom>
        </p:spPr>
      </p:pic>
      <p:sp>
        <p:nvSpPr>
          <p:cNvPr id="7" name="TextBox 7"/>
          <p:cNvSpPr txBox="1"/>
          <p:nvPr/>
        </p:nvSpPr>
        <p:spPr>
          <a:xfrm>
            <a:off x="5148425" y="4569639"/>
            <a:ext cx="10314409" cy="2825325"/>
          </a:xfrm>
          <a:prstGeom prst="rect">
            <a:avLst/>
          </a:prstGeom>
        </p:spPr>
        <p:txBody>
          <a:bodyPr lIns="0" tIns="0" rIns="0" bIns="0" rtlCol="0" anchor="t">
            <a:spAutoFit/>
          </a:bodyPr>
          <a:lstStyle/>
          <a:p>
            <a:pPr algn="l">
              <a:lnSpc>
                <a:spcPts val="7548"/>
              </a:lnSpc>
            </a:pPr>
            <a:r>
              <a:rPr lang="en-US" sz="5391">
                <a:solidFill>
                  <a:srgbClr val="00235E"/>
                </a:solidFill>
                <a:latin typeface="Heebo"/>
                <a:ea typeface="Heebo"/>
                <a:cs typeface="Heebo"/>
                <a:sym typeface="Heebo"/>
              </a:rPr>
              <a:t>Fen Bilgisi Eğitimi Anabilim Dalı ile ilgili haber ve duyurulara ulaşmak için:</a:t>
            </a:r>
          </a:p>
        </p:txBody>
      </p:sp>
      <p:sp>
        <p:nvSpPr>
          <p:cNvPr id="8" name="Freeform 8"/>
          <p:cNvSpPr/>
          <p:nvPr/>
        </p:nvSpPr>
        <p:spPr>
          <a:xfrm>
            <a:off x="5148425" y="7944827"/>
            <a:ext cx="1902781" cy="1902781"/>
          </a:xfrm>
          <a:custGeom>
            <a:avLst/>
            <a:gdLst/>
            <a:ahLst/>
            <a:cxnLst/>
            <a:rect l="l" t="t" r="r" b="b"/>
            <a:pathLst>
              <a:path w="1902781" h="1902781">
                <a:moveTo>
                  <a:pt x="0" y="0"/>
                </a:moveTo>
                <a:lnTo>
                  <a:pt x="1902781" y="0"/>
                </a:lnTo>
                <a:lnTo>
                  <a:pt x="1902781" y="1902781"/>
                </a:lnTo>
                <a:lnTo>
                  <a:pt x="0" y="1902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9" name="TextBox 9"/>
          <p:cNvSpPr txBox="1"/>
          <p:nvPr/>
        </p:nvSpPr>
        <p:spPr>
          <a:xfrm>
            <a:off x="799837" y="740569"/>
            <a:ext cx="10314409" cy="2825325"/>
          </a:xfrm>
          <a:prstGeom prst="rect">
            <a:avLst/>
          </a:prstGeom>
        </p:spPr>
        <p:txBody>
          <a:bodyPr lIns="0" tIns="0" rIns="0" bIns="0" rtlCol="0" anchor="t">
            <a:spAutoFit/>
          </a:bodyPr>
          <a:lstStyle/>
          <a:p>
            <a:pPr algn="l">
              <a:lnSpc>
                <a:spcPts val="7548"/>
              </a:lnSpc>
            </a:pPr>
            <a:r>
              <a:rPr lang="en-US" sz="5391">
                <a:solidFill>
                  <a:srgbClr val="00235E"/>
                </a:solidFill>
                <a:latin typeface="Heebo"/>
                <a:ea typeface="Heebo"/>
                <a:cs typeface="Heebo"/>
                <a:sym typeface="Heebo"/>
              </a:rPr>
              <a:t>Fen Bilgisi Öğretmenliği Programı hakkında daha detaylı bilgi almak için:</a:t>
            </a:r>
          </a:p>
        </p:txBody>
      </p:sp>
      <p:sp>
        <p:nvSpPr>
          <p:cNvPr id="10" name="TextBox 10"/>
          <p:cNvSpPr txBox="1"/>
          <p:nvPr/>
        </p:nvSpPr>
        <p:spPr>
          <a:xfrm>
            <a:off x="7326298" y="8337931"/>
            <a:ext cx="5170502" cy="920369"/>
          </a:xfrm>
          <a:prstGeom prst="rect">
            <a:avLst/>
          </a:prstGeom>
        </p:spPr>
        <p:txBody>
          <a:bodyPr wrap="square" lIns="0" tIns="0" rIns="0" bIns="0" rtlCol="0" anchor="t">
            <a:spAutoFit/>
          </a:bodyPr>
          <a:lstStyle/>
          <a:p>
            <a:pPr algn="ctr">
              <a:lnSpc>
                <a:spcPts val="7546"/>
              </a:lnSpc>
              <a:spcBef>
                <a:spcPct val="0"/>
              </a:spcBef>
            </a:pPr>
            <a:r>
              <a:rPr lang="en-US" sz="5390" dirty="0" err="1">
                <a:solidFill>
                  <a:srgbClr val="00235E"/>
                </a:solidFill>
                <a:latin typeface="Garet"/>
                <a:ea typeface="Garet"/>
                <a:cs typeface="Garet"/>
                <a:sym typeface="Garet"/>
              </a:rPr>
              <a:t>paufenbilgisi</a:t>
            </a:r>
            <a:endParaRPr lang="en-US" sz="5390" dirty="0">
              <a:solidFill>
                <a:srgbClr val="00235E"/>
              </a:solidFill>
              <a:latin typeface="Garet"/>
              <a:ea typeface="Garet"/>
              <a:cs typeface="Garet"/>
              <a:sym typeface="Garet"/>
            </a:endParaRPr>
          </a:p>
        </p:txBody>
      </p:sp>
    </p:spTree>
  </p:cSld>
  <p:clrMapOvr>
    <a:masterClrMapping/>
  </p:clrMapOvr>
  <p:transition spd="slow">
    <p:push/>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5465" y="1893304"/>
            <a:ext cx="3250196" cy="3250196"/>
            <a:chOff x="0" y="0"/>
            <a:chExt cx="6350000" cy="6350000"/>
          </a:xfrm>
        </p:grpSpPr>
        <p:sp>
          <p:nvSpPr>
            <p:cNvPr id="3" name="Freeform 3"/>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2"/>
              <a:stretch>
                <a:fillRect t="-15500" b="-15500"/>
              </a:stretch>
            </a:blipFill>
          </p:spPr>
          <p:txBody>
            <a:bodyPr/>
            <a:lstStyle/>
            <a:p>
              <a:endParaRPr lang="tr-TR"/>
            </a:p>
          </p:txBody>
        </p:sp>
      </p:grpSp>
      <p:sp>
        <p:nvSpPr>
          <p:cNvPr id="4" name="TextBox 4"/>
          <p:cNvSpPr txBox="1"/>
          <p:nvPr/>
        </p:nvSpPr>
        <p:spPr>
          <a:xfrm>
            <a:off x="695465" y="5214375"/>
            <a:ext cx="2532916" cy="692183"/>
          </a:xfrm>
          <a:prstGeom prst="rect">
            <a:avLst/>
          </a:prstGeom>
        </p:spPr>
        <p:txBody>
          <a:bodyPr lIns="0" tIns="0" rIns="0" bIns="0" rtlCol="0" anchor="t">
            <a:spAutoFit/>
          </a:bodyPr>
          <a:lstStyle/>
          <a:p>
            <a:pPr algn="ctr">
              <a:lnSpc>
                <a:spcPts val="2802"/>
              </a:lnSpc>
            </a:pPr>
            <a:r>
              <a:rPr lang="en-US" sz="2002">
                <a:solidFill>
                  <a:srgbClr val="00235E"/>
                </a:solidFill>
                <a:latin typeface="Garet"/>
                <a:ea typeface="Garet"/>
                <a:cs typeface="Garet"/>
                <a:sym typeface="Garet"/>
              </a:rPr>
              <a:t>Prof. Dr. İzzet Kara</a:t>
            </a:r>
          </a:p>
          <a:p>
            <a:pPr algn="ctr">
              <a:lnSpc>
                <a:spcPts val="2802"/>
              </a:lnSpc>
              <a:spcBef>
                <a:spcPct val="0"/>
              </a:spcBef>
            </a:pPr>
            <a:r>
              <a:rPr lang="en-US" sz="2002">
                <a:solidFill>
                  <a:srgbClr val="00235E"/>
                </a:solidFill>
                <a:latin typeface="Garet"/>
                <a:ea typeface="Garet"/>
                <a:cs typeface="Garet"/>
                <a:sym typeface="Garet"/>
              </a:rPr>
              <a:t>Dekan</a:t>
            </a:r>
          </a:p>
        </p:txBody>
      </p:sp>
      <p:grpSp>
        <p:nvGrpSpPr>
          <p:cNvPr id="5" name="Group 5"/>
          <p:cNvGrpSpPr/>
          <p:nvPr/>
        </p:nvGrpSpPr>
        <p:grpSpPr>
          <a:xfrm>
            <a:off x="4369270" y="2002279"/>
            <a:ext cx="3250196" cy="3250196"/>
            <a:chOff x="0" y="0"/>
            <a:chExt cx="6350000" cy="6350000"/>
          </a:xfrm>
        </p:grpSpPr>
        <p:sp>
          <p:nvSpPr>
            <p:cNvPr id="6" name="Freeform 6"/>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3"/>
              <a:stretch>
                <a:fillRect t="-10000" b="-10000"/>
              </a:stretch>
            </a:blipFill>
          </p:spPr>
          <p:txBody>
            <a:bodyPr/>
            <a:lstStyle/>
            <a:p>
              <a:endParaRPr lang="tr-TR"/>
            </a:p>
          </p:txBody>
        </p:sp>
      </p:grpSp>
      <p:grpSp>
        <p:nvGrpSpPr>
          <p:cNvPr id="7" name="Group 7"/>
          <p:cNvGrpSpPr/>
          <p:nvPr/>
        </p:nvGrpSpPr>
        <p:grpSpPr>
          <a:xfrm>
            <a:off x="9144000" y="1966771"/>
            <a:ext cx="3250196" cy="3250196"/>
            <a:chOff x="0" y="0"/>
            <a:chExt cx="6350000" cy="6350000"/>
          </a:xfrm>
        </p:grpSpPr>
        <p:sp>
          <p:nvSpPr>
            <p:cNvPr id="8" name="Freeform 8"/>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4"/>
              <a:stretch>
                <a:fillRect l="-16004" t="-22976" r="-105831" b="-24822"/>
              </a:stretch>
            </a:blipFill>
          </p:spPr>
          <p:txBody>
            <a:bodyPr/>
            <a:lstStyle/>
            <a:p>
              <a:endParaRPr lang="tr-TR"/>
            </a:p>
          </p:txBody>
        </p:sp>
      </p:grpSp>
      <p:grpSp>
        <p:nvGrpSpPr>
          <p:cNvPr id="9" name="Group 9"/>
          <p:cNvGrpSpPr/>
          <p:nvPr/>
        </p:nvGrpSpPr>
        <p:grpSpPr>
          <a:xfrm>
            <a:off x="13548615" y="1893304"/>
            <a:ext cx="3250196" cy="3250196"/>
            <a:chOff x="0" y="0"/>
            <a:chExt cx="6350000" cy="6350000"/>
          </a:xfrm>
        </p:grpSpPr>
        <p:sp>
          <p:nvSpPr>
            <p:cNvPr id="10" name="Freeform 10"/>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5"/>
              <a:stretch>
                <a:fillRect t="-11500" b="-11500"/>
              </a:stretch>
            </a:blipFill>
          </p:spPr>
          <p:txBody>
            <a:bodyPr/>
            <a:lstStyle/>
            <a:p>
              <a:endParaRPr lang="tr-TR"/>
            </a:p>
          </p:txBody>
        </p:sp>
      </p:grpSp>
      <p:grpSp>
        <p:nvGrpSpPr>
          <p:cNvPr id="11" name="Group 11"/>
          <p:cNvGrpSpPr/>
          <p:nvPr/>
        </p:nvGrpSpPr>
        <p:grpSpPr>
          <a:xfrm>
            <a:off x="695465" y="5851189"/>
            <a:ext cx="3250196" cy="3250196"/>
            <a:chOff x="0" y="0"/>
            <a:chExt cx="6350000" cy="6350000"/>
          </a:xfrm>
        </p:grpSpPr>
        <p:sp>
          <p:nvSpPr>
            <p:cNvPr id="12" name="Freeform 12"/>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6"/>
              <a:stretch>
                <a:fillRect l="-40277" r="-40277"/>
              </a:stretch>
            </a:blipFill>
          </p:spPr>
          <p:txBody>
            <a:bodyPr/>
            <a:lstStyle/>
            <a:p>
              <a:endParaRPr lang="tr-TR"/>
            </a:p>
          </p:txBody>
        </p:sp>
      </p:grpSp>
      <p:grpSp>
        <p:nvGrpSpPr>
          <p:cNvPr id="13" name="Group 13"/>
          <p:cNvGrpSpPr/>
          <p:nvPr/>
        </p:nvGrpSpPr>
        <p:grpSpPr>
          <a:xfrm>
            <a:off x="4984261" y="5851189"/>
            <a:ext cx="3250196" cy="3250196"/>
            <a:chOff x="0" y="0"/>
            <a:chExt cx="6350000" cy="6350000"/>
          </a:xfrm>
        </p:grpSpPr>
        <p:sp>
          <p:nvSpPr>
            <p:cNvPr id="14" name="Freeform 14"/>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7"/>
              <a:stretch>
                <a:fillRect t="-15853" b="-15853"/>
              </a:stretch>
            </a:blipFill>
          </p:spPr>
          <p:txBody>
            <a:bodyPr/>
            <a:lstStyle/>
            <a:p>
              <a:endParaRPr lang="tr-TR"/>
            </a:p>
          </p:txBody>
        </p:sp>
      </p:grpSp>
      <p:grpSp>
        <p:nvGrpSpPr>
          <p:cNvPr id="15" name="Group 15"/>
          <p:cNvGrpSpPr/>
          <p:nvPr/>
        </p:nvGrpSpPr>
        <p:grpSpPr>
          <a:xfrm>
            <a:off x="9144000" y="5851189"/>
            <a:ext cx="3250196" cy="3250196"/>
            <a:chOff x="0" y="0"/>
            <a:chExt cx="6350000" cy="6350000"/>
          </a:xfrm>
        </p:grpSpPr>
        <p:sp>
          <p:nvSpPr>
            <p:cNvPr id="16" name="Freeform 16"/>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8"/>
              <a:stretch>
                <a:fillRect t="-8000" b="-8000"/>
              </a:stretch>
            </a:blipFill>
          </p:spPr>
          <p:txBody>
            <a:bodyPr/>
            <a:lstStyle/>
            <a:p>
              <a:endParaRPr lang="tr-TR"/>
            </a:p>
          </p:txBody>
        </p:sp>
      </p:grpSp>
      <p:grpSp>
        <p:nvGrpSpPr>
          <p:cNvPr id="17" name="Group 17"/>
          <p:cNvGrpSpPr/>
          <p:nvPr/>
        </p:nvGrpSpPr>
        <p:grpSpPr>
          <a:xfrm>
            <a:off x="13548615" y="5676681"/>
            <a:ext cx="3250196" cy="3250196"/>
            <a:chOff x="0" y="0"/>
            <a:chExt cx="6350000" cy="6350000"/>
          </a:xfrm>
        </p:grpSpPr>
        <p:sp>
          <p:nvSpPr>
            <p:cNvPr id="18" name="Freeform 18"/>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9"/>
              <a:stretch>
                <a:fillRect t="-18750" b="-18750"/>
              </a:stretch>
            </a:blipFill>
          </p:spPr>
          <p:txBody>
            <a:bodyPr/>
            <a:lstStyle/>
            <a:p>
              <a:endParaRPr lang="tr-TR"/>
            </a:p>
          </p:txBody>
        </p:sp>
      </p:grpSp>
      <p:sp>
        <p:nvSpPr>
          <p:cNvPr id="19" name="TextBox 19"/>
          <p:cNvSpPr txBox="1"/>
          <p:nvPr/>
        </p:nvSpPr>
        <p:spPr>
          <a:xfrm>
            <a:off x="41565" y="-238125"/>
            <a:ext cx="18204869" cy="2131429"/>
          </a:xfrm>
          <a:prstGeom prst="rect">
            <a:avLst/>
          </a:prstGeom>
        </p:spPr>
        <p:txBody>
          <a:bodyPr lIns="0" tIns="0" rIns="0" bIns="0" rtlCol="0" anchor="t">
            <a:spAutoFit/>
          </a:bodyPr>
          <a:lstStyle/>
          <a:p>
            <a:pPr algn="ctr">
              <a:lnSpc>
                <a:spcPts val="17444"/>
              </a:lnSpc>
              <a:spcBef>
                <a:spcPct val="0"/>
              </a:spcBef>
            </a:pPr>
            <a:r>
              <a:rPr lang="en-US" sz="12460">
                <a:solidFill>
                  <a:srgbClr val="00235E"/>
                </a:solidFill>
                <a:latin typeface="Century Expanded"/>
                <a:ea typeface="Century Expanded"/>
                <a:cs typeface="Century Expanded"/>
                <a:sym typeface="Century Expanded"/>
              </a:rPr>
              <a:t>Anabilim Dalı Kadrosu</a:t>
            </a:r>
          </a:p>
        </p:txBody>
      </p:sp>
      <p:sp>
        <p:nvSpPr>
          <p:cNvPr id="20" name="TextBox 20"/>
          <p:cNvSpPr txBox="1"/>
          <p:nvPr/>
        </p:nvSpPr>
        <p:spPr>
          <a:xfrm>
            <a:off x="4536135" y="5214375"/>
            <a:ext cx="2916467" cy="692236"/>
          </a:xfrm>
          <a:prstGeom prst="rect">
            <a:avLst/>
          </a:prstGeom>
        </p:spPr>
        <p:txBody>
          <a:bodyPr lIns="0" tIns="0" rIns="0" bIns="0" rtlCol="0" anchor="t">
            <a:spAutoFit/>
          </a:bodyPr>
          <a:lstStyle/>
          <a:p>
            <a:pPr algn="ctr">
              <a:lnSpc>
                <a:spcPts val="2800"/>
              </a:lnSpc>
            </a:pPr>
            <a:r>
              <a:rPr lang="en-US" sz="2000">
                <a:solidFill>
                  <a:srgbClr val="00235E"/>
                </a:solidFill>
                <a:latin typeface="Garet"/>
                <a:ea typeface="Garet"/>
                <a:cs typeface="Garet"/>
                <a:sym typeface="Garet"/>
              </a:rPr>
              <a:t>Prof. Dr. Serkan Sevim</a:t>
            </a:r>
          </a:p>
          <a:p>
            <a:pPr algn="ctr">
              <a:lnSpc>
                <a:spcPts val="2800"/>
              </a:lnSpc>
              <a:spcBef>
                <a:spcPct val="0"/>
              </a:spcBef>
            </a:pPr>
            <a:r>
              <a:rPr lang="en-US" sz="2000">
                <a:solidFill>
                  <a:srgbClr val="00235E"/>
                </a:solidFill>
                <a:latin typeface="Garet"/>
                <a:ea typeface="Garet"/>
                <a:cs typeface="Garet"/>
                <a:sym typeface="Garet"/>
              </a:rPr>
              <a:t>Bölüm Başkanı</a:t>
            </a:r>
          </a:p>
        </p:txBody>
      </p:sp>
      <p:sp>
        <p:nvSpPr>
          <p:cNvPr id="21" name="TextBox 21"/>
          <p:cNvSpPr txBox="1"/>
          <p:nvPr/>
        </p:nvSpPr>
        <p:spPr>
          <a:xfrm>
            <a:off x="8210016" y="5169342"/>
            <a:ext cx="4834225" cy="737216"/>
          </a:xfrm>
          <a:prstGeom prst="rect">
            <a:avLst/>
          </a:prstGeom>
        </p:spPr>
        <p:txBody>
          <a:bodyPr lIns="0" tIns="0" rIns="0" bIns="0" rtlCol="0" anchor="t">
            <a:spAutoFit/>
          </a:bodyPr>
          <a:lstStyle/>
          <a:p>
            <a:pPr algn="ctr">
              <a:lnSpc>
                <a:spcPts val="2940"/>
              </a:lnSpc>
            </a:pPr>
            <a:r>
              <a:rPr lang="en-US" sz="2100">
                <a:solidFill>
                  <a:srgbClr val="00235E"/>
                </a:solidFill>
                <a:latin typeface="Garet"/>
                <a:ea typeface="Garet"/>
                <a:cs typeface="Garet"/>
                <a:sym typeface="Garet"/>
              </a:rPr>
              <a:t>Prof. Dr. Ayşe Savran Gencer</a:t>
            </a:r>
          </a:p>
          <a:p>
            <a:pPr algn="ctr">
              <a:lnSpc>
                <a:spcPts val="2940"/>
              </a:lnSpc>
              <a:spcBef>
                <a:spcPct val="0"/>
              </a:spcBef>
            </a:pPr>
            <a:r>
              <a:rPr lang="en-US" sz="2100">
                <a:solidFill>
                  <a:srgbClr val="00235E"/>
                </a:solidFill>
                <a:latin typeface="Garet"/>
                <a:ea typeface="Garet"/>
                <a:cs typeface="Garet"/>
                <a:sym typeface="Garet"/>
              </a:rPr>
              <a:t>Anabilim Dalı Başkanı</a:t>
            </a:r>
          </a:p>
        </p:txBody>
      </p:sp>
      <p:sp>
        <p:nvSpPr>
          <p:cNvPr id="22" name="TextBox 22"/>
          <p:cNvSpPr txBox="1"/>
          <p:nvPr/>
        </p:nvSpPr>
        <p:spPr>
          <a:xfrm>
            <a:off x="13336521" y="5105400"/>
            <a:ext cx="3462291" cy="692183"/>
          </a:xfrm>
          <a:prstGeom prst="rect">
            <a:avLst/>
          </a:prstGeom>
        </p:spPr>
        <p:txBody>
          <a:bodyPr lIns="0" tIns="0" rIns="0" bIns="0" rtlCol="0" anchor="t">
            <a:spAutoFit/>
          </a:bodyPr>
          <a:lstStyle/>
          <a:p>
            <a:pPr algn="ctr">
              <a:lnSpc>
                <a:spcPts val="2802"/>
              </a:lnSpc>
            </a:pPr>
            <a:r>
              <a:rPr lang="en-US" sz="2002">
                <a:solidFill>
                  <a:srgbClr val="00235E"/>
                </a:solidFill>
                <a:latin typeface="Garet"/>
                <a:ea typeface="Garet"/>
                <a:cs typeface="Garet"/>
                <a:sym typeface="Garet"/>
              </a:rPr>
              <a:t>Prof. Dr. Fatma Taşkın Ekici</a:t>
            </a:r>
          </a:p>
          <a:p>
            <a:pPr algn="ctr">
              <a:lnSpc>
                <a:spcPts val="2802"/>
              </a:lnSpc>
              <a:spcBef>
                <a:spcPct val="0"/>
              </a:spcBef>
            </a:pPr>
            <a:r>
              <a:rPr lang="en-US" sz="2002">
                <a:solidFill>
                  <a:srgbClr val="00235E"/>
                </a:solidFill>
                <a:latin typeface="Garet"/>
                <a:ea typeface="Garet"/>
                <a:cs typeface="Garet"/>
                <a:sym typeface="Garet"/>
              </a:rPr>
              <a:t>Merkez Müdürü</a:t>
            </a:r>
          </a:p>
        </p:txBody>
      </p:sp>
      <p:sp>
        <p:nvSpPr>
          <p:cNvPr id="23" name="TextBox 23"/>
          <p:cNvSpPr txBox="1"/>
          <p:nvPr/>
        </p:nvSpPr>
        <p:spPr>
          <a:xfrm>
            <a:off x="695465" y="9063285"/>
            <a:ext cx="2922401" cy="339714"/>
          </a:xfrm>
          <a:prstGeom prst="rect">
            <a:avLst/>
          </a:prstGeom>
        </p:spPr>
        <p:txBody>
          <a:bodyPr lIns="0" tIns="0" rIns="0" bIns="0" rtlCol="0" anchor="t">
            <a:spAutoFit/>
          </a:bodyPr>
          <a:lstStyle/>
          <a:p>
            <a:pPr algn="ctr">
              <a:lnSpc>
                <a:spcPts val="2802"/>
              </a:lnSpc>
              <a:spcBef>
                <a:spcPct val="0"/>
              </a:spcBef>
            </a:pPr>
            <a:r>
              <a:rPr lang="en-US" sz="2002">
                <a:solidFill>
                  <a:srgbClr val="00235E"/>
                </a:solidFill>
                <a:latin typeface="Garet"/>
                <a:ea typeface="Garet"/>
                <a:cs typeface="Garet"/>
                <a:sym typeface="Garet"/>
              </a:rPr>
              <a:t>Prof. Dr. Hüseyin Bağ</a:t>
            </a:r>
          </a:p>
        </p:txBody>
      </p:sp>
      <p:sp>
        <p:nvSpPr>
          <p:cNvPr id="24" name="TextBox 24"/>
          <p:cNvSpPr txBox="1"/>
          <p:nvPr/>
        </p:nvSpPr>
        <p:spPr>
          <a:xfrm>
            <a:off x="4919732" y="9063285"/>
            <a:ext cx="2922401" cy="339714"/>
          </a:xfrm>
          <a:prstGeom prst="rect">
            <a:avLst/>
          </a:prstGeom>
        </p:spPr>
        <p:txBody>
          <a:bodyPr lIns="0" tIns="0" rIns="0" bIns="0" rtlCol="0" anchor="t">
            <a:spAutoFit/>
          </a:bodyPr>
          <a:lstStyle/>
          <a:p>
            <a:pPr algn="ctr">
              <a:lnSpc>
                <a:spcPts val="2802"/>
              </a:lnSpc>
              <a:spcBef>
                <a:spcPct val="0"/>
              </a:spcBef>
            </a:pPr>
            <a:r>
              <a:rPr lang="en-US" sz="2002">
                <a:solidFill>
                  <a:srgbClr val="00235E"/>
                </a:solidFill>
                <a:latin typeface="Garet"/>
                <a:ea typeface="Garet"/>
                <a:cs typeface="Garet"/>
                <a:sym typeface="Garet"/>
              </a:rPr>
              <a:t>Prof. Dr. Seçil Erökten</a:t>
            </a:r>
          </a:p>
        </p:txBody>
      </p:sp>
      <p:sp>
        <p:nvSpPr>
          <p:cNvPr id="25" name="TextBox 25"/>
          <p:cNvSpPr txBox="1"/>
          <p:nvPr/>
        </p:nvSpPr>
        <p:spPr>
          <a:xfrm>
            <a:off x="9471794" y="9063285"/>
            <a:ext cx="2922401" cy="339714"/>
          </a:xfrm>
          <a:prstGeom prst="rect">
            <a:avLst/>
          </a:prstGeom>
        </p:spPr>
        <p:txBody>
          <a:bodyPr lIns="0" tIns="0" rIns="0" bIns="0" rtlCol="0" anchor="t">
            <a:spAutoFit/>
          </a:bodyPr>
          <a:lstStyle/>
          <a:p>
            <a:pPr algn="ctr">
              <a:lnSpc>
                <a:spcPts val="2802"/>
              </a:lnSpc>
              <a:spcBef>
                <a:spcPct val="0"/>
              </a:spcBef>
            </a:pPr>
            <a:r>
              <a:rPr lang="en-US" sz="2002">
                <a:solidFill>
                  <a:srgbClr val="00235E"/>
                </a:solidFill>
                <a:latin typeface="Garet"/>
                <a:ea typeface="Garet"/>
                <a:cs typeface="Garet"/>
                <a:sym typeface="Garet"/>
              </a:rPr>
              <a:t>Prof. Dr. Bilge Can</a:t>
            </a:r>
          </a:p>
        </p:txBody>
      </p:sp>
      <p:sp>
        <p:nvSpPr>
          <p:cNvPr id="26" name="TextBox 26"/>
          <p:cNvSpPr txBox="1"/>
          <p:nvPr/>
        </p:nvSpPr>
        <p:spPr>
          <a:xfrm>
            <a:off x="13876410" y="9063285"/>
            <a:ext cx="2922401" cy="339714"/>
          </a:xfrm>
          <a:prstGeom prst="rect">
            <a:avLst/>
          </a:prstGeom>
        </p:spPr>
        <p:txBody>
          <a:bodyPr lIns="0" tIns="0" rIns="0" bIns="0" rtlCol="0" anchor="t">
            <a:spAutoFit/>
          </a:bodyPr>
          <a:lstStyle/>
          <a:p>
            <a:pPr algn="ctr">
              <a:lnSpc>
                <a:spcPts val="2802"/>
              </a:lnSpc>
              <a:spcBef>
                <a:spcPct val="0"/>
              </a:spcBef>
            </a:pPr>
            <a:r>
              <a:rPr lang="en-US" sz="2002">
                <a:solidFill>
                  <a:srgbClr val="00235E"/>
                </a:solidFill>
                <a:latin typeface="Garet"/>
                <a:ea typeface="Garet"/>
                <a:cs typeface="Garet"/>
                <a:sym typeface="Garet"/>
              </a:rPr>
              <a:t>Prof. Dr. Zeha Yakar</a:t>
            </a:r>
          </a:p>
        </p:txBody>
      </p:sp>
    </p:spTree>
  </p:cSld>
  <p:clrMapOvr>
    <a:masterClrMapping/>
  </p:clrMapOvr>
  <p:transition spd="slow">
    <p:push/>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5465" y="1893304"/>
            <a:ext cx="3250196" cy="3250196"/>
            <a:chOff x="0" y="0"/>
            <a:chExt cx="6350000" cy="6350000"/>
          </a:xfrm>
        </p:grpSpPr>
        <p:sp>
          <p:nvSpPr>
            <p:cNvPr id="3" name="Freeform 3"/>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2"/>
              <a:stretch>
                <a:fillRect t="-10150" b="-10150"/>
              </a:stretch>
            </a:blipFill>
          </p:spPr>
          <p:txBody>
            <a:bodyPr/>
            <a:lstStyle/>
            <a:p>
              <a:endParaRPr lang="tr-TR"/>
            </a:p>
          </p:txBody>
        </p:sp>
      </p:grpSp>
      <p:grpSp>
        <p:nvGrpSpPr>
          <p:cNvPr id="4" name="Group 4"/>
          <p:cNvGrpSpPr/>
          <p:nvPr/>
        </p:nvGrpSpPr>
        <p:grpSpPr>
          <a:xfrm>
            <a:off x="4369270" y="2002279"/>
            <a:ext cx="3250196" cy="3250196"/>
            <a:chOff x="0" y="0"/>
            <a:chExt cx="6350000" cy="6350000"/>
          </a:xfrm>
        </p:grpSpPr>
        <p:sp>
          <p:nvSpPr>
            <p:cNvPr id="5" name="Freeform 5"/>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3"/>
              <a:stretch>
                <a:fillRect/>
              </a:stretch>
            </a:blipFill>
          </p:spPr>
          <p:txBody>
            <a:bodyPr/>
            <a:lstStyle/>
            <a:p>
              <a:endParaRPr lang="tr-TR"/>
            </a:p>
          </p:txBody>
        </p:sp>
      </p:grpSp>
      <p:grpSp>
        <p:nvGrpSpPr>
          <p:cNvPr id="6" name="Group 6"/>
          <p:cNvGrpSpPr/>
          <p:nvPr/>
        </p:nvGrpSpPr>
        <p:grpSpPr>
          <a:xfrm>
            <a:off x="9144000" y="1966771"/>
            <a:ext cx="3250196" cy="3250196"/>
            <a:chOff x="0" y="0"/>
            <a:chExt cx="6350000" cy="6350000"/>
          </a:xfrm>
        </p:grpSpPr>
        <p:sp>
          <p:nvSpPr>
            <p:cNvPr id="7" name="Freeform 7"/>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4"/>
              <a:stretch>
                <a:fillRect t="-16500" b="-16500"/>
              </a:stretch>
            </a:blipFill>
          </p:spPr>
          <p:txBody>
            <a:bodyPr/>
            <a:lstStyle/>
            <a:p>
              <a:endParaRPr lang="tr-TR"/>
            </a:p>
          </p:txBody>
        </p:sp>
      </p:grpSp>
      <p:grpSp>
        <p:nvGrpSpPr>
          <p:cNvPr id="8" name="Group 8"/>
          <p:cNvGrpSpPr/>
          <p:nvPr/>
        </p:nvGrpSpPr>
        <p:grpSpPr>
          <a:xfrm>
            <a:off x="13548615" y="1893304"/>
            <a:ext cx="3250196" cy="3250196"/>
            <a:chOff x="0" y="0"/>
            <a:chExt cx="6350000" cy="6350000"/>
          </a:xfrm>
        </p:grpSpPr>
        <p:sp>
          <p:nvSpPr>
            <p:cNvPr id="9" name="Freeform 9"/>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5"/>
              <a:stretch>
                <a:fillRect/>
              </a:stretch>
            </a:blipFill>
          </p:spPr>
          <p:txBody>
            <a:bodyPr/>
            <a:lstStyle/>
            <a:p>
              <a:endParaRPr lang="tr-TR"/>
            </a:p>
          </p:txBody>
        </p:sp>
      </p:grpSp>
      <p:grpSp>
        <p:nvGrpSpPr>
          <p:cNvPr id="10" name="Group 10"/>
          <p:cNvGrpSpPr/>
          <p:nvPr/>
        </p:nvGrpSpPr>
        <p:grpSpPr>
          <a:xfrm>
            <a:off x="695465" y="5851189"/>
            <a:ext cx="3250196" cy="3250196"/>
            <a:chOff x="0" y="0"/>
            <a:chExt cx="6350000" cy="6350000"/>
          </a:xfrm>
        </p:grpSpPr>
        <p:sp>
          <p:nvSpPr>
            <p:cNvPr id="11" name="Freeform 11"/>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6"/>
              <a:stretch>
                <a:fillRect/>
              </a:stretch>
            </a:blipFill>
          </p:spPr>
          <p:txBody>
            <a:bodyPr/>
            <a:lstStyle/>
            <a:p>
              <a:endParaRPr lang="tr-TR"/>
            </a:p>
          </p:txBody>
        </p:sp>
      </p:grpSp>
      <p:grpSp>
        <p:nvGrpSpPr>
          <p:cNvPr id="12" name="Group 12"/>
          <p:cNvGrpSpPr/>
          <p:nvPr/>
        </p:nvGrpSpPr>
        <p:grpSpPr>
          <a:xfrm>
            <a:off x="4984261" y="5851189"/>
            <a:ext cx="3250196" cy="3250196"/>
            <a:chOff x="0" y="0"/>
            <a:chExt cx="6350000" cy="6350000"/>
          </a:xfrm>
        </p:grpSpPr>
        <p:sp>
          <p:nvSpPr>
            <p:cNvPr id="13" name="Freeform 13"/>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7"/>
              <a:stretch>
                <a:fillRect/>
              </a:stretch>
            </a:blipFill>
          </p:spPr>
          <p:txBody>
            <a:bodyPr/>
            <a:lstStyle/>
            <a:p>
              <a:endParaRPr lang="tr-TR"/>
            </a:p>
          </p:txBody>
        </p:sp>
      </p:grpSp>
      <p:grpSp>
        <p:nvGrpSpPr>
          <p:cNvPr id="14" name="Group 14"/>
          <p:cNvGrpSpPr/>
          <p:nvPr/>
        </p:nvGrpSpPr>
        <p:grpSpPr>
          <a:xfrm>
            <a:off x="9144000" y="5851189"/>
            <a:ext cx="3250196" cy="3250196"/>
            <a:chOff x="0" y="0"/>
            <a:chExt cx="6350000" cy="6350000"/>
          </a:xfrm>
        </p:grpSpPr>
        <p:sp>
          <p:nvSpPr>
            <p:cNvPr id="15" name="Freeform 15"/>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8"/>
              <a:stretch>
                <a:fillRect/>
              </a:stretch>
            </a:blipFill>
          </p:spPr>
          <p:txBody>
            <a:bodyPr/>
            <a:lstStyle/>
            <a:p>
              <a:endParaRPr lang="tr-TR"/>
            </a:p>
          </p:txBody>
        </p:sp>
      </p:grpSp>
      <p:grpSp>
        <p:nvGrpSpPr>
          <p:cNvPr id="16" name="Group 16"/>
          <p:cNvGrpSpPr/>
          <p:nvPr/>
        </p:nvGrpSpPr>
        <p:grpSpPr>
          <a:xfrm>
            <a:off x="13548615" y="5676681"/>
            <a:ext cx="3250196" cy="3250196"/>
            <a:chOff x="0" y="0"/>
            <a:chExt cx="6350000" cy="6350000"/>
          </a:xfrm>
        </p:grpSpPr>
        <p:sp>
          <p:nvSpPr>
            <p:cNvPr id="17" name="Freeform 17"/>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9"/>
              <a:stretch>
                <a:fillRect t="-19736" b="-19736"/>
              </a:stretch>
            </a:blipFill>
          </p:spPr>
          <p:txBody>
            <a:bodyPr/>
            <a:lstStyle/>
            <a:p>
              <a:endParaRPr lang="tr-TR"/>
            </a:p>
          </p:txBody>
        </p:sp>
      </p:grpSp>
      <p:sp>
        <p:nvSpPr>
          <p:cNvPr id="18" name="TextBox 18"/>
          <p:cNvSpPr txBox="1"/>
          <p:nvPr/>
        </p:nvSpPr>
        <p:spPr>
          <a:xfrm>
            <a:off x="695465" y="5214375"/>
            <a:ext cx="2532916" cy="339714"/>
          </a:xfrm>
          <a:prstGeom prst="rect">
            <a:avLst/>
          </a:prstGeom>
        </p:spPr>
        <p:txBody>
          <a:bodyPr lIns="0" tIns="0" rIns="0" bIns="0" rtlCol="0" anchor="t">
            <a:spAutoFit/>
          </a:bodyPr>
          <a:lstStyle/>
          <a:p>
            <a:pPr algn="ctr">
              <a:lnSpc>
                <a:spcPts val="2802"/>
              </a:lnSpc>
              <a:spcBef>
                <a:spcPct val="0"/>
              </a:spcBef>
            </a:pPr>
            <a:r>
              <a:rPr lang="en-US" sz="2002">
                <a:solidFill>
                  <a:srgbClr val="00235E"/>
                </a:solidFill>
                <a:latin typeface="Garet"/>
                <a:ea typeface="Garet"/>
                <a:cs typeface="Garet"/>
                <a:sym typeface="Garet"/>
              </a:rPr>
              <a:t>Doç. Dr. Arzu Kaska</a:t>
            </a:r>
          </a:p>
        </p:txBody>
      </p:sp>
      <p:sp>
        <p:nvSpPr>
          <p:cNvPr id="19" name="TextBox 19"/>
          <p:cNvSpPr txBox="1"/>
          <p:nvPr/>
        </p:nvSpPr>
        <p:spPr>
          <a:xfrm>
            <a:off x="41565" y="-238125"/>
            <a:ext cx="18204869" cy="2131429"/>
          </a:xfrm>
          <a:prstGeom prst="rect">
            <a:avLst/>
          </a:prstGeom>
        </p:spPr>
        <p:txBody>
          <a:bodyPr lIns="0" tIns="0" rIns="0" bIns="0" rtlCol="0" anchor="t">
            <a:spAutoFit/>
          </a:bodyPr>
          <a:lstStyle/>
          <a:p>
            <a:pPr algn="ctr">
              <a:lnSpc>
                <a:spcPts val="17444"/>
              </a:lnSpc>
              <a:spcBef>
                <a:spcPct val="0"/>
              </a:spcBef>
            </a:pPr>
            <a:r>
              <a:rPr lang="en-US" sz="12460">
                <a:solidFill>
                  <a:srgbClr val="00235E"/>
                </a:solidFill>
                <a:latin typeface="Century Expanded"/>
                <a:ea typeface="Century Expanded"/>
                <a:cs typeface="Century Expanded"/>
                <a:sym typeface="Century Expanded"/>
              </a:rPr>
              <a:t>Anabilim Dalı Kadrosu</a:t>
            </a:r>
          </a:p>
        </p:txBody>
      </p:sp>
      <p:sp>
        <p:nvSpPr>
          <p:cNvPr id="20" name="TextBox 20"/>
          <p:cNvSpPr txBox="1"/>
          <p:nvPr/>
        </p:nvSpPr>
        <p:spPr>
          <a:xfrm>
            <a:off x="4536135" y="5214375"/>
            <a:ext cx="2916467" cy="339768"/>
          </a:xfrm>
          <a:prstGeom prst="rect">
            <a:avLst/>
          </a:prstGeom>
        </p:spPr>
        <p:txBody>
          <a:bodyPr lIns="0" tIns="0" rIns="0" bIns="0" rtlCol="0" anchor="t">
            <a:spAutoFit/>
          </a:bodyPr>
          <a:lstStyle/>
          <a:p>
            <a:pPr algn="ctr">
              <a:lnSpc>
                <a:spcPts val="2800"/>
              </a:lnSpc>
              <a:spcBef>
                <a:spcPct val="0"/>
              </a:spcBef>
            </a:pPr>
            <a:r>
              <a:rPr lang="en-US" sz="2000">
                <a:solidFill>
                  <a:srgbClr val="00235E"/>
                </a:solidFill>
                <a:latin typeface="Garet"/>
                <a:ea typeface="Garet"/>
                <a:cs typeface="Garet"/>
                <a:sym typeface="Garet"/>
              </a:rPr>
              <a:t>Doç. Dr. Erhan Ekici</a:t>
            </a:r>
          </a:p>
        </p:txBody>
      </p:sp>
      <p:sp>
        <p:nvSpPr>
          <p:cNvPr id="21" name="TextBox 21"/>
          <p:cNvSpPr txBox="1"/>
          <p:nvPr/>
        </p:nvSpPr>
        <p:spPr>
          <a:xfrm>
            <a:off x="8210016" y="5169342"/>
            <a:ext cx="4834225" cy="365750"/>
          </a:xfrm>
          <a:prstGeom prst="rect">
            <a:avLst/>
          </a:prstGeom>
        </p:spPr>
        <p:txBody>
          <a:bodyPr lIns="0" tIns="0" rIns="0" bIns="0" rtlCol="0" anchor="t">
            <a:spAutoFit/>
          </a:bodyPr>
          <a:lstStyle/>
          <a:p>
            <a:pPr algn="ctr">
              <a:lnSpc>
                <a:spcPts val="2940"/>
              </a:lnSpc>
              <a:spcBef>
                <a:spcPct val="0"/>
              </a:spcBef>
            </a:pPr>
            <a:r>
              <a:rPr lang="en-US" sz="2100">
                <a:solidFill>
                  <a:srgbClr val="00235E"/>
                </a:solidFill>
                <a:latin typeface="Garet"/>
                <a:ea typeface="Garet"/>
                <a:cs typeface="Garet"/>
                <a:sym typeface="Garet"/>
              </a:rPr>
              <a:t>Doç. Dr. Esra Uçak</a:t>
            </a:r>
          </a:p>
        </p:txBody>
      </p:sp>
      <p:sp>
        <p:nvSpPr>
          <p:cNvPr id="22" name="TextBox 22"/>
          <p:cNvSpPr txBox="1"/>
          <p:nvPr/>
        </p:nvSpPr>
        <p:spPr>
          <a:xfrm>
            <a:off x="13336521" y="5105400"/>
            <a:ext cx="3462291" cy="339714"/>
          </a:xfrm>
          <a:prstGeom prst="rect">
            <a:avLst/>
          </a:prstGeom>
        </p:spPr>
        <p:txBody>
          <a:bodyPr lIns="0" tIns="0" rIns="0" bIns="0" rtlCol="0" anchor="t">
            <a:spAutoFit/>
          </a:bodyPr>
          <a:lstStyle/>
          <a:p>
            <a:pPr algn="ctr">
              <a:lnSpc>
                <a:spcPts val="2802"/>
              </a:lnSpc>
              <a:spcBef>
                <a:spcPct val="0"/>
              </a:spcBef>
            </a:pPr>
            <a:r>
              <a:rPr lang="en-US" sz="2002">
                <a:solidFill>
                  <a:srgbClr val="00235E"/>
                </a:solidFill>
                <a:latin typeface="Garet"/>
                <a:ea typeface="Garet"/>
                <a:cs typeface="Garet"/>
                <a:sym typeface="Garet"/>
              </a:rPr>
              <a:t>Dr. Öğr. Ü. Nazmi Durkan</a:t>
            </a:r>
          </a:p>
        </p:txBody>
      </p:sp>
      <p:sp>
        <p:nvSpPr>
          <p:cNvPr id="23" name="TextBox 23"/>
          <p:cNvSpPr txBox="1"/>
          <p:nvPr/>
        </p:nvSpPr>
        <p:spPr>
          <a:xfrm>
            <a:off x="695465" y="9063285"/>
            <a:ext cx="3250196" cy="339714"/>
          </a:xfrm>
          <a:prstGeom prst="rect">
            <a:avLst/>
          </a:prstGeom>
        </p:spPr>
        <p:txBody>
          <a:bodyPr lIns="0" tIns="0" rIns="0" bIns="0" rtlCol="0" anchor="t">
            <a:spAutoFit/>
          </a:bodyPr>
          <a:lstStyle/>
          <a:p>
            <a:pPr algn="ctr">
              <a:lnSpc>
                <a:spcPts val="2802"/>
              </a:lnSpc>
              <a:spcBef>
                <a:spcPct val="0"/>
              </a:spcBef>
            </a:pPr>
            <a:r>
              <a:rPr lang="en-US" sz="2002">
                <a:solidFill>
                  <a:srgbClr val="00235E"/>
                </a:solidFill>
                <a:latin typeface="Garet"/>
                <a:ea typeface="Garet"/>
                <a:cs typeface="Garet"/>
                <a:sym typeface="Garet"/>
              </a:rPr>
              <a:t>Dr. öğr. Ü. Erhan Karataş</a:t>
            </a:r>
          </a:p>
        </p:txBody>
      </p:sp>
      <p:sp>
        <p:nvSpPr>
          <p:cNvPr id="24" name="TextBox 24"/>
          <p:cNvSpPr txBox="1"/>
          <p:nvPr/>
        </p:nvSpPr>
        <p:spPr>
          <a:xfrm>
            <a:off x="4919732" y="9063285"/>
            <a:ext cx="3472264" cy="339714"/>
          </a:xfrm>
          <a:prstGeom prst="rect">
            <a:avLst/>
          </a:prstGeom>
        </p:spPr>
        <p:txBody>
          <a:bodyPr lIns="0" tIns="0" rIns="0" bIns="0" rtlCol="0" anchor="t">
            <a:spAutoFit/>
          </a:bodyPr>
          <a:lstStyle/>
          <a:p>
            <a:pPr algn="ctr">
              <a:lnSpc>
                <a:spcPts val="2802"/>
              </a:lnSpc>
              <a:spcBef>
                <a:spcPct val="0"/>
              </a:spcBef>
            </a:pPr>
            <a:r>
              <a:rPr lang="en-US" sz="2002">
                <a:solidFill>
                  <a:srgbClr val="00235E"/>
                </a:solidFill>
                <a:latin typeface="Garet"/>
                <a:ea typeface="Garet"/>
                <a:cs typeface="Garet"/>
                <a:sym typeface="Garet"/>
              </a:rPr>
              <a:t>Dr. Öğr. Ü. Yüksel Çekbaş</a:t>
            </a:r>
          </a:p>
        </p:txBody>
      </p:sp>
      <p:sp>
        <p:nvSpPr>
          <p:cNvPr id="25" name="TextBox 25"/>
          <p:cNvSpPr txBox="1"/>
          <p:nvPr/>
        </p:nvSpPr>
        <p:spPr>
          <a:xfrm>
            <a:off x="9471794" y="9063285"/>
            <a:ext cx="3174422" cy="339714"/>
          </a:xfrm>
          <a:prstGeom prst="rect">
            <a:avLst/>
          </a:prstGeom>
        </p:spPr>
        <p:txBody>
          <a:bodyPr lIns="0" tIns="0" rIns="0" bIns="0" rtlCol="0" anchor="t">
            <a:spAutoFit/>
          </a:bodyPr>
          <a:lstStyle/>
          <a:p>
            <a:pPr algn="ctr">
              <a:lnSpc>
                <a:spcPts val="2802"/>
              </a:lnSpc>
              <a:spcBef>
                <a:spcPct val="0"/>
              </a:spcBef>
            </a:pPr>
            <a:r>
              <a:rPr lang="en-US" sz="2002">
                <a:solidFill>
                  <a:srgbClr val="00235E"/>
                </a:solidFill>
                <a:latin typeface="Garet"/>
                <a:ea typeface="Garet"/>
                <a:cs typeface="Garet"/>
                <a:sym typeface="Garet"/>
              </a:rPr>
              <a:t>Dr. Öğr. Ü. Aytaç Karakaş</a:t>
            </a:r>
          </a:p>
        </p:txBody>
      </p:sp>
      <p:sp>
        <p:nvSpPr>
          <p:cNvPr id="26" name="TextBox 26"/>
          <p:cNvSpPr txBox="1"/>
          <p:nvPr/>
        </p:nvSpPr>
        <p:spPr>
          <a:xfrm>
            <a:off x="13876410" y="9063285"/>
            <a:ext cx="3701373" cy="339714"/>
          </a:xfrm>
          <a:prstGeom prst="rect">
            <a:avLst/>
          </a:prstGeom>
        </p:spPr>
        <p:txBody>
          <a:bodyPr lIns="0" tIns="0" rIns="0" bIns="0" rtlCol="0" anchor="t">
            <a:spAutoFit/>
          </a:bodyPr>
          <a:lstStyle/>
          <a:p>
            <a:pPr algn="ctr">
              <a:lnSpc>
                <a:spcPts val="2802"/>
              </a:lnSpc>
              <a:spcBef>
                <a:spcPct val="0"/>
              </a:spcBef>
            </a:pPr>
            <a:r>
              <a:rPr lang="en-US" sz="2002">
                <a:solidFill>
                  <a:srgbClr val="00235E"/>
                </a:solidFill>
                <a:latin typeface="Garet"/>
                <a:ea typeface="Garet"/>
                <a:cs typeface="Garet"/>
                <a:sym typeface="Garet"/>
              </a:rPr>
              <a:t>Dr. Öğr. Ü. Gül Hanım Boran</a:t>
            </a:r>
          </a:p>
        </p:txBody>
      </p:sp>
    </p:spTree>
  </p:cSld>
  <p:clrMapOvr>
    <a:masterClrMapping/>
  </p:clrMapOvr>
  <p:transition spd="slow">
    <p:push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5465" y="1893304"/>
            <a:ext cx="3250196" cy="3250196"/>
            <a:chOff x="0" y="0"/>
            <a:chExt cx="6350000" cy="6350000"/>
          </a:xfrm>
        </p:grpSpPr>
        <p:sp>
          <p:nvSpPr>
            <p:cNvPr id="3" name="Freeform 3"/>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2"/>
              <a:stretch>
                <a:fillRect t="-6750" b="-6750"/>
              </a:stretch>
            </a:blipFill>
          </p:spPr>
          <p:txBody>
            <a:bodyPr/>
            <a:lstStyle/>
            <a:p>
              <a:endParaRPr lang="tr-TR"/>
            </a:p>
          </p:txBody>
        </p:sp>
      </p:grpSp>
      <p:grpSp>
        <p:nvGrpSpPr>
          <p:cNvPr id="4" name="Group 4"/>
          <p:cNvGrpSpPr/>
          <p:nvPr/>
        </p:nvGrpSpPr>
        <p:grpSpPr>
          <a:xfrm>
            <a:off x="6869853" y="1893304"/>
            <a:ext cx="3250196" cy="3250196"/>
            <a:chOff x="0" y="0"/>
            <a:chExt cx="6350000" cy="6350000"/>
          </a:xfrm>
        </p:grpSpPr>
        <p:sp>
          <p:nvSpPr>
            <p:cNvPr id="5" name="Freeform 5"/>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3"/>
              <a:stretch>
                <a:fillRect/>
              </a:stretch>
            </a:blipFill>
          </p:spPr>
          <p:txBody>
            <a:bodyPr/>
            <a:lstStyle/>
            <a:p>
              <a:endParaRPr lang="tr-TR"/>
            </a:p>
          </p:txBody>
        </p:sp>
      </p:grpSp>
      <p:grpSp>
        <p:nvGrpSpPr>
          <p:cNvPr id="6" name="Group 6"/>
          <p:cNvGrpSpPr/>
          <p:nvPr/>
        </p:nvGrpSpPr>
        <p:grpSpPr>
          <a:xfrm>
            <a:off x="13044241" y="1893304"/>
            <a:ext cx="3250196" cy="3250196"/>
            <a:chOff x="0" y="0"/>
            <a:chExt cx="6350000" cy="6350000"/>
          </a:xfrm>
        </p:grpSpPr>
        <p:sp>
          <p:nvSpPr>
            <p:cNvPr id="7" name="Freeform 7"/>
            <p:cNvSpPr/>
            <p:nvPr/>
          </p:nvSpPr>
          <p:spPr>
            <a:xfrm>
              <a:off x="541020" y="537210"/>
              <a:ext cx="5255260" cy="5255260"/>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4"/>
              <a:stretch>
                <a:fillRect l="-12390" r="-12390" b="-63616"/>
              </a:stretch>
            </a:blipFill>
          </p:spPr>
          <p:txBody>
            <a:bodyPr/>
            <a:lstStyle/>
            <a:p>
              <a:endParaRPr lang="tr-TR"/>
            </a:p>
          </p:txBody>
        </p:sp>
      </p:grpSp>
      <p:sp>
        <p:nvSpPr>
          <p:cNvPr id="8" name="Freeform 8"/>
          <p:cNvSpPr/>
          <p:nvPr/>
        </p:nvSpPr>
        <p:spPr>
          <a:xfrm>
            <a:off x="5248344" y="7380301"/>
            <a:ext cx="918244" cy="657692"/>
          </a:xfrm>
          <a:custGeom>
            <a:avLst/>
            <a:gdLst/>
            <a:ahLst/>
            <a:cxnLst/>
            <a:rect l="l" t="t" r="r" b="b"/>
            <a:pathLst>
              <a:path w="918244" h="657692">
                <a:moveTo>
                  <a:pt x="0" y="0"/>
                </a:moveTo>
                <a:lnTo>
                  <a:pt x="918244" y="0"/>
                </a:lnTo>
                <a:lnTo>
                  <a:pt x="918244" y="657692"/>
                </a:lnTo>
                <a:lnTo>
                  <a:pt x="0" y="6576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9" name="Freeform 9"/>
          <p:cNvSpPr/>
          <p:nvPr/>
        </p:nvSpPr>
        <p:spPr>
          <a:xfrm>
            <a:off x="5248344" y="8155985"/>
            <a:ext cx="941636" cy="941636"/>
          </a:xfrm>
          <a:custGeom>
            <a:avLst/>
            <a:gdLst/>
            <a:ahLst/>
            <a:cxnLst/>
            <a:rect l="l" t="t" r="r" b="b"/>
            <a:pathLst>
              <a:path w="941636" h="941636">
                <a:moveTo>
                  <a:pt x="0" y="0"/>
                </a:moveTo>
                <a:lnTo>
                  <a:pt x="941636" y="0"/>
                </a:lnTo>
                <a:lnTo>
                  <a:pt x="941636" y="941636"/>
                </a:lnTo>
                <a:lnTo>
                  <a:pt x="0" y="9416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0" name="TextBox 10"/>
          <p:cNvSpPr txBox="1"/>
          <p:nvPr/>
        </p:nvSpPr>
        <p:spPr>
          <a:xfrm>
            <a:off x="695465" y="5373438"/>
            <a:ext cx="3250196" cy="339714"/>
          </a:xfrm>
          <a:prstGeom prst="rect">
            <a:avLst/>
          </a:prstGeom>
        </p:spPr>
        <p:txBody>
          <a:bodyPr lIns="0" tIns="0" rIns="0" bIns="0" rtlCol="0" anchor="t">
            <a:spAutoFit/>
          </a:bodyPr>
          <a:lstStyle/>
          <a:p>
            <a:pPr algn="ctr">
              <a:lnSpc>
                <a:spcPts val="2802"/>
              </a:lnSpc>
              <a:spcBef>
                <a:spcPct val="0"/>
              </a:spcBef>
            </a:pPr>
            <a:r>
              <a:rPr lang="en-US" sz="2002">
                <a:solidFill>
                  <a:srgbClr val="00235E"/>
                </a:solidFill>
                <a:latin typeface="Garet"/>
                <a:ea typeface="Garet"/>
                <a:cs typeface="Garet"/>
                <a:sym typeface="Garet"/>
              </a:rPr>
              <a:t>Dr. Öğr. Ü. Asiye Bahtiyar</a:t>
            </a:r>
          </a:p>
        </p:txBody>
      </p:sp>
      <p:sp>
        <p:nvSpPr>
          <p:cNvPr id="11" name="TextBox 11"/>
          <p:cNvSpPr txBox="1"/>
          <p:nvPr/>
        </p:nvSpPr>
        <p:spPr>
          <a:xfrm>
            <a:off x="41565" y="-238125"/>
            <a:ext cx="18204869" cy="2131429"/>
          </a:xfrm>
          <a:prstGeom prst="rect">
            <a:avLst/>
          </a:prstGeom>
        </p:spPr>
        <p:txBody>
          <a:bodyPr lIns="0" tIns="0" rIns="0" bIns="0" rtlCol="0" anchor="t">
            <a:spAutoFit/>
          </a:bodyPr>
          <a:lstStyle/>
          <a:p>
            <a:pPr algn="ctr">
              <a:lnSpc>
                <a:spcPts val="17444"/>
              </a:lnSpc>
              <a:spcBef>
                <a:spcPct val="0"/>
              </a:spcBef>
            </a:pPr>
            <a:r>
              <a:rPr lang="en-US" sz="12460">
                <a:solidFill>
                  <a:srgbClr val="00235E"/>
                </a:solidFill>
                <a:latin typeface="Century Expanded"/>
                <a:ea typeface="Century Expanded"/>
                <a:cs typeface="Century Expanded"/>
                <a:sym typeface="Century Expanded"/>
              </a:rPr>
              <a:t>Anabilim Dalı Kadrosu</a:t>
            </a:r>
          </a:p>
        </p:txBody>
      </p:sp>
      <p:sp>
        <p:nvSpPr>
          <p:cNvPr id="12" name="TextBox 12"/>
          <p:cNvSpPr txBox="1"/>
          <p:nvPr/>
        </p:nvSpPr>
        <p:spPr>
          <a:xfrm>
            <a:off x="5882291" y="5356927"/>
            <a:ext cx="4886807" cy="339768"/>
          </a:xfrm>
          <a:prstGeom prst="rect">
            <a:avLst/>
          </a:prstGeom>
        </p:spPr>
        <p:txBody>
          <a:bodyPr lIns="0" tIns="0" rIns="0" bIns="0" rtlCol="0" anchor="t">
            <a:spAutoFit/>
          </a:bodyPr>
          <a:lstStyle/>
          <a:p>
            <a:pPr algn="ctr">
              <a:lnSpc>
                <a:spcPts val="2800"/>
              </a:lnSpc>
              <a:spcBef>
                <a:spcPct val="0"/>
              </a:spcBef>
            </a:pPr>
            <a:r>
              <a:rPr lang="en-US" sz="2000">
                <a:solidFill>
                  <a:srgbClr val="00235E"/>
                </a:solidFill>
                <a:latin typeface="Garet"/>
                <a:ea typeface="Garet"/>
                <a:cs typeface="Garet"/>
                <a:sym typeface="Garet"/>
              </a:rPr>
              <a:t>Arş. Gör. Dr. Merve Kocagül Sağlam</a:t>
            </a:r>
          </a:p>
        </p:txBody>
      </p:sp>
      <p:sp>
        <p:nvSpPr>
          <p:cNvPr id="13" name="TextBox 13"/>
          <p:cNvSpPr txBox="1"/>
          <p:nvPr/>
        </p:nvSpPr>
        <p:spPr>
          <a:xfrm>
            <a:off x="12252226" y="5347402"/>
            <a:ext cx="4834225" cy="365750"/>
          </a:xfrm>
          <a:prstGeom prst="rect">
            <a:avLst/>
          </a:prstGeom>
        </p:spPr>
        <p:txBody>
          <a:bodyPr lIns="0" tIns="0" rIns="0" bIns="0" rtlCol="0" anchor="t">
            <a:spAutoFit/>
          </a:bodyPr>
          <a:lstStyle/>
          <a:p>
            <a:pPr algn="ctr">
              <a:lnSpc>
                <a:spcPts val="2940"/>
              </a:lnSpc>
              <a:spcBef>
                <a:spcPct val="0"/>
              </a:spcBef>
            </a:pPr>
            <a:r>
              <a:rPr lang="en-US" sz="2100">
                <a:solidFill>
                  <a:srgbClr val="00235E"/>
                </a:solidFill>
                <a:latin typeface="Garet"/>
                <a:ea typeface="Garet"/>
                <a:cs typeface="Garet"/>
                <a:sym typeface="Garet"/>
              </a:rPr>
              <a:t>Arş. Gör. Dr. Merve Eker Çelebi</a:t>
            </a:r>
          </a:p>
        </p:txBody>
      </p:sp>
      <p:sp>
        <p:nvSpPr>
          <p:cNvPr id="14" name="TextBox 14"/>
          <p:cNvSpPr txBox="1"/>
          <p:nvPr/>
        </p:nvSpPr>
        <p:spPr>
          <a:xfrm>
            <a:off x="191424" y="7323151"/>
            <a:ext cx="4886807" cy="1661621"/>
          </a:xfrm>
          <a:prstGeom prst="rect">
            <a:avLst/>
          </a:prstGeom>
        </p:spPr>
        <p:txBody>
          <a:bodyPr lIns="0" tIns="0" rIns="0" bIns="0" rtlCol="0" anchor="t">
            <a:spAutoFit/>
          </a:bodyPr>
          <a:lstStyle/>
          <a:p>
            <a:pPr algn="ctr">
              <a:lnSpc>
                <a:spcPts val="4480"/>
              </a:lnSpc>
            </a:pPr>
            <a:r>
              <a:rPr lang="en-US" sz="3200">
                <a:solidFill>
                  <a:srgbClr val="00235E"/>
                </a:solidFill>
                <a:latin typeface="Garet"/>
                <a:ea typeface="Garet"/>
                <a:cs typeface="Garet"/>
                <a:sym typeface="Garet"/>
              </a:rPr>
              <a:t>İdari Personel</a:t>
            </a:r>
          </a:p>
          <a:p>
            <a:pPr algn="ctr">
              <a:lnSpc>
                <a:spcPts val="4480"/>
              </a:lnSpc>
            </a:pPr>
            <a:r>
              <a:rPr lang="en-US" sz="3200">
                <a:solidFill>
                  <a:srgbClr val="00235E"/>
                </a:solidFill>
                <a:latin typeface="Garet"/>
                <a:ea typeface="Garet"/>
                <a:cs typeface="Garet"/>
                <a:sym typeface="Garet"/>
              </a:rPr>
              <a:t>(Bölüm Sekreteri)</a:t>
            </a:r>
          </a:p>
          <a:p>
            <a:pPr algn="ctr">
              <a:lnSpc>
                <a:spcPts val="4480"/>
              </a:lnSpc>
              <a:spcBef>
                <a:spcPct val="0"/>
              </a:spcBef>
            </a:pPr>
            <a:r>
              <a:rPr lang="en-US" sz="3200">
                <a:solidFill>
                  <a:srgbClr val="00235E"/>
                </a:solidFill>
                <a:latin typeface="Garet"/>
                <a:ea typeface="Garet"/>
                <a:cs typeface="Garet"/>
                <a:sym typeface="Garet"/>
              </a:rPr>
              <a:t>Nurcan Aygündüz</a:t>
            </a:r>
          </a:p>
        </p:txBody>
      </p:sp>
      <p:sp>
        <p:nvSpPr>
          <p:cNvPr id="15" name="TextBox 15"/>
          <p:cNvSpPr txBox="1"/>
          <p:nvPr/>
        </p:nvSpPr>
        <p:spPr>
          <a:xfrm>
            <a:off x="6336701" y="7294576"/>
            <a:ext cx="6423152" cy="1637094"/>
          </a:xfrm>
          <a:prstGeom prst="rect">
            <a:avLst/>
          </a:prstGeom>
        </p:spPr>
        <p:txBody>
          <a:bodyPr lIns="0" tIns="0" rIns="0" bIns="0" rtlCol="0" anchor="t">
            <a:spAutoFit/>
          </a:bodyPr>
          <a:lstStyle/>
          <a:p>
            <a:pPr algn="ctr">
              <a:lnSpc>
                <a:spcPts val="6666"/>
              </a:lnSpc>
              <a:spcBef>
                <a:spcPct val="0"/>
              </a:spcBef>
            </a:pPr>
            <a:r>
              <a:rPr lang="en-US" sz="4761">
                <a:solidFill>
                  <a:srgbClr val="00235E"/>
                </a:solidFill>
                <a:latin typeface="Garet"/>
                <a:ea typeface="Garet"/>
                <a:cs typeface="Garet"/>
                <a:sym typeface="Garet"/>
              </a:rPr>
              <a:t>ngokce@pau.edu.tr  </a:t>
            </a:r>
          </a:p>
          <a:p>
            <a:pPr algn="l">
              <a:lnSpc>
                <a:spcPts val="6666"/>
              </a:lnSpc>
              <a:spcBef>
                <a:spcPct val="0"/>
              </a:spcBef>
            </a:pPr>
            <a:r>
              <a:rPr lang="en-US" sz="4761">
                <a:solidFill>
                  <a:srgbClr val="00235E"/>
                </a:solidFill>
                <a:latin typeface="Garet"/>
                <a:ea typeface="Garet"/>
                <a:cs typeface="Garet"/>
                <a:sym typeface="Garet"/>
              </a:rPr>
              <a:t>0258 296 12 43</a:t>
            </a:r>
          </a:p>
        </p:txBody>
      </p:sp>
    </p:spTree>
  </p:cSld>
  <p:clrMapOvr>
    <a:masterClrMapping/>
  </p:clrMapOvr>
  <p:transition spd="slow">
    <p:push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664319"/>
            <a:chOff x="0" y="0"/>
            <a:chExt cx="24384000" cy="2219092"/>
          </a:xfrm>
        </p:grpSpPr>
        <p:sp>
          <p:nvSpPr>
            <p:cNvPr id="3" name="Freeform 3"/>
            <p:cNvSpPr/>
            <p:nvPr/>
          </p:nvSpPr>
          <p:spPr>
            <a:xfrm>
              <a:off x="0" y="0"/>
              <a:ext cx="24384000" cy="2219092"/>
            </a:xfrm>
            <a:custGeom>
              <a:avLst/>
              <a:gdLst/>
              <a:ahLst/>
              <a:cxnLst/>
              <a:rect l="l" t="t" r="r" b="b"/>
              <a:pathLst>
                <a:path w="24384000" h="2219092">
                  <a:moveTo>
                    <a:pt x="0" y="0"/>
                  </a:moveTo>
                  <a:lnTo>
                    <a:pt x="24384000" y="0"/>
                  </a:lnTo>
                  <a:lnTo>
                    <a:pt x="24384000" y="2219092"/>
                  </a:lnTo>
                  <a:lnTo>
                    <a:pt x="0" y="2219092"/>
                  </a:lnTo>
                  <a:lnTo>
                    <a:pt x="0" y="0"/>
                  </a:lnTo>
                  <a:close/>
                </a:path>
              </a:pathLst>
            </a:custGeom>
            <a:solidFill>
              <a:srgbClr val="000000">
                <a:alpha val="0"/>
              </a:srgbClr>
            </a:solidFill>
            <a:ln w="12700">
              <a:solidFill>
                <a:srgbClr val="000000"/>
              </a:solidFill>
            </a:ln>
          </p:spPr>
          <p:txBody>
            <a:bodyPr/>
            <a:lstStyle/>
            <a:p>
              <a:endParaRPr lang="tr-TR"/>
            </a:p>
          </p:txBody>
        </p:sp>
      </p:grpSp>
      <p:grpSp>
        <p:nvGrpSpPr>
          <p:cNvPr id="4" name="Group 4"/>
          <p:cNvGrpSpPr/>
          <p:nvPr/>
        </p:nvGrpSpPr>
        <p:grpSpPr>
          <a:xfrm>
            <a:off x="13144500" y="571500"/>
            <a:ext cx="4114800" cy="547688"/>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6" name="TextBox 6"/>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70</a:t>
              </a:r>
            </a:p>
          </p:txBody>
        </p:sp>
      </p:grpSp>
      <p:sp>
        <p:nvSpPr>
          <p:cNvPr id="7" name="TextBox 7"/>
          <p:cNvSpPr txBox="1"/>
          <p:nvPr/>
        </p:nvSpPr>
        <p:spPr>
          <a:xfrm>
            <a:off x="244628" y="3236836"/>
            <a:ext cx="10465282" cy="5270986"/>
          </a:xfrm>
          <a:prstGeom prst="rect">
            <a:avLst/>
          </a:prstGeom>
        </p:spPr>
        <p:txBody>
          <a:bodyPr lIns="0" tIns="0" rIns="0" bIns="0" rtlCol="0" anchor="t">
            <a:spAutoFit/>
          </a:bodyPr>
          <a:lstStyle/>
          <a:p>
            <a:pPr algn="l">
              <a:lnSpc>
                <a:spcPts val="5205"/>
              </a:lnSpc>
            </a:pPr>
            <a:r>
              <a:rPr lang="en-US" sz="3718">
                <a:solidFill>
                  <a:srgbClr val="00235E"/>
                </a:solidFill>
                <a:latin typeface="Heebo"/>
                <a:ea typeface="Heebo"/>
                <a:cs typeface="Heebo"/>
                <a:sym typeface="Heebo"/>
              </a:rPr>
              <a:t>Finansal okuryazarlık kavramından da yola çıkarak </a:t>
            </a:r>
            <a:r>
              <a:rPr lang="en-US" sz="3718" b="1">
                <a:solidFill>
                  <a:srgbClr val="00235E"/>
                </a:solidFill>
                <a:latin typeface="Heebo Bold"/>
                <a:ea typeface="Heebo Bold"/>
                <a:cs typeface="Heebo Bold"/>
                <a:sym typeface="Heebo Bold"/>
              </a:rPr>
              <a:t>bilinçli kredi kartı kullanımı</a:t>
            </a:r>
            <a:r>
              <a:rPr lang="en-US" sz="3718">
                <a:solidFill>
                  <a:srgbClr val="00235E"/>
                </a:solidFill>
                <a:latin typeface="Heebo"/>
                <a:ea typeface="Heebo"/>
                <a:cs typeface="Heebo"/>
                <a:sym typeface="Heebo"/>
              </a:rPr>
              <a:t>nın</a:t>
            </a:r>
            <a:r>
              <a:rPr lang="en-US" sz="3718" b="1">
                <a:solidFill>
                  <a:srgbClr val="00235E"/>
                </a:solidFill>
                <a:latin typeface="Heebo Bold"/>
                <a:ea typeface="Heebo Bold"/>
                <a:cs typeface="Heebo Bold"/>
                <a:sym typeface="Heebo Bold"/>
              </a:rPr>
              <a:t> </a:t>
            </a:r>
            <a:r>
              <a:rPr lang="en-US" sz="3718">
                <a:solidFill>
                  <a:srgbClr val="00235E"/>
                </a:solidFill>
                <a:latin typeface="Heebo"/>
                <a:ea typeface="Heebo"/>
                <a:cs typeface="Heebo"/>
                <a:sym typeface="Heebo"/>
              </a:rPr>
              <a:t>ve harcamalarınızda </a:t>
            </a:r>
            <a:r>
              <a:rPr lang="en-US" sz="3718" b="1">
                <a:solidFill>
                  <a:srgbClr val="00235E"/>
                </a:solidFill>
                <a:latin typeface="Heebo Bold"/>
                <a:ea typeface="Heebo Bold"/>
                <a:cs typeface="Heebo Bold"/>
                <a:sym typeface="Heebo Bold"/>
              </a:rPr>
              <a:t>ihtiyaç/istek ayrımı </a:t>
            </a:r>
            <a:r>
              <a:rPr lang="en-US" sz="3718">
                <a:solidFill>
                  <a:srgbClr val="00235E"/>
                </a:solidFill>
                <a:latin typeface="Heebo"/>
                <a:ea typeface="Heebo"/>
                <a:cs typeface="Heebo"/>
                <a:sym typeface="Heebo"/>
              </a:rPr>
              <a:t>yapmanın önemini vurgulamak isteriz. </a:t>
            </a:r>
          </a:p>
          <a:p>
            <a:pPr algn="l">
              <a:lnSpc>
                <a:spcPts val="5205"/>
              </a:lnSpc>
            </a:pPr>
            <a:endParaRPr lang="en-US" sz="3718">
              <a:solidFill>
                <a:srgbClr val="00235E"/>
              </a:solidFill>
              <a:latin typeface="Heebo"/>
              <a:ea typeface="Heebo"/>
              <a:cs typeface="Heebo"/>
              <a:sym typeface="Heebo"/>
            </a:endParaRPr>
          </a:p>
          <a:p>
            <a:pPr algn="l">
              <a:lnSpc>
                <a:spcPts val="5205"/>
              </a:lnSpc>
            </a:pPr>
            <a:r>
              <a:rPr lang="en-US" sz="3718" b="1">
                <a:solidFill>
                  <a:srgbClr val="00235E"/>
                </a:solidFill>
                <a:latin typeface="Heebo Bold"/>
                <a:ea typeface="Heebo Bold"/>
                <a:cs typeface="Heebo Bold"/>
                <a:sym typeface="Heebo Bold"/>
              </a:rPr>
              <a:t>Aylık bütçenizi aşacak şekilde </a:t>
            </a:r>
            <a:r>
              <a:rPr lang="en-US" sz="3718">
                <a:solidFill>
                  <a:srgbClr val="00235E"/>
                </a:solidFill>
                <a:latin typeface="Heebo"/>
                <a:ea typeface="Heebo"/>
                <a:cs typeface="Heebo"/>
                <a:sym typeface="Heebo"/>
              </a:rPr>
              <a:t>taksitli bir alışveriş yapacaksanız aylar boyunca taksit ödemenin sizi nasıl etkileyeceğini düşünerek karar verin. </a:t>
            </a:r>
          </a:p>
        </p:txBody>
      </p:sp>
      <p:sp>
        <p:nvSpPr>
          <p:cNvPr id="8" name="Freeform 8"/>
          <p:cNvSpPr/>
          <p:nvPr/>
        </p:nvSpPr>
        <p:spPr>
          <a:xfrm>
            <a:off x="10709910" y="3086100"/>
            <a:ext cx="8169540" cy="6310970"/>
          </a:xfrm>
          <a:custGeom>
            <a:avLst/>
            <a:gdLst/>
            <a:ahLst/>
            <a:cxnLst/>
            <a:rect l="l" t="t" r="r" b="b"/>
            <a:pathLst>
              <a:path w="8169540" h="6310970">
                <a:moveTo>
                  <a:pt x="0" y="0"/>
                </a:moveTo>
                <a:lnTo>
                  <a:pt x="8169540" y="0"/>
                </a:lnTo>
                <a:lnTo>
                  <a:pt x="8169540" y="6310970"/>
                </a:lnTo>
                <a:lnTo>
                  <a:pt x="0" y="63109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9" name="TextBox 9"/>
          <p:cNvSpPr txBox="1"/>
          <p:nvPr/>
        </p:nvSpPr>
        <p:spPr>
          <a:xfrm>
            <a:off x="700919" y="371223"/>
            <a:ext cx="11793672" cy="766262"/>
          </a:xfrm>
          <a:prstGeom prst="rect">
            <a:avLst/>
          </a:prstGeom>
        </p:spPr>
        <p:txBody>
          <a:bodyPr lIns="0" tIns="0" rIns="0" bIns="0" rtlCol="0" anchor="t">
            <a:spAutoFit/>
          </a:bodyPr>
          <a:lstStyle/>
          <a:p>
            <a:pPr algn="r">
              <a:lnSpc>
                <a:spcPts val="5832"/>
              </a:lnSpc>
            </a:pPr>
            <a:r>
              <a:rPr lang="en-US" sz="5400" b="1" i="1">
                <a:solidFill>
                  <a:srgbClr val="00235E"/>
                </a:solidFill>
                <a:latin typeface="Century Expanded Bold Italics"/>
                <a:ea typeface="Century Expanded Bold Italics"/>
                <a:cs typeface="Century Expanded Bold Italics"/>
                <a:sym typeface="Century Expanded Bold Italics"/>
              </a:rPr>
              <a:t>FİNANSAL OKURYAZARLIK</a:t>
            </a:r>
          </a:p>
        </p:txBody>
      </p:sp>
    </p:spTree>
  </p:cSld>
  <p:clrMapOvr>
    <a:masterClrMapping/>
  </p:clrMapOvr>
  <p:transition spd="slow">
    <p:push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2162175"/>
            <a:chOff x="0" y="0"/>
            <a:chExt cx="24384000" cy="2882900"/>
          </a:xfrm>
        </p:grpSpPr>
        <p:sp>
          <p:nvSpPr>
            <p:cNvPr id="3" name="Freeform 3" descr="C0-HD-TOP.png"/>
            <p:cNvSpPr/>
            <p:nvPr/>
          </p:nvSpPr>
          <p:spPr>
            <a:xfrm>
              <a:off x="0" y="0"/>
              <a:ext cx="24384000" cy="2882900"/>
            </a:xfrm>
            <a:custGeom>
              <a:avLst/>
              <a:gdLst/>
              <a:ahLst/>
              <a:cxnLst/>
              <a:rect l="l" t="t" r="r" b="b"/>
              <a:pathLst>
                <a:path w="24384000" h="2882900">
                  <a:moveTo>
                    <a:pt x="0" y="0"/>
                  </a:moveTo>
                  <a:lnTo>
                    <a:pt x="24384000" y="0"/>
                  </a:lnTo>
                  <a:lnTo>
                    <a:pt x="24384000" y="2882900"/>
                  </a:lnTo>
                  <a:lnTo>
                    <a:pt x="0" y="2882900"/>
                  </a:lnTo>
                  <a:lnTo>
                    <a:pt x="0" y="0"/>
                  </a:lnTo>
                  <a:close/>
                </a:path>
              </a:pathLst>
            </a:custGeom>
            <a:blipFill>
              <a:blip r:embed="rId2"/>
              <a:stretch>
                <a:fillRect/>
              </a:stretch>
            </a:blipFill>
          </p:spPr>
          <p:txBody>
            <a:bodyPr/>
            <a:lstStyle/>
            <a:p>
              <a:endParaRPr lang="tr-TR"/>
            </a:p>
          </p:txBody>
        </p:sp>
      </p:grpSp>
      <p:grpSp>
        <p:nvGrpSpPr>
          <p:cNvPr id="4" name="Group 4"/>
          <p:cNvGrpSpPr/>
          <p:nvPr/>
        </p:nvGrpSpPr>
        <p:grpSpPr>
          <a:xfrm>
            <a:off x="13144500" y="571500"/>
            <a:ext cx="4114800" cy="547688"/>
            <a:chOff x="0" y="0"/>
            <a:chExt cx="5486400" cy="730250"/>
          </a:xfrm>
        </p:grpSpPr>
        <p:sp>
          <p:nvSpPr>
            <p:cNvPr id="5" name="Freeform 5"/>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6" name="TextBox 6"/>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81</a:t>
              </a:r>
            </a:p>
          </p:txBody>
        </p:sp>
      </p:grpSp>
      <p:sp>
        <p:nvSpPr>
          <p:cNvPr id="7" name="TextBox 7"/>
          <p:cNvSpPr txBox="1"/>
          <p:nvPr/>
        </p:nvSpPr>
        <p:spPr>
          <a:xfrm>
            <a:off x="1999754" y="3027459"/>
            <a:ext cx="14256061" cy="4966867"/>
          </a:xfrm>
          <a:prstGeom prst="rect">
            <a:avLst/>
          </a:prstGeom>
        </p:spPr>
        <p:txBody>
          <a:bodyPr lIns="0" tIns="0" rIns="0" bIns="0" rtlCol="0" anchor="t">
            <a:spAutoFit/>
          </a:bodyPr>
          <a:lstStyle/>
          <a:p>
            <a:pPr algn="ctr">
              <a:lnSpc>
                <a:spcPts val="13010"/>
              </a:lnSpc>
            </a:pPr>
            <a:r>
              <a:rPr lang="en-US" sz="10842" b="1">
                <a:solidFill>
                  <a:srgbClr val="00235E"/>
                </a:solidFill>
                <a:latin typeface="Century Expanded Bold"/>
                <a:ea typeface="Century Expanded Bold"/>
                <a:cs typeface="Century Expanded Bold"/>
                <a:sym typeface="Century Expanded Bold"/>
              </a:rPr>
              <a:t>Başarılı ve Sağlıklı Bir Eğitim Öğretim Yılı Dileriz…</a:t>
            </a: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1441140" y="2730617"/>
            <a:ext cx="639478" cy="4398875"/>
            <a:chOff x="0" y="0"/>
            <a:chExt cx="852638" cy="5865167"/>
          </a:xfrm>
        </p:grpSpPr>
        <p:grpSp>
          <p:nvGrpSpPr>
            <p:cNvPr id="3" name="Group 3"/>
            <p:cNvGrpSpPr/>
            <p:nvPr/>
          </p:nvGrpSpPr>
          <p:grpSpPr>
            <a:xfrm>
              <a:off x="0" y="0"/>
              <a:ext cx="852638" cy="85263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a:t>
                </a:r>
              </a:p>
            </p:txBody>
          </p:sp>
        </p:grpSp>
        <p:grpSp>
          <p:nvGrpSpPr>
            <p:cNvPr id="6" name="Group 6"/>
            <p:cNvGrpSpPr/>
            <p:nvPr/>
          </p:nvGrpSpPr>
          <p:grpSpPr>
            <a:xfrm>
              <a:off x="0" y="1005603"/>
              <a:ext cx="852638" cy="85263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2</a:t>
                </a:r>
              </a:p>
            </p:txBody>
          </p:sp>
        </p:grpSp>
        <p:grpSp>
          <p:nvGrpSpPr>
            <p:cNvPr id="9" name="Group 9"/>
            <p:cNvGrpSpPr/>
            <p:nvPr/>
          </p:nvGrpSpPr>
          <p:grpSpPr>
            <a:xfrm>
              <a:off x="0" y="2006044"/>
              <a:ext cx="852638" cy="85263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3</a:t>
                </a:r>
              </a:p>
            </p:txBody>
          </p:sp>
        </p:grpSp>
        <p:grpSp>
          <p:nvGrpSpPr>
            <p:cNvPr id="12" name="Group 12"/>
            <p:cNvGrpSpPr/>
            <p:nvPr/>
          </p:nvGrpSpPr>
          <p:grpSpPr>
            <a:xfrm>
              <a:off x="0" y="3006485"/>
              <a:ext cx="852638" cy="85263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14" name="TextBox 14"/>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4</a:t>
                </a:r>
              </a:p>
            </p:txBody>
          </p:sp>
        </p:grpSp>
        <p:grpSp>
          <p:nvGrpSpPr>
            <p:cNvPr id="15" name="Group 15"/>
            <p:cNvGrpSpPr/>
            <p:nvPr/>
          </p:nvGrpSpPr>
          <p:grpSpPr>
            <a:xfrm>
              <a:off x="0" y="4006927"/>
              <a:ext cx="852638" cy="85263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5</a:t>
                </a:r>
              </a:p>
            </p:txBody>
          </p:sp>
        </p:grpSp>
        <p:grpSp>
          <p:nvGrpSpPr>
            <p:cNvPr id="18" name="Group 18"/>
            <p:cNvGrpSpPr/>
            <p:nvPr/>
          </p:nvGrpSpPr>
          <p:grpSpPr>
            <a:xfrm>
              <a:off x="0" y="5012530"/>
              <a:ext cx="852638" cy="85263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35E"/>
              </a:solidFill>
            </p:spPr>
            <p:txBody>
              <a:bodyPr/>
              <a:lstStyle/>
              <a:p>
                <a:endParaRPr lang="tr-TR"/>
              </a:p>
            </p:txBody>
          </p:sp>
          <p:sp>
            <p:nvSpPr>
              <p:cNvPr id="20" name="TextBox 20"/>
              <p:cNvSpPr txBox="1"/>
              <p:nvPr/>
            </p:nvSpPr>
            <p:spPr>
              <a:xfrm>
                <a:off x="76200" y="19050"/>
                <a:ext cx="660400" cy="717550"/>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6</a:t>
                </a:r>
              </a:p>
            </p:txBody>
          </p:sp>
        </p:grpSp>
      </p:grpSp>
      <p:sp>
        <p:nvSpPr>
          <p:cNvPr id="21" name="Freeform 21"/>
          <p:cNvSpPr/>
          <p:nvPr/>
        </p:nvSpPr>
        <p:spPr>
          <a:xfrm>
            <a:off x="9576783" y="1146056"/>
            <a:ext cx="7510691" cy="8310585"/>
          </a:xfrm>
          <a:custGeom>
            <a:avLst/>
            <a:gdLst/>
            <a:ahLst/>
            <a:cxnLst/>
            <a:rect l="l" t="t" r="r" b="b"/>
            <a:pathLst>
              <a:path w="7510691" h="8310585">
                <a:moveTo>
                  <a:pt x="0" y="0"/>
                </a:moveTo>
                <a:lnTo>
                  <a:pt x="7510691" y="0"/>
                </a:lnTo>
                <a:lnTo>
                  <a:pt x="7510691" y="8310586"/>
                </a:lnTo>
                <a:lnTo>
                  <a:pt x="0" y="8310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22" name="TextBox 22"/>
          <p:cNvSpPr txBox="1"/>
          <p:nvPr/>
        </p:nvSpPr>
        <p:spPr>
          <a:xfrm>
            <a:off x="0" y="-466725"/>
            <a:ext cx="8632241" cy="2213987"/>
          </a:xfrm>
          <a:prstGeom prst="rect">
            <a:avLst/>
          </a:prstGeom>
        </p:spPr>
        <p:txBody>
          <a:bodyPr lIns="0" tIns="0" rIns="0" bIns="0" rtlCol="0" anchor="t">
            <a:spAutoFit/>
          </a:bodyPr>
          <a:lstStyle/>
          <a:p>
            <a:pPr algn="ctr">
              <a:lnSpc>
                <a:spcPts val="18144"/>
              </a:lnSpc>
              <a:spcBef>
                <a:spcPct val="0"/>
              </a:spcBef>
            </a:pPr>
            <a:r>
              <a:rPr lang="en-US" sz="12960">
                <a:solidFill>
                  <a:srgbClr val="00235E"/>
                </a:solidFill>
                <a:latin typeface="Century Expanded"/>
                <a:ea typeface="Century Expanded"/>
                <a:cs typeface="Century Expanded"/>
                <a:sym typeface="Century Expanded"/>
              </a:rPr>
              <a:t>Enstitüler</a:t>
            </a:r>
          </a:p>
        </p:txBody>
      </p:sp>
      <p:sp>
        <p:nvSpPr>
          <p:cNvPr id="23" name="TextBox 23"/>
          <p:cNvSpPr txBox="1"/>
          <p:nvPr/>
        </p:nvSpPr>
        <p:spPr>
          <a:xfrm>
            <a:off x="2231899" y="2606792"/>
            <a:ext cx="8759474" cy="12596001"/>
          </a:xfrm>
          <a:prstGeom prst="rect">
            <a:avLst/>
          </a:prstGeom>
        </p:spPr>
        <p:txBody>
          <a:bodyPr lIns="0" tIns="0" rIns="0" bIns="0" rtlCol="0" anchor="t">
            <a:spAutoFit/>
          </a:bodyPr>
          <a:lstStyle/>
          <a:p>
            <a:pPr algn="l">
              <a:lnSpc>
                <a:spcPts val="5908"/>
              </a:lnSpc>
            </a:pPr>
            <a:r>
              <a:rPr lang="en-US" sz="3887">
                <a:solidFill>
                  <a:srgbClr val="00235E"/>
                </a:solidFill>
                <a:latin typeface="Heebo"/>
                <a:ea typeface="Heebo"/>
                <a:cs typeface="Heebo"/>
                <a:sym typeface="Heebo"/>
              </a:rPr>
              <a:t>Arkeoloji</a:t>
            </a:r>
          </a:p>
          <a:p>
            <a:pPr algn="l">
              <a:lnSpc>
                <a:spcPts val="5908"/>
              </a:lnSpc>
            </a:pPr>
            <a:r>
              <a:rPr lang="en-US" sz="3887">
                <a:solidFill>
                  <a:srgbClr val="00235E"/>
                </a:solidFill>
                <a:latin typeface="Heebo"/>
                <a:ea typeface="Heebo"/>
                <a:cs typeface="Heebo"/>
                <a:sym typeface="Heebo"/>
              </a:rPr>
              <a:t>Eğitim Bilimleri</a:t>
            </a:r>
          </a:p>
          <a:p>
            <a:pPr algn="l">
              <a:lnSpc>
                <a:spcPts val="5908"/>
              </a:lnSpc>
            </a:pPr>
            <a:r>
              <a:rPr lang="en-US" sz="3887">
                <a:solidFill>
                  <a:srgbClr val="00235E"/>
                </a:solidFill>
                <a:latin typeface="Heebo"/>
                <a:ea typeface="Heebo"/>
                <a:cs typeface="Heebo"/>
                <a:sym typeface="Heebo"/>
              </a:rPr>
              <a:t>Fen Bilimleri</a:t>
            </a:r>
          </a:p>
          <a:p>
            <a:pPr algn="l">
              <a:lnSpc>
                <a:spcPts val="5908"/>
              </a:lnSpc>
            </a:pPr>
            <a:r>
              <a:rPr lang="en-US" sz="3887">
                <a:solidFill>
                  <a:srgbClr val="00235E"/>
                </a:solidFill>
                <a:latin typeface="Heebo"/>
                <a:ea typeface="Heebo"/>
                <a:cs typeface="Heebo"/>
                <a:sym typeface="Heebo"/>
              </a:rPr>
              <a:t>İslami İlimler</a:t>
            </a:r>
          </a:p>
          <a:p>
            <a:pPr algn="l">
              <a:lnSpc>
                <a:spcPts val="5908"/>
              </a:lnSpc>
            </a:pPr>
            <a:r>
              <a:rPr lang="en-US" sz="3887">
                <a:solidFill>
                  <a:srgbClr val="00235E"/>
                </a:solidFill>
                <a:latin typeface="Heebo"/>
                <a:ea typeface="Heebo"/>
                <a:cs typeface="Heebo"/>
                <a:sym typeface="Heebo"/>
              </a:rPr>
              <a:t>Sağlık Bilimleri</a:t>
            </a:r>
          </a:p>
          <a:p>
            <a:pPr algn="l">
              <a:lnSpc>
                <a:spcPts val="5908"/>
              </a:lnSpc>
            </a:pPr>
            <a:r>
              <a:rPr lang="en-US" sz="3887">
                <a:solidFill>
                  <a:srgbClr val="00235E"/>
                </a:solidFill>
                <a:latin typeface="Heebo"/>
                <a:ea typeface="Heebo"/>
                <a:cs typeface="Heebo"/>
                <a:sym typeface="Heebo"/>
              </a:rPr>
              <a:t>Sosyal Bilimler</a:t>
            </a: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a:p>
            <a:pPr algn="l">
              <a:lnSpc>
                <a:spcPts val="5908"/>
              </a:lnSpc>
            </a:pPr>
            <a:endParaRPr lang="en-US" sz="3887">
              <a:solidFill>
                <a:srgbClr val="00235E"/>
              </a:solidFill>
              <a:latin typeface="Heebo"/>
              <a:ea typeface="Heebo"/>
              <a:cs typeface="Heebo"/>
              <a:sym typeface="Heebo"/>
            </a:endParaRPr>
          </a:p>
        </p:txBody>
      </p:sp>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928159" y="3588015"/>
            <a:ext cx="6848082" cy="818007"/>
          </a:xfrm>
          <a:prstGeom prst="rect">
            <a:avLst/>
          </a:prstGeom>
        </p:spPr>
        <p:txBody>
          <a:bodyPr lIns="0" tIns="0" rIns="0" bIns="0" rtlCol="0" anchor="t">
            <a:spAutoFit/>
          </a:bodyPr>
          <a:lstStyle/>
          <a:p>
            <a:pPr algn="r">
              <a:lnSpc>
                <a:spcPts val="7002"/>
              </a:lnSpc>
            </a:pPr>
            <a:r>
              <a:rPr lang="en-US" sz="3890">
                <a:solidFill>
                  <a:srgbClr val="00235E"/>
                </a:solidFill>
                <a:latin typeface="Heebo"/>
                <a:ea typeface="Heebo"/>
                <a:cs typeface="Heebo"/>
                <a:sym typeface="Heebo"/>
              </a:rPr>
              <a:t>Yabancı Diller Yüksekokulu</a:t>
            </a:r>
          </a:p>
        </p:txBody>
      </p:sp>
      <p:grpSp>
        <p:nvGrpSpPr>
          <p:cNvPr id="3" name="Group 3"/>
          <p:cNvGrpSpPr/>
          <p:nvPr/>
        </p:nvGrpSpPr>
        <p:grpSpPr>
          <a:xfrm>
            <a:off x="13144500" y="571500"/>
            <a:ext cx="4114800" cy="547688"/>
            <a:chOff x="0" y="0"/>
            <a:chExt cx="5486400" cy="730250"/>
          </a:xfrm>
        </p:grpSpPr>
        <p:sp>
          <p:nvSpPr>
            <p:cNvPr id="4" name="Freeform 4"/>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tr-TR"/>
            </a:p>
          </p:txBody>
        </p:sp>
        <p:sp>
          <p:nvSpPr>
            <p:cNvPr id="5" name="TextBox 5"/>
            <p:cNvSpPr txBox="1"/>
            <p:nvPr/>
          </p:nvSpPr>
          <p:spPr>
            <a:xfrm>
              <a:off x="0" y="0"/>
              <a:ext cx="5486400" cy="730250"/>
            </a:xfrm>
            <a:prstGeom prst="rect">
              <a:avLst/>
            </a:prstGeom>
          </p:spPr>
          <p:txBody>
            <a:bodyPr lIns="0" tIns="0" rIns="0" bIns="0" rtlCol="0" anchor="ctr"/>
            <a:lstStyle/>
            <a:p>
              <a:pPr algn="r">
                <a:lnSpc>
                  <a:spcPts val="1889"/>
                </a:lnSpc>
              </a:pPr>
              <a:r>
                <a:rPr lang="en-US" sz="1575">
                  <a:solidFill>
                    <a:srgbClr val="898989"/>
                  </a:solidFill>
                  <a:latin typeface="Century Expanded"/>
                  <a:ea typeface="Century Expanded"/>
                  <a:cs typeface="Century Expanded"/>
                  <a:sym typeface="Century Expanded"/>
                </a:rPr>
                <a:t>9</a:t>
              </a:r>
            </a:p>
          </p:txBody>
        </p:sp>
      </p:grpSp>
      <p:grpSp>
        <p:nvGrpSpPr>
          <p:cNvPr id="6" name="Group 6"/>
          <p:cNvGrpSpPr/>
          <p:nvPr/>
        </p:nvGrpSpPr>
        <p:grpSpPr>
          <a:xfrm>
            <a:off x="375495" y="2811681"/>
            <a:ext cx="9828050" cy="6709966"/>
            <a:chOff x="0" y="0"/>
            <a:chExt cx="1373770" cy="937923"/>
          </a:xfrm>
        </p:grpSpPr>
        <p:sp>
          <p:nvSpPr>
            <p:cNvPr id="7" name="Freeform 7"/>
            <p:cNvSpPr/>
            <p:nvPr/>
          </p:nvSpPr>
          <p:spPr>
            <a:xfrm>
              <a:off x="0" y="0"/>
              <a:ext cx="1373771" cy="937923"/>
            </a:xfrm>
            <a:custGeom>
              <a:avLst/>
              <a:gdLst/>
              <a:ahLst/>
              <a:cxnLst/>
              <a:rect l="l" t="t" r="r" b="b"/>
              <a:pathLst>
                <a:path w="1373771" h="937923">
                  <a:moveTo>
                    <a:pt x="1349525" y="155341"/>
                  </a:moveTo>
                  <a:lnTo>
                    <a:pt x="1238947" y="31728"/>
                  </a:lnTo>
                  <a:cubicBezTo>
                    <a:pt x="1220887" y="11539"/>
                    <a:pt x="1195081" y="0"/>
                    <a:pt x="1167992" y="0"/>
                  </a:cubicBezTo>
                  <a:lnTo>
                    <a:pt x="205781" y="10"/>
                  </a:lnTo>
                  <a:cubicBezTo>
                    <a:pt x="178693" y="10"/>
                    <a:pt x="152888" y="11550"/>
                    <a:pt x="134828" y="31739"/>
                  </a:cubicBezTo>
                  <a:lnTo>
                    <a:pt x="24247" y="155355"/>
                  </a:lnTo>
                  <a:cubicBezTo>
                    <a:pt x="8634" y="172808"/>
                    <a:pt x="1" y="195404"/>
                    <a:pt x="0" y="218821"/>
                  </a:cubicBezTo>
                  <a:lnTo>
                    <a:pt x="0" y="719111"/>
                  </a:lnTo>
                  <a:cubicBezTo>
                    <a:pt x="0" y="742530"/>
                    <a:pt x="8633" y="765128"/>
                    <a:pt x="24247" y="782583"/>
                  </a:cubicBezTo>
                  <a:lnTo>
                    <a:pt x="134824" y="906194"/>
                  </a:lnTo>
                  <a:cubicBezTo>
                    <a:pt x="152885" y="926384"/>
                    <a:pt x="178690" y="937923"/>
                    <a:pt x="205778" y="937923"/>
                  </a:cubicBezTo>
                  <a:lnTo>
                    <a:pt x="1167990" y="937914"/>
                  </a:lnTo>
                  <a:cubicBezTo>
                    <a:pt x="1195078" y="937914"/>
                    <a:pt x="1220883" y="926375"/>
                    <a:pt x="1238942" y="906186"/>
                  </a:cubicBezTo>
                  <a:lnTo>
                    <a:pt x="1349524" y="782570"/>
                  </a:lnTo>
                  <a:cubicBezTo>
                    <a:pt x="1365138" y="765116"/>
                    <a:pt x="1373771" y="742518"/>
                    <a:pt x="1373770" y="719098"/>
                  </a:cubicBezTo>
                  <a:lnTo>
                    <a:pt x="1373770" y="218812"/>
                  </a:lnTo>
                  <a:cubicBezTo>
                    <a:pt x="1373771" y="195393"/>
                    <a:pt x="1365139" y="172796"/>
                    <a:pt x="1349525" y="155341"/>
                  </a:cubicBezTo>
                  <a:close/>
                </a:path>
              </a:pathLst>
            </a:custGeom>
            <a:blipFill>
              <a:blip r:embed="rId2"/>
              <a:stretch>
                <a:fillRect l="-18058" r="-18058"/>
              </a:stretch>
            </a:blipFill>
          </p:spPr>
          <p:txBody>
            <a:bodyPr/>
            <a:lstStyle/>
            <a:p>
              <a:endParaRPr lang="tr-TR"/>
            </a:p>
          </p:txBody>
        </p:sp>
      </p:grpSp>
      <p:sp>
        <p:nvSpPr>
          <p:cNvPr id="8" name="TextBox 8"/>
          <p:cNvSpPr txBox="1"/>
          <p:nvPr/>
        </p:nvSpPr>
        <p:spPr>
          <a:xfrm>
            <a:off x="6900006" y="597694"/>
            <a:ext cx="10876235" cy="2213987"/>
          </a:xfrm>
          <a:prstGeom prst="rect">
            <a:avLst/>
          </a:prstGeom>
        </p:spPr>
        <p:txBody>
          <a:bodyPr lIns="0" tIns="0" rIns="0" bIns="0" rtlCol="0" anchor="t">
            <a:spAutoFit/>
          </a:bodyPr>
          <a:lstStyle/>
          <a:p>
            <a:pPr algn="ctr">
              <a:lnSpc>
                <a:spcPts val="18144"/>
              </a:lnSpc>
              <a:spcBef>
                <a:spcPct val="0"/>
              </a:spcBef>
            </a:pPr>
            <a:r>
              <a:rPr lang="en-US" sz="12960">
                <a:solidFill>
                  <a:srgbClr val="00235E"/>
                </a:solidFill>
                <a:latin typeface="Century Expanded"/>
                <a:ea typeface="Century Expanded"/>
                <a:cs typeface="Century Expanded"/>
                <a:sym typeface="Century Expanded"/>
              </a:rPr>
              <a:t>Yüksekokul</a:t>
            </a:r>
          </a:p>
        </p:txBody>
      </p:sp>
      <p:grpSp>
        <p:nvGrpSpPr>
          <p:cNvPr id="9" name="Group 9"/>
          <p:cNvGrpSpPr/>
          <p:nvPr/>
        </p:nvGrpSpPr>
        <p:grpSpPr>
          <a:xfrm>
            <a:off x="11155080" y="3816615"/>
            <a:ext cx="639478" cy="614443"/>
            <a:chOff x="0" y="0"/>
            <a:chExt cx="812800" cy="780979"/>
          </a:xfrm>
        </p:grpSpPr>
        <p:sp>
          <p:nvSpPr>
            <p:cNvPr id="10" name="Freeform 10"/>
            <p:cNvSpPr/>
            <p:nvPr/>
          </p:nvSpPr>
          <p:spPr>
            <a:xfrm>
              <a:off x="0" y="0"/>
              <a:ext cx="812800" cy="780979"/>
            </a:xfrm>
            <a:custGeom>
              <a:avLst/>
              <a:gdLst/>
              <a:ahLst/>
              <a:cxnLst/>
              <a:rect l="l" t="t" r="r" b="b"/>
              <a:pathLst>
                <a:path w="812800" h="780979">
                  <a:moveTo>
                    <a:pt x="406400" y="0"/>
                  </a:moveTo>
                  <a:cubicBezTo>
                    <a:pt x="181951" y="0"/>
                    <a:pt x="0" y="174828"/>
                    <a:pt x="0" y="390489"/>
                  </a:cubicBezTo>
                  <a:cubicBezTo>
                    <a:pt x="0" y="606151"/>
                    <a:pt x="181951" y="780979"/>
                    <a:pt x="406400" y="780979"/>
                  </a:cubicBezTo>
                  <a:cubicBezTo>
                    <a:pt x="630849" y="780979"/>
                    <a:pt x="812800" y="606151"/>
                    <a:pt x="812800" y="390489"/>
                  </a:cubicBezTo>
                  <a:cubicBezTo>
                    <a:pt x="812800" y="174828"/>
                    <a:pt x="630849" y="0"/>
                    <a:pt x="406400" y="0"/>
                  </a:cubicBezTo>
                  <a:close/>
                </a:path>
              </a:pathLst>
            </a:custGeom>
            <a:solidFill>
              <a:srgbClr val="00235E"/>
            </a:solidFill>
          </p:spPr>
          <p:txBody>
            <a:bodyPr/>
            <a:lstStyle/>
            <a:p>
              <a:endParaRPr lang="tr-TR"/>
            </a:p>
          </p:txBody>
        </p:sp>
        <p:sp>
          <p:nvSpPr>
            <p:cNvPr id="11" name="TextBox 11"/>
            <p:cNvSpPr txBox="1"/>
            <p:nvPr/>
          </p:nvSpPr>
          <p:spPr>
            <a:xfrm>
              <a:off x="76200" y="16067"/>
              <a:ext cx="660400" cy="691695"/>
            </a:xfrm>
            <a:prstGeom prst="rect">
              <a:avLst/>
            </a:prstGeom>
          </p:spPr>
          <p:txBody>
            <a:bodyPr lIns="50800" tIns="50800" rIns="50800" bIns="50800" rtlCol="0" anchor="ctr"/>
            <a:lstStyle/>
            <a:p>
              <a:pPr algn="ctr">
                <a:lnSpc>
                  <a:spcPts val="3499"/>
                </a:lnSpc>
              </a:pPr>
              <a:r>
                <a:rPr lang="en-US" sz="2499">
                  <a:solidFill>
                    <a:srgbClr val="F2F2F2"/>
                  </a:solidFill>
                  <a:latin typeface="Paalalabas Wide"/>
                  <a:ea typeface="Paalalabas Wide"/>
                  <a:cs typeface="Paalalabas Wide"/>
                  <a:sym typeface="Paalalabas Wide"/>
                </a:rPr>
                <a:t>1</a:t>
              </a:r>
            </a:p>
          </p:txBody>
        </p:sp>
      </p:grpSp>
      <p:grpSp>
        <p:nvGrpSpPr>
          <p:cNvPr id="12" name="Group 12"/>
          <p:cNvGrpSpPr/>
          <p:nvPr/>
        </p:nvGrpSpPr>
        <p:grpSpPr>
          <a:xfrm>
            <a:off x="12122332" y="-1666832"/>
            <a:ext cx="10465580" cy="15386883"/>
            <a:chOff x="0" y="0"/>
            <a:chExt cx="13954107" cy="20515844"/>
          </a:xfrm>
        </p:grpSpPr>
        <p:sp>
          <p:nvSpPr>
            <p:cNvPr id="13" name="Freeform 13"/>
            <p:cNvSpPr/>
            <p:nvPr/>
          </p:nvSpPr>
          <p:spPr>
            <a:xfrm rot="-6416505">
              <a:off x="3916561" y="10306821"/>
              <a:ext cx="8494297" cy="9518656"/>
            </a:xfrm>
            <a:custGeom>
              <a:avLst/>
              <a:gdLst/>
              <a:ahLst/>
              <a:cxnLst/>
              <a:rect l="l" t="t" r="r" b="b"/>
              <a:pathLst>
                <a:path w="8494297" h="9518656">
                  <a:moveTo>
                    <a:pt x="0" y="0"/>
                  </a:moveTo>
                  <a:lnTo>
                    <a:pt x="8494297" y="0"/>
                  </a:lnTo>
                  <a:lnTo>
                    <a:pt x="8494297" y="9518656"/>
                  </a:lnTo>
                  <a:lnTo>
                    <a:pt x="0" y="9518656"/>
                  </a:lnTo>
                  <a:lnTo>
                    <a:pt x="0" y="0"/>
                  </a:lnTo>
                  <a:close/>
                </a:path>
              </a:pathLst>
            </a:custGeom>
            <a:blipFill>
              <a:blip r:embed="rId3"/>
              <a:stretch>
                <a:fillRect t="-176541" r="-222298" b="-12517"/>
              </a:stretch>
            </a:blipFill>
          </p:spPr>
          <p:txBody>
            <a:bodyPr/>
            <a:lstStyle/>
            <a:p>
              <a:endParaRPr lang="tr-TR"/>
            </a:p>
          </p:txBody>
        </p:sp>
        <p:sp>
          <p:nvSpPr>
            <p:cNvPr id="14" name="Freeform 14"/>
            <p:cNvSpPr/>
            <p:nvPr/>
          </p:nvSpPr>
          <p:spPr>
            <a:xfrm rot="-5590153">
              <a:off x="497117" y="56741"/>
              <a:ext cx="10076613" cy="10529865"/>
            </a:xfrm>
            <a:custGeom>
              <a:avLst/>
              <a:gdLst/>
              <a:ahLst/>
              <a:cxnLst/>
              <a:rect l="l" t="t" r="r" b="b"/>
              <a:pathLst>
                <a:path w="10076613" h="10529865">
                  <a:moveTo>
                    <a:pt x="0" y="0"/>
                  </a:moveTo>
                  <a:lnTo>
                    <a:pt x="10076614" y="0"/>
                  </a:lnTo>
                  <a:lnTo>
                    <a:pt x="10076614" y="10529866"/>
                  </a:lnTo>
                  <a:lnTo>
                    <a:pt x="0" y="10529866"/>
                  </a:lnTo>
                  <a:lnTo>
                    <a:pt x="0" y="0"/>
                  </a:lnTo>
                  <a:close/>
                </a:path>
              </a:pathLst>
            </a:custGeom>
            <a:blipFill>
              <a:blip r:embed="rId3"/>
              <a:stretch>
                <a:fillRect l="-70744" t="-142003" r="-83985" b="-2986"/>
              </a:stretch>
            </a:blipFill>
          </p:spPr>
          <p:txBody>
            <a:bodyPr/>
            <a:lstStyle/>
            <a:p>
              <a:endParaRPr lang="tr-TR"/>
            </a:p>
          </p:txBody>
        </p:sp>
      </p:grpSp>
    </p:spTree>
  </p:cSld>
  <p:clrMapOvr>
    <a:masterClrMapping/>
  </p:clrMapOvr>
  <p:transition spd="slow">
    <p:push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3575</Words>
  <Application>Microsoft Office PowerPoint</Application>
  <PresentationFormat>Özel</PresentationFormat>
  <Paragraphs>650</Paragraphs>
  <Slides>75</Slides>
  <Notes>0</Notes>
  <HiddenSlides>0</HiddenSlides>
  <MMClips>0</MMClips>
  <ScaleCrop>false</ScaleCrop>
  <HeadingPairs>
    <vt:vector size="6" baseType="variant">
      <vt:variant>
        <vt:lpstr>Kullanılan Yazı Tipleri</vt:lpstr>
      </vt:variant>
      <vt:variant>
        <vt:i4>13</vt:i4>
      </vt:variant>
      <vt:variant>
        <vt:lpstr>Tema</vt:lpstr>
      </vt:variant>
      <vt:variant>
        <vt:i4>1</vt:i4>
      </vt:variant>
      <vt:variant>
        <vt:lpstr>Slayt Başlıkları</vt:lpstr>
      </vt:variant>
      <vt:variant>
        <vt:i4>75</vt:i4>
      </vt:variant>
    </vt:vector>
  </HeadingPairs>
  <TitlesOfParts>
    <vt:vector size="89" baseType="lpstr">
      <vt:lpstr>Heebo Bold</vt:lpstr>
      <vt:lpstr>Aileron Bold</vt:lpstr>
      <vt:lpstr>Aileron</vt:lpstr>
      <vt:lpstr>Calibri</vt:lpstr>
      <vt:lpstr>Century Expanded Bold Italics</vt:lpstr>
      <vt:lpstr>Paalalabas Wide</vt:lpstr>
      <vt:lpstr>Heebo</vt:lpstr>
      <vt:lpstr>Century Expanded</vt:lpstr>
      <vt:lpstr>Century Expanded Italics</vt:lpstr>
      <vt:lpstr>Antonio Light</vt:lpstr>
      <vt:lpstr>Century Expanded Bold</vt:lpstr>
      <vt:lpstr>Arial</vt:lpstr>
      <vt:lpstr>Garet</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2025-2026 ORYANTASYON</dc:title>
  <cp:lastModifiedBy>user</cp:lastModifiedBy>
  <cp:revision>3</cp:revision>
  <dcterms:created xsi:type="dcterms:W3CDTF">2006-08-16T00:00:00Z</dcterms:created>
  <dcterms:modified xsi:type="dcterms:W3CDTF">2025-09-16T09:10:53Z</dcterms:modified>
  <dc:identifier>DAGyw0yHrNI</dc:identifier>
</cp:coreProperties>
</file>