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1"/>
  </p:sldMasterIdLst>
  <p:notesMasterIdLst>
    <p:notesMasterId r:id="rId22"/>
  </p:notesMasterIdLst>
  <p:sldIdLst>
    <p:sldId id="257" r:id="rId2"/>
    <p:sldId id="284" r:id="rId3"/>
    <p:sldId id="279" r:id="rId4"/>
    <p:sldId id="259" r:id="rId5"/>
    <p:sldId id="286" r:id="rId6"/>
    <p:sldId id="289" r:id="rId7"/>
    <p:sldId id="292" r:id="rId8"/>
    <p:sldId id="290" r:id="rId9"/>
    <p:sldId id="291" r:id="rId10"/>
    <p:sldId id="287" r:id="rId11"/>
    <p:sldId id="285" r:id="rId12"/>
    <p:sldId id="283" r:id="rId13"/>
    <p:sldId id="281" r:id="rId14"/>
    <p:sldId id="276" r:id="rId15"/>
    <p:sldId id="277" r:id="rId16"/>
    <p:sldId id="278" r:id="rId17"/>
    <p:sldId id="282" r:id="rId18"/>
    <p:sldId id="288" r:id="rId19"/>
    <p:sldId id="256" r:id="rId20"/>
    <p:sldId id="275" r:id="rId21"/>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EC895-CD13-5F42-90C5-8D900930BAB8}" v="217" dt="2020-05-13T12:49:10.2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462"/>
  </p:normalViewPr>
  <p:slideViewPr>
    <p:cSldViewPr snapToGrid="0">
      <p:cViewPr varScale="1">
        <p:scale>
          <a:sx n="77" d="100"/>
          <a:sy n="77" d="100"/>
        </p:scale>
        <p:origin x="2944"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25A275-AED4-A340-B618-584C913108B4}" type="datetimeFigureOut">
              <a:rPr lang="tr-TR" smtClean="0"/>
              <a:t>9.12.2022</a:t>
            </a:fld>
            <a:endParaRPr lang="tr-TR"/>
          </a:p>
        </p:txBody>
      </p:sp>
      <p:sp>
        <p:nvSpPr>
          <p:cNvPr id="4" name="Slayt Resmi Yer Tutucusu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45348-C7C9-D144-9173-85B12ABD50D2}" type="slidenum">
              <a:rPr lang="tr-TR" smtClean="0"/>
              <a:t>‹#›</a:t>
            </a:fld>
            <a:endParaRPr lang="tr-TR"/>
          </a:p>
        </p:txBody>
      </p:sp>
    </p:spTree>
    <p:extLst>
      <p:ext uri="{BB962C8B-B14F-4D97-AF65-F5344CB8AC3E}">
        <p14:creationId xmlns:p14="http://schemas.microsoft.com/office/powerpoint/2010/main" val="44638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EFB45348-C7C9-D144-9173-85B12ABD50D2}" type="slidenum">
              <a:rPr lang="tr-TR" smtClean="0"/>
              <a:t>1</a:t>
            </a:fld>
            <a:endParaRPr lang="tr-TR"/>
          </a:p>
        </p:txBody>
      </p:sp>
    </p:spTree>
    <p:extLst>
      <p:ext uri="{BB962C8B-B14F-4D97-AF65-F5344CB8AC3E}">
        <p14:creationId xmlns:p14="http://schemas.microsoft.com/office/powerpoint/2010/main" val="689754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0F8F740B-A156-4AFB-B3FC-8F729892D346}" type="slidenum">
              <a:rPr lang="tr-TR" smtClean="0"/>
              <a:t>12</a:t>
            </a:fld>
            <a:endParaRPr lang="tr-TR"/>
          </a:p>
        </p:txBody>
      </p:sp>
    </p:spTree>
    <p:extLst>
      <p:ext uri="{BB962C8B-B14F-4D97-AF65-F5344CB8AC3E}">
        <p14:creationId xmlns:p14="http://schemas.microsoft.com/office/powerpoint/2010/main" val="25965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CBE375-99F4-4ACB-8646-28A630790BD3}" type="slidenum">
              <a:rPr lang="tr-TR" smtClean="0"/>
              <a:pPr/>
              <a:t>13</a:t>
            </a:fld>
            <a:endParaRPr lang="tr-TR"/>
          </a:p>
        </p:txBody>
      </p:sp>
    </p:spTree>
    <p:extLst>
      <p:ext uri="{BB962C8B-B14F-4D97-AF65-F5344CB8AC3E}">
        <p14:creationId xmlns:p14="http://schemas.microsoft.com/office/powerpoint/2010/main" val="4206077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B1AC431-2E90-448F-B965-7CC72FEBC90D}" type="slidenum">
              <a:rPr lang="tr-TR" smtClean="0"/>
              <a:t>15</a:t>
            </a:fld>
            <a:endParaRPr lang="tr-TR"/>
          </a:p>
        </p:txBody>
      </p:sp>
    </p:spTree>
    <p:extLst>
      <p:ext uri="{BB962C8B-B14F-4D97-AF65-F5344CB8AC3E}">
        <p14:creationId xmlns:p14="http://schemas.microsoft.com/office/powerpoint/2010/main" val="2502298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CBE375-99F4-4ACB-8646-28A630790BD3}" type="slidenum">
              <a:rPr lang="tr-TR" smtClean="0"/>
              <a:pPr/>
              <a:t>18</a:t>
            </a:fld>
            <a:endParaRPr lang="tr-TR"/>
          </a:p>
        </p:txBody>
      </p:sp>
    </p:spTree>
    <p:extLst>
      <p:ext uri="{BB962C8B-B14F-4D97-AF65-F5344CB8AC3E}">
        <p14:creationId xmlns:p14="http://schemas.microsoft.com/office/powerpoint/2010/main" val="287887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CBE375-99F4-4ACB-8646-28A630790BD3}" type="slidenum">
              <a:rPr lang="tr-TR" smtClean="0"/>
              <a:pPr/>
              <a:t>2</a:t>
            </a:fld>
            <a:endParaRPr lang="tr-TR"/>
          </a:p>
        </p:txBody>
      </p:sp>
    </p:spTree>
    <p:extLst>
      <p:ext uri="{BB962C8B-B14F-4D97-AF65-F5344CB8AC3E}">
        <p14:creationId xmlns:p14="http://schemas.microsoft.com/office/powerpoint/2010/main" val="338764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83E12C87-DC11-4EC4-A2A5-DDAF6E6D45F7}" type="slidenum">
              <a:rPr lang="tr-TR" smtClean="0"/>
              <a:t>3</a:t>
            </a:fld>
            <a:endParaRPr lang="tr-TR"/>
          </a:p>
        </p:txBody>
      </p:sp>
    </p:spTree>
    <p:extLst>
      <p:ext uri="{BB962C8B-B14F-4D97-AF65-F5344CB8AC3E}">
        <p14:creationId xmlns:p14="http://schemas.microsoft.com/office/powerpoint/2010/main" val="4174734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CBE375-99F4-4ACB-8646-28A630790BD3}" type="slidenum">
              <a:rPr lang="tr-TR" smtClean="0"/>
              <a:pPr/>
              <a:t>5</a:t>
            </a:fld>
            <a:endParaRPr lang="tr-TR"/>
          </a:p>
        </p:txBody>
      </p:sp>
    </p:spTree>
    <p:extLst>
      <p:ext uri="{BB962C8B-B14F-4D97-AF65-F5344CB8AC3E}">
        <p14:creationId xmlns:p14="http://schemas.microsoft.com/office/powerpoint/2010/main" val="65956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095B2F2-05BB-45F4-AC65-32EC85D20AB8}" type="slidenum">
              <a:rPr lang="tr-TR" smtClean="0"/>
              <a:t>6</a:t>
            </a:fld>
            <a:endParaRPr lang="tr-TR" dirty="0"/>
          </a:p>
        </p:txBody>
      </p:sp>
    </p:spTree>
    <p:extLst>
      <p:ext uri="{BB962C8B-B14F-4D97-AF65-F5344CB8AC3E}">
        <p14:creationId xmlns:p14="http://schemas.microsoft.com/office/powerpoint/2010/main" val="2776378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CBE375-99F4-4ACB-8646-28A630790BD3}" type="slidenum">
              <a:rPr lang="tr-TR" smtClean="0"/>
              <a:pPr/>
              <a:t>7</a:t>
            </a:fld>
            <a:endParaRPr lang="tr-TR"/>
          </a:p>
        </p:txBody>
      </p:sp>
    </p:spTree>
    <p:extLst>
      <p:ext uri="{BB962C8B-B14F-4D97-AF65-F5344CB8AC3E}">
        <p14:creationId xmlns:p14="http://schemas.microsoft.com/office/powerpoint/2010/main" val="236422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CBE375-99F4-4ACB-8646-28A630790BD3}" type="slidenum">
              <a:rPr lang="tr-TR" smtClean="0"/>
              <a:pPr/>
              <a:t>8</a:t>
            </a:fld>
            <a:endParaRPr lang="tr-TR"/>
          </a:p>
        </p:txBody>
      </p:sp>
    </p:spTree>
    <p:extLst>
      <p:ext uri="{BB962C8B-B14F-4D97-AF65-F5344CB8AC3E}">
        <p14:creationId xmlns:p14="http://schemas.microsoft.com/office/powerpoint/2010/main" val="2567292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271713" y="1143000"/>
            <a:ext cx="2314575" cy="3086100"/>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1CBE375-99F4-4ACB-8646-28A630790BD3}" type="slidenum">
              <a:rPr lang="tr-TR" smtClean="0"/>
              <a:pPr/>
              <a:t>9</a:t>
            </a:fld>
            <a:endParaRPr lang="tr-TR"/>
          </a:p>
        </p:txBody>
      </p:sp>
    </p:spTree>
    <p:extLst>
      <p:ext uri="{BB962C8B-B14F-4D97-AF65-F5344CB8AC3E}">
        <p14:creationId xmlns:p14="http://schemas.microsoft.com/office/powerpoint/2010/main" val="3884645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a:xfrm>
            <a:off x="2271713" y="1143000"/>
            <a:ext cx="2314575" cy="3086100"/>
          </a:xfrm>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24EE5866-A107-45A9-AD9A-89F504D2664A}" type="slidenum">
              <a:rPr lang="tr-TR" smtClean="0"/>
              <a:pPr/>
              <a:t>10</a:t>
            </a:fld>
            <a:endParaRPr lang="tr-TR"/>
          </a:p>
        </p:txBody>
      </p:sp>
    </p:spTree>
    <p:extLst>
      <p:ext uri="{BB962C8B-B14F-4D97-AF65-F5344CB8AC3E}">
        <p14:creationId xmlns:p14="http://schemas.microsoft.com/office/powerpoint/2010/main" val="267389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tr-TR"/>
              <a:t>Asıl başlık stilini düzenlemek için tıklayın</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9.12.2022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09497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9.12.2022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873573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9.12.2022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4157420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12/9/22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8389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2072480-10DA-4FB4-BEAE-2A1DEA90F248}" type="datetimeFigureOut">
              <a:rPr lang="tr-TR" smtClean="0"/>
              <a:t>9.12.2022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873290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E2072480-10DA-4FB4-BEAE-2A1DEA90F248}" type="datetimeFigureOut">
              <a:rPr lang="tr-TR" smtClean="0"/>
              <a:t>9.12.2022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363984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2072480-10DA-4FB4-BEAE-2A1DEA90F248}" type="datetimeFigureOut">
              <a:rPr lang="tr-TR" smtClean="0"/>
              <a:t>9.12.2022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724501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472381" y="3340100"/>
            <a:ext cx="2901255" cy="491278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3471863" y="3340100"/>
            <a:ext cx="2915543" cy="491278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2072480-10DA-4FB4-BEAE-2A1DEA90F248}" type="datetimeFigureOut">
              <a:rPr lang="tr-TR" smtClean="0"/>
              <a:t>9.12.2022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973041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E2072480-10DA-4FB4-BEAE-2A1DEA90F248}" type="datetimeFigureOut">
              <a:rPr lang="tr-TR" smtClean="0"/>
              <a:t>9.12.2022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677861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072480-10DA-4FB4-BEAE-2A1DEA90F248}" type="datetimeFigureOut">
              <a:rPr lang="tr-TR" smtClean="0"/>
              <a:t>9.12.2022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828139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2072480-10DA-4FB4-BEAE-2A1DEA90F248}" type="datetimeFigureOut">
              <a:rPr lang="tr-TR" smtClean="0"/>
              <a:t>9.12.2022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711077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E2072480-10DA-4FB4-BEAE-2A1DEA90F248}" type="datetimeFigureOut">
              <a:rPr lang="tr-TR" smtClean="0"/>
              <a:t>9.12.2022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20A84BC-3F9E-4B08-9743-FC4E27FA5126}" type="slidenum">
              <a:rPr lang="tr-TR" smtClean="0"/>
              <a:t>‹#›</a:t>
            </a:fld>
            <a:endParaRPr lang="tr-TR"/>
          </a:p>
        </p:txBody>
      </p:sp>
    </p:spTree>
    <p:extLst>
      <p:ext uri="{BB962C8B-B14F-4D97-AF65-F5344CB8AC3E}">
        <p14:creationId xmlns:p14="http://schemas.microsoft.com/office/powerpoint/2010/main" val="237812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E2072480-10DA-4FB4-BEAE-2A1DEA90F248}" type="datetimeFigureOut">
              <a:rPr lang="tr-TR" smtClean="0"/>
              <a:t>9.12.2022</a:t>
            </a:fld>
            <a:endParaRPr lang="tr-TR"/>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320A84BC-3F9E-4B08-9743-FC4E27FA5126}" type="slidenum">
              <a:rPr lang="tr-TR" smtClean="0"/>
              <a:t>‹#›</a:t>
            </a:fld>
            <a:endParaRPr lang="tr-TR"/>
          </a:p>
        </p:txBody>
      </p:sp>
    </p:spTree>
    <p:extLst>
      <p:ext uri="{BB962C8B-B14F-4D97-AF65-F5344CB8AC3E}">
        <p14:creationId xmlns:p14="http://schemas.microsoft.com/office/powerpoint/2010/main" val="19806805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jpeg"/><Relationship Id="rId18" Type="http://schemas.openxmlformats.org/officeDocument/2006/relationships/image" Target="../media/image124.jpeg"/><Relationship Id="rId26" Type="http://schemas.openxmlformats.org/officeDocument/2006/relationships/image" Target="../media/image132.jpeg"/><Relationship Id="rId3" Type="http://schemas.openxmlformats.org/officeDocument/2006/relationships/image" Target="../media/image109.jpeg"/><Relationship Id="rId21" Type="http://schemas.openxmlformats.org/officeDocument/2006/relationships/image" Target="../media/image127.jpeg"/><Relationship Id="rId7" Type="http://schemas.openxmlformats.org/officeDocument/2006/relationships/image" Target="../media/image113.jpeg"/><Relationship Id="rId12" Type="http://schemas.openxmlformats.org/officeDocument/2006/relationships/image" Target="../media/image118.jpeg"/><Relationship Id="rId17" Type="http://schemas.openxmlformats.org/officeDocument/2006/relationships/image" Target="../media/image123.jpeg"/><Relationship Id="rId25" Type="http://schemas.openxmlformats.org/officeDocument/2006/relationships/image" Target="../media/image131.jpeg"/><Relationship Id="rId2" Type="http://schemas.openxmlformats.org/officeDocument/2006/relationships/notesSlide" Target="../notesSlides/notesSlide9.xml"/><Relationship Id="rId16" Type="http://schemas.openxmlformats.org/officeDocument/2006/relationships/image" Target="../media/image122.jpeg"/><Relationship Id="rId20"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12.jpeg"/><Relationship Id="rId11" Type="http://schemas.openxmlformats.org/officeDocument/2006/relationships/image" Target="../media/image117.jpeg"/><Relationship Id="rId24" Type="http://schemas.openxmlformats.org/officeDocument/2006/relationships/image" Target="../media/image130.jpeg"/><Relationship Id="rId5" Type="http://schemas.openxmlformats.org/officeDocument/2006/relationships/image" Target="../media/image111.jpeg"/><Relationship Id="rId15" Type="http://schemas.openxmlformats.org/officeDocument/2006/relationships/image" Target="../media/image121.jpeg"/><Relationship Id="rId23" Type="http://schemas.openxmlformats.org/officeDocument/2006/relationships/image" Target="../media/image129.jpeg"/><Relationship Id="rId28" Type="http://schemas.openxmlformats.org/officeDocument/2006/relationships/image" Target="../media/image134.jpeg"/><Relationship Id="rId10" Type="http://schemas.openxmlformats.org/officeDocument/2006/relationships/image" Target="../media/image116.jpeg"/><Relationship Id="rId19" Type="http://schemas.openxmlformats.org/officeDocument/2006/relationships/image" Target="../media/image125.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 Id="rId22" Type="http://schemas.openxmlformats.org/officeDocument/2006/relationships/image" Target="../media/image128.jpeg"/><Relationship Id="rId27" Type="http://schemas.openxmlformats.org/officeDocument/2006/relationships/image" Target="../media/image133.jpeg"/></Relationships>
</file>

<file path=ppt/slides/_rels/slide1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0.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39.png"/><Relationship Id="rId10" Type="http://schemas.openxmlformats.org/officeDocument/2006/relationships/image" Target="../media/image145.png"/><Relationship Id="rId4" Type="http://schemas.openxmlformats.org/officeDocument/2006/relationships/image" Target="../media/image138.png"/><Relationship Id="rId9" Type="http://schemas.openxmlformats.org/officeDocument/2006/relationships/image" Target="../media/image144.png"/></Relationships>
</file>

<file path=ppt/slides/_rels/slide13.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8.jpeg"/><Relationship Id="rId3" Type="http://schemas.openxmlformats.org/officeDocument/2006/relationships/image" Target="../media/image148.png"/><Relationship Id="rId7" Type="http://schemas.openxmlformats.org/officeDocument/2006/relationships/image" Target="../media/image151.jpeg"/><Relationship Id="rId12" Type="http://schemas.openxmlformats.org/officeDocument/2006/relationships/image" Target="../media/image157.png"/><Relationship Id="rId2" Type="http://schemas.openxmlformats.org/officeDocument/2006/relationships/notesSlide" Target="../notesSlides/notesSlide11.xml"/><Relationship Id="rId16" Type="http://schemas.openxmlformats.org/officeDocument/2006/relationships/image" Target="../media/image161.png"/><Relationship Id="rId1" Type="http://schemas.openxmlformats.org/officeDocument/2006/relationships/slideLayout" Target="../slideLayouts/slideLayout4.xml"/><Relationship Id="rId6" Type="http://schemas.openxmlformats.org/officeDocument/2006/relationships/image" Target="../media/image153.pn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4.png"/><Relationship Id="rId4" Type="http://schemas.openxmlformats.org/officeDocument/2006/relationships/image" Target="../media/image149.jpeg"/><Relationship Id="rId9" Type="http://schemas.openxmlformats.org/officeDocument/2006/relationships/image" Target="../media/image152.png"/><Relationship Id="rId14" Type="http://schemas.openxmlformats.org/officeDocument/2006/relationships/image" Target="../media/image159.png"/></Relationships>
</file>

<file path=ppt/slides/_rels/slide14.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jpeg"/><Relationship Id="rId1" Type="http://schemas.openxmlformats.org/officeDocument/2006/relationships/slideLayout" Target="../slideLayouts/slideLayout1.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15.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73.jpeg"/><Relationship Id="rId18" Type="http://schemas.microsoft.com/office/2007/relationships/hdphoto" Target="../media/hdphoto21.wdp"/><Relationship Id="rId3" Type="http://schemas.openxmlformats.org/officeDocument/2006/relationships/image" Target="../media/image168.jpeg"/><Relationship Id="rId21" Type="http://schemas.microsoft.com/office/2007/relationships/hdphoto" Target="../media/hdphoto22.wdp"/><Relationship Id="rId7" Type="http://schemas.openxmlformats.org/officeDocument/2006/relationships/image" Target="../media/image170.jpeg"/><Relationship Id="rId12" Type="http://schemas.microsoft.com/office/2007/relationships/hdphoto" Target="../media/hdphoto18.wdp"/><Relationship Id="rId17" Type="http://schemas.openxmlformats.org/officeDocument/2006/relationships/image" Target="../media/image175.jpeg"/><Relationship Id="rId2" Type="http://schemas.openxmlformats.org/officeDocument/2006/relationships/notesSlide" Target="../notesSlides/notesSlide12.xml"/><Relationship Id="rId16" Type="http://schemas.microsoft.com/office/2007/relationships/hdphoto" Target="../media/hdphoto20.wdp"/><Relationship Id="rId20" Type="http://schemas.openxmlformats.org/officeDocument/2006/relationships/image" Target="../media/image177.jpe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172.jpeg"/><Relationship Id="rId5" Type="http://schemas.openxmlformats.org/officeDocument/2006/relationships/image" Target="../media/image169.jpeg"/><Relationship Id="rId15" Type="http://schemas.openxmlformats.org/officeDocument/2006/relationships/image" Target="../media/image174.jpeg"/><Relationship Id="rId10" Type="http://schemas.microsoft.com/office/2007/relationships/hdphoto" Target="../media/hdphoto17.wdp"/><Relationship Id="rId19" Type="http://schemas.openxmlformats.org/officeDocument/2006/relationships/image" Target="../media/image176.png"/><Relationship Id="rId4" Type="http://schemas.microsoft.com/office/2007/relationships/hdphoto" Target="../media/hdphoto14.wdp"/><Relationship Id="rId9" Type="http://schemas.openxmlformats.org/officeDocument/2006/relationships/image" Target="../media/image171.jpeg"/><Relationship Id="rId14" Type="http://schemas.microsoft.com/office/2007/relationships/hdphoto" Target="../media/hdphoto19.wdp"/></Relationships>
</file>

<file path=ppt/slides/_rels/slide16.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2" Type="http://schemas.openxmlformats.org/officeDocument/2006/relationships/image" Target="../media/image178.jpeg"/><Relationship Id="rId1" Type="http://schemas.openxmlformats.org/officeDocument/2006/relationships/slideLayout" Target="../slideLayouts/slideLayout12.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jpeg"/><Relationship Id="rId4" Type="http://schemas.openxmlformats.org/officeDocument/2006/relationships/image" Target="../media/image180.png"/><Relationship Id="rId9" Type="http://schemas.openxmlformats.org/officeDocument/2006/relationships/image" Target="../media/image185.png"/></Relationships>
</file>

<file path=ppt/slides/_rels/slide17.xml.rels><?xml version="1.0" encoding="UTF-8" standalone="yes"?>
<Relationships xmlns="http://schemas.openxmlformats.org/package/2006/relationships"><Relationship Id="rId8" Type="http://schemas.openxmlformats.org/officeDocument/2006/relationships/image" Target="../media/image194.jpeg"/><Relationship Id="rId13" Type="http://schemas.openxmlformats.org/officeDocument/2006/relationships/image" Target="../media/image199.jpeg"/><Relationship Id="rId18" Type="http://schemas.openxmlformats.org/officeDocument/2006/relationships/image" Target="../media/image204.jpeg"/><Relationship Id="rId3" Type="http://schemas.openxmlformats.org/officeDocument/2006/relationships/image" Target="../media/image189.jpeg"/><Relationship Id="rId21" Type="http://schemas.openxmlformats.org/officeDocument/2006/relationships/image" Target="../media/image207.jpeg"/><Relationship Id="rId7" Type="http://schemas.openxmlformats.org/officeDocument/2006/relationships/image" Target="../media/image193.jpeg"/><Relationship Id="rId12" Type="http://schemas.openxmlformats.org/officeDocument/2006/relationships/image" Target="../media/image198.jpeg"/><Relationship Id="rId17" Type="http://schemas.openxmlformats.org/officeDocument/2006/relationships/image" Target="../media/image203.jpeg"/><Relationship Id="rId2" Type="http://schemas.openxmlformats.org/officeDocument/2006/relationships/image" Target="../media/image188.jpeg"/><Relationship Id="rId16" Type="http://schemas.openxmlformats.org/officeDocument/2006/relationships/image" Target="../media/image202.jpeg"/><Relationship Id="rId20" Type="http://schemas.openxmlformats.org/officeDocument/2006/relationships/image" Target="../media/image206.jpeg"/><Relationship Id="rId1" Type="http://schemas.openxmlformats.org/officeDocument/2006/relationships/slideLayout" Target="../slideLayouts/slideLayout4.xml"/><Relationship Id="rId6" Type="http://schemas.openxmlformats.org/officeDocument/2006/relationships/image" Target="../media/image192.jpeg"/><Relationship Id="rId11" Type="http://schemas.openxmlformats.org/officeDocument/2006/relationships/image" Target="../media/image197.jpeg"/><Relationship Id="rId5" Type="http://schemas.openxmlformats.org/officeDocument/2006/relationships/image" Target="../media/image191.jpeg"/><Relationship Id="rId15" Type="http://schemas.openxmlformats.org/officeDocument/2006/relationships/image" Target="../media/image201.jpeg"/><Relationship Id="rId10" Type="http://schemas.openxmlformats.org/officeDocument/2006/relationships/image" Target="../media/image196.jpeg"/><Relationship Id="rId19" Type="http://schemas.openxmlformats.org/officeDocument/2006/relationships/image" Target="../media/image205.jpeg"/><Relationship Id="rId4" Type="http://schemas.openxmlformats.org/officeDocument/2006/relationships/image" Target="../media/image190.jpeg"/><Relationship Id="rId9" Type="http://schemas.openxmlformats.org/officeDocument/2006/relationships/image" Target="../media/image195.jpeg"/><Relationship Id="rId14" Type="http://schemas.openxmlformats.org/officeDocument/2006/relationships/image" Target="../media/image200.jpeg"/></Relationships>
</file>

<file path=ppt/slides/_rels/slide18.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208.png"/><Relationship Id="rId7" Type="http://schemas.openxmlformats.org/officeDocument/2006/relationships/image" Target="../media/image21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19.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1.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2.xml"/><Relationship Id="rId16"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jpeg"/><Relationship Id="rId18" Type="http://schemas.microsoft.com/office/2007/relationships/hdphoto" Target="../media/hdphoto8.wdp"/><Relationship Id="rId26" Type="http://schemas.microsoft.com/office/2007/relationships/hdphoto" Target="../media/hdphoto12.wdp"/><Relationship Id="rId3" Type="http://schemas.openxmlformats.org/officeDocument/2006/relationships/image" Target="../media/image16.jpeg"/><Relationship Id="rId21" Type="http://schemas.openxmlformats.org/officeDocument/2006/relationships/image" Target="../media/image25.jpeg"/><Relationship Id="rId7" Type="http://schemas.openxmlformats.org/officeDocument/2006/relationships/image" Target="../media/image18.jpeg"/><Relationship Id="rId12" Type="http://schemas.microsoft.com/office/2007/relationships/hdphoto" Target="../media/hdphoto5.wdp"/><Relationship Id="rId17" Type="http://schemas.openxmlformats.org/officeDocument/2006/relationships/image" Target="../media/image23.jpeg"/><Relationship Id="rId25" Type="http://schemas.openxmlformats.org/officeDocument/2006/relationships/image" Target="../media/image27.jpeg"/><Relationship Id="rId2" Type="http://schemas.openxmlformats.org/officeDocument/2006/relationships/notesSlide" Target="../notesSlides/notesSlide3.xml"/><Relationship Id="rId16" Type="http://schemas.microsoft.com/office/2007/relationships/hdphoto" Target="../media/hdphoto7.wdp"/><Relationship Id="rId20" Type="http://schemas.microsoft.com/office/2007/relationships/hdphoto" Target="../media/hdphoto9.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jpeg"/><Relationship Id="rId24" Type="http://schemas.microsoft.com/office/2007/relationships/hdphoto" Target="../media/hdphoto11.wdp"/><Relationship Id="rId5" Type="http://schemas.openxmlformats.org/officeDocument/2006/relationships/image" Target="../media/image17.jpeg"/><Relationship Id="rId15" Type="http://schemas.openxmlformats.org/officeDocument/2006/relationships/image" Target="../media/image22.jpeg"/><Relationship Id="rId23" Type="http://schemas.openxmlformats.org/officeDocument/2006/relationships/image" Target="../media/image26.jpeg"/><Relationship Id="rId28" Type="http://schemas.microsoft.com/office/2007/relationships/hdphoto" Target="../media/hdphoto13.wdp"/><Relationship Id="rId10" Type="http://schemas.microsoft.com/office/2007/relationships/hdphoto" Target="../media/hdphoto4.wdp"/><Relationship Id="rId19" Type="http://schemas.openxmlformats.org/officeDocument/2006/relationships/image" Target="../media/image24.jpeg"/><Relationship Id="rId4" Type="http://schemas.microsoft.com/office/2007/relationships/hdphoto" Target="../media/hdphoto1.wdp"/><Relationship Id="rId9" Type="http://schemas.openxmlformats.org/officeDocument/2006/relationships/image" Target="../media/image19.jpe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tmp"/><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0" Type="http://schemas.openxmlformats.org/officeDocument/2006/relationships/image" Target="../media/image42.jpeg"/><Relationship Id="rId4" Type="http://schemas.openxmlformats.org/officeDocument/2006/relationships/image" Target="../media/image36.jpg"/><Relationship Id="rId9" Type="http://schemas.openxmlformats.org/officeDocument/2006/relationships/image" Target="../media/image41.jpg"/></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3.png"/><Relationship Id="rId18" Type="http://schemas.openxmlformats.org/officeDocument/2006/relationships/image" Target="../media/image58.jpeg"/><Relationship Id="rId3" Type="http://schemas.openxmlformats.org/officeDocument/2006/relationships/image" Target="../media/image44.jpeg"/><Relationship Id="rId7" Type="http://schemas.openxmlformats.org/officeDocument/2006/relationships/image" Target="../media/image46.jpeg"/><Relationship Id="rId12" Type="http://schemas.openxmlformats.org/officeDocument/2006/relationships/image" Target="../media/image52.jpg"/><Relationship Id="rId17" Type="http://schemas.openxmlformats.org/officeDocument/2006/relationships/image" Target="../media/image57.png"/><Relationship Id="rId2" Type="http://schemas.openxmlformats.org/officeDocument/2006/relationships/notesSlide" Target="../notesSlides/notesSlide5.xml"/><Relationship Id="rId16"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eg"/><Relationship Id="rId18" Type="http://schemas.openxmlformats.org/officeDocument/2006/relationships/image" Target="../media/image74.jpeg"/><Relationship Id="rId3" Type="http://schemas.openxmlformats.org/officeDocument/2006/relationships/image" Target="../media/image59.jpeg"/><Relationship Id="rId7" Type="http://schemas.openxmlformats.org/officeDocument/2006/relationships/image" Target="../media/image63.jpeg"/><Relationship Id="rId12" Type="http://schemas.openxmlformats.org/officeDocument/2006/relationships/image" Target="../media/image68.jpeg"/><Relationship Id="rId17" Type="http://schemas.openxmlformats.org/officeDocument/2006/relationships/image" Target="../media/image73.jpeg"/><Relationship Id="rId2" Type="http://schemas.openxmlformats.org/officeDocument/2006/relationships/notesSlide" Target="../notesSlides/notesSlide6.xml"/><Relationship Id="rId16" Type="http://schemas.openxmlformats.org/officeDocument/2006/relationships/image" Target="../media/image72.jpeg"/><Relationship Id="rId20" Type="http://schemas.openxmlformats.org/officeDocument/2006/relationships/image" Target="../media/image76.jpeg"/><Relationship Id="rId1" Type="http://schemas.openxmlformats.org/officeDocument/2006/relationships/slideLayout" Target="../slideLayouts/slideLayout4.xml"/><Relationship Id="rId6" Type="http://schemas.openxmlformats.org/officeDocument/2006/relationships/image" Target="../media/image62.jpeg"/><Relationship Id="rId11" Type="http://schemas.openxmlformats.org/officeDocument/2006/relationships/image" Target="../media/image67.jpe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jpeg"/><Relationship Id="rId19" Type="http://schemas.openxmlformats.org/officeDocument/2006/relationships/image" Target="../media/image75.jpe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8.xml.rels><?xml version="1.0" encoding="UTF-8" standalone="yes"?>
<Relationships xmlns="http://schemas.openxmlformats.org/package/2006/relationships"><Relationship Id="rId8" Type="http://schemas.openxmlformats.org/officeDocument/2006/relationships/image" Target="../media/image82.jpeg"/><Relationship Id="rId13" Type="http://schemas.openxmlformats.org/officeDocument/2006/relationships/image" Target="../media/image87.jpeg"/><Relationship Id="rId18" Type="http://schemas.openxmlformats.org/officeDocument/2006/relationships/image" Target="../media/image9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jpeg"/><Relationship Id="rId17" Type="http://schemas.openxmlformats.org/officeDocument/2006/relationships/image" Target="../media/image91.jpeg"/><Relationship Id="rId2" Type="http://schemas.openxmlformats.org/officeDocument/2006/relationships/notesSlide" Target="../notesSlides/notesSlide7.xml"/><Relationship Id="rId16"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5" Type="http://schemas.openxmlformats.org/officeDocument/2006/relationships/image" Target="../media/image8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 Id="rId14" Type="http://schemas.openxmlformats.org/officeDocument/2006/relationships/image" Target="../media/image88.jpeg"/></Relationships>
</file>

<file path=ppt/slides/_rels/slide9.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18" Type="http://schemas.openxmlformats.org/officeDocument/2006/relationships/image" Target="../media/image106.jpeg"/><Relationship Id="rId3" Type="http://schemas.openxmlformats.org/officeDocument/2006/relationships/hyperlink" Target="http://mufredat.meb.gov.tr/ProgramDetay.aspx?PID=329" TargetMode="External"/><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eg"/><Relationship Id="rId2" Type="http://schemas.openxmlformats.org/officeDocument/2006/relationships/notesSlide" Target="../notesSlides/notesSlide8.xml"/><Relationship Id="rId16" Type="http://schemas.openxmlformats.org/officeDocument/2006/relationships/image" Target="../media/image104.jpeg"/><Relationship Id="rId20"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5" Type="http://schemas.openxmlformats.org/officeDocument/2006/relationships/image" Target="../media/image103.jpeg"/><Relationship Id="rId10" Type="http://schemas.openxmlformats.org/officeDocument/2006/relationships/image" Target="../media/image98.jpeg"/><Relationship Id="rId19" Type="http://schemas.openxmlformats.org/officeDocument/2006/relationships/image" Target="../media/image107.jpeg"/><Relationship Id="rId4" Type="http://schemas.openxmlformats.org/officeDocument/2006/relationships/hyperlink" Target="https://www.youtube.com/watch?v=mLq7vhqxlDs&amp;feature=youtu.be" TargetMode="External"/><Relationship Id="rId9" Type="http://schemas.openxmlformats.org/officeDocument/2006/relationships/image" Target="../media/image97.jpeg"/><Relationship Id="rId14" Type="http://schemas.openxmlformats.org/officeDocument/2006/relationships/image" Target="../media/image10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12655B-0426-DD42-85C0-461741C5553D}"/>
              </a:ext>
            </a:extLst>
          </p:cNvPr>
          <p:cNvSpPr>
            <a:spLocks noGrp="1"/>
          </p:cNvSpPr>
          <p:nvPr>
            <p:ph type="title"/>
          </p:nvPr>
        </p:nvSpPr>
        <p:spPr/>
        <p:txBody>
          <a:bodyPr>
            <a:normAutofit/>
          </a:bodyPr>
          <a:lstStyle/>
          <a:p>
            <a:pPr algn="ctr"/>
            <a:r>
              <a:rPr lang="tr-TR" sz="2800" dirty="0"/>
              <a:t>PAMUKKALE ÜNİVERSİTESİ EĞİTİM FAKÜLTESİ MATEMATİK VE FEN BİLİMLERİ EĞİTİMİ BÖLÜMÜ MATEMATİK EĞİTİMİ ABD​</a:t>
            </a:r>
          </a:p>
        </p:txBody>
      </p:sp>
      <p:sp>
        <p:nvSpPr>
          <p:cNvPr id="3" name="İçerik Yer Tutucusu 2">
            <a:extLst>
              <a:ext uri="{FF2B5EF4-FFF2-40B4-BE49-F238E27FC236}">
                <a16:creationId xmlns:a16="http://schemas.microsoft.com/office/drawing/2014/main" id="{7EFE3160-1A8A-C742-A7A4-27073D8C73D6}"/>
              </a:ext>
            </a:extLst>
          </p:cNvPr>
          <p:cNvSpPr>
            <a:spLocks noGrp="1"/>
          </p:cNvSpPr>
          <p:nvPr>
            <p:ph idx="1"/>
          </p:nvPr>
        </p:nvSpPr>
        <p:spPr/>
        <p:txBody>
          <a:bodyPr>
            <a:normAutofit/>
          </a:bodyPr>
          <a:lstStyle/>
          <a:p>
            <a:pPr marL="0" indent="0" algn="ctr">
              <a:buNone/>
            </a:pPr>
            <a:r>
              <a:rPr lang="tr-TR" sz="4800" dirty="0">
                <a:solidFill>
                  <a:srgbClr val="FF0000"/>
                </a:solidFill>
              </a:rPr>
              <a:t>GEOMETRİ ÖĞRETİMİNDE EVDEKİ MALZEMELERLE OLUŞTURULMUŞ ETKİNLİKLER SERGİSİ​</a:t>
            </a:r>
          </a:p>
          <a:p>
            <a:endParaRPr lang="tr-TR" dirty="0"/>
          </a:p>
          <a:p>
            <a:pPr marL="0" indent="0" algn="ctr">
              <a:buNone/>
            </a:pPr>
            <a:r>
              <a:rPr lang="tr-TR" dirty="0"/>
              <a:t>DÜZENLEYENLER</a:t>
            </a:r>
          </a:p>
          <a:p>
            <a:pPr marL="0" indent="0" algn="ctr">
              <a:buNone/>
            </a:pPr>
            <a:r>
              <a:rPr lang="tr-TR" dirty="0"/>
              <a:t>Geometri Öğretimi Dersi Öğrencileri &amp; Dr. </a:t>
            </a:r>
            <a:r>
              <a:rPr lang="tr-TR" dirty="0" err="1"/>
              <a:t>Öğr</a:t>
            </a:r>
            <a:r>
              <a:rPr lang="tr-TR" dirty="0"/>
              <a:t>. Üyesi Emine Gaye ÇONTAY ​</a:t>
            </a:r>
          </a:p>
        </p:txBody>
      </p:sp>
    </p:spTree>
    <p:extLst>
      <p:ext uri="{BB962C8B-B14F-4D97-AF65-F5344CB8AC3E}">
        <p14:creationId xmlns:p14="http://schemas.microsoft.com/office/powerpoint/2010/main" val="3476144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42142" y="582185"/>
            <a:ext cx="5201435" cy="948798"/>
          </a:xfrm>
          <a:solidFill>
            <a:schemeClr val="bg1">
              <a:lumMod val="85000"/>
            </a:schemeClr>
          </a:solidFill>
        </p:spPr>
        <p:txBody>
          <a:bodyPr>
            <a:normAutofit fontScale="90000"/>
          </a:bodyPr>
          <a:lstStyle/>
          <a:p>
            <a:r>
              <a:rPr lang="tr-TR" sz="2100" dirty="0">
                <a:solidFill>
                  <a:schemeClr val="accent2">
                    <a:lumMod val="50000"/>
                  </a:schemeClr>
                </a:solidFill>
                <a:latin typeface="Times New Roman" pitchFamily="18" charset="0"/>
                <a:cs typeface="Times New Roman" pitchFamily="18" charset="0"/>
              </a:rPr>
              <a:t>Merkez Açı ve Çevre Açı Arasında Neler Dönüyor?</a:t>
            </a:r>
            <a:br>
              <a:rPr lang="tr-TR" sz="2100" dirty="0">
                <a:solidFill>
                  <a:schemeClr val="accent2">
                    <a:lumMod val="50000"/>
                  </a:schemeClr>
                </a:solidFill>
                <a:latin typeface="Times New Roman" pitchFamily="18" charset="0"/>
                <a:cs typeface="Times New Roman" pitchFamily="18" charset="0"/>
              </a:rPr>
            </a:br>
            <a:br>
              <a:rPr lang="tr-TR" sz="800" dirty="0">
                <a:latin typeface="Times New Roman" pitchFamily="18" charset="0"/>
                <a:cs typeface="Times New Roman" pitchFamily="18" charset="0"/>
              </a:rPr>
            </a:br>
            <a:r>
              <a:rPr lang="tr-TR" sz="800" dirty="0">
                <a:latin typeface="Times New Roman" pitchFamily="18" charset="0"/>
                <a:cs typeface="Times New Roman" pitchFamily="18" charset="0"/>
              </a:rPr>
              <a:t>Hatice AYDENİZ </a:t>
            </a:r>
            <a:br>
              <a:rPr lang="tr-TR" sz="800" dirty="0">
                <a:latin typeface="Times New Roman" pitchFamily="18" charset="0"/>
                <a:cs typeface="Times New Roman" pitchFamily="18" charset="0"/>
              </a:rPr>
            </a:br>
            <a:r>
              <a:rPr lang="tr-TR" sz="800" dirty="0">
                <a:latin typeface="Times New Roman" pitchFamily="18" charset="0"/>
                <a:cs typeface="Times New Roman" pitchFamily="18" charset="0"/>
              </a:rPr>
              <a:t>Büşra DEMİR. Nur Gökçe Duman</a:t>
            </a:r>
            <a:br>
              <a:rPr lang="tr-TR" sz="800" dirty="0">
                <a:latin typeface="Times New Roman" pitchFamily="18" charset="0"/>
                <a:cs typeface="Times New Roman" pitchFamily="18" charset="0"/>
              </a:rPr>
            </a:br>
            <a:endParaRPr lang="tr-TR" sz="2100" dirty="0">
              <a:solidFill>
                <a:schemeClr val="accent2">
                  <a:lumMod val="50000"/>
                </a:schemeClr>
              </a:solidFill>
              <a:latin typeface="Times New Roman" pitchFamily="18" charset="0"/>
              <a:cs typeface="Times New Roman" pitchFamily="18" charset="0"/>
            </a:endParaRPr>
          </a:p>
        </p:txBody>
      </p:sp>
      <p:graphicFrame>
        <p:nvGraphicFramePr>
          <p:cNvPr id="4" name="3 İçerik Yer Tutucusu"/>
          <p:cNvGraphicFramePr>
            <a:graphicFrameLocks noGrp="1"/>
          </p:cNvGraphicFramePr>
          <p:nvPr>
            <p:ph idx="1"/>
            <p:extLst>
              <p:ext uri="{D42A27DB-BD31-4B8C-83A1-F6EECF244321}">
                <p14:modId xmlns:p14="http://schemas.microsoft.com/office/powerpoint/2010/main" val="1415321257"/>
              </p:ext>
            </p:extLst>
          </p:nvPr>
        </p:nvGraphicFramePr>
        <p:xfrm>
          <a:off x="540436" y="1534038"/>
          <a:ext cx="2759981" cy="1493520"/>
        </p:xfrm>
        <a:graphic>
          <a:graphicData uri="http://schemas.openxmlformats.org/drawingml/2006/table">
            <a:tbl>
              <a:tblPr>
                <a:tableStyleId>{5C22544A-7EE6-4342-B048-85BDC9FD1C3A}</a:tableStyleId>
              </a:tblPr>
              <a:tblGrid>
                <a:gridCol w="967773">
                  <a:extLst>
                    <a:ext uri="{9D8B030D-6E8A-4147-A177-3AD203B41FA5}">
                      <a16:colId xmlns:a16="http://schemas.microsoft.com/office/drawing/2014/main" val="20000"/>
                    </a:ext>
                  </a:extLst>
                </a:gridCol>
                <a:gridCol w="579020">
                  <a:extLst>
                    <a:ext uri="{9D8B030D-6E8A-4147-A177-3AD203B41FA5}">
                      <a16:colId xmlns:a16="http://schemas.microsoft.com/office/drawing/2014/main" val="20001"/>
                    </a:ext>
                  </a:extLst>
                </a:gridCol>
                <a:gridCol w="606594">
                  <a:extLst>
                    <a:ext uri="{9D8B030D-6E8A-4147-A177-3AD203B41FA5}">
                      <a16:colId xmlns:a16="http://schemas.microsoft.com/office/drawing/2014/main" val="20002"/>
                    </a:ext>
                  </a:extLst>
                </a:gridCol>
                <a:gridCol w="606594">
                  <a:extLst>
                    <a:ext uri="{9D8B030D-6E8A-4147-A177-3AD203B41FA5}">
                      <a16:colId xmlns:a16="http://schemas.microsoft.com/office/drawing/2014/main" val="20003"/>
                    </a:ext>
                  </a:extLst>
                </a:gridCol>
              </a:tblGrid>
              <a:tr h="1493520">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900" kern="1200" dirty="0">
                          <a:solidFill>
                            <a:schemeClr val="dk1"/>
                          </a:solidFill>
                          <a:latin typeface="Times New Roman" pitchFamily="18" charset="0"/>
                          <a:ea typeface="+mn-ea"/>
                          <a:cs typeface="Times New Roman" pitchFamily="18" charset="0"/>
                        </a:rPr>
                        <a:t>Çizilecek olan çemberin merkezi mukavva üzerinde belirlenir.</a:t>
                      </a:r>
                    </a:p>
                    <a:p>
                      <a:pPr marL="228600" indent="-228600">
                        <a:buFont typeface="+mj-lt"/>
                        <a:buNone/>
                      </a:pPr>
                      <a:endParaRPr lang="tr-TR" sz="900" dirty="0"/>
                    </a:p>
                  </a:txBody>
                  <a:tcPr marL="51435" marR="51435">
                    <a:solidFill>
                      <a:schemeClr val="accent4">
                        <a:lumMod val="60000"/>
                        <a:lumOff val="40000"/>
                      </a:schemeClr>
                    </a:solidFill>
                  </a:tcPr>
                </a:tc>
                <a:tc>
                  <a:txBody>
                    <a:bodyPr/>
                    <a:lstStyle/>
                    <a:p>
                      <a:endParaRPr lang="tr-TR" sz="900" dirty="0"/>
                    </a:p>
                  </a:txBody>
                  <a:tcPr marL="51435" marR="51435">
                    <a:solidFill>
                      <a:schemeClr val="accent4">
                        <a:lumMod val="60000"/>
                        <a:lumOff val="40000"/>
                      </a:schemeClr>
                    </a:solidFill>
                  </a:tcPr>
                </a:tc>
                <a:tc>
                  <a:txBody>
                    <a:bodyPr/>
                    <a:lstStyle/>
                    <a:p>
                      <a:endParaRPr lang="tr-TR" sz="900" dirty="0"/>
                    </a:p>
                  </a:txBody>
                  <a:tcPr marL="51435" marR="51435">
                    <a:solidFill>
                      <a:schemeClr val="accent4">
                        <a:lumMod val="60000"/>
                        <a:lumOff val="40000"/>
                      </a:schemeClr>
                    </a:solidFill>
                  </a:tcPr>
                </a:tc>
                <a:tc>
                  <a:txBody>
                    <a:bodyPr/>
                    <a:lstStyle/>
                    <a:p>
                      <a:endParaRPr lang="tr-TR" sz="1900" dirty="0"/>
                    </a:p>
                  </a:txBody>
                  <a:tcPr marL="51435" marR="51435">
                    <a:solidFill>
                      <a:schemeClr val="accent4">
                        <a:lumMod val="60000"/>
                        <a:lumOff val="40000"/>
                      </a:schemeClr>
                    </a:solidFill>
                  </a:tcPr>
                </a:tc>
                <a:extLst>
                  <a:ext uri="{0D108BD9-81ED-4DB2-BD59-A6C34878D82A}">
                    <a16:rowId xmlns:a16="http://schemas.microsoft.com/office/drawing/2014/main" val="10000"/>
                  </a:ext>
                </a:extLst>
              </a:tr>
            </a:tbl>
          </a:graphicData>
        </a:graphic>
      </p:graphicFrame>
      <p:pic>
        <p:nvPicPr>
          <p:cNvPr id="7" name="6 Resim" descr="C:\Users\uu\Downloads\WhatsApp Image 2020-04-29 at 15.45.38.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310419" y="2023195"/>
            <a:ext cx="928695" cy="442023"/>
          </a:xfrm>
          <a:prstGeom prst="rect">
            <a:avLst/>
          </a:prstGeom>
          <a:noFill/>
          <a:ln>
            <a:noFill/>
          </a:ln>
        </p:spPr>
      </p:pic>
      <p:pic>
        <p:nvPicPr>
          <p:cNvPr id="8" name="7 Resim" descr="C:\Users\uu\Downloads\WhatsApp Image 2020-04-29 at 15.45.39.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903" y="1789115"/>
            <a:ext cx="442023" cy="928695"/>
          </a:xfrm>
          <a:prstGeom prst="rect">
            <a:avLst/>
          </a:prstGeom>
          <a:noFill/>
          <a:ln>
            <a:noFill/>
          </a:ln>
        </p:spPr>
      </p:pic>
      <p:pic>
        <p:nvPicPr>
          <p:cNvPr id="9" name="8 Resim" descr="C:\Users\uu\Downloads\WhatsApp Image 2020-04-29 at 15.45.39 (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2494" y="1790438"/>
            <a:ext cx="439341" cy="946151"/>
          </a:xfrm>
          <a:prstGeom prst="rect">
            <a:avLst/>
          </a:prstGeom>
          <a:noFill/>
          <a:ln>
            <a:noFill/>
          </a:ln>
        </p:spPr>
      </p:pic>
      <p:graphicFrame>
        <p:nvGraphicFramePr>
          <p:cNvPr id="10" name="3 İçerik Yer Tutucusu"/>
          <p:cNvGraphicFramePr>
            <a:graphicFrameLocks/>
          </p:cNvGraphicFramePr>
          <p:nvPr>
            <p:extLst>
              <p:ext uri="{D42A27DB-BD31-4B8C-83A1-F6EECF244321}">
                <p14:modId xmlns:p14="http://schemas.microsoft.com/office/powerpoint/2010/main" val="671546677"/>
              </p:ext>
            </p:extLst>
          </p:nvPr>
        </p:nvGraphicFramePr>
        <p:xfrm>
          <a:off x="549678" y="3014974"/>
          <a:ext cx="2759981" cy="1067935"/>
        </p:xfrm>
        <a:graphic>
          <a:graphicData uri="http://schemas.openxmlformats.org/drawingml/2006/table">
            <a:tbl>
              <a:tblPr>
                <a:tableStyleId>{5C22544A-7EE6-4342-B048-85BDC9FD1C3A}</a:tableStyleId>
              </a:tblPr>
              <a:tblGrid>
                <a:gridCol w="1726820">
                  <a:extLst>
                    <a:ext uri="{9D8B030D-6E8A-4147-A177-3AD203B41FA5}">
                      <a16:colId xmlns:a16="http://schemas.microsoft.com/office/drawing/2014/main" val="20000"/>
                    </a:ext>
                  </a:extLst>
                </a:gridCol>
                <a:gridCol w="1033161">
                  <a:extLst>
                    <a:ext uri="{9D8B030D-6E8A-4147-A177-3AD203B41FA5}">
                      <a16:colId xmlns:a16="http://schemas.microsoft.com/office/drawing/2014/main" val="20001"/>
                    </a:ext>
                  </a:extLst>
                </a:gridCol>
              </a:tblGrid>
              <a:tr h="1067935">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900" dirty="0">
                          <a:latin typeface="Times New Roman" pitchFamily="18" charset="0"/>
                          <a:cs typeface="Times New Roman" pitchFamily="18" charset="0"/>
                        </a:rPr>
                        <a:t>2) </a:t>
                      </a:r>
                      <a:r>
                        <a:rPr lang="tr-TR" sz="900" kern="1200" dirty="0">
                          <a:solidFill>
                            <a:schemeClr val="dk1"/>
                          </a:solidFill>
                          <a:latin typeface="Times New Roman" pitchFamily="18" charset="0"/>
                          <a:ea typeface="+mn-ea"/>
                          <a:cs typeface="Times New Roman" pitchFamily="18" charset="0"/>
                        </a:rPr>
                        <a:t>İstediğimiz uzunlukta bir yarıçap belirlenir ve pergel o uzunluk kadar cetvel üzerinde ölçülerek açılır.</a:t>
                      </a:r>
                    </a:p>
                    <a:p>
                      <a:pPr marL="228600" indent="-228600">
                        <a:buFont typeface="+mj-lt"/>
                        <a:buNone/>
                      </a:pPr>
                      <a:endParaRPr lang="tr-TR" sz="1200" dirty="0"/>
                    </a:p>
                  </a:txBody>
                  <a:tcPr marL="51435" marR="51435">
                    <a:solidFill>
                      <a:srgbClr val="E9EC7E"/>
                    </a:solidFill>
                  </a:tcPr>
                </a:tc>
                <a:tc>
                  <a:txBody>
                    <a:bodyPr/>
                    <a:lstStyle/>
                    <a:p>
                      <a:endParaRPr lang="tr-TR" sz="1900" dirty="0"/>
                    </a:p>
                  </a:txBody>
                  <a:tcPr marL="51435" marR="51435">
                    <a:solidFill>
                      <a:srgbClr val="E9EC7E"/>
                    </a:solidFill>
                  </a:tcPr>
                </a:tc>
                <a:extLst>
                  <a:ext uri="{0D108BD9-81ED-4DB2-BD59-A6C34878D82A}">
                    <a16:rowId xmlns:a16="http://schemas.microsoft.com/office/drawing/2014/main" val="10000"/>
                  </a:ext>
                </a:extLst>
              </a:tr>
            </a:tbl>
          </a:graphicData>
        </a:graphic>
      </p:graphicFrame>
      <p:pic>
        <p:nvPicPr>
          <p:cNvPr id="11" name="10 Resim" descr="C:\Users\uu\Downloads\WhatsApp Image 2020-04-29 at 15.45.40.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0281" y="3153129"/>
            <a:ext cx="535785" cy="535785"/>
          </a:xfrm>
          <a:prstGeom prst="rect">
            <a:avLst/>
          </a:prstGeom>
          <a:noFill/>
          <a:ln>
            <a:noFill/>
          </a:ln>
        </p:spPr>
      </p:pic>
      <p:graphicFrame>
        <p:nvGraphicFramePr>
          <p:cNvPr id="13" name="3 İçerik Yer Tutucusu"/>
          <p:cNvGraphicFramePr>
            <a:graphicFrameLocks/>
          </p:cNvGraphicFramePr>
          <p:nvPr>
            <p:extLst>
              <p:ext uri="{D42A27DB-BD31-4B8C-83A1-F6EECF244321}">
                <p14:modId xmlns:p14="http://schemas.microsoft.com/office/powerpoint/2010/main" val="2098177034"/>
              </p:ext>
            </p:extLst>
          </p:nvPr>
        </p:nvGraphicFramePr>
        <p:xfrm>
          <a:off x="566979" y="3821550"/>
          <a:ext cx="2759984" cy="777240"/>
        </p:xfrm>
        <a:graphic>
          <a:graphicData uri="http://schemas.openxmlformats.org/drawingml/2006/table">
            <a:tbl>
              <a:tblPr>
                <a:tableStyleId>{5C22544A-7EE6-4342-B048-85BDC9FD1C3A}</a:tableStyleId>
              </a:tblPr>
              <a:tblGrid>
                <a:gridCol w="1240390">
                  <a:extLst>
                    <a:ext uri="{9D8B030D-6E8A-4147-A177-3AD203B41FA5}">
                      <a16:colId xmlns:a16="http://schemas.microsoft.com/office/drawing/2014/main" val="20000"/>
                    </a:ext>
                  </a:extLst>
                </a:gridCol>
                <a:gridCol w="742126">
                  <a:extLst>
                    <a:ext uri="{9D8B030D-6E8A-4147-A177-3AD203B41FA5}">
                      <a16:colId xmlns:a16="http://schemas.microsoft.com/office/drawing/2014/main" val="20001"/>
                    </a:ext>
                  </a:extLst>
                </a:gridCol>
                <a:gridCol w="777468">
                  <a:extLst>
                    <a:ext uri="{9D8B030D-6E8A-4147-A177-3AD203B41FA5}">
                      <a16:colId xmlns:a16="http://schemas.microsoft.com/office/drawing/2014/main" val="20002"/>
                    </a:ext>
                  </a:extLst>
                </a:gridCol>
              </a:tblGrid>
              <a:tr h="701040">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900" kern="1200" dirty="0">
                          <a:solidFill>
                            <a:schemeClr val="dk1"/>
                          </a:solidFill>
                          <a:latin typeface="Times New Roman" pitchFamily="18" charset="0"/>
                          <a:ea typeface="+mn-ea"/>
                          <a:cs typeface="Times New Roman" pitchFamily="18" charset="0"/>
                        </a:rPr>
                        <a:t>3)</a:t>
                      </a:r>
                      <a:r>
                        <a:rPr lang="tr-TR" sz="900" kern="1200" baseline="0" dirty="0">
                          <a:solidFill>
                            <a:schemeClr val="dk1"/>
                          </a:solidFill>
                          <a:latin typeface="Times New Roman" pitchFamily="18" charset="0"/>
                          <a:ea typeface="+mn-ea"/>
                          <a:cs typeface="Times New Roman" pitchFamily="18" charset="0"/>
                        </a:rPr>
                        <a:t> P</a:t>
                      </a:r>
                      <a:r>
                        <a:rPr lang="tr-TR" sz="900" kern="1200" dirty="0">
                          <a:solidFill>
                            <a:schemeClr val="dk1"/>
                          </a:solidFill>
                          <a:latin typeface="Times New Roman" pitchFamily="18" charset="0"/>
                          <a:ea typeface="+mn-ea"/>
                          <a:cs typeface="Times New Roman" pitchFamily="18" charset="0"/>
                        </a:rPr>
                        <a:t>ergelin iğne olan ucu belirlediğimiz merkezin üzerine koyularak çember çizilir .</a:t>
                      </a:r>
                    </a:p>
                  </a:txBody>
                  <a:tcPr marL="51435" marR="51435">
                    <a:solidFill>
                      <a:srgbClr val="7BEFB2"/>
                    </a:solidFill>
                  </a:tcPr>
                </a:tc>
                <a:tc>
                  <a:txBody>
                    <a:bodyPr/>
                    <a:lstStyle/>
                    <a:p>
                      <a:endParaRPr lang="tr-TR" sz="1900" dirty="0"/>
                    </a:p>
                  </a:txBody>
                  <a:tcPr marL="51435" marR="51435">
                    <a:solidFill>
                      <a:srgbClr val="7BEFB2"/>
                    </a:solidFill>
                  </a:tcPr>
                </a:tc>
                <a:tc>
                  <a:txBody>
                    <a:bodyPr/>
                    <a:lstStyle/>
                    <a:p>
                      <a:endParaRPr lang="tr-TR" sz="1900" dirty="0"/>
                    </a:p>
                  </a:txBody>
                  <a:tcPr marL="51435" marR="51435">
                    <a:solidFill>
                      <a:srgbClr val="7BEFB2"/>
                    </a:solidFill>
                  </a:tcPr>
                </a:tc>
                <a:extLst>
                  <a:ext uri="{0D108BD9-81ED-4DB2-BD59-A6C34878D82A}">
                    <a16:rowId xmlns:a16="http://schemas.microsoft.com/office/drawing/2014/main" val="10000"/>
                  </a:ext>
                </a:extLst>
              </a:tr>
            </a:tbl>
          </a:graphicData>
        </a:graphic>
      </p:graphicFrame>
      <p:pic>
        <p:nvPicPr>
          <p:cNvPr id="14" name="13 Resim" descr="C:\Users\uu\Downloads\WhatsApp Image 2020-04-29 at 15.45.41 (1).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8162" y="3942277"/>
            <a:ext cx="383753" cy="535785"/>
          </a:xfrm>
          <a:prstGeom prst="rect">
            <a:avLst/>
          </a:prstGeom>
          <a:noFill/>
          <a:ln>
            <a:noFill/>
          </a:ln>
        </p:spPr>
      </p:pic>
      <p:pic>
        <p:nvPicPr>
          <p:cNvPr id="15" name="14 Resim" descr="C:\Users\uu\Downloads\WhatsApp Image 2020-04-29 at 15.45.42.jpe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6061" y="3931059"/>
            <a:ext cx="342231" cy="535785"/>
          </a:xfrm>
          <a:prstGeom prst="rect">
            <a:avLst/>
          </a:prstGeom>
          <a:noFill/>
          <a:ln>
            <a:noFill/>
          </a:ln>
        </p:spPr>
      </p:pic>
      <p:graphicFrame>
        <p:nvGraphicFramePr>
          <p:cNvPr id="16" name="3 İçerik Yer Tutucusu"/>
          <p:cNvGraphicFramePr>
            <a:graphicFrameLocks/>
          </p:cNvGraphicFramePr>
          <p:nvPr>
            <p:extLst>
              <p:ext uri="{D42A27DB-BD31-4B8C-83A1-F6EECF244321}">
                <p14:modId xmlns:p14="http://schemas.microsoft.com/office/powerpoint/2010/main" val="1088794350"/>
              </p:ext>
            </p:extLst>
          </p:nvPr>
        </p:nvGraphicFramePr>
        <p:xfrm>
          <a:off x="556261" y="4584080"/>
          <a:ext cx="2759985" cy="685800"/>
        </p:xfrm>
        <a:graphic>
          <a:graphicData uri="http://schemas.openxmlformats.org/drawingml/2006/table">
            <a:tbl>
              <a:tblPr>
                <a:tableStyleId>{5C22544A-7EE6-4342-B048-85BDC9FD1C3A}</a:tableStyleId>
              </a:tblPr>
              <a:tblGrid>
                <a:gridCol w="1240391">
                  <a:extLst>
                    <a:ext uri="{9D8B030D-6E8A-4147-A177-3AD203B41FA5}">
                      <a16:colId xmlns:a16="http://schemas.microsoft.com/office/drawing/2014/main" val="20000"/>
                    </a:ext>
                  </a:extLst>
                </a:gridCol>
                <a:gridCol w="742126">
                  <a:extLst>
                    <a:ext uri="{9D8B030D-6E8A-4147-A177-3AD203B41FA5}">
                      <a16:colId xmlns:a16="http://schemas.microsoft.com/office/drawing/2014/main" val="20001"/>
                    </a:ext>
                  </a:extLst>
                </a:gridCol>
                <a:gridCol w="777468">
                  <a:extLst>
                    <a:ext uri="{9D8B030D-6E8A-4147-A177-3AD203B41FA5}">
                      <a16:colId xmlns:a16="http://schemas.microsoft.com/office/drawing/2014/main" val="20002"/>
                    </a:ext>
                  </a:extLst>
                </a:gridCol>
              </a:tblGrid>
              <a:tr h="579120">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900" dirty="0">
                          <a:latin typeface="Times New Roman" pitchFamily="18" charset="0"/>
                          <a:cs typeface="Times New Roman" pitchFamily="18" charset="0"/>
                        </a:rPr>
                        <a:t>4)</a:t>
                      </a:r>
                      <a:r>
                        <a:rPr lang="tr-TR" sz="900" kern="1200" dirty="0">
                          <a:solidFill>
                            <a:schemeClr val="dk1"/>
                          </a:solidFill>
                          <a:latin typeface="Times New Roman" pitchFamily="18" charset="0"/>
                          <a:ea typeface="+mn-ea"/>
                          <a:cs typeface="Times New Roman" pitchFamily="18" charset="0"/>
                        </a:rPr>
                        <a:t> Çizilen çember makas yardımıyla kesilir.</a:t>
                      </a:r>
                    </a:p>
                    <a:p>
                      <a:pPr marL="228600" indent="-228600">
                        <a:buFont typeface="+mj-lt"/>
                        <a:buNone/>
                      </a:pPr>
                      <a:endParaRPr lang="tr-TR" sz="1200" dirty="0"/>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extLst>
                  <a:ext uri="{0D108BD9-81ED-4DB2-BD59-A6C34878D82A}">
                    <a16:rowId xmlns:a16="http://schemas.microsoft.com/office/drawing/2014/main" val="10000"/>
                  </a:ext>
                </a:extLst>
              </a:tr>
            </a:tbl>
          </a:graphicData>
        </a:graphic>
      </p:graphicFrame>
      <p:pic>
        <p:nvPicPr>
          <p:cNvPr id="17" name="16 Resim" descr="C:\Users\uu\Downloads\WhatsApp Image 2020-04-29 at 15.45.42.jpe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5778" y="4721736"/>
            <a:ext cx="321471" cy="445663"/>
          </a:xfrm>
          <a:prstGeom prst="rect">
            <a:avLst/>
          </a:prstGeom>
          <a:noFill/>
          <a:ln>
            <a:noFill/>
          </a:ln>
        </p:spPr>
      </p:pic>
      <p:pic>
        <p:nvPicPr>
          <p:cNvPr id="18" name="17 Resim" descr="C:\Users\uu\Downloads\WhatsApp Image 2020-04-29 at 15.45.42 (1).jpe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83257" y="4712666"/>
            <a:ext cx="375051" cy="428628"/>
          </a:xfrm>
          <a:prstGeom prst="rect">
            <a:avLst/>
          </a:prstGeom>
          <a:noFill/>
          <a:ln>
            <a:noFill/>
          </a:ln>
        </p:spPr>
      </p:pic>
      <p:graphicFrame>
        <p:nvGraphicFramePr>
          <p:cNvPr id="20" name="3 İçerik Yer Tutucusu"/>
          <p:cNvGraphicFramePr>
            <a:graphicFrameLocks/>
          </p:cNvGraphicFramePr>
          <p:nvPr>
            <p:extLst>
              <p:ext uri="{D42A27DB-BD31-4B8C-83A1-F6EECF244321}">
                <p14:modId xmlns:p14="http://schemas.microsoft.com/office/powerpoint/2010/main" val="3913483653"/>
              </p:ext>
            </p:extLst>
          </p:nvPr>
        </p:nvGraphicFramePr>
        <p:xfrm>
          <a:off x="556508" y="5271143"/>
          <a:ext cx="2753151" cy="1290320"/>
        </p:xfrm>
        <a:graphic>
          <a:graphicData uri="http://schemas.openxmlformats.org/drawingml/2006/table">
            <a:tbl>
              <a:tblPr>
                <a:tableStyleId>{5C22544A-7EE6-4342-B048-85BDC9FD1C3A}</a:tableStyleId>
              </a:tblPr>
              <a:tblGrid>
                <a:gridCol w="965380">
                  <a:extLst>
                    <a:ext uri="{9D8B030D-6E8A-4147-A177-3AD203B41FA5}">
                      <a16:colId xmlns:a16="http://schemas.microsoft.com/office/drawing/2014/main" val="20000"/>
                    </a:ext>
                  </a:extLst>
                </a:gridCol>
                <a:gridCol w="577587">
                  <a:extLst>
                    <a:ext uri="{9D8B030D-6E8A-4147-A177-3AD203B41FA5}">
                      <a16:colId xmlns:a16="http://schemas.microsoft.com/office/drawing/2014/main" val="20001"/>
                    </a:ext>
                  </a:extLst>
                </a:gridCol>
                <a:gridCol w="605092">
                  <a:extLst>
                    <a:ext uri="{9D8B030D-6E8A-4147-A177-3AD203B41FA5}">
                      <a16:colId xmlns:a16="http://schemas.microsoft.com/office/drawing/2014/main" val="20002"/>
                    </a:ext>
                  </a:extLst>
                </a:gridCol>
                <a:gridCol w="605092">
                  <a:extLst>
                    <a:ext uri="{9D8B030D-6E8A-4147-A177-3AD203B41FA5}">
                      <a16:colId xmlns:a16="http://schemas.microsoft.com/office/drawing/2014/main" val="20003"/>
                    </a:ext>
                  </a:extLst>
                </a:gridCol>
              </a:tblGrid>
              <a:tr h="1290320">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800" dirty="0">
                          <a:latin typeface="Times New Roman" pitchFamily="18" charset="0"/>
                          <a:cs typeface="Times New Roman" pitchFamily="18" charset="0"/>
                        </a:rPr>
                        <a:t>5)</a:t>
                      </a:r>
                      <a:r>
                        <a:rPr lang="tr-TR" sz="800" baseline="0" dirty="0">
                          <a:latin typeface="Times New Roman" pitchFamily="18" charset="0"/>
                          <a:cs typeface="Times New Roman" pitchFamily="18" charset="0"/>
                        </a:rPr>
                        <a:t> İki yarıçapı merkezde birleştirecek şekilde cetvel yardımıyla istediği açıklıkta bir açı oluşturur.</a:t>
                      </a:r>
                      <a:endParaRPr lang="tr-TR" sz="800" kern="1200" dirty="0">
                        <a:solidFill>
                          <a:schemeClr val="dk1"/>
                        </a:solidFill>
                        <a:latin typeface="Times New Roman" pitchFamily="18" charset="0"/>
                        <a:ea typeface="+mn-ea"/>
                        <a:cs typeface="Times New Roman" pitchFamily="18" charset="0"/>
                      </a:endParaRPr>
                    </a:p>
                    <a:p>
                      <a:pPr marL="228600" indent="-228600">
                        <a:buFont typeface="+mj-lt"/>
                        <a:buNone/>
                      </a:pPr>
                      <a:endParaRPr lang="tr-TR" sz="1200" dirty="0"/>
                    </a:p>
                  </a:txBody>
                  <a:tcPr marL="51435" marR="51435">
                    <a:solidFill>
                      <a:schemeClr val="accent4">
                        <a:lumMod val="60000"/>
                        <a:lumOff val="40000"/>
                      </a:schemeClr>
                    </a:solidFill>
                  </a:tcPr>
                </a:tc>
                <a:tc>
                  <a:txBody>
                    <a:bodyPr/>
                    <a:lstStyle/>
                    <a:p>
                      <a:endParaRPr lang="tr-TR" sz="1900" dirty="0"/>
                    </a:p>
                  </a:txBody>
                  <a:tcPr marL="51435" marR="51435">
                    <a:solidFill>
                      <a:schemeClr val="accent4">
                        <a:lumMod val="60000"/>
                        <a:lumOff val="40000"/>
                      </a:schemeClr>
                    </a:solidFill>
                  </a:tcPr>
                </a:tc>
                <a:tc>
                  <a:txBody>
                    <a:bodyPr/>
                    <a:lstStyle/>
                    <a:p>
                      <a:endParaRPr lang="tr-TR" sz="1900" dirty="0"/>
                    </a:p>
                  </a:txBody>
                  <a:tcPr marL="51435" marR="51435">
                    <a:solidFill>
                      <a:schemeClr val="accent4">
                        <a:lumMod val="60000"/>
                        <a:lumOff val="40000"/>
                      </a:schemeClr>
                    </a:solidFill>
                  </a:tcPr>
                </a:tc>
                <a:tc>
                  <a:txBody>
                    <a:bodyPr/>
                    <a:lstStyle/>
                    <a:p>
                      <a:endParaRPr lang="tr-TR" sz="1900" dirty="0"/>
                    </a:p>
                  </a:txBody>
                  <a:tcPr marL="51435" marR="51435">
                    <a:solidFill>
                      <a:schemeClr val="accent4">
                        <a:lumMod val="60000"/>
                        <a:lumOff val="40000"/>
                      </a:schemeClr>
                    </a:solidFill>
                  </a:tcPr>
                </a:tc>
                <a:extLst>
                  <a:ext uri="{0D108BD9-81ED-4DB2-BD59-A6C34878D82A}">
                    <a16:rowId xmlns:a16="http://schemas.microsoft.com/office/drawing/2014/main" val="10000"/>
                  </a:ext>
                </a:extLst>
              </a:tr>
            </a:tbl>
          </a:graphicData>
        </a:graphic>
      </p:graphicFrame>
      <p:pic>
        <p:nvPicPr>
          <p:cNvPr id="21" name="20 Resim" descr="C:\Users\uu\Downloads\WhatsApp Image 2020-04-29 at 15.45.43.jpe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21585" y="5541844"/>
            <a:ext cx="421643" cy="890587"/>
          </a:xfrm>
          <a:prstGeom prst="rect">
            <a:avLst/>
          </a:prstGeom>
          <a:noFill/>
          <a:ln>
            <a:noFill/>
          </a:ln>
        </p:spPr>
      </p:pic>
      <p:pic>
        <p:nvPicPr>
          <p:cNvPr id="22" name="21 Resim" descr="C:\Users\uu\Downloads\WhatsApp Image 2020-04-29 at 15.45.44.jpe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67559" y="5536414"/>
            <a:ext cx="442023" cy="895349"/>
          </a:xfrm>
          <a:prstGeom prst="rect">
            <a:avLst/>
          </a:prstGeom>
          <a:noFill/>
          <a:ln>
            <a:noFill/>
          </a:ln>
        </p:spPr>
      </p:pic>
      <p:pic>
        <p:nvPicPr>
          <p:cNvPr id="23" name="22 Resim" descr="C:\Users\uu\Downloads\WhatsApp Image 2020-04-29 at 15.45.44 (1).jpe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91570" y="5546090"/>
            <a:ext cx="415235" cy="857256"/>
          </a:xfrm>
          <a:prstGeom prst="rect">
            <a:avLst/>
          </a:prstGeom>
          <a:noFill/>
          <a:ln>
            <a:noFill/>
          </a:ln>
        </p:spPr>
      </p:pic>
      <p:graphicFrame>
        <p:nvGraphicFramePr>
          <p:cNvPr id="24" name="3 İçerik Yer Tutucusu"/>
          <p:cNvGraphicFramePr>
            <a:graphicFrameLocks/>
          </p:cNvGraphicFramePr>
          <p:nvPr>
            <p:extLst>
              <p:ext uri="{D42A27DB-BD31-4B8C-83A1-F6EECF244321}">
                <p14:modId xmlns:p14="http://schemas.microsoft.com/office/powerpoint/2010/main" val="1258923585"/>
              </p:ext>
            </p:extLst>
          </p:nvPr>
        </p:nvGraphicFramePr>
        <p:xfrm>
          <a:off x="563094" y="6559362"/>
          <a:ext cx="2753152" cy="457200"/>
        </p:xfrm>
        <a:graphic>
          <a:graphicData uri="http://schemas.openxmlformats.org/drawingml/2006/table">
            <a:tbl>
              <a:tblPr>
                <a:tableStyleId>{5C22544A-7EE6-4342-B048-85BDC9FD1C3A}</a:tableStyleId>
              </a:tblPr>
              <a:tblGrid>
                <a:gridCol w="1722548">
                  <a:extLst>
                    <a:ext uri="{9D8B030D-6E8A-4147-A177-3AD203B41FA5}">
                      <a16:colId xmlns:a16="http://schemas.microsoft.com/office/drawing/2014/main" val="20000"/>
                    </a:ext>
                  </a:extLst>
                </a:gridCol>
                <a:gridCol w="1030604">
                  <a:extLst>
                    <a:ext uri="{9D8B030D-6E8A-4147-A177-3AD203B41FA5}">
                      <a16:colId xmlns:a16="http://schemas.microsoft.com/office/drawing/2014/main" val="20001"/>
                    </a:ext>
                  </a:extLst>
                </a:gridCol>
              </a:tblGrid>
              <a:tr h="428628">
                <a:tc>
                  <a:txBody>
                    <a:bodyPr/>
                    <a:lstStyle/>
                    <a:p>
                      <a:pPr marL="228600" indent="-228600">
                        <a:buFont typeface="+mj-lt"/>
                        <a:buNone/>
                      </a:pPr>
                      <a:r>
                        <a:rPr lang="tr-TR" sz="800" dirty="0">
                          <a:latin typeface="Times New Roman" pitchFamily="18" charset="0"/>
                          <a:cs typeface="Times New Roman" pitchFamily="18" charset="0"/>
                        </a:rPr>
                        <a:t>6)</a:t>
                      </a:r>
                      <a:r>
                        <a:rPr lang="tr-TR" sz="800" kern="1200" dirty="0">
                          <a:solidFill>
                            <a:schemeClr val="dk1"/>
                          </a:solidFill>
                          <a:latin typeface="Times New Roman" pitchFamily="18" charset="0"/>
                          <a:ea typeface="+mn-ea"/>
                          <a:cs typeface="Times New Roman" pitchFamily="18" charset="0"/>
                        </a:rPr>
                        <a:t> Oluşturduğu açının kaç derece olduğunu açıölçer yardımıyla belirler.</a:t>
                      </a:r>
                      <a:endParaRPr lang="tr-TR" sz="800" dirty="0">
                        <a:latin typeface="Times New Roman" pitchFamily="18" charset="0"/>
                        <a:cs typeface="Times New Roman" pitchFamily="18" charset="0"/>
                      </a:endParaRPr>
                    </a:p>
                  </a:txBody>
                  <a:tcPr marL="51435" marR="51435">
                    <a:solidFill>
                      <a:srgbClr val="E9EC7E"/>
                    </a:solidFill>
                  </a:tcPr>
                </a:tc>
                <a:tc>
                  <a:txBody>
                    <a:bodyPr/>
                    <a:lstStyle/>
                    <a:p>
                      <a:endParaRPr lang="tr-TR" sz="1900" dirty="0"/>
                    </a:p>
                  </a:txBody>
                  <a:tcPr marL="51435" marR="51435">
                    <a:solidFill>
                      <a:srgbClr val="E9EC7E"/>
                    </a:solidFill>
                  </a:tcPr>
                </a:tc>
                <a:extLst>
                  <a:ext uri="{0D108BD9-81ED-4DB2-BD59-A6C34878D82A}">
                    <a16:rowId xmlns:a16="http://schemas.microsoft.com/office/drawing/2014/main" val="10000"/>
                  </a:ext>
                </a:extLst>
              </a:tr>
            </a:tbl>
          </a:graphicData>
        </a:graphic>
      </p:graphicFrame>
      <p:pic>
        <p:nvPicPr>
          <p:cNvPr id="25" name="24 Resim" descr="C:\Users\uu\Downloads\WhatsApp Image 2020-04-29 at 16.14.03.jpe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71745" y="6575814"/>
            <a:ext cx="388443" cy="428628"/>
          </a:xfrm>
          <a:prstGeom prst="rect">
            <a:avLst/>
          </a:prstGeom>
          <a:noFill/>
          <a:ln>
            <a:noFill/>
          </a:ln>
        </p:spPr>
      </p:pic>
      <p:graphicFrame>
        <p:nvGraphicFramePr>
          <p:cNvPr id="26" name="3 İçerik Yer Tutucusu"/>
          <p:cNvGraphicFramePr>
            <a:graphicFrameLocks/>
          </p:cNvGraphicFramePr>
          <p:nvPr>
            <p:extLst>
              <p:ext uri="{D42A27DB-BD31-4B8C-83A1-F6EECF244321}">
                <p14:modId xmlns:p14="http://schemas.microsoft.com/office/powerpoint/2010/main" val="371887228"/>
              </p:ext>
            </p:extLst>
          </p:nvPr>
        </p:nvGraphicFramePr>
        <p:xfrm>
          <a:off x="561875" y="7017825"/>
          <a:ext cx="2717104" cy="2042160"/>
        </p:xfrm>
        <a:graphic>
          <a:graphicData uri="http://schemas.openxmlformats.org/drawingml/2006/table">
            <a:tbl>
              <a:tblPr>
                <a:tableStyleId>{5C22544A-7EE6-4342-B048-85BDC9FD1C3A}</a:tableStyleId>
              </a:tblPr>
              <a:tblGrid>
                <a:gridCol w="952739">
                  <a:extLst>
                    <a:ext uri="{9D8B030D-6E8A-4147-A177-3AD203B41FA5}">
                      <a16:colId xmlns:a16="http://schemas.microsoft.com/office/drawing/2014/main" val="20000"/>
                    </a:ext>
                  </a:extLst>
                </a:gridCol>
                <a:gridCol w="570025">
                  <a:extLst>
                    <a:ext uri="{9D8B030D-6E8A-4147-A177-3AD203B41FA5}">
                      <a16:colId xmlns:a16="http://schemas.microsoft.com/office/drawing/2014/main" val="20001"/>
                    </a:ext>
                  </a:extLst>
                </a:gridCol>
                <a:gridCol w="597170">
                  <a:extLst>
                    <a:ext uri="{9D8B030D-6E8A-4147-A177-3AD203B41FA5}">
                      <a16:colId xmlns:a16="http://schemas.microsoft.com/office/drawing/2014/main" val="20002"/>
                    </a:ext>
                  </a:extLst>
                </a:gridCol>
                <a:gridCol w="597170">
                  <a:extLst>
                    <a:ext uri="{9D8B030D-6E8A-4147-A177-3AD203B41FA5}">
                      <a16:colId xmlns:a16="http://schemas.microsoft.com/office/drawing/2014/main" val="20003"/>
                    </a:ext>
                  </a:extLst>
                </a:gridCol>
              </a:tblGrid>
              <a:tr h="1328351">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800" kern="1200" dirty="0">
                          <a:solidFill>
                            <a:schemeClr val="dk1"/>
                          </a:solidFill>
                          <a:latin typeface="Times New Roman" pitchFamily="18" charset="0"/>
                          <a:ea typeface="+mn-ea"/>
                          <a:cs typeface="Times New Roman" pitchFamily="18" charset="0"/>
                        </a:rPr>
                        <a:t>7) Açıölçer yardımıyla açının kaç derece olduğunu bulduktan sonra aynı dereceye sahip açıyı fon kartonun üzerine yine açıölçer yardımıyla oluşturur ve keser. </a:t>
                      </a:r>
                    </a:p>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tr-TR" sz="800" kern="1200" dirty="0">
                        <a:solidFill>
                          <a:schemeClr val="dk1"/>
                        </a:solidFill>
                        <a:latin typeface="Times New Roman" pitchFamily="18" charset="0"/>
                        <a:ea typeface="+mn-ea"/>
                        <a:cs typeface="Times New Roman" pitchFamily="18" charset="0"/>
                      </a:endParaRPr>
                    </a:p>
                  </a:txBody>
                  <a:tcPr marL="51435" marR="51435">
                    <a:solidFill>
                      <a:srgbClr val="7BEFB2"/>
                    </a:solidFill>
                  </a:tcPr>
                </a:tc>
                <a:tc>
                  <a:txBody>
                    <a:bodyPr/>
                    <a:lstStyle/>
                    <a:p>
                      <a:endParaRPr lang="tr-TR" sz="1900" dirty="0"/>
                    </a:p>
                  </a:txBody>
                  <a:tcPr marL="51435" marR="51435">
                    <a:solidFill>
                      <a:srgbClr val="7BEFB2"/>
                    </a:solidFill>
                  </a:tcPr>
                </a:tc>
                <a:tc>
                  <a:txBody>
                    <a:bodyPr/>
                    <a:lstStyle/>
                    <a:p>
                      <a:endParaRPr lang="tr-TR" sz="1900" dirty="0"/>
                    </a:p>
                  </a:txBody>
                  <a:tcPr marL="51435" marR="51435">
                    <a:solidFill>
                      <a:srgbClr val="7BEFB2"/>
                    </a:solidFill>
                  </a:tcPr>
                </a:tc>
                <a:tc>
                  <a:txBody>
                    <a:bodyPr/>
                    <a:lstStyle/>
                    <a:p>
                      <a:endParaRPr lang="tr-TR" sz="1900" dirty="0"/>
                    </a:p>
                  </a:txBody>
                  <a:tcPr marL="51435" marR="51435">
                    <a:solidFill>
                      <a:srgbClr val="7BEFB2"/>
                    </a:solidFill>
                  </a:tcPr>
                </a:tc>
                <a:extLst>
                  <a:ext uri="{0D108BD9-81ED-4DB2-BD59-A6C34878D82A}">
                    <a16:rowId xmlns:a16="http://schemas.microsoft.com/office/drawing/2014/main" val="10000"/>
                  </a:ext>
                </a:extLst>
              </a:tr>
            </a:tbl>
          </a:graphicData>
        </a:graphic>
      </p:graphicFrame>
      <p:pic>
        <p:nvPicPr>
          <p:cNvPr id="27" name="26 Resim" descr="C:\Users\uu\Downloads\WhatsApp Image 2020-04-29 at 16.14.03.jpe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35267" y="7143768"/>
            <a:ext cx="397817" cy="1000132"/>
          </a:xfrm>
          <a:prstGeom prst="rect">
            <a:avLst/>
          </a:prstGeom>
          <a:noFill/>
          <a:ln>
            <a:noFill/>
          </a:ln>
        </p:spPr>
      </p:pic>
      <p:pic>
        <p:nvPicPr>
          <p:cNvPr id="28" name="27 Resim" descr="C:\Users\uu\Downloads\WhatsApp Image 2020-04-29 at 16.14.03 (1).jpeg"/>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87652" y="7154685"/>
            <a:ext cx="401839" cy="1000132"/>
          </a:xfrm>
          <a:prstGeom prst="rect">
            <a:avLst/>
          </a:prstGeom>
          <a:noFill/>
          <a:ln>
            <a:noFill/>
          </a:ln>
        </p:spPr>
      </p:pic>
      <p:pic>
        <p:nvPicPr>
          <p:cNvPr id="29" name="28 Resim" descr="C:\Users\uu\Downloads\WhatsApp Image 2020-04-29 at 16.14.04.jpe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09832" y="7121254"/>
            <a:ext cx="401839" cy="1000132"/>
          </a:xfrm>
          <a:prstGeom prst="rect">
            <a:avLst/>
          </a:prstGeom>
          <a:noFill/>
          <a:ln>
            <a:noFill/>
          </a:ln>
        </p:spPr>
      </p:pic>
      <p:graphicFrame>
        <p:nvGraphicFramePr>
          <p:cNvPr id="30" name="3 İçerik Yer Tutucusu"/>
          <p:cNvGraphicFramePr>
            <a:graphicFrameLocks/>
          </p:cNvGraphicFramePr>
          <p:nvPr>
            <p:extLst>
              <p:ext uri="{D42A27DB-BD31-4B8C-83A1-F6EECF244321}">
                <p14:modId xmlns:p14="http://schemas.microsoft.com/office/powerpoint/2010/main" val="472142975"/>
              </p:ext>
            </p:extLst>
          </p:nvPr>
        </p:nvGraphicFramePr>
        <p:xfrm>
          <a:off x="3304794" y="1527366"/>
          <a:ext cx="2411033" cy="3423920"/>
        </p:xfrm>
        <a:graphic>
          <a:graphicData uri="http://schemas.openxmlformats.org/drawingml/2006/table">
            <a:tbl>
              <a:tblPr>
                <a:tableStyleId>{5C22544A-7EE6-4342-B048-85BDC9FD1C3A}</a:tableStyleId>
              </a:tblPr>
              <a:tblGrid>
                <a:gridCol w="693089">
                  <a:extLst>
                    <a:ext uri="{9D8B030D-6E8A-4147-A177-3AD203B41FA5}">
                      <a16:colId xmlns:a16="http://schemas.microsoft.com/office/drawing/2014/main" val="20000"/>
                    </a:ext>
                  </a:extLst>
                </a:gridCol>
                <a:gridCol w="414675">
                  <a:extLst>
                    <a:ext uri="{9D8B030D-6E8A-4147-A177-3AD203B41FA5}">
                      <a16:colId xmlns:a16="http://schemas.microsoft.com/office/drawing/2014/main" val="20001"/>
                    </a:ext>
                  </a:extLst>
                </a:gridCol>
                <a:gridCol w="434423">
                  <a:extLst>
                    <a:ext uri="{9D8B030D-6E8A-4147-A177-3AD203B41FA5}">
                      <a16:colId xmlns:a16="http://schemas.microsoft.com/office/drawing/2014/main" val="20002"/>
                    </a:ext>
                  </a:extLst>
                </a:gridCol>
                <a:gridCol w="434423">
                  <a:extLst>
                    <a:ext uri="{9D8B030D-6E8A-4147-A177-3AD203B41FA5}">
                      <a16:colId xmlns:a16="http://schemas.microsoft.com/office/drawing/2014/main" val="20003"/>
                    </a:ext>
                  </a:extLst>
                </a:gridCol>
                <a:gridCol w="434423">
                  <a:extLst>
                    <a:ext uri="{9D8B030D-6E8A-4147-A177-3AD203B41FA5}">
                      <a16:colId xmlns:a16="http://schemas.microsoft.com/office/drawing/2014/main" val="20004"/>
                    </a:ext>
                  </a:extLst>
                </a:gridCol>
              </a:tblGrid>
              <a:tr h="3423920">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700" dirty="0">
                          <a:latin typeface="Times New Roman" pitchFamily="18" charset="0"/>
                          <a:cs typeface="Times New Roman" pitchFamily="18" charset="0"/>
                        </a:rPr>
                        <a:t>8)</a:t>
                      </a:r>
                      <a:r>
                        <a:rPr lang="tr-TR" sz="700" baseline="0" dirty="0">
                          <a:latin typeface="Times New Roman" pitchFamily="18" charset="0"/>
                          <a:cs typeface="Times New Roman" pitchFamily="18" charset="0"/>
                        </a:rPr>
                        <a:t> </a:t>
                      </a:r>
                      <a:r>
                        <a:rPr lang="tr-TR" sz="700" kern="1200" dirty="0">
                          <a:solidFill>
                            <a:schemeClr val="dk1"/>
                          </a:solidFill>
                          <a:latin typeface="Times New Roman" pitchFamily="18" charset="0"/>
                          <a:ea typeface="+mn-ea"/>
                          <a:cs typeface="Times New Roman" pitchFamily="18" charset="0"/>
                        </a:rPr>
                        <a:t>Çember üzerinde oluşturulan açının; çember üzerinde olan noktalarından cetvel yardımıyla doğru parçaları çizilir. Ve bu doğru parçaları yine çember üzerinde bir noktada birleştirilerek yeni bir açı oluşturulur.</a:t>
                      </a:r>
                    </a:p>
                    <a:p>
                      <a:pPr marL="228600" indent="-228600">
                        <a:buFont typeface="+mj-lt"/>
                        <a:buNone/>
                      </a:pPr>
                      <a:endParaRPr lang="tr-TR" sz="1200" dirty="0"/>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extLst>
                  <a:ext uri="{0D108BD9-81ED-4DB2-BD59-A6C34878D82A}">
                    <a16:rowId xmlns:a16="http://schemas.microsoft.com/office/drawing/2014/main" val="10000"/>
                  </a:ext>
                </a:extLst>
              </a:tr>
            </a:tbl>
          </a:graphicData>
        </a:graphic>
      </p:graphicFrame>
      <p:pic>
        <p:nvPicPr>
          <p:cNvPr id="31" name="30 Resim" descr="C:\Users\uu\Downloads\WhatsApp Image 2020-04-29 at 16.14.04.jpeg"/>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18365" y="2756150"/>
            <a:ext cx="428628" cy="857256"/>
          </a:xfrm>
          <a:prstGeom prst="rect">
            <a:avLst/>
          </a:prstGeom>
          <a:noFill/>
          <a:ln>
            <a:noFill/>
          </a:ln>
        </p:spPr>
      </p:pic>
      <p:pic>
        <p:nvPicPr>
          <p:cNvPr id="32" name="31 Resim" descr="C:\Users\uu\Downloads\WhatsApp Image 2020-04-29 at 16.14.05.jpeg"/>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56356" y="2705473"/>
            <a:ext cx="428628" cy="857256"/>
          </a:xfrm>
          <a:prstGeom prst="rect">
            <a:avLst/>
          </a:prstGeom>
          <a:noFill/>
          <a:ln>
            <a:noFill/>
          </a:ln>
        </p:spPr>
      </p:pic>
      <p:pic>
        <p:nvPicPr>
          <p:cNvPr id="33" name="32 Resim" descr="C:\Users\uu\Downloads\WhatsApp Image 2020-04-29 at 16.14.05 (1).jpeg"/>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929199" y="2750331"/>
            <a:ext cx="460772" cy="857256"/>
          </a:xfrm>
          <a:prstGeom prst="rect">
            <a:avLst/>
          </a:prstGeom>
          <a:noFill/>
          <a:ln>
            <a:noFill/>
          </a:ln>
        </p:spPr>
      </p:pic>
      <p:pic>
        <p:nvPicPr>
          <p:cNvPr id="34" name="33 Resim" descr="C:\Users\uu\Downloads\WhatsApp Image 2020-04-29 at 16.14.06.jpeg"/>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357827" y="2750331"/>
            <a:ext cx="428628" cy="857256"/>
          </a:xfrm>
          <a:prstGeom prst="rect">
            <a:avLst/>
          </a:prstGeom>
          <a:noFill/>
          <a:ln>
            <a:noFill/>
          </a:ln>
        </p:spPr>
      </p:pic>
      <p:graphicFrame>
        <p:nvGraphicFramePr>
          <p:cNvPr id="35" name="3 İçerik Yer Tutucusu"/>
          <p:cNvGraphicFramePr>
            <a:graphicFrameLocks/>
          </p:cNvGraphicFramePr>
          <p:nvPr/>
        </p:nvGraphicFramePr>
        <p:xfrm>
          <a:off x="3375422" y="4143372"/>
          <a:ext cx="2411034" cy="381000"/>
        </p:xfrm>
        <a:graphic>
          <a:graphicData uri="http://schemas.openxmlformats.org/drawingml/2006/table">
            <a:tbl>
              <a:tblPr>
                <a:tableStyleId>{5C22544A-7EE6-4342-B048-85BDC9FD1C3A}</a:tableStyleId>
              </a:tblPr>
              <a:tblGrid>
                <a:gridCol w="1508499">
                  <a:extLst>
                    <a:ext uri="{9D8B030D-6E8A-4147-A177-3AD203B41FA5}">
                      <a16:colId xmlns:a16="http://schemas.microsoft.com/office/drawing/2014/main" val="20000"/>
                    </a:ext>
                  </a:extLst>
                </a:gridCol>
                <a:gridCol w="902535">
                  <a:extLst>
                    <a:ext uri="{9D8B030D-6E8A-4147-A177-3AD203B41FA5}">
                      <a16:colId xmlns:a16="http://schemas.microsoft.com/office/drawing/2014/main" val="20001"/>
                    </a:ext>
                  </a:extLst>
                </a:gridCol>
              </a:tblGrid>
              <a:tr h="375920">
                <a:tc>
                  <a:txBody>
                    <a:bodyPr/>
                    <a:lstStyle/>
                    <a:p>
                      <a:pPr marL="228600" indent="-228600">
                        <a:buFont typeface="+mj-lt"/>
                        <a:buNone/>
                      </a:pPr>
                      <a:r>
                        <a:rPr lang="tr-TR" sz="700" dirty="0">
                          <a:latin typeface="Times New Roman" pitchFamily="18" charset="0"/>
                          <a:cs typeface="Times New Roman" pitchFamily="18" charset="0"/>
                        </a:rPr>
                        <a:t>9</a:t>
                      </a:r>
                      <a:r>
                        <a:rPr lang="tr-TR" sz="700">
                          <a:latin typeface="Times New Roman" pitchFamily="18" charset="0"/>
                          <a:cs typeface="Times New Roman" pitchFamily="18" charset="0"/>
                        </a:rPr>
                        <a:t>)</a:t>
                      </a:r>
                      <a:r>
                        <a:rPr lang="tr-TR" sz="700" kern="1200">
                          <a:solidFill>
                            <a:schemeClr val="dk1"/>
                          </a:solidFill>
                          <a:latin typeface="Times New Roman" pitchFamily="18" charset="0"/>
                          <a:ea typeface="+mn-ea"/>
                          <a:cs typeface="Times New Roman" pitchFamily="18" charset="0"/>
                        </a:rPr>
                        <a:t> Yeni </a:t>
                      </a:r>
                      <a:r>
                        <a:rPr lang="tr-TR" sz="700" kern="1200" dirty="0">
                          <a:solidFill>
                            <a:schemeClr val="dk1"/>
                          </a:solidFill>
                          <a:latin typeface="Times New Roman" pitchFamily="18" charset="0"/>
                          <a:ea typeface="+mn-ea"/>
                          <a:cs typeface="Times New Roman" pitchFamily="18" charset="0"/>
                        </a:rPr>
                        <a:t>oluşturulan açının derecesi açıölçer yardımıyla belirlenir.</a:t>
                      </a:r>
                      <a:endParaRPr lang="tr-TR" sz="700" dirty="0">
                        <a:latin typeface="Times New Roman" pitchFamily="18" charset="0"/>
                        <a:cs typeface="Times New Roman" pitchFamily="18" charset="0"/>
                      </a:endParaRPr>
                    </a:p>
                  </a:txBody>
                  <a:tcPr marL="51435" marR="51435">
                    <a:solidFill>
                      <a:schemeClr val="accent4">
                        <a:lumMod val="60000"/>
                        <a:lumOff val="40000"/>
                      </a:schemeClr>
                    </a:solidFill>
                  </a:tcPr>
                </a:tc>
                <a:tc>
                  <a:txBody>
                    <a:bodyPr/>
                    <a:lstStyle/>
                    <a:p>
                      <a:endParaRPr lang="tr-TR" sz="1900" dirty="0"/>
                    </a:p>
                  </a:txBody>
                  <a:tcPr marL="51435" marR="51435">
                    <a:solidFill>
                      <a:schemeClr val="accent4">
                        <a:lumMod val="60000"/>
                        <a:lumOff val="40000"/>
                      </a:schemeClr>
                    </a:solidFill>
                  </a:tcPr>
                </a:tc>
                <a:extLst>
                  <a:ext uri="{0D108BD9-81ED-4DB2-BD59-A6C34878D82A}">
                    <a16:rowId xmlns:a16="http://schemas.microsoft.com/office/drawing/2014/main" val="10000"/>
                  </a:ext>
                </a:extLst>
              </a:tr>
            </a:tbl>
          </a:graphicData>
        </a:graphic>
      </p:graphicFrame>
      <p:pic>
        <p:nvPicPr>
          <p:cNvPr id="36" name="35 Resim" descr="C:\Users\uu\Downloads\WhatsApp Image 2020-04-29 at 16.14.08.jpeg"/>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089934" y="4143373"/>
            <a:ext cx="482207" cy="375051"/>
          </a:xfrm>
          <a:prstGeom prst="rect">
            <a:avLst/>
          </a:prstGeom>
          <a:noFill/>
          <a:ln>
            <a:noFill/>
          </a:ln>
        </p:spPr>
      </p:pic>
      <p:graphicFrame>
        <p:nvGraphicFramePr>
          <p:cNvPr id="38" name="3 İçerik Yer Tutucusu"/>
          <p:cNvGraphicFramePr>
            <a:graphicFrameLocks/>
          </p:cNvGraphicFramePr>
          <p:nvPr/>
        </p:nvGraphicFramePr>
        <p:xfrm>
          <a:off x="3375421" y="4518423"/>
          <a:ext cx="2411034" cy="1798320"/>
        </p:xfrm>
        <a:graphic>
          <a:graphicData uri="http://schemas.openxmlformats.org/drawingml/2006/table">
            <a:tbl>
              <a:tblPr>
                <a:tableStyleId>{5C22544A-7EE6-4342-B048-85BDC9FD1C3A}</a:tableStyleId>
              </a:tblPr>
              <a:tblGrid>
                <a:gridCol w="862653">
                  <a:extLst>
                    <a:ext uri="{9D8B030D-6E8A-4147-A177-3AD203B41FA5}">
                      <a16:colId xmlns:a16="http://schemas.microsoft.com/office/drawing/2014/main" val="20000"/>
                    </a:ext>
                  </a:extLst>
                </a:gridCol>
                <a:gridCol w="516127">
                  <a:extLst>
                    <a:ext uri="{9D8B030D-6E8A-4147-A177-3AD203B41FA5}">
                      <a16:colId xmlns:a16="http://schemas.microsoft.com/office/drawing/2014/main" val="20001"/>
                    </a:ext>
                  </a:extLst>
                </a:gridCol>
                <a:gridCol w="516127">
                  <a:extLst>
                    <a:ext uri="{9D8B030D-6E8A-4147-A177-3AD203B41FA5}">
                      <a16:colId xmlns:a16="http://schemas.microsoft.com/office/drawing/2014/main" val="20002"/>
                    </a:ext>
                  </a:extLst>
                </a:gridCol>
                <a:gridCol w="516127">
                  <a:extLst>
                    <a:ext uri="{9D8B030D-6E8A-4147-A177-3AD203B41FA5}">
                      <a16:colId xmlns:a16="http://schemas.microsoft.com/office/drawing/2014/main" val="20003"/>
                    </a:ext>
                  </a:extLst>
                </a:gridCol>
              </a:tblGrid>
              <a:tr h="1717040">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700" dirty="0">
                          <a:latin typeface="Times New Roman" pitchFamily="18" charset="0"/>
                          <a:cs typeface="Times New Roman" pitchFamily="18" charset="0"/>
                        </a:rPr>
                        <a:t>10)</a:t>
                      </a:r>
                      <a:r>
                        <a:rPr lang="tr-TR" sz="700" kern="1200" dirty="0">
                          <a:solidFill>
                            <a:schemeClr val="dk1"/>
                          </a:solidFill>
                          <a:latin typeface="Times New Roman" pitchFamily="18" charset="0"/>
                          <a:ea typeface="+mn-ea"/>
                          <a:cs typeface="Times New Roman" pitchFamily="18" charset="0"/>
                        </a:rPr>
                        <a:t> Açıölçer yardımıyla açının kaç derece olduğunu bulduktan sonra aynı dereceye sahip açıyı fon kartonun üzerine yine açıölçer yardımıyla oluşturur ve keser. </a:t>
                      </a:r>
                    </a:p>
                    <a:p>
                      <a:pPr marL="228600" indent="-228600">
                        <a:buFont typeface="+mj-lt"/>
                        <a:buNone/>
                      </a:pPr>
                      <a:endParaRPr lang="tr-TR" sz="700" dirty="0">
                        <a:latin typeface="Times New Roman" pitchFamily="18" charset="0"/>
                        <a:cs typeface="Times New Roman" pitchFamily="18" charset="0"/>
                      </a:endParaRPr>
                    </a:p>
                  </a:txBody>
                  <a:tcPr marL="51435" marR="51435">
                    <a:solidFill>
                      <a:srgbClr val="E9EC7E"/>
                    </a:solidFill>
                  </a:tcPr>
                </a:tc>
                <a:tc>
                  <a:txBody>
                    <a:bodyPr/>
                    <a:lstStyle/>
                    <a:p>
                      <a:endParaRPr lang="tr-TR" sz="1900" dirty="0"/>
                    </a:p>
                  </a:txBody>
                  <a:tcPr marL="51435" marR="51435">
                    <a:solidFill>
                      <a:srgbClr val="E9EC7E"/>
                    </a:solidFill>
                  </a:tcPr>
                </a:tc>
                <a:tc>
                  <a:txBody>
                    <a:bodyPr/>
                    <a:lstStyle/>
                    <a:p>
                      <a:endParaRPr lang="tr-TR" sz="1900" dirty="0"/>
                    </a:p>
                  </a:txBody>
                  <a:tcPr marL="51435" marR="51435">
                    <a:solidFill>
                      <a:srgbClr val="E9EC7E"/>
                    </a:solidFill>
                  </a:tcPr>
                </a:tc>
                <a:tc>
                  <a:txBody>
                    <a:bodyPr/>
                    <a:lstStyle/>
                    <a:p>
                      <a:endParaRPr lang="tr-TR" sz="1900" dirty="0"/>
                    </a:p>
                  </a:txBody>
                  <a:tcPr marL="51435" marR="51435">
                    <a:solidFill>
                      <a:srgbClr val="E9EC7E"/>
                    </a:solidFill>
                  </a:tcPr>
                </a:tc>
                <a:extLst>
                  <a:ext uri="{0D108BD9-81ED-4DB2-BD59-A6C34878D82A}">
                    <a16:rowId xmlns:a16="http://schemas.microsoft.com/office/drawing/2014/main" val="10000"/>
                  </a:ext>
                </a:extLst>
              </a:tr>
            </a:tbl>
          </a:graphicData>
        </a:graphic>
      </p:graphicFrame>
      <p:pic>
        <p:nvPicPr>
          <p:cNvPr id="39" name="38 Resim" descr="C:\Users\uu\Downloads\WhatsApp Image 2020-04-29 at 16.14.08.jpeg"/>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232679" y="4518423"/>
            <a:ext cx="471487" cy="964413"/>
          </a:xfrm>
          <a:prstGeom prst="rect">
            <a:avLst/>
          </a:prstGeom>
          <a:noFill/>
          <a:ln>
            <a:noFill/>
          </a:ln>
        </p:spPr>
      </p:pic>
      <p:pic>
        <p:nvPicPr>
          <p:cNvPr id="40" name="39 Resim" descr="C:\Users\uu\Downloads\WhatsApp Image 2020-04-29 at 16.14.08 (1).jpeg"/>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768463" y="4518421"/>
            <a:ext cx="514351" cy="1025131"/>
          </a:xfrm>
          <a:prstGeom prst="rect">
            <a:avLst/>
          </a:prstGeom>
          <a:noFill/>
          <a:ln>
            <a:noFill/>
          </a:ln>
        </p:spPr>
      </p:pic>
      <p:pic>
        <p:nvPicPr>
          <p:cNvPr id="41" name="40 Resim" descr="C:\Users\uu\Downloads\WhatsApp Image 2020-04-29 at 16.14.08 (2).jpeg"/>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04248" y="4518421"/>
            <a:ext cx="490240" cy="992984"/>
          </a:xfrm>
          <a:prstGeom prst="rect">
            <a:avLst/>
          </a:prstGeom>
          <a:noFill/>
          <a:ln>
            <a:noFill/>
          </a:ln>
        </p:spPr>
      </p:pic>
      <p:graphicFrame>
        <p:nvGraphicFramePr>
          <p:cNvPr id="42" name="3 İçerik Yer Tutucusu"/>
          <p:cNvGraphicFramePr>
            <a:graphicFrameLocks/>
          </p:cNvGraphicFramePr>
          <p:nvPr>
            <p:extLst>
              <p:ext uri="{D42A27DB-BD31-4B8C-83A1-F6EECF244321}">
                <p14:modId xmlns:p14="http://schemas.microsoft.com/office/powerpoint/2010/main" val="2654213846"/>
              </p:ext>
            </p:extLst>
          </p:nvPr>
        </p:nvGraphicFramePr>
        <p:xfrm>
          <a:off x="3371662" y="5664595"/>
          <a:ext cx="2411034" cy="731520"/>
        </p:xfrm>
        <a:graphic>
          <a:graphicData uri="http://schemas.openxmlformats.org/drawingml/2006/table">
            <a:tbl>
              <a:tblPr>
                <a:tableStyleId>{5C22544A-7EE6-4342-B048-85BDC9FD1C3A}</a:tableStyleId>
              </a:tblPr>
              <a:tblGrid>
                <a:gridCol w="1508499">
                  <a:extLst>
                    <a:ext uri="{9D8B030D-6E8A-4147-A177-3AD203B41FA5}">
                      <a16:colId xmlns:a16="http://schemas.microsoft.com/office/drawing/2014/main" val="20000"/>
                    </a:ext>
                  </a:extLst>
                </a:gridCol>
                <a:gridCol w="902535">
                  <a:extLst>
                    <a:ext uri="{9D8B030D-6E8A-4147-A177-3AD203B41FA5}">
                      <a16:colId xmlns:a16="http://schemas.microsoft.com/office/drawing/2014/main" val="20001"/>
                    </a:ext>
                  </a:extLst>
                </a:gridCol>
              </a:tblGrid>
              <a:tr h="701040">
                <a:tc>
                  <a:txBody>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tr-TR" sz="700" kern="1200" dirty="0">
                        <a:solidFill>
                          <a:schemeClr val="dk1"/>
                        </a:solidFill>
                        <a:latin typeface="Times New Roman" pitchFamily="18" charset="0"/>
                        <a:ea typeface="+mn-ea"/>
                        <a:cs typeface="Times New Roman" pitchFamily="18" charset="0"/>
                      </a:endParaRPr>
                    </a:p>
                    <a:p>
                      <a:pPr marL="228600" marR="0" indent="-228600" algn="l" defTabSz="914400" rtl="0" eaLnBrk="1" fontAlgn="auto" latinLnBrk="0" hangingPunct="1">
                        <a:lnSpc>
                          <a:spcPct val="100000"/>
                        </a:lnSpc>
                        <a:spcBef>
                          <a:spcPts val="0"/>
                        </a:spcBef>
                        <a:spcAft>
                          <a:spcPts val="0"/>
                        </a:spcAft>
                        <a:buClrTx/>
                        <a:buSzTx/>
                        <a:buFont typeface="+mj-lt"/>
                        <a:buNone/>
                        <a:tabLst/>
                        <a:defRPr/>
                      </a:pPr>
                      <a:r>
                        <a:rPr lang="tr-TR" sz="700" kern="1200" dirty="0">
                          <a:solidFill>
                            <a:schemeClr val="dk1"/>
                          </a:solidFill>
                          <a:latin typeface="Times New Roman" pitchFamily="18" charset="0"/>
                          <a:ea typeface="+mn-ea"/>
                          <a:cs typeface="Times New Roman" pitchFamily="18" charset="0"/>
                        </a:rPr>
                        <a:t>11) Fon kartonundan kesilen iki açı da çember üzerinde ait olduğu açıların üzerine yerleştirilerek aralarındaki ilişkinin ne olduğu tartışılır. </a:t>
                      </a:r>
                    </a:p>
                  </a:txBody>
                  <a:tcPr marL="51435" marR="51435">
                    <a:solidFill>
                      <a:srgbClr val="7BEFB2"/>
                    </a:solidFill>
                  </a:tcPr>
                </a:tc>
                <a:tc>
                  <a:txBody>
                    <a:bodyPr/>
                    <a:lstStyle/>
                    <a:p>
                      <a:endParaRPr lang="tr-TR" sz="1900" dirty="0"/>
                    </a:p>
                  </a:txBody>
                  <a:tcPr marL="51435" marR="51435">
                    <a:solidFill>
                      <a:srgbClr val="7BEFB2"/>
                    </a:solidFill>
                  </a:tcPr>
                </a:tc>
                <a:extLst>
                  <a:ext uri="{0D108BD9-81ED-4DB2-BD59-A6C34878D82A}">
                    <a16:rowId xmlns:a16="http://schemas.microsoft.com/office/drawing/2014/main" val="10000"/>
                  </a:ext>
                </a:extLst>
              </a:tr>
            </a:tbl>
          </a:graphicData>
        </a:graphic>
      </p:graphicFrame>
      <p:pic>
        <p:nvPicPr>
          <p:cNvPr id="43" name="42 Resim" descr="C:\Users\uu\Downloads\WhatsApp Image 2020-04-29 at 16.14.09.jpeg"/>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982777" y="5536414"/>
            <a:ext cx="696521" cy="589364"/>
          </a:xfrm>
          <a:prstGeom prst="rect">
            <a:avLst/>
          </a:prstGeom>
          <a:noFill/>
          <a:ln>
            <a:noFill/>
          </a:ln>
        </p:spPr>
      </p:pic>
      <p:graphicFrame>
        <p:nvGraphicFramePr>
          <p:cNvPr id="44" name="3 İçerik Yer Tutucusu"/>
          <p:cNvGraphicFramePr>
            <a:graphicFrameLocks/>
          </p:cNvGraphicFramePr>
          <p:nvPr>
            <p:extLst>
              <p:ext uri="{D42A27DB-BD31-4B8C-83A1-F6EECF244321}">
                <p14:modId xmlns:p14="http://schemas.microsoft.com/office/powerpoint/2010/main" val="2878803543"/>
              </p:ext>
            </p:extLst>
          </p:nvPr>
        </p:nvGraphicFramePr>
        <p:xfrm>
          <a:off x="3357704" y="6386848"/>
          <a:ext cx="2411035" cy="1513840"/>
        </p:xfrm>
        <a:graphic>
          <a:graphicData uri="http://schemas.openxmlformats.org/drawingml/2006/table">
            <a:tbl>
              <a:tblPr>
                <a:tableStyleId>{5C22544A-7EE6-4342-B048-85BDC9FD1C3A}</a:tableStyleId>
              </a:tblPr>
              <a:tblGrid>
                <a:gridCol w="1083565">
                  <a:extLst>
                    <a:ext uri="{9D8B030D-6E8A-4147-A177-3AD203B41FA5}">
                      <a16:colId xmlns:a16="http://schemas.microsoft.com/office/drawing/2014/main" val="20000"/>
                    </a:ext>
                  </a:extLst>
                </a:gridCol>
                <a:gridCol w="648299">
                  <a:extLst>
                    <a:ext uri="{9D8B030D-6E8A-4147-A177-3AD203B41FA5}">
                      <a16:colId xmlns:a16="http://schemas.microsoft.com/office/drawing/2014/main" val="20001"/>
                    </a:ext>
                  </a:extLst>
                </a:gridCol>
                <a:gridCol w="679171">
                  <a:extLst>
                    <a:ext uri="{9D8B030D-6E8A-4147-A177-3AD203B41FA5}">
                      <a16:colId xmlns:a16="http://schemas.microsoft.com/office/drawing/2014/main" val="20002"/>
                    </a:ext>
                  </a:extLst>
                </a:gridCol>
              </a:tblGrid>
              <a:tr h="1513840">
                <a:tc>
                  <a:txBody>
                    <a:bodyPr/>
                    <a:lstStyle/>
                    <a:p>
                      <a:pPr marL="228600" indent="-228600">
                        <a:buFont typeface="+mj-lt"/>
                        <a:buNone/>
                      </a:pPr>
                      <a:r>
                        <a:rPr lang="tr-TR" sz="700" dirty="0">
                          <a:latin typeface="Times New Roman" pitchFamily="18" charset="0"/>
                          <a:cs typeface="Times New Roman" pitchFamily="18" charset="0"/>
                        </a:rPr>
                        <a:t>12)</a:t>
                      </a:r>
                      <a:r>
                        <a:rPr lang="tr-TR" sz="700" kern="1200" dirty="0">
                          <a:solidFill>
                            <a:schemeClr val="dk1"/>
                          </a:solidFill>
                          <a:latin typeface="Times New Roman" pitchFamily="18" charset="0"/>
                          <a:ea typeface="+mn-ea"/>
                          <a:cs typeface="Times New Roman" pitchFamily="18" charset="0"/>
                        </a:rPr>
                        <a:t> Çember çevresi üzerinde oluşturulan açının  (çevre açı), merkezde</a:t>
                      </a:r>
                      <a:r>
                        <a:rPr lang="tr-TR" sz="700" kern="1200" baseline="0" dirty="0">
                          <a:solidFill>
                            <a:schemeClr val="dk1"/>
                          </a:solidFill>
                          <a:latin typeface="Times New Roman" pitchFamily="18" charset="0"/>
                          <a:ea typeface="+mn-ea"/>
                          <a:cs typeface="Times New Roman" pitchFamily="18" charset="0"/>
                        </a:rPr>
                        <a:t> </a:t>
                      </a:r>
                      <a:r>
                        <a:rPr lang="tr-TR" sz="700" kern="1200" dirty="0">
                          <a:solidFill>
                            <a:schemeClr val="dk1"/>
                          </a:solidFill>
                          <a:latin typeface="Times New Roman" pitchFamily="18" charset="0"/>
                          <a:ea typeface="+mn-ea"/>
                          <a:cs typeface="Times New Roman" pitchFamily="18" charset="0"/>
                        </a:rPr>
                        <a:t>oluşturulan açının  (merkez açı) yarısı olduğunu daha rahat görmesi için fon kartonları üst üste koyulur veya katlama işlemleriyle aralarındaki ilişki açıklanır. </a:t>
                      </a:r>
                      <a:endParaRPr lang="tr-TR" sz="700" dirty="0">
                        <a:latin typeface="Times New Roman" pitchFamily="18" charset="0"/>
                        <a:cs typeface="Times New Roman" pitchFamily="18" charset="0"/>
                      </a:endParaRPr>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tc>
                  <a:txBody>
                    <a:bodyPr/>
                    <a:lstStyle/>
                    <a:p>
                      <a:endParaRPr lang="tr-TR" sz="1900" dirty="0"/>
                    </a:p>
                  </a:txBody>
                  <a:tcPr marL="51435" marR="51435">
                    <a:solidFill>
                      <a:schemeClr val="accent6">
                        <a:lumMod val="60000"/>
                        <a:lumOff val="40000"/>
                      </a:schemeClr>
                    </a:solidFill>
                  </a:tcPr>
                </a:tc>
                <a:extLst>
                  <a:ext uri="{0D108BD9-81ED-4DB2-BD59-A6C34878D82A}">
                    <a16:rowId xmlns:a16="http://schemas.microsoft.com/office/drawing/2014/main" val="10000"/>
                  </a:ext>
                </a:extLst>
              </a:tr>
            </a:tbl>
          </a:graphicData>
        </a:graphic>
      </p:graphicFrame>
      <p:pic>
        <p:nvPicPr>
          <p:cNvPr id="45" name="44 Resim" descr="C:\Users\uu\Downloads\WhatsApp Image 2020-04-29 at 16.14.09 (1).jpeg"/>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474648" y="6470118"/>
            <a:ext cx="589364" cy="1017992"/>
          </a:xfrm>
          <a:prstGeom prst="rect">
            <a:avLst/>
          </a:prstGeom>
          <a:noFill/>
          <a:ln>
            <a:noFill/>
          </a:ln>
        </p:spPr>
      </p:pic>
      <p:pic>
        <p:nvPicPr>
          <p:cNvPr id="46" name="45 Resim" descr="C:\Users\uu\Downloads\WhatsApp Image 2020-04-29 at 16.14.09 (2).jpeg"/>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146192" y="6462554"/>
            <a:ext cx="648296" cy="1017992"/>
          </a:xfrm>
          <a:prstGeom prst="rect">
            <a:avLst/>
          </a:prstGeom>
          <a:noFill/>
          <a:ln>
            <a:noFill/>
          </a:ln>
        </p:spPr>
      </p:pic>
      <p:sp>
        <p:nvSpPr>
          <p:cNvPr id="47" name="46 Metin kutusu"/>
          <p:cNvSpPr txBox="1"/>
          <p:nvPr/>
        </p:nvSpPr>
        <p:spPr>
          <a:xfrm>
            <a:off x="3365484" y="8712608"/>
            <a:ext cx="2411033" cy="276999"/>
          </a:xfrm>
          <a:prstGeom prst="rect">
            <a:avLst/>
          </a:prstGeom>
          <a:solidFill>
            <a:schemeClr val="bg1">
              <a:lumMod val="85000"/>
            </a:schemeClr>
          </a:solidFill>
        </p:spPr>
        <p:txBody>
          <a:bodyPr wrap="square" rtlCol="0">
            <a:spAutoFit/>
          </a:bodyPr>
          <a:lstStyle/>
          <a:p>
            <a:r>
              <a:rPr lang="tr-TR" sz="600" dirty="0">
                <a:solidFill>
                  <a:schemeClr val="tx2">
                    <a:lumMod val="75000"/>
                  </a:schemeClr>
                </a:solidFill>
                <a:latin typeface="Times New Roman" pitchFamily="18" charset="0"/>
                <a:cs typeface="Times New Roman" pitchFamily="18" charset="0"/>
              </a:rPr>
              <a:t>İlgili Kazanım: </a:t>
            </a:r>
            <a:r>
              <a:rPr lang="tr-TR" sz="600" dirty="0">
                <a:latin typeface="Times New Roman" pitchFamily="18" charset="0"/>
                <a:cs typeface="Times New Roman" pitchFamily="18" charset="0"/>
              </a:rPr>
              <a:t>M.7.3.3.1.Çemberde merkez açıları,gördüğü yayları ve açı ölçüleri arasındaki ilişkiyi belirler .</a:t>
            </a:r>
          </a:p>
        </p:txBody>
      </p:sp>
      <p:sp>
        <p:nvSpPr>
          <p:cNvPr id="49" name="48 Metin kutusu"/>
          <p:cNvSpPr txBox="1"/>
          <p:nvPr/>
        </p:nvSpPr>
        <p:spPr>
          <a:xfrm>
            <a:off x="3364239" y="7927510"/>
            <a:ext cx="2411033" cy="784830"/>
          </a:xfrm>
          <a:prstGeom prst="rect">
            <a:avLst/>
          </a:prstGeom>
          <a:solidFill>
            <a:schemeClr val="accent4">
              <a:lumMod val="40000"/>
              <a:lumOff val="60000"/>
            </a:schemeClr>
          </a:solidFill>
        </p:spPr>
        <p:txBody>
          <a:bodyPr wrap="square" rtlCol="0">
            <a:spAutoFit/>
          </a:bodyPr>
          <a:lstStyle/>
          <a:p>
            <a:r>
              <a:rPr lang="tr-TR" sz="900" dirty="0">
                <a:solidFill>
                  <a:srgbClr val="81097B"/>
                </a:solidFill>
                <a:latin typeface="Times New Roman" pitchFamily="18" charset="0"/>
                <a:cs typeface="Times New Roman" pitchFamily="18" charset="0"/>
              </a:rPr>
              <a:t>Öğrenciye Sorulabilecek Sorular: </a:t>
            </a:r>
            <a:r>
              <a:rPr lang="tr-TR" sz="900" dirty="0">
                <a:latin typeface="Times New Roman" pitchFamily="18" charset="0"/>
                <a:cs typeface="Times New Roman" pitchFamily="18" charset="0"/>
              </a:rPr>
              <a:t>Çevre açının, merkez açının</a:t>
            </a:r>
            <a:r>
              <a:rPr lang="tr-TR" sz="900" dirty="0">
                <a:solidFill>
                  <a:srgbClr val="81097B"/>
                </a:solidFill>
                <a:latin typeface="Times New Roman" pitchFamily="18" charset="0"/>
                <a:cs typeface="Times New Roman" pitchFamily="18" charset="0"/>
              </a:rPr>
              <a:t>  </a:t>
            </a:r>
            <a:r>
              <a:rPr lang="tr-TR" sz="900" dirty="0">
                <a:latin typeface="Times New Roman" pitchFamily="18" charset="0"/>
                <a:cs typeface="Times New Roman" pitchFamily="18" charset="0"/>
              </a:rPr>
              <a:t>iki katı olması mümkün müdür? Açıklayınız.</a:t>
            </a:r>
          </a:p>
          <a:p>
            <a:r>
              <a:rPr lang="tr-TR" sz="900" dirty="0">
                <a:latin typeface="Times New Roman" pitchFamily="18" charset="0"/>
                <a:cs typeface="Times New Roman" pitchFamily="18" charset="0"/>
              </a:rPr>
              <a:t>Aynı yayı gören birden fazla merkez açı çizilebilir mi? Açıklayınız.</a:t>
            </a:r>
          </a:p>
        </p:txBody>
      </p:sp>
    </p:spTree>
    <p:extLst>
      <p:ext uri="{BB962C8B-B14F-4D97-AF65-F5344CB8AC3E}">
        <p14:creationId xmlns:p14="http://schemas.microsoft.com/office/powerpoint/2010/main" val="391878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o"/>
          <p:cNvGraphicFramePr>
            <a:graphicFrameLocks noGrp="1"/>
          </p:cNvGraphicFramePr>
          <p:nvPr/>
        </p:nvGraphicFramePr>
        <p:xfrm>
          <a:off x="1109120" y="2183169"/>
          <a:ext cx="4669973" cy="5638551"/>
        </p:xfrm>
        <a:graphic>
          <a:graphicData uri="http://schemas.openxmlformats.org/drawingml/2006/table">
            <a:tbl>
              <a:tblPr firstRow="1" bandRow="1">
                <a:tableStyleId>{5C22544A-7EE6-4342-B048-85BDC9FD1C3A}</a:tableStyleId>
              </a:tblPr>
              <a:tblGrid>
                <a:gridCol w="1520456">
                  <a:extLst>
                    <a:ext uri="{9D8B030D-6E8A-4147-A177-3AD203B41FA5}">
                      <a16:colId xmlns:a16="http://schemas.microsoft.com/office/drawing/2014/main" val="20000"/>
                    </a:ext>
                  </a:extLst>
                </a:gridCol>
                <a:gridCol w="480961">
                  <a:extLst>
                    <a:ext uri="{9D8B030D-6E8A-4147-A177-3AD203B41FA5}">
                      <a16:colId xmlns:a16="http://schemas.microsoft.com/office/drawing/2014/main" val="20001"/>
                    </a:ext>
                  </a:extLst>
                </a:gridCol>
                <a:gridCol w="667139">
                  <a:extLst>
                    <a:ext uri="{9D8B030D-6E8A-4147-A177-3AD203B41FA5}">
                      <a16:colId xmlns:a16="http://schemas.microsoft.com/office/drawing/2014/main" val="20002"/>
                    </a:ext>
                  </a:extLst>
                </a:gridCol>
                <a:gridCol w="667139">
                  <a:extLst>
                    <a:ext uri="{9D8B030D-6E8A-4147-A177-3AD203B41FA5}">
                      <a16:colId xmlns:a16="http://schemas.microsoft.com/office/drawing/2014/main" val="20003"/>
                    </a:ext>
                  </a:extLst>
                </a:gridCol>
                <a:gridCol w="667139">
                  <a:extLst>
                    <a:ext uri="{9D8B030D-6E8A-4147-A177-3AD203B41FA5}">
                      <a16:colId xmlns:a16="http://schemas.microsoft.com/office/drawing/2014/main" val="20004"/>
                    </a:ext>
                  </a:extLst>
                </a:gridCol>
                <a:gridCol w="667139">
                  <a:extLst>
                    <a:ext uri="{9D8B030D-6E8A-4147-A177-3AD203B41FA5}">
                      <a16:colId xmlns:a16="http://schemas.microsoft.com/office/drawing/2014/main" val="20005"/>
                    </a:ext>
                  </a:extLst>
                </a:gridCol>
              </a:tblGrid>
              <a:tr h="1045983">
                <a:tc gridSpan="6">
                  <a:txBody>
                    <a:bodyPr/>
                    <a:lstStyle/>
                    <a:p>
                      <a:endParaRPr lang="tr-TR" sz="1100" b="0" dirty="0">
                        <a:solidFill>
                          <a:schemeClr val="tx1"/>
                        </a:solidFill>
                        <a:latin typeface="Times New Roman" pitchFamily="18" charset="0"/>
                        <a:cs typeface="Times New Roman" pitchFamily="18" charset="0"/>
                      </a:endParaRPr>
                    </a:p>
                    <a:p>
                      <a:r>
                        <a:rPr lang="tr-TR" sz="1100" b="0" dirty="0">
                          <a:solidFill>
                            <a:schemeClr val="tx1"/>
                          </a:solidFill>
                          <a:latin typeface="Times New Roman" pitchFamily="18" charset="0"/>
                          <a:cs typeface="Times New Roman" pitchFamily="18" charset="0"/>
                        </a:rPr>
                        <a:t>   Öğrenme ortamlarında somut materyallerin kullanımı, öğrenciyi aktif hale getirmekte, daha zengin öğrenme imkanları sunmakta, matematik öğretimini eğlenceli hale getirmekte, matematiğin tartışılmasına fırsat vermekte ve öğrenci motivasyonlarının artmasını sağlamaktadır. (Kutluca</a:t>
                      </a:r>
                      <a:r>
                        <a:rPr lang="tr-TR" sz="1100" b="0" baseline="0" dirty="0">
                          <a:solidFill>
                            <a:schemeClr val="tx1"/>
                          </a:solidFill>
                          <a:latin typeface="Times New Roman" pitchFamily="18" charset="0"/>
                          <a:cs typeface="Times New Roman" pitchFamily="18" charset="0"/>
                        </a:rPr>
                        <a:t> ve Akın, 2013)</a:t>
                      </a:r>
                      <a:endParaRPr lang="tr-TR" sz="1100" b="0" dirty="0">
                        <a:solidFill>
                          <a:schemeClr val="tx1"/>
                        </a:solidFill>
                        <a:latin typeface="Times New Roman" pitchFamily="18" charset="0"/>
                        <a:cs typeface="Times New Roman" pitchFamily="18" charset="0"/>
                      </a:endParaRPr>
                    </a:p>
                  </a:txBody>
                  <a:tcPr marL="68580" marR="68580" marT="34291" marB="34291">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extLst>
                  <a:ext uri="{0D108BD9-81ED-4DB2-BD59-A6C34878D82A}">
                    <a16:rowId xmlns:a16="http://schemas.microsoft.com/office/drawing/2014/main" val="10000"/>
                  </a:ext>
                </a:extLst>
              </a:tr>
              <a:tr h="309921">
                <a:tc gridSpan="6">
                  <a:txBody>
                    <a:bodyPr/>
                    <a:lstStyle/>
                    <a:p>
                      <a:r>
                        <a:rPr lang="tr-TR" sz="1500" b="1" dirty="0">
                          <a:solidFill>
                            <a:srgbClr val="FF0000"/>
                          </a:solidFill>
                          <a:latin typeface="Times New Roman" pitchFamily="18" charset="0"/>
                          <a:cs typeface="Times New Roman" pitchFamily="18" charset="0"/>
                        </a:rPr>
                        <a:t>Çember ve çember parçasının uzunluğunu hesaplama</a:t>
                      </a:r>
                    </a:p>
                  </a:txBody>
                  <a:tcPr marL="68580" marR="68580" marT="34291" marB="34291">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extLst>
                  <a:ext uri="{0D108BD9-81ED-4DB2-BD59-A6C34878D82A}">
                    <a16:rowId xmlns:a16="http://schemas.microsoft.com/office/drawing/2014/main" val="10001"/>
                  </a:ext>
                </a:extLst>
              </a:tr>
              <a:tr h="852283">
                <a:tc>
                  <a:txBody>
                    <a:bodyPr/>
                    <a:lstStyle/>
                    <a:p>
                      <a:r>
                        <a:rPr lang="tr-TR" sz="1100" dirty="0">
                          <a:latin typeface="Times New Roman" pitchFamily="18" charset="0"/>
                          <a:cs typeface="Times New Roman" pitchFamily="18" charset="0"/>
                        </a:rPr>
                        <a:t>1)Verilen çemberi</a:t>
                      </a:r>
                      <a:r>
                        <a:rPr lang="tr-TR" sz="1100" baseline="0" dirty="0">
                          <a:latin typeface="Times New Roman" pitchFamily="18" charset="0"/>
                          <a:cs typeface="Times New Roman" pitchFamily="18" charset="0"/>
                        </a:rPr>
                        <a:t> </a:t>
                      </a:r>
                      <a:r>
                        <a:rPr lang="tr-TR" sz="1100" dirty="0">
                          <a:latin typeface="Times New Roman" pitchFamily="18" charset="0"/>
                          <a:cs typeface="Times New Roman" pitchFamily="18" charset="0"/>
                        </a:rPr>
                        <a:t>ve çember parçalarını</a:t>
                      </a:r>
                      <a:r>
                        <a:rPr lang="tr-TR" sz="1100" baseline="0" dirty="0">
                          <a:latin typeface="Times New Roman" pitchFamily="18" charset="0"/>
                          <a:cs typeface="Times New Roman" pitchFamily="18" charset="0"/>
                        </a:rPr>
                        <a:t>n uzunluklarını ip  ve cetvel yardımıyla ölçer.</a:t>
                      </a:r>
                      <a:endParaRPr lang="tr-TR" sz="1100" dirty="0">
                        <a:latin typeface="Times New Roman" pitchFamily="18" charset="0"/>
                        <a:cs typeface="Times New Roman" pitchFamily="18" charset="0"/>
                      </a:endParaRPr>
                    </a:p>
                  </a:txBody>
                  <a:tcPr marL="68580" marR="68580" marT="34291" marB="34291">
                    <a:solidFill>
                      <a:srgbClr val="CCFFFF"/>
                    </a:solidFill>
                  </a:tcPr>
                </a:tc>
                <a:tc>
                  <a:txBody>
                    <a:bodyPr/>
                    <a:lstStyle/>
                    <a:p>
                      <a:endParaRPr lang="tr-TR" sz="1500" dirty="0">
                        <a:latin typeface="Times New Roman" pitchFamily="18" charset="0"/>
                        <a:cs typeface="Times New Roman" pitchFamily="18" charset="0"/>
                      </a:endParaRPr>
                    </a:p>
                  </a:txBody>
                  <a:tcPr marL="68580" marR="68580" marT="34291" marB="34291">
                    <a:solidFill>
                      <a:srgbClr val="CCFFFF"/>
                    </a:solidFill>
                  </a:tcPr>
                </a:tc>
                <a:tc>
                  <a:txBody>
                    <a:bodyPr/>
                    <a:lstStyle/>
                    <a:p>
                      <a:endParaRPr lang="tr-TR" sz="1500" dirty="0">
                        <a:latin typeface="Times New Roman" pitchFamily="18" charset="0"/>
                        <a:cs typeface="Times New Roman" pitchFamily="18" charset="0"/>
                      </a:endParaRPr>
                    </a:p>
                  </a:txBody>
                  <a:tcPr marL="68580" marR="68580" marT="34291" marB="34291">
                    <a:solidFill>
                      <a:srgbClr val="CCFFFF"/>
                    </a:solidFill>
                  </a:tcPr>
                </a:tc>
                <a:tc>
                  <a:txBody>
                    <a:bodyPr/>
                    <a:lstStyle/>
                    <a:p>
                      <a:endParaRPr lang="tr-TR" sz="1500" dirty="0">
                        <a:latin typeface="Times New Roman" pitchFamily="18" charset="0"/>
                        <a:cs typeface="Times New Roman" pitchFamily="18" charset="0"/>
                      </a:endParaRPr>
                    </a:p>
                  </a:txBody>
                  <a:tcPr marL="68580" marR="68580" marT="34291" marB="34291">
                    <a:solidFill>
                      <a:srgbClr val="CCFFFF"/>
                    </a:solidFill>
                  </a:tcPr>
                </a:tc>
                <a:tc>
                  <a:txBody>
                    <a:bodyPr/>
                    <a:lstStyle/>
                    <a:p>
                      <a:r>
                        <a:rPr lang="tr-TR" sz="1500" dirty="0">
                          <a:latin typeface="Times New Roman" pitchFamily="18" charset="0"/>
                          <a:cs typeface="Times New Roman" pitchFamily="18" charset="0"/>
                        </a:rPr>
                        <a:t>     </a:t>
                      </a:r>
                    </a:p>
                  </a:txBody>
                  <a:tcPr marL="68580" marR="68580" marT="34291" marB="34291">
                    <a:solidFill>
                      <a:srgbClr val="CCFFFF"/>
                    </a:solidFill>
                  </a:tcPr>
                </a:tc>
                <a:tc>
                  <a:txBody>
                    <a:bodyPr/>
                    <a:lstStyle/>
                    <a:p>
                      <a:endParaRPr lang="tr-TR" sz="1500" dirty="0">
                        <a:latin typeface="Times New Roman" pitchFamily="18" charset="0"/>
                        <a:cs typeface="Times New Roman" pitchFamily="18" charset="0"/>
                      </a:endParaRPr>
                    </a:p>
                  </a:txBody>
                  <a:tcPr marL="68580" marR="68580" marT="34291" marB="34291">
                    <a:solidFill>
                      <a:srgbClr val="CCFFFF"/>
                    </a:solidFill>
                  </a:tcPr>
                </a:tc>
                <a:extLst>
                  <a:ext uri="{0D108BD9-81ED-4DB2-BD59-A6C34878D82A}">
                    <a16:rowId xmlns:a16="http://schemas.microsoft.com/office/drawing/2014/main" val="10002"/>
                  </a:ext>
                </a:extLst>
              </a:tr>
              <a:tr h="309921">
                <a:tc gridSpan="6">
                  <a:txBody>
                    <a:bodyPr/>
                    <a:lstStyle/>
                    <a:p>
                      <a:r>
                        <a:rPr lang="tr-TR" sz="1500" b="1" dirty="0">
                          <a:solidFill>
                            <a:srgbClr val="660066"/>
                          </a:solidFill>
                          <a:latin typeface="Times New Roman" pitchFamily="18" charset="0"/>
                          <a:cs typeface="Times New Roman" pitchFamily="18" charset="0"/>
                        </a:rPr>
                        <a:t>Öğrencilere sorulabilecek sorular</a:t>
                      </a:r>
                    </a:p>
                  </a:txBody>
                  <a:tcPr marL="68580" marR="68580" marT="34291" marB="34291">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extLst>
                  <a:ext uri="{0D108BD9-81ED-4DB2-BD59-A6C34878D82A}">
                    <a16:rowId xmlns:a16="http://schemas.microsoft.com/office/drawing/2014/main" val="10003"/>
                  </a:ext>
                </a:extLst>
              </a:tr>
              <a:tr h="964497">
                <a:tc gridSpan="6">
                  <a:txBody>
                    <a:bodyPr/>
                    <a:lstStyle/>
                    <a:p>
                      <a:pPr marL="342900" indent="-342900">
                        <a:buAutoNum type="arabicParenR"/>
                      </a:pPr>
                      <a:r>
                        <a:rPr lang="tr-TR" sz="1100" baseline="0" dirty="0">
                          <a:latin typeface="Times New Roman" pitchFamily="18" charset="0"/>
                          <a:cs typeface="Times New Roman" pitchFamily="18" charset="0"/>
                        </a:rPr>
                        <a:t>Çember ve çember parçalarının uzunluklarını ip ve cetvel yardımıyla nasıl ölçebiliriz?</a:t>
                      </a:r>
                    </a:p>
                    <a:p>
                      <a:pPr marL="342900" indent="-342900">
                        <a:buAutoNum type="arabicParenR"/>
                      </a:pPr>
                      <a:r>
                        <a:rPr lang="tr-TR" sz="1100" baseline="0" dirty="0">
                          <a:latin typeface="Times New Roman" pitchFamily="18" charset="0"/>
                          <a:cs typeface="Times New Roman" pitchFamily="18" charset="0"/>
                        </a:rPr>
                        <a:t>Çember parçasının uzunluğu  (yayın uzunluğu ) ile çemberin uzunluğu  arasında bir ilişki var mı?</a:t>
                      </a:r>
                    </a:p>
                    <a:p>
                      <a:pPr marL="342900" indent="-342900">
                        <a:buAutoNum type="arabicParenR"/>
                      </a:pPr>
                      <a:r>
                        <a:rPr lang="tr-TR" sz="1100" baseline="0" dirty="0">
                          <a:latin typeface="Times New Roman" pitchFamily="18" charset="0"/>
                          <a:cs typeface="Times New Roman" pitchFamily="18" charset="0"/>
                        </a:rPr>
                        <a:t>Çember yayının ölçüsü ile çemberin merkez açısı arsında bir ilişki var mı?</a:t>
                      </a:r>
                    </a:p>
                  </a:txBody>
                  <a:tcPr marL="68580" marR="68580" marT="34291" marB="34291">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ln>
                          <a:solidFill>
                            <a:schemeClr val="tx2"/>
                          </a:solidFill>
                        </a:ln>
                      </a:endParaRPr>
                    </a:p>
                  </a:txBody>
                  <a:tcPr>
                    <a:solidFill>
                      <a:srgbClr val="CCFFFF"/>
                    </a:solidFill>
                  </a:tcPr>
                </a:tc>
                <a:extLst>
                  <a:ext uri="{0D108BD9-81ED-4DB2-BD59-A6C34878D82A}">
                    <a16:rowId xmlns:a16="http://schemas.microsoft.com/office/drawing/2014/main" val="10004"/>
                  </a:ext>
                </a:extLst>
              </a:tr>
              <a:tr h="891023">
                <a:tc gridSpan="6">
                  <a:txBody>
                    <a:bodyPr/>
                    <a:lstStyle/>
                    <a:p>
                      <a:r>
                        <a:rPr lang="tr-TR" sz="1500" b="1" dirty="0">
                          <a:solidFill>
                            <a:srgbClr val="008000"/>
                          </a:solidFill>
                          <a:latin typeface="Times New Roman" pitchFamily="18" charset="0"/>
                          <a:cs typeface="Times New Roman" pitchFamily="18" charset="0"/>
                        </a:rPr>
                        <a:t>Öğrenci </a:t>
                      </a:r>
                      <a:r>
                        <a:rPr lang="tr-TR" sz="1500" b="1">
                          <a:solidFill>
                            <a:srgbClr val="008000"/>
                          </a:solidFill>
                          <a:latin typeface="Times New Roman" pitchFamily="18" charset="0"/>
                          <a:cs typeface="Times New Roman" pitchFamily="18" charset="0"/>
                        </a:rPr>
                        <a:t>kazanımları</a:t>
                      </a:r>
                      <a:r>
                        <a:rPr lang="tr-TR" sz="1200" b="0">
                          <a:solidFill>
                            <a:schemeClr val="tx1"/>
                          </a:solidFill>
                          <a:latin typeface="Times New Roman" pitchFamily="18" charset="0"/>
                          <a:cs typeface="Times New Roman" pitchFamily="18" charset="0"/>
                        </a:rPr>
                        <a:t>: </a:t>
                      </a:r>
                      <a:r>
                        <a:rPr lang="tr-TR" sz="1100" b="0">
                          <a:solidFill>
                            <a:schemeClr val="tx1"/>
                          </a:solidFill>
                          <a:latin typeface="Times New Roman" pitchFamily="18" charset="0"/>
                          <a:cs typeface="Times New Roman" pitchFamily="18" charset="0"/>
                        </a:rPr>
                        <a:t>Çemberde </a:t>
                      </a:r>
                      <a:r>
                        <a:rPr lang="tr-TR" sz="1100" b="0" dirty="0">
                          <a:solidFill>
                            <a:schemeClr val="tx1"/>
                          </a:solidFill>
                          <a:latin typeface="Times New Roman" pitchFamily="18" charset="0"/>
                          <a:cs typeface="Times New Roman" pitchFamily="18" charset="0"/>
                        </a:rPr>
                        <a:t>merkez açının ölçüsünün çember çember yayına ölçüsüne oranı ile merkez açının gördüğü çember parçasının uzunluğunun çemberin uzunluğuna oranının eşit olduğunu deneyimleriyle öğrenir.</a:t>
                      </a:r>
                    </a:p>
                  </a:txBody>
                  <a:tcPr marL="68580" marR="68580" marT="34291" marB="34291">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extLst>
                  <a:ext uri="{0D108BD9-81ED-4DB2-BD59-A6C34878D82A}">
                    <a16:rowId xmlns:a16="http://schemas.microsoft.com/office/drawing/2014/main" val="10005"/>
                  </a:ext>
                </a:extLst>
              </a:tr>
              <a:tr h="454661">
                <a:tc gridSpan="6">
                  <a:txBody>
                    <a:bodyPr/>
                    <a:lstStyle/>
                    <a:p>
                      <a:r>
                        <a:rPr lang="tr-TR" sz="1500" b="1" dirty="0">
                          <a:solidFill>
                            <a:srgbClr val="FF6600"/>
                          </a:solidFill>
                          <a:latin typeface="Times New Roman" pitchFamily="18" charset="0"/>
                          <a:cs typeface="Times New Roman" pitchFamily="18" charset="0"/>
                        </a:rPr>
                        <a:t>İlgili kazanım</a:t>
                      </a:r>
                      <a:r>
                        <a:rPr lang="tr-TR" sz="1100" b="1" dirty="0">
                          <a:solidFill>
                            <a:srgbClr val="FF6600"/>
                          </a:solidFill>
                          <a:latin typeface="Times New Roman" pitchFamily="18" charset="0"/>
                          <a:cs typeface="Times New Roman" pitchFamily="18" charset="0"/>
                        </a:rPr>
                        <a:t>: </a:t>
                      </a:r>
                      <a:r>
                        <a:rPr lang="tr-TR" sz="1100" b="0" dirty="0">
                          <a:solidFill>
                            <a:schemeClr val="tx1"/>
                          </a:solidFill>
                          <a:latin typeface="Times New Roman" pitchFamily="18" charset="0"/>
                          <a:cs typeface="Times New Roman" pitchFamily="18" charset="0"/>
                        </a:rPr>
                        <a:t>M.7.3.3.2.</a:t>
                      </a:r>
                      <a:r>
                        <a:rPr lang="tr-TR" sz="1100" b="0" baseline="0" dirty="0">
                          <a:solidFill>
                            <a:schemeClr val="tx1"/>
                          </a:solidFill>
                          <a:latin typeface="Times New Roman" pitchFamily="18" charset="0"/>
                          <a:cs typeface="Times New Roman" pitchFamily="18" charset="0"/>
                        </a:rPr>
                        <a:t> Çemberin ve çember parçasının uzunluğunu hesaplar.</a:t>
                      </a:r>
                      <a:endParaRPr lang="tr-TR" sz="1100" b="0" dirty="0">
                        <a:solidFill>
                          <a:schemeClr val="tx1"/>
                        </a:solidFill>
                        <a:latin typeface="Times New Roman" pitchFamily="18" charset="0"/>
                        <a:cs typeface="Times New Roman" pitchFamily="18" charset="0"/>
                      </a:endParaRPr>
                    </a:p>
                  </a:txBody>
                  <a:tcPr marL="68580" marR="68580" marT="34291" marB="34291">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extLst>
                  <a:ext uri="{0D108BD9-81ED-4DB2-BD59-A6C34878D82A}">
                    <a16:rowId xmlns:a16="http://schemas.microsoft.com/office/drawing/2014/main" val="10006"/>
                  </a:ext>
                </a:extLst>
              </a:tr>
              <a:tr h="800101">
                <a:tc gridSpan="6">
                  <a:txBody>
                    <a:bodyPr/>
                    <a:lstStyle/>
                    <a:p>
                      <a:r>
                        <a:rPr lang="tr-TR" sz="1100" dirty="0">
                          <a:latin typeface="Times New Roman" pitchFamily="18" charset="0"/>
                          <a:cs typeface="Times New Roman" pitchFamily="18" charset="0"/>
                        </a:rPr>
                        <a:t>Kaynakça</a:t>
                      </a:r>
                    </a:p>
                    <a:p>
                      <a:r>
                        <a:rPr lang="tr-TR" sz="900" dirty="0">
                          <a:latin typeface="Times New Roman" pitchFamily="18" charset="0"/>
                          <a:cs typeface="Times New Roman" pitchFamily="18" charset="0"/>
                        </a:rPr>
                        <a:t>Kutluca, t., Akın,</a:t>
                      </a:r>
                      <a:r>
                        <a:rPr lang="tr-TR" sz="900" baseline="0" dirty="0">
                          <a:latin typeface="Times New Roman" pitchFamily="18" charset="0"/>
                          <a:cs typeface="Times New Roman" pitchFamily="18" charset="0"/>
                        </a:rPr>
                        <a:t> M.F.(2013)</a:t>
                      </a:r>
                      <a:r>
                        <a:rPr lang="tr-TR" sz="900" dirty="0">
                          <a:latin typeface="Times New Roman" pitchFamily="18" charset="0"/>
                          <a:cs typeface="Times New Roman" pitchFamily="18" charset="0"/>
                        </a:rPr>
                        <a:t> </a:t>
                      </a:r>
                      <a:r>
                        <a:rPr lang="tr-TR" sz="900" i="1" dirty="0">
                          <a:latin typeface="Times New Roman" pitchFamily="18" charset="0"/>
                          <a:cs typeface="Times New Roman" pitchFamily="18" charset="0"/>
                        </a:rPr>
                        <a:t>Somut Materyallerle Matematik Öğretimi: Dört Kefeli Cebir Terazisi Kullanımı Üzerine Nitel Bir Çalışma, 48-65</a:t>
                      </a:r>
                    </a:p>
                    <a:p>
                      <a:r>
                        <a:rPr lang="tr-TR" sz="900" i="0" dirty="0">
                          <a:latin typeface="Times New Roman" pitchFamily="18" charset="0"/>
                          <a:cs typeface="Times New Roman" pitchFamily="18" charset="0"/>
                        </a:rPr>
                        <a:t>Altıntaş, Ş., Keskin, C.(2019).</a:t>
                      </a:r>
                      <a:r>
                        <a:rPr lang="tr-TR" sz="900" i="1" dirty="0">
                          <a:latin typeface="Times New Roman" pitchFamily="18" charset="0"/>
                          <a:cs typeface="Times New Roman" pitchFamily="18" charset="0"/>
                        </a:rPr>
                        <a:t>Ortaokul</a:t>
                      </a:r>
                      <a:r>
                        <a:rPr lang="tr-TR" sz="900" i="1" baseline="0" dirty="0">
                          <a:latin typeface="Times New Roman" pitchFamily="18" charset="0"/>
                          <a:cs typeface="Times New Roman" pitchFamily="18" charset="0"/>
                        </a:rPr>
                        <a:t> ve imam Hatip Ortaokulu Matematik /. Sınıf Ders Kitabı.</a:t>
                      </a:r>
                      <a:r>
                        <a:rPr lang="tr-TR" sz="900" i="0" baseline="0" dirty="0">
                          <a:latin typeface="Times New Roman" pitchFamily="18" charset="0"/>
                          <a:cs typeface="Times New Roman" pitchFamily="18" charset="0"/>
                        </a:rPr>
                        <a:t>Ankara:</a:t>
                      </a:r>
                      <a:r>
                        <a:rPr lang="tr-TR" sz="900" i="0" baseline="0" dirty="0" err="1">
                          <a:latin typeface="Times New Roman" pitchFamily="18" charset="0"/>
                          <a:cs typeface="Times New Roman" pitchFamily="18" charset="0"/>
                        </a:rPr>
                        <a:t>Ekoyay</a:t>
                      </a:r>
                      <a:r>
                        <a:rPr lang="tr-TR" sz="900" i="0" baseline="0" dirty="0">
                          <a:latin typeface="Times New Roman" pitchFamily="18" charset="0"/>
                          <a:cs typeface="Times New Roman" pitchFamily="18" charset="0"/>
                        </a:rPr>
                        <a:t> Yayıncılık</a:t>
                      </a:r>
                      <a:endParaRPr lang="tr-TR" sz="900" i="0" dirty="0">
                        <a:latin typeface="Times New Roman" pitchFamily="18" charset="0"/>
                        <a:cs typeface="Times New Roman" pitchFamily="18" charset="0"/>
                      </a:endParaRPr>
                    </a:p>
                  </a:txBody>
                  <a:tcPr marL="68580" marR="68580" marT="34291" marB="34291">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tc hMerge="1">
                  <a:txBody>
                    <a:bodyPr/>
                    <a:lstStyle/>
                    <a:p>
                      <a:endParaRPr lang="tr-TR" dirty="0"/>
                    </a:p>
                  </a:txBody>
                  <a:tcPr>
                    <a:solidFill>
                      <a:srgbClr val="CCFFFF"/>
                    </a:solidFill>
                  </a:tcPr>
                </a:tc>
                <a:extLst>
                  <a:ext uri="{0D108BD9-81ED-4DB2-BD59-A6C34878D82A}">
                    <a16:rowId xmlns:a16="http://schemas.microsoft.com/office/drawing/2014/main" val="10007"/>
                  </a:ext>
                </a:extLst>
              </a:tr>
            </a:tbl>
          </a:graphicData>
        </a:graphic>
      </p:graphicFrame>
      <p:sp>
        <p:nvSpPr>
          <p:cNvPr id="6" name="5 Elmas"/>
          <p:cNvSpPr/>
          <p:nvPr/>
        </p:nvSpPr>
        <p:spPr>
          <a:xfrm>
            <a:off x="857251" y="7733132"/>
            <a:ext cx="214296" cy="267869"/>
          </a:xfrm>
          <a:prstGeom prst="diamond">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
        <p:nvSpPr>
          <p:cNvPr id="8" name="7 Metin kutusu"/>
          <p:cNvSpPr txBox="1"/>
          <p:nvPr/>
        </p:nvSpPr>
        <p:spPr>
          <a:xfrm>
            <a:off x="1023045" y="1203161"/>
            <a:ext cx="4661331" cy="1015663"/>
          </a:xfrm>
          <a:prstGeom prst="rect">
            <a:avLst/>
          </a:prstGeom>
          <a:noFill/>
        </p:spPr>
        <p:txBody>
          <a:bodyPr wrap="square" rtlCol="0">
            <a:spAutoFit/>
          </a:bodyPr>
          <a:lstStyle/>
          <a:p>
            <a:pPr algn="ctr"/>
            <a:r>
              <a:rPr lang="tr-TR" sz="1500" b="1" dirty="0"/>
              <a:t>Etkinlik İle Çember ve Çember Parçasının Hesaplanması</a:t>
            </a:r>
          </a:p>
          <a:p>
            <a:pPr algn="ctr"/>
            <a:r>
              <a:rPr lang="tr-TR" sz="1125" b="1" dirty="0" err="1"/>
              <a:t>Mizgin</a:t>
            </a:r>
            <a:r>
              <a:rPr lang="tr-TR" sz="1125" b="1" dirty="0"/>
              <a:t> </a:t>
            </a:r>
            <a:r>
              <a:rPr lang="tr-TR" sz="1125" b="1" dirty="0" err="1"/>
              <a:t>Akdağ</a:t>
            </a:r>
            <a:r>
              <a:rPr lang="tr-TR" sz="1125" b="1" dirty="0"/>
              <a:t>-15117094</a:t>
            </a:r>
          </a:p>
          <a:p>
            <a:pPr algn="ctr"/>
            <a:r>
              <a:rPr lang="tr-TR" sz="1125" b="1" dirty="0"/>
              <a:t>Şule Akhan-17133014</a:t>
            </a:r>
          </a:p>
          <a:p>
            <a:pPr algn="ctr"/>
            <a:r>
              <a:rPr lang="tr-TR" sz="1125" b="1" dirty="0"/>
              <a:t>Zübeyde Besler-17133505</a:t>
            </a:r>
          </a:p>
          <a:p>
            <a:pPr algn="ctr"/>
            <a:r>
              <a:rPr lang="tr-TR" sz="1125" b="1" dirty="0"/>
              <a:t>Pamukkale Üniversitesi Matematik Eğitimi ABD</a:t>
            </a:r>
          </a:p>
        </p:txBody>
      </p:sp>
      <p:pic>
        <p:nvPicPr>
          <p:cNvPr id="10" name="9 Resim" descr="yeşil, iç mekan, pembe, oda içeren bir resim&#10;&#10;Açıklama otomatik olarak oluşturuldu"/>
          <p:cNvPicPr/>
          <p:nvPr/>
        </p:nvPicPr>
        <p:blipFill>
          <a:blip r:embed="rId2" cstate="print">
            <a:extLst>
              <a:ext uri="{28A0092B-C50C-407E-A947-70E740481C1C}">
                <a14:useLocalDpi xmlns:a14="http://schemas.microsoft.com/office/drawing/2010/main" val="0"/>
              </a:ext>
            </a:extLst>
          </a:blip>
          <a:srcRect t="18354" b="37975"/>
          <a:stretch>
            <a:fillRect/>
          </a:stretch>
        </p:blipFill>
        <p:spPr>
          <a:xfrm>
            <a:off x="2625323" y="3714744"/>
            <a:ext cx="1714512" cy="697173"/>
          </a:xfrm>
          <a:prstGeom prst="rect">
            <a:avLst/>
          </a:prstGeom>
        </p:spPr>
      </p:pic>
      <p:pic>
        <p:nvPicPr>
          <p:cNvPr id="11" name="10 Resim" descr="oyun içeren bir resim&#10;&#10;Açıklama otomatik olarak oluşturuldu"/>
          <p:cNvPicPr/>
          <p:nvPr/>
        </p:nvPicPr>
        <p:blipFill>
          <a:blip r:embed="rId3" cstate="print">
            <a:extLst>
              <a:ext uri="{28A0092B-C50C-407E-A947-70E740481C1C}">
                <a14:useLocalDpi xmlns:a14="http://schemas.microsoft.com/office/drawing/2010/main" val="0"/>
              </a:ext>
            </a:extLst>
          </a:blip>
          <a:srcRect l="21685" t="5177" r="22977" b="19396"/>
          <a:stretch>
            <a:fillRect/>
          </a:stretch>
        </p:blipFill>
        <p:spPr>
          <a:xfrm>
            <a:off x="4814875" y="3660799"/>
            <a:ext cx="482207" cy="482207"/>
          </a:xfrm>
          <a:prstGeom prst="rect">
            <a:avLst/>
          </a:prstGeom>
        </p:spPr>
      </p:pic>
      <p:pic>
        <p:nvPicPr>
          <p:cNvPr id="12" name="11 Resim" descr="iç mekan, buzdolabı, oturma, küçük içeren bir resim&#10;&#10;Açıklama otomatik olarak oluşturuldu"/>
          <p:cNvPicPr/>
          <p:nvPr/>
        </p:nvPicPr>
        <p:blipFill>
          <a:blip r:embed="rId4" cstate="print">
            <a:extLst>
              <a:ext uri="{28A0092B-C50C-407E-A947-70E740481C1C}">
                <a14:useLocalDpi xmlns:a14="http://schemas.microsoft.com/office/drawing/2010/main" val="0"/>
              </a:ext>
            </a:extLst>
          </a:blip>
          <a:srcRect t="34914" b="41350"/>
          <a:stretch>
            <a:fillRect/>
          </a:stretch>
        </p:blipFill>
        <p:spPr>
          <a:xfrm>
            <a:off x="4430812" y="4152023"/>
            <a:ext cx="1232307" cy="321472"/>
          </a:xfrm>
          <a:prstGeom prst="rect">
            <a:avLst/>
          </a:prstGeom>
        </p:spPr>
      </p:pic>
      <p:sp>
        <p:nvSpPr>
          <p:cNvPr id="13" name="12 Elmas"/>
          <p:cNvSpPr/>
          <p:nvPr/>
        </p:nvSpPr>
        <p:spPr>
          <a:xfrm>
            <a:off x="5786455" y="1143000"/>
            <a:ext cx="214296" cy="267869"/>
          </a:xfrm>
          <a:prstGeom prst="diamond">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
        <p:nvSpPr>
          <p:cNvPr id="14" name="13 Elmas"/>
          <p:cNvSpPr/>
          <p:nvPr/>
        </p:nvSpPr>
        <p:spPr>
          <a:xfrm>
            <a:off x="857251" y="1143000"/>
            <a:ext cx="214296" cy="267869"/>
          </a:xfrm>
          <a:prstGeom prst="diamond">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
        <p:nvSpPr>
          <p:cNvPr id="15" name="14 Elmas"/>
          <p:cNvSpPr/>
          <p:nvPr/>
        </p:nvSpPr>
        <p:spPr>
          <a:xfrm>
            <a:off x="5786455" y="7733132"/>
            <a:ext cx="214296" cy="267869"/>
          </a:xfrm>
          <a:prstGeom prst="diamond">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51" dirty="0"/>
          </a:p>
        </p:txBody>
      </p:sp>
    </p:spTree>
    <p:extLst>
      <p:ext uri="{BB962C8B-B14F-4D97-AF65-F5344CB8AC3E}">
        <p14:creationId xmlns:p14="http://schemas.microsoft.com/office/powerpoint/2010/main" val="369998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762000" y="1157470"/>
            <a:ext cx="5334000" cy="567784"/>
          </a:xfrm>
          <a:prstGeom prst="rect">
            <a:avLst/>
          </a:prstGeom>
        </p:spPr>
        <p:txBody>
          <a:bodyPr wrap="square">
            <a:spAutoFit/>
          </a:bodyPr>
          <a:lstStyle/>
          <a:p>
            <a:pPr lvl="0" algn="ctr">
              <a:spcBef>
                <a:spcPct val="20000"/>
              </a:spcBef>
            </a:pPr>
            <a:r>
              <a:rPr lang="tr-TR" sz="1143" b="1" dirty="0">
                <a:solidFill>
                  <a:prstClr val="black"/>
                </a:solidFill>
                <a:latin typeface="Times New Roman" panose="02020603050405020304" pitchFamily="18" charset="0"/>
                <a:cs typeface="Times New Roman" panose="02020603050405020304" pitchFamily="18" charset="0"/>
              </a:rPr>
              <a:t>Geometride Açı Çocuk ve Açı Ölçer Kullanarak Tasarlanan Etkinlik Süreci</a:t>
            </a:r>
            <a:br>
              <a:rPr lang="tr-TR" sz="1143" b="1" dirty="0">
                <a:solidFill>
                  <a:prstClr val="black"/>
                </a:solidFill>
                <a:latin typeface="Times New Roman" panose="02020603050405020304" pitchFamily="18" charset="0"/>
                <a:cs typeface="Times New Roman" panose="02020603050405020304" pitchFamily="18" charset="0"/>
              </a:rPr>
            </a:br>
            <a:r>
              <a:rPr lang="tr-TR" sz="1016" b="1" dirty="0">
                <a:solidFill>
                  <a:prstClr val="black"/>
                </a:solidFill>
                <a:latin typeface="Times New Roman" panose="02020603050405020304" pitchFamily="18" charset="0"/>
                <a:cs typeface="Times New Roman" panose="02020603050405020304" pitchFamily="18" charset="0"/>
              </a:rPr>
              <a:t>Arzu MEYDAN, Dilan KARDOĞAN, Hanife Büşra DEMİRHAN</a:t>
            </a:r>
            <a:br>
              <a:rPr lang="tr-TR" sz="1143" b="1" dirty="0">
                <a:solidFill>
                  <a:prstClr val="black"/>
                </a:solidFill>
                <a:latin typeface="Times New Roman" panose="02020603050405020304" pitchFamily="18" charset="0"/>
                <a:cs typeface="Times New Roman" panose="02020603050405020304" pitchFamily="18" charset="0"/>
              </a:rPr>
            </a:br>
            <a:endParaRPr lang="tr-TR" sz="931" dirty="0"/>
          </a:p>
        </p:txBody>
      </p:sp>
      <mc:AlternateContent xmlns:mc="http://schemas.openxmlformats.org/markup-compatibility/2006" xmlns:a14="http://schemas.microsoft.com/office/drawing/2010/main">
        <mc:Choice Requires="a14">
          <p:graphicFrame>
            <p:nvGraphicFramePr>
              <p:cNvPr id="5" name="Tablo 4"/>
              <p:cNvGraphicFramePr>
                <a:graphicFrameLocks noGrp="1"/>
              </p:cNvGraphicFramePr>
              <p:nvPr>
                <p:extLst>
                  <p:ext uri="{D42A27DB-BD31-4B8C-83A1-F6EECF244321}">
                    <p14:modId xmlns:p14="http://schemas.microsoft.com/office/powerpoint/2010/main" val="1019804062"/>
                  </p:ext>
                </p:extLst>
              </p:nvPr>
            </p:nvGraphicFramePr>
            <p:xfrm>
              <a:off x="743465" y="1579085"/>
              <a:ext cx="5446238" cy="1691640"/>
            </p:xfrm>
            <a:graphic>
              <a:graphicData uri="http://schemas.openxmlformats.org/drawingml/2006/table">
                <a:tbl>
                  <a:tblPr firstRow="1" bandRow="1">
                    <a:tableStyleId>{0505E3EF-67EA-436B-97B2-0124C06EBD24}</a:tableStyleId>
                  </a:tblPr>
                  <a:tblGrid>
                    <a:gridCol w="1361559">
                      <a:extLst>
                        <a:ext uri="{9D8B030D-6E8A-4147-A177-3AD203B41FA5}">
                          <a16:colId xmlns:a16="http://schemas.microsoft.com/office/drawing/2014/main" val="20000"/>
                        </a:ext>
                      </a:extLst>
                    </a:gridCol>
                    <a:gridCol w="1039771">
                      <a:extLst>
                        <a:ext uri="{9D8B030D-6E8A-4147-A177-3AD203B41FA5}">
                          <a16:colId xmlns:a16="http://schemas.microsoft.com/office/drawing/2014/main" val="20001"/>
                        </a:ext>
                      </a:extLst>
                    </a:gridCol>
                    <a:gridCol w="1683349">
                      <a:extLst>
                        <a:ext uri="{9D8B030D-6E8A-4147-A177-3AD203B41FA5}">
                          <a16:colId xmlns:a16="http://schemas.microsoft.com/office/drawing/2014/main" val="20002"/>
                        </a:ext>
                      </a:extLst>
                    </a:gridCol>
                    <a:gridCol w="1361559">
                      <a:extLst>
                        <a:ext uri="{9D8B030D-6E8A-4147-A177-3AD203B41FA5}">
                          <a16:colId xmlns:a16="http://schemas.microsoft.com/office/drawing/2014/main" val="20003"/>
                        </a:ext>
                      </a:extLst>
                    </a:gridCol>
                  </a:tblGrid>
                  <a:tr h="26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900" b="1" kern="1200" dirty="0">
                              <a:solidFill>
                                <a:schemeClr val="tx1"/>
                              </a:solidFill>
                              <a:effectLst/>
                              <a:latin typeface="Times New Roman" pitchFamily="18" charset="0"/>
                              <a:ea typeface="+mn-ea"/>
                              <a:cs typeface="Times New Roman" pitchFamily="18" charset="0"/>
                            </a:rPr>
                            <a:t>1</a:t>
                          </a:r>
                          <a:r>
                            <a:rPr lang="tr-TR" sz="900" b="0" kern="1200" dirty="0">
                              <a:solidFill>
                                <a:schemeClr val="tx1"/>
                              </a:solidFill>
                              <a:effectLst/>
                              <a:latin typeface="Times New Roman" pitchFamily="18" charset="0"/>
                              <a:ea typeface="+mn-ea"/>
                              <a:cs typeface="Times New Roman" pitchFamily="18" charset="0"/>
                            </a:rPr>
                            <a:t>) Ölçüsü 90</a:t>
                          </a:r>
                          <a14:m>
                            <m:oMath xmlns:m="http://schemas.openxmlformats.org/officeDocument/2006/math">
                              <m:r>
                                <a:rPr lang="tr-TR" sz="900" b="0" i="1" kern="1200" smtClean="0">
                                  <a:solidFill>
                                    <a:schemeClr val="tx1"/>
                                  </a:solidFill>
                                  <a:effectLst/>
                                  <a:latin typeface="Cambria Math"/>
                                  <a:ea typeface="Cambria Math"/>
                                  <a:cs typeface="Times New Roman" pitchFamily="18" charset="0"/>
                                </a:rPr>
                                <m:t>°</m:t>
                              </m:r>
                            </m:oMath>
                          </a14:m>
                          <a:r>
                            <a:rPr lang="tr-TR" sz="900" b="0" kern="1200" dirty="0">
                              <a:solidFill>
                                <a:schemeClr val="tx1"/>
                              </a:solidFill>
                              <a:effectLst/>
                              <a:latin typeface="Times New Roman" pitchFamily="18" charset="0"/>
                              <a:ea typeface="+mn-ea"/>
                              <a:cs typeface="Times New Roman" pitchFamily="18" charset="0"/>
                            </a:rPr>
                            <a:t> olan</a:t>
                          </a:r>
                          <a:r>
                            <a:rPr lang="tr-TR" sz="900" b="0" kern="1200" baseline="0" dirty="0">
                              <a:solidFill>
                                <a:schemeClr val="tx1"/>
                              </a:solidFill>
                              <a:effectLst/>
                              <a:latin typeface="Times New Roman" pitchFamily="18" charset="0"/>
                              <a:ea typeface="+mn-ea"/>
                              <a:cs typeface="Times New Roman" pitchFamily="18" charset="0"/>
                            </a:rPr>
                            <a:t> açıya dik açı denir. Burada materyalin kolları ve bacakları dik açıyı temsil etmektedir.</a:t>
                          </a:r>
                          <a:endParaRPr lang="tr-TR" sz="900" dirty="0">
                            <a:latin typeface="Times New Roman" pitchFamily="18" charset="0"/>
                            <a:cs typeface="Times New Roman" pitchFamily="18" charset="0"/>
                          </a:endParaRPr>
                        </a:p>
                      </a:txBody>
                      <a:tcPr marL="53340" marR="53340"/>
                    </a:tc>
                    <a:tc>
                      <a:txBody>
                        <a:bodyPr/>
                        <a:lstStyle/>
                        <a:p>
                          <a:endParaRPr lang="tr-TR" sz="900" dirty="0"/>
                        </a:p>
                      </a:txBody>
                      <a:tcPr marL="53340" marR="53340"/>
                    </a:tc>
                    <a:tc>
                      <a:txBody>
                        <a:bodyPr/>
                        <a:lstStyle/>
                        <a:p>
                          <a:r>
                            <a:rPr lang="tr-TR" sz="900" b="0" kern="1200" dirty="0">
                              <a:solidFill>
                                <a:schemeClr val="tx1"/>
                              </a:solidFill>
                              <a:effectLst/>
                              <a:latin typeface="Times New Roman" pitchFamily="18" charset="0"/>
                              <a:ea typeface="+mn-ea"/>
                              <a:cs typeface="Times New Roman" pitchFamily="18" charset="0"/>
                            </a:rPr>
                            <a:t>2)</a:t>
                          </a:r>
                          <a:r>
                            <a:rPr lang="tr-TR" sz="900" b="0" kern="1200" baseline="0" dirty="0">
                              <a:solidFill>
                                <a:schemeClr val="tx1"/>
                              </a:solidFill>
                              <a:effectLst/>
                              <a:latin typeface="Times New Roman" pitchFamily="18" charset="0"/>
                              <a:ea typeface="+mn-ea"/>
                              <a:cs typeface="Times New Roman" pitchFamily="18" charset="0"/>
                            </a:rPr>
                            <a:t> Ölçüsü 90º den büyük 180º den küçük olan açıya geniş açı denir. Burada materyalin kolları geniş açıyı temsil etmektedir.</a:t>
                          </a:r>
                          <a:endParaRPr lang="tr-TR" sz="900" b="0" dirty="0">
                            <a:solidFill>
                              <a:schemeClr val="tx1"/>
                            </a:solidFill>
                            <a:latin typeface="Times New Roman" pitchFamily="18" charset="0"/>
                            <a:cs typeface="Times New Roman" pitchFamily="18" charset="0"/>
                          </a:endParaRPr>
                        </a:p>
                      </a:txBody>
                      <a:tcPr marL="53340" marR="53340"/>
                    </a:tc>
                    <a:tc>
                      <a:txBody>
                        <a:bodyPr/>
                        <a:lstStyle/>
                        <a:p>
                          <a:endParaRPr lang="tr-TR" sz="800"/>
                        </a:p>
                      </a:txBody>
                      <a:tcPr marL="53340" marR="53340"/>
                    </a:tc>
                    <a:extLst>
                      <a:ext uri="{0D108BD9-81ED-4DB2-BD59-A6C34878D82A}">
                        <a16:rowId xmlns:a16="http://schemas.microsoft.com/office/drawing/2014/main" val="10000"/>
                      </a:ext>
                    </a:extLst>
                  </a:tr>
                  <a:tr h="741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900" kern="1200">
                              <a:solidFill>
                                <a:schemeClr val="dk1"/>
                              </a:solidFill>
                              <a:effectLst/>
                              <a:latin typeface="Times New Roman" pitchFamily="18" charset="0"/>
                              <a:ea typeface="+mn-ea"/>
                              <a:cs typeface="Times New Roman" pitchFamily="18" charset="0"/>
                            </a:rPr>
                            <a:t>3)</a:t>
                          </a:r>
                          <a:r>
                            <a:rPr lang="tr-TR" sz="900" kern="1200" baseline="0">
                              <a:solidFill>
                                <a:schemeClr val="dk1"/>
                              </a:solidFill>
                              <a:effectLst/>
                              <a:latin typeface="Times New Roman" pitchFamily="18" charset="0"/>
                              <a:ea typeface="+mn-ea"/>
                              <a:cs typeface="Times New Roman" pitchFamily="18" charset="0"/>
                            </a:rPr>
                            <a:t> Ölçüsü </a:t>
                          </a:r>
                          <a:r>
                            <a:rPr lang="tr-TR" sz="900" b="0" kern="1200">
                              <a:solidFill>
                                <a:schemeClr val="tx1"/>
                              </a:solidFill>
                              <a:effectLst/>
                              <a:latin typeface="Times New Roman" pitchFamily="18" charset="0"/>
                              <a:ea typeface="+mn-ea"/>
                              <a:cs typeface="Times New Roman" pitchFamily="18" charset="0"/>
                            </a:rPr>
                            <a:t>90</a:t>
                          </a:r>
                          <a14:m>
                            <m:oMath xmlns:m="http://schemas.openxmlformats.org/officeDocument/2006/math">
                              <m:r>
                                <a:rPr lang="tr-TR" sz="900" b="0" i="1" kern="1200" smtClean="0">
                                  <a:solidFill>
                                    <a:schemeClr val="tx1"/>
                                  </a:solidFill>
                                  <a:effectLst/>
                                  <a:latin typeface="Cambria Math"/>
                                  <a:ea typeface="Cambria Math"/>
                                  <a:cs typeface="Times New Roman" pitchFamily="18" charset="0"/>
                                </a:rPr>
                                <m:t>°</m:t>
                              </m:r>
                            </m:oMath>
                          </a14:m>
                          <a:r>
                            <a:rPr lang="tr-TR" sz="900" b="0" kern="1200">
                              <a:solidFill>
                                <a:schemeClr val="tx1"/>
                              </a:solidFill>
                              <a:effectLst/>
                              <a:latin typeface="Times New Roman" pitchFamily="18" charset="0"/>
                              <a:ea typeface="+mn-ea"/>
                              <a:cs typeface="Times New Roman" pitchFamily="18" charset="0"/>
                            </a:rPr>
                            <a:t>  dereceden küçük olan</a:t>
                          </a:r>
                          <a:r>
                            <a:rPr lang="tr-TR" sz="900" b="0" kern="1200" baseline="0">
                              <a:solidFill>
                                <a:schemeClr val="tx1"/>
                              </a:solidFill>
                              <a:effectLst/>
                              <a:latin typeface="Times New Roman" pitchFamily="18" charset="0"/>
                              <a:ea typeface="+mn-ea"/>
                              <a:cs typeface="Times New Roman" pitchFamily="18" charset="0"/>
                            </a:rPr>
                            <a:t> açıya dar açı denir. Burada materyalin kolları dar açıyı temsil etmektedir.</a:t>
                          </a:r>
                          <a:endParaRPr lang="tr-TR" sz="900">
                            <a:latin typeface="Times New Roman" pitchFamily="18" charset="0"/>
                            <a:cs typeface="Times New Roman" pitchFamily="18" charset="0"/>
                          </a:endParaRPr>
                        </a:p>
                        <a:p>
                          <a:endParaRPr lang="tr-TR" sz="900"/>
                        </a:p>
                      </a:txBody>
                      <a:tcPr marL="53340" marR="53340"/>
                    </a:tc>
                    <a:tc>
                      <a:txBody>
                        <a:bodyPr/>
                        <a:lstStyle/>
                        <a:p>
                          <a:endParaRPr lang="tr-TR" sz="900"/>
                        </a:p>
                      </a:txBody>
                      <a:tcPr marL="53340" marR="53340"/>
                    </a:tc>
                    <a:tc>
                      <a:txBody>
                        <a:bodyPr/>
                        <a:lstStyle/>
                        <a:p>
                          <a:r>
                            <a:rPr lang="tr-TR" sz="900" kern="1200" dirty="0">
                              <a:solidFill>
                                <a:schemeClr val="dk1"/>
                              </a:solidFill>
                              <a:effectLst/>
                              <a:latin typeface="Times New Roman" pitchFamily="18" charset="0"/>
                              <a:ea typeface="+mn-ea"/>
                              <a:cs typeface="Times New Roman" pitchFamily="18" charset="0"/>
                            </a:rPr>
                            <a:t>4)</a:t>
                          </a:r>
                          <a:r>
                            <a:rPr lang="tr-TR" sz="900" kern="1200" baseline="0" dirty="0">
                              <a:solidFill>
                                <a:schemeClr val="dk1"/>
                              </a:solidFill>
                              <a:effectLst/>
                              <a:latin typeface="Times New Roman" pitchFamily="18" charset="0"/>
                              <a:ea typeface="+mn-ea"/>
                              <a:cs typeface="Times New Roman" pitchFamily="18" charset="0"/>
                            </a:rPr>
                            <a:t> Açıların ölçüsünü bulmak için kullanılan alete açıölçer denir. Buradaki materyal açıölçeri temsil etmektedir.</a:t>
                          </a:r>
                          <a:endParaRPr lang="tr-TR" sz="900" dirty="0">
                            <a:latin typeface="Times New Roman" pitchFamily="18" charset="0"/>
                            <a:cs typeface="Times New Roman" pitchFamily="18" charset="0"/>
                          </a:endParaRPr>
                        </a:p>
                      </a:txBody>
                      <a:tcPr marL="53340" marR="53340"/>
                    </a:tc>
                    <a:tc>
                      <a:txBody>
                        <a:bodyPr/>
                        <a:lstStyle/>
                        <a:p>
                          <a:endParaRPr lang="tr-TR" sz="800" dirty="0"/>
                        </a:p>
                      </a:txBody>
                      <a:tcPr marL="53340" marR="53340"/>
                    </a:tc>
                    <a:extLst>
                      <a:ext uri="{0D108BD9-81ED-4DB2-BD59-A6C34878D82A}">
                        <a16:rowId xmlns:a16="http://schemas.microsoft.com/office/drawing/2014/main" val="10001"/>
                      </a:ext>
                    </a:extLst>
                  </a:tr>
                </a:tbl>
              </a:graphicData>
            </a:graphic>
          </p:graphicFrame>
        </mc:Choice>
        <mc:Fallback xmlns="">
          <p:graphicFrame>
            <p:nvGraphicFramePr>
              <p:cNvPr id="5" name="Tablo 4"/>
              <p:cNvGraphicFramePr>
                <a:graphicFrameLocks noGrp="1"/>
              </p:cNvGraphicFramePr>
              <p:nvPr>
                <p:extLst>
                  <p:ext uri="{D42A27DB-BD31-4B8C-83A1-F6EECF244321}">
                    <p14:modId xmlns:p14="http://schemas.microsoft.com/office/powerpoint/2010/main" val="1019804062"/>
                  </p:ext>
                </p:extLst>
              </p:nvPr>
            </p:nvGraphicFramePr>
            <p:xfrm>
              <a:off x="743465" y="1579085"/>
              <a:ext cx="5446238" cy="1691640"/>
            </p:xfrm>
            <a:graphic>
              <a:graphicData uri="http://schemas.openxmlformats.org/drawingml/2006/table">
                <a:tbl>
                  <a:tblPr firstRow="1" bandRow="1">
                    <a:tableStyleId>{0505E3EF-67EA-436B-97B2-0124C06EBD24}</a:tableStyleId>
                  </a:tblPr>
                  <a:tblGrid>
                    <a:gridCol w="1361559">
                      <a:extLst>
                        <a:ext uri="{9D8B030D-6E8A-4147-A177-3AD203B41FA5}">
                          <a16:colId xmlns:a16="http://schemas.microsoft.com/office/drawing/2014/main" val="20000"/>
                        </a:ext>
                      </a:extLst>
                    </a:gridCol>
                    <a:gridCol w="1039771">
                      <a:extLst>
                        <a:ext uri="{9D8B030D-6E8A-4147-A177-3AD203B41FA5}">
                          <a16:colId xmlns:a16="http://schemas.microsoft.com/office/drawing/2014/main" val="20001"/>
                        </a:ext>
                      </a:extLst>
                    </a:gridCol>
                    <a:gridCol w="1683349">
                      <a:extLst>
                        <a:ext uri="{9D8B030D-6E8A-4147-A177-3AD203B41FA5}">
                          <a16:colId xmlns:a16="http://schemas.microsoft.com/office/drawing/2014/main" val="20002"/>
                        </a:ext>
                      </a:extLst>
                    </a:gridCol>
                    <a:gridCol w="1361559">
                      <a:extLst>
                        <a:ext uri="{9D8B030D-6E8A-4147-A177-3AD203B41FA5}">
                          <a16:colId xmlns:a16="http://schemas.microsoft.com/office/drawing/2014/main" val="20003"/>
                        </a:ext>
                      </a:extLst>
                    </a:gridCol>
                  </a:tblGrid>
                  <a:tr h="777240">
                    <a:tc>
                      <a:txBody>
                        <a:bodyPr/>
                        <a:lstStyle/>
                        <a:p>
                          <a:endParaRPr lang="tr-TR"/>
                        </a:p>
                      </a:txBody>
                      <a:tcPr marL="53340" marR="53340">
                        <a:blipFill>
                          <a:blip r:embed="rId3"/>
                          <a:stretch>
                            <a:fillRect l="-935" t="-1613" r="-301869" b="-116129"/>
                          </a:stretch>
                        </a:blipFill>
                      </a:tcPr>
                    </a:tc>
                    <a:tc>
                      <a:txBody>
                        <a:bodyPr/>
                        <a:lstStyle/>
                        <a:p>
                          <a:endParaRPr lang="tr-TR" sz="900" dirty="0"/>
                        </a:p>
                      </a:txBody>
                      <a:tcPr marL="53340" marR="53340"/>
                    </a:tc>
                    <a:tc>
                      <a:txBody>
                        <a:bodyPr/>
                        <a:lstStyle/>
                        <a:p>
                          <a:r>
                            <a:rPr lang="tr-TR" sz="900" b="0" kern="1200" dirty="0">
                              <a:solidFill>
                                <a:schemeClr val="tx1"/>
                              </a:solidFill>
                              <a:effectLst/>
                              <a:latin typeface="Times New Roman" pitchFamily="18" charset="0"/>
                              <a:ea typeface="+mn-ea"/>
                              <a:cs typeface="Times New Roman" pitchFamily="18" charset="0"/>
                            </a:rPr>
                            <a:t>2)</a:t>
                          </a:r>
                          <a:r>
                            <a:rPr lang="tr-TR" sz="900" b="0" kern="1200" baseline="0" dirty="0">
                              <a:solidFill>
                                <a:schemeClr val="tx1"/>
                              </a:solidFill>
                              <a:effectLst/>
                              <a:latin typeface="Times New Roman" pitchFamily="18" charset="0"/>
                              <a:ea typeface="+mn-ea"/>
                              <a:cs typeface="Times New Roman" pitchFamily="18" charset="0"/>
                            </a:rPr>
                            <a:t> Ölçüsü 90º den büyük 180º den küçük olan açıya geniş açı denir. Burada materyalin kolları geniş açıyı temsil etmektedir.</a:t>
                          </a:r>
                          <a:endParaRPr lang="tr-TR" sz="900" b="0" dirty="0">
                            <a:solidFill>
                              <a:schemeClr val="tx1"/>
                            </a:solidFill>
                            <a:latin typeface="Times New Roman" pitchFamily="18" charset="0"/>
                            <a:cs typeface="Times New Roman" pitchFamily="18" charset="0"/>
                          </a:endParaRPr>
                        </a:p>
                      </a:txBody>
                      <a:tcPr marL="53340" marR="53340"/>
                    </a:tc>
                    <a:tc>
                      <a:txBody>
                        <a:bodyPr/>
                        <a:lstStyle/>
                        <a:p>
                          <a:endParaRPr lang="tr-TR" sz="800"/>
                        </a:p>
                      </a:txBody>
                      <a:tcPr marL="53340" marR="53340"/>
                    </a:tc>
                    <a:extLst>
                      <a:ext uri="{0D108BD9-81ED-4DB2-BD59-A6C34878D82A}">
                        <a16:rowId xmlns:a16="http://schemas.microsoft.com/office/drawing/2014/main" val="10000"/>
                      </a:ext>
                    </a:extLst>
                  </a:tr>
                  <a:tr h="914400">
                    <a:tc>
                      <a:txBody>
                        <a:bodyPr/>
                        <a:lstStyle/>
                        <a:p>
                          <a:endParaRPr lang="tr-TR"/>
                        </a:p>
                      </a:txBody>
                      <a:tcPr marL="53340" marR="53340">
                        <a:blipFill>
                          <a:blip r:embed="rId3"/>
                          <a:stretch>
                            <a:fillRect l="-935" t="-87500" r="-301869"/>
                          </a:stretch>
                        </a:blipFill>
                      </a:tcPr>
                    </a:tc>
                    <a:tc>
                      <a:txBody>
                        <a:bodyPr/>
                        <a:lstStyle/>
                        <a:p>
                          <a:endParaRPr lang="tr-TR" sz="900"/>
                        </a:p>
                      </a:txBody>
                      <a:tcPr marL="53340" marR="53340"/>
                    </a:tc>
                    <a:tc>
                      <a:txBody>
                        <a:bodyPr/>
                        <a:lstStyle/>
                        <a:p>
                          <a:r>
                            <a:rPr lang="tr-TR" sz="900" kern="1200" dirty="0">
                              <a:solidFill>
                                <a:schemeClr val="dk1"/>
                              </a:solidFill>
                              <a:effectLst/>
                              <a:latin typeface="Times New Roman" pitchFamily="18" charset="0"/>
                              <a:ea typeface="+mn-ea"/>
                              <a:cs typeface="Times New Roman" pitchFamily="18" charset="0"/>
                            </a:rPr>
                            <a:t>4)</a:t>
                          </a:r>
                          <a:r>
                            <a:rPr lang="tr-TR" sz="900" kern="1200" baseline="0" dirty="0">
                              <a:solidFill>
                                <a:schemeClr val="dk1"/>
                              </a:solidFill>
                              <a:effectLst/>
                              <a:latin typeface="Times New Roman" pitchFamily="18" charset="0"/>
                              <a:ea typeface="+mn-ea"/>
                              <a:cs typeface="Times New Roman" pitchFamily="18" charset="0"/>
                            </a:rPr>
                            <a:t> Açıların ölçüsünü bulmak için kullanılan alete açıölçer denir. Buradaki materyal açıölçeri temsil etmektedir.</a:t>
                          </a:r>
                          <a:endParaRPr lang="tr-TR" sz="900" dirty="0">
                            <a:latin typeface="Times New Roman" pitchFamily="18" charset="0"/>
                            <a:cs typeface="Times New Roman" pitchFamily="18" charset="0"/>
                          </a:endParaRPr>
                        </a:p>
                      </a:txBody>
                      <a:tcPr marL="53340" marR="53340"/>
                    </a:tc>
                    <a:tc>
                      <a:txBody>
                        <a:bodyPr/>
                        <a:lstStyle/>
                        <a:p>
                          <a:endParaRPr lang="tr-TR" sz="800" dirty="0"/>
                        </a:p>
                      </a:txBody>
                      <a:tcPr marL="53340" marR="53340"/>
                    </a:tc>
                    <a:extLst>
                      <a:ext uri="{0D108BD9-81ED-4DB2-BD59-A6C34878D82A}">
                        <a16:rowId xmlns:a16="http://schemas.microsoft.com/office/drawing/2014/main" val="10001"/>
                      </a:ext>
                    </a:extLst>
                  </a:tr>
                </a:tbl>
              </a:graphicData>
            </a:graphic>
          </p:graphicFrame>
        </mc:Fallback>
      </mc:AlternateContent>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7673" y="2513651"/>
            <a:ext cx="365755" cy="61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30326" y="1579085"/>
            <a:ext cx="345927" cy="61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2522" y="2531321"/>
            <a:ext cx="373731" cy="61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o 10"/>
          <p:cNvGraphicFramePr>
            <a:graphicFrameLocks noGrp="1"/>
          </p:cNvGraphicFramePr>
          <p:nvPr>
            <p:extLst>
              <p:ext uri="{D42A27DB-BD31-4B8C-83A1-F6EECF244321}">
                <p14:modId xmlns:p14="http://schemas.microsoft.com/office/powerpoint/2010/main" val="3952674425"/>
              </p:ext>
            </p:extLst>
          </p:nvPr>
        </p:nvGraphicFramePr>
        <p:xfrm>
          <a:off x="762000" y="3295240"/>
          <a:ext cx="5082565" cy="213360"/>
        </p:xfrm>
        <a:graphic>
          <a:graphicData uri="http://schemas.openxmlformats.org/drawingml/2006/table">
            <a:tbl>
              <a:tblPr firstRow="1" bandRow="1">
                <a:tableStyleId>{16D9F66E-5EB9-4882-86FB-DCBF35E3C3E4}</a:tableStyleId>
              </a:tblPr>
              <a:tblGrid>
                <a:gridCol w="5082565">
                  <a:extLst>
                    <a:ext uri="{9D8B030D-6E8A-4147-A177-3AD203B41FA5}">
                      <a16:colId xmlns:a16="http://schemas.microsoft.com/office/drawing/2014/main" val="20000"/>
                    </a:ext>
                  </a:extLst>
                </a:gridCol>
              </a:tblGrid>
              <a:tr h="1727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800" b="0" dirty="0">
                          <a:solidFill>
                            <a:srgbClr val="FF0000"/>
                          </a:solidFill>
                          <a:latin typeface="Times New Roman" pitchFamily="18" charset="0"/>
                          <a:cs typeface="Times New Roman" pitchFamily="18" charset="0"/>
                        </a:rPr>
                        <a:t>Açı</a:t>
                      </a:r>
                      <a:r>
                        <a:rPr lang="tr-TR" sz="800" b="0" baseline="0" dirty="0">
                          <a:solidFill>
                            <a:srgbClr val="FF0000"/>
                          </a:solidFill>
                          <a:latin typeface="Times New Roman" pitchFamily="18" charset="0"/>
                          <a:cs typeface="Times New Roman" pitchFamily="18" charset="0"/>
                        </a:rPr>
                        <a:t> çocuk </a:t>
                      </a:r>
                      <a:r>
                        <a:rPr lang="tr-TR" sz="800" b="0" dirty="0">
                          <a:solidFill>
                            <a:srgbClr val="FF0000"/>
                          </a:solidFill>
                          <a:latin typeface="Times New Roman" pitchFamily="18" charset="0"/>
                          <a:cs typeface="Times New Roman" pitchFamily="18" charset="0"/>
                        </a:rPr>
                        <a:t> üzerinde oluşturulan</a:t>
                      </a:r>
                      <a:r>
                        <a:rPr lang="tr-TR" sz="800" b="0" baseline="0" dirty="0">
                          <a:solidFill>
                            <a:srgbClr val="FF0000"/>
                          </a:solidFill>
                          <a:latin typeface="Times New Roman" pitchFamily="18" charset="0"/>
                          <a:cs typeface="Times New Roman" pitchFamily="18" charset="0"/>
                        </a:rPr>
                        <a:t> açılar</a:t>
                      </a:r>
                      <a:endParaRPr lang="tr-TR" sz="800" b="0" dirty="0">
                        <a:solidFill>
                          <a:srgbClr val="FF0000"/>
                        </a:solidFill>
                        <a:latin typeface="Times New Roman" pitchFamily="18" charset="0"/>
                        <a:cs typeface="Times New Roman" pitchFamily="18" charset="0"/>
                      </a:endParaRPr>
                    </a:p>
                  </a:txBody>
                  <a:tcPr marL="53340" marR="53340"/>
                </a:tc>
                <a:extLst>
                  <a:ext uri="{0D108BD9-81ED-4DB2-BD59-A6C34878D82A}">
                    <a16:rowId xmlns:a16="http://schemas.microsoft.com/office/drawing/2014/main" val="10000"/>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844906288"/>
              </p:ext>
            </p:extLst>
          </p:nvPr>
        </p:nvGraphicFramePr>
        <p:xfrm>
          <a:off x="762000" y="3551249"/>
          <a:ext cx="5439717" cy="2164080"/>
        </p:xfrm>
        <a:graphic>
          <a:graphicData uri="http://schemas.openxmlformats.org/drawingml/2006/table">
            <a:tbl>
              <a:tblPr firstRow="1" bandRow="1">
                <a:tableStyleId>{16D9F66E-5EB9-4882-86FB-DCBF35E3C3E4}</a:tableStyleId>
              </a:tblPr>
              <a:tblGrid>
                <a:gridCol w="565560">
                  <a:extLst>
                    <a:ext uri="{9D8B030D-6E8A-4147-A177-3AD203B41FA5}">
                      <a16:colId xmlns:a16="http://schemas.microsoft.com/office/drawing/2014/main" val="20000"/>
                    </a:ext>
                  </a:extLst>
                </a:gridCol>
                <a:gridCol w="565560">
                  <a:extLst>
                    <a:ext uri="{9D8B030D-6E8A-4147-A177-3AD203B41FA5}">
                      <a16:colId xmlns:a16="http://schemas.microsoft.com/office/drawing/2014/main" val="20001"/>
                    </a:ext>
                  </a:extLst>
                </a:gridCol>
                <a:gridCol w="565560">
                  <a:extLst>
                    <a:ext uri="{9D8B030D-6E8A-4147-A177-3AD203B41FA5}">
                      <a16:colId xmlns:a16="http://schemas.microsoft.com/office/drawing/2014/main" val="20002"/>
                    </a:ext>
                  </a:extLst>
                </a:gridCol>
                <a:gridCol w="565560">
                  <a:extLst>
                    <a:ext uri="{9D8B030D-6E8A-4147-A177-3AD203B41FA5}">
                      <a16:colId xmlns:a16="http://schemas.microsoft.com/office/drawing/2014/main" val="20003"/>
                    </a:ext>
                  </a:extLst>
                </a:gridCol>
                <a:gridCol w="565560">
                  <a:extLst>
                    <a:ext uri="{9D8B030D-6E8A-4147-A177-3AD203B41FA5}">
                      <a16:colId xmlns:a16="http://schemas.microsoft.com/office/drawing/2014/main" val="20004"/>
                    </a:ext>
                  </a:extLst>
                </a:gridCol>
                <a:gridCol w="565560">
                  <a:extLst>
                    <a:ext uri="{9D8B030D-6E8A-4147-A177-3AD203B41FA5}">
                      <a16:colId xmlns:a16="http://schemas.microsoft.com/office/drawing/2014/main" val="20005"/>
                    </a:ext>
                  </a:extLst>
                </a:gridCol>
                <a:gridCol w="565560">
                  <a:extLst>
                    <a:ext uri="{9D8B030D-6E8A-4147-A177-3AD203B41FA5}">
                      <a16:colId xmlns:a16="http://schemas.microsoft.com/office/drawing/2014/main" val="20006"/>
                    </a:ext>
                  </a:extLst>
                </a:gridCol>
                <a:gridCol w="565560">
                  <a:extLst>
                    <a:ext uri="{9D8B030D-6E8A-4147-A177-3AD203B41FA5}">
                      <a16:colId xmlns:a16="http://schemas.microsoft.com/office/drawing/2014/main" val="20007"/>
                    </a:ext>
                  </a:extLst>
                </a:gridCol>
                <a:gridCol w="408835">
                  <a:extLst>
                    <a:ext uri="{9D8B030D-6E8A-4147-A177-3AD203B41FA5}">
                      <a16:colId xmlns:a16="http://schemas.microsoft.com/office/drawing/2014/main" val="20008"/>
                    </a:ext>
                  </a:extLst>
                </a:gridCol>
                <a:gridCol w="506402">
                  <a:extLst>
                    <a:ext uri="{9D8B030D-6E8A-4147-A177-3AD203B41FA5}">
                      <a16:colId xmlns:a16="http://schemas.microsoft.com/office/drawing/2014/main" val="20009"/>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800">
                          <a:latin typeface="Times New Roman" pitchFamily="18" charset="0"/>
                          <a:cs typeface="Times New Roman" pitchFamily="18" charset="0"/>
                        </a:rPr>
                        <a:t>1)</a:t>
                      </a:r>
                      <a:r>
                        <a:rPr lang="tr-TR" sz="800" baseline="0">
                          <a:latin typeface="Times New Roman" pitchFamily="18" charset="0"/>
                          <a:cs typeface="Times New Roman" pitchFamily="18" charset="0"/>
                        </a:rPr>
                        <a:t> Kartonun üzerine açı çocuğun kafasını, kollarını ve bacağını ölçülerin özelliklerini göz önünde bulundurarak çizer.</a:t>
                      </a:r>
                      <a:endParaRPr lang="tr-TR" sz="800">
                        <a:latin typeface="Times New Roman" pitchFamily="18" charset="0"/>
                        <a:cs typeface="Times New Roman" pitchFamily="18" charset="0"/>
                      </a:endParaRPr>
                    </a:p>
                    <a:p>
                      <a:endParaRPr lang="tr-TR" sz="800"/>
                    </a:p>
                  </a:txBody>
                  <a:tcPr marL="53340" marR="53340"/>
                </a:tc>
                <a:tc>
                  <a:txBody>
                    <a:bodyPr/>
                    <a:lstStyle/>
                    <a:p>
                      <a:endParaRPr lang="tr-TR" sz="800"/>
                    </a:p>
                  </a:txBody>
                  <a:tcPr marL="53340" marR="5334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800">
                          <a:latin typeface="Times New Roman" pitchFamily="18" charset="0"/>
                          <a:cs typeface="Times New Roman" pitchFamily="18" charset="0"/>
                        </a:rPr>
                        <a:t>2)</a:t>
                      </a:r>
                      <a:r>
                        <a:rPr lang="tr-TR" sz="800" baseline="0">
                          <a:latin typeface="Times New Roman" pitchFamily="18" charset="0"/>
                          <a:cs typeface="Times New Roman" pitchFamily="18" charset="0"/>
                        </a:rPr>
                        <a:t> Çizdiği açı çoğu bir bütün olarak makasla keser.</a:t>
                      </a:r>
                      <a:endParaRPr lang="tr-TR" sz="800">
                        <a:latin typeface="Times New Roman" pitchFamily="18" charset="0"/>
                        <a:cs typeface="Times New Roman" pitchFamily="18" charset="0"/>
                      </a:endParaRPr>
                    </a:p>
                    <a:p>
                      <a:endParaRPr lang="tr-TR" sz="800"/>
                    </a:p>
                  </a:txBody>
                  <a:tcPr marL="53340" marR="53340"/>
                </a:tc>
                <a:tc>
                  <a:txBody>
                    <a:bodyPr/>
                    <a:lstStyle/>
                    <a:p>
                      <a:endParaRPr lang="tr-TR" sz="800"/>
                    </a:p>
                  </a:txBody>
                  <a:tcPr marL="53340" marR="533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800">
                          <a:latin typeface="Times New Roman" pitchFamily="18" charset="0"/>
                          <a:cs typeface="Times New Roman" pitchFamily="18" charset="0"/>
                        </a:rPr>
                        <a:t>3)</a:t>
                      </a:r>
                      <a:r>
                        <a:rPr lang="tr-TR" sz="800" baseline="0">
                          <a:latin typeface="Times New Roman" pitchFamily="18" charset="0"/>
                          <a:cs typeface="Times New Roman" pitchFamily="18" charset="0"/>
                        </a:rPr>
                        <a:t> Açı çocukları farklı renklere boyar.</a:t>
                      </a:r>
                      <a:endParaRPr lang="tr-TR" sz="800">
                        <a:latin typeface="Times New Roman" pitchFamily="18" charset="0"/>
                        <a:cs typeface="Times New Roman" pitchFamily="18" charset="0"/>
                      </a:endParaRPr>
                    </a:p>
                    <a:p>
                      <a:endParaRPr lang="tr-TR" sz="800"/>
                    </a:p>
                  </a:txBody>
                  <a:tcPr marL="53340" marR="53340"/>
                </a:tc>
                <a:tc>
                  <a:txBody>
                    <a:bodyPr/>
                    <a:lstStyle/>
                    <a:p>
                      <a:endParaRPr lang="tr-TR" sz="800" dirty="0"/>
                    </a:p>
                  </a:txBody>
                  <a:tcPr marL="53340" marR="53340"/>
                </a:tc>
                <a:tc>
                  <a:txBody>
                    <a:bodyPr/>
                    <a:lstStyle/>
                    <a:p>
                      <a:r>
                        <a:rPr lang="tr-TR" sz="800" dirty="0">
                          <a:latin typeface="Times New Roman" pitchFamily="18" charset="0"/>
                          <a:cs typeface="Times New Roman" pitchFamily="18" charset="0"/>
                        </a:rPr>
                        <a:t>4) Açı ölçeri çizer ve keser.</a:t>
                      </a:r>
                    </a:p>
                  </a:txBody>
                  <a:tcPr marL="53340" marR="53340"/>
                </a:tc>
                <a:tc>
                  <a:txBody>
                    <a:bodyPr/>
                    <a:lstStyle/>
                    <a:p>
                      <a:endParaRPr lang="tr-TR" sz="800">
                        <a:latin typeface="Times New Roman" pitchFamily="18" charset="0"/>
                        <a:cs typeface="Times New Roman" pitchFamily="18" charset="0"/>
                      </a:endParaRPr>
                    </a:p>
                  </a:txBody>
                  <a:tcPr marL="53340" marR="53340"/>
                </a:tc>
                <a:tc>
                  <a:txBody>
                    <a:bodyPr/>
                    <a:lstStyle/>
                    <a:p>
                      <a:r>
                        <a:rPr lang="tr-TR" sz="800" dirty="0">
                          <a:latin typeface="Times New Roman" pitchFamily="18" charset="0"/>
                          <a:cs typeface="Times New Roman" pitchFamily="18" charset="0"/>
                        </a:rPr>
                        <a:t>5) Açı çocuğun üzerine açıölçeri yerleştirerek geniş, dar ve dik açıları belirler. </a:t>
                      </a:r>
                    </a:p>
                  </a:txBody>
                  <a:tcPr marL="53340" marR="53340"/>
                </a:tc>
                <a:tc>
                  <a:txBody>
                    <a:bodyPr/>
                    <a:lstStyle/>
                    <a:p>
                      <a:endParaRPr lang="tr-TR" sz="400" dirty="0"/>
                    </a:p>
                  </a:txBody>
                  <a:tcPr marL="53340" marR="53340"/>
                </a:tc>
                <a:extLst>
                  <a:ext uri="{0D108BD9-81ED-4DB2-BD59-A6C34878D82A}">
                    <a16:rowId xmlns:a16="http://schemas.microsoft.com/office/drawing/2014/main" val="10000"/>
                  </a:ext>
                </a:extLst>
              </a:tr>
            </a:tbl>
          </a:graphicData>
        </a:graphic>
      </p:graphicFrame>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2313" y="4351125"/>
            <a:ext cx="463315" cy="56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6902" y="4348360"/>
            <a:ext cx="477427" cy="56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0503" y="4312657"/>
            <a:ext cx="386146" cy="56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3881" y="4312657"/>
            <a:ext cx="459583" cy="5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Tablo 18"/>
          <p:cNvGraphicFramePr>
            <a:graphicFrameLocks noGrp="1"/>
          </p:cNvGraphicFramePr>
          <p:nvPr>
            <p:extLst>
              <p:ext uri="{D42A27DB-BD31-4B8C-83A1-F6EECF244321}">
                <p14:modId xmlns:p14="http://schemas.microsoft.com/office/powerpoint/2010/main" val="1644807278"/>
              </p:ext>
            </p:extLst>
          </p:nvPr>
        </p:nvGraphicFramePr>
        <p:xfrm>
          <a:off x="925301" y="5765025"/>
          <a:ext cx="5082565" cy="370840"/>
        </p:xfrm>
        <a:graphic>
          <a:graphicData uri="http://schemas.openxmlformats.org/drawingml/2006/table">
            <a:tbl>
              <a:tblPr firstRow="1" bandRow="1">
                <a:tableStyleId>{16D9F66E-5EB9-4882-86FB-DCBF35E3C3E4}</a:tableStyleId>
              </a:tblPr>
              <a:tblGrid>
                <a:gridCol w="5082565">
                  <a:extLst>
                    <a:ext uri="{9D8B030D-6E8A-4147-A177-3AD203B41FA5}">
                      <a16:colId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900" b="1" dirty="0">
                          <a:solidFill>
                            <a:srgbClr val="00B0F0"/>
                          </a:solidFill>
                          <a:latin typeface="Times New Roman" pitchFamily="18" charset="0"/>
                          <a:cs typeface="Times New Roman" pitchFamily="18" charset="0"/>
                        </a:rPr>
                        <a:t>Öğrencilere Sorulabilecek Sorular</a:t>
                      </a:r>
                      <a:endParaRPr lang="tr-TR" sz="900" dirty="0">
                        <a:latin typeface="Times New Roman" pitchFamily="18" charset="0"/>
                        <a:cs typeface="Times New Roman" pitchFamily="18" charset="0"/>
                      </a:endParaRPr>
                    </a:p>
                  </a:txBody>
                  <a:tcPr marL="53340" marR="53340"/>
                </a:tc>
                <a:extLst>
                  <a:ext uri="{0D108BD9-81ED-4DB2-BD59-A6C34878D82A}">
                    <a16:rowId xmlns:a16="http://schemas.microsoft.com/office/drawing/2014/main" val="10000"/>
                  </a:ext>
                </a:extLst>
              </a:tr>
            </a:tbl>
          </a:graphicData>
        </a:graphic>
      </p:graphicFrame>
      <p:graphicFrame>
        <p:nvGraphicFramePr>
          <p:cNvPr id="20" name="Tablo 19"/>
          <p:cNvGraphicFramePr>
            <a:graphicFrameLocks noGrp="1"/>
          </p:cNvGraphicFramePr>
          <p:nvPr>
            <p:extLst>
              <p:ext uri="{D42A27DB-BD31-4B8C-83A1-F6EECF244321}">
                <p14:modId xmlns:p14="http://schemas.microsoft.com/office/powerpoint/2010/main" val="771740328"/>
              </p:ext>
            </p:extLst>
          </p:nvPr>
        </p:nvGraphicFramePr>
        <p:xfrm>
          <a:off x="762000" y="6248729"/>
          <a:ext cx="5446242" cy="1737360"/>
        </p:xfrm>
        <a:graphic>
          <a:graphicData uri="http://schemas.openxmlformats.org/drawingml/2006/table">
            <a:tbl>
              <a:tblPr firstRow="1" bandRow="1">
                <a:tableStyleId>{16D9F66E-5EB9-4882-86FB-DCBF35E3C3E4}</a:tableStyleId>
              </a:tblPr>
              <a:tblGrid>
                <a:gridCol w="2723121">
                  <a:extLst>
                    <a:ext uri="{9D8B030D-6E8A-4147-A177-3AD203B41FA5}">
                      <a16:colId xmlns:a16="http://schemas.microsoft.com/office/drawing/2014/main" val="20000"/>
                    </a:ext>
                  </a:extLst>
                </a:gridCol>
                <a:gridCol w="2723121">
                  <a:extLst>
                    <a:ext uri="{9D8B030D-6E8A-4147-A177-3AD203B41FA5}">
                      <a16:colId xmlns:a16="http://schemas.microsoft.com/office/drawing/2014/main" val="20001"/>
                    </a:ext>
                  </a:extLst>
                </a:gridCol>
              </a:tblGrid>
              <a:tr h="1696720">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Açıyı</a:t>
                      </a:r>
                      <a:r>
                        <a:rPr lang="tr-TR" sz="900" baseline="0" dirty="0">
                          <a:latin typeface="Times New Roman" pitchFamily="18" charset="0"/>
                          <a:cs typeface="Times New Roman" pitchFamily="18" charset="0"/>
                        </a:rPr>
                        <a:t> nasıl tanımlayabiliriz</a:t>
                      </a:r>
                      <a:r>
                        <a:rPr lang="tr-TR" sz="900" dirty="0">
                          <a:latin typeface="Times New Roman" pitchFamily="18" charset="0"/>
                          <a:cs typeface="Times New Roman" pitchFamily="18" charset="0"/>
                        </a:rPr>
                        <a:t>?</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Oluşturulan açılar hakkında ne söyleyebiliriz?</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Kısa</a:t>
                      </a:r>
                      <a:r>
                        <a:rPr lang="tr-TR" sz="900" baseline="0" dirty="0">
                          <a:latin typeface="Times New Roman" pitchFamily="18" charset="0"/>
                          <a:cs typeface="Times New Roman" pitchFamily="18" charset="0"/>
                        </a:rPr>
                        <a:t> kenarlı bir geniş açı, uzun kenarlı bir dar açıdan küçük müdür? Neden?</a:t>
                      </a:r>
                      <a:endParaRPr lang="tr-TR" sz="900" dirty="0">
                        <a:latin typeface="Times New Roman" pitchFamily="18" charset="0"/>
                        <a:cs typeface="Times New Roman" pitchFamily="18" charset="0"/>
                      </a:endParaRPr>
                    </a:p>
                    <a:p>
                      <a:pPr marL="0" marR="0" lvl="0" indent="0" algn="l" defTabSz="2519995"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Verilen</a:t>
                      </a:r>
                      <a:r>
                        <a:rPr lang="tr-TR" sz="900" baseline="0" dirty="0">
                          <a:latin typeface="Times New Roman" pitchFamily="18" charset="0"/>
                          <a:cs typeface="Times New Roman" pitchFamily="18" charset="0"/>
                        </a:rPr>
                        <a:t> mavi açı çocukta geniş açıdan başka bir açı görebiliyor musunuz</a:t>
                      </a:r>
                      <a:r>
                        <a:rPr lang="tr-TR" sz="900" dirty="0">
                          <a:latin typeface="Times New Roman" pitchFamily="18" charset="0"/>
                          <a:cs typeface="Times New Roman" pitchFamily="18" charset="0"/>
                        </a:rPr>
                        <a:t>?</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900" baseline="0" dirty="0">
                          <a:latin typeface="Times New Roman" pitchFamily="18" charset="0"/>
                          <a:cs typeface="Times New Roman" pitchFamily="18" charset="0"/>
                        </a:rPr>
                        <a:t>Açıyı nasıl ölçebiliriz?</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Eş açı oluşturmak için ne kullanabiliriz?</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Verilen</a:t>
                      </a:r>
                      <a:r>
                        <a:rPr lang="tr-TR" sz="900" baseline="0" dirty="0">
                          <a:latin typeface="Times New Roman" pitchFamily="18" charset="0"/>
                          <a:cs typeface="Times New Roman" pitchFamily="18" charset="0"/>
                        </a:rPr>
                        <a:t> sarı açı çocukta dik açıdan başka bir açı görebiliyor musunuz</a:t>
                      </a:r>
                      <a:r>
                        <a:rPr lang="tr-TR" sz="900" dirty="0">
                          <a:latin typeface="Times New Roman" pitchFamily="18" charset="0"/>
                          <a:cs typeface="Times New Roman" pitchFamily="18" charset="0"/>
                        </a:rPr>
                        <a:t>?</a:t>
                      </a:r>
                    </a:p>
                    <a:p>
                      <a:pPr marL="0" marR="0" lvl="0" indent="0" algn="l" defTabSz="2519995" rtl="0" eaLnBrk="1" fontAlgn="auto" latinLnBrk="0" hangingPunct="1">
                        <a:lnSpc>
                          <a:spcPct val="100000"/>
                        </a:lnSpc>
                        <a:spcBef>
                          <a:spcPts val="0"/>
                        </a:spcBef>
                        <a:spcAft>
                          <a:spcPts val="0"/>
                        </a:spcAft>
                        <a:buClrTx/>
                        <a:buSzTx/>
                        <a:buFontTx/>
                        <a:buNone/>
                        <a:tabLst/>
                        <a:defRPr/>
                      </a:pPr>
                      <a:endParaRPr lang="tr-TR" sz="900" dirty="0">
                        <a:latin typeface="Times New Roman" pitchFamily="18" charset="0"/>
                        <a:cs typeface="Times New Roman" pitchFamily="18" charset="0"/>
                      </a:endParaRPr>
                    </a:p>
                    <a:p>
                      <a:endParaRPr lang="tr-TR" sz="900" dirty="0"/>
                    </a:p>
                  </a:txBody>
                  <a:tcPr marL="53340" marR="53340"/>
                </a:tc>
                <a:tc>
                  <a:txBody>
                    <a:bodyPr/>
                    <a:lstStyle/>
                    <a:p>
                      <a:r>
                        <a:rPr lang="tr-TR" sz="900" baseline="0" dirty="0">
                          <a:latin typeface="Times New Roman" pitchFamily="18" charset="0"/>
                          <a:cs typeface="Times New Roman" pitchFamily="18" charset="0"/>
                        </a:rPr>
                        <a:t>Verilen yeşil açı çocukta dar açıdan başka bir açı görebiliyor musunuz?</a:t>
                      </a:r>
                    </a:p>
                    <a:p>
                      <a:r>
                        <a:rPr lang="tr-TR" sz="900" baseline="0" dirty="0">
                          <a:latin typeface="Times New Roman" pitchFamily="18" charset="0"/>
                          <a:cs typeface="Times New Roman" pitchFamily="18" charset="0"/>
                        </a:rPr>
                        <a:t>Kırmızı açı çocukta hangi açı çeşitlerini görebiliyorsunuz?</a:t>
                      </a:r>
                    </a:p>
                    <a:p>
                      <a:r>
                        <a:rPr lang="tr-TR" sz="900" baseline="0" dirty="0">
                          <a:latin typeface="Times New Roman" pitchFamily="18" charset="0"/>
                          <a:cs typeface="Times New Roman" pitchFamily="18" charset="0"/>
                        </a:rPr>
                        <a:t>Açıları oluştururken veya belirlerken kaç derecelik açıyı referans alabiliriz? Neden?</a:t>
                      </a:r>
                    </a:p>
                    <a:p>
                      <a:r>
                        <a:rPr lang="tr-TR" sz="900" dirty="0">
                          <a:latin typeface="Times New Roman" pitchFamily="18" charset="0"/>
                          <a:cs typeface="Times New Roman" pitchFamily="18" charset="0"/>
                        </a:rPr>
                        <a:t>90º </a:t>
                      </a:r>
                      <a:r>
                        <a:rPr lang="tr-TR" sz="900" dirty="0" err="1">
                          <a:latin typeface="Times New Roman" pitchFamily="18" charset="0"/>
                          <a:cs typeface="Times New Roman" pitchFamily="18" charset="0"/>
                        </a:rPr>
                        <a:t>yi</a:t>
                      </a:r>
                      <a:r>
                        <a:rPr lang="tr-TR" sz="900" dirty="0">
                          <a:latin typeface="Times New Roman" pitchFamily="18" charset="0"/>
                          <a:cs typeface="Times New Roman" pitchFamily="18" charset="0"/>
                        </a:rPr>
                        <a:t> referans alacak olursak hangi açı çocukta daha büyük açılar görüyoruz?</a:t>
                      </a:r>
                    </a:p>
                    <a:p>
                      <a:r>
                        <a:rPr lang="tr-TR" sz="900" dirty="0">
                          <a:latin typeface="Times New Roman" pitchFamily="18" charset="0"/>
                          <a:cs typeface="Times New Roman" pitchFamily="18" charset="0"/>
                        </a:rPr>
                        <a:t>90º </a:t>
                      </a:r>
                      <a:r>
                        <a:rPr lang="tr-TR" sz="900" dirty="0" err="1">
                          <a:latin typeface="Times New Roman" pitchFamily="18" charset="0"/>
                          <a:cs typeface="Times New Roman" pitchFamily="18" charset="0"/>
                        </a:rPr>
                        <a:t>yi</a:t>
                      </a:r>
                      <a:r>
                        <a:rPr lang="tr-TR" sz="900" dirty="0">
                          <a:latin typeface="Times New Roman" pitchFamily="18" charset="0"/>
                          <a:cs typeface="Times New Roman" pitchFamily="18" charset="0"/>
                        </a:rPr>
                        <a:t> referans alacak olursak hangi açı çocukta daha küçük açılar görüyoruz?</a:t>
                      </a:r>
                    </a:p>
                    <a:p>
                      <a:r>
                        <a:rPr lang="tr-TR" sz="900" dirty="0">
                          <a:latin typeface="Times New Roman" pitchFamily="18" charset="0"/>
                          <a:cs typeface="Times New Roman" pitchFamily="18" charset="0"/>
                        </a:rPr>
                        <a:t>Bu açıların isimleri nelerdir?</a:t>
                      </a:r>
                    </a:p>
                  </a:txBody>
                  <a:tcPr marL="53340" marR="53340"/>
                </a:tc>
                <a:extLst>
                  <a:ext uri="{0D108BD9-81ED-4DB2-BD59-A6C34878D82A}">
                    <a16:rowId xmlns:a16="http://schemas.microsoft.com/office/drawing/2014/main" val="10000"/>
                  </a:ext>
                </a:extLst>
              </a:tr>
            </a:tbl>
          </a:graphicData>
        </a:graphic>
      </p:graphicFrame>
      <p:graphicFrame>
        <p:nvGraphicFramePr>
          <p:cNvPr id="21" name="Tablo 20"/>
          <p:cNvGraphicFramePr>
            <a:graphicFrameLocks noGrp="1"/>
          </p:cNvGraphicFramePr>
          <p:nvPr>
            <p:extLst>
              <p:ext uri="{D42A27DB-BD31-4B8C-83A1-F6EECF244321}">
                <p14:modId xmlns:p14="http://schemas.microsoft.com/office/powerpoint/2010/main" val="1302963685"/>
              </p:ext>
            </p:extLst>
          </p:nvPr>
        </p:nvGraphicFramePr>
        <p:xfrm>
          <a:off x="743465" y="7986089"/>
          <a:ext cx="5439717" cy="533400"/>
        </p:xfrm>
        <a:graphic>
          <a:graphicData uri="http://schemas.openxmlformats.org/drawingml/2006/table">
            <a:tbl>
              <a:tblPr firstRow="1" bandRow="1">
                <a:tableStyleId>{16D9F66E-5EB9-4882-86FB-DCBF35E3C3E4}</a:tableStyleId>
              </a:tblPr>
              <a:tblGrid>
                <a:gridCol w="5439717">
                  <a:extLst>
                    <a:ext uri="{9D8B030D-6E8A-4147-A177-3AD203B41FA5}">
                      <a16:colId xmlns:a16="http://schemas.microsoft.com/office/drawing/2014/main" val="20000"/>
                    </a:ext>
                  </a:extLst>
                </a:gridCol>
              </a:tblGrid>
              <a:tr h="497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dirty="0">
                          <a:solidFill>
                            <a:srgbClr val="FFC000"/>
                          </a:solidFill>
                          <a:latin typeface="Times New Roman" pitchFamily="18" charset="0"/>
                          <a:cs typeface="Times New Roman" pitchFamily="18" charset="0"/>
                        </a:rPr>
                        <a:t>Öğrenci</a:t>
                      </a:r>
                      <a:r>
                        <a:rPr lang="tr-TR" sz="1000" b="1" baseline="0" dirty="0">
                          <a:solidFill>
                            <a:srgbClr val="FFC000"/>
                          </a:solidFill>
                          <a:latin typeface="Times New Roman" pitchFamily="18" charset="0"/>
                          <a:cs typeface="Times New Roman" pitchFamily="18" charset="0"/>
                        </a:rPr>
                        <a:t> kazanımları:  </a:t>
                      </a:r>
                      <a:r>
                        <a:rPr lang="tr-TR" sz="1000" b="1" baseline="0" dirty="0">
                          <a:solidFill>
                            <a:schemeClr val="dk1"/>
                          </a:solidFill>
                          <a:latin typeface="Times New Roman" pitchFamily="18" charset="0"/>
                          <a:cs typeface="Times New Roman" pitchFamily="18" charset="0"/>
                        </a:rPr>
                        <a:t>Açıları oluşturur ve açı ölçer kullanarak açı çeşitlerini belirler</a:t>
                      </a:r>
                      <a:r>
                        <a:rPr lang="tr-TR" sz="1000" b="1" dirty="0">
                          <a:latin typeface="Times New Roman" pitchFamily="18" charset="0"/>
                          <a:cs typeface="Times New Roman" pitchFamily="18" charset="0"/>
                        </a:rPr>
                        <a:t>.</a:t>
                      </a:r>
                    </a:p>
                    <a:p>
                      <a:endParaRPr lang="tr-TR" sz="1900" dirty="0"/>
                    </a:p>
                  </a:txBody>
                  <a:tcPr marL="53340" marR="53340"/>
                </a:tc>
                <a:extLst>
                  <a:ext uri="{0D108BD9-81ED-4DB2-BD59-A6C34878D82A}">
                    <a16:rowId xmlns:a16="http://schemas.microsoft.com/office/drawing/2014/main" val="10000"/>
                  </a:ext>
                </a:extLst>
              </a:tr>
            </a:tbl>
          </a:graphicData>
        </a:graphic>
      </p:graphicFrame>
      <p:graphicFrame>
        <p:nvGraphicFramePr>
          <p:cNvPr id="22" name="Tablo 21"/>
          <p:cNvGraphicFramePr>
            <a:graphicFrameLocks noGrp="1"/>
          </p:cNvGraphicFramePr>
          <p:nvPr>
            <p:extLst>
              <p:ext uri="{D42A27DB-BD31-4B8C-83A1-F6EECF244321}">
                <p14:modId xmlns:p14="http://schemas.microsoft.com/office/powerpoint/2010/main" val="2364498648"/>
              </p:ext>
            </p:extLst>
          </p:nvPr>
        </p:nvGraphicFramePr>
        <p:xfrm>
          <a:off x="739464" y="8519489"/>
          <a:ext cx="5446241" cy="579120"/>
        </p:xfrm>
        <a:graphic>
          <a:graphicData uri="http://schemas.openxmlformats.org/drawingml/2006/table">
            <a:tbl>
              <a:tblPr firstRow="1" bandRow="1">
                <a:tableStyleId>{16D9F66E-5EB9-4882-86FB-DCBF35E3C3E4}</a:tableStyleId>
              </a:tblPr>
              <a:tblGrid>
                <a:gridCol w="5446241">
                  <a:extLst>
                    <a:ext uri="{9D8B030D-6E8A-4147-A177-3AD203B41FA5}">
                      <a16:colId xmlns:a16="http://schemas.microsoft.com/office/drawing/2014/main" val="20000"/>
                    </a:ext>
                  </a:extLst>
                </a:gridCol>
              </a:tblGrid>
              <a:tr h="579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800" b="1" dirty="0">
                          <a:solidFill>
                            <a:srgbClr val="00B050"/>
                          </a:solidFill>
                          <a:latin typeface="Times New Roman" pitchFamily="18" charset="0"/>
                          <a:cs typeface="Times New Roman" pitchFamily="18" charset="0"/>
                        </a:rPr>
                        <a:t>İlgili kazanım</a:t>
                      </a:r>
                      <a:r>
                        <a:rPr lang="tr-TR" sz="800" dirty="0">
                          <a:solidFill>
                            <a:srgbClr val="00B050"/>
                          </a:solidFill>
                          <a:latin typeface="Times New Roman" pitchFamily="18" charset="0"/>
                          <a:cs typeface="Times New Roman" pitchFamily="18" charset="0"/>
                        </a:rPr>
                        <a:t>:</a:t>
                      </a:r>
                      <a:r>
                        <a:rPr lang="tr-TR" sz="800" baseline="0" dirty="0">
                          <a:solidFill>
                            <a:srgbClr val="00B050"/>
                          </a:solidFill>
                          <a:latin typeface="Times New Roman" pitchFamily="18" charset="0"/>
                          <a:cs typeface="Times New Roman" pitchFamily="18" charset="0"/>
                        </a:rPr>
                        <a:t> </a:t>
                      </a:r>
                      <a:r>
                        <a:rPr lang="tr-TR" sz="800" dirty="0">
                          <a:latin typeface="Times New Roman" pitchFamily="18" charset="0"/>
                          <a:cs typeface="Times New Roman" pitchFamily="18" charset="0"/>
                        </a:rPr>
                        <a:t>5.2.1.4. 90º </a:t>
                      </a:r>
                      <a:r>
                        <a:rPr lang="tr-TR" sz="800" dirty="0" err="1">
                          <a:latin typeface="Times New Roman" pitchFamily="18" charset="0"/>
                          <a:cs typeface="Times New Roman" pitchFamily="18" charset="0"/>
                        </a:rPr>
                        <a:t>lik</a:t>
                      </a:r>
                      <a:r>
                        <a:rPr lang="tr-TR" sz="800" dirty="0">
                          <a:latin typeface="Times New Roman" pitchFamily="18" charset="0"/>
                          <a:cs typeface="Times New Roman" pitchFamily="18" charset="0"/>
                        </a:rPr>
                        <a:t> bir açıyı</a:t>
                      </a:r>
                      <a:r>
                        <a:rPr lang="tr-TR" sz="800" baseline="0" dirty="0">
                          <a:latin typeface="Times New Roman" pitchFamily="18" charset="0"/>
                          <a:cs typeface="Times New Roman" pitchFamily="18" charset="0"/>
                        </a:rPr>
                        <a:t> referans alarak dar, dik ve geniş açıları oluşturur; oluşturulmuş bir açının dar, dik ya da geniş açılı olduğunu belirler.</a:t>
                      </a:r>
                      <a:endParaRPr lang="tr-TR" sz="800" b="1" kern="1200" baseline="0" dirty="0">
                        <a:solidFill>
                          <a:schemeClr val="dk1"/>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tr-TR" sz="800" dirty="0">
                          <a:solidFill>
                            <a:srgbClr val="0070C0"/>
                          </a:solidFill>
                          <a:latin typeface="Times New Roman" pitchFamily="18" charset="0"/>
                          <a:cs typeface="Times New Roman" pitchFamily="18" charset="0"/>
                        </a:rPr>
                        <a:t>Kaynakça</a:t>
                      </a:r>
                      <a:r>
                        <a:rPr lang="tr-TR" sz="800" dirty="0">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tr-TR" sz="800" b="1" kern="1200" dirty="0">
                          <a:solidFill>
                            <a:schemeClr val="dk1"/>
                          </a:solidFill>
                          <a:latin typeface="Times New Roman" pitchFamily="18" charset="0"/>
                          <a:ea typeface="+mn-ea"/>
                          <a:cs typeface="Times New Roman" pitchFamily="18" charset="0"/>
                        </a:rPr>
                        <a:t>KARAKUYU, E.(2018). 5.Sınıf matematik ders kitabı. Ankara: SDR Dikey Yayıncılık. </a:t>
                      </a:r>
                    </a:p>
                  </a:txBody>
                  <a:tcPr marL="53340" marR="53340"/>
                </a:tc>
                <a:extLst>
                  <a:ext uri="{0D108BD9-81ED-4DB2-BD59-A6C34878D82A}">
                    <a16:rowId xmlns:a16="http://schemas.microsoft.com/office/drawing/2014/main" val="10000"/>
                  </a:ext>
                </a:extLst>
              </a:tr>
            </a:tbl>
          </a:graphicData>
        </a:graphic>
      </p:graphicFrame>
      <p:pic>
        <p:nvPicPr>
          <p:cNvPr id="23" name="Picture 2">
            <a:extLst>
              <a:ext uri="{FF2B5EF4-FFF2-40B4-BE49-F238E27FC236}">
                <a16:creationId xmlns:a16="http://schemas.microsoft.com/office/drawing/2014/main" id="{1B00881D-B0D4-7C43-95CD-4F0A754967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4504" y="1648659"/>
            <a:ext cx="348924" cy="622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8">
            <a:extLst>
              <a:ext uri="{FF2B5EF4-FFF2-40B4-BE49-F238E27FC236}">
                <a16:creationId xmlns:a16="http://schemas.microsoft.com/office/drawing/2014/main" id="{4420EDAE-4DE6-3D4B-BA33-4FE5454B07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6157" y="4262849"/>
            <a:ext cx="472433" cy="56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075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98429" y="1333504"/>
            <a:ext cx="4953104" cy="403275"/>
          </a:xfrm>
        </p:spPr>
        <p:txBody>
          <a:bodyPr>
            <a:normAutofit fontScale="90000"/>
          </a:bodyPr>
          <a:lstStyle/>
          <a:p>
            <a:pPr algn="ctr"/>
            <a:r>
              <a:rPr lang="tr-TR" sz="1271" b="1" dirty="0">
                <a:latin typeface="Times New Roman" panose="02020603050405020304" pitchFamily="18" charset="0"/>
                <a:cs typeface="Times New Roman" panose="02020603050405020304" pitchFamily="18" charset="0"/>
              </a:rPr>
              <a:t>Dik Silindirin Hacim Bağlantısını Oluşturma</a:t>
            </a:r>
            <a:br>
              <a:rPr lang="tr-TR" sz="1271" b="1" dirty="0">
                <a:latin typeface="Times New Roman" panose="02020603050405020304" pitchFamily="18" charset="0"/>
                <a:cs typeface="Times New Roman" panose="02020603050405020304" pitchFamily="18" charset="0"/>
              </a:rPr>
            </a:br>
            <a:r>
              <a:rPr lang="tr-TR" sz="847" b="1" dirty="0">
                <a:latin typeface="Times New Roman" panose="02020603050405020304" pitchFamily="18" charset="0"/>
                <a:cs typeface="Times New Roman" panose="02020603050405020304" pitchFamily="18" charset="0"/>
              </a:rPr>
              <a:t>Gamze Nur MERT-Mustafa KARADERE-Serdar KARABIYIK</a:t>
            </a:r>
            <a:br>
              <a:rPr lang="tr-TR" sz="847" b="1" dirty="0">
                <a:latin typeface="Times New Roman" panose="02020603050405020304" pitchFamily="18" charset="0"/>
                <a:cs typeface="Times New Roman" panose="02020603050405020304" pitchFamily="18" charset="0"/>
              </a:rPr>
            </a:br>
            <a:endParaRPr lang="tr-TR" sz="467" b="1" dirty="0">
              <a:latin typeface="Times New Roman" panose="02020603050405020304" pitchFamily="18" charset="0"/>
              <a:cs typeface="Times New Roman" panose="02020603050405020304" pitchFamily="18" charset="0"/>
            </a:endParaRPr>
          </a:p>
        </p:txBody>
      </p:sp>
      <p:sp>
        <p:nvSpPr>
          <p:cNvPr id="7" name="Dikdörtgen 6"/>
          <p:cNvSpPr>
            <a:spLocks/>
          </p:cNvSpPr>
          <p:nvPr/>
        </p:nvSpPr>
        <p:spPr>
          <a:xfrm>
            <a:off x="761944"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9" name="Dikdörtgen 8"/>
          <p:cNvSpPr>
            <a:spLocks/>
          </p:cNvSpPr>
          <p:nvPr/>
        </p:nvSpPr>
        <p:spPr>
          <a:xfrm>
            <a:off x="5905552"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1" name="Dikdörtgen 10"/>
          <p:cNvSpPr>
            <a:spLocks/>
          </p:cNvSpPr>
          <p:nvPr/>
        </p:nvSpPr>
        <p:spPr>
          <a:xfrm>
            <a:off x="5919840"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01" name="Dikdörtgen 100"/>
          <p:cNvSpPr>
            <a:spLocks/>
          </p:cNvSpPr>
          <p:nvPr/>
        </p:nvSpPr>
        <p:spPr>
          <a:xfrm>
            <a:off x="761944"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graphicFrame>
        <p:nvGraphicFramePr>
          <p:cNvPr id="10" name="Tablo 9"/>
          <p:cNvGraphicFramePr>
            <a:graphicFrameLocks noGrp="1"/>
          </p:cNvGraphicFramePr>
          <p:nvPr>
            <p:extLst>
              <p:ext uri="{D42A27DB-BD31-4B8C-83A1-F6EECF244321}">
                <p14:modId xmlns:p14="http://schemas.microsoft.com/office/powerpoint/2010/main" val="4182327485"/>
              </p:ext>
            </p:extLst>
          </p:nvPr>
        </p:nvGraphicFramePr>
        <p:xfrm>
          <a:off x="874793" y="2950395"/>
          <a:ext cx="2295044" cy="4957305"/>
        </p:xfrm>
        <a:graphic>
          <a:graphicData uri="http://schemas.openxmlformats.org/drawingml/2006/table">
            <a:tbl>
              <a:tblPr firstRow="1" bandRow="1">
                <a:tableStyleId>{5C22544A-7EE6-4342-B048-85BDC9FD1C3A}</a:tableStyleId>
              </a:tblPr>
              <a:tblGrid>
                <a:gridCol w="1178519">
                  <a:extLst>
                    <a:ext uri="{9D8B030D-6E8A-4147-A177-3AD203B41FA5}">
                      <a16:colId xmlns:a16="http://schemas.microsoft.com/office/drawing/2014/main" val="20000"/>
                    </a:ext>
                  </a:extLst>
                </a:gridCol>
                <a:gridCol w="91668">
                  <a:extLst>
                    <a:ext uri="{9D8B030D-6E8A-4147-A177-3AD203B41FA5}">
                      <a16:colId xmlns:a16="http://schemas.microsoft.com/office/drawing/2014/main" val="20001"/>
                    </a:ext>
                  </a:extLst>
                </a:gridCol>
                <a:gridCol w="1024857">
                  <a:extLst>
                    <a:ext uri="{9D8B030D-6E8A-4147-A177-3AD203B41FA5}">
                      <a16:colId xmlns:a16="http://schemas.microsoft.com/office/drawing/2014/main" val="20002"/>
                    </a:ext>
                  </a:extLst>
                </a:gridCol>
              </a:tblGrid>
              <a:tr h="138055">
                <a:tc gridSpan="3">
                  <a:txBody>
                    <a:bodyPr/>
                    <a:lstStyle/>
                    <a:p>
                      <a:pPr algn="just"/>
                      <a:r>
                        <a:rPr lang="tr-TR" sz="700" dirty="0">
                          <a:solidFill>
                            <a:srgbClr val="00B0F0"/>
                          </a:solidFill>
                          <a:latin typeface="Times New Roman" panose="02020603050405020304" pitchFamily="18" charset="0"/>
                          <a:cs typeface="Times New Roman" panose="02020603050405020304" pitchFamily="18" charset="0"/>
                        </a:rPr>
                        <a:t>Yüksekliği Farklı Olan D.</a:t>
                      </a:r>
                      <a:r>
                        <a:rPr lang="tr-TR" sz="700" baseline="0" dirty="0">
                          <a:solidFill>
                            <a:srgbClr val="00B0F0"/>
                          </a:solidFill>
                          <a:latin typeface="Times New Roman" panose="02020603050405020304" pitchFamily="18" charset="0"/>
                          <a:cs typeface="Times New Roman" panose="02020603050405020304" pitchFamily="18" charset="0"/>
                        </a:rPr>
                        <a:t> Prizması Oluşturma Çalışmaları</a:t>
                      </a:r>
                      <a:endParaRPr lang="tr-TR" sz="700" dirty="0">
                        <a:solidFill>
                          <a:srgbClr val="00B0F0"/>
                        </a:solidFill>
                        <a:latin typeface="Times New Roman" panose="02020603050405020304" pitchFamily="18" charset="0"/>
                        <a:cs typeface="Times New Roman" panose="02020603050405020304" pitchFamily="18" charset="0"/>
                      </a:endParaRPr>
                    </a:p>
                  </a:txBody>
                  <a:tcPr marL="19355" marR="19355" marT="9679" marB="9679">
                    <a:solidFill>
                      <a:schemeClr val="accent6">
                        <a:lumMod val="20000"/>
                        <a:lumOff val="80000"/>
                      </a:schemeClr>
                    </a:solidFill>
                  </a:tcPr>
                </a:tc>
                <a:tc hMerge="1">
                  <a:txBody>
                    <a:bodyPr/>
                    <a:lstStyle/>
                    <a:p>
                      <a:endParaRPr lang="tr-TR"/>
                    </a:p>
                  </a:txBody>
                  <a:tcPr/>
                </a:tc>
                <a:tc hMerge="1">
                  <a:txBody>
                    <a:bodyPr/>
                    <a:lstStyle/>
                    <a:p>
                      <a:endParaRPr lang="tr-TR" dirty="0"/>
                    </a:p>
                  </a:txBody>
                  <a:tcPr/>
                </a:tc>
                <a:extLst>
                  <a:ext uri="{0D108BD9-81ED-4DB2-BD59-A6C34878D82A}">
                    <a16:rowId xmlns:a16="http://schemas.microsoft.com/office/drawing/2014/main" val="10000"/>
                  </a:ext>
                </a:extLst>
              </a:tr>
              <a:tr h="1129055">
                <a:tc>
                  <a:txBody>
                    <a:bodyPr/>
                    <a:lstStyle/>
                    <a:p>
                      <a:endParaRPr lang="tr-TR" sz="400" dirty="0"/>
                    </a:p>
                  </a:txBody>
                  <a:tcPr marL="19355" marR="19355" marT="9679" marB="9679">
                    <a:blipFill rotWithShape="0">
                      <a:blip r:embed="rId3"/>
                      <a:stretch>
                        <a:fillRect l="-109" t="-13714" r="-95186" b="-305257"/>
                      </a:stretch>
                    </a:blipFill>
                  </a:tcPr>
                </a:tc>
                <a:tc gridSpan="2">
                  <a:txBody>
                    <a:bodyPr/>
                    <a:lstStyle/>
                    <a:p>
                      <a:endParaRPr lang="tr-TR" sz="400" dirty="0"/>
                    </a:p>
                  </a:txBody>
                  <a:tcPr marL="19355" marR="19355" marT="9679" marB="9679">
                    <a:solidFill>
                      <a:schemeClr val="accent6">
                        <a:lumMod val="20000"/>
                        <a:lumOff val="80000"/>
                      </a:schemeClr>
                    </a:solidFill>
                  </a:tcPr>
                </a:tc>
                <a:tc hMerge="1">
                  <a:txBody>
                    <a:bodyPr/>
                    <a:lstStyle/>
                    <a:p>
                      <a:endParaRPr lang="tr-TR" dirty="0"/>
                    </a:p>
                  </a:txBody>
                  <a:tcPr>
                    <a:solidFill>
                      <a:schemeClr val="accent6">
                        <a:lumMod val="40000"/>
                        <a:lumOff val="60000"/>
                      </a:schemeClr>
                    </a:solidFill>
                  </a:tcPr>
                </a:tc>
                <a:extLst>
                  <a:ext uri="{0D108BD9-81ED-4DB2-BD59-A6C34878D82A}">
                    <a16:rowId xmlns:a16="http://schemas.microsoft.com/office/drawing/2014/main" val="10001"/>
                  </a:ext>
                </a:extLst>
              </a:tr>
              <a:tr h="1075997">
                <a:tc>
                  <a:txBody>
                    <a:bodyPr/>
                    <a:lstStyle/>
                    <a:p>
                      <a:pPr marL="0" marR="0" lvl="0" indent="0" algn="ctr" defTabSz="2519995" rtl="0" eaLnBrk="1" fontAlgn="auto" latinLnBrk="0" hangingPunct="1">
                        <a:lnSpc>
                          <a:spcPct val="100000"/>
                        </a:lnSpc>
                        <a:spcBef>
                          <a:spcPts val="0"/>
                        </a:spcBef>
                        <a:spcAft>
                          <a:spcPts val="0"/>
                        </a:spcAft>
                        <a:buClrTx/>
                        <a:buSzTx/>
                        <a:buFontTx/>
                        <a:buNone/>
                        <a:tabLst/>
                        <a:defRPr/>
                      </a:pPr>
                      <a:r>
                        <a:rPr kumimoji="0" lang="tr-TR" sz="7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Öğretmen-Öğrenci Diyalogları</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5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Öğretmen:</a:t>
                      </a:r>
                      <a:r>
                        <a:rPr kumimoji="0" lang="tr-TR" sz="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Oluşturduğunuz dikdörtgenler prizmaları hakkında neler söyleyebilirsiniz?</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5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Öğrenci:</a:t>
                      </a:r>
                      <a:r>
                        <a:rPr kumimoji="0" lang="tr-TR" sz="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yükseklikleri farklı.</a:t>
                      </a:r>
                    </a:p>
                    <a:p>
                      <a:pPr marL="0" marR="0" lvl="0" indent="0" algn="just" defTabSz="2519995" rtl="0" eaLnBrk="1" fontAlgn="auto" latinLnBrk="0" hangingPunct="1">
                        <a:lnSpc>
                          <a:spcPct val="100000"/>
                        </a:lnSpc>
                        <a:spcBef>
                          <a:spcPts val="0"/>
                        </a:spcBef>
                        <a:spcAft>
                          <a:spcPts val="0"/>
                        </a:spcAft>
                        <a:buClrTx/>
                        <a:buSzTx/>
                        <a:buFontTx/>
                        <a:buNone/>
                        <a:tabLst/>
                        <a:defRPr/>
                      </a:pPr>
                      <a:r>
                        <a:rPr lang="tr-TR" sz="500" dirty="0">
                          <a:solidFill>
                            <a:srgbClr val="FF0000"/>
                          </a:solidFill>
                          <a:latin typeface="Times New Roman" panose="02020603050405020304" pitchFamily="18" charset="0"/>
                          <a:cs typeface="Times New Roman" panose="02020603050405020304" pitchFamily="18" charset="0"/>
                        </a:rPr>
                        <a:t>Ö:</a:t>
                      </a:r>
                      <a:r>
                        <a:rPr lang="tr-TR" sz="500" dirty="0">
                          <a:latin typeface="Times New Roman" panose="02020603050405020304" pitchFamily="18" charset="0"/>
                          <a:cs typeface="Times New Roman" panose="02020603050405020304" pitchFamily="18" charset="0"/>
                        </a:rPr>
                        <a:t> Yükseklik dikdörtgenler prizmasında neleri değiştirdi?</a:t>
                      </a:r>
                    </a:p>
                    <a:p>
                      <a:pPr algn="just"/>
                      <a:r>
                        <a:rPr lang="tr-TR" sz="500" dirty="0">
                          <a:solidFill>
                            <a:srgbClr val="00B0F0"/>
                          </a:solidFill>
                          <a:latin typeface="Times New Roman" panose="02020603050405020304" pitchFamily="18" charset="0"/>
                          <a:cs typeface="Times New Roman" panose="02020603050405020304" pitchFamily="18" charset="0"/>
                        </a:rPr>
                        <a:t>Ö</a:t>
                      </a:r>
                      <a:r>
                        <a:rPr lang="tr-TR" sz="500" baseline="0" dirty="0">
                          <a:solidFill>
                            <a:srgbClr val="00B0F0"/>
                          </a:solidFill>
                          <a:latin typeface="Times New Roman" panose="02020603050405020304" pitchFamily="18" charset="0"/>
                          <a:cs typeface="Times New Roman" panose="02020603050405020304" pitchFamily="18" charset="0"/>
                        </a:rPr>
                        <a:t> 1</a:t>
                      </a:r>
                      <a:r>
                        <a:rPr lang="tr-TR" sz="500" baseline="0" dirty="0">
                          <a:latin typeface="Times New Roman" panose="02020603050405020304" pitchFamily="18" charset="0"/>
                          <a:cs typeface="Times New Roman" panose="02020603050405020304" pitchFamily="18" charset="0"/>
                        </a:rPr>
                        <a:t>: Toplam kullanılan küp sayısı değişti.</a:t>
                      </a:r>
                    </a:p>
                    <a:p>
                      <a:pPr algn="just"/>
                      <a:r>
                        <a:rPr lang="tr-TR" sz="500" baseline="0" dirty="0">
                          <a:solidFill>
                            <a:srgbClr val="00B0F0"/>
                          </a:solidFill>
                          <a:latin typeface="Times New Roman" panose="02020603050405020304" pitchFamily="18" charset="0"/>
                          <a:cs typeface="Times New Roman" panose="02020603050405020304" pitchFamily="18" charset="0"/>
                        </a:rPr>
                        <a:t>Ö 2</a:t>
                      </a:r>
                      <a:r>
                        <a:rPr lang="tr-TR" sz="500" baseline="0" dirty="0">
                          <a:latin typeface="Times New Roman" panose="02020603050405020304" pitchFamily="18" charset="0"/>
                          <a:cs typeface="Times New Roman" panose="02020603050405020304" pitchFamily="18" charset="0"/>
                        </a:rPr>
                        <a:t>: Kapladığı yer arttı.</a:t>
                      </a:r>
                    </a:p>
                    <a:p>
                      <a:pPr algn="just"/>
                      <a:r>
                        <a:rPr lang="tr-TR" sz="500" baseline="0" dirty="0">
                          <a:solidFill>
                            <a:srgbClr val="FF0000"/>
                          </a:solidFill>
                          <a:latin typeface="Times New Roman" panose="02020603050405020304" pitchFamily="18" charset="0"/>
                          <a:cs typeface="Times New Roman" panose="02020603050405020304" pitchFamily="18" charset="0"/>
                        </a:rPr>
                        <a:t>Ö: </a:t>
                      </a:r>
                      <a:r>
                        <a:rPr lang="tr-TR" sz="500" baseline="0" dirty="0">
                          <a:latin typeface="Times New Roman" panose="02020603050405020304" pitchFamily="18" charset="0"/>
                          <a:cs typeface="Times New Roman" panose="02020603050405020304" pitchFamily="18" charset="0"/>
                        </a:rPr>
                        <a:t>Peki bununla alakalı bir tablo oluşturabilir miyiz? Tablo oluştursak değişkenlerimiz neler olur?</a:t>
                      </a:r>
                    </a:p>
                    <a:p>
                      <a:endParaRPr lang="tr-TR" sz="400" baseline="0" dirty="0">
                        <a:latin typeface="Times New Roman" panose="02020603050405020304" pitchFamily="18" charset="0"/>
                        <a:cs typeface="Times New Roman" panose="02020603050405020304" pitchFamily="18" charset="0"/>
                      </a:endParaRPr>
                    </a:p>
                  </a:txBody>
                  <a:tcPr marL="19355" marR="19355" marT="9679" marB="9679">
                    <a:solidFill>
                      <a:schemeClr val="accent6">
                        <a:lumMod val="20000"/>
                        <a:lumOff val="80000"/>
                      </a:schemeClr>
                    </a:solidFill>
                  </a:tcPr>
                </a:tc>
                <a:tc gridSpan="2">
                  <a:txBody>
                    <a:bodyPr/>
                    <a:lstStyle/>
                    <a:p>
                      <a:endParaRPr lang="tr-TR" sz="400" dirty="0"/>
                    </a:p>
                  </a:txBody>
                  <a:tcPr marL="19355" marR="19355" marT="9679" marB="9679">
                    <a:solidFill>
                      <a:schemeClr val="accent6">
                        <a:lumMod val="20000"/>
                        <a:lumOff val="80000"/>
                      </a:schemeClr>
                    </a:solidFill>
                  </a:tcPr>
                </a:tc>
                <a:tc hMerge="1">
                  <a:txBody>
                    <a:bodyPr/>
                    <a:lstStyle/>
                    <a:p>
                      <a:endParaRPr lang="tr-TR" sz="2000" baseline="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2"/>
                  </a:ext>
                </a:extLst>
              </a:tr>
              <a:tr h="232716">
                <a:tc gridSpan="3">
                  <a:txBody>
                    <a:bodyPr/>
                    <a:lstStyle/>
                    <a:p>
                      <a:r>
                        <a:rPr lang="tr-TR" sz="700" b="1" dirty="0">
                          <a:solidFill>
                            <a:srgbClr val="00B0F0"/>
                          </a:solidFill>
                          <a:latin typeface="Times New Roman" panose="02020603050405020304" pitchFamily="18" charset="0"/>
                          <a:cs typeface="Times New Roman" panose="02020603050405020304" pitchFamily="18" charset="0"/>
                        </a:rPr>
                        <a:t>Taban Alanları</a:t>
                      </a:r>
                      <a:r>
                        <a:rPr lang="tr-TR" sz="700" b="1" baseline="0" dirty="0">
                          <a:solidFill>
                            <a:srgbClr val="00B0F0"/>
                          </a:solidFill>
                          <a:latin typeface="Times New Roman" panose="02020603050405020304" pitchFamily="18" charset="0"/>
                          <a:cs typeface="Times New Roman" panose="02020603050405020304" pitchFamily="18" charset="0"/>
                        </a:rPr>
                        <a:t> Farklı D. Prizmaları Oluşturma Çalışmaları</a:t>
                      </a:r>
                      <a:endParaRPr lang="tr-TR" sz="700" b="1" dirty="0">
                        <a:solidFill>
                          <a:srgbClr val="00B0F0"/>
                        </a:solidFill>
                        <a:latin typeface="Times New Roman" panose="02020603050405020304" pitchFamily="18" charset="0"/>
                        <a:cs typeface="Times New Roman" panose="02020603050405020304" pitchFamily="18" charset="0"/>
                      </a:endParaRPr>
                    </a:p>
                  </a:txBody>
                  <a:tcPr marL="19355" marR="19355" marT="9679" marB="9679">
                    <a:solidFill>
                      <a:schemeClr val="accent6">
                        <a:lumMod val="20000"/>
                        <a:lumOff val="80000"/>
                      </a:schemeClr>
                    </a:solidFill>
                  </a:tcPr>
                </a:tc>
                <a:tc hMerge="1">
                  <a:txBody>
                    <a:bodyPr/>
                    <a:lstStyle/>
                    <a:p>
                      <a:endParaRPr lang="tr-TR"/>
                    </a:p>
                  </a:txBody>
                  <a:tcPr/>
                </a:tc>
                <a:tc hMerge="1">
                  <a:txBody>
                    <a:bodyPr/>
                    <a:lstStyle/>
                    <a:p>
                      <a:endParaRPr lang="tr-TR" dirty="0"/>
                    </a:p>
                  </a:txBody>
                  <a:tcPr>
                    <a:solidFill>
                      <a:schemeClr val="accent6">
                        <a:lumMod val="40000"/>
                        <a:lumOff val="60000"/>
                      </a:schemeClr>
                    </a:solidFill>
                  </a:tcPr>
                </a:tc>
                <a:extLst>
                  <a:ext uri="{0D108BD9-81ED-4DB2-BD59-A6C34878D82A}">
                    <a16:rowId xmlns:a16="http://schemas.microsoft.com/office/drawing/2014/main" val="10003"/>
                  </a:ext>
                </a:extLst>
              </a:tr>
              <a:tr h="1122603">
                <a:tc gridSpan="2">
                  <a:txBody>
                    <a:bodyPr/>
                    <a:lstStyle/>
                    <a:p>
                      <a:endParaRPr lang="tr-TR" sz="400"/>
                    </a:p>
                  </a:txBody>
                  <a:tcPr marL="19355" marR="19355" marT="9679" marB="9679">
                    <a:blipFill rotWithShape="0">
                      <a:blip r:embed="rId3"/>
                      <a:stretch>
                        <a:fillRect l="-102" t="-212285" r="-81117" b="-108611"/>
                      </a:stretch>
                    </a:blipFill>
                  </a:tcPr>
                </a:tc>
                <a:tc hMerge="1">
                  <a:txBody>
                    <a:bodyPr/>
                    <a:lstStyle/>
                    <a:p>
                      <a:endParaRPr lang="tr-TR"/>
                    </a:p>
                  </a:txBody>
                  <a:tcPr/>
                </a:tc>
                <a:tc>
                  <a:txBody>
                    <a:bodyPr/>
                    <a:lstStyle/>
                    <a:p>
                      <a:endParaRPr lang="tr-TR" sz="400" dirty="0"/>
                    </a:p>
                  </a:txBody>
                  <a:tcPr marL="19355" marR="19355" marT="9679" marB="9679">
                    <a:solidFill>
                      <a:schemeClr val="accent6">
                        <a:lumMod val="20000"/>
                        <a:lumOff val="80000"/>
                      </a:schemeClr>
                    </a:solidFill>
                  </a:tcPr>
                </a:tc>
                <a:extLst>
                  <a:ext uri="{0D108BD9-81ED-4DB2-BD59-A6C34878D82A}">
                    <a16:rowId xmlns:a16="http://schemas.microsoft.com/office/drawing/2014/main" val="10004"/>
                  </a:ext>
                </a:extLst>
              </a:tr>
              <a:tr h="1258877">
                <a:tc gridSpan="2">
                  <a:txBody>
                    <a:bodyPr/>
                    <a:lstStyle/>
                    <a:p>
                      <a:pPr marL="0" marR="0" lvl="0" indent="0" algn="ctr" defTabSz="2519995" rtl="0" eaLnBrk="1" fontAlgn="auto" latinLnBrk="0" hangingPunct="1">
                        <a:lnSpc>
                          <a:spcPct val="100000"/>
                        </a:lnSpc>
                        <a:spcBef>
                          <a:spcPts val="0"/>
                        </a:spcBef>
                        <a:spcAft>
                          <a:spcPts val="0"/>
                        </a:spcAft>
                        <a:buClrTx/>
                        <a:buSzTx/>
                        <a:buFontTx/>
                        <a:buNone/>
                        <a:tabLst/>
                        <a:defRPr/>
                      </a:pPr>
                      <a:r>
                        <a:rPr kumimoji="0" lang="tr-TR" sz="700" b="1"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Öğretmen-Öğrenci Diyalogları</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5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Ö:</a:t>
                      </a:r>
                      <a:r>
                        <a:rPr kumimoji="0" lang="tr-TR" sz="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Oluşturduğunuz dikdörtgenler prizmaları hakkında neler söyleyebilirsiniz?</a:t>
                      </a:r>
                    </a:p>
                    <a:p>
                      <a:pPr algn="just"/>
                      <a:r>
                        <a:rPr kumimoji="0" lang="tr-TR" sz="5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Ö:</a:t>
                      </a:r>
                      <a:r>
                        <a:rPr kumimoji="0" lang="tr-TR" sz="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Taban alanları farklı</a:t>
                      </a:r>
                    </a:p>
                    <a:p>
                      <a:pPr algn="just"/>
                      <a:r>
                        <a:rPr kumimoji="0" lang="tr-TR" sz="5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Ö:</a:t>
                      </a:r>
                      <a:r>
                        <a:rPr kumimoji="0" lang="tr-TR" sz="5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Taban alanı dikdörtgenler prizmasında neleri değiştirdi?</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5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Ö 1</a:t>
                      </a:r>
                      <a:r>
                        <a:rPr kumimoji="0" lang="tr-TR"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Toplam kullanılan küp sayısı değişti.</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5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Ö 2</a:t>
                      </a:r>
                      <a:r>
                        <a:rPr kumimoji="0" lang="tr-TR"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Kapladığı yer arttı.</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Ö: </a:t>
                      </a:r>
                      <a:r>
                        <a:rPr kumimoji="0" lang="tr-TR"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Peki bununla alakalı bir tablo oluşturabilir miyiz? Tablo oluştursak değişkenlerimiz neler olur?</a:t>
                      </a:r>
                    </a:p>
                    <a:p>
                      <a:pPr algn="just"/>
                      <a:r>
                        <a:rPr kumimoji="0" lang="tr-TR"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Ö</a:t>
                      </a:r>
                      <a:r>
                        <a:rPr kumimoji="0" lang="tr-TR" sz="5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Bu değişkenlere göre hacim bağlantısını oluşturabilir misiniz?</a:t>
                      </a:r>
                    </a:p>
                    <a:p>
                      <a:pPr algn="just"/>
                      <a:r>
                        <a:rPr kumimoji="0" lang="tr-TR" sz="5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Ö</a:t>
                      </a:r>
                      <a:r>
                        <a:rPr kumimoji="0" lang="tr-TR" sz="5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Taban alanı ile yüksekliğin çarpımı bize hacmi verir.</a:t>
                      </a:r>
                      <a:endParaRPr lang="tr-TR" sz="500" dirty="0">
                        <a:solidFill>
                          <a:schemeClr val="tx1"/>
                        </a:solidFill>
                      </a:endParaRPr>
                    </a:p>
                  </a:txBody>
                  <a:tcPr marL="19355" marR="19355" marT="9679" marB="9679">
                    <a:solidFill>
                      <a:schemeClr val="accent6">
                        <a:lumMod val="20000"/>
                        <a:lumOff val="80000"/>
                      </a:schemeClr>
                    </a:solidFill>
                  </a:tcPr>
                </a:tc>
                <a:tc hMerge="1">
                  <a:txBody>
                    <a:bodyPr/>
                    <a:lstStyle/>
                    <a:p>
                      <a:endParaRPr lang="tr-TR"/>
                    </a:p>
                  </a:txBody>
                  <a:tcPr/>
                </a:tc>
                <a:tc>
                  <a:txBody>
                    <a:bodyPr/>
                    <a:lstStyle/>
                    <a:p>
                      <a:endParaRPr lang="tr-TR" sz="400" dirty="0"/>
                    </a:p>
                  </a:txBody>
                  <a:tcPr marL="19355" marR="19355" marT="9679" marB="9679">
                    <a:solidFill>
                      <a:schemeClr val="accent6">
                        <a:lumMod val="20000"/>
                        <a:lumOff val="80000"/>
                      </a:schemeClr>
                    </a:solidFill>
                  </a:tcPr>
                </a:tc>
                <a:extLst>
                  <a:ext uri="{0D108BD9-81ED-4DB2-BD59-A6C34878D82A}">
                    <a16:rowId xmlns:a16="http://schemas.microsoft.com/office/drawing/2014/main" val="10005"/>
                  </a:ext>
                </a:extLst>
              </a:tr>
            </a:tbl>
          </a:graphicData>
        </a:graphic>
      </p:graphicFrame>
      <p:pic>
        <p:nvPicPr>
          <p:cNvPr id="17" name="Resim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3335" y="3425300"/>
            <a:ext cx="490748" cy="368061"/>
          </a:xfrm>
          <a:prstGeom prst="rect">
            <a:avLst/>
          </a:prstGeom>
        </p:spPr>
      </p:pic>
      <p:pic>
        <p:nvPicPr>
          <p:cNvPr id="20" name="Resim 19"/>
          <p:cNvPicPr>
            <a:picLocks noChangeAspect="1"/>
          </p:cNvPicPr>
          <p:nvPr/>
        </p:nvPicPr>
        <p:blipFill>
          <a:blip r:embed="rId5" cstate="print"/>
          <a:stretch>
            <a:fillRect/>
          </a:stretch>
        </p:blipFill>
        <p:spPr>
          <a:xfrm>
            <a:off x="2621586" y="3413882"/>
            <a:ext cx="490748" cy="368061"/>
          </a:xfrm>
          <a:prstGeom prst="rect">
            <a:avLst/>
          </a:prstGeom>
        </p:spPr>
      </p:pic>
      <mc:AlternateContent xmlns:mc="http://schemas.openxmlformats.org/markup-compatibility/2006" xmlns:a14="http://schemas.microsoft.com/office/drawing/2010/main">
        <mc:Choice Requires="a14">
          <p:graphicFrame>
            <p:nvGraphicFramePr>
              <p:cNvPr id="21" name="Tablo 20"/>
              <p:cNvGraphicFramePr>
                <a:graphicFrameLocks noGrp="1"/>
              </p:cNvGraphicFramePr>
              <p:nvPr/>
            </p:nvGraphicFramePr>
            <p:xfrm>
              <a:off x="2174669" y="4402158"/>
              <a:ext cx="893835" cy="669430"/>
            </p:xfrm>
            <a:graphic>
              <a:graphicData uri="http://schemas.openxmlformats.org/drawingml/2006/table">
                <a:tbl>
                  <a:tblPr firstRow="1" bandRow="1">
                    <a:tableStyleId>{5C22544A-7EE6-4342-B048-85BDC9FD1C3A}</a:tableStyleId>
                  </a:tblPr>
                  <a:tblGrid>
                    <a:gridCol w="297945">
                      <a:extLst>
                        <a:ext uri="{9D8B030D-6E8A-4147-A177-3AD203B41FA5}">
                          <a16:colId xmlns:a16="http://schemas.microsoft.com/office/drawing/2014/main" val="20000"/>
                        </a:ext>
                      </a:extLst>
                    </a:gridCol>
                    <a:gridCol w="297945">
                      <a:extLst>
                        <a:ext uri="{9D8B030D-6E8A-4147-A177-3AD203B41FA5}">
                          <a16:colId xmlns:a16="http://schemas.microsoft.com/office/drawing/2014/main" val="20001"/>
                        </a:ext>
                      </a:extLst>
                    </a:gridCol>
                    <a:gridCol w="297945">
                      <a:extLst>
                        <a:ext uri="{9D8B030D-6E8A-4147-A177-3AD203B41FA5}">
                          <a16:colId xmlns:a16="http://schemas.microsoft.com/office/drawing/2014/main" val="20002"/>
                        </a:ext>
                      </a:extLst>
                    </a:gridCol>
                  </a:tblGrid>
                  <a:tr h="176555">
                    <a:tc>
                      <a:txBody>
                        <a:bodyPr/>
                        <a:lstStyle/>
                        <a:p>
                          <a:pPr algn="ctr"/>
                          <a:r>
                            <a:rPr lang="tr-TR" sz="400" dirty="0"/>
                            <a:t>yükseklik</a:t>
                          </a:r>
                        </a:p>
                      </a:txBody>
                      <a:tcPr marL="19355" marR="19355" marT="9679" marB="9679"/>
                    </a:tc>
                    <a:tc>
                      <a:txBody>
                        <a:bodyPr/>
                        <a:lstStyle/>
                        <a:p>
                          <a:pPr algn="ctr"/>
                          <a:r>
                            <a:rPr lang="tr-TR" sz="400" dirty="0"/>
                            <a:t>Taban alanı</a:t>
                          </a:r>
                        </a:p>
                      </a:txBody>
                      <a:tcPr marL="19355" marR="19355" marT="9679" marB="9679"/>
                    </a:tc>
                    <a:tc>
                      <a:txBody>
                        <a:bodyPr/>
                        <a:lstStyle/>
                        <a:p>
                          <a:pPr algn="ctr"/>
                          <a:r>
                            <a:rPr lang="tr-TR" sz="400" dirty="0"/>
                            <a:t>Kullanılan </a:t>
                          </a:r>
                          <a14:m>
                            <m:oMath xmlns:m="http://schemas.openxmlformats.org/officeDocument/2006/math">
                              <m:sSup>
                                <m:sSupPr>
                                  <m:ctrlPr>
                                    <a:rPr lang="tr-TR" sz="400" i="1" smtClean="0">
                                      <a:latin typeface="Cambria Math" panose="02040503050406030204" pitchFamily="18" charset="0"/>
                                    </a:rPr>
                                  </m:ctrlPr>
                                </m:sSupPr>
                                <m:e>
                                  <m:r>
                                    <a:rPr lang="tr-TR" sz="400" b="1" i="1" smtClean="0">
                                      <a:latin typeface="Cambria Math" panose="02040503050406030204" pitchFamily="18" charset="0"/>
                                    </a:rPr>
                                    <m:t>𝒃𝒓</m:t>
                                  </m:r>
                                </m:e>
                                <m:sup>
                                  <m:r>
                                    <a:rPr lang="tr-TR" sz="400" b="1" i="1" smtClean="0">
                                      <a:latin typeface="Cambria Math" panose="02040503050406030204" pitchFamily="18" charset="0"/>
                                    </a:rPr>
                                    <m:t>𝟑</m:t>
                                  </m:r>
                                </m:sup>
                              </m:sSup>
                            </m:oMath>
                          </a14:m>
                          <a:r>
                            <a:rPr lang="tr-TR" sz="400" dirty="0"/>
                            <a:t> sayısı</a:t>
                          </a:r>
                        </a:p>
                      </a:txBody>
                      <a:tcPr marL="19355" marR="19355" marT="9679" marB="9679"/>
                    </a:tc>
                    <a:extLst>
                      <a:ext uri="{0D108BD9-81ED-4DB2-BD59-A6C34878D82A}">
                        <a16:rowId xmlns:a16="http://schemas.microsoft.com/office/drawing/2014/main" val="10000"/>
                      </a:ext>
                    </a:extLst>
                  </a:tr>
                  <a:tr h="127824">
                    <a:tc>
                      <a:txBody>
                        <a:bodyPr/>
                        <a:lstStyle/>
                        <a:p>
                          <a:r>
                            <a:rPr lang="tr-TR" sz="500" dirty="0"/>
                            <a:t>1</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b="0" i="1" smtClean="0">
                                    <a:latin typeface="Cambria Math" panose="02040503050406030204" pitchFamily="18" charset="0"/>
                                  </a:rPr>
                                  <m:t>3</m:t>
                                </m:r>
                                <m:r>
                                  <a:rPr lang="tr-TR" sz="500" b="0" i="1" smtClean="0">
                                    <a:latin typeface="Cambria Math" panose="02040503050406030204" pitchFamily="18" charset="0"/>
                                    <a:ea typeface="Cambria Math" panose="02040503050406030204" pitchFamily="18" charset="0"/>
                                  </a:rPr>
                                  <m:t>×2</m:t>
                                </m:r>
                              </m:oMath>
                            </m:oMathPara>
                          </a14:m>
                          <a:endParaRPr lang="tr-TR" sz="500" dirty="0"/>
                        </a:p>
                      </a:txBody>
                      <a:tcPr marL="19355" marR="19355" marT="9679" marB="9679"/>
                    </a:tc>
                    <a:tc>
                      <a:txBody>
                        <a:bodyPr/>
                        <a:lstStyle/>
                        <a:p>
                          <a:r>
                            <a:rPr lang="tr-TR" sz="500" dirty="0"/>
                            <a:t>6</a:t>
                          </a:r>
                        </a:p>
                      </a:txBody>
                      <a:tcPr marL="19355" marR="19355" marT="9679" marB="9679"/>
                    </a:tc>
                    <a:extLst>
                      <a:ext uri="{0D108BD9-81ED-4DB2-BD59-A6C34878D82A}">
                        <a16:rowId xmlns:a16="http://schemas.microsoft.com/office/drawing/2014/main" val="10001"/>
                      </a:ext>
                    </a:extLst>
                  </a:tr>
                  <a:tr h="138131">
                    <a:tc>
                      <a:txBody>
                        <a:bodyPr/>
                        <a:lstStyle/>
                        <a:p>
                          <a:r>
                            <a:rPr lang="tr-TR" sz="500" dirty="0"/>
                            <a:t>2</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b="0" i="1" smtClean="0">
                                    <a:latin typeface="Cambria Math" panose="02040503050406030204" pitchFamily="18" charset="0"/>
                                  </a:rPr>
                                  <m:t>3</m:t>
                                </m:r>
                                <m:r>
                                  <a:rPr lang="tr-TR" sz="500" b="0" i="1" smtClean="0">
                                    <a:latin typeface="Cambria Math" panose="02040503050406030204" pitchFamily="18" charset="0"/>
                                    <a:ea typeface="Cambria Math" panose="02040503050406030204" pitchFamily="18" charset="0"/>
                                  </a:rPr>
                                  <m:t>×2</m:t>
                                </m:r>
                              </m:oMath>
                            </m:oMathPara>
                          </a14:m>
                          <a:endParaRPr lang="tr-TR" sz="500" dirty="0"/>
                        </a:p>
                      </a:txBody>
                      <a:tcPr marL="19355" marR="19355" marT="9679" marB="9679"/>
                    </a:tc>
                    <a:tc>
                      <a:txBody>
                        <a:bodyPr/>
                        <a:lstStyle/>
                        <a:p>
                          <a:r>
                            <a:rPr lang="tr-TR" sz="500" dirty="0"/>
                            <a:t>12</a:t>
                          </a:r>
                        </a:p>
                      </a:txBody>
                      <a:tcPr marL="19355" marR="19355" marT="9679" marB="9679"/>
                    </a:tc>
                    <a:extLst>
                      <a:ext uri="{0D108BD9-81ED-4DB2-BD59-A6C34878D82A}">
                        <a16:rowId xmlns:a16="http://schemas.microsoft.com/office/drawing/2014/main" val="10002"/>
                      </a:ext>
                    </a:extLst>
                  </a:tr>
                  <a:tr h="113460">
                    <a:tc>
                      <a:txBody>
                        <a:bodyPr/>
                        <a:lstStyle/>
                        <a:p>
                          <a:r>
                            <a:rPr lang="tr-TR" sz="500" dirty="0"/>
                            <a:t>3</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b="0" i="1" smtClean="0">
                                    <a:latin typeface="Cambria Math" panose="02040503050406030204" pitchFamily="18" charset="0"/>
                                  </a:rPr>
                                  <m:t>3</m:t>
                                </m:r>
                                <m:r>
                                  <a:rPr lang="tr-TR" sz="500" b="0" i="1" smtClean="0">
                                    <a:latin typeface="Cambria Math" panose="02040503050406030204" pitchFamily="18" charset="0"/>
                                    <a:ea typeface="Cambria Math" panose="02040503050406030204" pitchFamily="18" charset="0"/>
                                  </a:rPr>
                                  <m:t>×2</m:t>
                                </m:r>
                              </m:oMath>
                            </m:oMathPara>
                          </a14:m>
                          <a:endParaRPr lang="tr-TR" sz="500" dirty="0"/>
                        </a:p>
                      </a:txBody>
                      <a:tcPr marL="19355" marR="19355" marT="9679" marB="9679"/>
                    </a:tc>
                    <a:tc>
                      <a:txBody>
                        <a:bodyPr/>
                        <a:lstStyle/>
                        <a:p>
                          <a:r>
                            <a:rPr lang="tr-TR" sz="500" dirty="0"/>
                            <a:t>18</a:t>
                          </a:r>
                        </a:p>
                      </a:txBody>
                      <a:tcPr marL="19355" marR="19355" marT="9679" marB="9679"/>
                    </a:tc>
                    <a:extLst>
                      <a:ext uri="{0D108BD9-81ED-4DB2-BD59-A6C34878D82A}">
                        <a16:rowId xmlns:a16="http://schemas.microsoft.com/office/drawing/2014/main" val="10003"/>
                      </a:ext>
                    </a:extLst>
                  </a:tr>
                  <a:tr h="113460">
                    <a:tc>
                      <a:txBody>
                        <a:bodyPr/>
                        <a:lstStyle/>
                        <a:p>
                          <a:r>
                            <a:rPr lang="tr-TR" sz="500" dirty="0"/>
                            <a:t>4</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b="0" i="1" smtClean="0">
                                    <a:latin typeface="Cambria Math" panose="02040503050406030204" pitchFamily="18" charset="0"/>
                                  </a:rPr>
                                  <m:t>3</m:t>
                                </m:r>
                                <m:r>
                                  <a:rPr lang="tr-TR" sz="500" b="0" i="1" smtClean="0">
                                    <a:latin typeface="Cambria Math" panose="02040503050406030204" pitchFamily="18" charset="0"/>
                                    <a:ea typeface="Cambria Math" panose="02040503050406030204" pitchFamily="18" charset="0"/>
                                  </a:rPr>
                                  <m:t>×2</m:t>
                                </m:r>
                              </m:oMath>
                            </m:oMathPara>
                          </a14:m>
                          <a:endParaRPr lang="tr-TR" sz="500" dirty="0"/>
                        </a:p>
                      </a:txBody>
                      <a:tcPr marL="19355" marR="19355" marT="9679" marB="9679"/>
                    </a:tc>
                    <a:tc>
                      <a:txBody>
                        <a:bodyPr/>
                        <a:lstStyle/>
                        <a:p>
                          <a:r>
                            <a:rPr lang="tr-TR" sz="500" dirty="0"/>
                            <a:t>24</a:t>
                          </a:r>
                        </a:p>
                      </a:txBody>
                      <a:tcPr marL="19355" marR="19355" marT="9679" marB="9679"/>
                    </a:tc>
                    <a:extLst>
                      <a:ext uri="{0D108BD9-81ED-4DB2-BD59-A6C34878D82A}">
                        <a16:rowId xmlns:a16="http://schemas.microsoft.com/office/drawing/2014/main" val="10004"/>
                      </a:ext>
                    </a:extLst>
                  </a:tr>
                </a:tbl>
              </a:graphicData>
            </a:graphic>
          </p:graphicFrame>
        </mc:Choice>
        <mc:Fallback xmlns="">
          <p:graphicFrame>
            <p:nvGraphicFramePr>
              <p:cNvPr id="21" name="Tablo 20"/>
              <p:cNvGraphicFramePr>
                <a:graphicFrameLocks noGrp="1"/>
              </p:cNvGraphicFramePr>
              <p:nvPr/>
            </p:nvGraphicFramePr>
            <p:xfrm>
              <a:off x="2174669" y="4402158"/>
              <a:ext cx="893835" cy="669430"/>
            </p:xfrm>
            <a:graphic>
              <a:graphicData uri="http://schemas.openxmlformats.org/drawingml/2006/table">
                <a:tbl>
                  <a:tblPr firstRow="1" bandRow="1">
                    <a:tableStyleId>{5C22544A-7EE6-4342-B048-85BDC9FD1C3A}</a:tableStyleId>
                  </a:tblPr>
                  <a:tblGrid>
                    <a:gridCol w="297945">
                      <a:extLst>
                        <a:ext uri="{9D8B030D-6E8A-4147-A177-3AD203B41FA5}">
                          <a16:colId xmlns:a16="http://schemas.microsoft.com/office/drawing/2014/main" val="20000"/>
                        </a:ext>
                      </a:extLst>
                    </a:gridCol>
                    <a:gridCol w="297945">
                      <a:extLst>
                        <a:ext uri="{9D8B030D-6E8A-4147-A177-3AD203B41FA5}">
                          <a16:colId xmlns:a16="http://schemas.microsoft.com/office/drawing/2014/main" val="20001"/>
                        </a:ext>
                      </a:extLst>
                    </a:gridCol>
                    <a:gridCol w="297945">
                      <a:extLst>
                        <a:ext uri="{9D8B030D-6E8A-4147-A177-3AD203B41FA5}">
                          <a16:colId xmlns:a16="http://schemas.microsoft.com/office/drawing/2014/main" val="20002"/>
                        </a:ext>
                      </a:extLst>
                    </a:gridCol>
                  </a:tblGrid>
                  <a:tr h="176555">
                    <a:tc>
                      <a:txBody>
                        <a:bodyPr/>
                        <a:lstStyle/>
                        <a:p>
                          <a:pPr algn="ctr"/>
                          <a:r>
                            <a:rPr lang="tr-TR" sz="400" dirty="0"/>
                            <a:t>yükseklik</a:t>
                          </a:r>
                        </a:p>
                      </a:txBody>
                      <a:tcPr marL="19355" marR="19355" marT="9679" marB="9679"/>
                    </a:tc>
                    <a:tc>
                      <a:txBody>
                        <a:bodyPr/>
                        <a:lstStyle/>
                        <a:p>
                          <a:pPr algn="ctr"/>
                          <a:r>
                            <a:rPr lang="tr-TR" sz="400" dirty="0"/>
                            <a:t>Taban alanı</a:t>
                          </a:r>
                        </a:p>
                      </a:txBody>
                      <a:tcPr marL="19355" marR="19355" marT="9679" marB="9679"/>
                    </a:tc>
                    <a:tc>
                      <a:txBody>
                        <a:bodyPr/>
                        <a:lstStyle/>
                        <a:p>
                          <a:endParaRPr lang="tr-TR"/>
                        </a:p>
                      </a:txBody>
                      <a:tcPr marL="19355" marR="19355" marT="9679" marB="9679">
                        <a:blipFill>
                          <a:blip r:embed="rId6"/>
                          <a:stretch>
                            <a:fillRect l="-200000" r="-4167" b="-285714"/>
                          </a:stretch>
                        </a:blipFill>
                      </a:tcPr>
                    </a:tc>
                    <a:extLst>
                      <a:ext uri="{0D108BD9-81ED-4DB2-BD59-A6C34878D82A}">
                        <a16:rowId xmlns:a16="http://schemas.microsoft.com/office/drawing/2014/main" val="10000"/>
                      </a:ext>
                    </a:extLst>
                  </a:tr>
                  <a:tr h="127824">
                    <a:tc>
                      <a:txBody>
                        <a:bodyPr/>
                        <a:lstStyle/>
                        <a:p>
                          <a:r>
                            <a:rPr lang="tr-TR" sz="500" dirty="0"/>
                            <a:t>1</a:t>
                          </a:r>
                        </a:p>
                      </a:txBody>
                      <a:tcPr marL="19355" marR="19355" marT="9679" marB="9679"/>
                    </a:tc>
                    <a:tc>
                      <a:txBody>
                        <a:bodyPr/>
                        <a:lstStyle/>
                        <a:p>
                          <a:endParaRPr lang="tr-TR"/>
                        </a:p>
                      </a:txBody>
                      <a:tcPr marL="19355" marR="19355" marT="9679" marB="9679">
                        <a:blipFill>
                          <a:blip r:embed="rId6"/>
                          <a:stretch>
                            <a:fillRect l="-108696" t="-127273" r="-108696" b="-263636"/>
                          </a:stretch>
                        </a:blipFill>
                      </a:tcPr>
                    </a:tc>
                    <a:tc>
                      <a:txBody>
                        <a:bodyPr/>
                        <a:lstStyle/>
                        <a:p>
                          <a:r>
                            <a:rPr lang="tr-TR" sz="500" dirty="0"/>
                            <a:t>6</a:t>
                          </a:r>
                        </a:p>
                      </a:txBody>
                      <a:tcPr marL="19355" marR="19355" marT="9679" marB="9679"/>
                    </a:tc>
                    <a:extLst>
                      <a:ext uri="{0D108BD9-81ED-4DB2-BD59-A6C34878D82A}">
                        <a16:rowId xmlns:a16="http://schemas.microsoft.com/office/drawing/2014/main" val="10001"/>
                      </a:ext>
                    </a:extLst>
                  </a:tr>
                  <a:tr h="138131">
                    <a:tc>
                      <a:txBody>
                        <a:bodyPr/>
                        <a:lstStyle/>
                        <a:p>
                          <a:r>
                            <a:rPr lang="tr-TR" sz="500" dirty="0"/>
                            <a:t>2</a:t>
                          </a:r>
                        </a:p>
                      </a:txBody>
                      <a:tcPr marL="19355" marR="19355" marT="9679" marB="9679"/>
                    </a:tc>
                    <a:tc>
                      <a:txBody>
                        <a:bodyPr/>
                        <a:lstStyle/>
                        <a:p>
                          <a:endParaRPr lang="tr-TR"/>
                        </a:p>
                      </a:txBody>
                      <a:tcPr marL="19355" marR="19355" marT="9679" marB="9679">
                        <a:blipFill>
                          <a:blip r:embed="rId6"/>
                          <a:stretch>
                            <a:fillRect l="-108696" t="-227273" r="-108696" b="-163636"/>
                          </a:stretch>
                        </a:blipFill>
                      </a:tcPr>
                    </a:tc>
                    <a:tc>
                      <a:txBody>
                        <a:bodyPr/>
                        <a:lstStyle/>
                        <a:p>
                          <a:r>
                            <a:rPr lang="tr-TR" sz="500" dirty="0"/>
                            <a:t>12</a:t>
                          </a:r>
                        </a:p>
                      </a:txBody>
                      <a:tcPr marL="19355" marR="19355" marT="9679" marB="9679"/>
                    </a:tc>
                    <a:extLst>
                      <a:ext uri="{0D108BD9-81ED-4DB2-BD59-A6C34878D82A}">
                        <a16:rowId xmlns:a16="http://schemas.microsoft.com/office/drawing/2014/main" val="10002"/>
                      </a:ext>
                    </a:extLst>
                  </a:tr>
                  <a:tr h="113460">
                    <a:tc>
                      <a:txBody>
                        <a:bodyPr/>
                        <a:lstStyle/>
                        <a:p>
                          <a:r>
                            <a:rPr lang="tr-TR" sz="500" dirty="0"/>
                            <a:t>3</a:t>
                          </a:r>
                        </a:p>
                      </a:txBody>
                      <a:tcPr marL="19355" marR="19355" marT="9679" marB="9679"/>
                    </a:tc>
                    <a:tc>
                      <a:txBody>
                        <a:bodyPr/>
                        <a:lstStyle/>
                        <a:p>
                          <a:endParaRPr lang="tr-TR"/>
                        </a:p>
                      </a:txBody>
                      <a:tcPr marL="19355" marR="19355" marT="9679" marB="9679">
                        <a:blipFill>
                          <a:blip r:embed="rId6"/>
                          <a:stretch>
                            <a:fillRect l="-108696" t="-400000" r="-108696" b="-100000"/>
                          </a:stretch>
                        </a:blipFill>
                      </a:tcPr>
                    </a:tc>
                    <a:tc>
                      <a:txBody>
                        <a:bodyPr/>
                        <a:lstStyle/>
                        <a:p>
                          <a:r>
                            <a:rPr lang="tr-TR" sz="500" dirty="0"/>
                            <a:t>18</a:t>
                          </a:r>
                        </a:p>
                      </a:txBody>
                      <a:tcPr marL="19355" marR="19355" marT="9679" marB="9679"/>
                    </a:tc>
                    <a:extLst>
                      <a:ext uri="{0D108BD9-81ED-4DB2-BD59-A6C34878D82A}">
                        <a16:rowId xmlns:a16="http://schemas.microsoft.com/office/drawing/2014/main" val="10003"/>
                      </a:ext>
                    </a:extLst>
                  </a:tr>
                  <a:tr h="113460">
                    <a:tc>
                      <a:txBody>
                        <a:bodyPr/>
                        <a:lstStyle/>
                        <a:p>
                          <a:r>
                            <a:rPr lang="tr-TR" sz="500" dirty="0"/>
                            <a:t>4</a:t>
                          </a:r>
                        </a:p>
                      </a:txBody>
                      <a:tcPr marL="19355" marR="19355" marT="9679" marB="9679"/>
                    </a:tc>
                    <a:tc>
                      <a:txBody>
                        <a:bodyPr/>
                        <a:lstStyle/>
                        <a:p>
                          <a:endParaRPr lang="tr-TR"/>
                        </a:p>
                      </a:txBody>
                      <a:tcPr marL="19355" marR="19355" marT="9679" marB="9679">
                        <a:blipFill>
                          <a:blip r:embed="rId6"/>
                          <a:stretch>
                            <a:fillRect l="-108696" t="-500000" r="-108696"/>
                          </a:stretch>
                        </a:blipFill>
                      </a:tcPr>
                    </a:tc>
                    <a:tc>
                      <a:txBody>
                        <a:bodyPr/>
                        <a:lstStyle/>
                        <a:p>
                          <a:r>
                            <a:rPr lang="tr-TR" sz="500" dirty="0"/>
                            <a:t>24</a:t>
                          </a:r>
                        </a:p>
                      </a:txBody>
                      <a:tcPr marL="19355" marR="19355" marT="9679" marB="9679"/>
                    </a:tc>
                    <a:extLst>
                      <a:ext uri="{0D108BD9-81ED-4DB2-BD59-A6C34878D82A}">
                        <a16:rowId xmlns:a16="http://schemas.microsoft.com/office/drawing/2014/main" val="10004"/>
                      </a:ext>
                    </a:extLst>
                  </a:tr>
                </a:tbl>
              </a:graphicData>
            </a:graphic>
          </p:graphicFrame>
        </mc:Fallback>
      </mc:AlternateContent>
      <p:pic>
        <p:nvPicPr>
          <p:cNvPr id="33" name="Resim 32"/>
          <p:cNvPicPr>
            <a:picLocks noChangeAspect="1"/>
          </p:cNvPicPr>
          <p:nvPr/>
        </p:nvPicPr>
        <p:blipFill>
          <a:blip r:embed="rId7" cstate="print"/>
          <a:stretch>
            <a:fillRect/>
          </a:stretch>
        </p:blipFill>
        <p:spPr>
          <a:xfrm>
            <a:off x="2291576" y="5528440"/>
            <a:ext cx="747683" cy="560763"/>
          </a:xfrm>
          <a:prstGeom prst="rect">
            <a:avLst/>
          </a:prstGeom>
        </p:spPr>
      </p:pic>
      <mc:AlternateContent xmlns:mc="http://schemas.openxmlformats.org/markup-compatibility/2006" xmlns:a14="http://schemas.microsoft.com/office/drawing/2010/main">
        <mc:Choice Requires="a14">
          <p:graphicFrame>
            <p:nvGraphicFramePr>
              <p:cNvPr id="108" name="Tablo 107"/>
              <p:cNvGraphicFramePr>
                <a:graphicFrameLocks noGrp="1"/>
              </p:cNvGraphicFramePr>
              <p:nvPr/>
            </p:nvGraphicFramePr>
            <p:xfrm>
              <a:off x="2206301" y="6649347"/>
              <a:ext cx="893835" cy="630869"/>
            </p:xfrm>
            <a:graphic>
              <a:graphicData uri="http://schemas.openxmlformats.org/drawingml/2006/table">
                <a:tbl>
                  <a:tblPr firstRow="1" bandRow="1">
                    <a:tableStyleId>{5C22544A-7EE6-4342-B048-85BDC9FD1C3A}</a:tableStyleId>
                  </a:tblPr>
                  <a:tblGrid>
                    <a:gridCol w="297945">
                      <a:extLst>
                        <a:ext uri="{9D8B030D-6E8A-4147-A177-3AD203B41FA5}">
                          <a16:colId xmlns:a16="http://schemas.microsoft.com/office/drawing/2014/main" val="20000"/>
                        </a:ext>
                      </a:extLst>
                    </a:gridCol>
                    <a:gridCol w="297945">
                      <a:extLst>
                        <a:ext uri="{9D8B030D-6E8A-4147-A177-3AD203B41FA5}">
                          <a16:colId xmlns:a16="http://schemas.microsoft.com/office/drawing/2014/main" val="20001"/>
                        </a:ext>
                      </a:extLst>
                    </a:gridCol>
                    <a:gridCol w="297945">
                      <a:extLst>
                        <a:ext uri="{9D8B030D-6E8A-4147-A177-3AD203B41FA5}">
                          <a16:colId xmlns:a16="http://schemas.microsoft.com/office/drawing/2014/main" val="20002"/>
                        </a:ext>
                      </a:extLst>
                    </a:gridCol>
                  </a:tblGrid>
                  <a:tr h="202749">
                    <a:tc>
                      <a:txBody>
                        <a:bodyPr/>
                        <a:lstStyle/>
                        <a:p>
                          <a:pPr algn="ctr"/>
                          <a:r>
                            <a:rPr lang="tr-TR" sz="400" dirty="0"/>
                            <a:t>yükseklik</a:t>
                          </a:r>
                        </a:p>
                      </a:txBody>
                      <a:tcPr marL="19355" marR="19355" marT="9679" marB="9679"/>
                    </a:tc>
                    <a:tc>
                      <a:txBody>
                        <a:bodyPr/>
                        <a:lstStyle/>
                        <a:p>
                          <a:pPr algn="ctr"/>
                          <a:r>
                            <a:rPr lang="tr-TR" sz="400" dirty="0"/>
                            <a:t>Taban alanı</a:t>
                          </a:r>
                        </a:p>
                      </a:txBody>
                      <a:tcPr marL="19355" marR="19355" marT="9679" marB="9679"/>
                    </a:tc>
                    <a:tc>
                      <a:txBody>
                        <a:bodyPr/>
                        <a:lstStyle/>
                        <a:p>
                          <a:pPr algn="ctr"/>
                          <a:r>
                            <a:rPr lang="tr-TR" sz="400" dirty="0"/>
                            <a:t>Kullanılan </a:t>
                          </a:r>
                          <a14:m>
                            <m:oMath xmlns:m="http://schemas.openxmlformats.org/officeDocument/2006/math">
                              <m:sSup>
                                <m:sSupPr>
                                  <m:ctrlPr>
                                    <a:rPr lang="tr-TR" sz="400" i="1" smtClean="0">
                                      <a:latin typeface="Cambria Math" panose="02040503050406030204" pitchFamily="18" charset="0"/>
                                    </a:rPr>
                                  </m:ctrlPr>
                                </m:sSupPr>
                                <m:e>
                                  <m:r>
                                    <a:rPr lang="tr-TR" sz="400" smtClean="0">
                                      <a:latin typeface="Cambria Math" panose="02040503050406030204" pitchFamily="18" charset="0"/>
                                    </a:rPr>
                                    <m:t>𝒃𝒓</m:t>
                                  </m:r>
                                </m:e>
                                <m:sup>
                                  <m:r>
                                    <a:rPr lang="tr-TR" sz="400" smtClean="0">
                                      <a:latin typeface="Cambria Math" panose="02040503050406030204" pitchFamily="18" charset="0"/>
                                    </a:rPr>
                                    <m:t>𝟑</m:t>
                                  </m:r>
                                </m:sup>
                              </m:sSup>
                            </m:oMath>
                          </a14:m>
                          <a:r>
                            <a:rPr lang="tr-TR" sz="400" dirty="0"/>
                            <a:t> sayısı</a:t>
                          </a:r>
                        </a:p>
                      </a:txBody>
                      <a:tcPr marL="19355" marR="19355" marT="9679" marB="9679"/>
                    </a:tc>
                    <a:extLst>
                      <a:ext uri="{0D108BD9-81ED-4DB2-BD59-A6C34878D82A}">
                        <a16:rowId xmlns:a16="http://schemas.microsoft.com/office/drawing/2014/main" val="10000"/>
                      </a:ext>
                    </a:extLst>
                  </a:tr>
                  <a:tr h="109027">
                    <a:tc>
                      <a:txBody>
                        <a:bodyPr/>
                        <a:lstStyle/>
                        <a:p>
                          <a:r>
                            <a:rPr lang="tr-TR" sz="500" dirty="0"/>
                            <a:t>3</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smtClean="0">
                                    <a:latin typeface="Cambria Math" panose="02040503050406030204" pitchFamily="18" charset="0"/>
                                  </a:rPr>
                                  <m:t>1×2</m:t>
                                </m:r>
                              </m:oMath>
                            </m:oMathPara>
                          </a14:m>
                          <a:endParaRPr lang="tr-TR" sz="500" dirty="0"/>
                        </a:p>
                      </a:txBody>
                      <a:tcPr marL="19355" marR="19355" marT="9679" marB="9679"/>
                    </a:tc>
                    <a:tc>
                      <a:txBody>
                        <a:bodyPr/>
                        <a:lstStyle/>
                        <a:p>
                          <a:r>
                            <a:rPr lang="tr-TR" sz="500" dirty="0"/>
                            <a:t>6</a:t>
                          </a:r>
                        </a:p>
                      </a:txBody>
                      <a:tcPr marL="19355" marR="19355" marT="9679" marB="9679"/>
                    </a:tc>
                    <a:extLst>
                      <a:ext uri="{0D108BD9-81ED-4DB2-BD59-A6C34878D82A}">
                        <a16:rowId xmlns:a16="http://schemas.microsoft.com/office/drawing/2014/main" val="10001"/>
                      </a:ext>
                    </a:extLst>
                  </a:tr>
                  <a:tr h="117819">
                    <a:tc>
                      <a:txBody>
                        <a:bodyPr/>
                        <a:lstStyle/>
                        <a:p>
                          <a:r>
                            <a:rPr lang="tr-TR" sz="500" dirty="0"/>
                            <a:t>3</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smtClean="0">
                                    <a:latin typeface="Cambria Math" panose="02040503050406030204" pitchFamily="18" charset="0"/>
                                  </a:rPr>
                                  <m:t>2×2</m:t>
                                </m:r>
                              </m:oMath>
                            </m:oMathPara>
                          </a14:m>
                          <a:endParaRPr lang="tr-TR" sz="500" dirty="0"/>
                        </a:p>
                      </a:txBody>
                      <a:tcPr marL="19355" marR="19355" marT="9679" marB="9679"/>
                    </a:tc>
                    <a:tc>
                      <a:txBody>
                        <a:bodyPr/>
                        <a:lstStyle/>
                        <a:p>
                          <a:r>
                            <a:rPr lang="tr-TR" sz="500" dirty="0"/>
                            <a:t>12</a:t>
                          </a:r>
                        </a:p>
                      </a:txBody>
                      <a:tcPr marL="19355" marR="19355" marT="9679" marB="9679"/>
                    </a:tc>
                    <a:extLst>
                      <a:ext uri="{0D108BD9-81ED-4DB2-BD59-A6C34878D82A}">
                        <a16:rowId xmlns:a16="http://schemas.microsoft.com/office/drawing/2014/main" val="10002"/>
                      </a:ext>
                    </a:extLst>
                  </a:tr>
                  <a:tr h="100637">
                    <a:tc>
                      <a:txBody>
                        <a:bodyPr/>
                        <a:lstStyle/>
                        <a:p>
                          <a:r>
                            <a:rPr lang="tr-TR" sz="500" dirty="0"/>
                            <a:t>3</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smtClean="0">
                                    <a:latin typeface="Cambria Math" panose="02040503050406030204" pitchFamily="18" charset="0"/>
                                  </a:rPr>
                                  <m:t>3×2</m:t>
                                </m:r>
                              </m:oMath>
                            </m:oMathPara>
                          </a14:m>
                          <a:endParaRPr lang="tr-TR" sz="500" dirty="0"/>
                        </a:p>
                      </a:txBody>
                      <a:tcPr marL="19355" marR="19355" marT="9679" marB="9679"/>
                    </a:tc>
                    <a:tc>
                      <a:txBody>
                        <a:bodyPr/>
                        <a:lstStyle/>
                        <a:p>
                          <a:r>
                            <a:rPr lang="tr-TR" sz="500" dirty="0"/>
                            <a:t>18</a:t>
                          </a:r>
                        </a:p>
                      </a:txBody>
                      <a:tcPr marL="19355" marR="19355" marT="9679" marB="9679"/>
                    </a:tc>
                    <a:extLst>
                      <a:ext uri="{0D108BD9-81ED-4DB2-BD59-A6C34878D82A}">
                        <a16:rowId xmlns:a16="http://schemas.microsoft.com/office/drawing/2014/main" val="10003"/>
                      </a:ext>
                    </a:extLst>
                  </a:tr>
                  <a:tr h="100637">
                    <a:tc>
                      <a:txBody>
                        <a:bodyPr/>
                        <a:lstStyle/>
                        <a:p>
                          <a:r>
                            <a:rPr lang="tr-TR" sz="500" dirty="0"/>
                            <a:t>3</a:t>
                          </a:r>
                        </a:p>
                      </a:txBody>
                      <a:tcPr marL="19355" marR="19355" marT="9679" marB="9679"/>
                    </a:tc>
                    <a:tc>
                      <a:txBody>
                        <a:bodyPr/>
                        <a:lstStyle/>
                        <a:p>
                          <a:pPr/>
                          <a14:m>
                            <m:oMathPara xmlns:m="http://schemas.openxmlformats.org/officeDocument/2006/math">
                              <m:oMathParaPr>
                                <m:jc m:val="centerGroup"/>
                              </m:oMathParaPr>
                              <m:oMath xmlns:m="http://schemas.openxmlformats.org/officeDocument/2006/math">
                                <m:r>
                                  <a:rPr lang="tr-TR" sz="500" smtClean="0">
                                    <a:latin typeface="Cambria Math" panose="02040503050406030204" pitchFamily="18" charset="0"/>
                                  </a:rPr>
                                  <m:t>4×2</m:t>
                                </m:r>
                              </m:oMath>
                            </m:oMathPara>
                          </a14:m>
                          <a:endParaRPr lang="tr-TR" sz="500" dirty="0"/>
                        </a:p>
                      </a:txBody>
                      <a:tcPr marL="19355" marR="19355" marT="9679" marB="9679"/>
                    </a:tc>
                    <a:tc>
                      <a:txBody>
                        <a:bodyPr/>
                        <a:lstStyle/>
                        <a:p>
                          <a:r>
                            <a:rPr lang="tr-TR" sz="500" dirty="0"/>
                            <a:t>24</a:t>
                          </a:r>
                        </a:p>
                      </a:txBody>
                      <a:tcPr marL="19355" marR="19355" marT="9679" marB="9679"/>
                    </a:tc>
                    <a:extLst>
                      <a:ext uri="{0D108BD9-81ED-4DB2-BD59-A6C34878D82A}">
                        <a16:rowId xmlns:a16="http://schemas.microsoft.com/office/drawing/2014/main" val="10004"/>
                      </a:ext>
                    </a:extLst>
                  </a:tr>
                </a:tbl>
              </a:graphicData>
            </a:graphic>
          </p:graphicFrame>
        </mc:Choice>
        <mc:Fallback xmlns="">
          <p:graphicFrame>
            <p:nvGraphicFramePr>
              <p:cNvPr id="108" name="Tablo 107"/>
              <p:cNvGraphicFramePr>
                <a:graphicFrameLocks noGrp="1"/>
              </p:cNvGraphicFramePr>
              <p:nvPr/>
            </p:nvGraphicFramePr>
            <p:xfrm>
              <a:off x="2206301" y="6649347"/>
              <a:ext cx="893835" cy="630869"/>
            </p:xfrm>
            <a:graphic>
              <a:graphicData uri="http://schemas.openxmlformats.org/drawingml/2006/table">
                <a:tbl>
                  <a:tblPr firstRow="1" bandRow="1">
                    <a:tableStyleId>{5C22544A-7EE6-4342-B048-85BDC9FD1C3A}</a:tableStyleId>
                  </a:tblPr>
                  <a:tblGrid>
                    <a:gridCol w="297945">
                      <a:extLst>
                        <a:ext uri="{9D8B030D-6E8A-4147-A177-3AD203B41FA5}">
                          <a16:colId xmlns:a16="http://schemas.microsoft.com/office/drawing/2014/main" val="20000"/>
                        </a:ext>
                      </a:extLst>
                    </a:gridCol>
                    <a:gridCol w="297945">
                      <a:extLst>
                        <a:ext uri="{9D8B030D-6E8A-4147-A177-3AD203B41FA5}">
                          <a16:colId xmlns:a16="http://schemas.microsoft.com/office/drawing/2014/main" val="20001"/>
                        </a:ext>
                      </a:extLst>
                    </a:gridCol>
                    <a:gridCol w="297945">
                      <a:extLst>
                        <a:ext uri="{9D8B030D-6E8A-4147-A177-3AD203B41FA5}">
                          <a16:colId xmlns:a16="http://schemas.microsoft.com/office/drawing/2014/main" val="20002"/>
                        </a:ext>
                      </a:extLst>
                    </a:gridCol>
                  </a:tblGrid>
                  <a:tr h="202749">
                    <a:tc>
                      <a:txBody>
                        <a:bodyPr/>
                        <a:lstStyle/>
                        <a:p>
                          <a:pPr algn="ctr"/>
                          <a:r>
                            <a:rPr lang="tr-TR" sz="400" dirty="0"/>
                            <a:t>yükseklik</a:t>
                          </a:r>
                        </a:p>
                      </a:txBody>
                      <a:tcPr marL="19355" marR="19355" marT="9679" marB="9679"/>
                    </a:tc>
                    <a:tc>
                      <a:txBody>
                        <a:bodyPr/>
                        <a:lstStyle/>
                        <a:p>
                          <a:pPr algn="ctr"/>
                          <a:r>
                            <a:rPr lang="tr-TR" sz="400" dirty="0"/>
                            <a:t>Taban alanı</a:t>
                          </a:r>
                        </a:p>
                      </a:txBody>
                      <a:tcPr marL="19355" marR="19355" marT="9679" marB="9679"/>
                    </a:tc>
                    <a:tc>
                      <a:txBody>
                        <a:bodyPr/>
                        <a:lstStyle/>
                        <a:p>
                          <a:endParaRPr lang="tr-TR"/>
                        </a:p>
                      </a:txBody>
                      <a:tcPr marL="19355" marR="19355" marT="9679" marB="9679">
                        <a:blipFill>
                          <a:blip r:embed="rId8"/>
                          <a:stretch>
                            <a:fillRect l="-204167" t="-6250" r="-4167" b="-225000"/>
                          </a:stretch>
                        </a:blipFill>
                      </a:tcPr>
                    </a:tc>
                    <a:extLst>
                      <a:ext uri="{0D108BD9-81ED-4DB2-BD59-A6C34878D82A}">
                        <a16:rowId xmlns:a16="http://schemas.microsoft.com/office/drawing/2014/main" val="10000"/>
                      </a:ext>
                    </a:extLst>
                  </a:tr>
                  <a:tr h="109027">
                    <a:tc>
                      <a:txBody>
                        <a:bodyPr/>
                        <a:lstStyle/>
                        <a:p>
                          <a:r>
                            <a:rPr lang="tr-TR" sz="500" dirty="0"/>
                            <a:t>3</a:t>
                          </a:r>
                        </a:p>
                      </a:txBody>
                      <a:tcPr marL="19355" marR="19355" marT="9679" marB="9679"/>
                    </a:tc>
                    <a:tc>
                      <a:txBody>
                        <a:bodyPr/>
                        <a:lstStyle/>
                        <a:p>
                          <a:endParaRPr lang="tr-TR"/>
                        </a:p>
                      </a:txBody>
                      <a:tcPr marL="19355" marR="19355" marT="9679" marB="9679">
                        <a:blipFill>
                          <a:blip r:embed="rId8"/>
                          <a:stretch>
                            <a:fillRect l="-104167" t="-188889" r="-104167" b="-300000"/>
                          </a:stretch>
                        </a:blipFill>
                      </a:tcPr>
                    </a:tc>
                    <a:tc>
                      <a:txBody>
                        <a:bodyPr/>
                        <a:lstStyle/>
                        <a:p>
                          <a:r>
                            <a:rPr lang="tr-TR" sz="500" dirty="0"/>
                            <a:t>6</a:t>
                          </a:r>
                        </a:p>
                      </a:txBody>
                      <a:tcPr marL="19355" marR="19355" marT="9679" marB="9679"/>
                    </a:tc>
                    <a:extLst>
                      <a:ext uri="{0D108BD9-81ED-4DB2-BD59-A6C34878D82A}">
                        <a16:rowId xmlns:a16="http://schemas.microsoft.com/office/drawing/2014/main" val="10001"/>
                      </a:ext>
                    </a:extLst>
                  </a:tr>
                  <a:tr h="117819">
                    <a:tc>
                      <a:txBody>
                        <a:bodyPr/>
                        <a:lstStyle/>
                        <a:p>
                          <a:r>
                            <a:rPr lang="tr-TR" sz="500" dirty="0"/>
                            <a:t>3</a:t>
                          </a:r>
                        </a:p>
                      </a:txBody>
                      <a:tcPr marL="19355" marR="19355" marT="9679" marB="9679"/>
                    </a:tc>
                    <a:tc>
                      <a:txBody>
                        <a:bodyPr/>
                        <a:lstStyle/>
                        <a:p>
                          <a:endParaRPr lang="tr-TR"/>
                        </a:p>
                      </a:txBody>
                      <a:tcPr marL="19355" marR="19355" marT="9679" marB="9679">
                        <a:blipFill>
                          <a:blip r:embed="rId8"/>
                          <a:stretch>
                            <a:fillRect l="-104167" t="-260000" r="-104167" b="-170000"/>
                          </a:stretch>
                        </a:blipFill>
                      </a:tcPr>
                    </a:tc>
                    <a:tc>
                      <a:txBody>
                        <a:bodyPr/>
                        <a:lstStyle/>
                        <a:p>
                          <a:r>
                            <a:rPr lang="tr-TR" sz="500" dirty="0"/>
                            <a:t>12</a:t>
                          </a:r>
                        </a:p>
                      </a:txBody>
                      <a:tcPr marL="19355" marR="19355" marT="9679" marB="9679"/>
                    </a:tc>
                    <a:extLst>
                      <a:ext uri="{0D108BD9-81ED-4DB2-BD59-A6C34878D82A}">
                        <a16:rowId xmlns:a16="http://schemas.microsoft.com/office/drawing/2014/main" val="10002"/>
                      </a:ext>
                    </a:extLst>
                  </a:tr>
                  <a:tr h="100637">
                    <a:tc>
                      <a:txBody>
                        <a:bodyPr/>
                        <a:lstStyle/>
                        <a:p>
                          <a:r>
                            <a:rPr lang="tr-TR" sz="500" dirty="0"/>
                            <a:t>3</a:t>
                          </a:r>
                        </a:p>
                      </a:txBody>
                      <a:tcPr marL="19355" marR="19355" marT="9679" marB="9679"/>
                    </a:tc>
                    <a:tc>
                      <a:txBody>
                        <a:bodyPr/>
                        <a:lstStyle/>
                        <a:p>
                          <a:endParaRPr lang="tr-TR"/>
                        </a:p>
                      </a:txBody>
                      <a:tcPr marL="19355" marR="19355" marT="9679" marB="9679">
                        <a:blipFill>
                          <a:blip r:embed="rId8"/>
                          <a:stretch>
                            <a:fillRect l="-104167" t="-450000" r="-104167" b="-112500"/>
                          </a:stretch>
                        </a:blipFill>
                      </a:tcPr>
                    </a:tc>
                    <a:tc>
                      <a:txBody>
                        <a:bodyPr/>
                        <a:lstStyle/>
                        <a:p>
                          <a:r>
                            <a:rPr lang="tr-TR" sz="500" dirty="0"/>
                            <a:t>18</a:t>
                          </a:r>
                        </a:p>
                      </a:txBody>
                      <a:tcPr marL="19355" marR="19355" marT="9679" marB="9679"/>
                    </a:tc>
                    <a:extLst>
                      <a:ext uri="{0D108BD9-81ED-4DB2-BD59-A6C34878D82A}">
                        <a16:rowId xmlns:a16="http://schemas.microsoft.com/office/drawing/2014/main" val="10003"/>
                      </a:ext>
                    </a:extLst>
                  </a:tr>
                  <a:tr h="100637">
                    <a:tc>
                      <a:txBody>
                        <a:bodyPr/>
                        <a:lstStyle/>
                        <a:p>
                          <a:r>
                            <a:rPr lang="tr-TR" sz="500" dirty="0"/>
                            <a:t>3</a:t>
                          </a:r>
                        </a:p>
                      </a:txBody>
                      <a:tcPr marL="19355" marR="19355" marT="9679" marB="9679"/>
                    </a:tc>
                    <a:tc>
                      <a:txBody>
                        <a:bodyPr/>
                        <a:lstStyle/>
                        <a:p>
                          <a:endParaRPr lang="tr-TR"/>
                        </a:p>
                      </a:txBody>
                      <a:tcPr marL="19355" marR="19355" marT="9679" marB="9679">
                        <a:blipFill>
                          <a:blip r:embed="rId8"/>
                          <a:stretch>
                            <a:fillRect l="-104167" t="-550000" r="-104167" b="-12500"/>
                          </a:stretch>
                        </a:blipFill>
                      </a:tcPr>
                    </a:tc>
                    <a:tc>
                      <a:txBody>
                        <a:bodyPr/>
                        <a:lstStyle/>
                        <a:p>
                          <a:r>
                            <a:rPr lang="tr-TR" sz="500" dirty="0"/>
                            <a:t>24</a:t>
                          </a:r>
                        </a:p>
                      </a:txBody>
                      <a:tcPr marL="19355" marR="19355" marT="9679" marB="9679"/>
                    </a:tc>
                    <a:extLst>
                      <a:ext uri="{0D108BD9-81ED-4DB2-BD59-A6C34878D82A}">
                        <a16:rowId xmlns:a16="http://schemas.microsoft.com/office/drawing/2014/main" val="10004"/>
                      </a:ext>
                    </a:extLst>
                  </a:tr>
                </a:tbl>
              </a:graphicData>
            </a:graphic>
          </p:graphicFrame>
        </mc:Fallback>
      </mc:AlternateContent>
      <p:graphicFrame>
        <p:nvGraphicFramePr>
          <p:cNvPr id="2" name="Tablo 1"/>
          <p:cNvGraphicFramePr>
            <a:graphicFrameLocks noGrp="1"/>
          </p:cNvGraphicFramePr>
          <p:nvPr>
            <p:extLst>
              <p:ext uri="{D42A27DB-BD31-4B8C-83A1-F6EECF244321}">
                <p14:modId xmlns:p14="http://schemas.microsoft.com/office/powerpoint/2010/main" val="3031327889"/>
              </p:ext>
            </p:extLst>
          </p:nvPr>
        </p:nvGraphicFramePr>
        <p:xfrm>
          <a:off x="874793" y="2097972"/>
          <a:ext cx="2295043" cy="1021595"/>
        </p:xfrm>
        <a:graphic>
          <a:graphicData uri="http://schemas.openxmlformats.org/drawingml/2006/table">
            <a:tbl>
              <a:tblPr firstRow="1" bandRow="1">
                <a:tableStyleId>{E8B1032C-EA38-4F05-BA0D-38AFFFC7BED3}</a:tableStyleId>
              </a:tblPr>
              <a:tblGrid>
                <a:gridCol w="2295043">
                  <a:extLst>
                    <a:ext uri="{9D8B030D-6E8A-4147-A177-3AD203B41FA5}">
                      <a16:colId xmlns:a16="http://schemas.microsoft.com/office/drawing/2014/main" val="20000"/>
                    </a:ext>
                  </a:extLst>
                </a:gridCol>
              </a:tblGrid>
              <a:tr h="236119">
                <a:tc>
                  <a:txBody>
                    <a:bodyPr/>
                    <a:lstStyle/>
                    <a:p>
                      <a:pPr algn="just"/>
                      <a:r>
                        <a:rPr lang="tr-TR" sz="700" dirty="0">
                          <a:solidFill>
                            <a:srgbClr val="00B050"/>
                          </a:solidFill>
                          <a:latin typeface="Times New Roman" panose="02020603050405020304" pitchFamily="18" charset="0"/>
                          <a:cs typeface="Times New Roman" panose="02020603050405020304" pitchFamily="18" charset="0"/>
                        </a:rPr>
                        <a:t>Kazanım: </a:t>
                      </a:r>
                      <a:r>
                        <a:rPr lang="tr-TR" sz="700" b="0" dirty="0">
                          <a:solidFill>
                            <a:schemeClr val="tx1"/>
                          </a:solidFill>
                          <a:latin typeface="Times New Roman" panose="02020603050405020304" pitchFamily="18" charset="0"/>
                          <a:cs typeface="Times New Roman" panose="02020603050405020304" pitchFamily="18" charset="0"/>
                        </a:rPr>
                        <a:t>8.3.4.4.Dik dairesel</a:t>
                      </a:r>
                      <a:r>
                        <a:rPr lang="tr-TR" sz="700" b="0" baseline="0" dirty="0">
                          <a:solidFill>
                            <a:schemeClr val="tx1"/>
                          </a:solidFill>
                          <a:latin typeface="Times New Roman" panose="02020603050405020304" pitchFamily="18" charset="0"/>
                          <a:cs typeface="Times New Roman" panose="02020603050405020304" pitchFamily="18" charset="0"/>
                        </a:rPr>
                        <a:t> silindirin hacim bağıntısını oluşturur, ilgili problemleri çözer.</a:t>
                      </a:r>
                      <a:endParaRPr lang="tr-TR" sz="700" dirty="0">
                        <a:solidFill>
                          <a:srgbClr val="00B050"/>
                        </a:solidFill>
                        <a:latin typeface="Times New Roman" panose="02020603050405020304" pitchFamily="18" charset="0"/>
                        <a:cs typeface="Times New Roman" panose="02020603050405020304" pitchFamily="18" charset="0"/>
                      </a:endParaRPr>
                    </a:p>
                  </a:txBody>
                  <a:tcPr marL="19355" marR="19355" marT="9679" marB="967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324157">
                <a:tc>
                  <a:txBody>
                    <a:bodyPr/>
                    <a:lstStyle/>
                    <a:p>
                      <a:pPr marL="0" marR="0" lvl="0" indent="0" algn="just" defTabSz="2519995" rtl="0" eaLnBrk="1" fontAlgn="auto" latinLnBrk="0" hangingPunct="1">
                        <a:lnSpc>
                          <a:spcPct val="100000"/>
                        </a:lnSpc>
                        <a:spcBef>
                          <a:spcPts val="0"/>
                        </a:spcBef>
                        <a:spcAft>
                          <a:spcPts val="0"/>
                        </a:spcAft>
                        <a:buClrTx/>
                        <a:buSzTx/>
                        <a:buFontTx/>
                        <a:buNone/>
                        <a:tabLst/>
                        <a:defRPr/>
                      </a:pPr>
                      <a:r>
                        <a:rPr lang="tr-TR" sz="700" b="1" dirty="0">
                          <a:solidFill>
                            <a:srgbClr val="FFC000"/>
                          </a:solidFill>
                          <a:latin typeface="Times New Roman" pitchFamily="18" charset="0"/>
                          <a:cs typeface="Times New Roman" pitchFamily="18" charset="0"/>
                        </a:rPr>
                        <a:t>Öğrenci kazanımları:</a:t>
                      </a:r>
                      <a:r>
                        <a:rPr lang="tr-TR" sz="700" b="1" baseline="0" dirty="0">
                          <a:solidFill>
                            <a:srgbClr val="FFC000"/>
                          </a:solidFill>
                          <a:latin typeface="Times New Roman" pitchFamily="18" charset="0"/>
                          <a:cs typeface="Times New Roman" pitchFamily="18" charset="0"/>
                        </a:rPr>
                        <a:t> </a:t>
                      </a:r>
                      <a:r>
                        <a:rPr lang="tr-TR" sz="700" b="0" baseline="0" dirty="0">
                          <a:solidFill>
                            <a:schemeClr val="tx1"/>
                          </a:solidFill>
                          <a:latin typeface="Times New Roman" pitchFamily="18" charset="0"/>
                          <a:cs typeface="Times New Roman" pitchFamily="18" charset="0"/>
                        </a:rPr>
                        <a:t>Dik silindirin hacim bağıntısını dik prizmanın hacim bağıntısı ile ilişkilendirerek  birim küpleri kullanarak oluşturur.</a:t>
                      </a:r>
                      <a:endParaRPr lang="tr-TR" sz="700" dirty="0">
                        <a:latin typeface="Times New Roman" panose="02020603050405020304" pitchFamily="18" charset="0"/>
                        <a:cs typeface="Times New Roman" panose="02020603050405020304" pitchFamily="18" charset="0"/>
                      </a:endParaRPr>
                    </a:p>
                  </a:txBody>
                  <a:tcPr marL="19355" marR="19355" marT="9679" marB="96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62291">
                <a:tc>
                  <a:txBody>
                    <a:bodyPr/>
                    <a:lstStyle/>
                    <a:p>
                      <a:pPr algn="just"/>
                      <a:r>
                        <a:rPr lang="tr-TR" sz="700" b="1" dirty="0">
                          <a:solidFill>
                            <a:srgbClr val="FF0000"/>
                          </a:solidFill>
                          <a:latin typeface="Times New Roman" panose="02020603050405020304" pitchFamily="18" charset="0"/>
                          <a:cs typeface="Times New Roman" panose="02020603050405020304" pitchFamily="18" charset="0"/>
                        </a:rPr>
                        <a:t>Beklentiler:</a:t>
                      </a:r>
                      <a:r>
                        <a:rPr lang="tr-TR" sz="700" b="1" baseline="0" dirty="0">
                          <a:solidFill>
                            <a:srgbClr val="FF0000"/>
                          </a:solidFill>
                          <a:latin typeface="Times New Roman" panose="02020603050405020304" pitchFamily="18" charset="0"/>
                          <a:cs typeface="Times New Roman" panose="02020603050405020304" pitchFamily="18" charset="0"/>
                        </a:rPr>
                        <a:t> </a:t>
                      </a:r>
                      <a:r>
                        <a:rPr lang="tr-TR" sz="700" b="0" baseline="0" dirty="0">
                          <a:solidFill>
                            <a:schemeClr val="tx1"/>
                          </a:solidFill>
                          <a:latin typeface="Times New Roman" panose="02020603050405020304" pitchFamily="18" charset="0"/>
                          <a:cs typeface="Times New Roman" panose="02020603050405020304" pitchFamily="18" charset="0"/>
                        </a:rPr>
                        <a:t>D</a:t>
                      </a:r>
                      <a:r>
                        <a:rPr lang="tr-TR" sz="700" b="0" baseline="0" dirty="0">
                          <a:latin typeface="Times New Roman" panose="02020603050405020304" pitchFamily="18" charset="0"/>
                          <a:cs typeface="Times New Roman" panose="02020603050405020304" pitchFamily="18" charset="0"/>
                        </a:rPr>
                        <a:t>ik prizmanın hacim bağıntısından yola çıkarak öğrencinin ön bilgilerinin aktif  hale gelmesi ve ilgili kazanımla ilişkilendirerek öğrenmelerinin gerçekleşmesi amaçlanmaktadır.</a:t>
                      </a:r>
                      <a:endParaRPr lang="tr-TR" sz="700" b="0" dirty="0">
                        <a:latin typeface="Times New Roman" panose="02020603050405020304" pitchFamily="18" charset="0"/>
                        <a:cs typeface="Times New Roman" panose="02020603050405020304" pitchFamily="18" charset="0"/>
                      </a:endParaRPr>
                    </a:p>
                  </a:txBody>
                  <a:tcPr marL="19355" marR="19355" marT="9679" marB="9679">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1303313340"/>
              </p:ext>
            </p:extLst>
          </p:nvPr>
        </p:nvGraphicFramePr>
        <p:xfrm>
          <a:off x="3195649" y="2709893"/>
          <a:ext cx="2724194" cy="4262731"/>
        </p:xfrm>
        <a:graphic>
          <a:graphicData uri="http://schemas.openxmlformats.org/drawingml/2006/table">
            <a:tbl>
              <a:tblPr firstRow="1" bandRow="1">
                <a:tableStyleId>{5C22544A-7EE6-4342-B048-85BDC9FD1C3A}</a:tableStyleId>
              </a:tblPr>
              <a:tblGrid>
                <a:gridCol w="1435427">
                  <a:extLst>
                    <a:ext uri="{9D8B030D-6E8A-4147-A177-3AD203B41FA5}">
                      <a16:colId xmlns:a16="http://schemas.microsoft.com/office/drawing/2014/main" val="20000"/>
                    </a:ext>
                  </a:extLst>
                </a:gridCol>
                <a:gridCol w="1288767">
                  <a:extLst>
                    <a:ext uri="{9D8B030D-6E8A-4147-A177-3AD203B41FA5}">
                      <a16:colId xmlns:a16="http://schemas.microsoft.com/office/drawing/2014/main" val="20001"/>
                    </a:ext>
                  </a:extLst>
                </a:gridCol>
              </a:tblGrid>
              <a:tr h="191455">
                <a:tc gridSpan="2">
                  <a:txBody>
                    <a:bodyPr/>
                    <a:lstStyle/>
                    <a:p>
                      <a:pPr algn="ctr"/>
                      <a:r>
                        <a:rPr lang="tr-TR" sz="700" dirty="0">
                          <a:solidFill>
                            <a:srgbClr val="FF0000"/>
                          </a:solidFill>
                          <a:latin typeface="Times New Roman" panose="02020603050405020304" pitchFamily="18" charset="0"/>
                          <a:cs typeface="Times New Roman" panose="02020603050405020304" pitchFamily="18" charset="0"/>
                        </a:rPr>
                        <a:t>Dik Silindirin</a:t>
                      </a:r>
                      <a:r>
                        <a:rPr lang="tr-TR" sz="700" baseline="0" dirty="0">
                          <a:solidFill>
                            <a:srgbClr val="FF0000"/>
                          </a:solidFill>
                          <a:latin typeface="Times New Roman" panose="02020603050405020304" pitchFamily="18" charset="0"/>
                          <a:cs typeface="Times New Roman" panose="02020603050405020304" pitchFamily="18" charset="0"/>
                        </a:rPr>
                        <a:t> Hacim Bağıntısını Oluşturma Çalışmaları</a:t>
                      </a:r>
                      <a:endParaRPr lang="tr-TR" sz="700" dirty="0">
                        <a:solidFill>
                          <a:srgbClr val="FF0000"/>
                        </a:solidFill>
                        <a:latin typeface="Times New Roman" panose="02020603050405020304" pitchFamily="18" charset="0"/>
                        <a:cs typeface="Times New Roman" panose="02020603050405020304" pitchFamily="18" charset="0"/>
                      </a:endParaRPr>
                    </a:p>
                  </a:txBody>
                  <a:tcPr marL="19355" marR="19355" marT="9679" marB="9679">
                    <a:solidFill>
                      <a:schemeClr val="accent1">
                        <a:lumMod val="20000"/>
                        <a:lumOff val="80000"/>
                      </a:schemeClr>
                    </a:solidFill>
                  </a:tcPr>
                </a:tc>
                <a:tc hMerge="1">
                  <a:txBody>
                    <a:bodyPr/>
                    <a:lstStyle/>
                    <a:p>
                      <a:endParaRPr lang="tr-TR" dirty="0"/>
                    </a:p>
                  </a:txBody>
                  <a:tcPr>
                    <a:solidFill>
                      <a:schemeClr val="accent1">
                        <a:lumMod val="20000"/>
                        <a:lumOff val="80000"/>
                      </a:schemeClr>
                    </a:solidFill>
                  </a:tcPr>
                </a:tc>
                <a:extLst>
                  <a:ext uri="{0D108BD9-81ED-4DB2-BD59-A6C34878D82A}">
                    <a16:rowId xmlns:a16="http://schemas.microsoft.com/office/drawing/2014/main" val="10000"/>
                  </a:ext>
                </a:extLst>
              </a:tr>
              <a:tr h="625323">
                <a:tc>
                  <a:txBody>
                    <a:bodyPr/>
                    <a:lstStyle/>
                    <a:p>
                      <a:pPr marL="457200" indent="-457200" algn="just">
                        <a:buFont typeface="+mj-lt"/>
                        <a:buAutoNum type="arabicParenR"/>
                      </a:pPr>
                      <a:endParaRPr lang="tr-TR" sz="500" dirty="0">
                        <a:latin typeface="Times New Roman" panose="02020603050405020304" pitchFamily="18" charset="0"/>
                        <a:cs typeface="Times New Roman" panose="02020603050405020304" pitchFamily="18" charset="0"/>
                      </a:endParaRPr>
                    </a:p>
                    <a:p>
                      <a:pPr marL="457200" indent="-457200" algn="just">
                        <a:buFont typeface="+mj-lt"/>
                        <a:buAutoNum type="arabicParenR"/>
                      </a:pPr>
                      <a:r>
                        <a:rPr lang="tr-TR" sz="700" dirty="0">
                          <a:latin typeface="Times New Roman" panose="02020603050405020304" pitchFamily="18" charset="0"/>
                          <a:cs typeface="Times New Roman" panose="02020603050405020304" pitchFamily="18" charset="0"/>
                        </a:rPr>
                        <a:t>Birim</a:t>
                      </a:r>
                      <a:r>
                        <a:rPr lang="tr-TR" sz="700" baseline="0" dirty="0">
                          <a:latin typeface="Times New Roman" panose="02020603050405020304" pitchFamily="18" charset="0"/>
                          <a:cs typeface="Times New Roman" panose="02020603050405020304" pitchFamily="18" charset="0"/>
                        </a:rPr>
                        <a:t> küpleri aralarında boşluk kalmayacak şekilde yandaki şekildeki gibi yerleştiriniz.</a:t>
                      </a:r>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1">
                        <a:lumMod val="20000"/>
                        <a:lumOff val="80000"/>
                      </a:schemeClr>
                    </a:solidFill>
                  </a:tcPr>
                </a:tc>
                <a:tc>
                  <a:txBody>
                    <a:bodyPr/>
                    <a:lstStyle/>
                    <a:p>
                      <a:endParaRPr lang="tr-TR" sz="400" dirty="0"/>
                    </a:p>
                  </a:txBody>
                  <a:tcPr marL="19355" marR="19355" marT="9679" marB="9679">
                    <a:solidFill>
                      <a:schemeClr val="accent1">
                        <a:lumMod val="20000"/>
                        <a:lumOff val="80000"/>
                      </a:schemeClr>
                    </a:solidFill>
                  </a:tcPr>
                </a:tc>
                <a:extLst>
                  <a:ext uri="{0D108BD9-81ED-4DB2-BD59-A6C34878D82A}">
                    <a16:rowId xmlns:a16="http://schemas.microsoft.com/office/drawing/2014/main" val="10001"/>
                  </a:ext>
                </a:extLst>
              </a:tr>
              <a:tr h="669989">
                <a:tc>
                  <a:txBody>
                    <a:bodyPr/>
                    <a:lstStyle/>
                    <a:p>
                      <a:endParaRPr lang="tr-TR" sz="400" dirty="0"/>
                    </a:p>
                  </a:txBody>
                  <a:tcPr marL="19355" marR="19355" marT="9679" marB="9679">
                    <a:blipFill rotWithShape="0">
                      <a:blip r:embed="rId9"/>
                      <a:stretch>
                        <a:fillRect l="-90" t="-124663" r="-90117" b="-415029"/>
                      </a:stretch>
                    </a:blipFill>
                  </a:tcPr>
                </a:tc>
                <a:tc>
                  <a:txBody>
                    <a:bodyPr/>
                    <a:lstStyle/>
                    <a:p>
                      <a:endParaRPr lang="tr-TR" sz="400" dirty="0"/>
                    </a:p>
                  </a:txBody>
                  <a:tcPr marL="19355" marR="19355" marT="9679" marB="9679">
                    <a:solidFill>
                      <a:schemeClr val="accent1">
                        <a:lumMod val="20000"/>
                        <a:lumOff val="80000"/>
                      </a:schemeClr>
                    </a:solidFill>
                  </a:tcPr>
                </a:tc>
                <a:extLst>
                  <a:ext uri="{0D108BD9-81ED-4DB2-BD59-A6C34878D82A}">
                    <a16:rowId xmlns:a16="http://schemas.microsoft.com/office/drawing/2014/main" val="10002"/>
                  </a:ext>
                </a:extLst>
              </a:tr>
              <a:tr h="560805">
                <a:tc>
                  <a:txBody>
                    <a:bodyPr/>
                    <a:lstStyle/>
                    <a:p>
                      <a:pPr algn="just"/>
                      <a:r>
                        <a:rPr lang="tr-TR" sz="500" dirty="0">
                          <a:latin typeface="Times New Roman" panose="02020603050405020304" pitchFamily="18" charset="0"/>
                          <a:cs typeface="Times New Roman" panose="02020603050405020304" pitchFamily="18" charset="0"/>
                        </a:rPr>
                        <a:t>3)</a:t>
                      </a:r>
                      <a:r>
                        <a:rPr lang="tr-TR" sz="500" baseline="0" dirty="0">
                          <a:latin typeface="Times New Roman" panose="02020603050405020304" pitchFamily="18" charset="0"/>
                          <a:cs typeface="Times New Roman" panose="02020603050405020304" pitchFamily="18" charset="0"/>
                        </a:rPr>
                        <a:t>  </a:t>
                      </a:r>
                      <a:r>
                        <a:rPr lang="tr-TR" sz="700" baseline="0" dirty="0">
                          <a:latin typeface="Times New Roman" panose="02020603050405020304" pitchFamily="18" charset="0"/>
                          <a:cs typeface="Times New Roman" panose="02020603050405020304" pitchFamily="18" charset="0"/>
                        </a:rPr>
                        <a:t>Silindirin içine yandaki şekildeki gibi bir sıra birim küp yerleştirerek bir sıra için kaç birim küp konulabileceğini tahmin ediniz.</a:t>
                      </a:r>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1">
                        <a:lumMod val="20000"/>
                        <a:lumOff val="80000"/>
                      </a:schemeClr>
                    </a:solidFill>
                  </a:tcPr>
                </a:tc>
                <a:tc>
                  <a:txBody>
                    <a:bodyPr/>
                    <a:lstStyle/>
                    <a:p>
                      <a:endParaRPr lang="tr-TR" sz="400" dirty="0"/>
                    </a:p>
                  </a:txBody>
                  <a:tcPr marL="19355" marR="19355" marT="9679" marB="9679">
                    <a:solidFill>
                      <a:schemeClr val="accent1">
                        <a:lumMod val="20000"/>
                        <a:lumOff val="80000"/>
                      </a:schemeClr>
                    </a:solidFill>
                  </a:tcPr>
                </a:tc>
                <a:extLst>
                  <a:ext uri="{0D108BD9-81ED-4DB2-BD59-A6C34878D82A}">
                    <a16:rowId xmlns:a16="http://schemas.microsoft.com/office/drawing/2014/main" val="10003"/>
                  </a:ext>
                </a:extLst>
              </a:tr>
              <a:tr h="625323">
                <a:tc>
                  <a:txBody>
                    <a:bodyPr/>
                    <a:lstStyle/>
                    <a:p>
                      <a:pPr algn="just"/>
                      <a:r>
                        <a:rPr lang="tr-TR" sz="500" dirty="0">
                          <a:latin typeface="Times New Roman" panose="02020603050405020304" pitchFamily="18" charset="0"/>
                          <a:cs typeface="Times New Roman" panose="02020603050405020304" pitchFamily="18" charset="0"/>
                        </a:rPr>
                        <a:t>4)  </a:t>
                      </a:r>
                      <a:r>
                        <a:rPr lang="tr-TR" sz="700" dirty="0">
                          <a:latin typeface="Times New Roman" panose="02020603050405020304" pitchFamily="18" charset="0"/>
                          <a:cs typeface="Times New Roman" panose="02020603050405020304" pitchFamily="18" charset="0"/>
                        </a:rPr>
                        <a:t>Silindirin yüksekliğini dikkate alarak silindirin içine yandaki şekildeki gibi üst üste kaç birim küp yerleştirebileceğini</a:t>
                      </a:r>
                      <a:r>
                        <a:rPr lang="tr-TR" sz="700" baseline="0" dirty="0">
                          <a:latin typeface="Times New Roman" panose="02020603050405020304" pitchFamily="18" charset="0"/>
                          <a:cs typeface="Times New Roman" panose="02020603050405020304" pitchFamily="18" charset="0"/>
                        </a:rPr>
                        <a:t> tahmin ediniz.</a:t>
                      </a:r>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1">
                        <a:lumMod val="20000"/>
                        <a:lumOff val="80000"/>
                      </a:schemeClr>
                    </a:solidFill>
                  </a:tcPr>
                </a:tc>
                <a:tc>
                  <a:txBody>
                    <a:bodyPr/>
                    <a:lstStyle/>
                    <a:p>
                      <a:endParaRPr lang="tr-TR" sz="400" dirty="0"/>
                    </a:p>
                  </a:txBody>
                  <a:tcPr marL="19355" marR="19355" marT="9679" marB="9679">
                    <a:solidFill>
                      <a:schemeClr val="accent1">
                        <a:lumMod val="20000"/>
                        <a:lumOff val="80000"/>
                      </a:schemeClr>
                    </a:solidFill>
                  </a:tcPr>
                </a:tc>
                <a:extLst>
                  <a:ext uri="{0D108BD9-81ED-4DB2-BD59-A6C34878D82A}">
                    <a16:rowId xmlns:a16="http://schemas.microsoft.com/office/drawing/2014/main" val="10004"/>
                  </a:ext>
                </a:extLst>
              </a:tr>
              <a:tr h="545917">
                <a:tc>
                  <a:txBody>
                    <a:bodyPr/>
                    <a:lstStyle/>
                    <a:p>
                      <a:pPr algn="just"/>
                      <a:r>
                        <a:rPr lang="tr-TR" sz="500" dirty="0">
                          <a:latin typeface="Times New Roman" panose="02020603050405020304" pitchFamily="18" charset="0"/>
                          <a:cs typeface="Times New Roman" panose="02020603050405020304" pitchFamily="18" charset="0"/>
                        </a:rPr>
                        <a:t>5</a:t>
                      </a:r>
                      <a:r>
                        <a:rPr lang="tr-TR" sz="700" dirty="0">
                          <a:latin typeface="Times New Roman" panose="02020603050405020304" pitchFamily="18" charset="0"/>
                          <a:cs typeface="Times New Roman" panose="02020603050405020304" pitchFamily="18" charset="0"/>
                        </a:rPr>
                        <a:t>)</a:t>
                      </a:r>
                      <a:r>
                        <a:rPr lang="tr-TR" sz="700" baseline="0" dirty="0">
                          <a:latin typeface="Times New Roman" panose="02020603050405020304" pitchFamily="18" charset="0"/>
                          <a:cs typeface="Times New Roman" panose="02020603050405020304" pitchFamily="18" charset="0"/>
                        </a:rPr>
                        <a:t>  3. ve 4. aşamadaki birim küp sayılarını kullanarak silindirin içine yandaki şekildeki gibi kaç tane birim küp konulabileceğini tahmin ediniz.</a:t>
                      </a:r>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1">
                        <a:lumMod val="20000"/>
                        <a:lumOff val="80000"/>
                      </a:schemeClr>
                    </a:solidFill>
                  </a:tcPr>
                </a:tc>
                <a:tc>
                  <a:txBody>
                    <a:bodyPr/>
                    <a:lstStyle/>
                    <a:p>
                      <a:endParaRPr lang="tr-TR" sz="400" dirty="0"/>
                    </a:p>
                  </a:txBody>
                  <a:tcPr marL="19355" marR="19355" marT="9679" marB="9679">
                    <a:solidFill>
                      <a:schemeClr val="accent1">
                        <a:lumMod val="20000"/>
                        <a:lumOff val="80000"/>
                      </a:schemeClr>
                    </a:solidFill>
                  </a:tcPr>
                </a:tc>
                <a:extLst>
                  <a:ext uri="{0D108BD9-81ED-4DB2-BD59-A6C34878D82A}">
                    <a16:rowId xmlns:a16="http://schemas.microsoft.com/office/drawing/2014/main" val="10005"/>
                  </a:ext>
                </a:extLst>
              </a:tr>
              <a:tr h="1043919">
                <a:tc gridSpan="2">
                  <a:txBody>
                    <a:bodyPr/>
                    <a:lstStyle/>
                    <a:p>
                      <a:endParaRPr lang="tr-TR" sz="400" dirty="0"/>
                    </a:p>
                  </a:txBody>
                  <a:tcPr marL="19355" marR="19355" marT="9679" marB="9679">
                    <a:blipFill rotWithShape="0">
                      <a:blip r:embed="rId9"/>
                      <a:stretch>
                        <a:fillRect l="-47" t="-310136" r="-189" b="-247"/>
                      </a:stretch>
                    </a:blipFill>
                  </a:tcPr>
                </a:tc>
                <a:tc hMerge="1">
                  <a:txBody>
                    <a:bodyPr/>
                    <a:lstStyle/>
                    <a:p>
                      <a:endParaRPr lang="tr-TR" dirty="0"/>
                    </a:p>
                  </a:txBody>
                  <a:tcP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pic>
        <p:nvPicPr>
          <p:cNvPr id="5" name="Resim 4"/>
          <p:cNvPicPr>
            <a:picLocks noChangeAspect="1"/>
          </p:cNvPicPr>
          <p:nvPr/>
        </p:nvPicPr>
        <p:blipFill rotWithShape="1">
          <a:blip r:embed="rId10" cstate="print"/>
          <a:srcRect t="25287" b="20281"/>
          <a:stretch/>
        </p:blipFill>
        <p:spPr>
          <a:xfrm>
            <a:off x="4989943" y="3026049"/>
            <a:ext cx="534807" cy="388143"/>
          </a:xfrm>
          <a:prstGeom prst="rect">
            <a:avLst/>
          </a:prstGeom>
        </p:spPr>
      </p:pic>
      <p:pic>
        <p:nvPicPr>
          <p:cNvPr id="8" name="Resim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99265" y="3609331"/>
            <a:ext cx="464099" cy="531963"/>
          </a:xfrm>
          <a:prstGeom prst="rect">
            <a:avLst/>
          </a:prstGeom>
        </p:spPr>
      </p:pic>
      <p:pic>
        <p:nvPicPr>
          <p:cNvPr id="12" name="Resim 11"/>
          <p:cNvPicPr>
            <a:picLocks noChangeAspect="1"/>
          </p:cNvPicPr>
          <p:nvPr/>
        </p:nvPicPr>
        <p:blipFill rotWithShape="1">
          <a:blip r:embed="rId12" cstate="print"/>
          <a:srcRect t="29434" b="8368"/>
          <a:stretch/>
        </p:blipFill>
        <p:spPr>
          <a:xfrm>
            <a:off x="5063568" y="4257546"/>
            <a:ext cx="532624" cy="441703"/>
          </a:xfrm>
          <a:prstGeom prst="rect">
            <a:avLst/>
          </a:prstGeom>
        </p:spPr>
      </p:pic>
      <p:pic>
        <p:nvPicPr>
          <p:cNvPr id="13" name="Resim 12"/>
          <p:cNvPicPr>
            <a:picLocks noChangeAspect="1"/>
          </p:cNvPicPr>
          <p:nvPr/>
        </p:nvPicPr>
        <p:blipFill rotWithShape="1">
          <a:blip r:embed="rId13" cstate="print"/>
          <a:srcRect l="7342" t="14791" r="5828"/>
          <a:stretch/>
        </p:blipFill>
        <p:spPr>
          <a:xfrm>
            <a:off x="5044952" y="4810375"/>
            <a:ext cx="505733" cy="444803"/>
          </a:xfrm>
          <a:prstGeom prst="rect">
            <a:avLst/>
          </a:prstGeom>
        </p:spPr>
      </p:pic>
      <p:pic>
        <p:nvPicPr>
          <p:cNvPr id="14" name="Resim 13"/>
          <p:cNvPicPr>
            <a:picLocks noChangeAspect="1"/>
          </p:cNvPicPr>
          <p:nvPr/>
        </p:nvPicPr>
        <p:blipFill rotWithShape="1">
          <a:blip r:embed="rId14" cstate="print"/>
          <a:srcRect l="12125" t="6144" r="11793" b="8508"/>
          <a:stretch/>
        </p:blipFill>
        <p:spPr>
          <a:xfrm>
            <a:off x="5036168" y="5415226"/>
            <a:ext cx="491376" cy="465783"/>
          </a:xfrm>
          <a:prstGeom prst="rect">
            <a:avLst/>
          </a:prstGeom>
        </p:spPr>
      </p:pic>
      <p:graphicFrame>
        <p:nvGraphicFramePr>
          <p:cNvPr id="15" name="Tablo 14"/>
          <p:cNvGraphicFramePr>
            <a:graphicFrameLocks noGrp="1"/>
          </p:cNvGraphicFramePr>
          <p:nvPr/>
        </p:nvGraphicFramePr>
        <p:xfrm>
          <a:off x="3195649" y="7008923"/>
          <a:ext cx="2724193" cy="727256"/>
        </p:xfrm>
        <a:graphic>
          <a:graphicData uri="http://schemas.openxmlformats.org/drawingml/2006/table">
            <a:tbl>
              <a:tblPr firstRow="1" bandRow="1">
                <a:tableStyleId>{5C22544A-7EE6-4342-B048-85BDC9FD1C3A}</a:tableStyleId>
              </a:tblPr>
              <a:tblGrid>
                <a:gridCol w="2724193">
                  <a:extLst>
                    <a:ext uri="{9D8B030D-6E8A-4147-A177-3AD203B41FA5}">
                      <a16:colId xmlns:a16="http://schemas.microsoft.com/office/drawing/2014/main" val="20000"/>
                    </a:ext>
                  </a:extLst>
                </a:gridCol>
              </a:tblGrid>
              <a:tr h="727256">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700" b="1" dirty="0">
                          <a:solidFill>
                            <a:schemeClr val="tx1"/>
                          </a:solidFill>
                          <a:latin typeface="Times New Roman" panose="02020603050405020304" pitchFamily="18" charset="0"/>
                          <a:cs typeface="Times New Roman" panose="02020603050405020304" pitchFamily="18" charset="0"/>
                        </a:rPr>
                        <a:t>Kaynakça:</a:t>
                      </a:r>
                    </a:p>
                    <a:p>
                      <a:pPr algn="just">
                        <a:lnSpc>
                          <a:spcPct val="107000"/>
                        </a:lnSpc>
                        <a:spcAft>
                          <a:spcPts val="600"/>
                        </a:spcAft>
                      </a:pPr>
                      <a:r>
                        <a:rPr lang="tr-TR" sz="5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Van De Walle, A. J., Karp, S. K., &amp; Bay-Williams, M. J. (2016). İlkokul Ve Ortaokul Matematiği Gelişimsel Yaklaşımla Öğretim (7. Baskıdan) (Çev. Ed. S. Durmuş). Ankara: Nobel Akademik Yayıncılık.</a:t>
                      </a:r>
                      <a:endParaRPr lang="tr-TR" sz="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2519995" rtl="0" eaLnBrk="1" fontAlgn="auto" latinLnBrk="0" hangingPunct="1">
                        <a:lnSpc>
                          <a:spcPct val="100000"/>
                        </a:lnSpc>
                        <a:spcBef>
                          <a:spcPts val="0"/>
                        </a:spcBef>
                        <a:spcAft>
                          <a:spcPts val="0"/>
                        </a:spcAft>
                        <a:buClrTx/>
                        <a:buSzTx/>
                        <a:buFontTx/>
                        <a:buNone/>
                        <a:tabLst/>
                        <a:defRPr/>
                      </a:pPr>
                      <a:r>
                        <a:rPr lang="tr-TR" sz="500" b="0" kern="1200" dirty="0">
                          <a:solidFill>
                            <a:schemeClr val="tx1"/>
                          </a:solidFill>
                          <a:effectLst/>
                          <a:latin typeface="+mn-lt"/>
                          <a:ea typeface="+mn-ea"/>
                          <a:cs typeface="+mn-cs"/>
                        </a:rPr>
                        <a:t>MEB (2018). T.C. Milli Eğitim Bakanlığı Matematik Dersi Öğretim Programı (İlkokul ve Ortaokul 1, 2, 3, 4, 5, 6, 7 ve 8. Sınıflar) Ankara: Milli Eğitim Bakanlığı.</a:t>
                      </a:r>
                    </a:p>
                    <a:p>
                      <a:r>
                        <a:rPr lang="tr-TR" sz="500" b="0" dirty="0">
                          <a:solidFill>
                            <a:schemeClr val="tx1"/>
                          </a:solidFill>
                          <a:latin typeface="Times New Roman" panose="02020603050405020304" pitchFamily="18" charset="0"/>
                          <a:cs typeface="Times New Roman" panose="02020603050405020304" pitchFamily="18" charset="0"/>
                        </a:rPr>
                        <a:t>Kişi, E.(2018).</a:t>
                      </a:r>
                      <a:r>
                        <a:rPr lang="tr-TR" sz="500" b="0" baseline="0" dirty="0">
                          <a:solidFill>
                            <a:schemeClr val="tx1"/>
                          </a:solidFill>
                          <a:latin typeface="Times New Roman" panose="02020603050405020304" pitchFamily="18" charset="0"/>
                          <a:cs typeface="Times New Roman" panose="02020603050405020304" pitchFamily="18" charset="0"/>
                        </a:rPr>
                        <a:t> Ortaokul Matematik 5. Sınıf Ders Kitabı Ankara: Ekoyay Yayınları</a:t>
                      </a:r>
                      <a:endParaRPr lang="tr-TR" sz="500" b="0" dirty="0">
                        <a:solidFill>
                          <a:schemeClr val="tx1"/>
                        </a:solidFill>
                        <a:latin typeface="Times New Roman" panose="02020603050405020304" pitchFamily="18" charset="0"/>
                        <a:cs typeface="Times New Roman" panose="02020603050405020304" pitchFamily="18" charset="0"/>
                      </a:endParaRPr>
                    </a:p>
                  </a:txBody>
                  <a:tcPr marL="19355" marR="19355" marT="9679" marB="9679">
                    <a:solidFill>
                      <a:schemeClr val="accent3">
                        <a:lumMod val="20000"/>
                        <a:lumOff val="80000"/>
                      </a:schemeClr>
                    </a:solidFill>
                  </a:tcPr>
                </a:tc>
                <a:extLst>
                  <a:ext uri="{0D108BD9-81ED-4DB2-BD59-A6C34878D82A}">
                    <a16:rowId xmlns:a16="http://schemas.microsoft.com/office/drawing/2014/main" val="10000"/>
                  </a:ext>
                </a:extLst>
              </a:tr>
            </a:tbl>
          </a:graphicData>
        </a:graphic>
      </p:graphicFrame>
      <p:pic>
        <p:nvPicPr>
          <p:cNvPr id="6" name="Resim 5"/>
          <p:cNvPicPr>
            <a:picLocks noChangeAspect="1"/>
          </p:cNvPicPr>
          <p:nvPr/>
        </p:nvPicPr>
        <p:blipFill>
          <a:blip r:embed="rId15" cstate="print"/>
          <a:stretch>
            <a:fillRect/>
          </a:stretch>
        </p:blipFill>
        <p:spPr>
          <a:xfrm>
            <a:off x="5440961" y="3602031"/>
            <a:ext cx="310465" cy="551939"/>
          </a:xfrm>
          <a:prstGeom prst="rect">
            <a:avLst/>
          </a:prstGeom>
        </p:spPr>
      </p:pic>
      <p:graphicFrame>
        <p:nvGraphicFramePr>
          <p:cNvPr id="19" name="Tablo 18"/>
          <p:cNvGraphicFramePr>
            <a:graphicFrameLocks noGrp="1"/>
          </p:cNvGraphicFramePr>
          <p:nvPr>
            <p:extLst>
              <p:ext uri="{D42A27DB-BD31-4B8C-83A1-F6EECF244321}">
                <p14:modId xmlns:p14="http://schemas.microsoft.com/office/powerpoint/2010/main" val="3975864251"/>
              </p:ext>
            </p:extLst>
          </p:nvPr>
        </p:nvGraphicFramePr>
        <p:xfrm>
          <a:off x="3195647" y="2097972"/>
          <a:ext cx="2724194" cy="578291"/>
        </p:xfrm>
        <a:graphic>
          <a:graphicData uri="http://schemas.openxmlformats.org/drawingml/2006/table">
            <a:tbl>
              <a:tblPr firstRow="1" bandRow="1">
                <a:tableStyleId>{5C22544A-7EE6-4342-B048-85BDC9FD1C3A}</a:tableStyleId>
              </a:tblPr>
              <a:tblGrid>
                <a:gridCol w="1362097">
                  <a:extLst>
                    <a:ext uri="{9D8B030D-6E8A-4147-A177-3AD203B41FA5}">
                      <a16:colId xmlns:a16="http://schemas.microsoft.com/office/drawing/2014/main" val="20000"/>
                    </a:ext>
                  </a:extLst>
                </a:gridCol>
                <a:gridCol w="1362097">
                  <a:extLst>
                    <a:ext uri="{9D8B030D-6E8A-4147-A177-3AD203B41FA5}">
                      <a16:colId xmlns:a16="http://schemas.microsoft.com/office/drawing/2014/main" val="20001"/>
                    </a:ext>
                  </a:extLst>
                </a:gridCol>
              </a:tblGrid>
              <a:tr h="578291">
                <a:tc>
                  <a:txBody>
                    <a:bodyPr/>
                    <a:lstStyle/>
                    <a:p>
                      <a:pPr marL="0" marR="0" lvl="0" indent="0" algn="just" defTabSz="2519995" rtl="0" eaLnBrk="1" fontAlgn="auto" latinLnBrk="0" hangingPunct="1">
                        <a:lnSpc>
                          <a:spcPct val="100000"/>
                        </a:lnSpc>
                        <a:spcBef>
                          <a:spcPts val="0"/>
                        </a:spcBef>
                        <a:spcAft>
                          <a:spcPts val="0"/>
                        </a:spcAft>
                        <a:buClrTx/>
                        <a:buSzTx/>
                        <a:buFontTx/>
                        <a:buNone/>
                        <a:tabLst/>
                        <a:defRPr/>
                      </a:pPr>
                      <a:r>
                        <a:rPr lang="tr-TR" sz="700" b="1" dirty="0">
                          <a:solidFill>
                            <a:schemeClr val="accent2"/>
                          </a:solidFill>
                          <a:latin typeface="Times New Roman" panose="02020603050405020304" pitchFamily="18" charset="0"/>
                          <a:cs typeface="Times New Roman" panose="02020603050405020304" pitchFamily="18" charset="0"/>
                        </a:rPr>
                        <a:t>Malzemeler:</a:t>
                      </a:r>
                      <a:r>
                        <a:rPr lang="tr-TR" sz="700" b="1" baseline="0" dirty="0">
                          <a:solidFill>
                            <a:schemeClr val="accent2"/>
                          </a:solidFill>
                          <a:latin typeface="Times New Roman" panose="02020603050405020304" pitchFamily="18" charset="0"/>
                          <a:cs typeface="Times New Roman" panose="02020603050405020304" pitchFamily="18" charset="0"/>
                        </a:rPr>
                        <a:t> </a:t>
                      </a:r>
                      <a:r>
                        <a:rPr lang="tr-TR" sz="700" b="0" dirty="0">
                          <a:solidFill>
                            <a:schemeClr val="tx1"/>
                          </a:solidFill>
                          <a:latin typeface="Times New Roman" panose="02020603050405020304" pitchFamily="18" charset="0"/>
                          <a:cs typeface="Times New Roman" panose="02020603050405020304" pitchFamily="18" charset="0"/>
                        </a:rPr>
                        <a:t>Birim küpler,silindir şeklinde kap</a:t>
                      </a:r>
                    </a:p>
                    <a:p>
                      <a:endParaRPr lang="tr-TR" sz="500" b="1" dirty="0">
                        <a:solidFill>
                          <a:schemeClr val="tx1"/>
                        </a:solidFill>
                      </a:endParaRPr>
                    </a:p>
                  </a:txBody>
                  <a:tcPr marL="19355" marR="19355" marT="9679" marB="9679">
                    <a:solidFill>
                      <a:schemeClr val="accent3">
                        <a:lumMod val="20000"/>
                        <a:lumOff val="80000"/>
                      </a:schemeClr>
                    </a:solidFill>
                  </a:tcPr>
                </a:tc>
                <a:tc>
                  <a:txBody>
                    <a:bodyPr/>
                    <a:lstStyle/>
                    <a:p>
                      <a:endParaRPr lang="tr-TR" sz="500" b="1" dirty="0">
                        <a:solidFill>
                          <a:schemeClr val="tx1"/>
                        </a:solidFill>
                      </a:endParaRPr>
                    </a:p>
                  </a:txBody>
                  <a:tcPr marL="19355" marR="19355" marT="9679" marB="9679">
                    <a:solidFill>
                      <a:schemeClr val="accent3">
                        <a:lumMod val="20000"/>
                        <a:lumOff val="80000"/>
                      </a:schemeClr>
                    </a:solidFill>
                  </a:tcPr>
                </a:tc>
                <a:extLst>
                  <a:ext uri="{0D108BD9-81ED-4DB2-BD59-A6C34878D82A}">
                    <a16:rowId xmlns:a16="http://schemas.microsoft.com/office/drawing/2014/main" val="10000"/>
                  </a:ext>
                </a:extLst>
              </a:tr>
            </a:tbl>
          </a:graphicData>
        </a:graphic>
      </p:graphicFrame>
      <p:pic>
        <p:nvPicPr>
          <p:cNvPr id="22" name="Resim 21"/>
          <p:cNvPicPr>
            <a:picLocks noChangeAspect="1"/>
          </p:cNvPicPr>
          <p:nvPr/>
        </p:nvPicPr>
        <p:blipFill>
          <a:blip r:embed="rId16" cstate="print"/>
          <a:stretch>
            <a:fillRect/>
          </a:stretch>
        </p:blipFill>
        <p:spPr>
          <a:xfrm>
            <a:off x="5063569" y="2142837"/>
            <a:ext cx="566523" cy="486644"/>
          </a:xfrm>
          <a:prstGeom prst="rect">
            <a:avLst/>
          </a:prstGeom>
        </p:spPr>
      </p:pic>
    </p:spTree>
    <p:extLst>
      <p:ext uri="{BB962C8B-B14F-4D97-AF65-F5344CB8AC3E}">
        <p14:creationId xmlns:p14="http://schemas.microsoft.com/office/powerpoint/2010/main" val="2812438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Tablo 36">
            <a:extLst>
              <a:ext uri="{FF2B5EF4-FFF2-40B4-BE49-F238E27FC236}">
                <a16:creationId xmlns:a16="http://schemas.microsoft.com/office/drawing/2014/main" id="{D5653D80-1C0E-4372-A54B-AEF49C198E1B}"/>
              </a:ext>
            </a:extLst>
          </p:cNvPr>
          <p:cNvGraphicFramePr>
            <a:graphicFrameLocks noGrp="1"/>
          </p:cNvGraphicFramePr>
          <p:nvPr>
            <p:extLst>
              <p:ext uri="{D42A27DB-BD31-4B8C-83A1-F6EECF244321}">
                <p14:modId xmlns:p14="http://schemas.microsoft.com/office/powerpoint/2010/main" val="4013986248"/>
              </p:ext>
            </p:extLst>
          </p:nvPr>
        </p:nvGraphicFramePr>
        <p:xfrm>
          <a:off x="0" y="0"/>
          <a:ext cx="7172970" cy="9000386"/>
        </p:xfrm>
        <a:graphic>
          <a:graphicData uri="http://schemas.openxmlformats.org/drawingml/2006/table">
            <a:tbl>
              <a:tblPr firstRow="1" bandRow="1">
                <a:tableStyleId>{35758FB7-9AC5-4552-8A53-C91805E547FA}</a:tableStyleId>
              </a:tblPr>
              <a:tblGrid>
                <a:gridCol w="2390990">
                  <a:extLst>
                    <a:ext uri="{9D8B030D-6E8A-4147-A177-3AD203B41FA5}">
                      <a16:colId xmlns:a16="http://schemas.microsoft.com/office/drawing/2014/main" val="641352969"/>
                    </a:ext>
                  </a:extLst>
                </a:gridCol>
                <a:gridCol w="2390990">
                  <a:extLst>
                    <a:ext uri="{9D8B030D-6E8A-4147-A177-3AD203B41FA5}">
                      <a16:colId xmlns:a16="http://schemas.microsoft.com/office/drawing/2014/main" val="2893525380"/>
                    </a:ext>
                  </a:extLst>
                </a:gridCol>
                <a:gridCol w="2390990">
                  <a:extLst>
                    <a:ext uri="{9D8B030D-6E8A-4147-A177-3AD203B41FA5}">
                      <a16:colId xmlns:a16="http://schemas.microsoft.com/office/drawing/2014/main" val="1739581987"/>
                    </a:ext>
                  </a:extLst>
                </a:gridCol>
              </a:tblGrid>
              <a:tr h="856680">
                <a:tc gridSpan="3">
                  <a:txBody>
                    <a:bodyPr/>
                    <a:lstStyle/>
                    <a:p>
                      <a:pPr algn="ctr"/>
                      <a:r>
                        <a:rPr lang="tr-TR" sz="2800" dirty="0">
                          <a:latin typeface="Times New Roman" panose="02020603050405020304" pitchFamily="18" charset="0"/>
                          <a:cs typeface="Times New Roman" panose="02020603050405020304" pitchFamily="18" charset="0"/>
                        </a:rPr>
                        <a:t>ÜÇGENDE AÇIORTAY, KENARORTAY VE YÜKSEKLİK</a:t>
                      </a:r>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029884706"/>
                  </a:ext>
                </a:extLst>
              </a:tr>
              <a:tr h="880191">
                <a:tc>
                  <a:txBody>
                    <a:bodyPr/>
                    <a:lstStyle/>
                    <a:p>
                      <a:endParaRPr lang="tr-TR" sz="1900" dirty="0"/>
                    </a:p>
                  </a:txBody>
                  <a:tcPr>
                    <a:solidFill>
                      <a:schemeClr val="accent5">
                        <a:lumMod val="20000"/>
                        <a:lumOff val="80000"/>
                        <a:alpha val="40000"/>
                      </a:schemeClr>
                    </a:solidFill>
                  </a:tcPr>
                </a:tc>
                <a:tc>
                  <a:txBody>
                    <a:bodyPr/>
                    <a:lstStyle/>
                    <a:p>
                      <a:endParaRPr lang="tr-TR" sz="1900" dirty="0"/>
                    </a:p>
                  </a:txBody>
                  <a:tcPr>
                    <a:solidFill>
                      <a:schemeClr val="accent5">
                        <a:lumMod val="20000"/>
                        <a:lumOff val="80000"/>
                        <a:alpha val="40000"/>
                      </a:schemeClr>
                    </a:solidFill>
                  </a:tcPr>
                </a:tc>
                <a:tc>
                  <a:txBody>
                    <a:bodyPr/>
                    <a:lstStyle/>
                    <a:p>
                      <a:endParaRPr lang="tr-TR" sz="1900" dirty="0"/>
                    </a:p>
                  </a:txBody>
                  <a:tcPr>
                    <a:solidFill>
                      <a:schemeClr val="accent5">
                        <a:lumMod val="20000"/>
                        <a:lumOff val="80000"/>
                        <a:alpha val="40000"/>
                      </a:schemeClr>
                    </a:solidFill>
                  </a:tcPr>
                </a:tc>
                <a:extLst>
                  <a:ext uri="{0D108BD9-81ED-4DB2-BD59-A6C34878D82A}">
                    <a16:rowId xmlns:a16="http://schemas.microsoft.com/office/drawing/2014/main" val="456635907"/>
                  </a:ext>
                </a:extLst>
              </a:tr>
              <a:tr h="3495809">
                <a:tc>
                  <a:txBody>
                    <a:bodyPr/>
                    <a:lstStyle/>
                    <a:p>
                      <a:r>
                        <a:rPr lang="tr-TR" sz="1900" b="1" dirty="0">
                          <a:solidFill>
                            <a:srgbClr val="002060"/>
                          </a:solidFill>
                          <a:latin typeface="Times New Roman" panose="02020603050405020304" pitchFamily="18" charset="0"/>
                          <a:cs typeface="Times New Roman" panose="02020603050405020304" pitchFamily="18" charset="0"/>
                        </a:rPr>
                        <a:t>Yüksekliği bulmak için;</a:t>
                      </a:r>
                    </a:p>
                    <a:p>
                      <a:pPr marL="285750" indent="-285750" algn="just">
                        <a:buFont typeface="Wingdings" panose="05000000000000000000" pitchFamily="2" charset="2"/>
                        <a:buChar char="§"/>
                      </a:pPr>
                      <a:r>
                        <a:rPr lang="tr-TR" sz="1900" dirty="0">
                          <a:latin typeface="Times New Roman" panose="02020603050405020304" pitchFamily="18" charset="0"/>
                          <a:cs typeface="Times New Roman" panose="02020603050405020304" pitchFamily="18" charset="0"/>
                        </a:rPr>
                        <a:t>B köşesini [BC] kenarı üzerine gelecek şekilde katlıyoruz.</a:t>
                      </a:r>
                    </a:p>
                    <a:p>
                      <a:pPr marL="285750" indent="-285750" algn="just">
                        <a:buFont typeface="Wingdings" panose="05000000000000000000" pitchFamily="2" charset="2"/>
                        <a:buChar char="§"/>
                      </a:pPr>
                      <a:r>
                        <a:rPr lang="tr-TR" sz="1900" dirty="0">
                          <a:latin typeface="Times New Roman" panose="02020603050405020304" pitchFamily="18" charset="0"/>
                          <a:cs typeface="Times New Roman" panose="02020603050405020304" pitchFamily="18" charset="0"/>
                        </a:rPr>
                        <a:t>Oluşan kat çizgisi bize [BC] kenarına ait yüksekliği veriyor.</a:t>
                      </a:r>
                    </a:p>
                  </a:txBody>
                  <a:tcPr>
                    <a:solidFill>
                      <a:schemeClr val="accent5">
                        <a:lumMod val="60000"/>
                        <a:lumOff val="40000"/>
                      </a:schemeClr>
                    </a:solidFill>
                  </a:tcPr>
                </a:tc>
                <a:tc>
                  <a:txBody>
                    <a:bodyPr/>
                    <a:lstStyle/>
                    <a:p>
                      <a:r>
                        <a:rPr lang="tr-TR" sz="1900" b="1" dirty="0">
                          <a:solidFill>
                            <a:srgbClr val="002060"/>
                          </a:solidFill>
                          <a:latin typeface="Times New Roman" panose="02020603050405020304" pitchFamily="18" charset="0"/>
                          <a:cs typeface="Times New Roman" panose="02020603050405020304" pitchFamily="18" charset="0"/>
                        </a:rPr>
                        <a:t>Açıortayı bulmak için;</a:t>
                      </a:r>
                    </a:p>
                    <a:p>
                      <a:pPr marL="285750" indent="-285750" algn="just">
                        <a:buFont typeface="Wingdings" panose="05000000000000000000" pitchFamily="2" charset="2"/>
                        <a:buChar char="§"/>
                      </a:pPr>
                      <a:r>
                        <a:rPr lang="tr-TR" sz="1900" b="0" dirty="0">
                          <a:latin typeface="Times New Roman" panose="02020603050405020304" pitchFamily="18" charset="0"/>
                          <a:cs typeface="Times New Roman" panose="02020603050405020304" pitchFamily="18" charset="0"/>
                        </a:rPr>
                        <a:t>[AB] kenarını [AC] kenarı üzerine gelecek şekilde katlıyoruz.</a:t>
                      </a:r>
                    </a:p>
                    <a:p>
                      <a:pPr marL="285750" indent="-285750" algn="just">
                        <a:buFont typeface="Wingdings" panose="05000000000000000000" pitchFamily="2" charset="2"/>
                        <a:buChar char="§"/>
                      </a:pPr>
                      <a:r>
                        <a:rPr lang="tr-TR" sz="1900" b="0" dirty="0">
                          <a:latin typeface="Times New Roman" panose="02020603050405020304" pitchFamily="18" charset="0"/>
                          <a:cs typeface="Times New Roman" panose="02020603050405020304" pitchFamily="18" charset="0"/>
                        </a:rPr>
                        <a:t>Oluşan kat çizgisi bize A açısına ait açıortayı veriyor.</a:t>
                      </a:r>
                    </a:p>
                  </a:txBody>
                  <a:tcPr>
                    <a:solidFill>
                      <a:schemeClr val="accent5">
                        <a:lumMod val="60000"/>
                        <a:lumOff val="40000"/>
                      </a:schemeClr>
                    </a:solidFill>
                  </a:tcPr>
                </a:tc>
                <a:tc>
                  <a:txBody>
                    <a:bodyPr/>
                    <a:lstStyle/>
                    <a:p>
                      <a:r>
                        <a:rPr lang="tr-TR" sz="1900" b="1" dirty="0">
                          <a:solidFill>
                            <a:srgbClr val="002060"/>
                          </a:solidFill>
                          <a:latin typeface="Times New Roman" panose="02020603050405020304" pitchFamily="18" charset="0"/>
                          <a:cs typeface="Times New Roman" panose="02020603050405020304" pitchFamily="18" charset="0"/>
                        </a:rPr>
                        <a:t>Kenarortayı bulmak için;</a:t>
                      </a:r>
                    </a:p>
                    <a:p>
                      <a:pPr marL="285750" indent="-285750" algn="just">
                        <a:buFont typeface="Wingdings" panose="05000000000000000000" pitchFamily="2" charset="2"/>
                        <a:buChar char="§"/>
                      </a:pPr>
                      <a:r>
                        <a:rPr lang="tr-TR" sz="1900" dirty="0">
                          <a:latin typeface="Times New Roman" panose="02020603050405020304" pitchFamily="18" charset="0"/>
                          <a:cs typeface="Times New Roman" panose="02020603050405020304" pitchFamily="18" charset="0"/>
                        </a:rPr>
                        <a:t>B köşesini C köşesi üzerine katlıyoruz ve [BC] kenarının orta noktasını buluyoruz.</a:t>
                      </a:r>
                    </a:p>
                    <a:p>
                      <a:pPr marL="285750" indent="-285750" algn="just">
                        <a:buFont typeface="Wingdings" panose="05000000000000000000" pitchFamily="2" charset="2"/>
                        <a:buChar char="§"/>
                      </a:pPr>
                      <a:r>
                        <a:rPr lang="tr-TR" sz="1900" dirty="0">
                          <a:latin typeface="Times New Roman" panose="02020603050405020304" pitchFamily="18" charset="0"/>
                          <a:cs typeface="Times New Roman" panose="02020603050405020304" pitchFamily="18" charset="0"/>
                        </a:rPr>
                        <a:t>Bulduğumuz orta nokta ile A köşesini birleştiren doğru parçası bize [BC] kenarına ait kenarortayı veriyor.</a:t>
                      </a:r>
                    </a:p>
                    <a:p>
                      <a:endParaRPr lang="tr-TR" sz="1900" dirty="0">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2409210214"/>
                  </a:ext>
                </a:extLst>
              </a:tr>
              <a:tr h="408755">
                <a:tc gridSpan="3">
                  <a:txBody>
                    <a:bodyPr/>
                    <a:lstStyle/>
                    <a:p>
                      <a:pPr algn="ctr"/>
                      <a:r>
                        <a:rPr lang="tr-TR" sz="2000" b="1" dirty="0">
                          <a:solidFill>
                            <a:srgbClr val="C00000"/>
                          </a:solidFill>
                          <a:latin typeface="Times New Roman" panose="02020603050405020304" pitchFamily="18" charset="0"/>
                          <a:cs typeface="Times New Roman" panose="02020603050405020304" pitchFamily="18" charset="0"/>
                        </a:rPr>
                        <a:t>Öğrencilere sorulabilecek sorular</a:t>
                      </a:r>
                    </a:p>
                  </a:txBody>
                  <a:tcPr>
                    <a:solidFill>
                      <a:schemeClr val="accent5">
                        <a:lumMod val="20000"/>
                        <a:lumOff val="80000"/>
                        <a:alpha val="40000"/>
                      </a:schemeClr>
                    </a:solidFill>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3686799957"/>
                  </a:ext>
                </a:extLst>
              </a:tr>
              <a:tr h="1133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900" dirty="0">
                          <a:latin typeface="Times New Roman" panose="02020603050405020304" pitchFamily="18" charset="0"/>
                          <a:cs typeface="Times New Roman" panose="02020603050405020304" pitchFamily="18" charset="0"/>
                        </a:rPr>
                        <a:t>Yüksekliğin üçgenin diğer yardımcı elemanlarından farkı nedir?</a:t>
                      </a:r>
                    </a:p>
                  </a:txBody>
                  <a:tcPr>
                    <a:solidFill>
                      <a:schemeClr val="accent5">
                        <a:lumMod val="60000"/>
                        <a:lumOff val="40000"/>
                      </a:schemeClr>
                    </a:solidFill>
                  </a:tcPr>
                </a:tc>
                <a:tc>
                  <a:txBody>
                    <a:bodyPr/>
                    <a:lstStyle/>
                    <a:p>
                      <a:r>
                        <a:rPr lang="tr-TR" sz="1900" dirty="0">
                          <a:latin typeface="Times New Roman" panose="02020603050405020304" pitchFamily="18" charset="0"/>
                          <a:cs typeface="Times New Roman" panose="02020603050405020304" pitchFamily="18" charset="0"/>
                        </a:rPr>
                        <a:t>Açıortayı bulmak için ne yapabiliriz?</a:t>
                      </a:r>
                    </a:p>
                  </a:txBody>
                  <a:tcPr>
                    <a:solidFill>
                      <a:schemeClr val="accent5">
                        <a:lumMod val="60000"/>
                        <a:lumOff val="40000"/>
                      </a:schemeClr>
                    </a:solidFill>
                  </a:tcPr>
                </a:tc>
                <a:tc>
                  <a:txBody>
                    <a:bodyPr/>
                    <a:lstStyle/>
                    <a:p>
                      <a:r>
                        <a:rPr lang="tr-TR" sz="1900" dirty="0">
                          <a:latin typeface="Times New Roman" panose="02020603050405020304" pitchFamily="18" charset="0"/>
                          <a:cs typeface="Times New Roman" panose="02020603050405020304" pitchFamily="18" charset="0"/>
                        </a:rPr>
                        <a:t>Kenarortay oluştururken nelere dikkat etmeliyiz?</a:t>
                      </a:r>
                    </a:p>
                  </a:txBody>
                  <a:tcPr>
                    <a:solidFill>
                      <a:schemeClr val="accent5">
                        <a:lumMod val="60000"/>
                        <a:lumOff val="40000"/>
                      </a:schemeClr>
                    </a:solidFill>
                  </a:tcPr>
                </a:tc>
                <a:extLst>
                  <a:ext uri="{0D108BD9-81ED-4DB2-BD59-A6C34878D82A}">
                    <a16:rowId xmlns:a16="http://schemas.microsoft.com/office/drawing/2014/main" val="1625453475"/>
                  </a:ext>
                </a:extLst>
              </a:tr>
              <a:tr h="621784">
                <a:tc gridSpan="3">
                  <a:txBody>
                    <a:bodyPr/>
                    <a:lstStyle/>
                    <a:p>
                      <a:r>
                        <a:rPr lang="tr-TR" sz="2000" b="1" dirty="0">
                          <a:solidFill>
                            <a:srgbClr val="7030A0"/>
                          </a:solidFill>
                          <a:latin typeface="Times New Roman" panose="02020603050405020304" pitchFamily="18" charset="0"/>
                          <a:cs typeface="Times New Roman" panose="02020603050405020304" pitchFamily="18" charset="0"/>
                        </a:rPr>
                        <a:t>Öğrenci kazanımları: </a:t>
                      </a:r>
                      <a:r>
                        <a:rPr lang="tr-TR" sz="1900" b="0" dirty="0">
                          <a:latin typeface="Times New Roman" panose="02020603050405020304" pitchFamily="18" charset="0"/>
                          <a:cs typeface="Times New Roman" panose="02020603050405020304" pitchFamily="18" charset="0"/>
                        </a:rPr>
                        <a:t>Açıortay, kenarortay ve yüksekliğin üçgenin farklı elemanları olduğunu fark eder ve özelliklerini kavrar.</a:t>
                      </a:r>
                      <a:endParaRPr lang="tr-TR" sz="1900" b="1" dirty="0">
                        <a:latin typeface="Times New Roman" panose="02020603050405020304" pitchFamily="18" charset="0"/>
                        <a:cs typeface="Times New Roman" panose="02020603050405020304" pitchFamily="18" charset="0"/>
                      </a:endParaRPr>
                    </a:p>
                  </a:txBody>
                  <a:tcPr>
                    <a:solidFill>
                      <a:schemeClr val="accent5">
                        <a:lumMod val="20000"/>
                        <a:lumOff val="80000"/>
                        <a:alpha val="40000"/>
                      </a:schemeClr>
                    </a:solidFill>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431373351"/>
                  </a:ext>
                </a:extLst>
              </a:tr>
              <a:tr h="408755">
                <a:tc gridSpan="3">
                  <a:txBody>
                    <a:bodyPr/>
                    <a:lstStyle/>
                    <a:p>
                      <a:r>
                        <a:rPr lang="tr-TR" sz="2000" b="1" dirty="0">
                          <a:solidFill>
                            <a:schemeClr val="accent6">
                              <a:lumMod val="50000"/>
                            </a:schemeClr>
                          </a:solidFill>
                          <a:latin typeface="Times New Roman" panose="02020603050405020304" pitchFamily="18" charset="0"/>
                          <a:cs typeface="Times New Roman" panose="02020603050405020304" pitchFamily="18" charset="0"/>
                        </a:rPr>
                        <a:t>İlgili kazanım: </a:t>
                      </a:r>
                      <a:r>
                        <a:rPr lang="tr-TR" sz="1900" b="0" dirty="0">
                          <a:latin typeface="Times New Roman" panose="02020603050405020304" pitchFamily="18" charset="0"/>
                          <a:cs typeface="Times New Roman" panose="02020603050405020304" pitchFamily="18" charset="0"/>
                        </a:rPr>
                        <a:t>8.3.1.1. Üçgende açıortay, kenarortay ve yüksekliği inşa eder.</a:t>
                      </a:r>
                    </a:p>
                  </a:txBody>
                  <a:tcPr>
                    <a:solidFill>
                      <a:schemeClr val="accent5">
                        <a:lumMod val="60000"/>
                        <a:lumOff val="40000"/>
                      </a:schemeClr>
                    </a:solidFill>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1381701239"/>
                  </a:ext>
                </a:extLst>
              </a:tr>
            </a:tbl>
          </a:graphicData>
        </a:graphic>
      </p:graphicFrame>
      <p:pic>
        <p:nvPicPr>
          <p:cNvPr id="38" name="Resim 37" descr="zarf, sabit içeren bir resim&#10;&#10;Açıklama otomatik olarak oluşturuldu">
            <a:extLst>
              <a:ext uri="{FF2B5EF4-FFF2-40B4-BE49-F238E27FC236}">
                <a16:creationId xmlns:a16="http://schemas.microsoft.com/office/drawing/2014/main" id="{17F64B90-2F01-4FC9-9248-3687F5901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19377" y="816516"/>
            <a:ext cx="804316" cy="1072422"/>
          </a:xfrm>
          <a:prstGeom prst="rect">
            <a:avLst/>
          </a:prstGeom>
        </p:spPr>
      </p:pic>
      <p:pic>
        <p:nvPicPr>
          <p:cNvPr id="39" name="Resim 38" descr="aksesuar, zarf, sabit, şemsiye içeren bir resim&#10;&#10;Açıklama otomatik olarak oluşturuldu">
            <a:extLst>
              <a:ext uri="{FF2B5EF4-FFF2-40B4-BE49-F238E27FC236}">
                <a16:creationId xmlns:a16="http://schemas.microsoft.com/office/drawing/2014/main" id="{DEFEC74B-73EE-4B2D-8A23-71CF97BB1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74068" y="816518"/>
            <a:ext cx="804319" cy="1072426"/>
          </a:xfrm>
          <a:prstGeom prst="rect">
            <a:avLst/>
          </a:prstGeom>
        </p:spPr>
      </p:pic>
      <p:pic>
        <p:nvPicPr>
          <p:cNvPr id="40" name="Resim 39" descr="zarf içeren bir resim&#10;&#10;Açıklama otomatik olarak oluşturuldu">
            <a:extLst>
              <a:ext uri="{FF2B5EF4-FFF2-40B4-BE49-F238E27FC236}">
                <a16:creationId xmlns:a16="http://schemas.microsoft.com/office/drawing/2014/main" id="{F57F7A0D-0E14-4365-9597-D28804F67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87023" y="4570847"/>
            <a:ext cx="1210180" cy="1613575"/>
          </a:xfrm>
          <a:prstGeom prst="rect">
            <a:avLst/>
          </a:prstGeom>
        </p:spPr>
      </p:pic>
      <p:pic>
        <p:nvPicPr>
          <p:cNvPr id="41" name="Resim 40" descr="sabit, zarf içeren bir resim&#10;&#10;Açıklama otomatik olarak oluşturuldu">
            <a:extLst>
              <a:ext uri="{FF2B5EF4-FFF2-40B4-BE49-F238E27FC236}">
                <a16:creationId xmlns:a16="http://schemas.microsoft.com/office/drawing/2014/main" id="{FA122DB5-EC97-4371-B4DE-91C2C2A13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900563" y="4570846"/>
            <a:ext cx="1210181" cy="1613575"/>
          </a:xfrm>
          <a:prstGeom prst="rect">
            <a:avLst/>
          </a:prstGeom>
        </p:spPr>
      </p:pic>
      <p:pic>
        <p:nvPicPr>
          <p:cNvPr id="42" name="Resim 41" descr="zarf, sabit içeren bir resim&#10;&#10;Açıklama otomatik olarak oluşturuldu">
            <a:extLst>
              <a:ext uri="{FF2B5EF4-FFF2-40B4-BE49-F238E27FC236}">
                <a16:creationId xmlns:a16="http://schemas.microsoft.com/office/drawing/2014/main" id="{A1C3ACA3-641F-40E2-A528-4E10E042E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5390704" y="804289"/>
            <a:ext cx="877676" cy="1170234"/>
          </a:xfrm>
          <a:prstGeom prst="rect">
            <a:avLst/>
          </a:prstGeom>
        </p:spPr>
      </p:pic>
      <p:pic>
        <p:nvPicPr>
          <p:cNvPr id="43" name="Resim 42" descr="sabit, zarf içeren bir resim&#10;&#10;Açıklama otomatik olarak oluşturuldu">
            <a:extLst>
              <a:ext uri="{FF2B5EF4-FFF2-40B4-BE49-F238E27FC236}">
                <a16:creationId xmlns:a16="http://schemas.microsoft.com/office/drawing/2014/main" id="{5C06CA6F-C77C-4F8A-AE2B-237FBE8033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5754152" y="5536773"/>
            <a:ext cx="877676" cy="1170236"/>
          </a:xfrm>
          <a:prstGeom prst="rect">
            <a:avLst/>
          </a:prstGeom>
        </p:spPr>
      </p:pic>
    </p:spTree>
    <p:extLst>
      <p:ext uri="{BB962C8B-B14F-4D97-AF65-F5344CB8AC3E}">
        <p14:creationId xmlns:p14="http://schemas.microsoft.com/office/powerpoint/2010/main" val="2154373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1036353" y="1249727"/>
            <a:ext cx="4800600" cy="639797"/>
          </a:xfrm>
        </p:spPr>
        <p:txBody>
          <a:bodyPr>
            <a:normAutofit/>
          </a:bodyPr>
          <a:lstStyle/>
          <a:p>
            <a:pPr algn="ctr"/>
            <a:r>
              <a:rPr lang="tr-TR" sz="1000" b="1" dirty="0">
                <a:latin typeface="Times New Roman" panose="02020603050405020304" pitchFamily="18" charset="0"/>
                <a:cs typeface="Times New Roman" panose="02020603050405020304" pitchFamily="18" charset="0"/>
              </a:rPr>
              <a:t>Üçgen Eşitsizliği</a:t>
            </a:r>
            <a:br>
              <a:rPr lang="tr-TR" sz="1000" b="1" dirty="0">
                <a:latin typeface="Times New Roman" panose="02020603050405020304" pitchFamily="18" charset="0"/>
                <a:cs typeface="Times New Roman" panose="02020603050405020304" pitchFamily="18" charset="0"/>
              </a:rPr>
            </a:br>
            <a:r>
              <a:rPr lang="tr-TR" sz="1000" dirty="0">
                <a:latin typeface="Times New Roman" panose="02020603050405020304" pitchFamily="18" charset="0"/>
                <a:cs typeface="Times New Roman" panose="02020603050405020304" pitchFamily="18" charset="0"/>
              </a:rPr>
              <a:t>Ayşe ERDEM- Şerife Gül ÖNLÜ</a:t>
            </a:r>
            <a:br>
              <a:rPr lang="tr-TR" sz="1000" dirty="0">
                <a:latin typeface="Times New Roman" panose="02020603050405020304" pitchFamily="18" charset="0"/>
                <a:cs typeface="Times New Roman" panose="02020603050405020304" pitchFamily="18" charset="0"/>
              </a:rPr>
            </a:br>
            <a:r>
              <a:rPr lang="tr-TR" sz="1000" dirty="0">
                <a:latin typeface="Times New Roman" panose="02020603050405020304" pitchFamily="18" charset="0"/>
                <a:cs typeface="Times New Roman" panose="02020603050405020304" pitchFamily="18" charset="0"/>
              </a:rPr>
              <a:t>Pamukkale Üniversitesi Matematik Eğitimi ABD</a:t>
            </a: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158757235"/>
              </p:ext>
            </p:extLst>
          </p:nvPr>
        </p:nvGraphicFramePr>
        <p:xfrm>
          <a:off x="1158271" y="1965996"/>
          <a:ext cx="2202116" cy="785464"/>
        </p:xfrm>
        <a:graphic>
          <a:graphicData uri="http://schemas.openxmlformats.org/drawingml/2006/table">
            <a:tbl>
              <a:tblPr firstRow="1" bandRow="1">
                <a:tableStyleId>{5C22544A-7EE6-4342-B048-85BDC9FD1C3A}</a:tableStyleId>
              </a:tblPr>
              <a:tblGrid>
                <a:gridCol w="2202116">
                  <a:extLst>
                    <a:ext uri="{9D8B030D-6E8A-4147-A177-3AD203B41FA5}">
                      <a16:colId xmlns:a16="http://schemas.microsoft.com/office/drawing/2014/main" val="2000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7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İlgili kazanım: </a:t>
                      </a:r>
                      <a:r>
                        <a:rPr kumimoji="0" lang="tr-TR" sz="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8.3.1.2  Üçgenin iki kenar uzunluğunun toplamı veya farkı ile üçüncü kenarın uzunluğunu ilişkilendirir.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marL="19352" marR="19352" marT="9676" marB="9676">
                    <a:solidFill>
                      <a:schemeClr val="accent1">
                        <a:lumMod val="20000"/>
                        <a:lumOff val="80000"/>
                      </a:schemeClr>
                    </a:solidFill>
                  </a:tcPr>
                </a:tc>
                <a:extLst>
                  <a:ext uri="{0D108BD9-81ED-4DB2-BD59-A6C34878D82A}">
                    <a16:rowId xmlns:a16="http://schemas.microsoft.com/office/drawing/2014/main" val="10000"/>
                  </a:ext>
                </a:extLst>
              </a:tr>
              <a:tr h="229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7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Öğrenci kazanımları</a:t>
                      </a:r>
                      <a:r>
                        <a:rPr kumimoji="0" lang="tr-TR" sz="700" b="1" i="0"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tr-TR" sz="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Üçgen oluşturabilme şartlarını kendi keşfeder.</a:t>
                      </a:r>
                      <a:endParaRPr kumimoji="0" lang="tr-TR" sz="700" b="0" i="0" u="none" strike="noStrike" kern="1200" cap="none" spc="0" normalizeH="0" baseline="0" noProof="0" dirty="0">
                        <a:ln>
                          <a:noFill/>
                        </a:ln>
                        <a:solidFill>
                          <a:schemeClr val="dk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7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marL="19352" marR="19352" marT="9676" marB="9676"/>
                </a:tc>
                <a:extLst>
                  <a:ext uri="{0D108BD9-81ED-4DB2-BD59-A6C34878D82A}">
                    <a16:rowId xmlns:a16="http://schemas.microsoft.com/office/drawing/2014/main" val="100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3600007067"/>
              </p:ext>
            </p:extLst>
          </p:nvPr>
        </p:nvGraphicFramePr>
        <p:xfrm>
          <a:off x="3444241" y="1965996"/>
          <a:ext cx="2011652" cy="727822"/>
        </p:xfrm>
        <a:graphic>
          <a:graphicData uri="http://schemas.openxmlformats.org/drawingml/2006/table">
            <a:tbl>
              <a:tblPr firstRow="1" bandRow="1">
                <a:tableStyleId>{5C22544A-7EE6-4342-B048-85BDC9FD1C3A}</a:tableStyleId>
              </a:tblPr>
              <a:tblGrid>
                <a:gridCol w="923732">
                  <a:extLst>
                    <a:ext uri="{9D8B030D-6E8A-4147-A177-3AD203B41FA5}">
                      <a16:colId xmlns:a16="http://schemas.microsoft.com/office/drawing/2014/main" val="20000"/>
                    </a:ext>
                  </a:extLst>
                </a:gridCol>
                <a:gridCol w="1087920">
                  <a:extLst>
                    <a:ext uri="{9D8B030D-6E8A-4147-A177-3AD203B41FA5}">
                      <a16:colId xmlns:a16="http://schemas.microsoft.com/office/drawing/2014/main" val="20001"/>
                    </a:ext>
                  </a:extLst>
                </a:gridCol>
              </a:tblGrid>
              <a:tr h="727822">
                <a:tc>
                  <a:txBody>
                    <a:bodyPr/>
                    <a:lstStyle/>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Malzemeler: </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Farklı uzunlukta pipetler</a:t>
                      </a:r>
                    </a:p>
                    <a:p>
                      <a:pPr marL="0" marR="0" lvl="0" indent="0" algn="just" defTabSz="2519995"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ve kürdanlar.</a:t>
                      </a:r>
                      <a:endParaRPr lang="tr-TR" sz="800" b="0" dirty="0">
                        <a:solidFill>
                          <a:schemeClr val="tx1"/>
                        </a:solidFill>
                      </a:endParaRPr>
                    </a:p>
                  </a:txBody>
                  <a:tcPr marL="19352" marR="19352" marT="9676" marB="9676">
                    <a:solidFill>
                      <a:schemeClr val="accent2">
                        <a:lumMod val="20000"/>
                        <a:lumOff val="80000"/>
                      </a:schemeClr>
                    </a:solidFill>
                  </a:tcPr>
                </a:tc>
                <a:tc>
                  <a:txBody>
                    <a:bodyPr/>
                    <a:lstStyle/>
                    <a:p>
                      <a:endParaRPr lang="tr-TR" sz="400" dirty="0"/>
                    </a:p>
                    <a:p>
                      <a:endParaRPr lang="tr-TR" sz="400" dirty="0"/>
                    </a:p>
                  </a:txBody>
                  <a:tcPr marL="19352" marR="19352" marT="9676" marB="9676">
                    <a:solidFill>
                      <a:schemeClr val="accent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240886992"/>
              </p:ext>
            </p:extLst>
          </p:nvPr>
        </p:nvGraphicFramePr>
        <p:xfrm>
          <a:off x="1889782" y="8031366"/>
          <a:ext cx="3108917" cy="308912"/>
        </p:xfrm>
        <a:graphic>
          <a:graphicData uri="http://schemas.openxmlformats.org/drawingml/2006/table">
            <a:tbl>
              <a:tblPr firstRow="1" bandRow="1">
                <a:tableStyleId>{5C22544A-7EE6-4342-B048-85BDC9FD1C3A}</a:tableStyleId>
              </a:tblPr>
              <a:tblGrid>
                <a:gridCol w="3108917">
                  <a:extLst>
                    <a:ext uri="{9D8B030D-6E8A-4147-A177-3AD203B41FA5}">
                      <a16:colId xmlns:a16="http://schemas.microsoft.com/office/drawing/2014/main" val="20000"/>
                    </a:ext>
                  </a:extLst>
                </a:gridCol>
              </a:tblGrid>
              <a:tr h="304796">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kumimoji="0" lang="tr-TR" sz="7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Kaynakça:</a:t>
                      </a:r>
                      <a:endParaRPr kumimoji="0" lang="tr-TR" sz="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2519995" rtl="0" eaLnBrk="1" fontAlgn="auto" latinLnBrk="0" hangingPunct="1">
                        <a:lnSpc>
                          <a:spcPct val="100000"/>
                        </a:lnSpc>
                        <a:spcBef>
                          <a:spcPts val="0"/>
                        </a:spcBef>
                        <a:spcAft>
                          <a:spcPts val="0"/>
                        </a:spcAft>
                        <a:buClrTx/>
                        <a:buSzTx/>
                        <a:buFontTx/>
                        <a:buNone/>
                        <a:tabLst/>
                        <a:defRPr/>
                      </a:pPr>
                      <a:r>
                        <a:rPr kumimoji="0" lang="tr-TR" sz="400" b="0" i="0" u="none" strike="noStrike" kern="1200" cap="none" spc="0" normalizeH="0" baseline="0" noProof="0" dirty="0">
                          <a:ln>
                            <a:noFill/>
                          </a:ln>
                          <a:solidFill>
                            <a:prstClr val="black"/>
                          </a:solidFill>
                          <a:effectLst/>
                          <a:uLnTx/>
                          <a:uFillTx/>
                          <a:latin typeface="+mn-lt"/>
                          <a:ea typeface="+mn-ea"/>
                          <a:cs typeface="+mn-cs"/>
                        </a:rPr>
                        <a:t>MEB (2018). T.C. Milli Eğitim Bakanlığı Matematik Dersi Öğretim Programı (İlkokul ve Ortaokul 1, 2, 3, 4, 5, 6, 7 ve 8. Sınıflar) Ankara: Milli Eğitim Bakanlığı.</a:t>
                      </a:r>
                    </a:p>
                    <a:p>
                      <a:pPr marL="0" marR="0" lvl="0" indent="0" algn="l" defTabSz="2519995" rtl="0" eaLnBrk="1" fontAlgn="auto" latinLnBrk="0" hangingPunct="1">
                        <a:lnSpc>
                          <a:spcPct val="100000"/>
                        </a:lnSpc>
                        <a:spcBef>
                          <a:spcPts val="0"/>
                        </a:spcBef>
                        <a:spcAft>
                          <a:spcPts val="0"/>
                        </a:spcAft>
                        <a:buClrTx/>
                        <a:buSzTx/>
                        <a:buFontTx/>
                        <a:buNone/>
                        <a:tabLst/>
                        <a:defRPr/>
                      </a:pPr>
                      <a:r>
                        <a:rPr kumimoji="0" lang="tr-TR" sz="400" b="0" i="0" u="none" strike="noStrike" kern="1200" cap="none" spc="0" normalizeH="0" baseline="0" noProof="0" dirty="0">
                          <a:ln>
                            <a:noFill/>
                          </a:ln>
                          <a:solidFill>
                            <a:prstClr val="black"/>
                          </a:solidFill>
                          <a:effectLst/>
                          <a:uLnTx/>
                          <a:uFillTx/>
                          <a:latin typeface="+mn-lt"/>
                          <a:ea typeface="+mn-ea"/>
                          <a:cs typeface="+mn-cs"/>
                        </a:rPr>
                        <a:t>MEB(2009). TC. Milli Eğitim Bakanlığı Matematik Dersi Öğretimi Programı  (Ortaokul 6, 7 ve 8. sınıflar) Ankara: Milli Eğitim Bakanlığı</a:t>
                      </a:r>
                    </a:p>
                  </a:txBody>
                  <a:tcPr marL="19352" marR="19352" marT="9676" marB="9676">
                    <a:solidFill>
                      <a:schemeClr val="accent1">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1" name="Tablo 10"/>
          <p:cNvGraphicFramePr>
            <a:graphicFrameLocks noGrp="1"/>
          </p:cNvGraphicFramePr>
          <p:nvPr>
            <p:extLst>
              <p:ext uri="{D42A27DB-BD31-4B8C-83A1-F6EECF244321}">
                <p14:modId xmlns:p14="http://schemas.microsoft.com/office/powerpoint/2010/main" val="1932846802"/>
              </p:ext>
            </p:extLst>
          </p:nvPr>
        </p:nvGraphicFramePr>
        <p:xfrm>
          <a:off x="1036354" y="3010129"/>
          <a:ext cx="4405812" cy="3603322"/>
        </p:xfrm>
        <a:graphic>
          <a:graphicData uri="http://schemas.openxmlformats.org/drawingml/2006/table">
            <a:tbl>
              <a:tblPr firstRow="1" bandRow="1">
                <a:tableStyleId>{5C22544A-7EE6-4342-B048-85BDC9FD1C3A}</a:tableStyleId>
              </a:tblPr>
              <a:tblGrid>
                <a:gridCol w="2146261">
                  <a:extLst>
                    <a:ext uri="{9D8B030D-6E8A-4147-A177-3AD203B41FA5}">
                      <a16:colId xmlns:a16="http://schemas.microsoft.com/office/drawing/2014/main" val="20000"/>
                    </a:ext>
                  </a:extLst>
                </a:gridCol>
                <a:gridCol w="2259551">
                  <a:extLst>
                    <a:ext uri="{9D8B030D-6E8A-4147-A177-3AD203B41FA5}">
                      <a16:colId xmlns:a16="http://schemas.microsoft.com/office/drawing/2014/main" val="20001"/>
                    </a:ext>
                  </a:extLst>
                </a:gridCol>
              </a:tblGrid>
              <a:tr h="232712">
                <a:tc gridSpan="2">
                  <a:txBody>
                    <a:bodyPr/>
                    <a:lstStyle/>
                    <a:p>
                      <a:pPr marL="0" marR="0" lvl="0" indent="0" algn="ctr" defTabSz="2519995" rtl="0" eaLnBrk="1" fontAlgn="auto" latinLnBrk="0" hangingPunct="1">
                        <a:lnSpc>
                          <a:spcPct val="100000"/>
                        </a:lnSpc>
                        <a:spcBef>
                          <a:spcPts val="0"/>
                        </a:spcBef>
                        <a:spcAft>
                          <a:spcPts val="0"/>
                        </a:spcAft>
                        <a:buClrTx/>
                        <a:buSzTx/>
                        <a:buFontTx/>
                        <a:buNone/>
                        <a:tabLst/>
                        <a:defRPr/>
                      </a:pPr>
                      <a:r>
                        <a:rPr kumimoji="0" lang="tr-TR" sz="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Üçgen Eşitsizliği</a:t>
                      </a:r>
                      <a:endParaRPr kumimoji="0" lang="tr-TR" sz="1500" b="1" i="0" u="none" strike="noStrike" kern="1200" cap="none" spc="0" normalizeH="0" baseline="0" noProof="0" dirty="0">
                        <a:ln>
                          <a:noFill/>
                        </a:ln>
                        <a:solidFill>
                          <a:schemeClr val="lt1"/>
                        </a:solidFill>
                        <a:effectLst/>
                        <a:uLnTx/>
                        <a:uFillTx/>
                        <a:latin typeface="+mn-lt"/>
                        <a:ea typeface="+mn-ea"/>
                        <a:cs typeface="+mn-cs"/>
                      </a:endParaRPr>
                    </a:p>
                    <a:p>
                      <a:pPr marL="0" marR="0" lvl="0" indent="0" algn="ctr" defTabSz="2519995" rtl="0" eaLnBrk="1" fontAlgn="auto" latinLnBrk="0" hangingPunct="1">
                        <a:lnSpc>
                          <a:spcPct val="100000"/>
                        </a:lnSpc>
                        <a:spcBef>
                          <a:spcPts val="0"/>
                        </a:spcBef>
                        <a:spcAft>
                          <a:spcPts val="0"/>
                        </a:spcAft>
                        <a:buClrTx/>
                        <a:buSzTx/>
                        <a:buFontTx/>
                        <a:buNone/>
                        <a:tabLst/>
                        <a:defRPr/>
                      </a:pPr>
                      <a:endParaRPr kumimoji="0" lang="tr-TR" sz="7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txBody>
                  <a:tcPr marL="19352" marR="19352" marT="9676" marB="9676">
                    <a:solidFill>
                      <a:schemeClr val="tx2">
                        <a:lumMod val="40000"/>
                        <a:lumOff val="60000"/>
                      </a:schemeClr>
                    </a:solidFill>
                  </a:tcPr>
                </a:tc>
                <a:tc hMerge="1">
                  <a:txBody>
                    <a:bodyPr/>
                    <a:lstStyle/>
                    <a:p>
                      <a:endParaRPr lang="tr-TR" dirty="0"/>
                    </a:p>
                  </a:txBody>
                  <a:tcPr/>
                </a:tc>
                <a:extLst>
                  <a:ext uri="{0D108BD9-81ED-4DB2-BD59-A6C34878D82A}">
                    <a16:rowId xmlns:a16="http://schemas.microsoft.com/office/drawing/2014/main" val="10000"/>
                  </a:ext>
                </a:extLst>
              </a:tr>
              <a:tr h="242872">
                <a:tc>
                  <a:txBody>
                    <a:bodyPr/>
                    <a:lstStyle/>
                    <a:p>
                      <a:pPr marL="457200" marR="0" lvl="0" indent="-457200" algn="just" defTabSz="2519995" rtl="0" eaLnBrk="1" fontAlgn="auto" latinLnBrk="0" hangingPunct="1">
                        <a:lnSpc>
                          <a:spcPct val="100000"/>
                        </a:lnSpc>
                        <a:spcBef>
                          <a:spcPts val="0"/>
                        </a:spcBef>
                        <a:spcAft>
                          <a:spcPts val="0"/>
                        </a:spcAft>
                        <a:buClrTx/>
                        <a:buSzTx/>
                        <a:buFont typeface="+mj-lt"/>
                        <a:buAutoNum type="arabicParenR"/>
                        <a:tabLst/>
                        <a:defRPr/>
                      </a:pPr>
                      <a:r>
                        <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Bir pipet ve bir kürdanın toplam uzunluğunun diğer pipet uzunluğundan büyük olduğu duruma bakalım.</a:t>
                      </a:r>
                    </a:p>
                    <a:p>
                      <a:pPr marL="0" indent="0">
                        <a:buFont typeface="+mj-lt"/>
                        <a:buNone/>
                      </a:pPr>
                      <a:endParaRPr lang="tr-TR" sz="800" dirty="0"/>
                    </a:p>
                  </a:txBody>
                  <a:tcPr marL="19352" marR="19352" marT="9676" marB="9676"/>
                </a:tc>
                <a:tc>
                  <a:txBody>
                    <a:bodyPr/>
                    <a:lstStyle/>
                    <a:p>
                      <a:endParaRPr lang="tr-TR" sz="400" dirty="0"/>
                    </a:p>
                    <a:p>
                      <a:endParaRPr lang="tr-TR" sz="400" dirty="0"/>
                    </a:p>
                    <a:p>
                      <a:endParaRPr lang="tr-TR" sz="400" dirty="0"/>
                    </a:p>
                  </a:txBody>
                  <a:tcPr marL="19352" marR="19352" marT="9676" marB="9676"/>
                </a:tc>
                <a:extLst>
                  <a:ext uri="{0D108BD9-81ED-4DB2-BD59-A6C34878D82A}">
                    <a16:rowId xmlns:a16="http://schemas.microsoft.com/office/drawing/2014/main" val="10001"/>
                  </a:ext>
                </a:extLst>
              </a:tr>
              <a:tr h="344472">
                <a:tc>
                  <a:txBody>
                    <a:bodyPr/>
                    <a:lstStyle/>
                    <a:p>
                      <a:pPr marL="0" marR="0" lvl="0" indent="0" algn="just" defTabSz="2519995" rtl="0" eaLnBrk="1" fontAlgn="auto" latinLnBrk="0" hangingPunct="1">
                        <a:lnSpc>
                          <a:spcPct val="100000"/>
                        </a:lnSpc>
                        <a:spcBef>
                          <a:spcPts val="0"/>
                        </a:spcBef>
                        <a:spcAft>
                          <a:spcPts val="0"/>
                        </a:spcAft>
                        <a:buClrTx/>
                        <a:buSzTx/>
                        <a:buFont typeface="+mj-lt"/>
                        <a:buNone/>
                        <a:tabLst/>
                        <a:defRPr/>
                      </a:pPr>
                      <a:endPar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2519995" rtl="0" eaLnBrk="1" fontAlgn="auto" latinLnBrk="0" hangingPunct="1">
                        <a:lnSpc>
                          <a:spcPct val="100000"/>
                        </a:lnSpc>
                        <a:spcBef>
                          <a:spcPts val="0"/>
                        </a:spcBef>
                        <a:spcAft>
                          <a:spcPts val="0"/>
                        </a:spcAft>
                        <a:buClrTx/>
                        <a:buSzTx/>
                        <a:buFont typeface="+mj-lt"/>
                        <a:buNone/>
                        <a:tabLst/>
                        <a:defRPr/>
                      </a:pPr>
                      <a:r>
                        <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Bir pipet ve bir kürdanın toplam uzunluğunun diğer pipet uzunluğundan küçük olduğu duruma bakalım.</a:t>
                      </a:r>
                    </a:p>
                    <a:p>
                      <a:pPr marL="0" marR="0" lvl="0" indent="0" algn="just" defTabSz="2519995" rtl="0" eaLnBrk="1" fontAlgn="auto" latinLnBrk="0" hangingPunct="1">
                        <a:lnSpc>
                          <a:spcPct val="100000"/>
                        </a:lnSpc>
                        <a:spcBef>
                          <a:spcPts val="0"/>
                        </a:spcBef>
                        <a:spcAft>
                          <a:spcPts val="0"/>
                        </a:spcAft>
                        <a:buClrTx/>
                        <a:buSzTx/>
                        <a:buFont typeface="+mj-lt"/>
                        <a:buNone/>
                        <a:tabLst/>
                        <a:defRPr/>
                      </a:pPr>
                      <a:endPar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19352" marR="19352" marT="9676" marB="9676"/>
                </a:tc>
                <a:tc>
                  <a:txBody>
                    <a:bodyPr/>
                    <a:lstStyle/>
                    <a:p>
                      <a:endParaRPr lang="tr-TR" sz="400" dirty="0"/>
                    </a:p>
                    <a:p>
                      <a:endParaRPr lang="tr-TR" sz="400" dirty="0"/>
                    </a:p>
                    <a:p>
                      <a:endParaRPr lang="tr-TR" sz="400" dirty="0"/>
                    </a:p>
                  </a:txBody>
                  <a:tcPr marL="19352" marR="19352" marT="9676" marB="9676"/>
                </a:tc>
                <a:extLst>
                  <a:ext uri="{0D108BD9-81ED-4DB2-BD59-A6C34878D82A}">
                    <a16:rowId xmlns:a16="http://schemas.microsoft.com/office/drawing/2014/main" val="10002"/>
                  </a:ext>
                </a:extLst>
              </a:tr>
              <a:tr h="405432">
                <a:tc>
                  <a:txBody>
                    <a:bodyPr/>
                    <a:lstStyle/>
                    <a:p>
                      <a:pPr marL="0" marR="0" lvl="0" indent="0" algn="just" defTabSz="2519995" rtl="0" eaLnBrk="1" fontAlgn="auto" latinLnBrk="0" hangingPunct="1">
                        <a:lnSpc>
                          <a:spcPct val="100000"/>
                        </a:lnSpc>
                        <a:spcBef>
                          <a:spcPts val="0"/>
                        </a:spcBef>
                        <a:spcAft>
                          <a:spcPts val="0"/>
                        </a:spcAft>
                        <a:buClrTx/>
                        <a:buSzTx/>
                        <a:buFont typeface="+mj-lt"/>
                        <a:buNone/>
                        <a:tabLst/>
                        <a:defRPr/>
                      </a:pPr>
                      <a:endPar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2519995" rtl="0" eaLnBrk="1" fontAlgn="auto" latinLnBrk="0" hangingPunct="1">
                        <a:lnSpc>
                          <a:spcPct val="100000"/>
                        </a:lnSpc>
                        <a:spcBef>
                          <a:spcPts val="0"/>
                        </a:spcBef>
                        <a:spcAft>
                          <a:spcPts val="0"/>
                        </a:spcAft>
                        <a:buClrTx/>
                        <a:buSzTx/>
                        <a:buFont typeface="+mj-lt"/>
                        <a:buNone/>
                        <a:tabLst/>
                        <a:defRPr/>
                      </a:pPr>
                      <a:r>
                        <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Bir pipet ve bir kürdan uzunlukları farkının diğer pipet uzunluğundan küçük olduğu duruma bakalım.</a:t>
                      </a:r>
                    </a:p>
                    <a:p>
                      <a:pPr marL="0" marR="0" lvl="0" indent="0" algn="just" defTabSz="2519995" rtl="0" eaLnBrk="1" fontAlgn="auto" latinLnBrk="0" hangingPunct="1">
                        <a:lnSpc>
                          <a:spcPct val="100000"/>
                        </a:lnSpc>
                        <a:spcBef>
                          <a:spcPts val="0"/>
                        </a:spcBef>
                        <a:spcAft>
                          <a:spcPts val="0"/>
                        </a:spcAft>
                        <a:buClrTx/>
                        <a:buSzTx/>
                        <a:buFont typeface="+mj-lt"/>
                        <a:buNone/>
                        <a:tabLst/>
                        <a:defRPr/>
                      </a:pPr>
                      <a:endPar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tr-TR" sz="800" dirty="0"/>
                    </a:p>
                  </a:txBody>
                  <a:tcPr marL="19352" marR="19352" marT="9676" marB="9676"/>
                </a:tc>
                <a:tc>
                  <a:txBody>
                    <a:bodyPr/>
                    <a:lstStyle/>
                    <a:p>
                      <a:endParaRPr lang="tr-TR" sz="400" dirty="0"/>
                    </a:p>
                    <a:p>
                      <a:endParaRPr lang="tr-TR" sz="400" dirty="0"/>
                    </a:p>
                    <a:p>
                      <a:endParaRPr lang="tr-TR" sz="400" dirty="0"/>
                    </a:p>
                  </a:txBody>
                  <a:tcPr marL="19352" marR="19352" marT="9676" marB="9676"/>
                </a:tc>
                <a:extLst>
                  <a:ext uri="{0D108BD9-81ED-4DB2-BD59-A6C34878D82A}">
                    <a16:rowId xmlns:a16="http://schemas.microsoft.com/office/drawing/2014/main" val="10003"/>
                  </a:ext>
                </a:extLst>
              </a:tr>
              <a:tr h="324152">
                <a:tc>
                  <a:txBody>
                    <a:bodyPr/>
                    <a:lstStyle/>
                    <a:p>
                      <a:pPr marL="0" marR="0" lvl="0" indent="0" algn="just" defTabSz="2519995" rtl="0" eaLnBrk="1" fontAlgn="auto" latinLnBrk="0" hangingPunct="1">
                        <a:lnSpc>
                          <a:spcPct val="100000"/>
                        </a:lnSpc>
                        <a:spcBef>
                          <a:spcPts val="0"/>
                        </a:spcBef>
                        <a:spcAft>
                          <a:spcPts val="0"/>
                        </a:spcAft>
                        <a:buClrTx/>
                        <a:buSzTx/>
                        <a:buFont typeface="+mj-lt"/>
                        <a:buNone/>
                        <a:tabLst/>
                        <a:defRPr/>
                      </a:pPr>
                      <a:endPar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2519995" rtl="0" eaLnBrk="1" fontAlgn="auto" latinLnBrk="0" hangingPunct="1">
                        <a:lnSpc>
                          <a:spcPct val="100000"/>
                        </a:lnSpc>
                        <a:spcBef>
                          <a:spcPts val="0"/>
                        </a:spcBef>
                        <a:spcAft>
                          <a:spcPts val="0"/>
                        </a:spcAft>
                        <a:buClrTx/>
                        <a:buSzTx/>
                        <a:buFont typeface="+mj-lt"/>
                        <a:buNone/>
                        <a:tabLst/>
                        <a:defRPr/>
                      </a:pPr>
                      <a:r>
                        <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Bir pipet ve bir kürdan uzunlukları farkının diğer pipet uzunluğundan büyük olduğu duruma bakalım.</a:t>
                      </a:r>
                    </a:p>
                    <a:p>
                      <a:endParaRPr lang="tr-TR" sz="800" dirty="0"/>
                    </a:p>
                  </a:txBody>
                  <a:tcPr marL="19352" marR="19352" marT="9676" marB="9676"/>
                </a:tc>
                <a:tc>
                  <a:txBody>
                    <a:bodyPr/>
                    <a:lstStyle/>
                    <a:p>
                      <a:endParaRPr lang="tr-TR" sz="400" dirty="0"/>
                    </a:p>
                    <a:p>
                      <a:endParaRPr lang="tr-TR" sz="400" dirty="0"/>
                    </a:p>
                    <a:p>
                      <a:endParaRPr lang="tr-TR" sz="400" dirty="0"/>
                    </a:p>
                  </a:txBody>
                  <a:tcPr marL="19352" marR="19352" marT="9676" marB="9676"/>
                </a:tc>
                <a:extLst>
                  <a:ext uri="{0D108BD9-81ED-4DB2-BD59-A6C34878D82A}">
                    <a16:rowId xmlns:a16="http://schemas.microsoft.com/office/drawing/2014/main" val="10004"/>
                  </a:ext>
                </a:extLst>
              </a:tr>
              <a:tr h="1098642">
                <a:tc>
                  <a:txBody>
                    <a:bodyPr/>
                    <a:lstStyle/>
                    <a:p>
                      <a:pPr marL="0" marR="0" lvl="0" indent="0" algn="just" defTabSz="2519995" rtl="0" eaLnBrk="1" fontAlgn="auto" latinLnBrk="0" hangingPunct="1">
                        <a:lnSpc>
                          <a:spcPct val="100000"/>
                        </a:lnSpc>
                        <a:spcBef>
                          <a:spcPts val="0"/>
                        </a:spcBef>
                        <a:spcAft>
                          <a:spcPts val="0"/>
                        </a:spcAft>
                        <a:buClrTx/>
                        <a:buSzTx/>
                        <a:buFont typeface="+mj-lt"/>
                        <a:buNone/>
                        <a:tabLst/>
                        <a:defRPr/>
                      </a:pPr>
                      <a:endPar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2519995" rtl="0" eaLnBrk="1" fontAlgn="auto" latinLnBrk="0" hangingPunct="1">
                        <a:lnSpc>
                          <a:spcPct val="100000"/>
                        </a:lnSpc>
                        <a:spcBef>
                          <a:spcPts val="0"/>
                        </a:spcBef>
                        <a:spcAft>
                          <a:spcPts val="0"/>
                        </a:spcAft>
                        <a:buClrTx/>
                        <a:buSzTx/>
                        <a:buFont typeface="+mj-lt"/>
                        <a:buNone/>
                        <a:tabLst/>
                        <a:defRPr/>
                      </a:pPr>
                      <a:r>
                        <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Dört farklı durumda bulduğunuz sonuçları karşılaştırabileceğiniz bir</a:t>
                      </a:r>
                    </a:p>
                    <a:p>
                      <a:pPr marL="0" marR="0" lvl="0" indent="0" algn="just" defTabSz="2519995" rtl="0" eaLnBrk="1" fontAlgn="auto" latinLnBrk="0" hangingPunct="1">
                        <a:lnSpc>
                          <a:spcPct val="100000"/>
                        </a:lnSpc>
                        <a:spcBef>
                          <a:spcPts val="0"/>
                        </a:spcBef>
                        <a:spcAft>
                          <a:spcPts val="0"/>
                        </a:spcAft>
                        <a:buClrTx/>
                        <a:buSzTx/>
                        <a:buFont typeface="+mj-lt"/>
                        <a:buNone/>
                        <a:tabLst/>
                        <a:defRPr/>
                      </a:pPr>
                      <a:r>
                        <a:rPr kumimoji="0" lang="tr-TR"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tablo oluşturun.</a:t>
                      </a:r>
                    </a:p>
                    <a:p>
                      <a:endParaRPr lang="tr-TR" sz="800" dirty="0"/>
                    </a:p>
                  </a:txBody>
                  <a:tcPr marL="19352" marR="19352" marT="9676" marB="9676"/>
                </a:tc>
                <a:tc>
                  <a:txBody>
                    <a:bodyPr/>
                    <a:lstStyle/>
                    <a:p>
                      <a:endParaRPr lang="tr-TR" sz="400" dirty="0"/>
                    </a:p>
                    <a:p>
                      <a:endParaRPr lang="tr-TR" sz="400" dirty="0"/>
                    </a:p>
                    <a:p>
                      <a:endParaRPr lang="tr-TR" sz="400" dirty="0"/>
                    </a:p>
                    <a:p>
                      <a:endParaRPr lang="tr-TR" sz="400" dirty="0"/>
                    </a:p>
                  </a:txBody>
                  <a:tcPr marL="19352" marR="19352" marT="9676" marB="9676"/>
                </a:tc>
                <a:extLst>
                  <a:ext uri="{0D108BD9-81ED-4DB2-BD59-A6C34878D82A}">
                    <a16:rowId xmlns:a16="http://schemas.microsoft.com/office/drawing/2014/main" val="10005"/>
                  </a:ext>
                </a:extLst>
              </a:tr>
            </a:tbl>
          </a:graphicData>
        </a:graphic>
      </p:graphicFrame>
      <p:pic>
        <p:nvPicPr>
          <p:cNvPr id="13" name="Resim 1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0135" t="9565" b="27746"/>
          <a:stretch/>
        </p:blipFill>
        <p:spPr>
          <a:xfrm>
            <a:off x="4689345" y="3228907"/>
            <a:ext cx="513543" cy="589023"/>
          </a:xfrm>
          <a:prstGeom prst="rect">
            <a:avLst/>
          </a:prstGeom>
        </p:spPr>
      </p:pic>
      <p:pic>
        <p:nvPicPr>
          <p:cNvPr id="14" name="Resim 13"/>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23650" r="12405" b="23650"/>
          <a:stretch/>
        </p:blipFill>
        <p:spPr>
          <a:xfrm>
            <a:off x="3183874" y="3328370"/>
            <a:ext cx="1266193" cy="396235"/>
          </a:xfrm>
          <a:prstGeom prst="rect">
            <a:avLst/>
          </a:prstGeom>
        </p:spPr>
      </p:pic>
      <p:pic>
        <p:nvPicPr>
          <p:cNvPr id="15" name="Resim 1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8924" b="16170"/>
          <a:stretch/>
        </p:blipFill>
        <p:spPr>
          <a:xfrm>
            <a:off x="3216652" y="3881100"/>
            <a:ext cx="1147643" cy="438411"/>
          </a:xfrm>
          <a:prstGeom prst="rect">
            <a:avLst/>
          </a:prstGeom>
        </p:spPr>
      </p:pic>
      <p:pic>
        <p:nvPicPr>
          <p:cNvPr id="16" name="Resim 15"/>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b="14451"/>
          <a:stretch/>
        </p:blipFill>
        <p:spPr>
          <a:xfrm>
            <a:off x="4502174" y="3868817"/>
            <a:ext cx="825399" cy="492432"/>
          </a:xfrm>
          <a:prstGeom prst="rect">
            <a:avLst/>
          </a:prstGeom>
        </p:spPr>
      </p:pic>
      <p:pic>
        <p:nvPicPr>
          <p:cNvPr id="17" name="Resim 16"/>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t="11014" b="16132"/>
          <a:stretch/>
        </p:blipFill>
        <p:spPr>
          <a:xfrm>
            <a:off x="3216652" y="4496446"/>
            <a:ext cx="1133529" cy="464527"/>
          </a:xfrm>
          <a:prstGeom prst="rect">
            <a:avLst/>
          </a:prstGeom>
        </p:spPr>
      </p:pic>
      <p:pic>
        <p:nvPicPr>
          <p:cNvPr id="20" name="Resim 19"/>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val="0"/>
              </a:ext>
            </a:extLst>
          </a:blip>
          <a:srcRect l="30135" t="9565" b="27746"/>
          <a:stretch/>
        </p:blipFill>
        <p:spPr>
          <a:xfrm>
            <a:off x="4689345" y="4419393"/>
            <a:ext cx="513543" cy="582337"/>
          </a:xfrm>
          <a:prstGeom prst="rect">
            <a:avLst/>
          </a:prstGeom>
        </p:spPr>
      </p:pic>
      <p:pic>
        <p:nvPicPr>
          <p:cNvPr id="18" name="Resim 17"/>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rcRect r="5298"/>
          <a:stretch/>
        </p:blipFill>
        <p:spPr>
          <a:xfrm>
            <a:off x="3280070" y="5074048"/>
            <a:ext cx="1020805" cy="450271"/>
          </a:xfrm>
          <a:prstGeom prst="rect">
            <a:avLst/>
          </a:prstGeom>
        </p:spPr>
      </p:pic>
      <p:pic>
        <p:nvPicPr>
          <p:cNvPr id="19" name="Resim 18"/>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20000" contrast="20000"/>
                    </a14:imgEffect>
                  </a14:imgLayer>
                </a14:imgProps>
              </a:ext>
              <a:ext uri="{28A0092B-C50C-407E-A947-70E740481C1C}">
                <a14:useLocalDpi xmlns:a14="http://schemas.microsoft.com/office/drawing/2010/main" val="0"/>
              </a:ext>
            </a:extLst>
          </a:blip>
          <a:srcRect l="10091" r="-1"/>
          <a:stretch/>
        </p:blipFill>
        <p:spPr>
          <a:xfrm>
            <a:off x="4620816" y="5061519"/>
            <a:ext cx="736900" cy="487673"/>
          </a:xfrm>
          <a:prstGeom prst="rect">
            <a:avLst/>
          </a:prstGeom>
        </p:spPr>
      </p:pic>
      <p:pic>
        <p:nvPicPr>
          <p:cNvPr id="21" name="Resim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428999" y="5608981"/>
            <a:ext cx="1362385" cy="740620"/>
          </a:xfrm>
          <a:prstGeom prst="rect">
            <a:avLst/>
          </a:prstGeom>
        </p:spPr>
      </p:pic>
      <p:pic>
        <p:nvPicPr>
          <p:cNvPr id="24" name="Resim 23"/>
          <p:cNvPicPr>
            <a:picLocks noChangeAspect="1"/>
          </p:cNvPicPr>
          <p:nvPr/>
        </p:nvPicPr>
        <p:blipFill rotWithShape="1">
          <a:blip r:embed="rId20" cstate="print">
            <a:extLst>
              <a:ext uri="{BEBA8EAE-BF5A-486C-A8C5-ECC9F3942E4B}">
                <a14:imgProps xmlns:a14="http://schemas.microsoft.com/office/drawing/2010/main">
                  <a14:imgLayer r:embed="rId21">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9726"/>
          <a:stretch/>
        </p:blipFill>
        <p:spPr>
          <a:xfrm>
            <a:off x="4419587" y="2044888"/>
            <a:ext cx="974713" cy="522915"/>
          </a:xfrm>
          <a:prstGeom prst="rect">
            <a:avLst/>
          </a:prstGeom>
        </p:spPr>
      </p:pic>
      <p:graphicFrame>
        <p:nvGraphicFramePr>
          <p:cNvPr id="25" name="Tablo 24"/>
          <p:cNvGraphicFramePr>
            <a:graphicFrameLocks noGrp="1"/>
          </p:cNvGraphicFramePr>
          <p:nvPr>
            <p:extLst>
              <p:ext uri="{D42A27DB-BD31-4B8C-83A1-F6EECF244321}">
                <p14:modId xmlns:p14="http://schemas.microsoft.com/office/powerpoint/2010/main" val="1211056570"/>
              </p:ext>
            </p:extLst>
          </p:nvPr>
        </p:nvGraphicFramePr>
        <p:xfrm>
          <a:off x="1069970" y="6613451"/>
          <a:ext cx="4250389" cy="1608416"/>
        </p:xfrm>
        <a:graphic>
          <a:graphicData uri="http://schemas.openxmlformats.org/drawingml/2006/table">
            <a:tbl>
              <a:tblPr firstRow="1" bandRow="1">
                <a:tableStyleId>{93296810-A885-4BE3-A3E7-6D5BEEA58F35}</a:tableStyleId>
              </a:tblPr>
              <a:tblGrid>
                <a:gridCol w="4250389">
                  <a:extLst>
                    <a:ext uri="{9D8B030D-6E8A-4147-A177-3AD203B41FA5}">
                      <a16:colId xmlns:a16="http://schemas.microsoft.com/office/drawing/2014/main" val="20000"/>
                    </a:ext>
                  </a:extLst>
                </a:gridCol>
              </a:tblGrid>
              <a:tr h="297176">
                <a:tc>
                  <a:txBody>
                    <a:bodyPr/>
                    <a:lstStyle/>
                    <a:p>
                      <a:pPr marL="0" marR="0" lvl="0" indent="0" algn="ctr" defTabSz="3289737" rtl="0" eaLnBrk="1" fontAlgn="auto" latinLnBrk="0" hangingPunct="1">
                        <a:lnSpc>
                          <a:spcPct val="100000"/>
                        </a:lnSpc>
                        <a:spcBef>
                          <a:spcPts val="0"/>
                        </a:spcBef>
                        <a:spcAft>
                          <a:spcPts val="0"/>
                        </a:spcAft>
                        <a:buClrTx/>
                        <a:buSzTx/>
                        <a:buFontTx/>
                        <a:buNone/>
                        <a:tabLst/>
                        <a:defRPr/>
                      </a:pPr>
                      <a:endParaRPr kumimoji="0" lang="tr-TR" sz="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a:p>
                      <a:pPr marL="0" marR="0" lvl="0" indent="0" algn="ctr" defTabSz="3289737" rtl="0" eaLnBrk="1" fontAlgn="auto" latinLnBrk="0" hangingPunct="1">
                        <a:lnSpc>
                          <a:spcPct val="100000"/>
                        </a:lnSpc>
                        <a:spcBef>
                          <a:spcPts val="0"/>
                        </a:spcBef>
                        <a:spcAft>
                          <a:spcPts val="0"/>
                        </a:spcAft>
                        <a:buClrTx/>
                        <a:buSzTx/>
                        <a:buFontTx/>
                        <a:buNone/>
                        <a:tabLst/>
                        <a:defRPr/>
                      </a:pPr>
                      <a:r>
                        <a:rPr kumimoji="0" lang="tr-TR" sz="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Öğrenciye Sorulabilecek Sorular</a:t>
                      </a:r>
                      <a:endParaRPr kumimoji="0" lang="tr-TR" sz="800" b="1" i="0" u="none" strike="noStrike" kern="1200" cap="none" spc="0" normalizeH="0" baseline="0" noProof="0" dirty="0">
                        <a:ln>
                          <a:noFill/>
                        </a:ln>
                        <a:solidFill>
                          <a:prstClr val="white"/>
                        </a:solidFill>
                        <a:effectLst/>
                        <a:uLnTx/>
                        <a:uFillTx/>
                        <a:latin typeface="+mn-lt"/>
                        <a:ea typeface="+mn-ea"/>
                        <a:cs typeface="+mn-cs"/>
                      </a:endParaRPr>
                    </a:p>
                  </a:txBody>
                  <a:tcPr marL="19352" marR="19352" marT="9676" marB="9676"/>
                </a:tc>
                <a:extLst>
                  <a:ext uri="{0D108BD9-81ED-4DB2-BD59-A6C34878D82A}">
                    <a16:rowId xmlns:a16="http://schemas.microsoft.com/office/drawing/2014/main" val="10000"/>
                  </a:ext>
                </a:extLst>
              </a:tr>
              <a:tr h="297176">
                <a:tc>
                  <a:txBody>
                    <a:bodyPr/>
                    <a:lstStyle/>
                    <a:p>
                      <a:pPr marL="457200" marR="0" lvl="0" indent="-457200" algn="l" defTabSz="3289737" rtl="0" eaLnBrk="1" fontAlgn="auto" latinLnBrk="0" hangingPunct="1">
                        <a:lnSpc>
                          <a:spcPct val="100000"/>
                        </a:lnSpc>
                        <a:spcBef>
                          <a:spcPts val="0"/>
                        </a:spcBef>
                        <a:spcAft>
                          <a:spcPts val="0"/>
                        </a:spcAft>
                        <a:buClrTx/>
                        <a:buSzTx/>
                        <a:buFontTx/>
                        <a:buAutoNum type="arabicParenR"/>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Verilen nesneler ile herhangi bir düzgün geometrik şekil oluşturalım.</a:t>
                      </a:r>
                    </a:p>
                    <a:p>
                      <a:pPr marL="457200" marR="0" lvl="0" indent="-457200" algn="l" defTabSz="3289737" rtl="0" eaLnBrk="1" fontAlgn="auto" latinLnBrk="0" hangingPunct="1">
                        <a:lnSpc>
                          <a:spcPct val="100000"/>
                        </a:lnSpc>
                        <a:spcBef>
                          <a:spcPts val="0"/>
                        </a:spcBef>
                        <a:spcAft>
                          <a:spcPts val="0"/>
                        </a:spcAft>
                        <a:buClrTx/>
                        <a:buSzTx/>
                        <a:buFontTx/>
                        <a:buAutoNum type="arabicParenR"/>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Verilen nesnelerden 3 tanesini kullanarak hangi düzgün geometrik şekil oluşturabilirsiniz?</a:t>
                      </a:r>
                    </a:p>
                  </a:txBody>
                  <a:tcPr marL="19352" marR="19352" marT="9676" marB="9676">
                    <a:solidFill>
                      <a:schemeClr val="accent2">
                        <a:lumMod val="40000"/>
                        <a:lumOff val="60000"/>
                      </a:schemeClr>
                    </a:solidFill>
                  </a:tcPr>
                </a:tc>
                <a:extLst>
                  <a:ext uri="{0D108BD9-81ED-4DB2-BD59-A6C34878D82A}">
                    <a16:rowId xmlns:a16="http://schemas.microsoft.com/office/drawing/2014/main" val="10001"/>
                  </a:ext>
                </a:extLst>
              </a:tr>
              <a:tr h="297176">
                <a:tc>
                  <a:txBody>
                    <a:bodyPr/>
                    <a:lstStyle/>
                    <a:p>
                      <a:pPr marL="0" marR="0" lvl="0" indent="0" algn="l" defTabSz="3289737"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 2 kürdan ve 1 pipet ile üçgen oluşturabilir misiniz sizce? Neden.</a:t>
                      </a:r>
                    </a:p>
                    <a:p>
                      <a:pPr marL="0" marR="0" lvl="0" indent="0" algn="l" defTabSz="3289737"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 Bu adımdan sonra ne yapabilirsiniz?</a:t>
                      </a:r>
                    </a:p>
                    <a:p>
                      <a:pPr marL="0" marR="0" lvl="0" indent="0" algn="l" defTabSz="3289737"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 Oluşturulan şekiller hakkında ne söyleyebilirsiniz?</a:t>
                      </a:r>
                    </a:p>
                  </a:txBody>
                  <a:tcPr marL="19352" marR="19352" marT="9676" marB="9676"/>
                </a:tc>
                <a:extLst>
                  <a:ext uri="{0D108BD9-81ED-4DB2-BD59-A6C34878D82A}">
                    <a16:rowId xmlns:a16="http://schemas.microsoft.com/office/drawing/2014/main" val="10002"/>
                  </a:ext>
                </a:extLst>
              </a:tr>
              <a:tr h="425752">
                <a:tc>
                  <a:txBody>
                    <a:bodyPr/>
                    <a:lstStyle/>
                    <a:p>
                      <a:pPr marL="0" marR="0" lvl="0" indent="0" algn="l" defTabSz="3289737"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 Verilen bazı nesnelerle neden üçgen oluşturulamamıştır?</a:t>
                      </a:r>
                    </a:p>
                    <a:p>
                      <a:pPr marL="0" marR="0" lvl="0" indent="0" algn="l" defTabSz="3289737"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7) Hangi durumlarda üçgen oluşabilir?</a:t>
                      </a:r>
                    </a:p>
                    <a:p>
                      <a:pPr marL="0" marR="0" lvl="0" indent="0" algn="l" defTabSz="3289737"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8) Üçgen oluştururken kenar uzunluklarının bir önemi var mıdır?</a:t>
                      </a:r>
                    </a:p>
                    <a:p>
                      <a:pPr marL="0" marR="0" lvl="0" indent="0" algn="l" defTabSz="3289737" rtl="0" eaLnBrk="1" fontAlgn="auto" latinLnBrk="0" hangingPunct="1">
                        <a:lnSpc>
                          <a:spcPct val="100000"/>
                        </a:lnSpc>
                        <a:spcBef>
                          <a:spcPts val="0"/>
                        </a:spcBef>
                        <a:spcAft>
                          <a:spcPts val="0"/>
                        </a:spcAft>
                        <a:buClrTx/>
                        <a:buSzTx/>
                        <a:buFontTx/>
                        <a:buNone/>
                        <a:tabLst/>
                        <a:defRPr/>
                      </a:pPr>
                      <a:r>
                        <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9) Üçgen oluşturmak için kenar uzunlukları nasıl belirlenmelidir?</a:t>
                      </a:r>
                    </a:p>
                    <a:p>
                      <a:pPr marL="0" marR="0" lvl="0" indent="0" algn="l" defTabSz="3289737" rtl="0" eaLnBrk="1" fontAlgn="auto" latinLnBrk="0" hangingPunct="1">
                        <a:lnSpc>
                          <a:spcPct val="100000"/>
                        </a:lnSpc>
                        <a:spcBef>
                          <a:spcPts val="0"/>
                        </a:spcBef>
                        <a:spcAft>
                          <a:spcPts val="0"/>
                        </a:spcAft>
                        <a:buClrTx/>
                        <a:buSzTx/>
                        <a:buFontTx/>
                        <a:buNone/>
                        <a:tabLst/>
                        <a:defRPr/>
                      </a:pPr>
                      <a:endParaRPr kumimoji="0" lang="tr-TR" sz="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txBody>
                  <a:tcPr marL="19352" marR="19352" marT="9676" marB="9676"/>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19266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891315942"/>
              </p:ext>
            </p:extLst>
          </p:nvPr>
        </p:nvGraphicFramePr>
        <p:xfrm>
          <a:off x="-1115290" y="27709"/>
          <a:ext cx="9088580" cy="9572472"/>
        </p:xfrm>
        <a:graphic>
          <a:graphicData uri="http://schemas.openxmlformats.org/drawingml/2006/table">
            <a:tbl>
              <a:tblPr firstRow="1" bandRow="1">
                <a:tableStyleId>{2D5ABB26-0587-4C30-8999-92F81FD0307C}</a:tableStyleId>
              </a:tblPr>
              <a:tblGrid>
                <a:gridCol w="901385">
                  <a:extLst>
                    <a:ext uri="{9D8B030D-6E8A-4147-A177-3AD203B41FA5}">
                      <a16:colId xmlns:a16="http://schemas.microsoft.com/office/drawing/2014/main" val="20000"/>
                    </a:ext>
                  </a:extLst>
                </a:gridCol>
                <a:gridCol w="909688">
                  <a:extLst>
                    <a:ext uri="{9D8B030D-6E8A-4147-A177-3AD203B41FA5}">
                      <a16:colId xmlns:a16="http://schemas.microsoft.com/office/drawing/2014/main" val="20001"/>
                    </a:ext>
                  </a:extLst>
                </a:gridCol>
                <a:gridCol w="909688">
                  <a:extLst>
                    <a:ext uri="{9D8B030D-6E8A-4147-A177-3AD203B41FA5}">
                      <a16:colId xmlns:a16="http://schemas.microsoft.com/office/drawing/2014/main" val="20002"/>
                    </a:ext>
                  </a:extLst>
                </a:gridCol>
                <a:gridCol w="298577">
                  <a:extLst>
                    <a:ext uri="{9D8B030D-6E8A-4147-A177-3AD203B41FA5}">
                      <a16:colId xmlns:a16="http://schemas.microsoft.com/office/drawing/2014/main" val="20003"/>
                    </a:ext>
                  </a:extLst>
                </a:gridCol>
                <a:gridCol w="611112">
                  <a:extLst>
                    <a:ext uri="{9D8B030D-6E8A-4147-A177-3AD203B41FA5}">
                      <a16:colId xmlns:a16="http://schemas.microsoft.com/office/drawing/2014/main" val="20004"/>
                    </a:ext>
                  </a:extLst>
                </a:gridCol>
                <a:gridCol w="909688">
                  <a:extLst>
                    <a:ext uri="{9D8B030D-6E8A-4147-A177-3AD203B41FA5}">
                      <a16:colId xmlns:a16="http://schemas.microsoft.com/office/drawing/2014/main" val="20005"/>
                    </a:ext>
                  </a:extLst>
                </a:gridCol>
                <a:gridCol w="909688">
                  <a:extLst>
                    <a:ext uri="{9D8B030D-6E8A-4147-A177-3AD203B41FA5}">
                      <a16:colId xmlns:a16="http://schemas.microsoft.com/office/drawing/2014/main" val="20006"/>
                    </a:ext>
                  </a:extLst>
                </a:gridCol>
                <a:gridCol w="604133">
                  <a:extLst>
                    <a:ext uri="{9D8B030D-6E8A-4147-A177-3AD203B41FA5}">
                      <a16:colId xmlns:a16="http://schemas.microsoft.com/office/drawing/2014/main" val="20007"/>
                    </a:ext>
                  </a:extLst>
                </a:gridCol>
                <a:gridCol w="305557">
                  <a:extLst>
                    <a:ext uri="{9D8B030D-6E8A-4147-A177-3AD203B41FA5}">
                      <a16:colId xmlns:a16="http://schemas.microsoft.com/office/drawing/2014/main" val="20008"/>
                    </a:ext>
                  </a:extLst>
                </a:gridCol>
                <a:gridCol w="909688">
                  <a:extLst>
                    <a:ext uri="{9D8B030D-6E8A-4147-A177-3AD203B41FA5}">
                      <a16:colId xmlns:a16="http://schemas.microsoft.com/office/drawing/2014/main" val="20009"/>
                    </a:ext>
                  </a:extLst>
                </a:gridCol>
                <a:gridCol w="831485">
                  <a:extLst>
                    <a:ext uri="{9D8B030D-6E8A-4147-A177-3AD203B41FA5}">
                      <a16:colId xmlns:a16="http://schemas.microsoft.com/office/drawing/2014/main" val="20010"/>
                    </a:ext>
                  </a:extLst>
                </a:gridCol>
                <a:gridCol w="987891">
                  <a:extLst>
                    <a:ext uri="{9D8B030D-6E8A-4147-A177-3AD203B41FA5}">
                      <a16:colId xmlns:a16="http://schemas.microsoft.com/office/drawing/2014/main" val="20011"/>
                    </a:ext>
                  </a:extLst>
                </a:gridCol>
              </a:tblGrid>
              <a:tr h="428116">
                <a:tc gridSpan="12">
                  <a:txBody>
                    <a:bodyPr/>
                    <a:lstStyle/>
                    <a:p>
                      <a:pPr marL="95885">
                        <a:lnSpc>
                          <a:spcPct val="100000"/>
                        </a:lnSpc>
                        <a:spcBef>
                          <a:spcPts val="300"/>
                        </a:spcBef>
                      </a:pPr>
                      <a:r>
                        <a:rPr sz="1900" b="1" spc="-5" dirty="0">
                          <a:solidFill>
                            <a:srgbClr val="C00000"/>
                          </a:solidFill>
                          <a:latin typeface="Calibri"/>
                          <a:cs typeface="Calibri"/>
                        </a:rPr>
                        <a:t>Birim Küplerle </a:t>
                      </a:r>
                      <a:r>
                        <a:rPr sz="1900" b="1" spc="-10" dirty="0">
                          <a:solidFill>
                            <a:srgbClr val="C00000"/>
                          </a:solidFill>
                          <a:latin typeface="Calibri"/>
                          <a:cs typeface="Calibri"/>
                        </a:rPr>
                        <a:t>Dikdörtgenler Prizması</a:t>
                      </a:r>
                      <a:r>
                        <a:rPr sz="1900" b="1" spc="15" dirty="0">
                          <a:solidFill>
                            <a:srgbClr val="C00000"/>
                          </a:solidFill>
                          <a:latin typeface="Calibri"/>
                          <a:cs typeface="Calibri"/>
                        </a:rPr>
                        <a:t> </a:t>
                      </a:r>
                      <a:r>
                        <a:rPr sz="1900" b="1" spc="-10" dirty="0">
                          <a:solidFill>
                            <a:srgbClr val="C00000"/>
                          </a:solidFill>
                          <a:latin typeface="Calibri"/>
                          <a:cs typeface="Calibri"/>
                        </a:rPr>
                        <a:t>Oluşturma</a:t>
                      </a:r>
                      <a:endParaRPr sz="1900" dirty="0">
                        <a:solidFill>
                          <a:srgbClr val="C00000"/>
                        </a:solidFill>
                        <a:latin typeface="Calibri"/>
                        <a:cs typeface="Calibri"/>
                      </a:endParaRPr>
                    </a:p>
                  </a:txBody>
                  <a:tcPr marL="0" marR="0" marT="38100" marB="0">
                    <a:lnB w="12700">
                      <a:solidFill>
                        <a:srgbClr val="000000"/>
                      </a:solidFill>
                      <a:prstDash val="solid"/>
                    </a:lnB>
                    <a:solidFill>
                      <a:srgbClr val="A4A4A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177443">
                <a:tc>
                  <a:txBody>
                    <a:bodyPr/>
                    <a:lstStyle/>
                    <a:p>
                      <a:pPr marL="95885" marR="221615" algn="l">
                        <a:lnSpc>
                          <a:spcPct val="100000"/>
                        </a:lnSpc>
                        <a:spcBef>
                          <a:spcPts val="285"/>
                        </a:spcBef>
                      </a:pPr>
                      <a:r>
                        <a:rPr sz="1200" b="1" spc="-5">
                          <a:latin typeface="Calibri"/>
                          <a:cs typeface="Calibri"/>
                        </a:rPr>
                        <a:t>1</a:t>
                      </a:r>
                      <a:r>
                        <a:rPr lang="tr-TR" sz="1200" b="1" spc="-5" dirty="0">
                          <a:latin typeface="Calibri"/>
                          <a:cs typeface="Calibri"/>
                        </a:rPr>
                        <a:t>-)</a:t>
                      </a:r>
                      <a:r>
                        <a:rPr lang="tr-TR" sz="1200" b="1" spc="-5" baseline="0" dirty="0">
                          <a:latin typeface="Calibri"/>
                          <a:cs typeface="Calibri"/>
                        </a:rPr>
                        <a:t> </a:t>
                      </a:r>
                      <a:r>
                        <a:rPr sz="1200" spc="-5">
                          <a:latin typeface="Calibri"/>
                          <a:cs typeface="Calibri"/>
                        </a:rPr>
                        <a:t>Elimizdeki  </a:t>
                      </a:r>
                      <a:r>
                        <a:rPr sz="1200" dirty="0">
                          <a:latin typeface="Calibri"/>
                          <a:cs typeface="Calibri"/>
                        </a:rPr>
                        <a:t>birim </a:t>
                      </a:r>
                      <a:r>
                        <a:rPr sz="1200" spc="-5">
                          <a:latin typeface="Calibri"/>
                          <a:cs typeface="Calibri"/>
                        </a:rPr>
                        <a:t>küpleri kullanarak</a:t>
                      </a:r>
                      <a:r>
                        <a:rPr sz="1200" spc="-105">
                          <a:latin typeface="Calibri"/>
                          <a:cs typeface="Calibri"/>
                        </a:rPr>
                        <a:t> </a:t>
                      </a:r>
                      <a:r>
                        <a:rPr sz="1200">
                          <a:latin typeface="Calibri"/>
                          <a:cs typeface="Calibri"/>
                        </a:rPr>
                        <a:t>bir di</a:t>
                      </a:r>
                      <a:r>
                        <a:rPr sz="1200" spc="-45">
                          <a:latin typeface="Calibri"/>
                          <a:cs typeface="Calibri"/>
                        </a:rPr>
                        <a:t>k</a:t>
                      </a:r>
                      <a:r>
                        <a:rPr sz="1200">
                          <a:latin typeface="Calibri"/>
                          <a:cs typeface="Calibri"/>
                        </a:rPr>
                        <a:t>d</a:t>
                      </a:r>
                      <a:r>
                        <a:rPr sz="1200" spc="-5">
                          <a:latin typeface="Calibri"/>
                          <a:cs typeface="Calibri"/>
                        </a:rPr>
                        <a:t>ö</a:t>
                      </a:r>
                      <a:r>
                        <a:rPr sz="1200">
                          <a:latin typeface="Calibri"/>
                          <a:cs typeface="Calibri"/>
                        </a:rPr>
                        <a:t>rt</a:t>
                      </a:r>
                      <a:r>
                        <a:rPr sz="1200" spc="-15">
                          <a:latin typeface="Calibri"/>
                          <a:cs typeface="Calibri"/>
                        </a:rPr>
                        <a:t>g</a:t>
                      </a:r>
                      <a:r>
                        <a:rPr sz="1200">
                          <a:latin typeface="Calibri"/>
                          <a:cs typeface="Calibri"/>
                        </a:rPr>
                        <a:t>e</a:t>
                      </a:r>
                      <a:r>
                        <a:rPr sz="1200" spc="5">
                          <a:latin typeface="Calibri"/>
                          <a:cs typeface="Calibri"/>
                        </a:rPr>
                        <a:t>n</a:t>
                      </a:r>
                      <a:r>
                        <a:rPr sz="1200">
                          <a:latin typeface="Calibri"/>
                          <a:cs typeface="Calibri"/>
                        </a:rPr>
                        <a:t>ler prizması </a:t>
                      </a:r>
                      <a:r>
                        <a:rPr sz="1200" spc="-5">
                          <a:latin typeface="Calibri"/>
                          <a:cs typeface="Calibri"/>
                        </a:rPr>
                        <a:t>oluştur</a:t>
                      </a:r>
                      <a:r>
                        <a:rPr lang="tr-TR" sz="1200" spc="-5" dirty="0">
                          <a:latin typeface="Calibri"/>
                          <a:cs typeface="Calibri"/>
                        </a:rPr>
                        <a:t>alım.</a:t>
                      </a:r>
                      <a:endParaRPr sz="1200" dirty="0">
                        <a:latin typeface="Calibri"/>
                        <a:cs typeface="Calibri"/>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91440" marR="419100" algn="l">
                        <a:lnSpc>
                          <a:spcPct val="100000"/>
                        </a:lnSpc>
                        <a:spcBef>
                          <a:spcPts val="285"/>
                        </a:spcBef>
                      </a:pPr>
                      <a:r>
                        <a:rPr sz="1200" b="1">
                          <a:latin typeface="Calibri"/>
                          <a:cs typeface="Calibri"/>
                        </a:rPr>
                        <a:t>2-</a:t>
                      </a:r>
                      <a:r>
                        <a:rPr lang="tr-TR" sz="1200" b="1" dirty="0">
                          <a:latin typeface="Calibri"/>
                          <a:cs typeface="Calibri"/>
                        </a:rPr>
                        <a:t>) </a:t>
                      </a:r>
                      <a:r>
                        <a:rPr sz="1200">
                          <a:latin typeface="Calibri"/>
                          <a:cs typeface="Calibri"/>
                        </a:rPr>
                        <a:t>24</a:t>
                      </a:r>
                      <a:r>
                        <a:rPr lang="tr-TR" sz="1200" dirty="0">
                          <a:latin typeface="Calibri"/>
                          <a:cs typeface="Calibri"/>
                        </a:rPr>
                        <a:t> adet</a:t>
                      </a:r>
                      <a:r>
                        <a:rPr sz="1200" spc="-95" dirty="0">
                          <a:latin typeface="Calibri"/>
                          <a:cs typeface="Calibri"/>
                        </a:rPr>
                        <a:t> </a:t>
                      </a:r>
                      <a:r>
                        <a:rPr sz="1200">
                          <a:latin typeface="Calibri"/>
                          <a:cs typeface="Calibri"/>
                        </a:rPr>
                        <a:t>birim </a:t>
                      </a:r>
                      <a:r>
                        <a:rPr sz="1200" spc="-5">
                          <a:latin typeface="Calibri"/>
                          <a:cs typeface="Calibri"/>
                        </a:rPr>
                        <a:t>küpü  </a:t>
                      </a:r>
                      <a:r>
                        <a:rPr sz="1200" spc="-20" dirty="0">
                          <a:latin typeface="Calibri"/>
                          <a:cs typeface="Calibri"/>
                        </a:rPr>
                        <a:t>k</a:t>
                      </a:r>
                      <a:r>
                        <a:rPr sz="1200" dirty="0">
                          <a:latin typeface="Calibri"/>
                          <a:cs typeface="Calibri"/>
                        </a:rPr>
                        <a:t>ulla</a:t>
                      </a:r>
                      <a:r>
                        <a:rPr sz="1200" spc="5" dirty="0">
                          <a:latin typeface="Calibri"/>
                          <a:cs typeface="Calibri"/>
                        </a:rPr>
                        <a:t>n</a:t>
                      </a:r>
                      <a:r>
                        <a:rPr sz="1200" dirty="0">
                          <a:latin typeface="Calibri"/>
                          <a:cs typeface="Calibri"/>
                        </a:rPr>
                        <a:t>a</a:t>
                      </a:r>
                      <a:r>
                        <a:rPr sz="1200" spc="-25" dirty="0">
                          <a:latin typeface="Calibri"/>
                          <a:cs typeface="Calibri"/>
                        </a:rPr>
                        <a:t>r</a:t>
                      </a:r>
                      <a:r>
                        <a:rPr sz="1200" dirty="0">
                          <a:latin typeface="Calibri"/>
                          <a:cs typeface="Calibri"/>
                        </a:rPr>
                        <a:t>ak</a:t>
                      </a:r>
                    </a:p>
                    <a:p>
                      <a:pPr marL="91440" marR="222250" algn="l">
                        <a:lnSpc>
                          <a:spcPct val="100000"/>
                        </a:lnSpc>
                        <a:spcBef>
                          <a:spcPts val="5"/>
                        </a:spcBef>
                      </a:pPr>
                      <a:r>
                        <a:rPr sz="1200">
                          <a:latin typeface="Calibri"/>
                          <a:cs typeface="Calibri"/>
                        </a:rPr>
                        <a:t>di</a:t>
                      </a:r>
                      <a:r>
                        <a:rPr sz="1200" spc="-45">
                          <a:latin typeface="Calibri"/>
                          <a:cs typeface="Calibri"/>
                        </a:rPr>
                        <a:t>k</a:t>
                      </a:r>
                      <a:r>
                        <a:rPr sz="1200">
                          <a:latin typeface="Calibri"/>
                          <a:cs typeface="Calibri"/>
                        </a:rPr>
                        <a:t>d</a:t>
                      </a:r>
                      <a:r>
                        <a:rPr sz="1200" spc="-5">
                          <a:latin typeface="Calibri"/>
                          <a:cs typeface="Calibri"/>
                        </a:rPr>
                        <a:t>ö</a:t>
                      </a:r>
                      <a:r>
                        <a:rPr sz="1200">
                          <a:latin typeface="Calibri"/>
                          <a:cs typeface="Calibri"/>
                        </a:rPr>
                        <a:t>rt</a:t>
                      </a:r>
                      <a:r>
                        <a:rPr sz="1200" spc="-15">
                          <a:latin typeface="Calibri"/>
                          <a:cs typeface="Calibri"/>
                        </a:rPr>
                        <a:t>g</a:t>
                      </a:r>
                      <a:r>
                        <a:rPr sz="1200">
                          <a:latin typeface="Calibri"/>
                          <a:cs typeface="Calibri"/>
                        </a:rPr>
                        <a:t>e</a:t>
                      </a:r>
                      <a:r>
                        <a:rPr sz="1200" spc="5">
                          <a:latin typeface="Calibri"/>
                          <a:cs typeface="Calibri"/>
                        </a:rPr>
                        <a:t>n</a:t>
                      </a:r>
                      <a:r>
                        <a:rPr sz="1200">
                          <a:latin typeface="Calibri"/>
                          <a:cs typeface="Calibri"/>
                        </a:rPr>
                        <a:t>ler  prizması</a:t>
                      </a:r>
                      <a:r>
                        <a:rPr lang="tr-TR" sz="1200" baseline="0" dirty="0">
                          <a:latin typeface="Calibri"/>
                          <a:cs typeface="Calibri"/>
                        </a:rPr>
                        <a:t> </a:t>
                      </a:r>
                      <a:r>
                        <a:rPr lang="tr-TR" sz="1200" spc="-5" dirty="0">
                          <a:latin typeface="Calibri"/>
                          <a:cs typeface="Calibri"/>
                        </a:rPr>
                        <a:t>oluşturalım.</a:t>
                      </a:r>
                      <a:r>
                        <a:rPr lang="tr-TR" sz="1200" spc="-5" baseline="0" dirty="0">
                          <a:latin typeface="Calibri"/>
                          <a:cs typeface="Calibri"/>
                        </a:rPr>
                        <a:t> </a:t>
                      </a:r>
                      <a:r>
                        <a:rPr lang="tr-TR" sz="1200" dirty="0">
                          <a:latin typeface="Calibri"/>
                          <a:cs typeface="Calibri"/>
                        </a:rPr>
                        <a:t>(Oluşturduğunuz</a:t>
                      </a:r>
                      <a:r>
                        <a:rPr lang="tr-TR" sz="1200" baseline="0" dirty="0">
                          <a:latin typeface="Calibri"/>
                          <a:cs typeface="Calibri"/>
                        </a:rPr>
                        <a:t> </a:t>
                      </a:r>
                      <a:r>
                        <a:rPr lang="tr-TR" sz="1200" dirty="0">
                          <a:latin typeface="Calibri"/>
                          <a:cs typeface="Calibri"/>
                        </a:rPr>
                        <a:t>prizmayı inceleyiniz, oluşturduğunuz prizmanın küp ya da kare prizma olma ihtimali</a:t>
                      </a:r>
                      <a:r>
                        <a:rPr lang="tr-TR" sz="1200" baseline="0" dirty="0">
                          <a:latin typeface="Calibri"/>
                          <a:cs typeface="Calibri"/>
                        </a:rPr>
                        <a:t> </a:t>
                      </a:r>
                      <a:r>
                        <a:rPr lang="tr-TR" sz="1200" dirty="0">
                          <a:latin typeface="Calibri"/>
                          <a:cs typeface="Calibri"/>
                        </a:rPr>
                        <a:t>var mı?)</a:t>
                      </a:r>
                    </a:p>
                    <a:p>
                      <a:pPr marL="91440" marR="222250" algn="just">
                        <a:lnSpc>
                          <a:spcPct val="100000"/>
                        </a:lnSpc>
                        <a:spcBef>
                          <a:spcPts val="5"/>
                        </a:spcBef>
                      </a:pPr>
                      <a:r>
                        <a:rPr lang="tr-TR" sz="1200" dirty="0">
                          <a:latin typeface="Calibri"/>
                          <a:cs typeface="Calibri"/>
                        </a:rPr>
                        <a:t> </a:t>
                      </a:r>
                      <a:endParaRPr sz="1200" dirty="0">
                        <a:latin typeface="Calibri"/>
                        <a:cs typeface="Calibri"/>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2">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a:txBody>
                    <a:bodyPr/>
                    <a:lstStyle/>
                    <a:p>
                      <a:pPr marL="91440" marR="419100" algn="l">
                        <a:lnSpc>
                          <a:spcPct val="100000"/>
                        </a:lnSpc>
                        <a:spcBef>
                          <a:spcPts val="285"/>
                        </a:spcBef>
                      </a:pPr>
                      <a:r>
                        <a:rPr sz="1200" b="1" dirty="0">
                          <a:latin typeface="Calibri"/>
                          <a:cs typeface="Calibri"/>
                        </a:rPr>
                        <a:t>3-</a:t>
                      </a:r>
                      <a:r>
                        <a:rPr lang="tr-TR" sz="1200" b="1" dirty="0">
                          <a:latin typeface="Calibri"/>
                          <a:cs typeface="Calibri"/>
                        </a:rPr>
                        <a:t>)</a:t>
                      </a:r>
                      <a:r>
                        <a:rPr lang="tr-TR" sz="1200" dirty="0">
                          <a:latin typeface="Calibri"/>
                          <a:cs typeface="Calibri"/>
                        </a:rPr>
                        <a:t> </a:t>
                      </a:r>
                      <a:r>
                        <a:rPr sz="1200" dirty="0">
                          <a:latin typeface="Calibri"/>
                          <a:cs typeface="Calibri"/>
                        </a:rPr>
                        <a:t>24</a:t>
                      </a:r>
                      <a:r>
                        <a:rPr sz="1200" spc="-95" dirty="0">
                          <a:latin typeface="Calibri"/>
                          <a:cs typeface="Calibri"/>
                        </a:rPr>
                        <a:t> </a:t>
                      </a:r>
                      <a:r>
                        <a:rPr lang="tr-TR" sz="1200" spc="-95" dirty="0">
                          <a:latin typeface="Calibri"/>
                          <a:cs typeface="Calibri"/>
                        </a:rPr>
                        <a:t>adet </a:t>
                      </a:r>
                      <a:r>
                        <a:rPr sz="1200" dirty="0" err="1">
                          <a:latin typeface="Calibri"/>
                          <a:cs typeface="Calibri"/>
                        </a:rPr>
                        <a:t>birim</a:t>
                      </a:r>
                      <a:r>
                        <a:rPr sz="1200" spc="-5" dirty="0" err="1">
                          <a:latin typeface="Calibri"/>
                          <a:cs typeface="Calibri"/>
                        </a:rPr>
                        <a:t>küpü</a:t>
                      </a:r>
                      <a:r>
                        <a:rPr sz="1200" spc="-5" dirty="0">
                          <a:latin typeface="Calibri"/>
                          <a:cs typeface="Calibri"/>
                        </a:rPr>
                        <a:t>  </a:t>
                      </a:r>
                      <a:r>
                        <a:rPr sz="1200" spc="-20" dirty="0">
                          <a:latin typeface="Calibri"/>
                          <a:cs typeface="Calibri"/>
                        </a:rPr>
                        <a:t>k</a:t>
                      </a:r>
                      <a:r>
                        <a:rPr sz="1200" dirty="0">
                          <a:latin typeface="Calibri"/>
                          <a:cs typeface="Calibri"/>
                        </a:rPr>
                        <a:t>ulla</a:t>
                      </a:r>
                      <a:r>
                        <a:rPr sz="1200" spc="5" dirty="0">
                          <a:latin typeface="Calibri"/>
                          <a:cs typeface="Calibri"/>
                        </a:rPr>
                        <a:t>n</a:t>
                      </a:r>
                      <a:r>
                        <a:rPr sz="1200" dirty="0">
                          <a:latin typeface="Calibri"/>
                          <a:cs typeface="Calibri"/>
                        </a:rPr>
                        <a:t>a</a:t>
                      </a:r>
                      <a:r>
                        <a:rPr sz="1200" spc="-25" dirty="0">
                          <a:latin typeface="Calibri"/>
                          <a:cs typeface="Calibri"/>
                        </a:rPr>
                        <a:t>r</a:t>
                      </a:r>
                      <a:r>
                        <a:rPr sz="1200" dirty="0">
                          <a:latin typeface="Calibri"/>
                          <a:cs typeface="Calibri"/>
                        </a:rPr>
                        <a:t>ak  </a:t>
                      </a:r>
                      <a:r>
                        <a:rPr sz="1200" spc="-5" dirty="0">
                          <a:latin typeface="Calibri"/>
                          <a:cs typeface="Calibri"/>
                        </a:rPr>
                        <a:t>farklı</a:t>
                      </a:r>
                      <a:r>
                        <a:rPr sz="1200" spc="-30" dirty="0">
                          <a:latin typeface="Calibri"/>
                          <a:cs typeface="Calibri"/>
                        </a:rPr>
                        <a:t> </a:t>
                      </a:r>
                      <a:r>
                        <a:rPr sz="1200" dirty="0">
                          <a:latin typeface="Calibri"/>
                          <a:cs typeface="Calibri"/>
                        </a:rPr>
                        <a:t>bir</a:t>
                      </a:r>
                    </a:p>
                    <a:p>
                      <a:pPr marL="91440" marR="221615" algn="l">
                        <a:lnSpc>
                          <a:spcPct val="100000"/>
                        </a:lnSpc>
                        <a:spcBef>
                          <a:spcPts val="5"/>
                        </a:spcBef>
                      </a:pPr>
                      <a:r>
                        <a:rPr sz="1200" dirty="0" err="1">
                          <a:latin typeface="Calibri"/>
                          <a:cs typeface="Calibri"/>
                        </a:rPr>
                        <a:t>di</a:t>
                      </a:r>
                      <a:r>
                        <a:rPr sz="1200" spc="-45" dirty="0" err="1">
                          <a:latin typeface="Calibri"/>
                          <a:cs typeface="Calibri"/>
                        </a:rPr>
                        <a:t>k</a:t>
                      </a:r>
                      <a:r>
                        <a:rPr sz="1200" dirty="0" err="1">
                          <a:latin typeface="Calibri"/>
                          <a:cs typeface="Calibri"/>
                        </a:rPr>
                        <a:t>d</a:t>
                      </a:r>
                      <a:r>
                        <a:rPr sz="1200" spc="-5" dirty="0" err="1">
                          <a:latin typeface="Calibri"/>
                          <a:cs typeface="Calibri"/>
                        </a:rPr>
                        <a:t>ö</a:t>
                      </a:r>
                      <a:r>
                        <a:rPr sz="1200" dirty="0" err="1">
                          <a:latin typeface="Calibri"/>
                          <a:cs typeface="Calibri"/>
                        </a:rPr>
                        <a:t>rt</a:t>
                      </a:r>
                      <a:r>
                        <a:rPr sz="1200" spc="-15" dirty="0" err="1">
                          <a:latin typeface="Calibri"/>
                          <a:cs typeface="Calibri"/>
                        </a:rPr>
                        <a:t>g</a:t>
                      </a:r>
                      <a:r>
                        <a:rPr sz="1200" dirty="0" err="1">
                          <a:latin typeface="Calibri"/>
                          <a:cs typeface="Calibri"/>
                        </a:rPr>
                        <a:t>e</a:t>
                      </a:r>
                      <a:r>
                        <a:rPr sz="1200" spc="5" dirty="0" err="1">
                          <a:latin typeface="Calibri"/>
                          <a:cs typeface="Calibri"/>
                        </a:rPr>
                        <a:t>n</a:t>
                      </a:r>
                      <a:r>
                        <a:rPr sz="1200" dirty="0" err="1">
                          <a:latin typeface="Calibri"/>
                          <a:cs typeface="Calibri"/>
                        </a:rPr>
                        <a:t>ler</a:t>
                      </a:r>
                      <a:r>
                        <a:rPr sz="1200" dirty="0">
                          <a:latin typeface="Calibri"/>
                          <a:cs typeface="Calibri"/>
                        </a:rPr>
                        <a:t> </a:t>
                      </a:r>
                      <a:r>
                        <a:rPr sz="1200" dirty="0" err="1">
                          <a:latin typeface="Calibri"/>
                          <a:cs typeface="Calibri"/>
                        </a:rPr>
                        <a:t>prizması</a:t>
                      </a:r>
                      <a:r>
                        <a:rPr sz="1200" dirty="0">
                          <a:latin typeface="Calibri"/>
                          <a:cs typeface="Calibri"/>
                        </a:rPr>
                        <a:t> </a:t>
                      </a:r>
                      <a:r>
                        <a:rPr sz="1200" spc="-5" dirty="0" err="1">
                          <a:latin typeface="Calibri"/>
                          <a:cs typeface="Calibri"/>
                        </a:rPr>
                        <a:t>oluştur</a:t>
                      </a:r>
                      <a:r>
                        <a:rPr lang="tr-TR" sz="1200" spc="-5" dirty="0">
                          <a:latin typeface="Calibri"/>
                          <a:cs typeface="Calibri"/>
                        </a:rPr>
                        <a:t>alım</a:t>
                      </a:r>
                      <a:r>
                        <a:rPr sz="1200" spc="-5" dirty="0">
                          <a:latin typeface="Calibri"/>
                          <a:cs typeface="Calibri"/>
                        </a:rPr>
                        <a:t>.</a:t>
                      </a:r>
                      <a:endParaRPr sz="1200" dirty="0">
                        <a:latin typeface="Calibri"/>
                        <a:cs typeface="Calibri"/>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gridSpan="2">
                  <a:txBody>
                    <a:bodyPr/>
                    <a:lstStyle/>
                    <a:p>
                      <a:pPr marL="92075" algn="l">
                        <a:lnSpc>
                          <a:spcPct val="100000"/>
                        </a:lnSpc>
                        <a:spcBef>
                          <a:spcPts val="285"/>
                        </a:spcBef>
                      </a:pPr>
                      <a:r>
                        <a:rPr sz="1200" b="1">
                          <a:latin typeface="Calibri"/>
                          <a:cs typeface="Calibri"/>
                        </a:rPr>
                        <a:t>4-</a:t>
                      </a:r>
                      <a:r>
                        <a:rPr lang="tr-TR" sz="1200" b="1" dirty="0">
                          <a:latin typeface="Calibri"/>
                          <a:cs typeface="Calibri"/>
                        </a:rPr>
                        <a:t>)</a:t>
                      </a:r>
                      <a:r>
                        <a:rPr lang="tr-TR" sz="1200" dirty="0">
                          <a:latin typeface="Calibri"/>
                          <a:cs typeface="Calibri"/>
                        </a:rPr>
                        <a:t> </a:t>
                      </a:r>
                      <a:r>
                        <a:rPr sz="1200">
                          <a:latin typeface="Calibri"/>
                          <a:cs typeface="Calibri"/>
                        </a:rPr>
                        <a:t>24 </a:t>
                      </a:r>
                      <a:r>
                        <a:rPr lang="tr-TR" sz="1200" dirty="0">
                          <a:latin typeface="Calibri"/>
                          <a:cs typeface="Calibri"/>
                        </a:rPr>
                        <a:t>adet </a:t>
                      </a:r>
                      <a:r>
                        <a:rPr sz="1200">
                          <a:latin typeface="Calibri"/>
                          <a:cs typeface="Calibri"/>
                        </a:rPr>
                        <a:t>birim</a:t>
                      </a:r>
                      <a:r>
                        <a:rPr sz="1200" spc="-5">
                          <a:latin typeface="Calibri"/>
                          <a:cs typeface="Calibri"/>
                        </a:rPr>
                        <a:t>küp</a:t>
                      </a:r>
                      <a:endParaRPr sz="1200" dirty="0">
                        <a:latin typeface="Calibri"/>
                        <a:cs typeface="Calibri"/>
                      </a:endParaRPr>
                    </a:p>
                    <a:p>
                      <a:pPr marL="92075" algn="l">
                        <a:lnSpc>
                          <a:spcPct val="100000"/>
                        </a:lnSpc>
                        <a:spcBef>
                          <a:spcPts val="5"/>
                        </a:spcBef>
                      </a:pPr>
                      <a:r>
                        <a:rPr sz="1200" dirty="0">
                          <a:latin typeface="Calibri"/>
                          <a:cs typeface="Calibri"/>
                        </a:rPr>
                        <a:t>ile</a:t>
                      </a:r>
                    </a:p>
                    <a:p>
                      <a:pPr marL="92075" marR="92075" algn="l">
                        <a:lnSpc>
                          <a:spcPct val="100000"/>
                        </a:lnSpc>
                      </a:pPr>
                      <a:r>
                        <a:rPr sz="1200" spc="-5" dirty="0">
                          <a:latin typeface="Calibri"/>
                          <a:cs typeface="Calibri"/>
                        </a:rPr>
                        <a:t>ol</a:t>
                      </a:r>
                      <a:r>
                        <a:rPr sz="1200" spc="5" dirty="0">
                          <a:latin typeface="Calibri"/>
                          <a:cs typeface="Calibri"/>
                        </a:rPr>
                        <a:t>u</a:t>
                      </a:r>
                      <a:r>
                        <a:rPr sz="1200" spc="-15" dirty="0">
                          <a:latin typeface="Calibri"/>
                          <a:cs typeface="Calibri"/>
                        </a:rPr>
                        <a:t>ş</a:t>
                      </a:r>
                      <a:r>
                        <a:rPr sz="1200" dirty="0">
                          <a:latin typeface="Calibri"/>
                          <a:cs typeface="Calibri"/>
                        </a:rPr>
                        <a:t>tu</a:t>
                      </a:r>
                      <a:r>
                        <a:rPr sz="1200" spc="-15" dirty="0">
                          <a:latin typeface="Calibri"/>
                          <a:cs typeface="Calibri"/>
                        </a:rPr>
                        <a:t>r</a:t>
                      </a:r>
                      <a:r>
                        <a:rPr sz="1200" spc="-10" dirty="0">
                          <a:latin typeface="Calibri"/>
                          <a:cs typeface="Calibri"/>
                        </a:rPr>
                        <a:t>du</a:t>
                      </a:r>
                      <a:r>
                        <a:rPr sz="1200" dirty="0">
                          <a:latin typeface="Calibri"/>
                          <a:cs typeface="Calibri"/>
                        </a:rPr>
                        <a:t>ğ</a:t>
                      </a:r>
                      <a:r>
                        <a:rPr sz="1200" spc="-10" dirty="0">
                          <a:latin typeface="Calibri"/>
                          <a:cs typeface="Calibri"/>
                        </a:rPr>
                        <a:t>unu</a:t>
                      </a:r>
                      <a:r>
                        <a:rPr sz="1200" dirty="0">
                          <a:latin typeface="Calibri"/>
                          <a:cs typeface="Calibri"/>
                        </a:rPr>
                        <a:t>z  </a:t>
                      </a:r>
                      <a:r>
                        <a:rPr sz="1200" spc="-5" dirty="0">
                          <a:latin typeface="Calibri"/>
                          <a:cs typeface="Calibri"/>
                        </a:rPr>
                        <a:t>dikdörtgenler  </a:t>
                      </a:r>
                      <a:r>
                        <a:rPr sz="1200" dirty="0">
                          <a:latin typeface="Calibri"/>
                          <a:cs typeface="Calibri"/>
                        </a:rPr>
                        <a:t>prizmasından  birim</a:t>
                      </a:r>
                      <a:r>
                        <a:rPr sz="1200" spc="-35" dirty="0">
                          <a:latin typeface="Calibri"/>
                          <a:cs typeface="Calibri"/>
                        </a:rPr>
                        <a:t> </a:t>
                      </a:r>
                      <a:r>
                        <a:rPr sz="1200" spc="-5" dirty="0">
                          <a:latin typeface="Calibri"/>
                          <a:cs typeface="Calibri"/>
                        </a:rPr>
                        <a:t>küpleri</a:t>
                      </a:r>
                      <a:endParaRPr sz="1200" dirty="0">
                        <a:latin typeface="Calibri"/>
                        <a:cs typeface="Calibri"/>
                      </a:endParaRPr>
                    </a:p>
                    <a:p>
                      <a:pPr marL="92075" algn="l">
                        <a:lnSpc>
                          <a:spcPct val="100000"/>
                        </a:lnSpc>
                      </a:pPr>
                      <a:r>
                        <a:rPr sz="1200" spc="-10">
                          <a:latin typeface="Calibri"/>
                          <a:cs typeface="Calibri"/>
                        </a:rPr>
                        <a:t>çıkartarak</a:t>
                      </a:r>
                      <a:r>
                        <a:rPr sz="1200" spc="-20">
                          <a:latin typeface="Calibri"/>
                          <a:cs typeface="Calibri"/>
                        </a:rPr>
                        <a:t> </a:t>
                      </a:r>
                      <a:r>
                        <a:rPr sz="1200" spc="-10">
                          <a:latin typeface="Calibri"/>
                          <a:cs typeface="Calibri"/>
                        </a:rPr>
                        <a:t>kare</a:t>
                      </a:r>
                      <a:r>
                        <a:rPr lang="tr-TR" sz="1200" spc="-10" baseline="0" dirty="0">
                          <a:latin typeface="Calibri"/>
                          <a:cs typeface="Calibri"/>
                        </a:rPr>
                        <a:t> </a:t>
                      </a:r>
                      <a:r>
                        <a:rPr lang="tr-TR" sz="1200" dirty="0">
                          <a:latin typeface="Calibri"/>
                          <a:cs typeface="Calibri"/>
                        </a:rPr>
                        <a:t>p</a:t>
                      </a:r>
                      <a:r>
                        <a:rPr sz="1200">
                          <a:latin typeface="Calibri"/>
                          <a:cs typeface="Calibri"/>
                        </a:rPr>
                        <a:t>rizma</a:t>
                      </a:r>
                      <a:r>
                        <a:rPr lang="tr-TR" sz="1200" baseline="0" dirty="0">
                          <a:latin typeface="Calibri"/>
                          <a:cs typeface="Calibri"/>
                        </a:rPr>
                        <a:t> </a:t>
                      </a:r>
                      <a:r>
                        <a:rPr sz="1200" spc="-5">
                          <a:latin typeface="Calibri"/>
                          <a:cs typeface="Calibri"/>
                        </a:rPr>
                        <a:t>oluştur</a:t>
                      </a:r>
                      <a:r>
                        <a:rPr lang="tr-TR" sz="1200" spc="-5" dirty="0">
                          <a:latin typeface="Calibri"/>
                          <a:cs typeface="Calibri"/>
                        </a:rPr>
                        <a:t>alım</a:t>
                      </a:r>
                      <a:r>
                        <a:rPr sz="1200" spc="-5" dirty="0">
                          <a:latin typeface="Calibri"/>
                          <a:cs typeface="Calibri"/>
                        </a:rPr>
                        <a:t>.</a:t>
                      </a:r>
                      <a:endParaRPr sz="1200" dirty="0">
                        <a:latin typeface="Calibri"/>
                        <a:cs typeface="Calibri"/>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hMerge="1">
                  <a:txBody>
                    <a:bodyPr/>
                    <a:lstStyle/>
                    <a:p>
                      <a:endParaRPr/>
                    </a:p>
                  </a:txBody>
                  <a:tcPr marL="0" marR="0" marT="0" marB="0"/>
                </a:tc>
                <a:tc>
                  <a:txBody>
                    <a:bodyPr/>
                    <a:lstStyle/>
                    <a:p>
                      <a:pP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marL="92075" algn="l">
                        <a:lnSpc>
                          <a:spcPct val="100000"/>
                        </a:lnSpc>
                        <a:spcBef>
                          <a:spcPts val="285"/>
                        </a:spcBef>
                      </a:pPr>
                      <a:r>
                        <a:rPr sz="1200" b="1">
                          <a:latin typeface="Calibri"/>
                          <a:cs typeface="Calibri"/>
                        </a:rPr>
                        <a:t>5-</a:t>
                      </a:r>
                      <a:r>
                        <a:rPr lang="tr-TR" sz="1200" b="1" dirty="0">
                          <a:latin typeface="Calibri"/>
                          <a:cs typeface="Calibri"/>
                        </a:rPr>
                        <a:t>) </a:t>
                      </a:r>
                      <a:r>
                        <a:rPr sz="1200">
                          <a:latin typeface="Calibri"/>
                          <a:cs typeface="Calibri"/>
                        </a:rPr>
                        <a:t>24</a:t>
                      </a:r>
                      <a:r>
                        <a:rPr lang="tr-TR" sz="1200" dirty="0">
                          <a:latin typeface="Calibri"/>
                          <a:cs typeface="Calibri"/>
                        </a:rPr>
                        <a:t> adet</a:t>
                      </a:r>
                      <a:r>
                        <a:rPr sz="1200">
                          <a:latin typeface="Calibri"/>
                          <a:cs typeface="Calibri"/>
                        </a:rPr>
                        <a:t> birim</a:t>
                      </a:r>
                      <a:r>
                        <a:rPr sz="1200" spc="-5">
                          <a:latin typeface="Calibri"/>
                          <a:cs typeface="Calibri"/>
                        </a:rPr>
                        <a:t>küp</a:t>
                      </a:r>
                      <a:endParaRPr sz="1200" dirty="0">
                        <a:latin typeface="Calibri"/>
                        <a:cs typeface="Calibri"/>
                      </a:endParaRPr>
                    </a:p>
                    <a:p>
                      <a:pPr marL="92075" algn="l">
                        <a:lnSpc>
                          <a:spcPct val="100000"/>
                        </a:lnSpc>
                        <a:spcBef>
                          <a:spcPts val="5"/>
                        </a:spcBef>
                      </a:pPr>
                      <a:r>
                        <a:rPr sz="1200" dirty="0">
                          <a:latin typeface="Calibri"/>
                          <a:cs typeface="Calibri"/>
                        </a:rPr>
                        <a:t>ile</a:t>
                      </a:r>
                    </a:p>
                    <a:p>
                      <a:pPr marL="92075" marR="91440" algn="l">
                        <a:lnSpc>
                          <a:spcPct val="100000"/>
                        </a:lnSpc>
                      </a:pPr>
                      <a:r>
                        <a:rPr sz="1200" spc="-5" dirty="0">
                          <a:latin typeface="Calibri"/>
                          <a:cs typeface="Calibri"/>
                        </a:rPr>
                        <a:t>ol</a:t>
                      </a:r>
                      <a:r>
                        <a:rPr sz="1200" spc="5" dirty="0">
                          <a:latin typeface="Calibri"/>
                          <a:cs typeface="Calibri"/>
                        </a:rPr>
                        <a:t>u</a:t>
                      </a:r>
                      <a:r>
                        <a:rPr sz="1200" spc="-15" dirty="0">
                          <a:latin typeface="Calibri"/>
                          <a:cs typeface="Calibri"/>
                        </a:rPr>
                        <a:t>ş</a:t>
                      </a:r>
                      <a:r>
                        <a:rPr sz="1200" dirty="0">
                          <a:latin typeface="Calibri"/>
                          <a:cs typeface="Calibri"/>
                        </a:rPr>
                        <a:t>tu</a:t>
                      </a:r>
                      <a:r>
                        <a:rPr sz="1200" spc="-15" dirty="0">
                          <a:latin typeface="Calibri"/>
                          <a:cs typeface="Calibri"/>
                        </a:rPr>
                        <a:t>r</a:t>
                      </a:r>
                      <a:r>
                        <a:rPr sz="1200" spc="-10" dirty="0">
                          <a:latin typeface="Calibri"/>
                          <a:cs typeface="Calibri"/>
                        </a:rPr>
                        <a:t>du</a:t>
                      </a:r>
                      <a:r>
                        <a:rPr sz="1200" dirty="0">
                          <a:latin typeface="Calibri"/>
                          <a:cs typeface="Calibri"/>
                        </a:rPr>
                        <a:t>ğ</a:t>
                      </a:r>
                      <a:r>
                        <a:rPr sz="1200" spc="-10" dirty="0">
                          <a:latin typeface="Calibri"/>
                          <a:cs typeface="Calibri"/>
                        </a:rPr>
                        <a:t>unu</a:t>
                      </a:r>
                      <a:r>
                        <a:rPr sz="1200" dirty="0">
                          <a:latin typeface="Calibri"/>
                          <a:cs typeface="Calibri"/>
                        </a:rPr>
                        <a:t>z  </a:t>
                      </a:r>
                      <a:r>
                        <a:rPr sz="1200" spc="-5" dirty="0">
                          <a:latin typeface="Calibri"/>
                          <a:cs typeface="Calibri"/>
                        </a:rPr>
                        <a:t>dikdörtgenler  </a:t>
                      </a:r>
                      <a:r>
                        <a:rPr sz="1200" dirty="0">
                          <a:latin typeface="Calibri"/>
                          <a:cs typeface="Calibri"/>
                        </a:rPr>
                        <a:t>prizmasından  birim</a:t>
                      </a:r>
                      <a:r>
                        <a:rPr sz="1200" spc="-35" dirty="0">
                          <a:latin typeface="Calibri"/>
                          <a:cs typeface="Calibri"/>
                        </a:rPr>
                        <a:t> </a:t>
                      </a:r>
                      <a:r>
                        <a:rPr sz="1200" spc="-5" dirty="0">
                          <a:latin typeface="Calibri"/>
                          <a:cs typeface="Calibri"/>
                        </a:rPr>
                        <a:t>küpleri</a:t>
                      </a:r>
                      <a:endParaRPr sz="1200" dirty="0">
                        <a:latin typeface="Calibri"/>
                        <a:cs typeface="Calibri"/>
                      </a:endParaRPr>
                    </a:p>
                    <a:p>
                      <a:pPr marL="92075" marR="187960" algn="l">
                        <a:lnSpc>
                          <a:spcPct val="100000"/>
                        </a:lnSpc>
                      </a:pPr>
                      <a:r>
                        <a:rPr sz="1200" spc="-10">
                          <a:latin typeface="Calibri"/>
                          <a:cs typeface="Calibri"/>
                        </a:rPr>
                        <a:t>çıkartarak</a:t>
                      </a:r>
                      <a:r>
                        <a:rPr sz="1200" spc="-60">
                          <a:latin typeface="Calibri"/>
                          <a:cs typeface="Calibri"/>
                        </a:rPr>
                        <a:t> </a:t>
                      </a:r>
                      <a:r>
                        <a:rPr sz="1200" spc="-5">
                          <a:latin typeface="Calibri"/>
                          <a:cs typeface="Calibri"/>
                        </a:rPr>
                        <a:t>küp</a:t>
                      </a:r>
                      <a:r>
                        <a:rPr lang="tr-TR" sz="1200" spc="-5" baseline="0" dirty="0">
                          <a:latin typeface="Calibri"/>
                          <a:cs typeface="Calibri"/>
                        </a:rPr>
                        <a:t> </a:t>
                      </a:r>
                      <a:r>
                        <a:rPr sz="1200" spc="-5">
                          <a:latin typeface="Calibri"/>
                          <a:cs typeface="Calibri"/>
                        </a:rPr>
                        <a:t>oluştur</a:t>
                      </a:r>
                      <a:r>
                        <a:rPr lang="tr-TR" sz="1200" spc="-5" dirty="0">
                          <a:latin typeface="Calibri"/>
                          <a:cs typeface="Calibri"/>
                        </a:rPr>
                        <a:t>alım</a:t>
                      </a:r>
                      <a:r>
                        <a:rPr sz="1200" spc="-5" dirty="0">
                          <a:latin typeface="Calibri"/>
                          <a:cs typeface="Calibri"/>
                        </a:rPr>
                        <a:t>.</a:t>
                      </a:r>
                      <a:endParaRPr sz="1200" dirty="0">
                        <a:latin typeface="Calibri"/>
                        <a:cs typeface="Calibri"/>
                      </a:endParaRPr>
                    </a:p>
                  </a:txBody>
                  <a:tcPr marL="0" marR="0" marT="361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tc>
                  <a:txBody>
                    <a:bodyPr/>
                    <a:lstStyle/>
                    <a:p>
                      <a:pPr>
                        <a:lnSpc>
                          <a:spcPct val="100000"/>
                        </a:lnSpc>
                      </a:pPr>
                      <a:endParaRPr sz="12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E7E7"/>
                    </a:solidFill>
                  </a:tcPr>
                </a:tc>
                <a:extLst>
                  <a:ext uri="{0D108BD9-81ED-4DB2-BD59-A6C34878D82A}">
                    <a16:rowId xmlns:a16="http://schemas.microsoft.com/office/drawing/2014/main" val="10001"/>
                  </a:ext>
                </a:extLst>
              </a:tr>
              <a:tr h="434657">
                <a:tc gridSpan="12">
                  <a:txBody>
                    <a:bodyPr/>
                    <a:lstStyle/>
                    <a:p>
                      <a:pPr marL="104775">
                        <a:lnSpc>
                          <a:spcPct val="100000"/>
                        </a:lnSpc>
                        <a:spcBef>
                          <a:spcPts val="280"/>
                        </a:spcBef>
                      </a:pPr>
                      <a:r>
                        <a:rPr sz="1600" b="1" spc="-10" dirty="0">
                          <a:solidFill>
                            <a:srgbClr val="6F2F9F"/>
                          </a:solidFill>
                          <a:latin typeface="Calibri"/>
                          <a:cs typeface="Calibri"/>
                        </a:rPr>
                        <a:t>Öğrencilere </a:t>
                      </a:r>
                      <a:r>
                        <a:rPr sz="1600" b="1" spc="-5" dirty="0">
                          <a:solidFill>
                            <a:srgbClr val="6F2F9F"/>
                          </a:solidFill>
                          <a:latin typeface="Calibri"/>
                          <a:cs typeface="Calibri"/>
                        </a:rPr>
                        <a:t>Sorulabilecek</a:t>
                      </a:r>
                      <a:r>
                        <a:rPr sz="1600" b="1" spc="5" dirty="0">
                          <a:solidFill>
                            <a:srgbClr val="6F2F9F"/>
                          </a:solidFill>
                          <a:latin typeface="Calibri"/>
                          <a:cs typeface="Calibri"/>
                        </a:rPr>
                        <a:t> </a:t>
                      </a:r>
                      <a:r>
                        <a:rPr sz="1600" b="1" spc="-5" dirty="0">
                          <a:solidFill>
                            <a:srgbClr val="6F2F9F"/>
                          </a:solidFill>
                          <a:latin typeface="Calibri"/>
                          <a:cs typeface="Calibri"/>
                        </a:rPr>
                        <a:t>Sorular</a:t>
                      </a:r>
                      <a:endParaRPr sz="1600" dirty="0">
                        <a:latin typeface="Calibri"/>
                        <a:cs typeface="Calibri"/>
                      </a:endParaRPr>
                    </a:p>
                  </a:txBody>
                  <a:tcPr marL="0" marR="0" marT="35560" marB="0">
                    <a:lnT w="12700">
                      <a:solidFill>
                        <a:srgbClr val="000000"/>
                      </a:solidFill>
                      <a:prstDash val="solid"/>
                    </a:lnT>
                    <a:solidFill>
                      <a:srgbClr val="A4A4A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392166">
                <a:tc gridSpan="4">
                  <a:txBody>
                    <a:bodyPr/>
                    <a:lstStyle/>
                    <a:p>
                      <a:pPr marL="86360" marR="324485">
                        <a:lnSpc>
                          <a:spcPct val="100000"/>
                        </a:lnSpc>
                        <a:spcBef>
                          <a:spcPts val="290"/>
                        </a:spcBef>
                      </a:pPr>
                      <a:r>
                        <a:rPr sz="1200" b="1" spc="-5" dirty="0">
                          <a:latin typeface="Calibri"/>
                          <a:cs typeface="Calibri"/>
                        </a:rPr>
                        <a:t>1-</a:t>
                      </a:r>
                      <a:r>
                        <a:rPr lang="tr-TR" sz="1200" b="1" spc="-5" dirty="0">
                          <a:latin typeface="Calibri"/>
                          <a:cs typeface="Calibri"/>
                        </a:rPr>
                        <a:t>) </a:t>
                      </a:r>
                      <a:r>
                        <a:rPr sz="1200" spc="-5" dirty="0" err="1">
                          <a:latin typeface="Calibri"/>
                          <a:cs typeface="Calibri"/>
                        </a:rPr>
                        <a:t>Dikdörtgenler</a:t>
                      </a:r>
                      <a:r>
                        <a:rPr sz="1200" spc="-5" dirty="0">
                          <a:latin typeface="Calibri"/>
                          <a:cs typeface="Calibri"/>
                        </a:rPr>
                        <a:t> </a:t>
                      </a:r>
                      <a:r>
                        <a:rPr sz="1200" dirty="0">
                          <a:latin typeface="Calibri"/>
                          <a:cs typeface="Calibri"/>
                        </a:rPr>
                        <a:t>prizması </a:t>
                      </a:r>
                      <a:r>
                        <a:rPr sz="1200" spc="-10" dirty="0">
                          <a:latin typeface="Calibri"/>
                          <a:cs typeface="Calibri"/>
                        </a:rPr>
                        <a:t>oluştururken </a:t>
                      </a:r>
                      <a:r>
                        <a:rPr sz="1200" dirty="0">
                          <a:latin typeface="Calibri"/>
                          <a:cs typeface="Calibri"/>
                        </a:rPr>
                        <a:t>prizmanın her</a:t>
                      </a:r>
                      <a:r>
                        <a:rPr sz="1200" spc="-155" dirty="0">
                          <a:latin typeface="Calibri"/>
                          <a:cs typeface="Calibri"/>
                        </a:rPr>
                        <a:t> </a:t>
                      </a:r>
                      <a:r>
                        <a:rPr sz="1200" dirty="0">
                          <a:latin typeface="Calibri"/>
                          <a:cs typeface="Calibri"/>
                        </a:rPr>
                        <a:t>bir  </a:t>
                      </a:r>
                      <a:r>
                        <a:rPr sz="1200" spc="-5" dirty="0">
                          <a:latin typeface="Calibri"/>
                          <a:cs typeface="Calibri"/>
                        </a:rPr>
                        <a:t>ayrıtının </a:t>
                      </a:r>
                      <a:r>
                        <a:rPr sz="1200" dirty="0">
                          <a:latin typeface="Calibri"/>
                          <a:cs typeface="Calibri"/>
                        </a:rPr>
                        <a:t>hangi </a:t>
                      </a:r>
                      <a:r>
                        <a:rPr sz="1200" spc="-5" dirty="0">
                          <a:latin typeface="Calibri"/>
                          <a:cs typeface="Calibri"/>
                        </a:rPr>
                        <a:t>geometrik şekli </a:t>
                      </a:r>
                      <a:r>
                        <a:rPr sz="1200" spc="-10" dirty="0">
                          <a:latin typeface="Calibri"/>
                          <a:cs typeface="Calibri"/>
                        </a:rPr>
                        <a:t>ya </a:t>
                      </a:r>
                      <a:r>
                        <a:rPr sz="1200" dirty="0">
                          <a:latin typeface="Calibri"/>
                          <a:cs typeface="Calibri"/>
                        </a:rPr>
                        <a:t>da </a:t>
                      </a:r>
                      <a:r>
                        <a:rPr sz="1200" spc="-5" dirty="0" err="1">
                          <a:latin typeface="Calibri"/>
                          <a:cs typeface="Calibri"/>
                        </a:rPr>
                        <a:t>şekilleri</a:t>
                      </a:r>
                      <a:r>
                        <a:rPr sz="1200" spc="-5" dirty="0">
                          <a:latin typeface="Calibri"/>
                          <a:cs typeface="Calibri"/>
                        </a:rPr>
                        <a:t> </a:t>
                      </a:r>
                      <a:r>
                        <a:rPr sz="1200" spc="-5" dirty="0" err="1">
                          <a:latin typeface="Calibri"/>
                          <a:cs typeface="Calibri"/>
                        </a:rPr>
                        <a:t>içerd</a:t>
                      </a:r>
                      <a:r>
                        <a:rPr lang="tr-TR" sz="1200" spc="-5" dirty="0">
                          <a:latin typeface="Calibri"/>
                          <a:cs typeface="Calibri"/>
                        </a:rPr>
                        <a:t>i</a:t>
                      </a:r>
                      <a:r>
                        <a:rPr sz="1200" spc="-5" dirty="0" err="1">
                          <a:latin typeface="Calibri"/>
                          <a:cs typeface="Calibri"/>
                        </a:rPr>
                        <a:t>ğini</a:t>
                      </a:r>
                      <a:r>
                        <a:rPr sz="1200" spc="-5" dirty="0">
                          <a:latin typeface="Calibri"/>
                          <a:cs typeface="Calibri"/>
                        </a:rPr>
                        <a:t>  </a:t>
                      </a:r>
                      <a:r>
                        <a:rPr lang="tr-TR" sz="1200" spc="-5" dirty="0">
                          <a:latin typeface="Calibri"/>
                          <a:cs typeface="Calibri"/>
                        </a:rPr>
                        <a:t>bulunuz</a:t>
                      </a:r>
                      <a:r>
                        <a:rPr sz="1200" spc="-5" dirty="0">
                          <a:latin typeface="Calibri"/>
                          <a:cs typeface="Calibri"/>
                        </a:rPr>
                        <a:t>?</a:t>
                      </a:r>
                      <a:endParaRPr sz="1200" dirty="0">
                        <a:latin typeface="Calibri"/>
                        <a:cs typeface="Calibri"/>
                      </a:endParaRPr>
                    </a:p>
                  </a:txBody>
                  <a:tcPr marL="0" marR="0" marT="36831" marB="0">
                    <a:lnL w="12700">
                      <a:solidFill>
                        <a:srgbClr val="A4A4A4"/>
                      </a:solidFill>
                      <a:prstDash val="solid"/>
                    </a:lnL>
                    <a:lnR w="12700">
                      <a:solidFill>
                        <a:srgbClr val="A4A4A4"/>
                      </a:solidFill>
                      <a:prstDash val="solid"/>
                    </a:lnR>
                    <a:lnB w="12700">
                      <a:solidFill>
                        <a:srgbClr val="A4A4A4"/>
                      </a:solidFill>
                      <a:prstDash val="solid"/>
                    </a:lnB>
                    <a:solidFill>
                      <a:srgbClr val="EFEFE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91440">
                        <a:lnSpc>
                          <a:spcPct val="100000"/>
                        </a:lnSpc>
                        <a:spcBef>
                          <a:spcPts val="290"/>
                        </a:spcBef>
                      </a:pPr>
                      <a:r>
                        <a:rPr sz="1200" b="1" spc="-5" dirty="0">
                          <a:latin typeface="Calibri"/>
                          <a:cs typeface="Calibri"/>
                        </a:rPr>
                        <a:t>2-</a:t>
                      </a:r>
                      <a:r>
                        <a:rPr lang="tr-TR" sz="1200" b="1" spc="-5" dirty="0">
                          <a:latin typeface="Calibri"/>
                          <a:cs typeface="Calibri"/>
                        </a:rPr>
                        <a:t>)</a:t>
                      </a:r>
                      <a:r>
                        <a:rPr lang="tr-TR" sz="1200" spc="-5" dirty="0">
                          <a:latin typeface="Calibri"/>
                          <a:cs typeface="Calibri"/>
                        </a:rPr>
                        <a:t> </a:t>
                      </a:r>
                      <a:r>
                        <a:rPr sz="1200" spc="-5" dirty="0" err="1">
                          <a:latin typeface="Calibri"/>
                          <a:cs typeface="Calibri"/>
                        </a:rPr>
                        <a:t>Dikdörtgenler</a:t>
                      </a:r>
                      <a:r>
                        <a:rPr sz="1200" spc="-5" dirty="0">
                          <a:latin typeface="Calibri"/>
                          <a:cs typeface="Calibri"/>
                        </a:rPr>
                        <a:t> </a:t>
                      </a:r>
                      <a:r>
                        <a:rPr sz="1200" dirty="0" err="1">
                          <a:latin typeface="Calibri"/>
                          <a:cs typeface="Calibri"/>
                        </a:rPr>
                        <a:t>prizması</a:t>
                      </a:r>
                      <a:r>
                        <a:rPr lang="tr-TR" sz="1200" baseline="0" dirty="0">
                          <a:latin typeface="Calibri"/>
                          <a:cs typeface="Calibri"/>
                        </a:rPr>
                        <a:t> </a:t>
                      </a:r>
                      <a:r>
                        <a:rPr sz="1200" spc="-10" dirty="0" err="1">
                          <a:latin typeface="Calibri"/>
                          <a:cs typeface="Calibri"/>
                        </a:rPr>
                        <a:t>oluştururken</a:t>
                      </a:r>
                      <a:r>
                        <a:rPr sz="1200" spc="-10" dirty="0">
                          <a:latin typeface="Calibri"/>
                          <a:cs typeface="Calibri"/>
                        </a:rPr>
                        <a:t> </a:t>
                      </a:r>
                      <a:r>
                        <a:rPr sz="1200" dirty="0">
                          <a:latin typeface="Calibri"/>
                          <a:cs typeface="Calibri"/>
                        </a:rPr>
                        <a:t>nasıl </a:t>
                      </a:r>
                      <a:r>
                        <a:rPr sz="1200" dirty="0" err="1">
                          <a:latin typeface="Calibri"/>
                          <a:cs typeface="Calibri"/>
                        </a:rPr>
                        <a:t>bir</a:t>
                      </a:r>
                      <a:r>
                        <a:rPr sz="1200" spc="-95" dirty="0">
                          <a:latin typeface="Calibri"/>
                          <a:cs typeface="Calibri"/>
                        </a:rPr>
                        <a:t> </a:t>
                      </a:r>
                      <a:r>
                        <a:rPr sz="1200" spc="-10" dirty="0" err="1">
                          <a:latin typeface="Calibri"/>
                          <a:cs typeface="Calibri"/>
                        </a:rPr>
                        <a:t>yol</a:t>
                      </a:r>
                      <a:r>
                        <a:rPr lang="tr-TR" sz="1200" spc="-10" baseline="0" dirty="0">
                          <a:latin typeface="Calibri"/>
                          <a:cs typeface="Calibri"/>
                        </a:rPr>
                        <a:t> </a:t>
                      </a:r>
                      <a:r>
                        <a:rPr sz="1200" dirty="0" err="1">
                          <a:latin typeface="Calibri"/>
                          <a:cs typeface="Calibri"/>
                        </a:rPr>
                        <a:t>izle</a:t>
                      </a:r>
                      <a:r>
                        <a:rPr lang="tr-TR" sz="1200" dirty="0">
                          <a:latin typeface="Calibri"/>
                          <a:cs typeface="Calibri"/>
                        </a:rPr>
                        <a:t>diniz</a:t>
                      </a:r>
                      <a:r>
                        <a:rPr sz="1200" dirty="0">
                          <a:latin typeface="Calibri"/>
                          <a:cs typeface="Calibri"/>
                        </a:rPr>
                        <a:t>?</a:t>
                      </a:r>
                    </a:p>
                  </a:txBody>
                  <a:tcPr marL="0" marR="0" marT="36831"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FEFE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92075" marR="224154" algn="just">
                        <a:lnSpc>
                          <a:spcPct val="100000"/>
                        </a:lnSpc>
                        <a:spcBef>
                          <a:spcPts val="270"/>
                        </a:spcBef>
                      </a:pPr>
                      <a:r>
                        <a:rPr sz="1200" b="1" spc="-5">
                          <a:latin typeface="Calibri"/>
                          <a:cs typeface="Calibri"/>
                        </a:rPr>
                        <a:t>3-</a:t>
                      </a:r>
                      <a:r>
                        <a:rPr lang="tr-TR" sz="1200" b="1" spc="-5" dirty="0">
                          <a:latin typeface="Calibri"/>
                          <a:cs typeface="Calibri"/>
                        </a:rPr>
                        <a:t>)</a:t>
                      </a:r>
                      <a:r>
                        <a:rPr lang="tr-TR" sz="1200" spc="-5" dirty="0">
                          <a:latin typeface="Calibri"/>
                          <a:cs typeface="Calibri"/>
                        </a:rPr>
                        <a:t> </a:t>
                      </a:r>
                      <a:r>
                        <a:rPr sz="1200" spc="-5">
                          <a:latin typeface="Calibri"/>
                          <a:cs typeface="Calibri"/>
                        </a:rPr>
                        <a:t>İstenilen </a:t>
                      </a:r>
                      <a:r>
                        <a:rPr sz="1200" spc="-5" dirty="0">
                          <a:latin typeface="Calibri"/>
                          <a:cs typeface="Calibri"/>
                        </a:rPr>
                        <a:t>hacme sahip </a:t>
                      </a:r>
                      <a:r>
                        <a:rPr sz="1200" spc="-10" dirty="0">
                          <a:latin typeface="Calibri"/>
                          <a:cs typeface="Calibri"/>
                        </a:rPr>
                        <a:t>dikdörtgenler </a:t>
                      </a:r>
                      <a:r>
                        <a:rPr sz="1200" spc="-5" dirty="0">
                          <a:latin typeface="Calibri"/>
                          <a:cs typeface="Calibri"/>
                        </a:rPr>
                        <a:t>prizmasını  oluşturmak için tabanda kullanacağınız </a:t>
                      </a:r>
                      <a:r>
                        <a:rPr sz="1200" dirty="0">
                          <a:latin typeface="Calibri"/>
                          <a:cs typeface="Calibri"/>
                        </a:rPr>
                        <a:t>birim </a:t>
                      </a:r>
                      <a:r>
                        <a:rPr sz="1200" spc="-5" dirty="0">
                          <a:latin typeface="Calibri"/>
                          <a:cs typeface="Calibri"/>
                        </a:rPr>
                        <a:t>küp  sayısı </a:t>
                      </a:r>
                      <a:r>
                        <a:rPr sz="1200" dirty="0">
                          <a:latin typeface="Calibri"/>
                          <a:cs typeface="Calibri"/>
                        </a:rPr>
                        <a:t>ile </a:t>
                      </a:r>
                      <a:r>
                        <a:rPr sz="1200" spc="-5" dirty="0">
                          <a:latin typeface="Calibri"/>
                          <a:cs typeface="Calibri"/>
                        </a:rPr>
                        <a:t>yüksekliği </a:t>
                      </a:r>
                      <a:r>
                        <a:rPr sz="1200" spc="-10" dirty="0">
                          <a:latin typeface="Calibri"/>
                          <a:cs typeface="Calibri"/>
                        </a:rPr>
                        <a:t>oluşturacak </a:t>
                      </a:r>
                      <a:r>
                        <a:rPr sz="1200" spc="-5" dirty="0">
                          <a:latin typeface="Calibri"/>
                          <a:cs typeface="Calibri"/>
                        </a:rPr>
                        <a:t>birim küp </a:t>
                      </a:r>
                      <a:r>
                        <a:rPr sz="1200" spc="-5">
                          <a:latin typeface="Calibri"/>
                          <a:cs typeface="Calibri"/>
                        </a:rPr>
                        <a:t>sayısına  </a:t>
                      </a:r>
                      <a:r>
                        <a:rPr sz="1200" spc="-10">
                          <a:latin typeface="Calibri"/>
                          <a:cs typeface="Calibri"/>
                        </a:rPr>
                        <a:t>dikkat</a:t>
                      </a:r>
                      <a:r>
                        <a:rPr lang="tr-TR" sz="1200" spc="-10" baseline="0" dirty="0">
                          <a:latin typeface="Calibri"/>
                          <a:cs typeface="Calibri"/>
                        </a:rPr>
                        <a:t> </a:t>
                      </a:r>
                      <a:r>
                        <a:rPr sz="1200" spc="-10">
                          <a:latin typeface="Calibri"/>
                          <a:cs typeface="Calibri"/>
                        </a:rPr>
                        <a:t>etti</a:t>
                      </a:r>
                      <a:r>
                        <a:rPr lang="tr-TR" sz="1200" spc="-10" dirty="0">
                          <a:latin typeface="Calibri"/>
                          <a:cs typeface="Calibri"/>
                        </a:rPr>
                        <a:t>k </a:t>
                      </a:r>
                      <a:r>
                        <a:rPr sz="1200" spc="-5" dirty="0">
                          <a:latin typeface="Calibri"/>
                          <a:cs typeface="Calibri"/>
                        </a:rPr>
                        <a:t>mi?</a:t>
                      </a:r>
                      <a:endParaRPr sz="1200" dirty="0">
                        <a:latin typeface="Calibri"/>
                        <a:cs typeface="Calibri"/>
                      </a:endParaRPr>
                    </a:p>
                  </a:txBody>
                  <a:tcPr marL="0" marR="0" marT="34291" marB="0">
                    <a:lnL w="12700">
                      <a:solidFill>
                        <a:srgbClr val="A4A4A4"/>
                      </a:solidFill>
                      <a:prstDash val="solid"/>
                    </a:lnL>
                    <a:lnR w="12700">
                      <a:solidFill>
                        <a:srgbClr val="A4A4A4"/>
                      </a:solidFill>
                      <a:prstDash val="solid"/>
                    </a:lnR>
                    <a:lnT w="12700">
                      <a:solidFill>
                        <a:srgbClr val="A4A4A4"/>
                      </a:solidFill>
                      <a:prstDash val="solid"/>
                    </a:lnT>
                    <a:lnB w="12700">
                      <a:solidFill>
                        <a:srgbClr val="A4A4A4"/>
                      </a:solidFill>
                      <a:prstDash val="solid"/>
                    </a:lnB>
                    <a:solidFill>
                      <a:srgbClr val="EFEFE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1070291">
                <a:tc gridSpan="4">
                  <a:txBody>
                    <a:bodyPr/>
                    <a:lstStyle/>
                    <a:p>
                      <a:pPr marL="86360" marR="797560">
                        <a:lnSpc>
                          <a:spcPct val="100000"/>
                        </a:lnSpc>
                        <a:spcBef>
                          <a:spcPts val="295"/>
                        </a:spcBef>
                      </a:pPr>
                      <a:r>
                        <a:rPr sz="1200" b="1" spc="-5">
                          <a:latin typeface="Calibri"/>
                          <a:cs typeface="Calibri"/>
                        </a:rPr>
                        <a:t>4-</a:t>
                      </a:r>
                      <a:r>
                        <a:rPr lang="tr-TR" sz="1200" b="1" spc="-5" dirty="0">
                          <a:latin typeface="Calibri"/>
                          <a:cs typeface="Calibri"/>
                        </a:rPr>
                        <a:t>) </a:t>
                      </a:r>
                      <a:r>
                        <a:rPr sz="1200" spc="-5">
                          <a:latin typeface="Calibri"/>
                          <a:cs typeface="Calibri"/>
                        </a:rPr>
                        <a:t>Aynı </a:t>
                      </a:r>
                      <a:r>
                        <a:rPr sz="1200">
                          <a:latin typeface="Calibri"/>
                          <a:cs typeface="Calibri"/>
                        </a:rPr>
                        <a:t>hacme </a:t>
                      </a:r>
                      <a:r>
                        <a:rPr sz="1200" spc="-5" dirty="0">
                          <a:latin typeface="Calibri"/>
                          <a:cs typeface="Calibri"/>
                        </a:rPr>
                        <a:t>sahip farklı dikdörtgenler</a:t>
                      </a:r>
                      <a:r>
                        <a:rPr sz="1200" spc="-120" dirty="0">
                          <a:latin typeface="Calibri"/>
                          <a:cs typeface="Calibri"/>
                        </a:rPr>
                        <a:t> </a:t>
                      </a:r>
                      <a:r>
                        <a:rPr sz="1200" dirty="0">
                          <a:latin typeface="Calibri"/>
                          <a:cs typeface="Calibri"/>
                        </a:rPr>
                        <a:t>prizması  </a:t>
                      </a:r>
                      <a:r>
                        <a:rPr sz="1200" spc="-10" dirty="0">
                          <a:latin typeface="Calibri"/>
                          <a:cs typeface="Calibri"/>
                        </a:rPr>
                        <a:t>oluştururken </a:t>
                      </a:r>
                      <a:r>
                        <a:rPr sz="1200">
                          <a:latin typeface="Calibri"/>
                          <a:cs typeface="Calibri"/>
                        </a:rPr>
                        <a:t>nasıl bir</a:t>
                      </a:r>
                      <a:r>
                        <a:rPr lang="tr-TR" sz="1200" baseline="0" dirty="0">
                          <a:latin typeface="Calibri"/>
                          <a:cs typeface="Calibri"/>
                        </a:rPr>
                        <a:t> </a:t>
                      </a:r>
                      <a:r>
                        <a:rPr sz="1200" spc="-10">
                          <a:latin typeface="Calibri"/>
                          <a:cs typeface="Calibri"/>
                        </a:rPr>
                        <a:t>yol</a:t>
                      </a:r>
                      <a:r>
                        <a:rPr sz="1200" spc="-50">
                          <a:latin typeface="Calibri"/>
                          <a:cs typeface="Calibri"/>
                        </a:rPr>
                        <a:t> </a:t>
                      </a:r>
                      <a:r>
                        <a:rPr sz="1200">
                          <a:latin typeface="Calibri"/>
                          <a:cs typeface="Calibri"/>
                        </a:rPr>
                        <a:t>izle</a:t>
                      </a:r>
                      <a:r>
                        <a:rPr lang="tr-TR" sz="1200" dirty="0">
                          <a:latin typeface="Calibri"/>
                          <a:cs typeface="Calibri"/>
                        </a:rPr>
                        <a:t>diniz</a:t>
                      </a:r>
                      <a:r>
                        <a:rPr sz="1200">
                          <a:latin typeface="Calibri"/>
                          <a:cs typeface="Calibri"/>
                        </a:rPr>
                        <a:t>?</a:t>
                      </a:r>
                      <a:endParaRPr sz="1200" dirty="0">
                        <a:latin typeface="Calibri"/>
                        <a:cs typeface="Calibri"/>
                      </a:endParaRPr>
                    </a:p>
                  </a:txBody>
                  <a:tcPr marL="0" marR="0" marT="37465" marB="0">
                    <a:lnL w="12700">
                      <a:solidFill>
                        <a:srgbClr val="A4A4A4"/>
                      </a:solidFill>
                      <a:prstDash val="solid"/>
                    </a:lnL>
                    <a:lnR w="12700">
                      <a:solidFill>
                        <a:srgbClr val="A4A4A4"/>
                      </a:solidFill>
                      <a:prstDash val="solid"/>
                    </a:lnR>
                    <a:lnT w="12700">
                      <a:solidFill>
                        <a:srgbClr val="A4A4A4"/>
                      </a:solidFill>
                      <a:prstDash val="solid"/>
                    </a:lnT>
                    <a:lnB w="28575">
                      <a:solidFill>
                        <a:srgbClr val="000000"/>
                      </a:solidFill>
                      <a:prstDash val="solid"/>
                    </a:lnB>
                    <a:solidFill>
                      <a:srgbClr val="E0E0E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91440" marR="637540">
                        <a:lnSpc>
                          <a:spcPct val="100000"/>
                        </a:lnSpc>
                        <a:spcBef>
                          <a:spcPts val="295"/>
                        </a:spcBef>
                      </a:pPr>
                      <a:r>
                        <a:rPr sz="1200" b="1" spc="-5" dirty="0">
                          <a:latin typeface="Calibri"/>
                          <a:cs typeface="Calibri"/>
                        </a:rPr>
                        <a:t>5-</a:t>
                      </a:r>
                      <a:r>
                        <a:rPr lang="tr-TR" sz="1200" b="1" spc="-5" dirty="0">
                          <a:latin typeface="Calibri"/>
                          <a:cs typeface="Calibri"/>
                        </a:rPr>
                        <a:t>)</a:t>
                      </a:r>
                      <a:r>
                        <a:rPr lang="tr-TR" sz="1200" spc="-5" dirty="0">
                          <a:latin typeface="Calibri"/>
                          <a:cs typeface="Calibri"/>
                        </a:rPr>
                        <a:t> </a:t>
                      </a:r>
                      <a:r>
                        <a:rPr sz="1200" spc="-5" dirty="0" err="1">
                          <a:latin typeface="Calibri"/>
                          <a:cs typeface="Calibri"/>
                        </a:rPr>
                        <a:t>Dikdörtgenler</a:t>
                      </a:r>
                      <a:r>
                        <a:rPr sz="1200" spc="-5" dirty="0">
                          <a:latin typeface="Calibri"/>
                          <a:cs typeface="Calibri"/>
                        </a:rPr>
                        <a:t> </a:t>
                      </a:r>
                      <a:r>
                        <a:rPr sz="1200" dirty="0">
                          <a:latin typeface="Calibri"/>
                          <a:cs typeface="Calibri"/>
                        </a:rPr>
                        <a:t>prizmasının hacim </a:t>
                      </a:r>
                      <a:r>
                        <a:rPr sz="1200" spc="-5" dirty="0" err="1">
                          <a:latin typeface="Calibri"/>
                          <a:cs typeface="Calibri"/>
                        </a:rPr>
                        <a:t>formülünü</a:t>
                      </a:r>
                      <a:r>
                        <a:rPr sz="1200" spc="-165" dirty="0">
                          <a:latin typeface="Calibri"/>
                          <a:cs typeface="Calibri"/>
                        </a:rPr>
                        <a:t> </a:t>
                      </a:r>
                      <a:r>
                        <a:rPr lang="tr-TR" sz="1200" spc="-165" dirty="0">
                          <a:latin typeface="Calibri"/>
                          <a:cs typeface="Calibri"/>
                        </a:rPr>
                        <a:t> </a:t>
                      </a:r>
                      <a:r>
                        <a:rPr sz="1200" dirty="0" err="1">
                          <a:latin typeface="Calibri"/>
                          <a:cs typeface="Calibri"/>
                        </a:rPr>
                        <a:t>nasıl</a:t>
                      </a:r>
                      <a:r>
                        <a:rPr lang="tr-TR" sz="1200" baseline="0" dirty="0">
                          <a:latin typeface="Calibri"/>
                          <a:cs typeface="Calibri"/>
                        </a:rPr>
                        <a:t> </a:t>
                      </a:r>
                      <a:r>
                        <a:rPr lang="tr-TR" sz="1200" spc="-5" baseline="0" dirty="0">
                          <a:latin typeface="Calibri"/>
                          <a:cs typeface="Calibri"/>
                        </a:rPr>
                        <a:t>bulabiliriz</a:t>
                      </a:r>
                      <a:r>
                        <a:rPr sz="1200" spc="-5" dirty="0">
                          <a:latin typeface="Calibri"/>
                          <a:cs typeface="Calibri"/>
                        </a:rPr>
                        <a:t>?</a:t>
                      </a:r>
                      <a:endParaRPr lang="tr-TR" sz="1200" spc="-5" dirty="0">
                        <a:latin typeface="Calibri"/>
                        <a:cs typeface="Calibri"/>
                      </a:endParaRPr>
                    </a:p>
                    <a:p>
                      <a:pPr marL="91440" marR="637540">
                        <a:lnSpc>
                          <a:spcPct val="100000"/>
                        </a:lnSpc>
                        <a:spcBef>
                          <a:spcPts val="295"/>
                        </a:spcBef>
                      </a:pPr>
                      <a:endParaRPr sz="1200" dirty="0">
                        <a:latin typeface="Calibri"/>
                        <a:cs typeface="Calibri"/>
                      </a:endParaRPr>
                    </a:p>
                  </a:txBody>
                  <a:tcPr marL="0" marR="0" marT="37465" marB="0">
                    <a:lnL w="12700">
                      <a:solidFill>
                        <a:srgbClr val="A4A4A4"/>
                      </a:solidFill>
                      <a:prstDash val="solid"/>
                    </a:lnL>
                    <a:lnR w="12700">
                      <a:solidFill>
                        <a:srgbClr val="A4A4A4"/>
                      </a:solidFill>
                      <a:prstDash val="solid"/>
                    </a:lnR>
                    <a:lnT w="12700">
                      <a:solidFill>
                        <a:srgbClr val="A4A4A4"/>
                      </a:solidFill>
                      <a:prstDash val="solid"/>
                    </a:lnT>
                    <a:lnB w="28575">
                      <a:solidFill>
                        <a:srgbClr val="000000"/>
                      </a:solidFill>
                      <a:prstDash val="solid"/>
                    </a:lnB>
                    <a:solidFill>
                      <a:srgbClr val="E0E0E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4">
                  <a:txBody>
                    <a:bodyPr/>
                    <a:lstStyle/>
                    <a:p>
                      <a:pPr marL="92075" marR="393065" algn="just">
                        <a:lnSpc>
                          <a:spcPct val="100000"/>
                        </a:lnSpc>
                        <a:spcBef>
                          <a:spcPts val="295"/>
                        </a:spcBef>
                      </a:pPr>
                      <a:r>
                        <a:rPr sz="1200" b="1" spc="-5" dirty="0">
                          <a:latin typeface="Calibri"/>
                          <a:cs typeface="Calibri"/>
                        </a:rPr>
                        <a:t>6-</a:t>
                      </a:r>
                      <a:r>
                        <a:rPr lang="tr-TR" sz="1200" b="1" spc="-5" dirty="0">
                          <a:latin typeface="Calibri"/>
                          <a:cs typeface="Calibri"/>
                        </a:rPr>
                        <a:t>)</a:t>
                      </a:r>
                      <a:r>
                        <a:rPr lang="tr-TR" sz="1200" spc="-5" dirty="0">
                          <a:latin typeface="Calibri"/>
                          <a:cs typeface="Calibri"/>
                        </a:rPr>
                        <a:t> </a:t>
                      </a:r>
                      <a:r>
                        <a:rPr sz="1200" spc="-5" dirty="0" err="1">
                          <a:latin typeface="Calibri"/>
                          <a:cs typeface="Calibri"/>
                        </a:rPr>
                        <a:t>Dikdörtgenler</a:t>
                      </a:r>
                      <a:r>
                        <a:rPr sz="1200" spc="-5" dirty="0">
                          <a:latin typeface="Calibri"/>
                          <a:cs typeface="Calibri"/>
                        </a:rPr>
                        <a:t> </a:t>
                      </a:r>
                      <a:r>
                        <a:rPr sz="1200" spc="-5" dirty="0" err="1">
                          <a:latin typeface="Calibri"/>
                          <a:cs typeface="Calibri"/>
                        </a:rPr>
                        <a:t>prizmasından</a:t>
                      </a:r>
                      <a:r>
                        <a:rPr sz="1200" spc="-5" dirty="0">
                          <a:latin typeface="Calibri"/>
                          <a:cs typeface="Calibri"/>
                        </a:rPr>
                        <a:t>,</a:t>
                      </a:r>
                      <a:r>
                        <a:rPr lang="tr-TR" sz="1200" spc="-5" dirty="0">
                          <a:latin typeface="Calibri"/>
                          <a:cs typeface="Calibri"/>
                        </a:rPr>
                        <a:t> </a:t>
                      </a:r>
                      <a:r>
                        <a:rPr sz="1200" spc="-5" dirty="0" err="1">
                          <a:latin typeface="Calibri"/>
                          <a:cs typeface="Calibri"/>
                        </a:rPr>
                        <a:t>kare</a:t>
                      </a:r>
                      <a:r>
                        <a:rPr sz="1200" spc="-5" dirty="0">
                          <a:latin typeface="Calibri"/>
                          <a:cs typeface="Calibri"/>
                        </a:rPr>
                        <a:t> </a:t>
                      </a:r>
                      <a:r>
                        <a:rPr sz="1200" dirty="0">
                          <a:latin typeface="Calibri"/>
                          <a:cs typeface="Calibri"/>
                        </a:rPr>
                        <a:t>prizma </a:t>
                      </a:r>
                      <a:r>
                        <a:rPr sz="1200" spc="-10" dirty="0">
                          <a:latin typeface="Calibri"/>
                          <a:cs typeface="Calibri"/>
                        </a:rPr>
                        <a:t>ve </a:t>
                      </a:r>
                      <a:r>
                        <a:rPr sz="1200" spc="-5" dirty="0">
                          <a:latin typeface="Calibri"/>
                          <a:cs typeface="Calibri"/>
                        </a:rPr>
                        <a:t>küp </a:t>
                      </a:r>
                      <a:r>
                        <a:rPr sz="1200" dirty="0" err="1">
                          <a:latin typeface="Calibri"/>
                          <a:cs typeface="Calibri"/>
                        </a:rPr>
                        <a:t>elde</a:t>
                      </a:r>
                      <a:r>
                        <a:rPr sz="1200" dirty="0">
                          <a:latin typeface="Calibri"/>
                          <a:cs typeface="Calibri"/>
                        </a:rPr>
                        <a:t> </a:t>
                      </a:r>
                      <a:r>
                        <a:rPr sz="1200" spc="-5" dirty="0" err="1">
                          <a:latin typeface="Calibri"/>
                          <a:cs typeface="Calibri"/>
                        </a:rPr>
                        <a:t>etmek</a:t>
                      </a:r>
                      <a:r>
                        <a:rPr sz="1200" spc="-5" dirty="0">
                          <a:latin typeface="Calibri"/>
                          <a:cs typeface="Calibri"/>
                        </a:rPr>
                        <a:t> için </a:t>
                      </a:r>
                      <a:r>
                        <a:rPr sz="1200" spc="-10" dirty="0">
                          <a:latin typeface="Calibri"/>
                          <a:cs typeface="Calibri"/>
                        </a:rPr>
                        <a:t>kaç </a:t>
                      </a:r>
                      <a:r>
                        <a:rPr sz="1200" spc="-5" dirty="0">
                          <a:latin typeface="Calibri"/>
                          <a:cs typeface="Calibri"/>
                        </a:rPr>
                        <a:t>adet </a:t>
                      </a:r>
                      <a:r>
                        <a:rPr sz="1200" dirty="0">
                          <a:latin typeface="Calibri"/>
                          <a:cs typeface="Calibri"/>
                        </a:rPr>
                        <a:t>birim </a:t>
                      </a:r>
                      <a:r>
                        <a:rPr sz="1200" spc="-5" dirty="0">
                          <a:latin typeface="Calibri"/>
                          <a:cs typeface="Calibri"/>
                        </a:rPr>
                        <a:t>küp </a:t>
                      </a:r>
                      <a:r>
                        <a:rPr sz="1200" spc="-10" dirty="0" err="1">
                          <a:latin typeface="Calibri"/>
                          <a:cs typeface="Calibri"/>
                        </a:rPr>
                        <a:t>çıkaracağınıza</a:t>
                      </a:r>
                      <a:r>
                        <a:rPr sz="1200" spc="-10" dirty="0">
                          <a:latin typeface="Calibri"/>
                          <a:cs typeface="Calibri"/>
                        </a:rPr>
                        <a:t> </a:t>
                      </a:r>
                      <a:r>
                        <a:rPr sz="1200" dirty="0" err="1">
                          <a:latin typeface="Calibri"/>
                          <a:cs typeface="Calibri"/>
                        </a:rPr>
                        <a:t>nasıl</a:t>
                      </a:r>
                      <a:r>
                        <a:rPr lang="tr-TR" sz="1200" baseline="0" dirty="0">
                          <a:latin typeface="Calibri"/>
                          <a:cs typeface="Calibri"/>
                        </a:rPr>
                        <a:t> </a:t>
                      </a:r>
                      <a:r>
                        <a:rPr sz="1200" spc="-15" dirty="0" err="1">
                          <a:latin typeface="Calibri"/>
                          <a:cs typeface="Calibri"/>
                        </a:rPr>
                        <a:t>karar</a:t>
                      </a:r>
                      <a:r>
                        <a:rPr sz="1200" spc="-15" dirty="0">
                          <a:latin typeface="Calibri"/>
                          <a:cs typeface="Calibri"/>
                        </a:rPr>
                        <a:t> </a:t>
                      </a:r>
                      <a:r>
                        <a:rPr sz="1200" spc="-5" dirty="0" err="1">
                          <a:latin typeface="Calibri"/>
                          <a:cs typeface="Calibri"/>
                        </a:rPr>
                        <a:t>ver</a:t>
                      </a:r>
                      <a:r>
                        <a:rPr lang="tr-TR" sz="1200" spc="-5" dirty="0">
                          <a:latin typeface="Calibri"/>
                          <a:cs typeface="Calibri"/>
                        </a:rPr>
                        <a:t>irsiniz? (24 adet birim küp ile küp ve kare prizma oluşturabilir miyiz?)</a:t>
                      </a:r>
                      <a:endParaRPr sz="1200" dirty="0">
                        <a:latin typeface="Calibri"/>
                        <a:cs typeface="Calibri"/>
                      </a:endParaRPr>
                    </a:p>
                  </a:txBody>
                  <a:tcPr marL="0" marR="0" marT="37465" marB="0">
                    <a:lnL w="12700">
                      <a:solidFill>
                        <a:srgbClr val="A4A4A4"/>
                      </a:solidFill>
                      <a:prstDash val="solid"/>
                    </a:lnL>
                    <a:lnR w="12700">
                      <a:solidFill>
                        <a:srgbClr val="A4A4A4"/>
                      </a:solidFill>
                      <a:prstDash val="solid"/>
                    </a:lnR>
                    <a:lnT w="12700">
                      <a:solidFill>
                        <a:srgbClr val="A4A4A4"/>
                      </a:solidFill>
                      <a:prstDash val="solid"/>
                    </a:lnT>
                    <a:lnB w="28575">
                      <a:solidFill>
                        <a:srgbClr val="000000"/>
                      </a:solidFill>
                      <a:prstDash val="solid"/>
                    </a:lnB>
                    <a:solidFill>
                      <a:srgbClr val="E0E0E0"/>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633370">
                <a:tc gridSpan="12">
                  <a:txBody>
                    <a:bodyPr/>
                    <a:lstStyle/>
                    <a:p>
                      <a:pPr marL="95885" marR="555625">
                        <a:lnSpc>
                          <a:spcPct val="100000"/>
                        </a:lnSpc>
                        <a:spcBef>
                          <a:spcPts val="295"/>
                        </a:spcBef>
                      </a:pPr>
                      <a:r>
                        <a:rPr sz="1200" spc="-5" dirty="0">
                          <a:solidFill>
                            <a:srgbClr val="0070C0"/>
                          </a:solidFill>
                          <a:latin typeface="Times New Roman" panose="02020603050405020304" pitchFamily="18" charset="0"/>
                          <a:cs typeface="Times New Roman" panose="02020603050405020304" pitchFamily="18" charset="0"/>
                        </a:rPr>
                        <a:t>Öğrenci Kazanımları</a:t>
                      </a:r>
                      <a:r>
                        <a:rPr sz="1200" spc="-5" dirty="0">
                          <a:latin typeface="Times New Roman" panose="02020603050405020304" pitchFamily="18" charset="0"/>
                          <a:cs typeface="Times New Roman" panose="02020603050405020304" pitchFamily="18" charset="0"/>
                        </a:rPr>
                        <a:t>:Öğrenci </a:t>
                      </a:r>
                      <a:r>
                        <a:rPr sz="1200" dirty="0">
                          <a:latin typeface="Times New Roman" panose="02020603050405020304" pitchFamily="18" charset="0"/>
                          <a:cs typeface="Times New Roman" panose="02020603050405020304" pitchFamily="18" charset="0"/>
                        </a:rPr>
                        <a:t>birim </a:t>
                      </a:r>
                      <a:r>
                        <a:rPr sz="1200" spc="-5" dirty="0">
                          <a:latin typeface="Times New Roman" panose="02020603050405020304" pitchFamily="18" charset="0"/>
                          <a:cs typeface="Times New Roman" panose="02020603050405020304" pitchFamily="18" charset="0"/>
                        </a:rPr>
                        <a:t>küplerle dikdörtgenler </a:t>
                      </a:r>
                      <a:r>
                        <a:rPr sz="1200" dirty="0">
                          <a:latin typeface="Times New Roman" panose="02020603050405020304" pitchFamily="18" charset="0"/>
                          <a:cs typeface="Times New Roman" panose="02020603050405020304" pitchFamily="18" charset="0"/>
                        </a:rPr>
                        <a:t>prizması </a:t>
                      </a:r>
                      <a:r>
                        <a:rPr sz="1200" spc="-10" dirty="0">
                          <a:latin typeface="Times New Roman" panose="02020603050405020304" pitchFamily="18" charset="0"/>
                          <a:cs typeface="Times New Roman" panose="02020603050405020304" pitchFamily="18" charset="0"/>
                        </a:rPr>
                        <a:t>oluşturur,istenilen </a:t>
                      </a:r>
                      <a:r>
                        <a:rPr sz="1200" dirty="0">
                          <a:latin typeface="Times New Roman" panose="02020603050405020304" pitchFamily="18" charset="0"/>
                          <a:cs typeface="Times New Roman" panose="02020603050405020304" pitchFamily="18" charset="0"/>
                        </a:rPr>
                        <a:t>hacimde </a:t>
                      </a:r>
                      <a:r>
                        <a:rPr sz="1200" spc="-5" dirty="0">
                          <a:latin typeface="Times New Roman" panose="02020603050405020304" pitchFamily="18" charset="0"/>
                          <a:cs typeface="Times New Roman" panose="02020603050405020304" pitchFamily="18" charset="0"/>
                        </a:rPr>
                        <a:t>dikdörtgenler </a:t>
                      </a:r>
                      <a:r>
                        <a:rPr sz="1200" dirty="0">
                          <a:latin typeface="Times New Roman" panose="02020603050405020304" pitchFamily="18" charset="0"/>
                          <a:cs typeface="Times New Roman" panose="02020603050405020304" pitchFamily="18" charset="0"/>
                        </a:rPr>
                        <a:t>prizması </a:t>
                      </a:r>
                      <a:r>
                        <a:rPr sz="1200" spc="-5" dirty="0">
                          <a:latin typeface="Times New Roman" panose="02020603050405020304" pitchFamily="18" charset="0"/>
                          <a:cs typeface="Times New Roman" panose="02020603050405020304" pitchFamily="18" charset="0"/>
                        </a:rPr>
                        <a:t>oluşturmak için </a:t>
                      </a:r>
                      <a:r>
                        <a:rPr sz="1200" dirty="0">
                          <a:latin typeface="Times New Roman" panose="02020603050405020304" pitchFamily="18" charset="0"/>
                          <a:cs typeface="Times New Roman" panose="02020603050405020304" pitchFamily="18" charset="0"/>
                        </a:rPr>
                        <a:t>denemeler </a:t>
                      </a:r>
                      <a:r>
                        <a:rPr sz="1200" spc="-10" dirty="0">
                          <a:latin typeface="Times New Roman" panose="02020603050405020304" pitchFamily="18" charset="0"/>
                          <a:cs typeface="Times New Roman" panose="02020603050405020304" pitchFamily="18" charset="0"/>
                        </a:rPr>
                        <a:t>ve </a:t>
                      </a:r>
                      <a:r>
                        <a:rPr sz="1200" spc="-5" dirty="0">
                          <a:latin typeface="Times New Roman" panose="02020603050405020304" pitchFamily="18" charset="0"/>
                          <a:cs typeface="Times New Roman" panose="02020603050405020304" pitchFamily="18" charset="0"/>
                        </a:rPr>
                        <a:t>akıl </a:t>
                      </a:r>
                      <a:r>
                        <a:rPr sz="1200" dirty="0">
                          <a:latin typeface="Times New Roman" panose="02020603050405020304" pitchFamily="18" charset="0"/>
                          <a:cs typeface="Times New Roman" panose="02020603050405020304" pitchFamily="18" charset="0"/>
                        </a:rPr>
                        <a:t>yürütmeler </a:t>
                      </a:r>
                      <a:r>
                        <a:rPr sz="1200" spc="-5" dirty="0">
                          <a:latin typeface="Times New Roman" panose="02020603050405020304" pitchFamily="18" charset="0"/>
                          <a:cs typeface="Times New Roman" panose="02020603050405020304" pitchFamily="18" charset="0"/>
                        </a:rPr>
                        <a:t>sonucu </a:t>
                      </a:r>
                      <a:r>
                        <a:rPr sz="1200" dirty="0">
                          <a:latin typeface="Times New Roman" panose="02020603050405020304" pitchFamily="18" charset="0"/>
                          <a:cs typeface="Times New Roman" panose="02020603050405020304" pitchFamily="18" charset="0"/>
                        </a:rPr>
                        <a:t>hacim  </a:t>
                      </a:r>
                      <a:r>
                        <a:rPr sz="1200" spc="-5" dirty="0">
                          <a:latin typeface="Times New Roman" panose="02020603050405020304" pitchFamily="18" charset="0"/>
                          <a:cs typeface="Times New Roman" panose="02020603050405020304" pitchFamily="18" charset="0"/>
                        </a:rPr>
                        <a:t>bağıntısını </a:t>
                      </a:r>
                      <a:r>
                        <a:rPr sz="1200" spc="-10" dirty="0">
                          <a:latin typeface="Times New Roman" panose="02020603050405020304" pitchFamily="18" charset="0"/>
                          <a:cs typeface="Times New Roman" panose="02020603050405020304" pitchFamily="18" charset="0"/>
                        </a:rPr>
                        <a:t>anlamlandırır,küpün ve kare </a:t>
                      </a:r>
                      <a:r>
                        <a:rPr sz="1200" dirty="0">
                          <a:latin typeface="Times New Roman" panose="02020603050405020304" pitchFamily="18" charset="0"/>
                          <a:cs typeface="Times New Roman" panose="02020603050405020304" pitchFamily="18" charset="0"/>
                        </a:rPr>
                        <a:t>prizmanın </a:t>
                      </a:r>
                      <a:r>
                        <a:rPr sz="1200" spc="-5" dirty="0">
                          <a:latin typeface="Times New Roman" panose="02020603050405020304" pitchFamily="18" charset="0"/>
                          <a:cs typeface="Times New Roman" panose="02020603050405020304" pitchFamily="18" charset="0"/>
                        </a:rPr>
                        <a:t>dikdörtgenler </a:t>
                      </a:r>
                      <a:r>
                        <a:rPr sz="1200" dirty="0">
                          <a:latin typeface="Times New Roman" panose="02020603050405020304" pitchFamily="18" charset="0"/>
                          <a:cs typeface="Times New Roman" panose="02020603050405020304" pitchFamily="18" charset="0"/>
                        </a:rPr>
                        <a:t>prizmasının </a:t>
                      </a:r>
                      <a:r>
                        <a:rPr sz="1200" spc="-10" dirty="0">
                          <a:latin typeface="Times New Roman" panose="02020603050405020304" pitchFamily="18" charset="0"/>
                          <a:cs typeface="Times New Roman" panose="02020603050405020304" pitchFamily="18" charset="0"/>
                        </a:rPr>
                        <a:t>özel </a:t>
                      </a:r>
                      <a:r>
                        <a:rPr sz="1200" dirty="0">
                          <a:latin typeface="Times New Roman" panose="02020603050405020304" pitchFamily="18" charset="0"/>
                          <a:cs typeface="Times New Roman" panose="02020603050405020304" pitchFamily="18" charset="0"/>
                        </a:rPr>
                        <a:t>bir hali </a:t>
                      </a:r>
                      <a:r>
                        <a:rPr sz="1200" spc="-5" dirty="0">
                          <a:latin typeface="Times New Roman" panose="02020603050405020304" pitchFamily="18" charset="0"/>
                          <a:cs typeface="Times New Roman" panose="02020603050405020304" pitchFamily="18" charset="0"/>
                        </a:rPr>
                        <a:t>olduğunu</a:t>
                      </a:r>
                      <a:r>
                        <a:rPr sz="1200" spc="-190" dirty="0">
                          <a:latin typeface="Times New Roman" panose="02020603050405020304" pitchFamily="18" charset="0"/>
                          <a:cs typeface="Times New Roman" panose="02020603050405020304" pitchFamily="18" charset="0"/>
                        </a:rPr>
                        <a:t> </a:t>
                      </a:r>
                      <a:r>
                        <a:rPr sz="1200" spc="-25" dirty="0">
                          <a:latin typeface="Times New Roman" panose="02020603050405020304" pitchFamily="18" charset="0"/>
                          <a:cs typeface="Times New Roman" panose="02020603050405020304" pitchFamily="18" charset="0"/>
                        </a:rPr>
                        <a:t>görür.</a:t>
                      </a:r>
                      <a:endParaRPr sz="1200" dirty="0">
                        <a:latin typeface="Times New Roman" panose="02020603050405020304" pitchFamily="18" charset="0"/>
                        <a:cs typeface="Times New Roman" panose="02020603050405020304" pitchFamily="18" charset="0"/>
                      </a:endParaRPr>
                    </a:p>
                  </a:txBody>
                  <a:tcPr marL="0" marR="0" marT="37465" marB="0">
                    <a:lnT w="28575">
                      <a:solidFill>
                        <a:srgbClr val="000000"/>
                      </a:solidFill>
                      <a:prstDash val="solid"/>
                    </a:lnT>
                    <a:lnB w="28575">
                      <a:solidFill>
                        <a:srgbClr val="000000"/>
                      </a:solidFill>
                      <a:prstDash val="solid"/>
                    </a:lnB>
                    <a:solidFill>
                      <a:srgbClr val="A4A4A4"/>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436429">
                <a:tc gridSpan="12">
                  <a:txBody>
                    <a:bodyPr/>
                    <a:lstStyle/>
                    <a:p>
                      <a:pPr marL="95885">
                        <a:lnSpc>
                          <a:spcPct val="100000"/>
                        </a:lnSpc>
                        <a:spcBef>
                          <a:spcPts val="300"/>
                        </a:spcBef>
                      </a:pPr>
                      <a:r>
                        <a:rPr sz="1200" dirty="0">
                          <a:solidFill>
                            <a:srgbClr val="00AF50"/>
                          </a:solidFill>
                          <a:latin typeface="Calibri"/>
                          <a:cs typeface="Calibri"/>
                        </a:rPr>
                        <a:t>İlgili </a:t>
                      </a:r>
                      <a:r>
                        <a:rPr sz="1200" spc="-5" dirty="0">
                          <a:solidFill>
                            <a:srgbClr val="00AF50"/>
                          </a:solidFill>
                          <a:latin typeface="Calibri"/>
                          <a:cs typeface="Calibri"/>
                        </a:rPr>
                        <a:t>Kazanım</a:t>
                      </a:r>
                      <a:r>
                        <a:rPr sz="1200" spc="-5" dirty="0">
                          <a:latin typeface="Calibri"/>
                          <a:cs typeface="Calibri"/>
                        </a:rPr>
                        <a:t>:M.6.3.4.2. </a:t>
                      </a:r>
                      <a:r>
                        <a:rPr sz="1200" spc="-10" dirty="0">
                          <a:latin typeface="Calibri"/>
                          <a:cs typeface="Calibri"/>
                        </a:rPr>
                        <a:t>Verilen </a:t>
                      </a:r>
                      <a:r>
                        <a:rPr sz="1200" dirty="0">
                          <a:latin typeface="Calibri"/>
                          <a:cs typeface="Calibri"/>
                        </a:rPr>
                        <a:t>bir hacim </a:t>
                      </a:r>
                      <a:r>
                        <a:rPr sz="1200" spc="-5" dirty="0">
                          <a:latin typeface="Calibri"/>
                          <a:cs typeface="Calibri"/>
                        </a:rPr>
                        <a:t>ölçüsüne sahip farklı </a:t>
                      </a:r>
                      <a:r>
                        <a:rPr sz="1200" spc="-5" dirty="0" err="1">
                          <a:latin typeface="Calibri"/>
                          <a:cs typeface="Calibri"/>
                        </a:rPr>
                        <a:t>dikdörtgenler</a:t>
                      </a:r>
                      <a:r>
                        <a:rPr sz="1200" spc="-5" dirty="0">
                          <a:latin typeface="Calibri"/>
                          <a:cs typeface="Calibri"/>
                        </a:rPr>
                        <a:t> </a:t>
                      </a:r>
                      <a:r>
                        <a:rPr sz="1200" dirty="0" err="1">
                          <a:latin typeface="Calibri"/>
                          <a:cs typeface="Calibri"/>
                        </a:rPr>
                        <a:t>prizmalarını</a:t>
                      </a:r>
                      <a:r>
                        <a:rPr lang="tr-TR" sz="1200" baseline="0" dirty="0">
                          <a:latin typeface="Calibri"/>
                          <a:cs typeface="Calibri"/>
                        </a:rPr>
                        <a:t> </a:t>
                      </a:r>
                      <a:r>
                        <a:rPr sz="1200" spc="-5" dirty="0" err="1">
                          <a:latin typeface="Calibri"/>
                          <a:cs typeface="Calibri"/>
                        </a:rPr>
                        <a:t>birimküplerle</a:t>
                      </a:r>
                      <a:r>
                        <a:rPr lang="tr-TR" sz="1200" spc="-5" baseline="0" dirty="0">
                          <a:latin typeface="Calibri"/>
                          <a:cs typeface="Calibri"/>
                        </a:rPr>
                        <a:t> </a:t>
                      </a:r>
                      <a:r>
                        <a:rPr sz="1200" spc="-5" dirty="0" err="1">
                          <a:latin typeface="Calibri"/>
                          <a:cs typeface="Calibri"/>
                        </a:rPr>
                        <a:t>oluşturu</a:t>
                      </a:r>
                      <a:r>
                        <a:rPr lang="tr-TR" sz="1200" spc="-5" dirty="0">
                          <a:latin typeface="Calibri"/>
                          <a:cs typeface="Calibri"/>
                        </a:rPr>
                        <a:t>r</a:t>
                      </a:r>
                      <a:r>
                        <a:rPr sz="1200" spc="-5" dirty="0">
                          <a:latin typeface="Calibri"/>
                          <a:cs typeface="Calibri"/>
                        </a:rPr>
                        <a:t>,</a:t>
                      </a:r>
                      <a:r>
                        <a:rPr lang="tr-TR" sz="1200" spc="-5" dirty="0">
                          <a:latin typeface="Calibri"/>
                          <a:cs typeface="Calibri"/>
                        </a:rPr>
                        <a:t> </a:t>
                      </a:r>
                      <a:r>
                        <a:rPr sz="1200" spc="-5" dirty="0" err="1">
                          <a:latin typeface="Calibri"/>
                          <a:cs typeface="Calibri"/>
                        </a:rPr>
                        <a:t>hacmin</a:t>
                      </a:r>
                      <a:r>
                        <a:rPr sz="1200" spc="-5" dirty="0">
                          <a:latin typeface="Calibri"/>
                          <a:cs typeface="Calibri"/>
                        </a:rPr>
                        <a:t> taban </a:t>
                      </a:r>
                      <a:r>
                        <a:rPr sz="1200" dirty="0">
                          <a:latin typeface="Calibri"/>
                          <a:cs typeface="Calibri"/>
                        </a:rPr>
                        <a:t>alanı ile </a:t>
                      </a:r>
                      <a:r>
                        <a:rPr sz="1200" spc="-5" dirty="0">
                          <a:latin typeface="Calibri"/>
                          <a:cs typeface="Calibri"/>
                        </a:rPr>
                        <a:t>yüksekliğin çarpımı olduğunu gerekçesiyle</a:t>
                      </a:r>
                      <a:r>
                        <a:rPr sz="1200" spc="-50" dirty="0">
                          <a:latin typeface="Calibri"/>
                          <a:cs typeface="Calibri"/>
                        </a:rPr>
                        <a:t> </a:t>
                      </a:r>
                      <a:r>
                        <a:rPr sz="1200" spc="-20" dirty="0">
                          <a:latin typeface="Calibri"/>
                          <a:cs typeface="Calibri"/>
                        </a:rPr>
                        <a:t>açıklar.</a:t>
                      </a:r>
                      <a:endParaRPr sz="1200" dirty="0">
                        <a:latin typeface="Calibri"/>
                        <a:cs typeface="Calibri"/>
                      </a:endParaRPr>
                    </a:p>
                  </a:txBody>
                  <a:tcPr marL="0" marR="0" marT="38100" marB="0">
                    <a:lnT w="28575">
                      <a:solidFill>
                        <a:srgbClr val="000000"/>
                      </a:solidFill>
                      <a:prstDash val="solid"/>
                    </a:lnT>
                    <a:lnB w="28575">
                      <a:solidFill>
                        <a:srgbClr val="000000"/>
                      </a:solidFill>
                      <a:prstDash val="solid"/>
                    </a:lnB>
                    <a:solidFill>
                      <a:srgbClr val="E7E7E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pic>
        <p:nvPicPr>
          <p:cNvPr id="4" name="3 Resim" descr="IMG_7025[1].JPG"/>
          <p:cNvPicPr>
            <a:picLocks noChangeAspect="1"/>
          </p:cNvPicPr>
          <p:nvPr/>
        </p:nvPicPr>
        <p:blipFill>
          <a:blip r:embed="rId2" cstate="print"/>
          <a:stretch>
            <a:fillRect/>
          </a:stretch>
        </p:blipFill>
        <p:spPr>
          <a:xfrm>
            <a:off x="-400912" y="920592"/>
            <a:ext cx="1071571" cy="865327"/>
          </a:xfrm>
          <a:prstGeom prst="rect">
            <a:avLst/>
          </a:prstGeom>
        </p:spPr>
      </p:pic>
      <p:pic>
        <p:nvPicPr>
          <p:cNvPr id="6" name="5 Resim" descr="111111.PNG"/>
          <p:cNvPicPr>
            <a:picLocks noChangeAspect="1"/>
          </p:cNvPicPr>
          <p:nvPr/>
        </p:nvPicPr>
        <p:blipFill>
          <a:blip r:embed="rId3"/>
          <a:stretch>
            <a:fillRect/>
          </a:stretch>
        </p:blipFill>
        <p:spPr>
          <a:xfrm rot="16200000">
            <a:off x="-305413" y="2214547"/>
            <a:ext cx="1071571" cy="1071569"/>
          </a:xfrm>
          <a:prstGeom prst="rect">
            <a:avLst/>
          </a:prstGeom>
        </p:spPr>
      </p:pic>
      <p:pic>
        <p:nvPicPr>
          <p:cNvPr id="7" name="6 Resim" descr="2222222222.PNG"/>
          <p:cNvPicPr>
            <a:picLocks noChangeAspect="1"/>
          </p:cNvPicPr>
          <p:nvPr/>
        </p:nvPicPr>
        <p:blipFill>
          <a:blip r:embed="rId4"/>
          <a:stretch>
            <a:fillRect/>
          </a:stretch>
        </p:blipFill>
        <p:spPr>
          <a:xfrm>
            <a:off x="-396833" y="3728503"/>
            <a:ext cx="1071571" cy="1214447"/>
          </a:xfrm>
          <a:prstGeom prst="rect">
            <a:avLst/>
          </a:prstGeom>
        </p:spPr>
      </p:pic>
      <p:pic>
        <p:nvPicPr>
          <p:cNvPr id="9" name="8 Resim" descr="Ekran Alıntısı66.PNG"/>
          <p:cNvPicPr>
            <a:picLocks noChangeAspect="1"/>
          </p:cNvPicPr>
          <p:nvPr/>
        </p:nvPicPr>
        <p:blipFill>
          <a:blip r:embed="rId5"/>
          <a:stretch>
            <a:fillRect/>
          </a:stretch>
        </p:blipFill>
        <p:spPr>
          <a:xfrm rot="16200000">
            <a:off x="6974220" y="2741294"/>
            <a:ext cx="1013890" cy="960527"/>
          </a:xfrm>
          <a:prstGeom prst="rect">
            <a:avLst/>
          </a:prstGeom>
        </p:spPr>
      </p:pic>
      <p:pic>
        <p:nvPicPr>
          <p:cNvPr id="11" name="10 Resim" descr="Ekran Alıntısı000.PNG"/>
          <p:cNvPicPr>
            <a:picLocks noChangeAspect="1"/>
          </p:cNvPicPr>
          <p:nvPr/>
        </p:nvPicPr>
        <p:blipFill>
          <a:blip r:embed="rId6" cstate="print"/>
          <a:stretch>
            <a:fillRect/>
          </a:stretch>
        </p:blipFill>
        <p:spPr>
          <a:xfrm>
            <a:off x="5214949" y="707674"/>
            <a:ext cx="883219" cy="721054"/>
          </a:xfrm>
          <a:prstGeom prst="rect">
            <a:avLst/>
          </a:prstGeom>
        </p:spPr>
      </p:pic>
      <p:pic>
        <p:nvPicPr>
          <p:cNvPr id="12" name="11 Resim" descr="Ekran Alıntısı7777.PNG"/>
          <p:cNvPicPr>
            <a:picLocks noChangeAspect="1"/>
          </p:cNvPicPr>
          <p:nvPr/>
        </p:nvPicPr>
        <p:blipFill>
          <a:blip r:embed="rId7"/>
          <a:stretch>
            <a:fillRect/>
          </a:stretch>
        </p:blipFill>
        <p:spPr>
          <a:xfrm rot="16200000">
            <a:off x="5336633" y="2050485"/>
            <a:ext cx="721053" cy="678638"/>
          </a:xfrm>
          <a:prstGeom prst="rect">
            <a:avLst/>
          </a:prstGeom>
        </p:spPr>
      </p:pic>
      <p:pic>
        <p:nvPicPr>
          <p:cNvPr id="16" name="15 Resim" descr="llllllll.PNG"/>
          <p:cNvPicPr>
            <a:picLocks noChangeAspect="1"/>
          </p:cNvPicPr>
          <p:nvPr/>
        </p:nvPicPr>
        <p:blipFill>
          <a:blip r:embed="rId8"/>
          <a:stretch>
            <a:fillRect/>
          </a:stretch>
        </p:blipFill>
        <p:spPr>
          <a:xfrm rot="16200000">
            <a:off x="3207001" y="592597"/>
            <a:ext cx="865327" cy="814445"/>
          </a:xfrm>
          <a:prstGeom prst="rect">
            <a:avLst/>
          </a:prstGeom>
        </p:spPr>
      </p:pic>
      <p:pic>
        <p:nvPicPr>
          <p:cNvPr id="18" name="17 Resim" descr="Ekran Alıntısığğğğğğğğğ.PNG"/>
          <p:cNvPicPr>
            <a:picLocks noChangeAspect="1"/>
          </p:cNvPicPr>
          <p:nvPr/>
        </p:nvPicPr>
        <p:blipFill>
          <a:blip r:embed="rId9" cstate="print"/>
          <a:stretch>
            <a:fillRect/>
          </a:stretch>
        </p:blipFill>
        <p:spPr>
          <a:xfrm>
            <a:off x="3214687" y="2857489"/>
            <a:ext cx="907762" cy="1058383"/>
          </a:xfrm>
          <a:prstGeom prst="rect">
            <a:avLst/>
          </a:prstGeom>
        </p:spPr>
      </p:pic>
      <p:pic>
        <p:nvPicPr>
          <p:cNvPr id="19" name="18 Resim" descr="00000000000.JPG"/>
          <p:cNvPicPr>
            <a:picLocks noChangeAspect="1"/>
          </p:cNvPicPr>
          <p:nvPr/>
        </p:nvPicPr>
        <p:blipFill>
          <a:blip r:embed="rId10" cstate="print"/>
          <a:stretch>
            <a:fillRect/>
          </a:stretch>
        </p:blipFill>
        <p:spPr>
          <a:xfrm rot="16200000">
            <a:off x="1259063" y="2223473"/>
            <a:ext cx="1500202" cy="910838"/>
          </a:xfrm>
          <a:prstGeom prst="rect">
            <a:avLst/>
          </a:prstGeom>
        </p:spPr>
      </p:pic>
      <p:pic>
        <p:nvPicPr>
          <p:cNvPr id="13" name="15 Resim" descr="llllllll.PNG">
            <a:extLst>
              <a:ext uri="{FF2B5EF4-FFF2-40B4-BE49-F238E27FC236}">
                <a16:creationId xmlns:a16="http://schemas.microsoft.com/office/drawing/2014/main" id="{E249DD38-46D0-154F-A4A6-CDF0368A5066}"/>
              </a:ext>
            </a:extLst>
          </p:cNvPr>
          <p:cNvPicPr>
            <a:picLocks noChangeAspect="1"/>
          </p:cNvPicPr>
          <p:nvPr/>
        </p:nvPicPr>
        <p:blipFill>
          <a:blip r:embed="rId8"/>
          <a:stretch>
            <a:fillRect/>
          </a:stretch>
        </p:blipFill>
        <p:spPr>
          <a:xfrm rot="16200000">
            <a:off x="3403559" y="1035377"/>
            <a:ext cx="865327" cy="814445"/>
          </a:xfrm>
          <a:prstGeom prst="rect">
            <a:avLst/>
          </a:prstGeom>
        </p:spPr>
      </p:pic>
      <p:pic>
        <p:nvPicPr>
          <p:cNvPr id="15" name="17 Resim" descr="Ekran Alıntısığğğğğğğğğ.PNG">
            <a:extLst>
              <a:ext uri="{FF2B5EF4-FFF2-40B4-BE49-F238E27FC236}">
                <a16:creationId xmlns:a16="http://schemas.microsoft.com/office/drawing/2014/main" id="{E49B9FD4-3C30-C746-A3C5-6F66C7FFC737}"/>
              </a:ext>
            </a:extLst>
          </p:cNvPr>
          <p:cNvPicPr>
            <a:picLocks noChangeAspect="1"/>
          </p:cNvPicPr>
          <p:nvPr/>
        </p:nvPicPr>
        <p:blipFill>
          <a:blip r:embed="rId9" cstate="print"/>
          <a:stretch>
            <a:fillRect/>
          </a:stretch>
        </p:blipFill>
        <p:spPr>
          <a:xfrm>
            <a:off x="3485656" y="3050544"/>
            <a:ext cx="907762" cy="1058383"/>
          </a:xfrm>
          <a:prstGeom prst="rect">
            <a:avLst/>
          </a:prstGeom>
        </p:spPr>
      </p:pic>
      <p:pic>
        <p:nvPicPr>
          <p:cNvPr id="17" name="13 Resim" descr="Ekran Alıntısı88.PNG">
            <a:extLst>
              <a:ext uri="{FF2B5EF4-FFF2-40B4-BE49-F238E27FC236}">
                <a16:creationId xmlns:a16="http://schemas.microsoft.com/office/drawing/2014/main" id="{EAB74FD4-DBCB-B045-A6F0-098A9E938B8D}"/>
              </a:ext>
            </a:extLst>
          </p:cNvPr>
          <p:cNvPicPr>
            <a:picLocks noChangeAspect="1"/>
          </p:cNvPicPr>
          <p:nvPr/>
        </p:nvPicPr>
        <p:blipFill>
          <a:blip r:embed="rId11"/>
          <a:stretch>
            <a:fillRect/>
          </a:stretch>
        </p:blipFill>
        <p:spPr>
          <a:xfrm>
            <a:off x="5412880" y="3444478"/>
            <a:ext cx="525808" cy="486879"/>
          </a:xfrm>
          <a:prstGeom prst="rect">
            <a:avLst/>
          </a:prstGeom>
        </p:spPr>
      </p:pic>
    </p:spTree>
    <p:extLst>
      <p:ext uri="{BB962C8B-B14F-4D97-AF65-F5344CB8AC3E}">
        <p14:creationId xmlns:p14="http://schemas.microsoft.com/office/powerpoint/2010/main" val="218891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762000" y="1034118"/>
            <a:ext cx="5334000" cy="794928"/>
          </a:xfrm>
        </p:spPr>
        <p:txBody>
          <a:bodyPr>
            <a:normAutofit/>
          </a:bodyPr>
          <a:lstStyle/>
          <a:p>
            <a:pPr algn="ctr"/>
            <a:r>
              <a:rPr lang="tr-TR" sz="1000" b="1" dirty="0">
                <a:latin typeface="Times New Roman" pitchFamily="18" charset="0"/>
                <a:cs typeface="Times New Roman" pitchFamily="18" charset="0"/>
              </a:rPr>
              <a:t>Dikdörtgenler Prizmasının Hacmini Anlamlandırmaya Yönelik Etkinlik</a:t>
            </a:r>
            <a:br>
              <a:rPr lang="tr-TR" sz="1000" b="1" dirty="0">
                <a:latin typeface="Times New Roman" pitchFamily="18" charset="0"/>
                <a:cs typeface="Times New Roman" pitchFamily="18" charset="0"/>
              </a:rPr>
            </a:br>
            <a:r>
              <a:rPr lang="tr-TR" sz="1000" b="1" dirty="0">
                <a:latin typeface="Times New Roman" pitchFamily="18" charset="0"/>
                <a:cs typeface="Times New Roman" pitchFamily="18" charset="0"/>
              </a:rPr>
              <a:t>Gizem Nur Kalender – Rabia Çimen</a:t>
            </a:r>
            <a:br>
              <a:rPr lang="tr-TR" sz="1000" b="1" dirty="0">
                <a:latin typeface="Times New Roman" pitchFamily="18" charset="0"/>
                <a:cs typeface="Times New Roman" pitchFamily="18" charset="0"/>
              </a:rPr>
            </a:br>
            <a:endParaRPr lang="tr-TR" sz="1000" b="1" dirty="0">
              <a:latin typeface="Times New Roman" pitchFamily="18" charset="0"/>
              <a:cs typeface="Times New Roman" pitchFamily="18" charset="0"/>
            </a:endParaRPr>
          </a:p>
        </p:txBody>
      </p:sp>
      <p:pic>
        <p:nvPicPr>
          <p:cNvPr id="1031" name="Picture 7" descr="C:\Users\asuspc\Desktop\geosergi\IMG_2244.JPG"/>
          <p:cNvPicPr>
            <a:picLocks noGrp="1" noChangeAspect="1" noChangeArrowheads="1"/>
          </p:cNvPicPr>
          <p:nvPr>
            <p:ph sz="half" idx="2"/>
          </p:nvPr>
        </p:nvPicPr>
        <p:blipFill>
          <a:blip r:embed="rId2" cstate="print"/>
          <a:srcRect/>
          <a:stretch>
            <a:fillRect/>
          </a:stretch>
        </p:blipFill>
        <p:spPr bwMode="auto">
          <a:xfrm rot="5400000">
            <a:off x="2663105" y="5368135"/>
            <a:ext cx="609524" cy="529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17 Dikdörtgen"/>
          <p:cNvSpPr/>
          <p:nvPr/>
        </p:nvSpPr>
        <p:spPr>
          <a:xfrm>
            <a:off x="949461" y="5070932"/>
            <a:ext cx="2358857" cy="1527035"/>
          </a:xfrm>
          <a:prstGeom prst="rect">
            <a:avLst/>
          </a:prstGeom>
          <a:solidFill>
            <a:schemeClr val="accent5">
              <a:lumMod val="40000"/>
              <a:lumOff val="60000"/>
            </a:schemeClr>
          </a:solidFill>
          <a:ln w="38100">
            <a:solidFill>
              <a:schemeClr val="tx1">
                <a:lumMod val="95000"/>
                <a:lumOff val="5000"/>
              </a:schemeClr>
            </a:solidFill>
          </a:ln>
        </p:spPr>
        <p:style>
          <a:lnRef idx="1">
            <a:schemeClr val="accent1"/>
          </a:lnRef>
          <a:fillRef idx="2">
            <a:schemeClr val="accent1"/>
          </a:fillRef>
          <a:effectRef idx="1">
            <a:schemeClr val="accent1"/>
          </a:effectRef>
          <a:fontRef idx="minor">
            <a:schemeClr val="dk1"/>
          </a:fontRef>
        </p:style>
        <p:txBody>
          <a:bodyPr rtlCol="0" anchor="ctr"/>
          <a:lstStyle/>
          <a:p>
            <a:endParaRPr lang="tr-TR" sz="1397" i="1" dirty="0">
              <a:latin typeface="Times New Roman" pitchFamily="18" charset="0"/>
              <a:cs typeface="Times New Roman" pitchFamily="18" charset="0"/>
            </a:endParaRPr>
          </a:p>
        </p:txBody>
      </p:sp>
      <p:pic>
        <p:nvPicPr>
          <p:cNvPr id="1034" name="Picture 10" descr="C:\Users\asuspc\Desktop\geosergi\IMG_2255.JPG"/>
          <p:cNvPicPr>
            <a:picLocks noChangeAspect="1" noChangeArrowheads="1"/>
          </p:cNvPicPr>
          <p:nvPr/>
        </p:nvPicPr>
        <p:blipFill>
          <a:blip r:embed="rId3" cstate="print"/>
          <a:srcRect l="3721" r="3261"/>
          <a:stretch>
            <a:fillRect/>
          </a:stretch>
        </p:blipFill>
        <p:spPr bwMode="auto">
          <a:xfrm>
            <a:off x="1871727" y="5327959"/>
            <a:ext cx="755959" cy="609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23 Metin kutusu"/>
          <p:cNvSpPr txBox="1"/>
          <p:nvPr/>
        </p:nvSpPr>
        <p:spPr>
          <a:xfrm>
            <a:off x="964580" y="5131410"/>
            <a:ext cx="2403945" cy="261867"/>
          </a:xfrm>
          <a:prstGeom prst="rect">
            <a:avLst/>
          </a:prstGeom>
          <a:noFill/>
        </p:spPr>
        <p:txBody>
          <a:bodyPr wrap="square" rtlCol="0">
            <a:spAutoFit/>
          </a:bodyPr>
          <a:lstStyle/>
          <a:p>
            <a:r>
              <a:rPr lang="tr-TR" sz="551" dirty="0">
                <a:latin typeface="Times New Roman" pitchFamily="18" charset="0"/>
                <a:cs typeface="Times New Roman" pitchFamily="18" charset="0"/>
              </a:rPr>
              <a:t>Çıkarım yaptıktan ve tahminde bulunduktan sonra strateji geliştirmelerini bekleriz.</a:t>
            </a:r>
          </a:p>
        </p:txBody>
      </p:sp>
      <p:sp>
        <p:nvSpPr>
          <p:cNvPr id="25" name="24 Metin kutusu"/>
          <p:cNvSpPr txBox="1"/>
          <p:nvPr/>
        </p:nvSpPr>
        <p:spPr>
          <a:xfrm>
            <a:off x="1025055" y="5978081"/>
            <a:ext cx="740839" cy="404983"/>
          </a:xfrm>
          <a:prstGeom prst="rect">
            <a:avLst/>
          </a:prstGeom>
          <a:noFill/>
        </p:spPr>
        <p:txBody>
          <a:bodyPr wrap="square" rtlCol="0">
            <a:spAutoFit/>
          </a:bodyPr>
          <a:lstStyle/>
          <a:p>
            <a:r>
              <a:rPr lang="tr-TR" sz="508" dirty="0">
                <a:latin typeface="Times New Roman" pitchFamily="18" charset="0"/>
                <a:cs typeface="Times New Roman" pitchFamily="18" charset="0"/>
              </a:rPr>
              <a:t>Üç tabaka şeklinde sıralayabiliriz çıkarımını yapabilirler.</a:t>
            </a:r>
          </a:p>
        </p:txBody>
      </p:sp>
      <p:sp>
        <p:nvSpPr>
          <p:cNvPr id="26" name="25 Metin kutusu"/>
          <p:cNvSpPr txBox="1"/>
          <p:nvPr/>
        </p:nvSpPr>
        <p:spPr>
          <a:xfrm>
            <a:off x="2688161" y="5962961"/>
            <a:ext cx="574528" cy="483146"/>
          </a:xfrm>
          <a:prstGeom prst="rect">
            <a:avLst/>
          </a:prstGeom>
          <a:noFill/>
        </p:spPr>
        <p:txBody>
          <a:bodyPr wrap="square" rtlCol="0">
            <a:spAutoFit/>
          </a:bodyPr>
          <a:lstStyle/>
          <a:p>
            <a:r>
              <a:rPr lang="tr-TR" sz="508" dirty="0">
                <a:latin typeface="Times New Roman" pitchFamily="18" charset="0"/>
                <a:cs typeface="Times New Roman" pitchFamily="18" charset="0"/>
              </a:rPr>
              <a:t>Küp şekerleri dizerek tahminlerini kontrol edebilirler.</a:t>
            </a:r>
          </a:p>
        </p:txBody>
      </p:sp>
      <p:sp>
        <p:nvSpPr>
          <p:cNvPr id="27" name="26 Metin kutusu"/>
          <p:cNvSpPr txBox="1"/>
          <p:nvPr/>
        </p:nvSpPr>
        <p:spPr>
          <a:xfrm>
            <a:off x="1871728" y="5962961"/>
            <a:ext cx="771077" cy="404983"/>
          </a:xfrm>
          <a:prstGeom prst="rect">
            <a:avLst/>
          </a:prstGeom>
          <a:noFill/>
        </p:spPr>
        <p:txBody>
          <a:bodyPr wrap="square" rtlCol="0">
            <a:spAutoFit/>
          </a:bodyPr>
          <a:lstStyle/>
          <a:p>
            <a:r>
              <a:rPr lang="tr-TR" sz="508" dirty="0">
                <a:latin typeface="Times New Roman" pitchFamily="18" charset="0"/>
                <a:cs typeface="Times New Roman" pitchFamily="18" charset="0"/>
              </a:rPr>
              <a:t>Saklama kabının boyutları ile kaç küp şeker sığabileceğini tahmin edebilir.</a:t>
            </a:r>
          </a:p>
        </p:txBody>
      </p:sp>
      <p:sp>
        <p:nvSpPr>
          <p:cNvPr id="28" name="27 Dikdörtgen"/>
          <p:cNvSpPr/>
          <p:nvPr/>
        </p:nvSpPr>
        <p:spPr>
          <a:xfrm>
            <a:off x="949459" y="6643326"/>
            <a:ext cx="2358588" cy="1164175"/>
          </a:xfrm>
          <a:prstGeom prst="rect">
            <a:avLst/>
          </a:prstGeom>
          <a:solidFill>
            <a:schemeClr val="accent6">
              <a:lumMod val="40000"/>
              <a:lumOff val="60000"/>
            </a:schemeClr>
          </a:solidFill>
          <a:ln w="38100">
            <a:solidFill>
              <a:schemeClr val="tx1">
                <a:lumMod val="95000"/>
                <a:lumOff val="5000"/>
              </a:schemeClr>
            </a:solidFill>
            <a:prstDash val="soli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sz="381"/>
          </a:p>
        </p:txBody>
      </p:sp>
      <p:grpSp>
        <p:nvGrpSpPr>
          <p:cNvPr id="40" name="39 Grup"/>
          <p:cNvGrpSpPr/>
          <p:nvPr/>
        </p:nvGrpSpPr>
        <p:grpSpPr>
          <a:xfrm>
            <a:off x="949461" y="2122697"/>
            <a:ext cx="2403945" cy="3075941"/>
            <a:chOff x="1242933" y="4343317"/>
            <a:chExt cx="11358642" cy="14533816"/>
          </a:xfrm>
        </p:grpSpPr>
        <p:grpSp>
          <p:nvGrpSpPr>
            <p:cNvPr id="35" name="34 Grup"/>
            <p:cNvGrpSpPr/>
            <p:nvPr/>
          </p:nvGrpSpPr>
          <p:grpSpPr>
            <a:xfrm>
              <a:off x="1242933" y="4343317"/>
              <a:ext cx="11144328" cy="9215502"/>
              <a:chOff x="1242933" y="4343317"/>
              <a:chExt cx="11144328" cy="9215502"/>
            </a:xfrm>
          </p:grpSpPr>
          <p:sp>
            <p:nvSpPr>
              <p:cNvPr id="8" name="7 Dikdörtgen"/>
              <p:cNvSpPr/>
              <p:nvPr/>
            </p:nvSpPr>
            <p:spPr>
              <a:xfrm>
                <a:off x="1242933" y="4343317"/>
                <a:ext cx="11144328" cy="9215502"/>
              </a:xfrm>
              <a:prstGeom prst="rect">
                <a:avLst/>
              </a:prstGeom>
              <a:solidFill>
                <a:schemeClr val="accent5">
                  <a:lumMod val="40000"/>
                  <a:lumOff val="60000"/>
                </a:schemeClr>
              </a:solidFill>
              <a:ln w="38100">
                <a:solidFill>
                  <a:schemeClr val="tx1">
                    <a:lumMod val="95000"/>
                    <a:lumOff val="5000"/>
                  </a:schemeClr>
                </a:solidFill>
                <a:prstDash val="soli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sz="381"/>
              </a:p>
            </p:txBody>
          </p:sp>
          <p:sp>
            <p:nvSpPr>
              <p:cNvPr id="9" name="8 Metin kutusu"/>
              <p:cNvSpPr txBox="1"/>
              <p:nvPr/>
            </p:nvSpPr>
            <p:spPr>
              <a:xfrm>
                <a:off x="1314370" y="4414754"/>
                <a:ext cx="11001449" cy="1637840"/>
              </a:xfrm>
              <a:prstGeom prst="rect">
                <a:avLst/>
              </a:prstGeom>
              <a:noFill/>
            </p:spPr>
            <p:txBody>
              <a:bodyPr wrap="square" rtlCol="0">
                <a:spAutoFit/>
              </a:bodyPr>
              <a:lstStyle/>
              <a:p>
                <a:r>
                  <a:rPr lang="tr-TR" sz="551" dirty="0">
                    <a:latin typeface="Times New Roman" pitchFamily="18" charset="0"/>
                    <a:cs typeface="Times New Roman" pitchFamily="18" charset="0"/>
                  </a:rPr>
                  <a:t>Etkinliğimiz ilk aşamasında öğrencilere günlük hayatta evde görebilecekleri  küp şeker kutusu ve saklama kabını gösterelim. ( Öğrenciler ikişerli gruplarla çalışmaktadırlar. )</a:t>
                </a:r>
              </a:p>
            </p:txBody>
          </p:sp>
          <p:grpSp>
            <p:nvGrpSpPr>
              <p:cNvPr id="30" name="29 Grup"/>
              <p:cNvGrpSpPr/>
              <p:nvPr/>
            </p:nvGrpSpPr>
            <p:grpSpPr>
              <a:xfrm>
                <a:off x="1814437" y="5986391"/>
                <a:ext cx="10080000" cy="7523984"/>
                <a:chOff x="1814437" y="5557763"/>
                <a:chExt cx="10080000" cy="7523984"/>
              </a:xfrm>
            </p:grpSpPr>
            <p:sp>
              <p:nvSpPr>
                <p:cNvPr id="10" name="9 Metin kutusu"/>
                <p:cNvSpPr txBox="1"/>
                <p:nvPr/>
              </p:nvSpPr>
              <p:spPr>
                <a:xfrm>
                  <a:off x="1814437" y="9629734"/>
                  <a:ext cx="10080000" cy="345201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sz="508" b="1" dirty="0">
                      <a:latin typeface="Times New Roman" pitchFamily="18" charset="0"/>
                      <a:cs typeface="Times New Roman" pitchFamily="18" charset="0"/>
                    </a:rPr>
                    <a:t>Öğrencilere sorulabilecek sorular: </a:t>
                  </a:r>
                </a:p>
                <a:p>
                  <a:pPr>
                    <a:buFont typeface="Arial" pitchFamily="34" charset="0"/>
                    <a:buChar char="•"/>
                  </a:pPr>
                  <a:r>
                    <a:rPr lang="tr-TR" sz="508" dirty="0">
                      <a:latin typeface="Times New Roman" pitchFamily="18" charset="0"/>
                      <a:cs typeface="Times New Roman" pitchFamily="18" charset="0"/>
                    </a:rPr>
                    <a:t>Şekilde gördüğünüz şeker kutusu hangi geometrik şekildir?</a:t>
                  </a:r>
                  <a:endParaRPr lang="tr-TR" sz="508" b="1" dirty="0">
                    <a:latin typeface="Times New Roman" pitchFamily="18" charset="0"/>
                    <a:cs typeface="Times New Roman" pitchFamily="18" charset="0"/>
                  </a:endParaRPr>
                </a:p>
                <a:p>
                  <a:pPr>
                    <a:buFont typeface="Arial" pitchFamily="34" charset="0"/>
                    <a:buChar char="•"/>
                  </a:pPr>
                  <a:r>
                    <a:rPr lang="tr-TR" sz="508" dirty="0">
                      <a:latin typeface="Times New Roman" pitchFamily="18" charset="0"/>
                      <a:cs typeface="Times New Roman" pitchFamily="18" charset="0"/>
                    </a:rPr>
                    <a:t>Şekilde gördüğünüz şeker kutusunda 405 küp şeker nasıl yerleştirilmiştir?</a:t>
                  </a:r>
                </a:p>
                <a:p>
                  <a:pPr>
                    <a:buFont typeface="Arial" pitchFamily="34" charset="0"/>
                    <a:buChar char="•"/>
                  </a:pPr>
                  <a:r>
                    <a:rPr lang="tr-TR" sz="508" dirty="0">
                      <a:latin typeface="Times New Roman" pitchFamily="18" charset="0"/>
                      <a:cs typeface="Times New Roman" pitchFamily="18" charset="0"/>
                    </a:rPr>
                    <a:t>Küp şekerler kaç tabaka olabilir?</a:t>
                  </a:r>
                </a:p>
                <a:p>
                  <a:pPr lvl="0">
                    <a:buFont typeface="Arial" pitchFamily="34" charset="0"/>
                    <a:buChar char="•"/>
                  </a:pPr>
                  <a:r>
                    <a:rPr lang="tr-TR" sz="508" dirty="0">
                      <a:latin typeface="Times New Roman" pitchFamily="18" charset="0"/>
                      <a:cs typeface="Times New Roman" pitchFamily="18" charset="0"/>
                    </a:rPr>
                    <a:t>Saklama kabının içine kaç küp şeker sığar? Tahmin ediniz.</a:t>
                  </a:r>
                </a:p>
                <a:p>
                  <a:pPr lvl="0">
                    <a:buFont typeface="Arial" pitchFamily="34" charset="0"/>
                    <a:buChar char="•"/>
                  </a:pPr>
                  <a:r>
                    <a:rPr lang="tr-TR" sz="508" dirty="0">
                      <a:latin typeface="Times New Roman" pitchFamily="18" charset="0"/>
                      <a:cs typeface="Times New Roman" pitchFamily="18" charset="0"/>
                    </a:rPr>
                    <a:t>Neye göre tahmin ettiniz açıklar mısınız?</a:t>
                  </a:r>
                </a:p>
                <a:p>
                  <a:pPr lvl="0">
                    <a:buFont typeface="Arial" pitchFamily="34" charset="0"/>
                    <a:buChar char="•"/>
                  </a:pPr>
                  <a:r>
                    <a:rPr lang="tr-TR" sz="508" dirty="0">
                      <a:latin typeface="Times New Roman" pitchFamily="18" charset="0"/>
                      <a:cs typeface="Times New Roman" pitchFamily="18" charset="0"/>
                    </a:rPr>
                    <a:t>Hacim ile anlatılmak istenen nedir? Tahmininiz var mı?</a:t>
                  </a:r>
                </a:p>
                <a:p>
                  <a:pPr>
                    <a:buFont typeface="Arial" pitchFamily="34" charset="0"/>
                    <a:buChar char="•"/>
                  </a:pPr>
                  <a:endParaRPr lang="tr-TR" sz="592" dirty="0">
                    <a:latin typeface="Times New Roman" pitchFamily="18" charset="0"/>
                    <a:cs typeface="Times New Roman" pitchFamily="18" charset="0"/>
                  </a:endParaRPr>
                </a:p>
              </p:txBody>
            </p:sp>
            <p:grpSp>
              <p:nvGrpSpPr>
                <p:cNvPr id="29" name="28 Grup"/>
                <p:cNvGrpSpPr/>
                <p:nvPr/>
              </p:nvGrpSpPr>
              <p:grpSpPr>
                <a:xfrm>
                  <a:off x="1814437" y="5557763"/>
                  <a:ext cx="10080000" cy="3600000"/>
                  <a:chOff x="1671561" y="6915085"/>
                  <a:chExt cx="10300726" cy="3600000"/>
                </a:xfrm>
              </p:grpSpPr>
              <p:pic>
                <p:nvPicPr>
                  <p:cNvPr id="1026" name="Picture 2" descr="C:\Users\asuspc\Desktop\geosergi\IMG_2234.JPG"/>
                  <p:cNvPicPr>
                    <a:picLocks noChangeAspect="1" noChangeArrowheads="1"/>
                  </p:cNvPicPr>
                  <p:nvPr/>
                </p:nvPicPr>
                <p:blipFill>
                  <a:blip r:embed="rId4" cstate="print"/>
                  <a:srcRect/>
                  <a:stretch>
                    <a:fillRect/>
                  </a:stretch>
                </p:blipFill>
                <p:spPr bwMode="auto">
                  <a:xfrm>
                    <a:off x="1671561" y="6915085"/>
                    <a:ext cx="4800000"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descr="C:\Users\asuspc\Desktop\geosergi\IMG_2248.JPG"/>
                  <p:cNvPicPr>
                    <a:picLocks noChangeAspect="1" noChangeArrowheads="1"/>
                  </p:cNvPicPr>
                  <p:nvPr/>
                </p:nvPicPr>
                <p:blipFill>
                  <a:blip r:embed="rId5" cstate="print"/>
                  <a:srcRect/>
                  <a:stretch>
                    <a:fillRect/>
                  </a:stretch>
                </p:blipFill>
                <p:spPr bwMode="auto">
                  <a:xfrm>
                    <a:off x="7172287" y="6915085"/>
                    <a:ext cx="4800000"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grpSp>
        <p:grpSp>
          <p:nvGrpSpPr>
            <p:cNvPr id="39" name="38 Grup"/>
            <p:cNvGrpSpPr/>
            <p:nvPr/>
          </p:nvGrpSpPr>
          <p:grpSpPr>
            <a:xfrm>
              <a:off x="1242933" y="13558819"/>
              <a:ext cx="11358642" cy="5318314"/>
              <a:chOff x="1242933" y="13558819"/>
              <a:chExt cx="11358642" cy="5318314"/>
            </a:xfrm>
          </p:grpSpPr>
          <p:sp>
            <p:nvSpPr>
              <p:cNvPr id="13" name="12 Dikdörtgen"/>
              <p:cNvSpPr/>
              <p:nvPr/>
            </p:nvSpPr>
            <p:spPr>
              <a:xfrm>
                <a:off x="1242933" y="13558819"/>
                <a:ext cx="11144328" cy="4714908"/>
              </a:xfrm>
              <a:prstGeom prst="rect">
                <a:avLst/>
              </a:prstGeom>
              <a:solidFill>
                <a:schemeClr val="accent5">
                  <a:lumMod val="40000"/>
                  <a:lumOff val="60000"/>
                </a:schemeClr>
              </a:solidFill>
              <a:ln w="38100">
                <a:solidFill>
                  <a:schemeClr val="tx1">
                    <a:lumMod val="95000"/>
                    <a:lumOff val="5000"/>
                  </a:schemeClr>
                </a:solidFill>
                <a:prstDash val="solid"/>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r-TR" sz="381"/>
              </a:p>
            </p:txBody>
          </p:sp>
          <p:sp>
            <p:nvSpPr>
              <p:cNvPr id="16" name="15 Metin kutusu"/>
              <p:cNvSpPr txBox="1"/>
              <p:nvPr/>
            </p:nvSpPr>
            <p:spPr>
              <a:xfrm>
                <a:off x="1385812" y="13558819"/>
                <a:ext cx="11215763" cy="1667840"/>
              </a:xfrm>
              <a:prstGeom prst="rect">
                <a:avLst/>
              </a:prstGeom>
              <a:noFill/>
            </p:spPr>
            <p:txBody>
              <a:bodyPr wrap="square" rtlCol="0">
                <a:spAutoFit/>
              </a:bodyPr>
              <a:lstStyle/>
              <a:p>
                <a:r>
                  <a:rPr lang="tr-TR" sz="551" dirty="0">
                    <a:latin typeface="Times New Roman" pitchFamily="18" charset="0"/>
                    <a:cs typeface="Times New Roman" pitchFamily="18" charset="0"/>
                  </a:rPr>
                  <a:t>Şeker kutusunu açarak nasıl yerleştirildiği hakkında fikir sahibi olmalarını sağlarız.(Üç tabakadan oluştuğu çıkarımı yapılır.)</a:t>
                </a:r>
              </a:p>
              <a:p>
                <a:endParaRPr lang="tr-TR" sz="592" dirty="0">
                  <a:latin typeface="Times New Roman" pitchFamily="18" charset="0"/>
                  <a:cs typeface="Times New Roman" pitchFamily="18" charset="0"/>
                </a:endParaRPr>
              </a:p>
            </p:txBody>
          </p:sp>
          <p:grpSp>
            <p:nvGrpSpPr>
              <p:cNvPr id="37" name="36 Grup"/>
              <p:cNvGrpSpPr/>
              <p:nvPr/>
            </p:nvGrpSpPr>
            <p:grpSpPr>
              <a:xfrm>
                <a:off x="1957313" y="14630389"/>
                <a:ext cx="10215634" cy="4246744"/>
                <a:chOff x="1957313" y="14630389"/>
                <a:chExt cx="10215634" cy="4246744"/>
              </a:xfrm>
            </p:grpSpPr>
            <p:grpSp>
              <p:nvGrpSpPr>
                <p:cNvPr id="36" name="35 Grup"/>
                <p:cNvGrpSpPr/>
                <p:nvPr/>
              </p:nvGrpSpPr>
              <p:grpSpPr>
                <a:xfrm>
                  <a:off x="1957313" y="14630389"/>
                  <a:ext cx="9657784" cy="2957058"/>
                  <a:chOff x="1957313" y="14630389"/>
                  <a:chExt cx="9657784" cy="2957058"/>
                </a:xfrm>
              </p:grpSpPr>
              <p:pic>
                <p:nvPicPr>
                  <p:cNvPr id="1028" name="Picture 4" descr="C:\Users\asuspc\Desktop\geosergi\IMG_2238.JPG"/>
                  <p:cNvPicPr>
                    <a:picLocks noChangeAspect="1" noChangeArrowheads="1"/>
                  </p:cNvPicPr>
                  <p:nvPr/>
                </p:nvPicPr>
                <p:blipFill>
                  <a:blip r:embed="rId6" cstate="print"/>
                  <a:srcRect t="31750" b="22609"/>
                  <a:stretch>
                    <a:fillRect/>
                  </a:stretch>
                </p:blipFill>
                <p:spPr bwMode="auto">
                  <a:xfrm>
                    <a:off x="1957313" y="16059149"/>
                    <a:ext cx="4382609" cy="15001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descr="C:\Users\asuspc\Desktop\geosergi\IMG_2240.JPG"/>
                  <p:cNvPicPr>
                    <a:picLocks noChangeAspect="1" noChangeArrowheads="1"/>
                  </p:cNvPicPr>
                  <p:nvPr/>
                </p:nvPicPr>
                <p:blipFill>
                  <a:blip r:embed="rId7" cstate="print"/>
                  <a:srcRect/>
                  <a:stretch>
                    <a:fillRect/>
                  </a:stretch>
                </p:blipFill>
                <p:spPr bwMode="auto">
                  <a:xfrm>
                    <a:off x="7672353" y="14630389"/>
                    <a:ext cx="3942744" cy="2957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1" name="30 Metin kutusu"/>
                <p:cNvSpPr txBox="1"/>
                <p:nvPr/>
              </p:nvSpPr>
              <p:spPr>
                <a:xfrm>
                  <a:off x="7458040" y="17702224"/>
                  <a:ext cx="4714907" cy="1174909"/>
                </a:xfrm>
                <a:prstGeom prst="rect">
                  <a:avLst/>
                </a:prstGeom>
                <a:noFill/>
              </p:spPr>
              <p:txBody>
                <a:bodyPr wrap="square" rtlCol="0">
                  <a:spAutoFit/>
                </a:bodyPr>
                <a:lstStyle/>
                <a:p>
                  <a:r>
                    <a:rPr lang="tr-TR" sz="508" i="1" dirty="0">
                      <a:latin typeface="Times New Roman" pitchFamily="18" charset="0"/>
                      <a:cs typeface="Times New Roman" pitchFamily="18" charset="0"/>
                    </a:rPr>
                    <a:t>Şeker kutusunun üstten görünümü</a:t>
                  </a:r>
                </a:p>
              </p:txBody>
            </p:sp>
            <p:sp>
              <p:nvSpPr>
                <p:cNvPr id="32" name="31 Metin kutusu"/>
                <p:cNvSpPr txBox="1"/>
                <p:nvPr/>
              </p:nvSpPr>
              <p:spPr>
                <a:xfrm>
                  <a:off x="1957313" y="17702224"/>
                  <a:ext cx="4786345" cy="1174909"/>
                </a:xfrm>
                <a:prstGeom prst="rect">
                  <a:avLst/>
                </a:prstGeom>
                <a:noFill/>
              </p:spPr>
              <p:txBody>
                <a:bodyPr wrap="square" rtlCol="0">
                  <a:spAutoFit/>
                </a:bodyPr>
                <a:lstStyle/>
                <a:p>
                  <a:r>
                    <a:rPr lang="tr-TR" sz="508" i="1" dirty="0">
                      <a:latin typeface="Times New Roman" pitchFamily="18" charset="0"/>
                      <a:cs typeface="Times New Roman" pitchFamily="18" charset="0"/>
                    </a:rPr>
                    <a:t>Şeker kutusunun yandan görünümü</a:t>
                  </a:r>
                </a:p>
              </p:txBody>
            </p:sp>
          </p:grpSp>
        </p:grpSp>
      </p:grpSp>
      <p:sp>
        <p:nvSpPr>
          <p:cNvPr id="33" name="32 Metin kutusu"/>
          <p:cNvSpPr txBox="1"/>
          <p:nvPr/>
        </p:nvSpPr>
        <p:spPr>
          <a:xfrm>
            <a:off x="994817" y="6688683"/>
            <a:ext cx="2358588" cy="261867"/>
          </a:xfrm>
          <a:prstGeom prst="rect">
            <a:avLst/>
          </a:prstGeom>
          <a:noFill/>
        </p:spPr>
        <p:txBody>
          <a:bodyPr wrap="square" rtlCol="0">
            <a:spAutoFit/>
          </a:bodyPr>
          <a:lstStyle/>
          <a:p>
            <a:r>
              <a:rPr lang="tr-TR" sz="551" dirty="0">
                <a:latin typeface="Times New Roman" pitchFamily="18" charset="0"/>
                <a:cs typeface="Times New Roman" pitchFamily="18" charset="0"/>
              </a:rPr>
              <a:t>Aşağıda görülen farklı boyutlardaki dikdörtgenler prizmaları öğrencilere verilir.</a:t>
            </a:r>
          </a:p>
        </p:txBody>
      </p:sp>
      <p:sp>
        <p:nvSpPr>
          <p:cNvPr id="34" name="33 Metin kutusu"/>
          <p:cNvSpPr txBox="1"/>
          <p:nvPr/>
        </p:nvSpPr>
        <p:spPr>
          <a:xfrm>
            <a:off x="949460" y="1729600"/>
            <a:ext cx="4943963" cy="455959"/>
          </a:xfrm>
          <a:prstGeom prst="rect">
            <a:avLst/>
          </a:prstGeom>
          <a:solidFill>
            <a:schemeClr val="accent2">
              <a:lumMod val="75000"/>
            </a:schemeClr>
          </a:solidFill>
          <a:ln>
            <a:solidFill>
              <a:schemeClr val="bg1">
                <a:lumMod val="50000"/>
              </a:schemeClr>
            </a:solidFill>
          </a:ln>
        </p:spPr>
        <p:style>
          <a:lnRef idx="3">
            <a:schemeClr val="lt1"/>
          </a:lnRef>
          <a:fillRef idx="1">
            <a:schemeClr val="dk1"/>
          </a:fillRef>
          <a:effectRef idx="1">
            <a:schemeClr val="dk1"/>
          </a:effectRef>
          <a:fontRef idx="minor">
            <a:schemeClr val="lt1"/>
          </a:fontRef>
        </p:style>
        <p:txBody>
          <a:bodyPr wrap="square" rtlCol="0">
            <a:spAutoFit/>
          </a:bodyPr>
          <a:lstStyle/>
          <a:p>
            <a:r>
              <a:rPr lang="tr-TR" sz="800" b="1" dirty="0">
                <a:latin typeface="Times New Roman" pitchFamily="18" charset="0"/>
                <a:cs typeface="Times New Roman" pitchFamily="18" charset="0"/>
              </a:rPr>
              <a:t>İlgili Kazanım: </a:t>
            </a:r>
            <a:r>
              <a:rPr lang="tr-TR" sz="800" dirty="0">
                <a:latin typeface="Times New Roman" pitchFamily="18" charset="0"/>
                <a:cs typeface="Times New Roman" pitchFamily="18" charset="0"/>
              </a:rPr>
              <a:t> M.6.3.4.1. Dikdörtgenler prizmasının içine boşluk kalmayacak biçimde yerleştirilen </a:t>
            </a:r>
            <a:r>
              <a:rPr lang="tr-TR" sz="800" dirty="0" err="1">
                <a:latin typeface="Times New Roman" pitchFamily="18" charset="0"/>
                <a:cs typeface="Times New Roman" pitchFamily="18" charset="0"/>
              </a:rPr>
              <a:t>birimküp</a:t>
            </a:r>
            <a:r>
              <a:rPr lang="tr-TR" sz="800" dirty="0">
                <a:latin typeface="Times New Roman" pitchFamily="18" charset="0"/>
                <a:cs typeface="Times New Roman" pitchFamily="18" charset="0"/>
              </a:rPr>
              <a:t> sayısının o cismin hacmi olduğunu anlar, verilen cismin hacmini </a:t>
            </a:r>
            <a:r>
              <a:rPr lang="tr-TR" sz="800" dirty="0" err="1">
                <a:latin typeface="Times New Roman" pitchFamily="18" charset="0"/>
                <a:cs typeface="Times New Roman" pitchFamily="18" charset="0"/>
              </a:rPr>
              <a:t>birimküpleri</a:t>
            </a:r>
            <a:r>
              <a:rPr lang="tr-TR" sz="800" dirty="0">
                <a:latin typeface="Times New Roman" pitchFamily="18" charset="0"/>
                <a:cs typeface="Times New Roman" pitchFamily="18" charset="0"/>
              </a:rPr>
              <a:t> sayarak hesaplar.</a:t>
            </a:r>
          </a:p>
          <a:p>
            <a:endParaRPr lang="tr-TR" sz="763" b="1" dirty="0">
              <a:latin typeface="Times New Roman" pitchFamily="18" charset="0"/>
              <a:cs typeface="Times New Roman" pitchFamily="18" charset="0"/>
            </a:endParaRPr>
          </a:p>
        </p:txBody>
      </p:sp>
      <p:pic>
        <p:nvPicPr>
          <p:cNvPr id="1035" name="Picture 11" descr="C:\Users\asuspc\Desktop\geosergi\WhatsApp Image 2020-05-05 at 21.01.25.jpeg"/>
          <p:cNvPicPr>
            <a:picLocks noChangeAspect="1" noChangeArrowheads="1"/>
          </p:cNvPicPr>
          <p:nvPr/>
        </p:nvPicPr>
        <p:blipFill>
          <a:blip r:embed="rId8"/>
          <a:srcRect t="14883"/>
          <a:stretch>
            <a:fillRect/>
          </a:stretch>
        </p:blipFill>
        <p:spPr bwMode="auto">
          <a:xfrm>
            <a:off x="1009937" y="6885233"/>
            <a:ext cx="1302603" cy="8380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41 Metin kutusu"/>
          <p:cNvSpPr txBox="1"/>
          <p:nvPr/>
        </p:nvSpPr>
        <p:spPr>
          <a:xfrm>
            <a:off x="2370660" y="6885232"/>
            <a:ext cx="907149" cy="110844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tr-TR" sz="508" b="1" dirty="0">
                <a:latin typeface="Times New Roman" pitchFamily="18" charset="0"/>
                <a:cs typeface="Times New Roman" pitchFamily="18" charset="0"/>
              </a:rPr>
              <a:t>Öğrencilere sorulabilecek sorular:</a:t>
            </a:r>
          </a:p>
          <a:p>
            <a:pPr>
              <a:buFont typeface="Arial" pitchFamily="34" charset="0"/>
              <a:buChar char="•"/>
            </a:pPr>
            <a:r>
              <a:rPr lang="tr-TR" sz="508" dirty="0">
                <a:latin typeface="Times New Roman" pitchFamily="18" charset="0"/>
                <a:cs typeface="Times New Roman" pitchFamily="18" charset="0"/>
              </a:rPr>
              <a:t>Sizce bu küp şekerler ve şekillerle ne yapacağız?</a:t>
            </a:r>
          </a:p>
          <a:p>
            <a:pPr>
              <a:buFont typeface="Arial" pitchFamily="34" charset="0"/>
              <a:buChar char="•"/>
            </a:pPr>
            <a:r>
              <a:rPr lang="tr-TR" sz="508" dirty="0">
                <a:latin typeface="Times New Roman" pitchFamily="18" charset="0"/>
                <a:cs typeface="Times New Roman" pitchFamily="18" charset="0"/>
              </a:rPr>
              <a:t>Küp şekerleri dikdörtgenler prizmasının içine yerleştirmekteki amacımız ne?</a:t>
            </a:r>
          </a:p>
          <a:p>
            <a:pPr>
              <a:buFont typeface="Arial" pitchFamily="34" charset="0"/>
              <a:buChar char="•"/>
            </a:pPr>
            <a:r>
              <a:rPr lang="tr-TR" sz="508" dirty="0">
                <a:latin typeface="Times New Roman" pitchFamily="18" charset="0"/>
                <a:cs typeface="Times New Roman" pitchFamily="18" charset="0"/>
              </a:rPr>
              <a:t>Neden farklı boyutlarda dikdörtgenler prizması kullanıyoruz?</a:t>
            </a:r>
          </a:p>
          <a:p>
            <a:endParaRPr lang="tr-TR" sz="508" dirty="0">
              <a:latin typeface="Times New Roman" pitchFamily="18" charset="0"/>
              <a:cs typeface="Times New Roman" pitchFamily="18" charset="0"/>
            </a:endParaRPr>
          </a:p>
          <a:p>
            <a:pPr>
              <a:buFont typeface="Arial" pitchFamily="34" charset="0"/>
              <a:buChar char="•"/>
            </a:pPr>
            <a:endParaRPr lang="tr-TR" sz="508" dirty="0">
              <a:latin typeface="Times New Roman" pitchFamily="18" charset="0"/>
              <a:cs typeface="Times New Roman" pitchFamily="18" charset="0"/>
            </a:endParaRPr>
          </a:p>
        </p:txBody>
      </p:sp>
      <p:sp>
        <p:nvSpPr>
          <p:cNvPr id="43" name="42 Metin kutusu"/>
          <p:cNvSpPr txBox="1"/>
          <p:nvPr/>
        </p:nvSpPr>
        <p:spPr>
          <a:xfrm>
            <a:off x="1025056" y="6280466"/>
            <a:ext cx="2192277" cy="326821"/>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a:solidFill>
              <a:schemeClr val="tx1">
                <a:lumMod val="95000"/>
                <a:lumOff val="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tr-TR" sz="508" b="1" dirty="0">
                <a:latin typeface="Times New Roman" pitchFamily="18" charset="0"/>
                <a:cs typeface="Times New Roman" pitchFamily="18" charset="0"/>
              </a:rPr>
              <a:t>Öğrenci kazanımı: </a:t>
            </a:r>
            <a:endParaRPr lang="tr-TR" sz="508" dirty="0">
              <a:latin typeface="Times New Roman" pitchFamily="18" charset="0"/>
              <a:cs typeface="Times New Roman" pitchFamily="18" charset="0"/>
            </a:endParaRPr>
          </a:p>
          <a:p>
            <a:pPr lvl="0"/>
            <a:r>
              <a:rPr lang="tr-TR" sz="508" dirty="0">
                <a:latin typeface="Times New Roman" pitchFamily="18" charset="0"/>
                <a:cs typeface="Times New Roman" pitchFamily="18" charset="0"/>
              </a:rPr>
              <a:t>Günlük hayatta dikdörtgenler prizması ile karşılaştıklarını fark edebilir.</a:t>
            </a:r>
          </a:p>
          <a:p>
            <a:endParaRPr lang="tr-TR" sz="508" dirty="0"/>
          </a:p>
        </p:txBody>
      </p:sp>
      <p:sp>
        <p:nvSpPr>
          <p:cNvPr id="44" name="43 Metin kutusu"/>
          <p:cNvSpPr txBox="1"/>
          <p:nvPr/>
        </p:nvSpPr>
        <p:spPr>
          <a:xfrm>
            <a:off x="1448391" y="6567730"/>
            <a:ext cx="317503" cy="150939"/>
          </a:xfrm>
          <a:prstGeom prst="rect">
            <a:avLst/>
          </a:prstGeom>
          <a:noFill/>
        </p:spPr>
        <p:txBody>
          <a:bodyPr wrap="square" rtlCol="0">
            <a:spAutoFit/>
          </a:bodyPr>
          <a:lstStyle/>
          <a:p>
            <a:endParaRPr lang="tr-TR" sz="381" dirty="0"/>
          </a:p>
        </p:txBody>
      </p:sp>
      <p:sp>
        <p:nvSpPr>
          <p:cNvPr id="45" name="Dikdörtgen 100"/>
          <p:cNvSpPr>
            <a:spLocks/>
          </p:cNvSpPr>
          <p:nvPr/>
        </p:nvSpPr>
        <p:spPr>
          <a:xfrm>
            <a:off x="762001" y="7809517"/>
            <a:ext cx="190476" cy="190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46" name="Dikdörtgen 100"/>
          <p:cNvSpPr>
            <a:spLocks/>
          </p:cNvSpPr>
          <p:nvPr/>
        </p:nvSpPr>
        <p:spPr>
          <a:xfrm>
            <a:off x="5905525" y="7810525"/>
            <a:ext cx="190476" cy="190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47" name="Dikdörtgen 100"/>
          <p:cNvSpPr>
            <a:spLocks/>
          </p:cNvSpPr>
          <p:nvPr/>
        </p:nvSpPr>
        <p:spPr>
          <a:xfrm>
            <a:off x="762001" y="1143001"/>
            <a:ext cx="190476" cy="190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48" name="47 Dikdörtgen"/>
          <p:cNvSpPr/>
          <p:nvPr/>
        </p:nvSpPr>
        <p:spPr>
          <a:xfrm>
            <a:off x="5905525" y="1143001"/>
            <a:ext cx="190476" cy="190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49" name="48 Dikdörtgen"/>
          <p:cNvSpPr/>
          <p:nvPr/>
        </p:nvSpPr>
        <p:spPr>
          <a:xfrm>
            <a:off x="3549954" y="2107579"/>
            <a:ext cx="2358857" cy="3220380"/>
          </a:xfrm>
          <a:prstGeom prst="rect">
            <a:avLst/>
          </a:prstGeom>
          <a:solidFill>
            <a:schemeClr val="accent6">
              <a:lumMod val="40000"/>
              <a:lumOff val="60000"/>
            </a:schemeClr>
          </a:solidFill>
          <a:ln w="38100">
            <a:solidFill>
              <a:schemeClr val="tx1">
                <a:lumMod val="95000"/>
                <a:lumOff val="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381" dirty="0"/>
          </a:p>
        </p:txBody>
      </p:sp>
      <p:sp>
        <p:nvSpPr>
          <p:cNvPr id="50" name="49 Metin kutusu"/>
          <p:cNvSpPr txBox="1"/>
          <p:nvPr/>
        </p:nvSpPr>
        <p:spPr>
          <a:xfrm>
            <a:off x="3625550" y="2107579"/>
            <a:ext cx="2328351" cy="346633"/>
          </a:xfrm>
          <a:prstGeom prst="rect">
            <a:avLst/>
          </a:prstGeom>
          <a:noFill/>
        </p:spPr>
        <p:txBody>
          <a:bodyPr wrap="square" rtlCol="0">
            <a:spAutoFit/>
          </a:bodyPr>
          <a:lstStyle/>
          <a:p>
            <a:r>
              <a:rPr lang="tr-TR" sz="551" dirty="0">
                <a:latin typeface="Times New Roman" pitchFamily="18" charset="0"/>
                <a:cs typeface="Times New Roman" pitchFamily="18" charset="0"/>
              </a:rPr>
              <a:t>Öğrencilerden kutuların içine küp şekerleri yerleştirmeleri beklenir.</a:t>
            </a:r>
          </a:p>
          <a:p>
            <a:r>
              <a:rPr lang="tr-TR" sz="551" dirty="0">
                <a:latin typeface="Times New Roman" pitchFamily="18" charset="0"/>
                <a:cs typeface="Times New Roman" pitchFamily="18" charset="0"/>
              </a:rPr>
              <a:t>Aşağıdaki farklı boyutlardaki dikdörtgenler prizmasının  yalnızca yüksekliği değişmektedir.</a:t>
            </a:r>
          </a:p>
        </p:txBody>
      </p:sp>
      <p:grpSp>
        <p:nvGrpSpPr>
          <p:cNvPr id="65" name="64 Grup"/>
          <p:cNvGrpSpPr/>
          <p:nvPr/>
        </p:nvGrpSpPr>
        <p:grpSpPr>
          <a:xfrm>
            <a:off x="3610432" y="2425081"/>
            <a:ext cx="2245097" cy="639191"/>
            <a:chOff x="13244517" y="6129267"/>
            <a:chExt cx="10608083" cy="3020172"/>
          </a:xfrm>
        </p:grpSpPr>
        <p:grpSp>
          <p:nvGrpSpPr>
            <p:cNvPr id="59" name="58 Grup"/>
            <p:cNvGrpSpPr/>
            <p:nvPr/>
          </p:nvGrpSpPr>
          <p:grpSpPr>
            <a:xfrm>
              <a:off x="13244517" y="6129267"/>
              <a:ext cx="10608083" cy="2162810"/>
              <a:chOff x="13244517" y="6129267"/>
              <a:chExt cx="10608083" cy="2162810"/>
            </a:xfrm>
          </p:grpSpPr>
          <p:pic>
            <p:nvPicPr>
              <p:cNvPr id="1036" name="Picture 12" descr="C:\Users\asuspc\Desktop\geosergi\4.jpeg"/>
              <p:cNvPicPr>
                <a:picLocks noChangeAspect="1" noChangeArrowheads="1"/>
              </p:cNvPicPr>
              <p:nvPr/>
            </p:nvPicPr>
            <p:blipFill>
              <a:blip r:embed="rId9"/>
              <a:srcRect t="31110" b="12687"/>
              <a:stretch>
                <a:fillRect/>
              </a:stretch>
            </p:blipFill>
            <p:spPr bwMode="auto">
              <a:xfrm>
                <a:off x="16744979" y="6129267"/>
                <a:ext cx="2886164" cy="2162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7" name="Picture 13" descr="C:\Users\asuspc\Desktop\geosergi\WhatsApp Image 2020-05-05 at 18.58.06.jpeg"/>
              <p:cNvPicPr>
                <a:picLocks noChangeAspect="1" noChangeArrowheads="1"/>
              </p:cNvPicPr>
              <p:nvPr/>
            </p:nvPicPr>
            <p:blipFill>
              <a:blip r:embed="rId10"/>
              <a:srcRect l="25899" t="31156" r="19675" b="19902"/>
              <a:stretch>
                <a:fillRect/>
              </a:stretch>
            </p:blipFill>
            <p:spPr bwMode="auto">
              <a:xfrm>
                <a:off x="13244517" y="6129267"/>
                <a:ext cx="3202759"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8" name="Picture 14" descr="C:\Users\asuspc\Desktop\geosergi\WhatsApp Image 2020-05-05 at 18.58.09.jpeg"/>
              <p:cNvPicPr>
                <a:picLocks noChangeAspect="1" noChangeArrowheads="1"/>
              </p:cNvPicPr>
              <p:nvPr/>
            </p:nvPicPr>
            <p:blipFill>
              <a:blip r:embed="rId11"/>
              <a:srcRect l="8766" t="22119" r="11012" b="19602"/>
              <a:stretch>
                <a:fillRect/>
              </a:stretch>
            </p:blipFill>
            <p:spPr bwMode="auto">
              <a:xfrm>
                <a:off x="19888251" y="6129267"/>
                <a:ext cx="3964349"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1" name="60 Metin kutusu"/>
            <p:cNvSpPr txBox="1"/>
            <p:nvPr/>
          </p:nvSpPr>
          <p:spPr>
            <a:xfrm>
              <a:off x="16887856" y="8343847"/>
              <a:ext cx="3643339" cy="805592"/>
            </a:xfrm>
            <a:prstGeom prst="rect">
              <a:avLst/>
            </a:prstGeom>
            <a:noFill/>
          </p:spPr>
          <p:txBody>
            <a:bodyPr wrap="square" rtlCol="0">
              <a:spAutoFit/>
            </a:bodyPr>
            <a:lstStyle/>
            <a:p>
              <a:r>
                <a:rPr lang="tr-TR" sz="508" i="1" dirty="0">
                  <a:latin typeface="Times New Roman" pitchFamily="18" charset="0"/>
                  <a:cs typeface="Times New Roman" pitchFamily="18" charset="0"/>
                </a:rPr>
                <a:t>Yüksekliği 1 küp şeker</a:t>
              </a:r>
            </a:p>
          </p:txBody>
        </p:sp>
      </p:grpSp>
      <p:grpSp>
        <p:nvGrpSpPr>
          <p:cNvPr id="66" name="65 Grup"/>
          <p:cNvGrpSpPr/>
          <p:nvPr/>
        </p:nvGrpSpPr>
        <p:grpSpPr>
          <a:xfrm>
            <a:off x="3595312" y="3002044"/>
            <a:ext cx="2237635" cy="790381"/>
            <a:chOff x="13244517" y="9129663"/>
            <a:chExt cx="10572824" cy="3734553"/>
          </a:xfrm>
        </p:grpSpPr>
        <p:grpSp>
          <p:nvGrpSpPr>
            <p:cNvPr id="60" name="59 Grup"/>
            <p:cNvGrpSpPr/>
            <p:nvPr/>
          </p:nvGrpSpPr>
          <p:grpSpPr>
            <a:xfrm>
              <a:off x="13244517" y="9129663"/>
              <a:ext cx="10572824" cy="2880000"/>
              <a:chOff x="13244517" y="9201101"/>
              <a:chExt cx="10572824" cy="2880000"/>
            </a:xfrm>
          </p:grpSpPr>
          <p:pic>
            <p:nvPicPr>
              <p:cNvPr id="1039" name="Picture 15" descr="C:\Users\asuspc\Desktop\geosergi\WhatsApp Image 2020-05-05 at 18.58.26.jpeg"/>
              <p:cNvPicPr>
                <a:picLocks noChangeAspect="1" noChangeArrowheads="1"/>
              </p:cNvPicPr>
              <p:nvPr/>
            </p:nvPicPr>
            <p:blipFill>
              <a:blip r:embed="rId12"/>
              <a:srcRect l="26557" t="18960" r="29849" b="16039"/>
              <a:stretch>
                <a:fillRect/>
              </a:stretch>
            </p:blipFill>
            <p:spPr bwMode="auto">
              <a:xfrm>
                <a:off x="13244517" y="9201101"/>
                <a:ext cx="2575385"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0" name="Picture 16" descr="C:\Users\asuspc\Desktop\geosergi\WhatsApp Image 2020-05-05 at 18.58.10 (1).jpeg"/>
              <p:cNvPicPr>
                <a:picLocks noChangeAspect="1" noChangeArrowheads="1"/>
              </p:cNvPicPr>
              <p:nvPr/>
            </p:nvPicPr>
            <p:blipFill>
              <a:blip r:embed="rId13"/>
              <a:srcRect t="23371" r="18862" b="6514"/>
              <a:stretch>
                <a:fillRect/>
              </a:stretch>
            </p:blipFill>
            <p:spPr bwMode="auto">
              <a:xfrm>
                <a:off x="16816417" y="9201101"/>
                <a:ext cx="2499592"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1" name="Picture 17" descr="C:\Users\asuspc\Desktop\geosergi\WhatsApp Image 2020-05-05 at 18.58.26 (2).jpeg"/>
              <p:cNvPicPr>
                <a:picLocks noChangeAspect="1" noChangeArrowheads="1"/>
              </p:cNvPicPr>
              <p:nvPr/>
            </p:nvPicPr>
            <p:blipFill>
              <a:blip r:embed="rId14"/>
              <a:srcRect l="8433" t="13890" r="15665" b="24594"/>
              <a:stretch>
                <a:fillRect/>
              </a:stretch>
            </p:blipFill>
            <p:spPr bwMode="auto">
              <a:xfrm>
                <a:off x="20174003" y="9629729"/>
                <a:ext cx="3643338" cy="2214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62" name="61 Metin kutusu"/>
            <p:cNvSpPr txBox="1"/>
            <p:nvPr/>
          </p:nvSpPr>
          <p:spPr>
            <a:xfrm>
              <a:off x="16816413" y="12058622"/>
              <a:ext cx="3643338" cy="805594"/>
            </a:xfrm>
            <a:prstGeom prst="rect">
              <a:avLst/>
            </a:prstGeom>
            <a:noFill/>
          </p:spPr>
          <p:txBody>
            <a:bodyPr wrap="square" rtlCol="0">
              <a:spAutoFit/>
            </a:bodyPr>
            <a:lstStyle/>
            <a:p>
              <a:r>
                <a:rPr lang="tr-TR" sz="508" i="1" dirty="0">
                  <a:latin typeface="Times New Roman" pitchFamily="18" charset="0"/>
                  <a:cs typeface="Times New Roman" pitchFamily="18" charset="0"/>
                </a:rPr>
                <a:t>Yüksekliği 2 küp şeker</a:t>
              </a:r>
            </a:p>
          </p:txBody>
        </p:sp>
      </p:grpSp>
      <p:sp>
        <p:nvSpPr>
          <p:cNvPr id="68" name="67 Metin kutusu"/>
          <p:cNvSpPr txBox="1"/>
          <p:nvPr/>
        </p:nvSpPr>
        <p:spPr>
          <a:xfrm>
            <a:off x="3610431" y="4587121"/>
            <a:ext cx="2222516" cy="7176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lvl="0"/>
            <a:r>
              <a:rPr lang="tr-TR" sz="508" b="1" dirty="0">
                <a:latin typeface="Times New Roman" pitchFamily="18" charset="0"/>
                <a:cs typeface="Times New Roman" pitchFamily="18" charset="0"/>
              </a:rPr>
              <a:t>Öğrencilere sorulabilecek sorular:</a:t>
            </a:r>
          </a:p>
          <a:p>
            <a:pPr lvl="0">
              <a:buFont typeface="Arial" pitchFamily="34" charset="0"/>
              <a:buChar char="•"/>
            </a:pPr>
            <a:r>
              <a:rPr lang="tr-TR" sz="508" dirty="0">
                <a:latin typeface="Times New Roman" pitchFamily="18" charset="0"/>
                <a:cs typeface="Times New Roman" pitchFamily="18" charset="0"/>
              </a:rPr>
              <a:t>Kutunun tabanına kaç küp sığar?</a:t>
            </a:r>
          </a:p>
          <a:p>
            <a:pPr lvl="0">
              <a:buFont typeface="Arial" pitchFamily="34" charset="0"/>
              <a:buChar char="•"/>
            </a:pPr>
            <a:r>
              <a:rPr lang="tr-TR" sz="508" dirty="0">
                <a:latin typeface="Times New Roman" pitchFamily="18" charset="0"/>
                <a:cs typeface="Times New Roman" pitchFamily="18" charset="0"/>
              </a:rPr>
              <a:t>Toplam kaç tabaka bulunmaktadır?</a:t>
            </a:r>
          </a:p>
          <a:p>
            <a:pPr lvl="0">
              <a:buFont typeface="Arial" pitchFamily="34" charset="0"/>
              <a:buChar char="•"/>
            </a:pPr>
            <a:r>
              <a:rPr lang="tr-TR" sz="508" dirty="0">
                <a:latin typeface="Times New Roman" pitchFamily="18" charset="0"/>
                <a:cs typeface="Times New Roman" pitchFamily="18" charset="0"/>
              </a:rPr>
              <a:t>Tabakalarda kaçar tane </a:t>
            </a:r>
            <a:r>
              <a:rPr lang="tr-TR" sz="508" dirty="0" err="1">
                <a:latin typeface="Times New Roman" pitchFamily="18" charset="0"/>
                <a:cs typeface="Times New Roman" pitchFamily="18" charset="0"/>
              </a:rPr>
              <a:t>birimküp</a:t>
            </a:r>
            <a:r>
              <a:rPr lang="tr-TR" sz="508" dirty="0">
                <a:latin typeface="Times New Roman" pitchFamily="18" charset="0"/>
                <a:cs typeface="Times New Roman" pitchFamily="18" charset="0"/>
              </a:rPr>
              <a:t> vardır?</a:t>
            </a:r>
          </a:p>
          <a:p>
            <a:pPr lvl="0">
              <a:buFont typeface="Arial" pitchFamily="34" charset="0"/>
              <a:buChar char="•"/>
            </a:pPr>
            <a:r>
              <a:rPr lang="tr-TR" sz="508" dirty="0">
                <a:latin typeface="Times New Roman" pitchFamily="18" charset="0"/>
                <a:cs typeface="Times New Roman" pitchFamily="18" charset="0"/>
              </a:rPr>
              <a:t>Verilen dikdörtgenler prizması kaç tane birim küpten oluşur?</a:t>
            </a:r>
          </a:p>
          <a:p>
            <a:pPr lvl="0">
              <a:buFont typeface="Arial" pitchFamily="34" charset="0"/>
              <a:buChar char="•"/>
            </a:pPr>
            <a:r>
              <a:rPr lang="tr-TR" sz="508" dirty="0">
                <a:latin typeface="Times New Roman" pitchFamily="18" charset="0"/>
                <a:cs typeface="Times New Roman" pitchFamily="18" charset="0"/>
              </a:rPr>
              <a:t>Tüm </a:t>
            </a:r>
            <a:r>
              <a:rPr lang="tr-TR" sz="508" dirty="0" err="1">
                <a:latin typeface="Times New Roman" pitchFamily="18" charset="0"/>
                <a:cs typeface="Times New Roman" pitchFamily="18" charset="0"/>
              </a:rPr>
              <a:t>birimküpleri</a:t>
            </a:r>
            <a:r>
              <a:rPr lang="tr-TR" sz="508" dirty="0">
                <a:latin typeface="Times New Roman" pitchFamily="18" charset="0"/>
                <a:cs typeface="Times New Roman" pitchFamily="18" charset="0"/>
              </a:rPr>
              <a:t> saymadan , kutunun içine kaç küp şeker sığacağını bulabilir misiniz?</a:t>
            </a:r>
          </a:p>
          <a:p>
            <a:endParaRPr lang="tr-TR" sz="508" dirty="0">
              <a:latin typeface="Times New Roman" pitchFamily="18" charset="0"/>
              <a:cs typeface="Times New Roman" pitchFamily="18" charset="0"/>
            </a:endParaRPr>
          </a:p>
        </p:txBody>
      </p:sp>
      <p:sp>
        <p:nvSpPr>
          <p:cNvPr id="69" name="68 Dikdörtgen"/>
          <p:cNvSpPr/>
          <p:nvPr/>
        </p:nvSpPr>
        <p:spPr>
          <a:xfrm>
            <a:off x="3549954" y="5327959"/>
            <a:ext cx="2358857" cy="2479541"/>
          </a:xfrm>
          <a:prstGeom prst="rect">
            <a:avLst/>
          </a:prstGeom>
          <a:solidFill>
            <a:schemeClr val="accent6">
              <a:lumMod val="40000"/>
              <a:lumOff val="60000"/>
            </a:schemeClr>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dirty="0"/>
          </a:p>
        </p:txBody>
      </p:sp>
      <p:sp>
        <p:nvSpPr>
          <p:cNvPr id="70" name="69 Metin kutusu"/>
          <p:cNvSpPr txBox="1"/>
          <p:nvPr/>
        </p:nvSpPr>
        <p:spPr>
          <a:xfrm>
            <a:off x="3595313" y="5343078"/>
            <a:ext cx="2267873" cy="431400"/>
          </a:xfrm>
          <a:prstGeom prst="rect">
            <a:avLst/>
          </a:prstGeom>
          <a:noFill/>
        </p:spPr>
        <p:txBody>
          <a:bodyPr wrap="square" rtlCol="0">
            <a:spAutoFit/>
          </a:bodyPr>
          <a:lstStyle/>
          <a:p>
            <a:r>
              <a:rPr lang="tr-TR" sz="551" dirty="0">
                <a:latin typeface="Times New Roman" pitchFamily="18" charset="0"/>
                <a:cs typeface="Times New Roman" pitchFamily="18" charset="0"/>
              </a:rPr>
              <a:t>Aşağıdaki farklı boyutlardaki dikdörtgenler prizmalarının yükseklikleri aynı fakat enleri farklıdır. Öğrencilere sorulabilecek sorular üsttekilerin aynısınıdır.</a:t>
            </a:r>
          </a:p>
          <a:p>
            <a:endParaRPr lang="tr-TR" sz="551" dirty="0">
              <a:latin typeface="Times New Roman" pitchFamily="18" charset="0"/>
              <a:cs typeface="Times New Roman" pitchFamily="18" charset="0"/>
            </a:endParaRPr>
          </a:p>
        </p:txBody>
      </p:sp>
      <p:grpSp>
        <p:nvGrpSpPr>
          <p:cNvPr id="84" name="83 Grup"/>
          <p:cNvGrpSpPr/>
          <p:nvPr/>
        </p:nvGrpSpPr>
        <p:grpSpPr>
          <a:xfrm>
            <a:off x="3595311" y="5569865"/>
            <a:ext cx="967627" cy="2287177"/>
            <a:chOff x="13173079" y="20988371"/>
            <a:chExt cx="4572032" cy="10806915"/>
          </a:xfrm>
        </p:grpSpPr>
        <p:grpSp>
          <p:nvGrpSpPr>
            <p:cNvPr id="83" name="82 Grup"/>
            <p:cNvGrpSpPr/>
            <p:nvPr/>
          </p:nvGrpSpPr>
          <p:grpSpPr>
            <a:xfrm>
              <a:off x="13173079" y="20988371"/>
              <a:ext cx="4572032" cy="9878114"/>
              <a:chOff x="13173079" y="20988371"/>
              <a:chExt cx="4572032" cy="9878114"/>
            </a:xfrm>
          </p:grpSpPr>
          <p:pic>
            <p:nvPicPr>
              <p:cNvPr id="1044" name="Picture 20" descr="C:\Users\asuspc\Desktop\geosergi\WhatsApp Image 2020-05-05 at 18.58.25.jpeg"/>
              <p:cNvPicPr>
                <a:picLocks noChangeAspect="1" noChangeArrowheads="1"/>
              </p:cNvPicPr>
              <p:nvPr/>
            </p:nvPicPr>
            <p:blipFill>
              <a:blip r:embed="rId15"/>
              <a:srcRect l="21828" t="7936" r="23106" b="6734"/>
              <a:stretch>
                <a:fillRect/>
              </a:stretch>
            </p:blipFill>
            <p:spPr bwMode="auto">
              <a:xfrm>
                <a:off x="13244517" y="28346485"/>
                <a:ext cx="2168372"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5" name="Picture 21" descr="C:\Users\asuspc\Desktop\geosergi\WhatsApp Image 2020-05-05 at 18.58.25 (3).jpeg"/>
              <p:cNvPicPr>
                <a:picLocks noChangeAspect="1" noChangeArrowheads="1"/>
              </p:cNvPicPr>
              <p:nvPr/>
            </p:nvPicPr>
            <p:blipFill>
              <a:blip r:embed="rId16"/>
              <a:srcRect l="29269" t="15874" r="24594"/>
              <a:stretch>
                <a:fillRect/>
              </a:stretch>
            </p:blipFill>
            <p:spPr bwMode="auto">
              <a:xfrm>
                <a:off x="15744847" y="28346485"/>
                <a:ext cx="1842718"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2" name="81 Grup"/>
              <p:cNvGrpSpPr/>
              <p:nvPr/>
            </p:nvGrpSpPr>
            <p:grpSpPr>
              <a:xfrm>
                <a:off x="13173079" y="20988371"/>
                <a:ext cx="4237254" cy="6594776"/>
                <a:chOff x="13173079" y="20988371"/>
                <a:chExt cx="4237254" cy="6594776"/>
              </a:xfrm>
            </p:grpSpPr>
            <p:pic>
              <p:nvPicPr>
                <p:cNvPr id="1046" name="Picture 22" descr="C:\Users\asuspc\Desktop\geosergi\WhatsApp Image 2020-05-05 at 18.58.24.jpeg"/>
                <p:cNvPicPr>
                  <a:picLocks noChangeAspect="1" noChangeArrowheads="1"/>
                </p:cNvPicPr>
                <p:nvPr/>
              </p:nvPicPr>
              <p:blipFill>
                <a:blip r:embed="rId17"/>
                <a:srcRect l="18521" t="23813" r="28563" b="12687"/>
                <a:stretch>
                  <a:fillRect/>
                </a:stretch>
              </p:blipFill>
              <p:spPr bwMode="auto">
                <a:xfrm>
                  <a:off x="13244516" y="20988371"/>
                  <a:ext cx="1830548" cy="2928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47" name="Picture 23" descr="C:\Users\asuspc\Desktop\geosergi\WhatsApp Image 2020-05-05 at 18.58.24 (1).jpeg"/>
                <p:cNvPicPr>
                  <a:picLocks noChangeAspect="1" noChangeArrowheads="1"/>
                </p:cNvPicPr>
                <p:nvPr/>
              </p:nvPicPr>
              <p:blipFill>
                <a:blip r:embed="rId18"/>
                <a:srcRect l="13987" t="30016" r="24992" b="12436"/>
                <a:stretch>
                  <a:fillRect/>
                </a:stretch>
              </p:blipFill>
              <p:spPr bwMode="auto">
                <a:xfrm rot="5400000">
                  <a:off x="14887591" y="21416999"/>
                  <a:ext cx="2928958" cy="207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6" name="Picture 15" descr="C:\Users\asuspc\Desktop\geosergi\WhatsApp Image 2020-05-05 at 18.58.26.jpeg"/>
                <p:cNvPicPr>
                  <a:picLocks noChangeAspect="1" noChangeArrowheads="1"/>
                </p:cNvPicPr>
                <p:nvPr/>
              </p:nvPicPr>
              <p:blipFill>
                <a:blip r:embed="rId12"/>
                <a:srcRect l="30185" t="18960" r="34747" b="16039"/>
                <a:stretch>
                  <a:fillRect/>
                </a:stretch>
              </p:blipFill>
              <p:spPr bwMode="auto">
                <a:xfrm>
                  <a:off x="13173079" y="24703147"/>
                  <a:ext cx="2071702"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7" name="Picture 17" descr="C:\Users\asuspc\Desktop\geosergi\WhatsApp Image 2020-05-05 at 18.58.26 (2).jpeg"/>
                <p:cNvPicPr>
                  <a:picLocks noChangeAspect="1" noChangeArrowheads="1"/>
                </p:cNvPicPr>
                <p:nvPr/>
              </p:nvPicPr>
              <p:blipFill>
                <a:blip r:embed="rId14"/>
                <a:srcRect l="8433" t="13890" r="15665" b="24594"/>
                <a:stretch>
                  <a:fillRect/>
                </a:stretch>
              </p:blipFill>
              <p:spPr bwMode="auto">
                <a:xfrm rot="16200000">
                  <a:off x="15113111" y="25263445"/>
                  <a:ext cx="2857520" cy="1736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78" name="77 Metin kutusu"/>
              <p:cNvSpPr txBox="1"/>
              <p:nvPr/>
            </p:nvSpPr>
            <p:spPr>
              <a:xfrm>
                <a:off x="14101772" y="24060209"/>
                <a:ext cx="3643339" cy="805594"/>
              </a:xfrm>
              <a:prstGeom prst="rect">
                <a:avLst/>
              </a:prstGeom>
              <a:noFill/>
            </p:spPr>
            <p:txBody>
              <a:bodyPr wrap="square" rtlCol="0">
                <a:spAutoFit/>
              </a:bodyPr>
              <a:lstStyle/>
              <a:p>
                <a:r>
                  <a:rPr lang="tr-TR" sz="508" i="1" dirty="0">
                    <a:latin typeface="Times New Roman" pitchFamily="18" charset="0"/>
                    <a:cs typeface="Times New Roman" pitchFamily="18" charset="0"/>
                  </a:rPr>
                  <a:t>Eni 3 küp şeker</a:t>
                </a:r>
              </a:p>
            </p:txBody>
          </p:sp>
          <p:sp>
            <p:nvSpPr>
              <p:cNvPr id="79" name="78 Metin kutusu"/>
              <p:cNvSpPr txBox="1"/>
              <p:nvPr/>
            </p:nvSpPr>
            <p:spPr>
              <a:xfrm>
                <a:off x="13958898" y="27703545"/>
                <a:ext cx="3643339" cy="805594"/>
              </a:xfrm>
              <a:prstGeom prst="rect">
                <a:avLst/>
              </a:prstGeom>
              <a:noFill/>
            </p:spPr>
            <p:txBody>
              <a:bodyPr wrap="square" rtlCol="0">
                <a:spAutoFit/>
              </a:bodyPr>
              <a:lstStyle/>
              <a:p>
                <a:r>
                  <a:rPr lang="tr-TR" sz="508" i="1" dirty="0">
                    <a:latin typeface="Times New Roman" pitchFamily="18" charset="0"/>
                    <a:cs typeface="Times New Roman" pitchFamily="18" charset="0"/>
                  </a:rPr>
                  <a:t>Eni 4 küp şeker</a:t>
                </a:r>
              </a:p>
            </p:txBody>
          </p:sp>
        </p:grpSp>
        <p:sp>
          <p:nvSpPr>
            <p:cNvPr id="80" name="79 Metin kutusu"/>
            <p:cNvSpPr txBox="1"/>
            <p:nvPr/>
          </p:nvSpPr>
          <p:spPr>
            <a:xfrm>
              <a:off x="14101772" y="30989692"/>
              <a:ext cx="3643339" cy="805594"/>
            </a:xfrm>
            <a:prstGeom prst="rect">
              <a:avLst/>
            </a:prstGeom>
            <a:noFill/>
          </p:spPr>
          <p:txBody>
            <a:bodyPr wrap="square" rtlCol="0">
              <a:spAutoFit/>
            </a:bodyPr>
            <a:lstStyle/>
            <a:p>
              <a:r>
                <a:rPr lang="tr-TR" sz="508" i="1" dirty="0">
                  <a:latin typeface="Times New Roman" pitchFamily="18" charset="0"/>
                  <a:cs typeface="Times New Roman" pitchFamily="18" charset="0"/>
                </a:rPr>
                <a:t>Eni 5 küp şeker</a:t>
              </a:r>
            </a:p>
          </p:txBody>
        </p:sp>
      </p:grpSp>
      <p:sp>
        <p:nvSpPr>
          <p:cNvPr id="86" name="85 Dikdörtgen"/>
          <p:cNvSpPr/>
          <p:nvPr/>
        </p:nvSpPr>
        <p:spPr>
          <a:xfrm>
            <a:off x="4653653" y="5584985"/>
            <a:ext cx="1164175" cy="2116681"/>
          </a:xfrm>
          <a:prstGeom prst="rect">
            <a:avLst/>
          </a:prstGeom>
          <a:gradFill flip="none" rotWithShape="1">
            <a:gsLst>
              <a:gs pos="0">
                <a:schemeClr val="accent3">
                  <a:lumMod val="75000"/>
                  <a:tint val="66000"/>
                  <a:satMod val="160000"/>
                </a:schemeClr>
              </a:gs>
              <a:gs pos="50000">
                <a:schemeClr val="accent3">
                  <a:lumMod val="75000"/>
                  <a:tint val="44500"/>
                  <a:satMod val="160000"/>
                </a:schemeClr>
              </a:gs>
              <a:gs pos="100000">
                <a:schemeClr val="accent3">
                  <a:lumMod val="75000"/>
                  <a:tint val="23500"/>
                  <a:satMod val="160000"/>
                </a:schemeClr>
              </a:gs>
            </a:gsLst>
            <a:lin ang="5400000" scaled="1"/>
            <a:tileRect/>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89" name="88 Metin kutusu"/>
          <p:cNvSpPr txBox="1"/>
          <p:nvPr/>
        </p:nvSpPr>
        <p:spPr>
          <a:xfrm>
            <a:off x="4683892" y="6597967"/>
            <a:ext cx="1118817" cy="1342932"/>
          </a:xfrm>
          <a:prstGeom prst="rect">
            <a:avLst/>
          </a:prstGeom>
          <a:noFill/>
        </p:spPr>
        <p:txBody>
          <a:bodyPr wrap="square" rtlCol="0">
            <a:spAutoFit/>
          </a:bodyPr>
          <a:lstStyle/>
          <a:p>
            <a:pPr lvl="0"/>
            <a:r>
              <a:rPr lang="tr-TR" sz="508" b="1" dirty="0">
                <a:latin typeface="Times New Roman" pitchFamily="18" charset="0"/>
                <a:cs typeface="Times New Roman" pitchFamily="18" charset="0"/>
              </a:rPr>
              <a:t>Öğrenci Kazanımları:</a:t>
            </a:r>
          </a:p>
          <a:p>
            <a:pPr lvl="0">
              <a:buFont typeface="Arial" pitchFamily="34" charset="0"/>
              <a:buChar char="•"/>
            </a:pPr>
            <a:r>
              <a:rPr lang="tr-TR" sz="508" dirty="0">
                <a:latin typeface="Times New Roman" pitchFamily="18" charset="0"/>
                <a:cs typeface="Times New Roman" pitchFamily="18" charset="0"/>
              </a:rPr>
              <a:t>Herhangi bir cismin boşlukta kapladığı yerin o cismin hacmi olduğunu anlayabilir.</a:t>
            </a:r>
          </a:p>
          <a:p>
            <a:pPr lvl="0">
              <a:buFont typeface="Arial" pitchFamily="34" charset="0"/>
              <a:buChar char="•"/>
            </a:pPr>
            <a:r>
              <a:rPr lang="tr-TR" sz="508" dirty="0">
                <a:latin typeface="Times New Roman" pitchFamily="18" charset="0"/>
                <a:cs typeface="Times New Roman" pitchFamily="18" charset="0"/>
              </a:rPr>
              <a:t>Dikdörtgenler prizmasının hacminin kaç </a:t>
            </a:r>
            <a:r>
              <a:rPr lang="tr-TR" sz="508" dirty="0" err="1">
                <a:latin typeface="Times New Roman" pitchFamily="18" charset="0"/>
                <a:cs typeface="Times New Roman" pitchFamily="18" charset="0"/>
              </a:rPr>
              <a:t>birimküpten</a:t>
            </a:r>
            <a:r>
              <a:rPr lang="tr-TR" sz="508" dirty="0">
                <a:latin typeface="Times New Roman" pitchFamily="18" charset="0"/>
                <a:cs typeface="Times New Roman" pitchFamily="18" charset="0"/>
              </a:rPr>
              <a:t> oluştuğunu </a:t>
            </a:r>
            <a:r>
              <a:rPr lang="tr-TR" sz="508" dirty="0" err="1">
                <a:latin typeface="Times New Roman" pitchFamily="18" charset="0"/>
                <a:cs typeface="Times New Roman" pitchFamily="18" charset="0"/>
              </a:rPr>
              <a:t>birimküpleri</a:t>
            </a:r>
            <a:r>
              <a:rPr lang="tr-TR" sz="508" dirty="0">
                <a:latin typeface="Times New Roman" pitchFamily="18" charset="0"/>
                <a:cs typeface="Times New Roman" pitchFamily="18" charset="0"/>
              </a:rPr>
              <a:t> sayarak bulur. </a:t>
            </a:r>
          </a:p>
          <a:p>
            <a:pPr lvl="0">
              <a:buFont typeface="Arial" pitchFamily="34" charset="0"/>
              <a:buChar char="•"/>
            </a:pPr>
            <a:r>
              <a:rPr lang="tr-TR" sz="508" dirty="0">
                <a:latin typeface="Times New Roman" pitchFamily="18" charset="0"/>
                <a:cs typeface="Times New Roman" pitchFamily="18" charset="0"/>
              </a:rPr>
              <a:t>Dikdörtgenler prizmasının hacmini oluştururken, küpleri tabaka tabaka yerleştirerek ilerler ve hacim fikri oluşur.</a:t>
            </a:r>
          </a:p>
          <a:p>
            <a:pPr lvl="0">
              <a:buFont typeface="Arial" pitchFamily="34" charset="0"/>
              <a:buChar char="•"/>
            </a:pPr>
            <a:r>
              <a:rPr lang="tr-TR" sz="508" dirty="0">
                <a:latin typeface="Times New Roman" pitchFamily="18" charset="0"/>
                <a:cs typeface="Times New Roman" pitchFamily="18" charset="0"/>
              </a:rPr>
              <a:t>Tablodan yararlanarak ayrıt uzunluklarının değişmesinin </a:t>
            </a:r>
            <a:r>
              <a:rPr lang="tr-TR" sz="508" dirty="0" err="1">
                <a:latin typeface="Times New Roman" pitchFamily="18" charset="0"/>
                <a:cs typeface="Times New Roman" pitchFamily="18" charset="0"/>
              </a:rPr>
              <a:t>hacime</a:t>
            </a:r>
            <a:r>
              <a:rPr lang="tr-TR" sz="508" dirty="0">
                <a:latin typeface="Times New Roman" pitchFamily="18" charset="0"/>
                <a:cs typeface="Times New Roman" pitchFamily="18" charset="0"/>
              </a:rPr>
              <a:t> olan etkisini fark eder.</a:t>
            </a:r>
          </a:p>
          <a:p>
            <a:endParaRPr lang="tr-TR" sz="508" dirty="0">
              <a:latin typeface="Times New Roman" pitchFamily="18" charset="0"/>
              <a:cs typeface="Times New Roman" pitchFamily="18" charset="0"/>
            </a:endParaRPr>
          </a:p>
        </p:txBody>
      </p:sp>
      <p:sp>
        <p:nvSpPr>
          <p:cNvPr id="90" name="89 Metin kutusu"/>
          <p:cNvSpPr txBox="1"/>
          <p:nvPr/>
        </p:nvSpPr>
        <p:spPr>
          <a:xfrm>
            <a:off x="4668771" y="5600103"/>
            <a:ext cx="1149056" cy="483146"/>
          </a:xfrm>
          <a:prstGeom prst="rect">
            <a:avLst/>
          </a:prstGeom>
          <a:noFill/>
        </p:spPr>
        <p:txBody>
          <a:bodyPr wrap="square" rtlCol="0">
            <a:spAutoFit/>
          </a:bodyPr>
          <a:lstStyle/>
          <a:p>
            <a:r>
              <a:rPr lang="tr-TR" sz="508" dirty="0">
                <a:latin typeface="Times New Roman" pitchFamily="18" charset="0"/>
                <a:cs typeface="Times New Roman" pitchFamily="18" charset="0"/>
              </a:rPr>
              <a:t>Öğrencilerden farklı dikdörtgenler prizmalarına yerleştirdikleri küp şekerlerle ilgili aşağıdakine benzer tabloyu doldurmalarını bekliyoruz. (Küp şeker cinsinden )</a:t>
            </a:r>
          </a:p>
        </p:txBody>
      </p:sp>
      <p:graphicFrame>
        <p:nvGraphicFramePr>
          <p:cNvPr id="91" name="90 Tablo"/>
          <p:cNvGraphicFramePr>
            <a:graphicFrameLocks noGrp="1"/>
          </p:cNvGraphicFramePr>
          <p:nvPr/>
        </p:nvGraphicFramePr>
        <p:xfrm>
          <a:off x="4653651" y="6008319"/>
          <a:ext cx="1157967" cy="548321"/>
        </p:xfrm>
        <a:graphic>
          <a:graphicData uri="http://schemas.openxmlformats.org/drawingml/2006/table">
            <a:tbl>
              <a:tblPr firstRow="1" bandRow="1">
                <a:tableStyleId>{5940675A-B579-460E-94D1-54222C63F5DA}</a:tableStyleId>
              </a:tblPr>
              <a:tblGrid>
                <a:gridCol w="217475">
                  <a:extLst>
                    <a:ext uri="{9D8B030D-6E8A-4147-A177-3AD203B41FA5}">
                      <a16:colId xmlns:a16="http://schemas.microsoft.com/office/drawing/2014/main" val="20000"/>
                    </a:ext>
                  </a:extLst>
                </a:gridCol>
                <a:gridCol w="235123">
                  <a:extLst>
                    <a:ext uri="{9D8B030D-6E8A-4147-A177-3AD203B41FA5}">
                      <a16:colId xmlns:a16="http://schemas.microsoft.com/office/drawing/2014/main" val="20001"/>
                    </a:ext>
                  </a:extLst>
                </a:gridCol>
                <a:gridCol w="235123">
                  <a:extLst>
                    <a:ext uri="{9D8B030D-6E8A-4147-A177-3AD203B41FA5}">
                      <a16:colId xmlns:a16="http://schemas.microsoft.com/office/drawing/2014/main" val="20002"/>
                    </a:ext>
                  </a:extLst>
                </a:gridCol>
                <a:gridCol w="235123">
                  <a:extLst>
                    <a:ext uri="{9D8B030D-6E8A-4147-A177-3AD203B41FA5}">
                      <a16:colId xmlns:a16="http://schemas.microsoft.com/office/drawing/2014/main" val="20003"/>
                    </a:ext>
                  </a:extLst>
                </a:gridCol>
                <a:gridCol w="235123">
                  <a:extLst>
                    <a:ext uri="{9D8B030D-6E8A-4147-A177-3AD203B41FA5}">
                      <a16:colId xmlns:a16="http://schemas.microsoft.com/office/drawing/2014/main" val="20004"/>
                    </a:ext>
                  </a:extLst>
                </a:gridCol>
              </a:tblGrid>
              <a:tr h="225779">
                <a:tc>
                  <a:txBody>
                    <a:bodyPr/>
                    <a:lstStyle/>
                    <a:p>
                      <a:pPr algn="ctr"/>
                      <a:endParaRPr lang="tr-TR" sz="300" dirty="0">
                        <a:latin typeface="Times New Roman" pitchFamily="18" charset="0"/>
                        <a:cs typeface="Times New Roman" pitchFamily="18" charset="0"/>
                      </a:endParaRPr>
                    </a:p>
                    <a:p>
                      <a:pPr algn="ctr"/>
                      <a:r>
                        <a:rPr lang="tr-TR" sz="300" dirty="0">
                          <a:latin typeface="Times New Roman" pitchFamily="18" charset="0"/>
                          <a:cs typeface="Times New Roman" pitchFamily="18" charset="0"/>
                        </a:rPr>
                        <a:t>Yükseklik</a:t>
                      </a:r>
                    </a:p>
                  </a:txBody>
                  <a:tcPr marL="19352" marR="19352" marT="9676" marB="9676"/>
                </a:tc>
                <a:tc>
                  <a:txBody>
                    <a:bodyPr/>
                    <a:lstStyle/>
                    <a:p>
                      <a:pPr algn="ctr"/>
                      <a:endParaRPr lang="tr-TR" sz="300" dirty="0">
                        <a:latin typeface="Times New Roman" pitchFamily="18" charset="0"/>
                        <a:cs typeface="Times New Roman" pitchFamily="18" charset="0"/>
                      </a:endParaRPr>
                    </a:p>
                    <a:p>
                      <a:pPr algn="ctr"/>
                      <a:r>
                        <a:rPr lang="tr-TR" sz="300" dirty="0">
                          <a:latin typeface="Times New Roman" pitchFamily="18" charset="0"/>
                          <a:cs typeface="Times New Roman" pitchFamily="18" charset="0"/>
                        </a:rPr>
                        <a:t>En</a:t>
                      </a:r>
                    </a:p>
                  </a:txBody>
                  <a:tcPr marL="19352" marR="19352" marT="9676" marB="9676"/>
                </a:tc>
                <a:tc>
                  <a:txBody>
                    <a:bodyPr/>
                    <a:lstStyle/>
                    <a:p>
                      <a:pPr algn="ctr"/>
                      <a:r>
                        <a:rPr lang="tr-TR" sz="300" dirty="0">
                          <a:latin typeface="Times New Roman" pitchFamily="18" charset="0"/>
                          <a:cs typeface="Times New Roman" pitchFamily="18" charset="0"/>
                        </a:rPr>
                        <a:t> </a:t>
                      </a:r>
                    </a:p>
                    <a:p>
                      <a:pPr algn="ctr"/>
                      <a:r>
                        <a:rPr lang="tr-TR" sz="300" dirty="0">
                          <a:latin typeface="Times New Roman" pitchFamily="18" charset="0"/>
                          <a:cs typeface="Times New Roman" pitchFamily="18" charset="0"/>
                        </a:rPr>
                        <a:t>Boy</a:t>
                      </a:r>
                    </a:p>
                  </a:txBody>
                  <a:tcPr marL="19352" marR="19352" marT="9676" marB="9676"/>
                </a:tc>
                <a:tc>
                  <a:txBody>
                    <a:bodyPr/>
                    <a:lstStyle/>
                    <a:p>
                      <a:pPr algn="ctr"/>
                      <a:r>
                        <a:rPr lang="tr-TR" sz="300" dirty="0">
                          <a:latin typeface="Times New Roman" pitchFamily="18" charset="0"/>
                          <a:cs typeface="Times New Roman" pitchFamily="18" charset="0"/>
                        </a:rPr>
                        <a:t>Kaç</a:t>
                      </a:r>
                      <a:r>
                        <a:rPr lang="tr-TR" sz="300" baseline="0" dirty="0">
                          <a:latin typeface="Times New Roman" pitchFamily="18" charset="0"/>
                          <a:cs typeface="Times New Roman" pitchFamily="18" charset="0"/>
                        </a:rPr>
                        <a:t> birim küpten oluşmuştur?</a:t>
                      </a:r>
                      <a:endParaRPr lang="tr-TR" sz="300" dirty="0">
                        <a:latin typeface="Times New Roman" pitchFamily="18" charset="0"/>
                        <a:cs typeface="Times New Roman" pitchFamily="18" charset="0"/>
                      </a:endParaRPr>
                    </a:p>
                  </a:txBody>
                  <a:tcPr marL="19352" marR="19352" marT="9676" marB="9676"/>
                </a:tc>
                <a:tc>
                  <a:txBody>
                    <a:bodyPr/>
                    <a:lstStyle/>
                    <a:p>
                      <a:pPr algn="ctr"/>
                      <a:endParaRPr lang="tr-TR" sz="300" dirty="0">
                        <a:latin typeface="Times New Roman" pitchFamily="18" charset="0"/>
                        <a:cs typeface="Times New Roman" pitchFamily="18" charset="0"/>
                      </a:endParaRPr>
                    </a:p>
                    <a:p>
                      <a:pPr algn="ctr"/>
                      <a:r>
                        <a:rPr lang="tr-TR" sz="300" dirty="0">
                          <a:latin typeface="Times New Roman" pitchFamily="18" charset="0"/>
                          <a:cs typeface="Times New Roman" pitchFamily="18" charset="0"/>
                        </a:rPr>
                        <a:t>Hacim</a:t>
                      </a:r>
                    </a:p>
                  </a:txBody>
                  <a:tcPr marL="19352" marR="19352" marT="9676" marB="9676"/>
                </a:tc>
                <a:extLst>
                  <a:ext uri="{0D108BD9-81ED-4DB2-BD59-A6C34878D82A}">
                    <a16:rowId xmlns:a16="http://schemas.microsoft.com/office/drawing/2014/main" val="10000"/>
                  </a:ext>
                </a:extLst>
              </a:tr>
              <a:tr h="161271">
                <a:tc>
                  <a:txBody>
                    <a:bodyPr/>
                    <a:lstStyle/>
                    <a:p>
                      <a:endParaRPr lang="tr-TR" sz="500" dirty="0">
                        <a:latin typeface="Times New Roman" pitchFamily="18" charset="0"/>
                        <a:cs typeface="Times New Roman" pitchFamily="18" charset="0"/>
                      </a:endParaRPr>
                    </a:p>
                  </a:txBody>
                  <a:tcPr marL="19352" marR="19352" marT="9676" marB="9676"/>
                </a:tc>
                <a:tc>
                  <a:txBody>
                    <a:bodyPr/>
                    <a:lstStyle/>
                    <a:p>
                      <a:endParaRPr lang="tr-TR" sz="500">
                        <a:latin typeface="Times New Roman" pitchFamily="18" charset="0"/>
                        <a:cs typeface="Times New Roman" pitchFamily="18" charset="0"/>
                      </a:endParaRPr>
                    </a:p>
                  </a:txBody>
                  <a:tcPr marL="19352" marR="19352" marT="9676" marB="9676"/>
                </a:tc>
                <a:tc>
                  <a:txBody>
                    <a:bodyPr/>
                    <a:lstStyle/>
                    <a:p>
                      <a:endParaRPr lang="tr-TR" sz="500">
                        <a:latin typeface="Times New Roman" pitchFamily="18" charset="0"/>
                        <a:cs typeface="Times New Roman" pitchFamily="18" charset="0"/>
                      </a:endParaRPr>
                    </a:p>
                  </a:txBody>
                  <a:tcPr marL="19352" marR="19352" marT="9676" marB="9676"/>
                </a:tc>
                <a:tc>
                  <a:txBody>
                    <a:bodyPr/>
                    <a:lstStyle/>
                    <a:p>
                      <a:endParaRPr lang="tr-TR" sz="500">
                        <a:latin typeface="Times New Roman" pitchFamily="18" charset="0"/>
                        <a:cs typeface="Times New Roman" pitchFamily="18" charset="0"/>
                      </a:endParaRPr>
                    </a:p>
                  </a:txBody>
                  <a:tcPr marL="19352" marR="19352" marT="9676" marB="9676"/>
                </a:tc>
                <a:tc>
                  <a:txBody>
                    <a:bodyPr/>
                    <a:lstStyle/>
                    <a:p>
                      <a:endParaRPr lang="tr-TR" sz="500">
                        <a:latin typeface="Times New Roman" pitchFamily="18" charset="0"/>
                        <a:cs typeface="Times New Roman" pitchFamily="18" charset="0"/>
                      </a:endParaRPr>
                    </a:p>
                  </a:txBody>
                  <a:tcPr marL="19352" marR="19352" marT="9676" marB="9676"/>
                </a:tc>
                <a:extLst>
                  <a:ext uri="{0D108BD9-81ED-4DB2-BD59-A6C34878D82A}">
                    <a16:rowId xmlns:a16="http://schemas.microsoft.com/office/drawing/2014/main" val="10001"/>
                  </a:ext>
                </a:extLst>
              </a:tr>
              <a:tr h="161271">
                <a:tc>
                  <a:txBody>
                    <a:bodyPr/>
                    <a:lstStyle/>
                    <a:p>
                      <a:endParaRPr lang="tr-TR" sz="500">
                        <a:latin typeface="Times New Roman" pitchFamily="18" charset="0"/>
                        <a:cs typeface="Times New Roman" pitchFamily="18" charset="0"/>
                      </a:endParaRPr>
                    </a:p>
                  </a:txBody>
                  <a:tcPr marL="19352" marR="19352" marT="9676" marB="9676"/>
                </a:tc>
                <a:tc>
                  <a:txBody>
                    <a:bodyPr/>
                    <a:lstStyle/>
                    <a:p>
                      <a:endParaRPr lang="tr-TR" sz="500">
                        <a:latin typeface="Times New Roman" pitchFamily="18" charset="0"/>
                        <a:cs typeface="Times New Roman" pitchFamily="18" charset="0"/>
                      </a:endParaRPr>
                    </a:p>
                  </a:txBody>
                  <a:tcPr marL="19352" marR="19352" marT="9676" marB="9676"/>
                </a:tc>
                <a:tc>
                  <a:txBody>
                    <a:bodyPr/>
                    <a:lstStyle/>
                    <a:p>
                      <a:endParaRPr lang="tr-TR" sz="500">
                        <a:latin typeface="Times New Roman" pitchFamily="18" charset="0"/>
                        <a:cs typeface="Times New Roman" pitchFamily="18" charset="0"/>
                      </a:endParaRPr>
                    </a:p>
                  </a:txBody>
                  <a:tcPr marL="19352" marR="19352" marT="9676" marB="9676"/>
                </a:tc>
                <a:tc>
                  <a:txBody>
                    <a:bodyPr/>
                    <a:lstStyle/>
                    <a:p>
                      <a:endParaRPr lang="tr-TR" sz="500" dirty="0">
                        <a:latin typeface="Times New Roman" pitchFamily="18" charset="0"/>
                        <a:cs typeface="Times New Roman" pitchFamily="18" charset="0"/>
                      </a:endParaRPr>
                    </a:p>
                  </a:txBody>
                  <a:tcPr marL="19352" marR="19352" marT="9676" marB="9676"/>
                </a:tc>
                <a:tc>
                  <a:txBody>
                    <a:bodyPr/>
                    <a:lstStyle/>
                    <a:p>
                      <a:endParaRPr lang="tr-TR" sz="500" dirty="0">
                        <a:latin typeface="Times New Roman" pitchFamily="18" charset="0"/>
                        <a:cs typeface="Times New Roman" pitchFamily="18" charset="0"/>
                      </a:endParaRPr>
                    </a:p>
                  </a:txBody>
                  <a:tcPr marL="19352" marR="19352" marT="9676" marB="9676"/>
                </a:tc>
                <a:extLst>
                  <a:ext uri="{0D108BD9-81ED-4DB2-BD59-A6C34878D82A}">
                    <a16:rowId xmlns:a16="http://schemas.microsoft.com/office/drawing/2014/main" val="10002"/>
                  </a:ext>
                </a:extLst>
              </a:tr>
            </a:tbl>
          </a:graphicData>
        </a:graphic>
      </p:graphicFrame>
      <p:grpSp>
        <p:nvGrpSpPr>
          <p:cNvPr id="11" name="Grup 10">
            <a:extLst>
              <a:ext uri="{FF2B5EF4-FFF2-40B4-BE49-F238E27FC236}">
                <a16:creationId xmlns:a16="http://schemas.microsoft.com/office/drawing/2014/main" id="{F05B40A3-E7A7-4DCD-9743-CCA136CAD82B}"/>
              </a:ext>
            </a:extLst>
          </p:cNvPr>
          <p:cNvGrpSpPr/>
          <p:nvPr/>
        </p:nvGrpSpPr>
        <p:grpSpPr>
          <a:xfrm>
            <a:off x="3638374" y="3729796"/>
            <a:ext cx="2194573" cy="907595"/>
            <a:chOff x="13590861" y="12222609"/>
            <a:chExt cx="10369356" cy="4288383"/>
          </a:xfrm>
        </p:grpSpPr>
        <p:sp>
          <p:nvSpPr>
            <p:cNvPr id="63" name="62 Metin kutusu"/>
            <p:cNvSpPr txBox="1"/>
            <p:nvPr/>
          </p:nvSpPr>
          <p:spPr>
            <a:xfrm>
              <a:off x="17102169" y="15705399"/>
              <a:ext cx="3643338" cy="805593"/>
            </a:xfrm>
            <a:prstGeom prst="rect">
              <a:avLst/>
            </a:prstGeom>
            <a:noFill/>
          </p:spPr>
          <p:txBody>
            <a:bodyPr wrap="square" rtlCol="0">
              <a:spAutoFit/>
            </a:bodyPr>
            <a:lstStyle/>
            <a:p>
              <a:r>
                <a:rPr lang="tr-TR" sz="508" i="1" dirty="0">
                  <a:latin typeface="Times New Roman" pitchFamily="18" charset="0"/>
                  <a:cs typeface="Times New Roman" pitchFamily="18" charset="0"/>
                </a:rPr>
                <a:t>Yüksekliği 3 küp şeker</a:t>
              </a:r>
            </a:p>
          </p:txBody>
        </p:sp>
        <p:grpSp>
          <p:nvGrpSpPr>
            <p:cNvPr id="7" name="Grup 6">
              <a:extLst>
                <a:ext uri="{FF2B5EF4-FFF2-40B4-BE49-F238E27FC236}">
                  <a16:creationId xmlns:a16="http://schemas.microsoft.com/office/drawing/2014/main" id="{B21F3EAE-11A4-42BD-8693-00F148B834E7}"/>
                </a:ext>
              </a:extLst>
            </p:cNvPr>
            <p:cNvGrpSpPr/>
            <p:nvPr/>
          </p:nvGrpSpPr>
          <p:grpSpPr>
            <a:xfrm>
              <a:off x="13590861" y="12222609"/>
              <a:ext cx="10369356" cy="3445049"/>
              <a:chOff x="13590861" y="12222609"/>
              <a:chExt cx="10369356" cy="3445049"/>
            </a:xfrm>
          </p:grpSpPr>
          <p:pic>
            <p:nvPicPr>
              <p:cNvPr id="1043" name="Picture 19" descr="C:\Users\asuspc\Desktop\geosergi\WhatsApp Image 2020-05-05 at 18.58.23 (2).jpeg"/>
              <p:cNvPicPr>
                <a:picLocks noChangeAspect="1" noChangeArrowheads="1"/>
              </p:cNvPicPr>
              <p:nvPr/>
            </p:nvPicPr>
            <p:blipFill>
              <a:blip r:embed="rId19"/>
              <a:srcRect l="6406" t="11875" r="10625" b="8750"/>
              <a:stretch>
                <a:fillRect/>
              </a:stretch>
            </p:blipFill>
            <p:spPr bwMode="auto">
              <a:xfrm>
                <a:off x="20102565" y="12630125"/>
                <a:ext cx="3857652"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sim 2" descr="tablo, iç mekan, oturma, mavi içeren bir resim&#10;&#10;Açıklama otomatik olarak oluşturuldu">
                <a:extLst>
                  <a:ext uri="{FF2B5EF4-FFF2-40B4-BE49-F238E27FC236}">
                    <a16:creationId xmlns:a16="http://schemas.microsoft.com/office/drawing/2014/main" id="{D0B397AF-B026-4119-85BF-CF572B8DE1A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0358" t="7746" r="29787" b="12549"/>
              <a:stretch/>
            </p:blipFill>
            <p:spPr>
              <a:xfrm>
                <a:off x="13590861" y="12222609"/>
                <a:ext cx="2296862" cy="3445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Resim 5" descr="kişi, tablo, iç mekan, tutma içeren bir resim&#10;&#10;Açıklama otomatik olarak oluşturuldu">
                <a:extLst>
                  <a:ext uri="{FF2B5EF4-FFF2-40B4-BE49-F238E27FC236}">
                    <a16:creationId xmlns:a16="http://schemas.microsoft.com/office/drawing/2014/main" id="{CAFF026B-1D37-495A-A910-375A6C1433AE}"/>
                  </a:ext>
                </a:extLst>
              </p:cNvPr>
              <p:cNvPicPr>
                <a:picLocks noChangeAspect="1"/>
              </p:cNvPicPr>
              <p:nvPr/>
            </p:nvPicPr>
            <p:blipFill rotWithShape="1">
              <a:blip r:embed="rId21">
                <a:extLst>
                  <a:ext uri="{28A0092B-C50C-407E-A947-70E740481C1C}">
                    <a14:useLocalDpi xmlns:a14="http://schemas.microsoft.com/office/drawing/2010/main" val="0"/>
                  </a:ext>
                </a:extLst>
              </a:blip>
              <a:srcRect l="15625" t="31016" r="27511" b="18766"/>
              <a:stretch/>
            </p:blipFill>
            <p:spPr>
              <a:xfrm>
                <a:off x="16744979" y="12311645"/>
                <a:ext cx="2834775" cy="3337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spTree>
    <p:extLst>
      <p:ext uri="{BB962C8B-B14F-4D97-AF65-F5344CB8AC3E}">
        <p14:creationId xmlns:p14="http://schemas.microsoft.com/office/powerpoint/2010/main" val="389715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81496" y="1237595"/>
            <a:ext cx="4953104" cy="403275"/>
          </a:xfrm>
        </p:spPr>
        <p:txBody>
          <a:bodyPr>
            <a:normAutofit fontScale="90000"/>
          </a:bodyPr>
          <a:lstStyle/>
          <a:p>
            <a:pPr algn="ctr"/>
            <a:r>
              <a:rPr lang="tr-TR" sz="1143" b="1" dirty="0">
                <a:latin typeface="Calibri" panose="020F0502020204030204" pitchFamily="34" charset="0"/>
                <a:ea typeface="Calibri" panose="020F0502020204030204" pitchFamily="34" charset="0"/>
                <a:cs typeface="Times New Roman" panose="02020603050405020304" pitchFamily="18" charset="0"/>
              </a:rPr>
              <a:t>Nokta, doğru parçası ve diğer şekillerin öteleme sonucundaki görüntülerini çizer. </a:t>
            </a:r>
            <a:br>
              <a:rPr lang="tr-TR" sz="1016" b="1" dirty="0">
                <a:latin typeface="Times New Roman" panose="02020603050405020304" pitchFamily="18" charset="0"/>
                <a:cs typeface="Times New Roman" panose="02020603050405020304" pitchFamily="18" charset="0"/>
              </a:rPr>
            </a:br>
            <a:r>
              <a:rPr lang="tr-TR" sz="1016" b="1" dirty="0">
                <a:latin typeface="Times New Roman" panose="02020603050405020304" pitchFamily="18" charset="0"/>
                <a:cs typeface="Times New Roman" panose="02020603050405020304" pitchFamily="18" charset="0"/>
              </a:rPr>
              <a:t>İbrahim OYTUN-Esra Nur DEMİRBAŞ- Helin KAÇMAZ</a:t>
            </a:r>
            <a:br>
              <a:rPr lang="tr-TR" sz="847" b="1" dirty="0">
                <a:latin typeface="Times New Roman" panose="02020603050405020304" pitchFamily="18" charset="0"/>
                <a:cs typeface="Times New Roman" panose="02020603050405020304" pitchFamily="18" charset="0"/>
              </a:rPr>
            </a:br>
            <a:r>
              <a:rPr lang="tr-TR" sz="593" b="1" dirty="0">
                <a:latin typeface="Times New Roman" panose="02020603050405020304" pitchFamily="18" charset="0"/>
                <a:cs typeface="Times New Roman" panose="02020603050405020304" pitchFamily="18" charset="0"/>
              </a:rPr>
              <a:t>Pamukkale Üniversitesi Matematik Eğitimi ABD</a:t>
            </a:r>
          </a:p>
        </p:txBody>
      </p:sp>
      <p:sp>
        <p:nvSpPr>
          <p:cNvPr id="5" name="İçerik Yer Tutucusu 4"/>
          <p:cNvSpPr>
            <a:spLocks noGrp="1" noChangeAspect="1"/>
          </p:cNvSpPr>
          <p:nvPr>
            <p:ph sz="half" idx="1"/>
          </p:nvPr>
        </p:nvSpPr>
        <p:spPr>
          <a:xfrm>
            <a:off x="1027706" y="1790637"/>
            <a:ext cx="2318309" cy="1765889"/>
          </a:xfrm>
        </p:spPr>
        <p:txBody>
          <a:bodyPr>
            <a:normAutofit fontScale="92500" lnSpcReduction="20000"/>
          </a:bodyPr>
          <a:lstStyle/>
          <a:p>
            <a:pPr marL="0" indent="0" algn="just">
              <a:buNone/>
            </a:pPr>
            <a:r>
              <a:rPr lang="tr-TR" sz="381" dirty="0">
                <a:latin typeface="Times New Roman" panose="02020603050405020304" pitchFamily="18" charset="0"/>
                <a:cs typeface="Times New Roman" panose="02020603050405020304" pitchFamily="18" charset="0"/>
              </a:rPr>
              <a:t>         Öğretim programında yer alan temel hedeflerden biri öğrencilerin kavramları gerçek ve somut tecrübelerden yola çıkarak anlamlandırmalarıdır. Bu hedefi gerçekleştirmekte ise materyaller önemli rol oynamaktadır. Öğretim materyalleri, öğretme ortamlarında görev alan kişilerin somut kavramları somutlaştırmak ve öğretimi daha etkili bir şekilde gerçekleştirmek için kullandıkları araçlardır. Tüm dersler için önemli yere sahip olan materyallerin matematik eğitiminde de önemi yadsınamaz bir gerçektir. Yapılan araştırmalar da bu düşünceyi destekler niteliktedir.  Örneğin; </a:t>
            </a:r>
            <a:r>
              <a:rPr lang="tr-TR" sz="381" dirty="0" err="1">
                <a:latin typeface="Times New Roman" panose="02020603050405020304" pitchFamily="18" charset="0"/>
                <a:cs typeface="Times New Roman" panose="02020603050405020304" pitchFamily="18" charset="0"/>
              </a:rPr>
              <a:t>Kelly</a:t>
            </a:r>
            <a:r>
              <a:rPr lang="tr-TR" sz="381" dirty="0">
                <a:latin typeface="Times New Roman" panose="02020603050405020304" pitchFamily="18" charset="0"/>
                <a:cs typeface="Times New Roman" panose="02020603050405020304" pitchFamily="18" charset="0"/>
              </a:rPr>
              <a:t>(2006) yaptığı çalışmasında özellikle ilkokul yıllarında kullanılan somut materyallerin öğrencilerin öğrenme Ve problem çözme becerilerinin gelişmesinde etkili olduğunu göstermiştir.</a:t>
            </a:r>
          </a:p>
          <a:p>
            <a:pPr marL="0" indent="0" algn="just">
              <a:buNone/>
            </a:pPr>
            <a:r>
              <a:rPr lang="tr-TR" sz="381" dirty="0">
                <a:latin typeface="Times New Roman" panose="02020603050405020304" pitchFamily="18" charset="0"/>
                <a:cs typeface="Times New Roman" panose="02020603050405020304" pitchFamily="18" charset="0"/>
              </a:rPr>
              <a:t>Materyalin adı:  ÖTELEME           </a:t>
            </a:r>
          </a:p>
          <a:p>
            <a:pPr marL="0" indent="0" algn="just">
              <a:buNone/>
            </a:pPr>
            <a:r>
              <a:rPr lang="tr-TR" sz="381" dirty="0">
                <a:latin typeface="Times New Roman" panose="02020603050405020304" pitchFamily="18" charset="0"/>
                <a:cs typeface="Times New Roman" panose="02020603050405020304" pitchFamily="18" charset="0"/>
              </a:rPr>
              <a:t>Materyalin amacı: Materyalde eksenler sabit şekilde yerleştirilmiş olup farklı renklere boyanmıştır. Materyalin bu şekilde hazırlanmasının amacı, öğrencilerin materyali daha rahat şekilde algılaması ve ilgisini çekmesidir. Ayrıca materyal üzerine yerleştirilmiş günlük hayatla ilgili mekanlar ve kişiler sayesinde öğrencinin derse meraklanması amaçlanmıştır.</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Materyalin eğitsel özelliği:</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a) Materyalin kullanılacağı ders/konu:  Geometri, Koordinat düzleminde öteleme (8.sınıf)</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b) Materyalin birlikte kullanılacağı yöntem/teknik:  Soru-cevap tekniği ve eğitsel oyun tekniği </a:t>
            </a:r>
          </a:p>
          <a:p>
            <a:pPr marL="0" indent="0" algn="just">
              <a:spcBef>
                <a:spcPts val="255"/>
              </a:spcBef>
              <a:buNone/>
            </a:pPr>
            <a:r>
              <a:rPr lang="tr-TR" sz="381" b="1" dirty="0">
                <a:latin typeface="Times New Roman" panose="02020603050405020304" pitchFamily="18" charset="0"/>
                <a:cs typeface="Times New Roman" panose="02020603050405020304" pitchFamily="18" charset="0"/>
              </a:rPr>
              <a:t>Materyal nasıl kullanılır?</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Ders planı kapsamında ve öğretmen rehberliğinde her etkinlikte yer alan sorulara yönelik öğrencilerin materyalde bulunan uygun nesneleri hareket ettirerek soruyu yanıtlamaları beklenir.</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M.8.3.2. Dönüşüm Geometrisi Terimler veya kavramlar: yansıma, öteleme, görüntü, simetri doğrusu M.8.3.2.1. Nokta, doğru parçası ve diğer şekillerin öteleme sonucundaki görüntülerini çizer. </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a) Kareli veya noktalı kâğıt, koordinat  sistemi üzerinde çalışmalar yapılır. </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b) Dinamik geometri yazılımları ile yapılacak çalışmalara da yer verilebilir . </a:t>
            </a:r>
          </a:p>
          <a:p>
            <a:pPr marL="0" indent="0" algn="just">
              <a:spcBef>
                <a:spcPts val="255"/>
              </a:spcBef>
              <a:buNone/>
            </a:pPr>
            <a:r>
              <a:rPr lang="tr-TR" sz="381" dirty="0">
                <a:latin typeface="Times New Roman" panose="02020603050405020304" pitchFamily="18" charset="0"/>
                <a:cs typeface="Times New Roman" panose="02020603050405020304" pitchFamily="18" charset="0"/>
              </a:rPr>
              <a:t>c) Ötelemede şekil üzerindeki her bir noktanın aynı yönde hareket ettiği ve şekil ile görüntüsünün eş olduğu fark ettirilir.</a:t>
            </a:r>
          </a:p>
          <a:p>
            <a:pPr marL="0" indent="0" algn="just">
              <a:spcBef>
                <a:spcPts val="0"/>
              </a:spcBef>
              <a:buNone/>
            </a:pPr>
            <a:endParaRPr lang="tr-TR" sz="381"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381"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381" dirty="0">
              <a:latin typeface="Times New Roman" panose="02020603050405020304" pitchFamily="18" charset="0"/>
              <a:cs typeface="Times New Roman" panose="02020603050405020304" pitchFamily="18" charset="0"/>
            </a:endParaRPr>
          </a:p>
        </p:txBody>
      </p:sp>
      <p:pic>
        <p:nvPicPr>
          <p:cNvPr id="39" name="İçerik Yer Tutucusu 3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76942" y="3736963"/>
            <a:ext cx="2267183" cy="1448863"/>
          </a:xfrm>
        </p:spPr>
      </p:pic>
      <p:sp>
        <p:nvSpPr>
          <p:cNvPr id="7" name="Dikdörtgen 6"/>
          <p:cNvSpPr>
            <a:spLocks/>
          </p:cNvSpPr>
          <p:nvPr/>
        </p:nvSpPr>
        <p:spPr>
          <a:xfrm>
            <a:off x="761944"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9" name="Dikdörtgen 8"/>
          <p:cNvSpPr>
            <a:spLocks/>
          </p:cNvSpPr>
          <p:nvPr/>
        </p:nvSpPr>
        <p:spPr>
          <a:xfrm>
            <a:off x="5905552"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1" name="Dikdörtgen 10"/>
          <p:cNvSpPr>
            <a:spLocks/>
          </p:cNvSpPr>
          <p:nvPr/>
        </p:nvSpPr>
        <p:spPr>
          <a:xfrm>
            <a:off x="5919840"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01" name="Dikdörtgen 100"/>
          <p:cNvSpPr>
            <a:spLocks/>
          </p:cNvSpPr>
          <p:nvPr/>
        </p:nvSpPr>
        <p:spPr>
          <a:xfrm>
            <a:off x="761944"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3" name="Metin kutusu 2"/>
          <p:cNvSpPr txBox="1"/>
          <p:nvPr/>
        </p:nvSpPr>
        <p:spPr>
          <a:xfrm>
            <a:off x="981496" y="5560038"/>
            <a:ext cx="2289261" cy="150939"/>
          </a:xfrm>
          <a:prstGeom prst="rect">
            <a:avLst/>
          </a:prstGeom>
          <a:noFill/>
        </p:spPr>
        <p:txBody>
          <a:bodyPr wrap="square" rtlCol="0">
            <a:spAutoFit/>
          </a:bodyPr>
          <a:lstStyle/>
          <a:p>
            <a:endParaRPr lang="tr-TR" sz="381" dirty="0"/>
          </a:p>
        </p:txBody>
      </p:sp>
      <p:sp>
        <p:nvSpPr>
          <p:cNvPr id="14" name="Metin kutusu 13"/>
          <p:cNvSpPr txBox="1">
            <a:spLocks noChangeAspect="1"/>
          </p:cNvSpPr>
          <p:nvPr/>
        </p:nvSpPr>
        <p:spPr>
          <a:xfrm>
            <a:off x="971710" y="5235758"/>
            <a:ext cx="2393613" cy="2729593"/>
          </a:xfrm>
          <a:prstGeom prst="rect">
            <a:avLst/>
          </a:prstGeom>
          <a:noFill/>
        </p:spPr>
        <p:txBody>
          <a:bodyPr wrap="square" rtlCol="0">
            <a:spAutoFit/>
          </a:bodyPr>
          <a:lstStyle/>
          <a:p>
            <a:r>
              <a:rPr lang="tr-TR" sz="381" b="1" dirty="0">
                <a:latin typeface="Times New Roman" panose="02020603050405020304" pitchFamily="18" charset="0"/>
                <a:cs typeface="Times New Roman" panose="02020603050405020304" pitchFamily="18" charset="0"/>
              </a:rPr>
              <a:t>ETKİNLİK 1</a:t>
            </a:r>
            <a:r>
              <a:rPr lang="tr-TR" sz="381" dirty="0">
                <a:latin typeface="Times New Roman" panose="02020603050405020304" pitchFamily="18" charset="0"/>
                <a:cs typeface="Times New Roman" panose="02020603050405020304" pitchFamily="18" charset="0"/>
              </a:rPr>
              <a:t>:  Ali bulunduğu yerden eve gitmek istiyor. Ali’ye eve gitmesinde yardımcı olalım ?</a:t>
            </a: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b="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Öğrenci kazanımları: Öğrenci noktanın öteleme hareketini inceler ve en kısa öteleme  hareketinin nasıl yapıldığını keşfeder.</a:t>
            </a:r>
          </a:p>
          <a:p>
            <a:r>
              <a:rPr lang="tr-TR" sz="381" dirty="0">
                <a:latin typeface="Times New Roman" panose="02020603050405020304" pitchFamily="18" charset="0"/>
                <a:cs typeface="Times New Roman" panose="02020603050405020304" pitchFamily="18" charset="0"/>
              </a:rPr>
              <a:t>İlgili kazanım:  M.8.3.2.1. Noktanın öteleme sonucundaki görüntülerini çizer. </a:t>
            </a:r>
          </a:p>
          <a:p>
            <a:endParaRPr lang="tr-TR" sz="381" b="1" dirty="0">
              <a:latin typeface="Times New Roman" panose="02020603050405020304" pitchFamily="18" charset="0"/>
              <a:cs typeface="Times New Roman" panose="02020603050405020304" pitchFamily="18" charset="0"/>
            </a:endParaRPr>
          </a:p>
          <a:p>
            <a:r>
              <a:rPr lang="tr-TR" sz="381" b="1" dirty="0">
                <a:latin typeface="Times New Roman" panose="02020603050405020304" pitchFamily="18" charset="0"/>
                <a:cs typeface="Times New Roman" panose="02020603050405020304" pitchFamily="18" charset="0"/>
              </a:rPr>
              <a:t>ETKİNLİK 2: </a:t>
            </a:r>
          </a:p>
          <a:p>
            <a:r>
              <a:rPr lang="tr-TR" sz="381" dirty="0">
                <a:latin typeface="Times New Roman" pitchFamily="18" charset="0"/>
                <a:cs typeface="Times New Roman" pitchFamily="18" charset="0"/>
              </a:rPr>
              <a:t>Ali sabah okula gitmek için evden çıktı. Okula gitmeden önce markete uğrayıp kendisi için birkaç tane yiyecek almak istedi. Fakat bu sırada harçlığını evde unuttuğunu fark etti. Harçlığını almak için eve geri döndü. Harçlığını alıp tekrar markete gitmek için yola koyulmuştu ki yolun yarısında ders saatine az kaldığını gördü. Bulunduğu noktadan doğruca okuluna gitti.</a:t>
            </a: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endParaRPr lang="tr-TR" sz="381" dirty="0">
              <a:latin typeface="Times New Roman" pitchFamily="18" charset="0"/>
              <a:cs typeface="Times New Roman" pitchFamily="18" charset="0"/>
            </a:endParaRPr>
          </a:p>
          <a:p>
            <a:r>
              <a:rPr lang="tr-TR" sz="381" dirty="0">
                <a:latin typeface="Times New Roman" pitchFamily="18" charset="0"/>
                <a:cs typeface="Times New Roman" pitchFamily="18" charset="0"/>
              </a:rPr>
              <a:t>Öğrenci kazanımları: Öğrenci noktanın öteleme hareketini inceler ve en kısa öteleme  hareketinin nasıl yapıldığını keşfeder.</a:t>
            </a:r>
          </a:p>
          <a:p>
            <a:endParaRPr lang="tr-TR" sz="381" dirty="0">
              <a:latin typeface="Times New Roman" pitchFamily="18" charset="0"/>
              <a:cs typeface="Times New Roman" pitchFamily="18" charset="0"/>
            </a:endParaRPr>
          </a:p>
          <a:p>
            <a:r>
              <a:rPr lang="tr-TR" sz="381" dirty="0">
                <a:latin typeface="Times New Roman" pitchFamily="18" charset="0"/>
                <a:cs typeface="Times New Roman" pitchFamily="18" charset="0"/>
              </a:rPr>
              <a:t>İlgili kazanım:  M.8.3.2.1. Noktanın öteleme sonucundaki görüntülerini çizer. </a:t>
            </a:r>
          </a:p>
        </p:txBody>
      </p:sp>
      <p:pic>
        <p:nvPicPr>
          <p:cNvPr id="16" name="Resim 15"/>
          <p:cNvPicPr>
            <a:picLocks noChangeAspect="1"/>
          </p:cNvPicPr>
          <p:nvPr/>
        </p:nvPicPr>
        <p:blipFill>
          <a:blip r:embed="rId4" cstate="print"/>
          <a:stretch>
            <a:fillRect/>
          </a:stretch>
        </p:blipFill>
        <p:spPr>
          <a:xfrm>
            <a:off x="1007760" y="5366823"/>
            <a:ext cx="1042229" cy="665253"/>
          </a:xfrm>
          <a:prstGeom prst="rect">
            <a:avLst/>
          </a:prstGeom>
        </p:spPr>
      </p:pic>
      <p:sp>
        <p:nvSpPr>
          <p:cNvPr id="18" name="Metin kutusu 17"/>
          <p:cNvSpPr txBox="1"/>
          <p:nvPr/>
        </p:nvSpPr>
        <p:spPr>
          <a:xfrm>
            <a:off x="3421273" y="1778958"/>
            <a:ext cx="2433516" cy="4546373"/>
          </a:xfrm>
          <a:prstGeom prst="rect">
            <a:avLst/>
          </a:prstGeom>
          <a:noFill/>
        </p:spPr>
        <p:txBody>
          <a:bodyPr wrap="square" rtlCol="0">
            <a:spAutoFit/>
          </a:bodyPr>
          <a:lstStyle/>
          <a:p>
            <a:r>
              <a:rPr lang="tr-TR" sz="381" dirty="0"/>
              <a:t>.</a:t>
            </a:r>
            <a:r>
              <a:rPr lang="tr-TR" sz="381" b="1" dirty="0">
                <a:latin typeface="Times New Roman" panose="02020603050405020304" pitchFamily="18" charset="0"/>
                <a:cs typeface="Times New Roman" panose="02020603050405020304" pitchFamily="18" charset="0"/>
              </a:rPr>
              <a:t>ETKİNLİK 3 :</a:t>
            </a:r>
          </a:p>
          <a:p>
            <a:r>
              <a:rPr lang="tr-TR" sz="381" dirty="0">
                <a:latin typeface="Times New Roman" panose="02020603050405020304" pitchFamily="18" charset="0"/>
                <a:cs typeface="Times New Roman" panose="02020603050405020304" pitchFamily="18" charset="0"/>
              </a:rPr>
              <a:t>Ali ve  babası evde tamirat işleri uğraşırken evin lambalarının bozulduğu fark ederler bu sepele lambaları değiştirmek isterler fakat evde merdiven yoktur. Merdiveni bulunduğu yerden eve getirmek istiyorlar ve merdivenin bir ucundan babası bir ucundan Ali tutarak merdiveni eve getirirler.</a:t>
            </a: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Öğrenci kazanımları: Öğrenci doğru parçasının öteleme hareketini inceler , doğru parçasının iki ucunun aynı şekilde ötelendiğini ve ilk şekil ile ötelenmiş şeklin aynı olduğunu keşfeder.</a:t>
            </a: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İlgili kazanım:  M.8.3.2.1. Doğru parçasının öteleme sonucundaki görüntülerini çizer.</a:t>
            </a:r>
          </a:p>
          <a:p>
            <a:endParaRPr lang="tr-TR" sz="381" dirty="0">
              <a:latin typeface="Times New Roman" panose="02020603050405020304" pitchFamily="18" charset="0"/>
              <a:cs typeface="Times New Roman" panose="02020603050405020304" pitchFamily="18" charset="0"/>
            </a:endParaRPr>
          </a:p>
          <a:p>
            <a:r>
              <a:rPr lang="tr-TR" sz="381" b="1" dirty="0">
                <a:latin typeface="Times New Roman" panose="02020603050405020304" pitchFamily="18" charset="0"/>
                <a:cs typeface="Times New Roman" panose="02020603050405020304" pitchFamily="18" charset="0"/>
              </a:rPr>
              <a:t>ETKİNLİK 4 :</a:t>
            </a:r>
          </a:p>
          <a:p>
            <a:r>
              <a:rPr lang="tr-TR" sz="381" dirty="0">
                <a:latin typeface="Times New Roman" panose="02020603050405020304" pitchFamily="18" charset="0"/>
                <a:cs typeface="Times New Roman" panose="02020603050405020304" pitchFamily="18" charset="0"/>
              </a:rPr>
              <a:t>Ali ve babası köpekleri Cesur için evlerine bir köpek kapısı yapmaya karar verirler bunun için 1 br2 tahtaya ihtiyaç duyan Ali'nin babası Ali'yi marangoza yollar. Marangoza giden Ali tahta parçasını aldıktan sonra eve gitmeden önce parka uğrayıp köpeği Cesur'u alır ve sonra eve döner.</a:t>
            </a: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Öğrenci kazanımları: Öğrenci </a:t>
            </a:r>
            <a:r>
              <a:rPr lang="tr-TR" sz="381" dirty="0" err="1">
                <a:latin typeface="Times New Roman" panose="02020603050405020304" pitchFamily="18" charset="0"/>
                <a:cs typeface="Times New Roman" panose="02020603050405020304" pitchFamily="18" charset="0"/>
              </a:rPr>
              <a:t>karesel</a:t>
            </a:r>
            <a:r>
              <a:rPr lang="tr-TR" sz="381" dirty="0">
                <a:latin typeface="Times New Roman" panose="02020603050405020304" pitchFamily="18" charset="0"/>
                <a:cs typeface="Times New Roman" panose="02020603050405020304" pitchFamily="18" charset="0"/>
              </a:rPr>
              <a:t> öteleme hareketini inceler , </a:t>
            </a:r>
            <a:r>
              <a:rPr lang="tr-TR" sz="381" dirty="0" err="1">
                <a:latin typeface="Times New Roman" panose="02020603050405020304" pitchFamily="18" charset="0"/>
                <a:cs typeface="Times New Roman" panose="02020603050405020304" pitchFamily="18" charset="0"/>
              </a:rPr>
              <a:t>karesel</a:t>
            </a:r>
            <a:r>
              <a:rPr lang="tr-TR" sz="381" dirty="0">
                <a:latin typeface="Times New Roman" panose="02020603050405020304" pitchFamily="18" charset="0"/>
                <a:cs typeface="Times New Roman" panose="02020603050405020304" pitchFamily="18" charset="0"/>
              </a:rPr>
              <a:t> yüzeyin dört köşesinin aynı şekilde ötelendiğini ve ilk şekil ile ötelenmiş şeklin aynı olduğunu keşfeder.</a:t>
            </a: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İlgili kazanım:  M.8.3.2.1. Diğer şekillerin öteleme sonucundaki görüntülerini çizer.</a:t>
            </a:r>
          </a:p>
          <a:p>
            <a:endParaRPr lang="tr-TR" sz="381" dirty="0">
              <a:latin typeface="Times New Roman" panose="02020603050405020304" pitchFamily="18" charset="0"/>
              <a:cs typeface="Times New Roman" panose="02020603050405020304" pitchFamily="18" charset="0"/>
            </a:endParaRPr>
          </a:p>
          <a:p>
            <a:r>
              <a:rPr lang="tr-TR" sz="381" b="1" dirty="0">
                <a:latin typeface="Times New Roman" panose="02020603050405020304" pitchFamily="18" charset="0"/>
                <a:cs typeface="Times New Roman" panose="02020603050405020304" pitchFamily="18" charset="0"/>
              </a:rPr>
              <a:t>ETKİNLİK 5 : </a:t>
            </a:r>
          </a:p>
          <a:p>
            <a:r>
              <a:rPr lang="tr-TR" sz="381" dirty="0">
                <a:latin typeface="Times New Roman" panose="02020603050405020304" pitchFamily="18" charset="0"/>
                <a:cs typeface="Times New Roman" panose="02020603050405020304" pitchFamily="18" charset="0"/>
              </a:rPr>
              <a:t>Bir fırtınada okullarının çatısı yıkılan Ali ve arkadaşları okullarına yardım etmeye karar verirler. Bunun için okulun çatısını olduğu yerden alıp önce boyacıya sonra ise okula götürürler.</a:t>
            </a: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a:p>
            <a:endParaRPr lang="tr-TR" sz="381" dirty="0">
              <a:latin typeface="Times New Roman" panose="02020603050405020304" pitchFamily="18" charset="0"/>
              <a:cs typeface="Times New Roman" panose="02020603050405020304" pitchFamily="18" charset="0"/>
            </a:endParaRPr>
          </a:p>
        </p:txBody>
      </p:sp>
      <p:sp>
        <p:nvSpPr>
          <p:cNvPr id="20" name="Metin kutusu 19"/>
          <p:cNvSpPr txBox="1"/>
          <p:nvPr/>
        </p:nvSpPr>
        <p:spPr>
          <a:xfrm>
            <a:off x="1027706" y="3546000"/>
            <a:ext cx="2318309" cy="268150"/>
          </a:xfrm>
          <a:prstGeom prst="rect">
            <a:avLst/>
          </a:prstGeom>
          <a:noFill/>
        </p:spPr>
        <p:txBody>
          <a:bodyPr wrap="square" rtlCol="0">
            <a:spAutoFit/>
          </a:bodyPr>
          <a:lstStyle/>
          <a:p>
            <a:r>
              <a:rPr lang="tr-TR" sz="381" b="1" dirty="0">
                <a:solidFill>
                  <a:prstClr val="black"/>
                </a:solidFill>
                <a:latin typeface="Times New Roman" panose="02020603050405020304" pitchFamily="18" charset="0"/>
                <a:cs typeface="Times New Roman" panose="02020603050405020304" pitchFamily="18" charset="0"/>
              </a:rPr>
              <a:t>Aşağıda Ali ve arkadaşlarının başından geçen olayları ve bunların öteleme ile olan ilişkisini etkinlik olarak inceleyeceğiz. Aşağıda yer alan tablo Alinin yaşadığı mahalle ve bu mahalle koordinat sistemi gibi düşünülmüştür</a:t>
            </a:r>
            <a:r>
              <a:rPr lang="tr-TR" sz="381" dirty="0">
                <a:solidFill>
                  <a:prstClr val="black"/>
                </a:solidFill>
                <a:latin typeface="Times New Roman" panose="02020603050405020304" pitchFamily="18" charset="0"/>
                <a:cs typeface="Times New Roman" panose="02020603050405020304" pitchFamily="18" charset="0"/>
              </a:rPr>
              <a:t>.</a:t>
            </a:r>
          </a:p>
        </p:txBody>
      </p:sp>
      <p:sp>
        <p:nvSpPr>
          <p:cNvPr id="21" name="Metin kutusu 20"/>
          <p:cNvSpPr txBox="1"/>
          <p:nvPr/>
        </p:nvSpPr>
        <p:spPr>
          <a:xfrm>
            <a:off x="2106819" y="5352163"/>
            <a:ext cx="1219888" cy="795602"/>
          </a:xfrm>
          <a:prstGeom prst="rect">
            <a:avLst/>
          </a:prstGeom>
          <a:noFill/>
        </p:spPr>
        <p:txBody>
          <a:bodyPr wrap="square" rtlCol="0">
            <a:spAutoFit/>
          </a:bodyPr>
          <a:lstStyle/>
          <a:p>
            <a:r>
              <a:rPr lang="tr-TR" sz="381" dirty="0">
                <a:latin typeface="Times New Roman" panose="02020603050405020304" pitchFamily="18" charset="0"/>
                <a:cs typeface="Times New Roman" panose="02020603050405020304" pitchFamily="18" charset="0"/>
              </a:rPr>
              <a:t>Öğrenciye sorulabilecek sorular:</a:t>
            </a: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1-Buna göre Aliyi evine en kısa yoldan nasıl götürebiliriz?</a:t>
            </a: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2-Alinin evine en kısa yoldan gidebilmesi için hangi yönlere hareket etmelidir?</a:t>
            </a: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3-Birden fazla en kısa yoldan eve gidilebilir mi?</a:t>
            </a: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3- Ali eve gitmek için kaç birimlik ve hangi yönlerde hareket etmiştir?</a:t>
            </a:r>
          </a:p>
        </p:txBody>
      </p:sp>
      <p:sp>
        <p:nvSpPr>
          <p:cNvPr id="27" name="Metin kutusu 26"/>
          <p:cNvSpPr txBox="1"/>
          <p:nvPr/>
        </p:nvSpPr>
        <p:spPr>
          <a:xfrm>
            <a:off x="2220420" y="6648204"/>
            <a:ext cx="1161848" cy="912814"/>
          </a:xfrm>
          <a:prstGeom prst="rect">
            <a:avLst/>
          </a:prstGeom>
          <a:noFill/>
        </p:spPr>
        <p:txBody>
          <a:bodyPr wrap="square" rtlCol="0">
            <a:spAutoFit/>
          </a:bodyPr>
          <a:lstStyle/>
          <a:p>
            <a:r>
              <a:rPr lang="tr-TR" sz="381" dirty="0">
                <a:latin typeface="Times New Roman" pitchFamily="18" charset="0"/>
                <a:cs typeface="Times New Roman" pitchFamily="18" charset="0"/>
              </a:rPr>
              <a:t>Öğrenciye sorulabilecek sorular:</a:t>
            </a:r>
          </a:p>
          <a:p>
            <a:pPr lvl="0"/>
            <a:endParaRPr lang="tr-TR" sz="381" dirty="0">
              <a:solidFill>
                <a:prstClr val="black"/>
              </a:solidFill>
              <a:latin typeface="Times New Roman" pitchFamily="18" charset="0"/>
              <a:cs typeface="Times New Roman" pitchFamily="18" charset="0"/>
            </a:endParaRPr>
          </a:p>
          <a:p>
            <a:pPr lvl="0"/>
            <a:r>
              <a:rPr lang="tr-TR" sz="381" dirty="0">
                <a:solidFill>
                  <a:prstClr val="black"/>
                </a:solidFill>
                <a:latin typeface="Times New Roman" pitchFamily="18" charset="0"/>
                <a:cs typeface="Times New Roman" pitchFamily="18" charset="0"/>
              </a:rPr>
              <a:t>1) Alı evinden markete gitmek için nasıl bir yol izlemiş olabilir?</a:t>
            </a:r>
          </a:p>
          <a:p>
            <a:pPr lvl="0"/>
            <a:endParaRPr lang="tr-TR" sz="381" dirty="0">
              <a:solidFill>
                <a:prstClr val="black"/>
              </a:solidFill>
              <a:latin typeface="Times New Roman" pitchFamily="18" charset="0"/>
              <a:cs typeface="Times New Roman" pitchFamily="18" charset="0"/>
            </a:endParaRPr>
          </a:p>
          <a:p>
            <a:pPr lvl="0"/>
            <a:r>
              <a:rPr lang="tr-TR" sz="381" dirty="0">
                <a:solidFill>
                  <a:prstClr val="black"/>
                </a:solidFill>
                <a:latin typeface="Times New Roman" pitchFamily="18" charset="0"/>
                <a:cs typeface="Times New Roman" pitchFamily="18" charset="0"/>
              </a:rPr>
              <a:t>2) Alı marketten evine döndüğünde en az kaç </a:t>
            </a:r>
            <a:r>
              <a:rPr lang="tr-TR" sz="381" dirty="0" err="1">
                <a:solidFill>
                  <a:prstClr val="black"/>
                </a:solidFill>
                <a:latin typeface="Times New Roman" pitchFamily="18" charset="0"/>
                <a:cs typeface="Times New Roman" pitchFamily="18" charset="0"/>
              </a:rPr>
              <a:t>br</a:t>
            </a:r>
            <a:r>
              <a:rPr lang="tr-TR" sz="381" dirty="0">
                <a:solidFill>
                  <a:prstClr val="black"/>
                </a:solidFill>
                <a:latin typeface="Times New Roman" pitchFamily="18" charset="0"/>
                <a:cs typeface="Times New Roman" pitchFamily="18" charset="0"/>
              </a:rPr>
              <a:t> yol almıştır?</a:t>
            </a:r>
          </a:p>
          <a:p>
            <a:pPr lvl="0"/>
            <a:endParaRPr lang="tr-TR" sz="381" dirty="0">
              <a:solidFill>
                <a:prstClr val="black"/>
              </a:solidFill>
              <a:latin typeface="Times New Roman" pitchFamily="18" charset="0"/>
              <a:cs typeface="Times New Roman" pitchFamily="18" charset="0"/>
            </a:endParaRPr>
          </a:p>
          <a:p>
            <a:pPr lvl="0"/>
            <a:r>
              <a:rPr lang="tr-TR" sz="381" dirty="0">
                <a:solidFill>
                  <a:prstClr val="black"/>
                </a:solidFill>
                <a:latin typeface="Times New Roman" pitchFamily="18" charset="0"/>
                <a:cs typeface="Times New Roman" pitchFamily="18" charset="0"/>
              </a:rPr>
              <a:t>3) Alı yolun yarısında markete gitmekten vazgeçmeseydi ilk duruma göre nasıl bir yol izlemesi gerekirdi ?</a:t>
            </a:r>
          </a:p>
          <a:p>
            <a:pPr lvl="0"/>
            <a:endParaRPr lang="tr-TR" sz="381" dirty="0">
              <a:solidFill>
                <a:prstClr val="black"/>
              </a:solidFill>
              <a:latin typeface="Times New Roman" pitchFamily="18" charset="0"/>
              <a:cs typeface="Times New Roman" pitchFamily="18" charset="0"/>
            </a:endParaRPr>
          </a:p>
          <a:p>
            <a:pPr lvl="0"/>
            <a:r>
              <a:rPr lang="tr-TR" sz="381" dirty="0">
                <a:solidFill>
                  <a:prstClr val="black"/>
                </a:solidFill>
                <a:latin typeface="Times New Roman" pitchFamily="18" charset="0"/>
                <a:cs typeface="Times New Roman" pitchFamily="18" charset="0"/>
              </a:rPr>
              <a:t>4) Siz Ali'nin yerinde olsaydınız nasıl bir yol izlerdiniz?</a:t>
            </a:r>
          </a:p>
        </p:txBody>
      </p:sp>
      <p:sp>
        <p:nvSpPr>
          <p:cNvPr id="31" name="Metin kutusu 30"/>
          <p:cNvSpPr txBox="1"/>
          <p:nvPr/>
        </p:nvSpPr>
        <p:spPr>
          <a:xfrm>
            <a:off x="4528241" y="2082841"/>
            <a:ext cx="1331641" cy="795602"/>
          </a:xfrm>
          <a:prstGeom prst="rect">
            <a:avLst/>
          </a:prstGeom>
          <a:noFill/>
        </p:spPr>
        <p:txBody>
          <a:bodyPr wrap="square" rtlCol="0">
            <a:spAutoFit/>
          </a:bodyPr>
          <a:lstStyle/>
          <a:p>
            <a:r>
              <a:rPr lang="tr-TR" sz="381" dirty="0">
                <a:latin typeface="Times New Roman" panose="02020603050405020304" pitchFamily="18" charset="0"/>
                <a:cs typeface="Times New Roman" panose="02020603050405020304" pitchFamily="18" charset="0"/>
              </a:rPr>
              <a:t>Öğrenciye sorulabilecek sorular:</a:t>
            </a:r>
            <a:endParaRPr lang="tr-TR" sz="381" dirty="0">
              <a:solidFill>
                <a:prstClr val="black"/>
              </a:solidFill>
              <a:latin typeface="Times New Roman" panose="02020603050405020304" pitchFamily="18" charset="0"/>
              <a:cs typeface="Times New Roman" panose="02020603050405020304" pitchFamily="18" charset="0"/>
            </a:endParaRPr>
          </a:p>
          <a:p>
            <a:pPr lvl="0"/>
            <a:endParaRPr lang="tr-TR" sz="381" dirty="0">
              <a:solidFill>
                <a:prstClr val="black"/>
              </a:solidFill>
              <a:latin typeface="Times New Roman" panose="02020603050405020304" pitchFamily="18" charset="0"/>
              <a:cs typeface="Times New Roman" panose="02020603050405020304" pitchFamily="18" charset="0"/>
            </a:endParaRPr>
          </a:p>
          <a:p>
            <a:pPr marL="72590" indent="-72590">
              <a:buFontTx/>
              <a:buAutoNum type="arabicParenR"/>
            </a:pPr>
            <a:r>
              <a:rPr lang="tr-TR" sz="381" dirty="0">
                <a:solidFill>
                  <a:prstClr val="black"/>
                </a:solidFill>
                <a:latin typeface="Times New Roman" panose="02020603050405020304" pitchFamily="18" charset="0"/>
                <a:cs typeface="Times New Roman" panose="02020603050405020304" pitchFamily="18" charset="0"/>
              </a:rPr>
              <a:t>Merdiven getirilirken nasıl bir yol izlemiştir.</a:t>
            </a:r>
          </a:p>
          <a:p>
            <a:pPr marL="72590" indent="-72590">
              <a:buFontTx/>
              <a:buAutoNum type="arabicParenR"/>
            </a:pPr>
            <a:endParaRPr lang="tr-TR" sz="381" dirty="0">
              <a:solidFill>
                <a:prstClr val="black"/>
              </a:solidFill>
              <a:latin typeface="Times New Roman" panose="02020603050405020304" pitchFamily="18" charset="0"/>
              <a:cs typeface="Times New Roman" panose="02020603050405020304" pitchFamily="18" charset="0"/>
            </a:endParaRPr>
          </a:p>
          <a:p>
            <a:pPr marL="72590" indent="-72590">
              <a:buFontTx/>
              <a:buAutoNum type="arabicParenR"/>
            </a:pPr>
            <a:r>
              <a:rPr lang="tr-TR" sz="381" dirty="0">
                <a:solidFill>
                  <a:prstClr val="black"/>
                </a:solidFill>
                <a:latin typeface="Times New Roman" panose="02020603050405020304" pitchFamily="18" charset="0"/>
                <a:cs typeface="Times New Roman" panose="02020603050405020304" pitchFamily="18" charset="0"/>
              </a:rPr>
              <a:t>Ali ile Babasının gittikleri yol hakkında ne söylenebilir?</a:t>
            </a:r>
          </a:p>
          <a:p>
            <a:pPr marL="72590" indent="-72590">
              <a:buFontTx/>
              <a:buAutoNum type="arabicParenR"/>
            </a:pPr>
            <a:endParaRPr lang="tr-TR" sz="381" dirty="0">
              <a:solidFill>
                <a:prstClr val="black"/>
              </a:solidFill>
              <a:latin typeface="Times New Roman" panose="02020603050405020304" pitchFamily="18" charset="0"/>
              <a:cs typeface="Times New Roman" panose="02020603050405020304" pitchFamily="18" charset="0"/>
            </a:endParaRPr>
          </a:p>
          <a:p>
            <a:pPr marL="72590" indent="-72590">
              <a:buFontTx/>
              <a:buAutoNum type="arabicParenR"/>
            </a:pPr>
            <a:r>
              <a:rPr lang="tr-TR" sz="381" dirty="0">
                <a:solidFill>
                  <a:prstClr val="black"/>
                </a:solidFill>
                <a:latin typeface="Times New Roman" panose="02020603050405020304" pitchFamily="18" charset="0"/>
                <a:cs typeface="Times New Roman" panose="02020603050405020304" pitchFamily="18" charset="0"/>
              </a:rPr>
              <a:t>Merdivenin iki ucunun hareketi arasında nasıl bir ilişki var?</a:t>
            </a:r>
          </a:p>
          <a:p>
            <a:pPr marL="72590" indent="-72590">
              <a:buFontTx/>
              <a:buAutoNum type="arabicParenR"/>
            </a:pPr>
            <a:endParaRPr lang="tr-TR" sz="381" dirty="0">
              <a:solidFill>
                <a:prstClr val="black"/>
              </a:solidFill>
              <a:latin typeface="Times New Roman" panose="02020603050405020304" pitchFamily="18" charset="0"/>
              <a:cs typeface="Times New Roman" panose="02020603050405020304" pitchFamily="18" charset="0"/>
            </a:endParaRPr>
          </a:p>
          <a:p>
            <a:pPr marL="72590" indent="-72590">
              <a:buFontTx/>
              <a:buAutoNum type="arabicParenR"/>
            </a:pPr>
            <a:r>
              <a:rPr lang="tr-TR" sz="381" dirty="0">
                <a:solidFill>
                  <a:prstClr val="black"/>
                </a:solidFill>
                <a:latin typeface="Times New Roman" panose="02020603050405020304" pitchFamily="18" charset="0"/>
                <a:cs typeface="Times New Roman" panose="02020603050405020304" pitchFamily="18" charset="0"/>
              </a:rPr>
              <a:t>Merdivenin ilk olduğu yerdeki durumu  ile geldiği yerdeki hali arasında bir fark ya da benzerlik var mı?</a:t>
            </a:r>
          </a:p>
        </p:txBody>
      </p:sp>
      <p:pic>
        <p:nvPicPr>
          <p:cNvPr id="32" name="Resim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3031" y="2034731"/>
            <a:ext cx="1034167" cy="981752"/>
          </a:xfrm>
          <a:prstGeom prst="rect">
            <a:avLst/>
          </a:prstGeom>
        </p:spPr>
      </p:pic>
      <p:pic>
        <p:nvPicPr>
          <p:cNvPr id="33" name="Resim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7063" y="3643722"/>
            <a:ext cx="1030135" cy="989815"/>
          </a:xfrm>
          <a:prstGeom prst="rect">
            <a:avLst/>
          </a:prstGeom>
        </p:spPr>
      </p:pic>
      <p:sp>
        <p:nvSpPr>
          <p:cNvPr id="34" name="Metin kutusu 33"/>
          <p:cNvSpPr txBox="1"/>
          <p:nvPr/>
        </p:nvSpPr>
        <p:spPr>
          <a:xfrm>
            <a:off x="4574189" y="3696277"/>
            <a:ext cx="1173609" cy="912814"/>
          </a:xfrm>
          <a:prstGeom prst="rect">
            <a:avLst/>
          </a:prstGeom>
          <a:noFill/>
        </p:spPr>
        <p:txBody>
          <a:bodyPr wrap="square" rtlCol="0">
            <a:spAutoFit/>
          </a:bodyPr>
          <a:lstStyle/>
          <a:p>
            <a:r>
              <a:rPr lang="tr-TR" sz="381" dirty="0">
                <a:latin typeface="Times New Roman" panose="02020603050405020304" pitchFamily="18" charset="0"/>
                <a:cs typeface="Times New Roman" panose="02020603050405020304" pitchFamily="18" charset="0"/>
              </a:rPr>
              <a:t>Öğrenciye sorulabilecek sorular:</a:t>
            </a:r>
            <a:endParaRPr lang="tr-TR" sz="381" dirty="0">
              <a:solidFill>
                <a:prstClr val="black"/>
              </a:solidFill>
              <a:latin typeface="Times New Roman" panose="02020603050405020304" pitchFamily="18" charset="0"/>
              <a:cs typeface="Times New Roman" panose="02020603050405020304" pitchFamily="18" charset="0"/>
            </a:endParaRP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r>
              <a:rPr lang="tr-TR" sz="381" dirty="0">
                <a:solidFill>
                  <a:prstClr val="black"/>
                </a:solidFill>
                <a:latin typeface="Times New Roman" panose="02020603050405020304" pitchFamily="18" charset="0"/>
                <a:cs typeface="Times New Roman" panose="02020603050405020304" pitchFamily="18" charset="0"/>
              </a:rPr>
              <a:t>1)  Marangozdan çıkan Ali bir 1br2 </a:t>
            </a:r>
            <a:r>
              <a:rPr lang="tr-TR" sz="381" dirty="0" err="1">
                <a:solidFill>
                  <a:prstClr val="black"/>
                </a:solidFill>
                <a:latin typeface="Times New Roman" panose="02020603050405020304" pitchFamily="18" charset="0"/>
                <a:cs typeface="Times New Roman" panose="02020603050405020304" pitchFamily="18" charset="0"/>
              </a:rPr>
              <a:t>lik</a:t>
            </a:r>
            <a:r>
              <a:rPr lang="tr-TR" sz="381" dirty="0">
                <a:solidFill>
                  <a:prstClr val="black"/>
                </a:solidFill>
                <a:latin typeface="Times New Roman" panose="02020603050405020304" pitchFamily="18" charset="0"/>
                <a:cs typeface="Times New Roman" panose="02020603050405020304" pitchFamily="18" charset="0"/>
              </a:rPr>
              <a:t> tahta parçası ile parka giderken nasıl bir yol izlemiştir? </a:t>
            </a: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r>
              <a:rPr lang="tr-TR" sz="381" dirty="0">
                <a:solidFill>
                  <a:prstClr val="black"/>
                </a:solidFill>
                <a:latin typeface="Times New Roman" panose="02020603050405020304" pitchFamily="18" charset="0"/>
                <a:cs typeface="Times New Roman" panose="02020603050405020304" pitchFamily="18" charset="0"/>
              </a:rPr>
              <a:t>2) Parktan eve doğru giderken Ali, tahta parçası ile nasıl bir yol izlemiştir? </a:t>
            </a: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r>
              <a:rPr lang="tr-TR" sz="381" dirty="0">
                <a:solidFill>
                  <a:prstClr val="black"/>
                </a:solidFill>
                <a:latin typeface="Times New Roman" panose="02020603050405020304" pitchFamily="18" charset="0"/>
                <a:cs typeface="Times New Roman" panose="02020603050405020304" pitchFamily="18" charset="0"/>
              </a:rPr>
              <a:t>3) Tahta parçası ile parka gitmeden en kısa yoldan direkt eve gitseydi kaç birim yol alırdı? Nasıl bir yol izlerdi?</a:t>
            </a: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endParaRPr lang="tr-TR" sz="381" dirty="0">
              <a:solidFill>
                <a:prstClr val="black"/>
              </a:solidFill>
              <a:latin typeface="Times New Roman" panose="02020603050405020304" pitchFamily="18" charset="0"/>
              <a:cs typeface="Times New Roman" panose="02020603050405020304" pitchFamily="18" charset="0"/>
            </a:endParaRPr>
          </a:p>
        </p:txBody>
      </p:sp>
      <p:sp>
        <p:nvSpPr>
          <p:cNvPr id="37" name="Metin kutusu 36"/>
          <p:cNvSpPr txBox="1"/>
          <p:nvPr/>
        </p:nvSpPr>
        <p:spPr>
          <a:xfrm>
            <a:off x="3460138" y="6584298"/>
            <a:ext cx="2435404" cy="971420"/>
          </a:xfrm>
          <a:prstGeom prst="rect">
            <a:avLst/>
          </a:prstGeom>
          <a:noFill/>
        </p:spPr>
        <p:txBody>
          <a:bodyPr wrap="square" rtlCol="0">
            <a:spAutoFit/>
          </a:bodyPr>
          <a:lstStyle/>
          <a:p>
            <a:pPr lvl="0"/>
            <a:r>
              <a:rPr lang="tr-TR" sz="381" dirty="0">
                <a:solidFill>
                  <a:prstClr val="black"/>
                </a:solidFill>
                <a:latin typeface="Times New Roman" panose="02020603050405020304" pitchFamily="18" charset="0"/>
                <a:cs typeface="Times New Roman" panose="02020603050405020304" pitchFamily="18" charset="0"/>
              </a:rPr>
              <a:t>Öğrenciye sorulabilecek sorular:</a:t>
            </a: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r>
              <a:rPr lang="tr-TR" sz="381" dirty="0">
                <a:solidFill>
                  <a:prstClr val="black"/>
                </a:solidFill>
                <a:latin typeface="Times New Roman" panose="02020603050405020304" pitchFamily="18" charset="0"/>
                <a:cs typeface="Times New Roman" panose="02020603050405020304" pitchFamily="18" charset="0"/>
              </a:rPr>
              <a:t>1)Marangozdan aldıkları okulun çatısını boyacıya taşıyan Ali ve arkadaşları nasıl bir yol izlemişlerdir?</a:t>
            </a: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r>
              <a:rPr lang="tr-TR" sz="381" dirty="0">
                <a:solidFill>
                  <a:prstClr val="black"/>
                </a:solidFill>
                <a:latin typeface="Times New Roman" panose="02020603050405020304" pitchFamily="18" charset="0"/>
                <a:cs typeface="Times New Roman" panose="02020603050405020304" pitchFamily="18" charset="0"/>
              </a:rPr>
              <a:t>2)Marangozdan boyacıya taşınan çatının her bir köşesine aldıkları yol eşit midir? Eşit veya değilse nedeni nedir?</a:t>
            </a: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r>
              <a:rPr lang="tr-TR" sz="381" dirty="0">
                <a:solidFill>
                  <a:prstClr val="black"/>
                </a:solidFill>
                <a:latin typeface="Times New Roman" panose="02020603050405020304" pitchFamily="18" charset="0"/>
                <a:cs typeface="Times New Roman" panose="02020603050405020304" pitchFamily="18" charset="0"/>
              </a:rPr>
              <a:t>3)Boyacıdan aldıkları okul çatısını okula taşıyan Ali ve arkadaşların aldıkları yok kaç birimdir? </a:t>
            </a:r>
          </a:p>
          <a:p>
            <a:pPr lvl="0"/>
            <a:endParaRPr lang="tr-TR" sz="381" dirty="0">
              <a:solidFill>
                <a:prstClr val="black"/>
              </a:solidFill>
              <a:latin typeface="Times New Roman" panose="02020603050405020304" pitchFamily="18" charset="0"/>
              <a:cs typeface="Times New Roman" panose="02020603050405020304" pitchFamily="18" charset="0"/>
            </a:endParaRPr>
          </a:p>
          <a:p>
            <a:pPr lvl="0"/>
            <a:r>
              <a:rPr lang="tr-TR" sz="381" dirty="0">
                <a:solidFill>
                  <a:prstClr val="black"/>
                </a:solidFill>
                <a:latin typeface="Times New Roman" panose="02020603050405020304" pitchFamily="18" charset="0"/>
                <a:cs typeface="Times New Roman" panose="02020603050405020304" pitchFamily="18" charset="0"/>
              </a:rPr>
              <a:t>4)Ali ve arkadaşları okul çatısını boyacıya uğramadan en kısa yoldan direkt okula götürselerdi nasıl bir yol izlerlerdi? </a:t>
            </a:r>
          </a:p>
          <a:p>
            <a:pPr lvl="0"/>
            <a:endParaRPr lang="tr-TR" sz="381" dirty="0">
              <a:solidFill>
                <a:prstClr val="black"/>
              </a:solidFill>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Öğrenci kazanımları: Öğrenci farklı şekillerin öteleme hareketini inceler , yüzeyin köşelerinin aynı şekilde ötelendiğini ve ilk şekil ile ötelenmiş şeklin aynı olduğunu keşfeder.</a:t>
            </a:r>
          </a:p>
          <a:p>
            <a:endParaRPr lang="tr-TR" sz="381" dirty="0">
              <a:latin typeface="Times New Roman" panose="02020603050405020304" pitchFamily="18" charset="0"/>
              <a:cs typeface="Times New Roman" panose="02020603050405020304" pitchFamily="18" charset="0"/>
            </a:endParaRPr>
          </a:p>
          <a:p>
            <a:r>
              <a:rPr lang="tr-TR" sz="381" dirty="0">
                <a:latin typeface="Times New Roman" panose="02020603050405020304" pitchFamily="18" charset="0"/>
                <a:cs typeface="Times New Roman" panose="02020603050405020304" pitchFamily="18" charset="0"/>
              </a:rPr>
              <a:t>İlgili kazanım:  M.8.3.2.1. Diğer şekillerin öteleme sonucundaki görüntülerini çizer.</a:t>
            </a:r>
            <a:endParaRPr lang="tr-TR" sz="381" dirty="0">
              <a:solidFill>
                <a:prstClr val="black"/>
              </a:solidFill>
              <a:latin typeface="Times New Roman" panose="02020603050405020304" pitchFamily="18" charset="0"/>
              <a:cs typeface="Times New Roman" panose="02020603050405020304" pitchFamily="18" charset="0"/>
            </a:endParaRPr>
          </a:p>
        </p:txBody>
      </p:sp>
      <p:pic>
        <p:nvPicPr>
          <p:cNvPr id="90" name="Resim 8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761" y="6638777"/>
            <a:ext cx="1157137" cy="957561"/>
          </a:xfrm>
          <a:prstGeom prst="rect">
            <a:avLst/>
          </a:prstGeom>
        </p:spPr>
      </p:pic>
      <p:pic>
        <p:nvPicPr>
          <p:cNvPr id="1026" name="Picture 2"/>
          <p:cNvPicPr>
            <a:picLocks noChangeAspect="1" noChangeArrowheads="1"/>
          </p:cNvPicPr>
          <p:nvPr/>
        </p:nvPicPr>
        <p:blipFill>
          <a:blip r:embed="rId8" cstate="print"/>
          <a:srcRect/>
          <a:stretch>
            <a:fillRect/>
          </a:stretch>
        </p:blipFill>
        <p:spPr bwMode="auto">
          <a:xfrm>
            <a:off x="3406996" y="5188189"/>
            <a:ext cx="1832699" cy="1356883"/>
          </a:xfrm>
          <a:prstGeom prst="rect">
            <a:avLst/>
          </a:prstGeom>
          <a:noFill/>
          <a:ln w="9525">
            <a:noFill/>
            <a:miter lim="800000"/>
            <a:headEnd/>
            <a:tailEnd/>
          </a:ln>
        </p:spPr>
      </p:pic>
      <p:sp>
        <p:nvSpPr>
          <p:cNvPr id="24" name="23 Metin kutusu"/>
          <p:cNvSpPr txBox="1"/>
          <p:nvPr/>
        </p:nvSpPr>
        <p:spPr>
          <a:xfrm>
            <a:off x="3475014" y="7496854"/>
            <a:ext cx="2469460" cy="190180"/>
          </a:xfrm>
          <a:prstGeom prst="rect">
            <a:avLst/>
          </a:prstGeom>
          <a:noFill/>
        </p:spPr>
        <p:txBody>
          <a:bodyPr wrap="square" rtlCol="0">
            <a:spAutoFit/>
          </a:bodyPr>
          <a:lstStyle/>
          <a:p>
            <a:r>
              <a:rPr lang="tr-TR" sz="381" dirty="0">
                <a:latin typeface="Times New Roman" pitchFamily="18" charset="0"/>
                <a:cs typeface="Times New Roman" pitchFamily="18" charset="0"/>
              </a:rPr>
              <a:t>Kaynaklar</a:t>
            </a:r>
          </a:p>
          <a:p>
            <a:r>
              <a:rPr lang="tr-TR" sz="255" dirty="0">
                <a:latin typeface="Times New Roman" pitchFamily="18" charset="0"/>
                <a:cs typeface="Times New Roman" pitchFamily="18" charset="0"/>
              </a:rPr>
              <a:t>Çiftçi, Yıldız, Bozkurt, Temmuz 2015, </a:t>
            </a:r>
            <a:r>
              <a:rPr lang="tr-TR" sz="255" dirty="0" err="1">
                <a:latin typeface="Times New Roman" pitchFamily="18" charset="0"/>
                <a:cs typeface="Times New Roman" pitchFamily="18" charset="0"/>
              </a:rPr>
              <a:t>ciltb</a:t>
            </a:r>
            <a:r>
              <a:rPr lang="tr-TR" sz="255" dirty="0">
                <a:latin typeface="Times New Roman" pitchFamily="18" charset="0"/>
                <a:cs typeface="Times New Roman" pitchFamily="18" charset="0"/>
              </a:rPr>
              <a:t> 4, sayı 1, sf. 79-89</a:t>
            </a:r>
          </a:p>
        </p:txBody>
      </p:sp>
    </p:spTree>
    <p:extLst>
      <p:ext uri="{BB962C8B-B14F-4D97-AF65-F5344CB8AC3E}">
        <p14:creationId xmlns:p14="http://schemas.microsoft.com/office/powerpoint/2010/main" val="1024426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6"/>
          <p:cNvGraphicFramePr>
            <a:graphicFrameLocks noGrp="1"/>
          </p:cNvGraphicFramePr>
          <p:nvPr>
            <p:extLst>
              <p:ext uri="{D42A27DB-BD31-4B8C-83A1-F6EECF244321}">
                <p14:modId xmlns:p14="http://schemas.microsoft.com/office/powerpoint/2010/main" val="210480580"/>
              </p:ext>
            </p:extLst>
          </p:nvPr>
        </p:nvGraphicFramePr>
        <p:xfrm>
          <a:off x="1" y="2834936"/>
          <a:ext cx="6858000" cy="4770778"/>
        </p:xfrm>
        <a:graphic>
          <a:graphicData uri="http://schemas.openxmlformats.org/drawingml/2006/table">
            <a:tbl>
              <a:tblPr firstRow="1" bandRow="1">
                <a:tableStyleId>{2D5ABB26-0587-4C30-8999-92F81FD0307C}</a:tableStyleId>
              </a:tblPr>
              <a:tblGrid>
                <a:gridCol w="481101">
                  <a:extLst>
                    <a:ext uri="{9D8B030D-6E8A-4147-A177-3AD203B41FA5}">
                      <a16:colId xmlns:a16="http://schemas.microsoft.com/office/drawing/2014/main" val="20000"/>
                    </a:ext>
                  </a:extLst>
                </a:gridCol>
                <a:gridCol w="1506695">
                  <a:extLst>
                    <a:ext uri="{9D8B030D-6E8A-4147-A177-3AD203B41FA5}">
                      <a16:colId xmlns:a16="http://schemas.microsoft.com/office/drawing/2014/main" val="20001"/>
                    </a:ext>
                  </a:extLst>
                </a:gridCol>
                <a:gridCol w="327451">
                  <a:extLst>
                    <a:ext uri="{9D8B030D-6E8A-4147-A177-3AD203B41FA5}">
                      <a16:colId xmlns:a16="http://schemas.microsoft.com/office/drawing/2014/main" val="20002"/>
                    </a:ext>
                  </a:extLst>
                </a:gridCol>
                <a:gridCol w="477323">
                  <a:extLst>
                    <a:ext uri="{9D8B030D-6E8A-4147-A177-3AD203B41FA5}">
                      <a16:colId xmlns:a16="http://schemas.microsoft.com/office/drawing/2014/main" val="20003"/>
                    </a:ext>
                  </a:extLst>
                </a:gridCol>
                <a:gridCol w="1835824">
                  <a:extLst>
                    <a:ext uri="{9D8B030D-6E8A-4147-A177-3AD203B41FA5}">
                      <a16:colId xmlns:a16="http://schemas.microsoft.com/office/drawing/2014/main" val="20004"/>
                    </a:ext>
                  </a:extLst>
                </a:gridCol>
                <a:gridCol w="297645">
                  <a:extLst>
                    <a:ext uri="{9D8B030D-6E8A-4147-A177-3AD203B41FA5}">
                      <a16:colId xmlns:a16="http://schemas.microsoft.com/office/drawing/2014/main" val="20005"/>
                    </a:ext>
                  </a:extLst>
                </a:gridCol>
                <a:gridCol w="1931961">
                  <a:extLst>
                    <a:ext uri="{9D8B030D-6E8A-4147-A177-3AD203B41FA5}">
                      <a16:colId xmlns:a16="http://schemas.microsoft.com/office/drawing/2014/main" val="20006"/>
                    </a:ext>
                  </a:extLst>
                </a:gridCol>
              </a:tblGrid>
              <a:tr h="387850">
                <a:tc rowSpan="2">
                  <a:txBody>
                    <a:bodyPr/>
                    <a:lstStyle/>
                    <a:p>
                      <a:pPr marL="100330">
                        <a:lnSpc>
                          <a:spcPct val="100000"/>
                        </a:lnSpc>
                        <a:spcBef>
                          <a:spcPts val="250"/>
                        </a:spcBef>
                      </a:pPr>
                      <a:r>
                        <a:rPr sz="900" b="1" spc="10" dirty="0">
                          <a:solidFill>
                            <a:srgbClr val="205868"/>
                          </a:solidFill>
                          <a:latin typeface="Times New Roman"/>
                          <a:cs typeface="Times New Roman"/>
                        </a:rPr>
                        <a:t>1)</a:t>
                      </a:r>
                      <a:endParaRPr sz="900" dirty="0">
                        <a:latin typeface="Times New Roman"/>
                        <a:cs typeface="Times New Roman"/>
                      </a:endParaRPr>
                    </a:p>
                  </a:txBody>
                  <a:tcPr marL="0" marR="0" marT="17859" marB="0">
                    <a:lnL w="19050">
                      <a:solidFill>
                        <a:srgbClr val="FFFFFF"/>
                      </a:solidFill>
                      <a:prstDash val="solid"/>
                    </a:lnL>
                    <a:lnT w="19050">
                      <a:solidFill>
                        <a:srgbClr val="FFFFFF"/>
                      </a:solidFill>
                      <a:prstDash val="solid"/>
                    </a:lnT>
                    <a:lnB w="28575">
                      <a:solidFill>
                        <a:srgbClr val="FFFFFF"/>
                      </a:solidFill>
                      <a:prstDash val="solid"/>
                    </a:lnB>
                    <a:solidFill>
                      <a:srgbClr val="E4B8B7"/>
                    </a:solidFill>
                  </a:tcPr>
                </a:tc>
                <a:tc rowSpan="2">
                  <a:txBody>
                    <a:bodyPr/>
                    <a:lstStyle/>
                    <a:p>
                      <a:pPr>
                        <a:lnSpc>
                          <a:spcPct val="100000"/>
                        </a:lnSpc>
                        <a:spcBef>
                          <a:spcPts val="40"/>
                        </a:spcBef>
                      </a:pPr>
                      <a:endParaRPr sz="1100" dirty="0">
                        <a:latin typeface="Times New Roman"/>
                        <a:cs typeface="Times New Roman"/>
                      </a:endParaRPr>
                    </a:p>
                    <a:p>
                      <a:pPr marL="455295">
                        <a:lnSpc>
                          <a:spcPct val="100000"/>
                        </a:lnSpc>
                      </a:pPr>
                      <a:r>
                        <a:rPr sz="900" spc="-5" dirty="0">
                          <a:solidFill>
                            <a:srgbClr val="205868"/>
                          </a:solidFill>
                          <a:latin typeface="Times New Roman"/>
                          <a:cs typeface="Times New Roman"/>
                        </a:rPr>
                        <a:t>Yandaki </a:t>
                      </a:r>
                      <a:r>
                        <a:rPr sz="900" dirty="0">
                          <a:solidFill>
                            <a:srgbClr val="205868"/>
                          </a:solidFill>
                          <a:latin typeface="Times New Roman"/>
                          <a:cs typeface="Times New Roman"/>
                        </a:rPr>
                        <a:t>gibi </a:t>
                      </a:r>
                      <a:r>
                        <a:rPr sz="900" spc="-5" dirty="0">
                          <a:solidFill>
                            <a:srgbClr val="205868"/>
                          </a:solidFill>
                          <a:latin typeface="Times New Roman"/>
                          <a:cs typeface="Times New Roman"/>
                        </a:rPr>
                        <a:t>birbirine</a:t>
                      </a:r>
                      <a:r>
                        <a:rPr sz="900" spc="-50" dirty="0">
                          <a:solidFill>
                            <a:srgbClr val="205868"/>
                          </a:solidFill>
                          <a:latin typeface="Times New Roman"/>
                          <a:cs typeface="Times New Roman"/>
                        </a:rPr>
                        <a:t> </a:t>
                      </a:r>
                      <a:r>
                        <a:rPr sz="900" spc="-5" dirty="0">
                          <a:solidFill>
                            <a:srgbClr val="205868"/>
                          </a:solidFill>
                          <a:latin typeface="Times New Roman"/>
                          <a:cs typeface="Times New Roman"/>
                        </a:rPr>
                        <a:t>eş</a:t>
                      </a:r>
                      <a:endParaRPr sz="900" dirty="0">
                        <a:latin typeface="Times New Roman"/>
                        <a:cs typeface="Times New Roman"/>
                      </a:endParaRPr>
                    </a:p>
                    <a:p>
                      <a:pPr>
                        <a:lnSpc>
                          <a:spcPct val="100000"/>
                        </a:lnSpc>
                        <a:spcBef>
                          <a:spcPts val="30"/>
                        </a:spcBef>
                      </a:pPr>
                      <a:endParaRPr sz="900" dirty="0">
                        <a:latin typeface="Times New Roman"/>
                        <a:cs typeface="Times New Roman"/>
                      </a:endParaRPr>
                    </a:p>
                    <a:p>
                      <a:pPr marL="543560">
                        <a:lnSpc>
                          <a:spcPct val="100000"/>
                        </a:lnSpc>
                      </a:pPr>
                      <a:r>
                        <a:rPr sz="900" spc="-5" dirty="0">
                          <a:solidFill>
                            <a:srgbClr val="205868"/>
                          </a:solidFill>
                          <a:latin typeface="Times New Roman"/>
                          <a:cs typeface="Times New Roman"/>
                        </a:rPr>
                        <a:t>4 </a:t>
                      </a:r>
                      <a:r>
                        <a:rPr sz="900" spc="-15" dirty="0">
                          <a:solidFill>
                            <a:srgbClr val="205868"/>
                          </a:solidFill>
                          <a:latin typeface="Times New Roman"/>
                          <a:cs typeface="Times New Roman"/>
                        </a:rPr>
                        <a:t>dik </a:t>
                      </a:r>
                      <a:r>
                        <a:rPr sz="900" spc="-5" dirty="0">
                          <a:solidFill>
                            <a:srgbClr val="205868"/>
                          </a:solidFill>
                          <a:latin typeface="Times New Roman"/>
                          <a:cs typeface="Times New Roman"/>
                        </a:rPr>
                        <a:t>üçgen</a:t>
                      </a:r>
                      <a:r>
                        <a:rPr sz="900" spc="-15" dirty="0">
                          <a:solidFill>
                            <a:srgbClr val="205868"/>
                          </a:solidFill>
                          <a:latin typeface="Times New Roman"/>
                          <a:cs typeface="Times New Roman"/>
                        </a:rPr>
                        <a:t> </a:t>
                      </a:r>
                      <a:r>
                        <a:rPr sz="900" spc="-5" dirty="0">
                          <a:solidFill>
                            <a:srgbClr val="205868"/>
                          </a:solidFill>
                          <a:latin typeface="Times New Roman"/>
                          <a:cs typeface="Times New Roman"/>
                        </a:rPr>
                        <a:t>keselim.</a:t>
                      </a:r>
                      <a:endParaRPr sz="900" dirty="0">
                        <a:latin typeface="Times New Roman"/>
                        <a:cs typeface="Times New Roman"/>
                      </a:endParaRPr>
                    </a:p>
                  </a:txBody>
                  <a:tcPr marL="0" marR="0" marT="2858" marB="0">
                    <a:lnR w="19050">
                      <a:solidFill>
                        <a:srgbClr val="FFFFFF"/>
                      </a:solidFill>
                      <a:prstDash val="solid"/>
                    </a:lnR>
                    <a:lnT w="19050">
                      <a:solidFill>
                        <a:srgbClr val="FFFFFF"/>
                      </a:solidFill>
                      <a:prstDash val="solid"/>
                    </a:lnT>
                    <a:lnB w="28575">
                      <a:solidFill>
                        <a:srgbClr val="FFFFFF"/>
                      </a:solidFill>
                      <a:prstDash val="solid"/>
                    </a:lnB>
                    <a:solidFill>
                      <a:srgbClr val="E4B8B7"/>
                    </a:solidFill>
                  </a:tcPr>
                </a:tc>
                <a:tc>
                  <a:txBody>
                    <a:bodyPr/>
                    <a:lstStyle/>
                    <a:p>
                      <a:pPr marL="88265">
                        <a:lnSpc>
                          <a:spcPct val="100000"/>
                        </a:lnSpc>
                        <a:spcBef>
                          <a:spcPts val="250"/>
                        </a:spcBef>
                      </a:pPr>
                      <a:r>
                        <a:rPr sz="900" b="1" spc="5" dirty="0">
                          <a:solidFill>
                            <a:srgbClr val="205868"/>
                          </a:solidFill>
                          <a:latin typeface="Times New Roman"/>
                          <a:cs typeface="Times New Roman"/>
                        </a:rPr>
                        <a:t>2)</a:t>
                      </a:r>
                      <a:endParaRPr sz="900">
                        <a:latin typeface="Times New Roman"/>
                        <a:cs typeface="Times New Roman"/>
                      </a:endParaRPr>
                    </a:p>
                  </a:txBody>
                  <a:tcPr marL="0" marR="0" marT="17859" marB="0">
                    <a:lnL w="19050">
                      <a:solidFill>
                        <a:srgbClr val="FFFFFF"/>
                      </a:solidFill>
                      <a:prstDash val="solid"/>
                    </a:lnL>
                    <a:lnT w="19050">
                      <a:solidFill>
                        <a:srgbClr val="FFFFFF"/>
                      </a:solidFill>
                      <a:prstDash val="solid"/>
                    </a:lnT>
                    <a:solidFill>
                      <a:srgbClr val="E4B8B7"/>
                    </a:solidFill>
                  </a:tcPr>
                </a:tc>
                <a:tc>
                  <a:txBody>
                    <a:bodyPr/>
                    <a:lstStyle/>
                    <a:p>
                      <a:pPr>
                        <a:lnSpc>
                          <a:spcPct val="100000"/>
                        </a:lnSpc>
                      </a:pPr>
                      <a:endParaRPr sz="800" dirty="0">
                        <a:latin typeface="Times New Roman"/>
                        <a:cs typeface="Times New Roman"/>
                      </a:endParaRPr>
                    </a:p>
                  </a:txBody>
                  <a:tcPr marL="0" marR="0" marT="0" marB="0">
                    <a:lnT w="19050">
                      <a:solidFill>
                        <a:srgbClr val="FFFFFF"/>
                      </a:solidFill>
                      <a:prstDash val="solid"/>
                    </a:lnT>
                    <a:solidFill>
                      <a:srgbClr val="E4B8B7"/>
                    </a:solidFill>
                  </a:tcPr>
                </a:tc>
                <a:tc>
                  <a:txBody>
                    <a:bodyPr/>
                    <a:lstStyle/>
                    <a:p>
                      <a:pPr>
                        <a:lnSpc>
                          <a:spcPct val="100000"/>
                        </a:lnSpc>
                        <a:spcBef>
                          <a:spcPts val="40"/>
                        </a:spcBef>
                      </a:pPr>
                      <a:endParaRPr sz="900" dirty="0">
                        <a:latin typeface="Times New Roman"/>
                        <a:cs typeface="Times New Roman"/>
                      </a:endParaRPr>
                    </a:p>
                    <a:p>
                      <a:pPr marL="468630">
                        <a:lnSpc>
                          <a:spcPct val="100000"/>
                        </a:lnSpc>
                      </a:pPr>
                      <a:r>
                        <a:rPr sz="900" spc="-10" dirty="0">
                          <a:solidFill>
                            <a:srgbClr val="205868"/>
                          </a:solidFill>
                          <a:latin typeface="Times New Roman"/>
                          <a:cs typeface="Times New Roman"/>
                        </a:rPr>
                        <a:t>Kenar </a:t>
                      </a:r>
                      <a:r>
                        <a:rPr sz="900" spc="-5" dirty="0">
                          <a:solidFill>
                            <a:srgbClr val="205868"/>
                          </a:solidFill>
                          <a:latin typeface="Times New Roman"/>
                          <a:cs typeface="Times New Roman"/>
                        </a:rPr>
                        <a:t>uzunluğu </a:t>
                      </a:r>
                      <a:r>
                        <a:rPr sz="900" dirty="0">
                          <a:solidFill>
                            <a:srgbClr val="205868"/>
                          </a:solidFill>
                          <a:latin typeface="Times New Roman"/>
                          <a:cs typeface="Times New Roman"/>
                        </a:rPr>
                        <a:t>(a+b)</a:t>
                      </a:r>
                      <a:r>
                        <a:rPr sz="900" spc="5" dirty="0">
                          <a:solidFill>
                            <a:srgbClr val="205868"/>
                          </a:solidFill>
                          <a:latin typeface="Times New Roman"/>
                          <a:cs typeface="Times New Roman"/>
                        </a:rPr>
                        <a:t> </a:t>
                      </a:r>
                      <a:r>
                        <a:rPr sz="900" dirty="0">
                          <a:solidFill>
                            <a:srgbClr val="205868"/>
                          </a:solidFill>
                          <a:latin typeface="Times New Roman"/>
                          <a:cs typeface="Times New Roman"/>
                        </a:rPr>
                        <a:t>olan</a:t>
                      </a:r>
                      <a:endParaRPr sz="900" dirty="0">
                        <a:latin typeface="Times New Roman"/>
                        <a:cs typeface="Times New Roman"/>
                      </a:endParaRPr>
                    </a:p>
                  </a:txBody>
                  <a:tcPr marL="0" marR="0" marT="2858" marB="0">
                    <a:lnR w="19050">
                      <a:solidFill>
                        <a:srgbClr val="FFFFFF"/>
                      </a:solidFill>
                      <a:prstDash val="solid"/>
                    </a:lnR>
                    <a:lnT w="19050">
                      <a:solidFill>
                        <a:srgbClr val="FFFFFF"/>
                      </a:solidFill>
                      <a:prstDash val="solid"/>
                    </a:lnT>
                    <a:solidFill>
                      <a:srgbClr val="E4B8B7"/>
                    </a:solidFill>
                  </a:tcPr>
                </a:tc>
                <a:tc>
                  <a:txBody>
                    <a:bodyPr/>
                    <a:lstStyle/>
                    <a:p>
                      <a:pPr marL="27305">
                        <a:lnSpc>
                          <a:spcPct val="100000"/>
                        </a:lnSpc>
                        <a:spcBef>
                          <a:spcPts val="250"/>
                        </a:spcBef>
                      </a:pPr>
                      <a:r>
                        <a:rPr sz="900" b="1" spc="5" dirty="0">
                          <a:solidFill>
                            <a:srgbClr val="205868"/>
                          </a:solidFill>
                          <a:latin typeface="Times New Roman"/>
                          <a:cs typeface="Times New Roman"/>
                        </a:rPr>
                        <a:t>3)</a:t>
                      </a:r>
                      <a:endParaRPr sz="900">
                        <a:latin typeface="Times New Roman"/>
                        <a:cs typeface="Times New Roman"/>
                      </a:endParaRPr>
                    </a:p>
                  </a:txBody>
                  <a:tcPr marL="0" marR="0" marT="17859" marB="0">
                    <a:lnL w="19050">
                      <a:solidFill>
                        <a:srgbClr val="FFFFFF"/>
                      </a:solidFill>
                      <a:prstDash val="solid"/>
                    </a:lnL>
                    <a:lnT w="19050">
                      <a:solidFill>
                        <a:srgbClr val="FFFFFF"/>
                      </a:solidFill>
                      <a:prstDash val="solid"/>
                    </a:lnT>
                    <a:solidFill>
                      <a:srgbClr val="E4B8B7"/>
                    </a:solidFill>
                  </a:tcPr>
                </a:tc>
                <a:tc>
                  <a:txBody>
                    <a:bodyPr/>
                    <a:lstStyle/>
                    <a:p>
                      <a:pPr marL="1376045">
                        <a:lnSpc>
                          <a:spcPct val="100000"/>
                        </a:lnSpc>
                      </a:pPr>
                      <a:r>
                        <a:rPr sz="800" spc="-5" dirty="0" err="1">
                          <a:solidFill>
                            <a:srgbClr val="205868"/>
                          </a:solidFill>
                          <a:latin typeface="Times New Roman"/>
                          <a:cs typeface="Times New Roman"/>
                        </a:rPr>
                        <a:t>Ortada</a:t>
                      </a:r>
                      <a:r>
                        <a:rPr sz="800" spc="-5" dirty="0">
                          <a:solidFill>
                            <a:srgbClr val="205868"/>
                          </a:solidFill>
                          <a:latin typeface="Times New Roman"/>
                          <a:cs typeface="Times New Roman"/>
                        </a:rPr>
                        <a:t> </a:t>
                      </a:r>
                      <a:r>
                        <a:rPr sz="800" dirty="0">
                          <a:solidFill>
                            <a:srgbClr val="205868"/>
                          </a:solidFill>
                          <a:latin typeface="Times New Roman"/>
                          <a:cs typeface="Times New Roman"/>
                        </a:rPr>
                        <a:t>kalan</a:t>
                      </a:r>
                      <a:r>
                        <a:rPr sz="800" spc="-30" dirty="0">
                          <a:solidFill>
                            <a:srgbClr val="205868"/>
                          </a:solidFill>
                          <a:latin typeface="Times New Roman"/>
                          <a:cs typeface="Times New Roman"/>
                        </a:rPr>
                        <a:t> </a:t>
                      </a:r>
                      <a:r>
                        <a:rPr sz="800" spc="-10" dirty="0">
                          <a:solidFill>
                            <a:srgbClr val="205868"/>
                          </a:solidFill>
                          <a:latin typeface="Times New Roman"/>
                          <a:cs typeface="Times New Roman"/>
                        </a:rPr>
                        <a:t>alana</a:t>
                      </a:r>
                      <a:endParaRPr sz="800" dirty="0">
                        <a:latin typeface="Times New Roman"/>
                        <a:cs typeface="Times New Roman"/>
                      </a:endParaRPr>
                    </a:p>
                  </a:txBody>
                  <a:tcPr marL="0" marR="0" marT="2858" marB="0">
                    <a:lnR w="19050">
                      <a:solidFill>
                        <a:srgbClr val="FFFFFF"/>
                      </a:solidFill>
                      <a:prstDash val="solid"/>
                    </a:lnR>
                    <a:lnT w="19050">
                      <a:solidFill>
                        <a:srgbClr val="FFFFFF"/>
                      </a:solidFill>
                      <a:prstDash val="solid"/>
                    </a:lnT>
                    <a:solidFill>
                      <a:srgbClr val="E4B8B7"/>
                    </a:solidFill>
                  </a:tcPr>
                </a:tc>
                <a:extLst>
                  <a:ext uri="{0D108BD9-81ED-4DB2-BD59-A6C34878D82A}">
                    <a16:rowId xmlns:a16="http://schemas.microsoft.com/office/drawing/2014/main" val="10000"/>
                  </a:ext>
                </a:extLst>
              </a:tr>
              <a:tr h="603608">
                <a:tc vMerge="1">
                  <a:txBody>
                    <a:bodyPr/>
                    <a:lstStyle/>
                    <a:p>
                      <a:endParaRPr/>
                    </a:p>
                  </a:txBody>
                  <a:tcPr marL="0" marR="0" marT="31750" marB="0">
                    <a:lnL w="19050">
                      <a:solidFill>
                        <a:srgbClr val="FFFFFF"/>
                      </a:solidFill>
                      <a:prstDash val="solid"/>
                    </a:lnL>
                    <a:lnT w="19050">
                      <a:solidFill>
                        <a:srgbClr val="FFFFFF"/>
                      </a:solidFill>
                      <a:prstDash val="solid"/>
                    </a:lnT>
                    <a:lnB w="28575">
                      <a:solidFill>
                        <a:srgbClr val="FFFFFF"/>
                      </a:solidFill>
                      <a:prstDash val="solid"/>
                    </a:lnB>
                    <a:solidFill>
                      <a:srgbClr val="E4B8B7"/>
                    </a:solidFill>
                  </a:tcPr>
                </a:tc>
                <a:tc vMerge="1">
                  <a:txBody>
                    <a:bodyPr/>
                    <a:lstStyle/>
                    <a:p>
                      <a:endParaRPr/>
                    </a:p>
                  </a:txBody>
                  <a:tcPr marL="0" marR="0" marT="5080" marB="0">
                    <a:lnR w="19050">
                      <a:solidFill>
                        <a:srgbClr val="FFFFFF"/>
                      </a:solidFill>
                      <a:prstDash val="solid"/>
                    </a:lnR>
                    <a:lnT w="19050">
                      <a:solidFill>
                        <a:srgbClr val="FFFFFF"/>
                      </a:solidFill>
                      <a:prstDash val="solid"/>
                    </a:lnT>
                    <a:lnB w="28575">
                      <a:solidFill>
                        <a:srgbClr val="FFFFFF"/>
                      </a:solidFill>
                      <a:prstDash val="solid"/>
                    </a:lnB>
                    <a:solidFill>
                      <a:srgbClr val="E4B8B7"/>
                    </a:solidFill>
                  </a:tcPr>
                </a:tc>
                <a:tc gridSpan="3">
                  <a:txBody>
                    <a:bodyPr/>
                    <a:lstStyle/>
                    <a:p>
                      <a:pPr marL="1682750" marR="71120" indent="8890">
                        <a:lnSpc>
                          <a:spcPct val="103600"/>
                        </a:lnSpc>
                        <a:spcBef>
                          <a:spcPts val="869"/>
                        </a:spcBef>
                      </a:pPr>
                      <a:r>
                        <a:rPr lang="tr-TR" sz="900" spc="-10" dirty="0">
                          <a:solidFill>
                            <a:srgbClr val="205868"/>
                          </a:solidFill>
                          <a:latin typeface="Times New Roman"/>
                          <a:cs typeface="Times New Roman"/>
                        </a:rPr>
                        <a:t> </a:t>
                      </a:r>
                      <a:r>
                        <a:rPr sz="900" spc="-10" dirty="0" err="1">
                          <a:solidFill>
                            <a:srgbClr val="205868"/>
                          </a:solidFill>
                          <a:latin typeface="Times New Roman"/>
                          <a:cs typeface="Times New Roman"/>
                        </a:rPr>
                        <a:t>kare</a:t>
                      </a:r>
                      <a:r>
                        <a:rPr sz="900" spc="-10" dirty="0">
                          <a:solidFill>
                            <a:srgbClr val="205868"/>
                          </a:solidFill>
                          <a:latin typeface="Times New Roman"/>
                          <a:cs typeface="Times New Roman"/>
                        </a:rPr>
                        <a:t> şeklinde </a:t>
                      </a:r>
                      <a:r>
                        <a:rPr sz="900" spc="-5" dirty="0">
                          <a:solidFill>
                            <a:srgbClr val="205868"/>
                          </a:solidFill>
                          <a:latin typeface="Times New Roman"/>
                          <a:cs typeface="Times New Roman"/>
                        </a:rPr>
                        <a:t>alan belirleyelim.  </a:t>
                      </a:r>
                      <a:r>
                        <a:rPr sz="900" spc="-10" dirty="0">
                          <a:solidFill>
                            <a:srgbClr val="205868"/>
                          </a:solidFill>
                          <a:latin typeface="Times New Roman"/>
                          <a:cs typeface="Times New Roman"/>
                        </a:rPr>
                        <a:t>Kestiğimiz </a:t>
                      </a:r>
                      <a:r>
                        <a:rPr sz="900" spc="-5" dirty="0">
                          <a:solidFill>
                            <a:srgbClr val="205868"/>
                          </a:solidFill>
                          <a:latin typeface="Times New Roman"/>
                          <a:cs typeface="Times New Roman"/>
                        </a:rPr>
                        <a:t>üçgenleri şekildeki  </a:t>
                      </a:r>
                      <a:r>
                        <a:rPr sz="900" spc="-15" dirty="0">
                          <a:solidFill>
                            <a:srgbClr val="205868"/>
                          </a:solidFill>
                          <a:latin typeface="Times New Roman"/>
                          <a:cs typeface="Times New Roman"/>
                        </a:rPr>
                        <a:t>gibi</a:t>
                      </a:r>
                      <a:r>
                        <a:rPr sz="900" dirty="0">
                          <a:solidFill>
                            <a:srgbClr val="205868"/>
                          </a:solidFill>
                          <a:latin typeface="Times New Roman"/>
                          <a:cs typeface="Times New Roman"/>
                        </a:rPr>
                        <a:t> </a:t>
                      </a:r>
                      <a:r>
                        <a:rPr sz="900" spc="-10" dirty="0">
                          <a:solidFill>
                            <a:srgbClr val="205868"/>
                          </a:solidFill>
                          <a:latin typeface="Times New Roman"/>
                          <a:cs typeface="Times New Roman"/>
                        </a:rPr>
                        <a:t>yerleştirelim.</a:t>
                      </a:r>
                      <a:endParaRPr sz="900" dirty="0">
                        <a:latin typeface="Times New Roman"/>
                        <a:cs typeface="Times New Roman"/>
                      </a:endParaRPr>
                    </a:p>
                  </a:txBody>
                  <a:tcPr marL="0" marR="0" marT="62150" marB="0">
                    <a:lnL w="19050">
                      <a:solidFill>
                        <a:srgbClr val="FFFFFF"/>
                      </a:solidFill>
                      <a:prstDash val="solid"/>
                    </a:lnL>
                    <a:lnR w="19050">
                      <a:solidFill>
                        <a:srgbClr val="FFFFFF"/>
                      </a:solidFill>
                      <a:prstDash val="solid"/>
                    </a:lnR>
                    <a:lnB w="28575">
                      <a:solidFill>
                        <a:srgbClr val="FFFFFF"/>
                      </a:solidFill>
                      <a:prstDash val="solid"/>
                    </a:lnB>
                    <a:solidFill>
                      <a:srgbClr val="E4B8B7"/>
                    </a:solidFill>
                  </a:tcPr>
                </a:tc>
                <a:tc hMerge="1">
                  <a:txBody>
                    <a:bodyPr/>
                    <a:lstStyle/>
                    <a:p>
                      <a:endParaRPr/>
                    </a:p>
                  </a:txBody>
                  <a:tcPr marL="0" marR="0" marT="0" marB="0"/>
                </a:tc>
                <a:tc hMerge="1">
                  <a:txBody>
                    <a:bodyPr/>
                    <a:lstStyle/>
                    <a:p>
                      <a:endParaRPr/>
                    </a:p>
                  </a:txBody>
                  <a:tcPr marL="0" marR="0" marT="0" marB="0"/>
                </a:tc>
                <a:tc gridSpan="2">
                  <a:txBody>
                    <a:bodyPr/>
                    <a:lstStyle/>
                    <a:p>
                      <a:pPr marL="1826260" marR="161290">
                        <a:lnSpc>
                          <a:spcPct val="103600"/>
                        </a:lnSpc>
                        <a:spcBef>
                          <a:spcPts val="869"/>
                        </a:spcBef>
                      </a:pPr>
                      <a:r>
                        <a:rPr sz="800" spc="-5" dirty="0">
                          <a:solidFill>
                            <a:srgbClr val="205868"/>
                          </a:solidFill>
                          <a:latin typeface="Times New Roman"/>
                          <a:cs typeface="Times New Roman"/>
                        </a:rPr>
                        <a:t>eş </a:t>
                      </a:r>
                      <a:r>
                        <a:rPr sz="800" spc="-15" dirty="0">
                          <a:solidFill>
                            <a:srgbClr val="205868"/>
                          </a:solidFill>
                          <a:latin typeface="Times New Roman"/>
                          <a:cs typeface="Times New Roman"/>
                        </a:rPr>
                        <a:t>bir </a:t>
                      </a:r>
                      <a:r>
                        <a:rPr sz="800" spc="-10" dirty="0">
                          <a:solidFill>
                            <a:srgbClr val="205868"/>
                          </a:solidFill>
                          <a:latin typeface="Times New Roman"/>
                          <a:cs typeface="Times New Roman"/>
                        </a:rPr>
                        <a:t>kare keselim.  Ve üzerine </a:t>
                      </a:r>
                      <a:r>
                        <a:rPr sz="800" dirty="0">
                          <a:solidFill>
                            <a:srgbClr val="205868"/>
                          </a:solidFill>
                          <a:latin typeface="Times New Roman"/>
                          <a:cs typeface="Times New Roman"/>
                        </a:rPr>
                        <a:t>alanını  </a:t>
                      </a:r>
                      <a:r>
                        <a:rPr sz="800" spc="-10" dirty="0">
                          <a:solidFill>
                            <a:srgbClr val="205868"/>
                          </a:solidFill>
                          <a:latin typeface="Times New Roman"/>
                          <a:cs typeface="Times New Roman"/>
                        </a:rPr>
                        <a:t>yazalım.</a:t>
                      </a:r>
                      <a:endParaRPr sz="800">
                        <a:latin typeface="Times New Roman"/>
                        <a:cs typeface="Times New Roman"/>
                      </a:endParaRPr>
                    </a:p>
                  </a:txBody>
                  <a:tcPr marL="0" marR="0" marT="62150" marB="0">
                    <a:lnL w="19050">
                      <a:solidFill>
                        <a:srgbClr val="FFFFFF"/>
                      </a:solidFill>
                      <a:prstDash val="solid"/>
                    </a:lnL>
                    <a:lnR w="19050">
                      <a:solidFill>
                        <a:srgbClr val="FFFFFF"/>
                      </a:solidFill>
                      <a:prstDash val="solid"/>
                    </a:lnR>
                    <a:lnB w="19050">
                      <a:solidFill>
                        <a:srgbClr val="FFFFFF"/>
                      </a:solidFill>
                      <a:prstDash val="solid"/>
                    </a:lnB>
                    <a:solidFill>
                      <a:srgbClr val="E4B8B7"/>
                    </a:solidFill>
                  </a:tcPr>
                </a:tc>
                <a:tc hMerge="1">
                  <a:txBody>
                    <a:bodyPr/>
                    <a:lstStyle/>
                    <a:p>
                      <a:endParaRPr/>
                    </a:p>
                  </a:txBody>
                  <a:tcPr marL="0" marR="0" marT="0" marB="0"/>
                </a:tc>
                <a:extLst>
                  <a:ext uri="{0D108BD9-81ED-4DB2-BD59-A6C34878D82A}">
                    <a16:rowId xmlns:a16="http://schemas.microsoft.com/office/drawing/2014/main" val="10001"/>
                  </a:ext>
                </a:extLst>
              </a:tr>
              <a:tr h="1082502">
                <a:tc>
                  <a:txBody>
                    <a:bodyPr/>
                    <a:lstStyle/>
                    <a:p>
                      <a:pPr>
                        <a:lnSpc>
                          <a:spcPct val="100000"/>
                        </a:lnSpc>
                      </a:pPr>
                      <a:endParaRPr sz="1000" dirty="0">
                        <a:latin typeface="Times New Roman"/>
                        <a:cs typeface="Times New Roman"/>
                      </a:endParaRPr>
                    </a:p>
                    <a:p>
                      <a:pPr>
                        <a:lnSpc>
                          <a:spcPct val="100000"/>
                        </a:lnSpc>
                        <a:spcBef>
                          <a:spcPts val="50"/>
                        </a:spcBef>
                      </a:pPr>
                      <a:endParaRPr sz="800" dirty="0">
                        <a:latin typeface="Times New Roman"/>
                        <a:cs typeface="Times New Roman"/>
                      </a:endParaRPr>
                    </a:p>
                    <a:p>
                      <a:pPr marL="100330">
                        <a:lnSpc>
                          <a:spcPct val="100000"/>
                        </a:lnSpc>
                        <a:spcBef>
                          <a:spcPts val="5"/>
                        </a:spcBef>
                      </a:pPr>
                      <a:r>
                        <a:rPr sz="900" b="1" spc="5" dirty="0">
                          <a:solidFill>
                            <a:srgbClr val="205868"/>
                          </a:solidFill>
                          <a:latin typeface="Times New Roman"/>
                          <a:cs typeface="Times New Roman"/>
                        </a:rPr>
                        <a:t>4)</a:t>
                      </a:r>
                      <a:endParaRPr sz="900" dirty="0">
                        <a:latin typeface="Times New Roman"/>
                        <a:cs typeface="Times New Roman"/>
                      </a:endParaRPr>
                    </a:p>
                  </a:txBody>
                  <a:tcPr marL="0" marR="0" marT="0" marB="0">
                    <a:lnL w="19050">
                      <a:solidFill>
                        <a:srgbClr val="FFFFFF"/>
                      </a:solidFill>
                      <a:prstDash val="solid"/>
                    </a:lnL>
                    <a:lnT w="28575">
                      <a:solidFill>
                        <a:srgbClr val="FFFFFF"/>
                      </a:solidFill>
                      <a:prstDash val="solid"/>
                    </a:lnT>
                    <a:lnB w="38100">
                      <a:solidFill>
                        <a:srgbClr val="FFFFFF"/>
                      </a:solidFill>
                      <a:prstDash val="solid"/>
                    </a:lnB>
                    <a:solidFill>
                      <a:srgbClr val="E4B8B7"/>
                    </a:solidFill>
                  </a:tcPr>
                </a:tc>
                <a:tc gridSpan="2">
                  <a:txBody>
                    <a:bodyPr/>
                    <a:lstStyle/>
                    <a:p>
                      <a:pPr>
                        <a:lnSpc>
                          <a:spcPct val="100000"/>
                        </a:lnSpc>
                      </a:pPr>
                      <a:endParaRPr sz="800" dirty="0">
                        <a:latin typeface="Times New Roman"/>
                        <a:cs typeface="Times New Roman"/>
                      </a:endParaRPr>
                    </a:p>
                    <a:p>
                      <a:pPr marL="891540" marR="13970" indent="-12700" algn="just">
                        <a:lnSpc>
                          <a:spcPct val="103600"/>
                        </a:lnSpc>
                        <a:spcBef>
                          <a:spcPts val="5"/>
                        </a:spcBef>
                      </a:pPr>
                      <a:endParaRPr lang="tr-TR" sz="800" spc="0" dirty="0">
                        <a:solidFill>
                          <a:schemeClr val="tx1"/>
                        </a:solidFill>
                        <a:latin typeface="Times New Roman"/>
                        <a:cs typeface="Times New Roman"/>
                      </a:endParaRPr>
                    </a:p>
                    <a:p>
                      <a:pPr marL="891540" marR="13970" indent="-12700" algn="just">
                        <a:lnSpc>
                          <a:spcPct val="103600"/>
                        </a:lnSpc>
                        <a:spcBef>
                          <a:spcPts val="5"/>
                        </a:spcBef>
                      </a:pPr>
                      <a:r>
                        <a:rPr lang="tr-TR" sz="800" spc="-15" dirty="0">
                          <a:solidFill>
                            <a:srgbClr val="205868"/>
                          </a:solidFill>
                          <a:latin typeface="Times New Roman"/>
                          <a:cs typeface="Times New Roman"/>
                        </a:rPr>
                        <a:t>            </a:t>
                      </a:r>
                      <a:r>
                        <a:rPr sz="800" spc="-15" dirty="0">
                          <a:solidFill>
                            <a:srgbClr val="205868"/>
                          </a:solidFill>
                          <a:latin typeface="Times New Roman"/>
                          <a:cs typeface="Times New Roman"/>
                        </a:rPr>
                        <a:t>Dah</a:t>
                      </a:r>
                      <a:r>
                        <a:rPr lang="tr-TR" sz="800" spc="-15" dirty="0">
                          <a:solidFill>
                            <a:srgbClr val="205868"/>
                          </a:solidFill>
                          <a:latin typeface="Times New Roman"/>
                          <a:cs typeface="Times New Roman"/>
                        </a:rPr>
                        <a:t>a </a:t>
                      </a:r>
                      <a:r>
                        <a:rPr lang="tr-TR" sz="800" spc="-15" baseline="0" dirty="0">
                          <a:solidFill>
                            <a:srgbClr val="205868"/>
                          </a:solidFill>
                          <a:latin typeface="Times New Roman"/>
                          <a:cs typeface="Times New Roman"/>
                        </a:rPr>
                        <a:t>s</a:t>
                      </a:r>
                      <a:r>
                        <a:rPr sz="800" spc="-10" dirty="0" err="1">
                          <a:solidFill>
                            <a:srgbClr val="205868"/>
                          </a:solidFill>
                          <a:latin typeface="Times New Roman"/>
                          <a:cs typeface="Times New Roman"/>
                        </a:rPr>
                        <a:t>onra</a:t>
                      </a:r>
                      <a:r>
                        <a:rPr sz="800" spc="-10" dirty="0">
                          <a:solidFill>
                            <a:srgbClr val="205868"/>
                          </a:solidFill>
                          <a:latin typeface="Times New Roman"/>
                          <a:cs typeface="Times New Roman"/>
                        </a:rPr>
                        <a:t> </a:t>
                      </a:r>
                      <a:r>
                        <a:rPr sz="800" dirty="0" err="1">
                          <a:solidFill>
                            <a:srgbClr val="205868"/>
                          </a:solidFill>
                          <a:latin typeface="Times New Roman"/>
                          <a:cs typeface="Times New Roman"/>
                        </a:rPr>
                        <a:t>aynı</a:t>
                      </a:r>
                      <a:r>
                        <a:rPr sz="800" dirty="0">
                          <a:solidFill>
                            <a:srgbClr val="205868"/>
                          </a:solidFill>
                          <a:latin typeface="Times New Roman"/>
                          <a:cs typeface="Times New Roman"/>
                        </a:rPr>
                        <a:t> </a:t>
                      </a:r>
                      <a:endParaRPr lang="tr-TR" sz="800" dirty="0">
                        <a:solidFill>
                          <a:srgbClr val="205868"/>
                        </a:solidFill>
                        <a:latin typeface="Times New Roman"/>
                        <a:cs typeface="Times New Roman"/>
                      </a:endParaRPr>
                    </a:p>
                    <a:p>
                      <a:pPr marL="891540" marR="13970" indent="-12700" algn="just">
                        <a:lnSpc>
                          <a:spcPct val="103600"/>
                        </a:lnSpc>
                        <a:spcBef>
                          <a:spcPts val="5"/>
                        </a:spcBef>
                      </a:pPr>
                      <a:r>
                        <a:rPr lang="tr-TR" sz="800" spc="-5" dirty="0">
                          <a:solidFill>
                            <a:srgbClr val="205868"/>
                          </a:solidFill>
                          <a:latin typeface="Times New Roman"/>
                          <a:cs typeface="Times New Roman"/>
                        </a:rPr>
                        <a:t>           ü</a:t>
                      </a:r>
                      <a:r>
                        <a:rPr sz="800" spc="-5" dirty="0" err="1">
                          <a:solidFill>
                            <a:srgbClr val="205868"/>
                          </a:solidFill>
                          <a:latin typeface="Times New Roman"/>
                          <a:cs typeface="Times New Roman"/>
                        </a:rPr>
                        <a:t>çgenle</a:t>
                      </a:r>
                      <a:r>
                        <a:rPr lang="tr-TR" sz="800" spc="-5" dirty="0" err="1">
                          <a:solidFill>
                            <a:srgbClr val="205868"/>
                          </a:solidFill>
                          <a:latin typeface="Times New Roman"/>
                          <a:cs typeface="Times New Roman"/>
                        </a:rPr>
                        <a:t>ri</a:t>
                      </a:r>
                      <a:r>
                        <a:rPr lang="tr-TR" sz="800" spc="-5" baseline="0" dirty="0">
                          <a:solidFill>
                            <a:srgbClr val="205868"/>
                          </a:solidFill>
                          <a:latin typeface="Times New Roman"/>
                          <a:cs typeface="Times New Roman"/>
                        </a:rPr>
                        <a:t> </a:t>
                      </a:r>
                      <a:r>
                        <a:rPr lang="tr-TR" sz="800" spc="-5" dirty="0">
                          <a:solidFill>
                            <a:srgbClr val="205868"/>
                          </a:solidFill>
                          <a:latin typeface="Times New Roman"/>
                          <a:cs typeface="Times New Roman"/>
                        </a:rPr>
                        <a:t>k</a:t>
                      </a:r>
                      <a:r>
                        <a:rPr sz="800" spc="-5" dirty="0" err="1">
                          <a:solidFill>
                            <a:srgbClr val="205868"/>
                          </a:solidFill>
                          <a:latin typeface="Times New Roman"/>
                          <a:cs typeface="Times New Roman"/>
                        </a:rPr>
                        <a:t>onumlarını</a:t>
                      </a:r>
                      <a:endParaRPr lang="tr-TR" sz="800" spc="-5" dirty="0">
                        <a:solidFill>
                          <a:srgbClr val="205868"/>
                        </a:solidFill>
                        <a:latin typeface="Times New Roman"/>
                        <a:cs typeface="Times New Roman"/>
                      </a:endParaRPr>
                    </a:p>
                    <a:p>
                      <a:pPr marL="891540" marR="13970" indent="-12700" algn="just">
                        <a:lnSpc>
                          <a:spcPct val="103600"/>
                        </a:lnSpc>
                        <a:spcBef>
                          <a:spcPts val="5"/>
                        </a:spcBef>
                      </a:pPr>
                      <a:r>
                        <a:rPr lang="tr-TR" sz="800" spc="-5" dirty="0">
                          <a:solidFill>
                            <a:srgbClr val="205868"/>
                          </a:solidFill>
                          <a:latin typeface="Times New Roman"/>
                          <a:cs typeface="Times New Roman"/>
                        </a:rPr>
                        <a:t>           </a:t>
                      </a:r>
                      <a:r>
                        <a:rPr sz="800" spc="-5" dirty="0">
                          <a:solidFill>
                            <a:srgbClr val="205868"/>
                          </a:solidFill>
                          <a:latin typeface="Times New Roman"/>
                          <a:cs typeface="Times New Roman"/>
                        </a:rPr>
                        <a:t> </a:t>
                      </a:r>
                      <a:r>
                        <a:rPr sz="800" spc="-5" dirty="0" err="1">
                          <a:solidFill>
                            <a:srgbClr val="205868"/>
                          </a:solidFill>
                          <a:latin typeface="Times New Roman"/>
                          <a:cs typeface="Times New Roman"/>
                        </a:rPr>
                        <a:t>yandaki</a:t>
                      </a:r>
                      <a:r>
                        <a:rPr lang="tr-TR" sz="800" spc="-5" baseline="0" dirty="0">
                          <a:solidFill>
                            <a:srgbClr val="205868"/>
                          </a:solidFill>
                          <a:latin typeface="Times New Roman"/>
                          <a:cs typeface="Times New Roman"/>
                        </a:rPr>
                        <a:t> </a:t>
                      </a:r>
                      <a:r>
                        <a:rPr sz="800" dirty="0" err="1">
                          <a:solidFill>
                            <a:srgbClr val="205868"/>
                          </a:solidFill>
                          <a:latin typeface="Times New Roman"/>
                          <a:cs typeface="Times New Roman"/>
                        </a:rPr>
                        <a:t>gibi</a:t>
                      </a:r>
                      <a:r>
                        <a:rPr sz="800" dirty="0">
                          <a:solidFill>
                            <a:srgbClr val="205868"/>
                          </a:solidFill>
                          <a:latin typeface="Times New Roman"/>
                          <a:cs typeface="Times New Roman"/>
                        </a:rPr>
                        <a:t>  </a:t>
                      </a:r>
                      <a:endParaRPr lang="tr-TR" sz="800" dirty="0">
                        <a:solidFill>
                          <a:srgbClr val="205868"/>
                        </a:solidFill>
                        <a:latin typeface="Times New Roman"/>
                        <a:cs typeface="Times New Roman"/>
                      </a:endParaRPr>
                    </a:p>
                    <a:p>
                      <a:pPr marL="891540" marR="13970" indent="-12700" algn="just">
                        <a:lnSpc>
                          <a:spcPct val="103600"/>
                        </a:lnSpc>
                        <a:spcBef>
                          <a:spcPts val="5"/>
                        </a:spcBef>
                      </a:pPr>
                      <a:r>
                        <a:rPr lang="tr-TR" sz="800" spc="-10" dirty="0">
                          <a:solidFill>
                            <a:srgbClr val="205868"/>
                          </a:solidFill>
                          <a:latin typeface="Times New Roman"/>
                          <a:cs typeface="Times New Roman"/>
                        </a:rPr>
                        <a:t>           d</a:t>
                      </a:r>
                      <a:r>
                        <a:rPr sz="800" spc="-10" dirty="0" err="1">
                          <a:solidFill>
                            <a:srgbClr val="205868"/>
                          </a:solidFill>
                          <a:latin typeface="Times New Roman"/>
                          <a:cs typeface="Times New Roman"/>
                        </a:rPr>
                        <a:t>eğiştirerek</a:t>
                      </a:r>
                      <a:r>
                        <a:rPr sz="800" spc="-30" dirty="0">
                          <a:solidFill>
                            <a:srgbClr val="205868"/>
                          </a:solidFill>
                          <a:latin typeface="Times New Roman"/>
                          <a:cs typeface="Times New Roman"/>
                        </a:rPr>
                        <a:t> </a:t>
                      </a:r>
                      <a:r>
                        <a:rPr sz="800" spc="-5" dirty="0">
                          <a:solidFill>
                            <a:srgbClr val="205868"/>
                          </a:solidFill>
                          <a:latin typeface="Times New Roman"/>
                          <a:cs typeface="Times New Roman"/>
                        </a:rPr>
                        <a:t>yerleştirelim.</a:t>
                      </a:r>
                      <a:endParaRPr sz="800" dirty="0">
                        <a:latin typeface="Times New Roman"/>
                        <a:cs typeface="Times New Roman"/>
                      </a:endParaRPr>
                    </a:p>
                  </a:txBody>
                  <a:tcPr marL="0" marR="0" marT="0" marB="0">
                    <a:lnR w="19050">
                      <a:solidFill>
                        <a:srgbClr val="FFFFFF"/>
                      </a:solidFill>
                      <a:prstDash val="solid"/>
                    </a:lnR>
                    <a:lnT w="28575">
                      <a:solidFill>
                        <a:srgbClr val="FFFFFF"/>
                      </a:solidFill>
                      <a:prstDash val="solid"/>
                    </a:lnT>
                    <a:lnB w="38100">
                      <a:solidFill>
                        <a:srgbClr val="FFFFFF"/>
                      </a:solidFill>
                      <a:prstDash val="solid"/>
                    </a:lnB>
                    <a:solidFill>
                      <a:srgbClr val="E4B8B7"/>
                    </a:solidFill>
                  </a:tcPr>
                </a:tc>
                <a:tc hMerge="1">
                  <a:txBody>
                    <a:bodyPr/>
                    <a:lstStyle/>
                    <a:p>
                      <a:endParaRPr/>
                    </a:p>
                  </a:txBody>
                  <a:tcPr marL="0" marR="0" marT="0" marB="0"/>
                </a:tc>
                <a:tc>
                  <a:txBody>
                    <a:bodyPr/>
                    <a:lstStyle/>
                    <a:p>
                      <a:pPr>
                        <a:lnSpc>
                          <a:spcPct val="100000"/>
                        </a:lnSpc>
                      </a:pPr>
                      <a:endParaRPr sz="1000" dirty="0">
                        <a:latin typeface="Times New Roman"/>
                        <a:cs typeface="Times New Roman"/>
                      </a:endParaRPr>
                    </a:p>
                    <a:p>
                      <a:pPr>
                        <a:lnSpc>
                          <a:spcPct val="100000"/>
                        </a:lnSpc>
                        <a:spcBef>
                          <a:spcPts val="50"/>
                        </a:spcBef>
                      </a:pPr>
                      <a:endParaRPr sz="800" dirty="0">
                        <a:latin typeface="Times New Roman"/>
                        <a:cs typeface="Times New Roman"/>
                      </a:endParaRPr>
                    </a:p>
                    <a:p>
                      <a:pPr marL="81280">
                        <a:lnSpc>
                          <a:spcPct val="100000"/>
                        </a:lnSpc>
                        <a:spcBef>
                          <a:spcPts val="5"/>
                        </a:spcBef>
                      </a:pPr>
                      <a:r>
                        <a:rPr sz="900" b="1" spc="5" dirty="0">
                          <a:solidFill>
                            <a:srgbClr val="205868"/>
                          </a:solidFill>
                          <a:latin typeface="Times New Roman"/>
                          <a:cs typeface="Times New Roman"/>
                        </a:rPr>
                        <a:t>5)</a:t>
                      </a:r>
                      <a:r>
                        <a:rPr lang="tr-TR" sz="900" b="1" spc="5" dirty="0">
                          <a:solidFill>
                            <a:srgbClr val="205868"/>
                          </a:solidFill>
                          <a:latin typeface="Times New Roman"/>
                          <a:cs typeface="Times New Roman"/>
                        </a:rPr>
                        <a:t> </a:t>
                      </a:r>
                      <a:endParaRPr sz="900" dirty="0">
                        <a:latin typeface="Times New Roman"/>
                        <a:cs typeface="Times New Roman"/>
                      </a:endParaRPr>
                    </a:p>
                  </a:txBody>
                  <a:tcPr marL="0" marR="0" marT="0" marB="0">
                    <a:lnL w="19050">
                      <a:solidFill>
                        <a:srgbClr val="FFFFFF"/>
                      </a:solidFill>
                      <a:prstDash val="solid"/>
                    </a:lnL>
                    <a:lnT w="28575">
                      <a:solidFill>
                        <a:srgbClr val="FFFFFF"/>
                      </a:solidFill>
                      <a:prstDash val="solid"/>
                    </a:lnT>
                    <a:lnB w="38100">
                      <a:solidFill>
                        <a:srgbClr val="FFFFFF"/>
                      </a:solidFill>
                      <a:prstDash val="solid"/>
                    </a:lnB>
                    <a:solidFill>
                      <a:srgbClr val="E4B8B7"/>
                    </a:solidFill>
                  </a:tcPr>
                </a:tc>
                <a:tc>
                  <a:txBody>
                    <a:bodyPr/>
                    <a:lstStyle/>
                    <a:p>
                      <a:pPr>
                        <a:lnSpc>
                          <a:spcPct val="100000"/>
                        </a:lnSpc>
                      </a:pPr>
                      <a:endParaRPr sz="800" dirty="0">
                        <a:latin typeface="Times New Roman"/>
                        <a:cs typeface="Times New Roman"/>
                      </a:endParaRPr>
                    </a:p>
                    <a:p>
                      <a:pPr>
                        <a:lnSpc>
                          <a:spcPct val="100000"/>
                        </a:lnSpc>
                        <a:spcBef>
                          <a:spcPts val="55"/>
                        </a:spcBef>
                      </a:pPr>
                      <a:endParaRPr sz="1000" dirty="0">
                        <a:latin typeface="Times New Roman"/>
                        <a:cs typeface="Times New Roman"/>
                      </a:endParaRPr>
                    </a:p>
                    <a:p>
                      <a:pPr marL="868044" marR="258445" indent="-6350" algn="just">
                        <a:lnSpc>
                          <a:spcPct val="105000"/>
                        </a:lnSpc>
                      </a:pPr>
                      <a:r>
                        <a:rPr sz="800" spc="-10" dirty="0">
                          <a:solidFill>
                            <a:srgbClr val="205868"/>
                          </a:solidFill>
                          <a:latin typeface="Times New Roman"/>
                          <a:cs typeface="Times New Roman"/>
                        </a:rPr>
                        <a:t>kısa </a:t>
                      </a:r>
                      <a:r>
                        <a:rPr sz="800" spc="-20" dirty="0">
                          <a:solidFill>
                            <a:srgbClr val="205868"/>
                          </a:solidFill>
                          <a:latin typeface="Times New Roman"/>
                          <a:cs typeface="Times New Roman"/>
                        </a:rPr>
                        <a:t>ve </a:t>
                      </a:r>
                      <a:r>
                        <a:rPr sz="800" spc="-5" dirty="0">
                          <a:solidFill>
                            <a:srgbClr val="205868"/>
                          </a:solidFill>
                          <a:latin typeface="Times New Roman"/>
                          <a:cs typeface="Times New Roman"/>
                        </a:rPr>
                        <a:t>uzun kenarların  çevrelediği alanlar için  </a:t>
                      </a:r>
                      <a:r>
                        <a:rPr sz="800" spc="-10" dirty="0">
                          <a:solidFill>
                            <a:srgbClr val="205868"/>
                          </a:solidFill>
                          <a:latin typeface="Times New Roman"/>
                          <a:cs typeface="Times New Roman"/>
                        </a:rPr>
                        <a:t>iki </a:t>
                      </a:r>
                      <a:r>
                        <a:rPr sz="800" dirty="0">
                          <a:solidFill>
                            <a:srgbClr val="205868"/>
                          </a:solidFill>
                          <a:latin typeface="Times New Roman"/>
                          <a:cs typeface="Times New Roman"/>
                        </a:rPr>
                        <a:t>ayrı </a:t>
                      </a:r>
                      <a:r>
                        <a:rPr sz="800" spc="-5" dirty="0">
                          <a:solidFill>
                            <a:srgbClr val="205868"/>
                          </a:solidFill>
                          <a:latin typeface="Times New Roman"/>
                          <a:cs typeface="Times New Roman"/>
                        </a:rPr>
                        <a:t>kare</a:t>
                      </a:r>
                      <a:r>
                        <a:rPr sz="800" spc="-45" dirty="0">
                          <a:solidFill>
                            <a:srgbClr val="205868"/>
                          </a:solidFill>
                          <a:latin typeface="Times New Roman"/>
                          <a:cs typeface="Times New Roman"/>
                        </a:rPr>
                        <a:t> </a:t>
                      </a:r>
                      <a:r>
                        <a:rPr sz="800" spc="-10" dirty="0">
                          <a:solidFill>
                            <a:srgbClr val="205868"/>
                          </a:solidFill>
                          <a:latin typeface="Times New Roman"/>
                          <a:cs typeface="Times New Roman"/>
                        </a:rPr>
                        <a:t>keselim.</a:t>
                      </a:r>
                      <a:endParaRPr sz="800" dirty="0">
                        <a:latin typeface="Times New Roman"/>
                        <a:cs typeface="Times New Roman"/>
                      </a:endParaRPr>
                    </a:p>
                    <a:p>
                      <a:pPr marL="913765" marR="84455" indent="-45720" algn="just">
                        <a:lnSpc>
                          <a:spcPct val="102899"/>
                        </a:lnSpc>
                        <a:spcBef>
                          <a:spcPts val="25"/>
                        </a:spcBef>
                      </a:pPr>
                      <a:r>
                        <a:rPr sz="800" spc="-5" dirty="0">
                          <a:solidFill>
                            <a:srgbClr val="205868"/>
                          </a:solidFill>
                          <a:latin typeface="Times New Roman"/>
                          <a:cs typeface="Times New Roman"/>
                        </a:rPr>
                        <a:t>Ve bu </a:t>
                      </a:r>
                      <a:r>
                        <a:rPr sz="800" spc="-10" dirty="0">
                          <a:solidFill>
                            <a:srgbClr val="205868"/>
                          </a:solidFill>
                          <a:latin typeface="Times New Roman"/>
                          <a:cs typeface="Times New Roman"/>
                        </a:rPr>
                        <a:t>karelerin</a:t>
                      </a:r>
                      <a:r>
                        <a:rPr sz="800" spc="-70" dirty="0">
                          <a:solidFill>
                            <a:srgbClr val="205868"/>
                          </a:solidFill>
                          <a:latin typeface="Times New Roman"/>
                          <a:cs typeface="Times New Roman"/>
                        </a:rPr>
                        <a:t> </a:t>
                      </a:r>
                      <a:r>
                        <a:rPr sz="800" dirty="0">
                          <a:solidFill>
                            <a:srgbClr val="205868"/>
                          </a:solidFill>
                          <a:latin typeface="Times New Roman"/>
                          <a:cs typeface="Times New Roman"/>
                        </a:rPr>
                        <a:t>alanlarını  </a:t>
                      </a:r>
                      <a:r>
                        <a:rPr sz="800" spc="-15" dirty="0">
                          <a:solidFill>
                            <a:srgbClr val="205868"/>
                          </a:solidFill>
                          <a:latin typeface="Times New Roman"/>
                          <a:cs typeface="Times New Roman"/>
                        </a:rPr>
                        <a:t>yazalım.</a:t>
                      </a:r>
                      <a:endParaRPr sz="800" dirty="0">
                        <a:latin typeface="Times New Roman"/>
                        <a:cs typeface="Times New Roman"/>
                      </a:endParaRPr>
                    </a:p>
                  </a:txBody>
                  <a:tcPr marL="0" marR="0" marT="0" marB="0">
                    <a:lnR w="19050">
                      <a:solidFill>
                        <a:srgbClr val="FFFFFF"/>
                      </a:solidFill>
                      <a:prstDash val="solid"/>
                    </a:lnR>
                    <a:lnT w="28575">
                      <a:solidFill>
                        <a:srgbClr val="FFFFFF"/>
                      </a:solidFill>
                      <a:prstDash val="solid"/>
                    </a:lnT>
                    <a:lnB w="38100">
                      <a:solidFill>
                        <a:srgbClr val="FFFFFF"/>
                      </a:solidFill>
                      <a:prstDash val="solid"/>
                    </a:lnB>
                    <a:solidFill>
                      <a:srgbClr val="E4B8B7"/>
                    </a:solidFill>
                  </a:tcPr>
                </a:tc>
                <a:tc>
                  <a:txBody>
                    <a:bodyPr/>
                    <a:lstStyle/>
                    <a:p>
                      <a:pPr>
                        <a:lnSpc>
                          <a:spcPct val="100000"/>
                        </a:lnSpc>
                      </a:pPr>
                      <a:endParaRPr sz="1000">
                        <a:latin typeface="Times New Roman"/>
                        <a:cs typeface="Times New Roman"/>
                      </a:endParaRPr>
                    </a:p>
                    <a:p>
                      <a:pPr>
                        <a:lnSpc>
                          <a:spcPct val="100000"/>
                        </a:lnSpc>
                        <a:spcBef>
                          <a:spcPts val="50"/>
                        </a:spcBef>
                      </a:pPr>
                      <a:endParaRPr sz="800">
                        <a:latin typeface="Times New Roman"/>
                        <a:cs typeface="Times New Roman"/>
                      </a:endParaRPr>
                    </a:p>
                    <a:p>
                      <a:pPr marL="115570">
                        <a:lnSpc>
                          <a:spcPct val="100000"/>
                        </a:lnSpc>
                        <a:spcBef>
                          <a:spcPts val="5"/>
                        </a:spcBef>
                      </a:pPr>
                      <a:r>
                        <a:rPr sz="900" b="1" spc="5" dirty="0">
                          <a:solidFill>
                            <a:srgbClr val="205868"/>
                          </a:solidFill>
                          <a:latin typeface="Times New Roman"/>
                          <a:cs typeface="Times New Roman"/>
                        </a:rPr>
                        <a:t>6)</a:t>
                      </a:r>
                      <a:endParaRPr sz="900">
                        <a:latin typeface="Times New Roman"/>
                        <a:cs typeface="Times New Roman"/>
                      </a:endParaRPr>
                    </a:p>
                  </a:txBody>
                  <a:tcPr marL="0" marR="0" marT="0" marB="0">
                    <a:lnL w="19050">
                      <a:solidFill>
                        <a:srgbClr val="FFFFFF"/>
                      </a:solidFill>
                      <a:prstDash val="solid"/>
                    </a:lnL>
                    <a:lnT w="19050">
                      <a:solidFill>
                        <a:srgbClr val="FFFFFF"/>
                      </a:solidFill>
                      <a:prstDash val="solid"/>
                    </a:lnT>
                    <a:lnB w="28575">
                      <a:solidFill>
                        <a:srgbClr val="FFFFFF"/>
                      </a:solidFill>
                      <a:prstDash val="solid"/>
                    </a:lnB>
                    <a:solidFill>
                      <a:srgbClr val="E4B8B7"/>
                    </a:solidFill>
                  </a:tcPr>
                </a:tc>
                <a:tc>
                  <a:txBody>
                    <a:bodyPr/>
                    <a:lstStyle/>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pPr>
                      <a:endParaRPr sz="800" dirty="0">
                        <a:latin typeface="Times New Roman"/>
                        <a:cs typeface="Times New Roman"/>
                      </a:endParaRPr>
                    </a:p>
                    <a:p>
                      <a:pPr>
                        <a:lnSpc>
                          <a:spcPct val="100000"/>
                        </a:lnSpc>
                        <a:spcBef>
                          <a:spcPts val="25"/>
                        </a:spcBef>
                      </a:pPr>
                      <a:endParaRPr sz="1100" dirty="0">
                        <a:latin typeface="Times New Roman"/>
                        <a:cs typeface="Times New Roman"/>
                      </a:endParaRPr>
                    </a:p>
                    <a:p>
                      <a:pPr marL="180975" marR="219075" indent="-18415">
                        <a:lnSpc>
                          <a:spcPct val="102899"/>
                        </a:lnSpc>
                        <a:spcBef>
                          <a:spcPts val="5"/>
                        </a:spcBef>
                      </a:pPr>
                      <a:r>
                        <a:rPr sz="800" spc="-10" dirty="0">
                          <a:solidFill>
                            <a:srgbClr val="205868"/>
                          </a:solidFill>
                          <a:latin typeface="Times New Roman"/>
                          <a:cs typeface="Times New Roman"/>
                        </a:rPr>
                        <a:t>İki </a:t>
                      </a:r>
                      <a:r>
                        <a:rPr sz="800" spc="-5" dirty="0">
                          <a:solidFill>
                            <a:srgbClr val="205868"/>
                          </a:solidFill>
                          <a:latin typeface="Times New Roman"/>
                          <a:cs typeface="Times New Roman"/>
                        </a:rPr>
                        <a:t>küçük karenin </a:t>
                      </a:r>
                      <a:r>
                        <a:rPr sz="800" dirty="0">
                          <a:solidFill>
                            <a:srgbClr val="205868"/>
                          </a:solidFill>
                          <a:latin typeface="Times New Roman"/>
                          <a:cs typeface="Times New Roman"/>
                        </a:rPr>
                        <a:t>alan </a:t>
                      </a:r>
                      <a:r>
                        <a:rPr sz="800" spc="-5" dirty="0">
                          <a:solidFill>
                            <a:srgbClr val="205868"/>
                          </a:solidFill>
                          <a:latin typeface="Times New Roman"/>
                          <a:cs typeface="Times New Roman"/>
                        </a:rPr>
                        <a:t>toplamı  </a:t>
                      </a:r>
                      <a:r>
                        <a:rPr sz="800" spc="-10" dirty="0">
                          <a:solidFill>
                            <a:srgbClr val="205868"/>
                          </a:solidFill>
                          <a:latin typeface="Times New Roman"/>
                          <a:cs typeface="Times New Roman"/>
                        </a:rPr>
                        <a:t>büyük </a:t>
                      </a:r>
                      <a:r>
                        <a:rPr sz="800" dirty="0">
                          <a:solidFill>
                            <a:srgbClr val="205868"/>
                          </a:solidFill>
                          <a:latin typeface="Times New Roman"/>
                          <a:cs typeface="Times New Roman"/>
                        </a:rPr>
                        <a:t>karenin </a:t>
                      </a:r>
                      <a:r>
                        <a:rPr sz="800" spc="-5" dirty="0">
                          <a:solidFill>
                            <a:srgbClr val="205868"/>
                          </a:solidFill>
                          <a:latin typeface="Times New Roman"/>
                          <a:cs typeface="Times New Roman"/>
                        </a:rPr>
                        <a:t>alanına </a:t>
                      </a:r>
                      <a:r>
                        <a:rPr sz="800" dirty="0">
                          <a:solidFill>
                            <a:srgbClr val="205868"/>
                          </a:solidFill>
                          <a:latin typeface="Times New Roman"/>
                          <a:cs typeface="Times New Roman"/>
                        </a:rPr>
                        <a:t>eşit</a:t>
                      </a:r>
                      <a:r>
                        <a:rPr sz="800" spc="10" dirty="0">
                          <a:solidFill>
                            <a:srgbClr val="205868"/>
                          </a:solidFill>
                          <a:latin typeface="Times New Roman"/>
                          <a:cs typeface="Times New Roman"/>
                        </a:rPr>
                        <a:t> </a:t>
                      </a:r>
                      <a:r>
                        <a:rPr sz="800" spc="-5" dirty="0">
                          <a:solidFill>
                            <a:srgbClr val="205868"/>
                          </a:solidFill>
                          <a:latin typeface="Times New Roman"/>
                          <a:cs typeface="Times New Roman"/>
                        </a:rPr>
                        <a:t>bulunur.</a:t>
                      </a:r>
                      <a:endParaRPr sz="800" dirty="0">
                        <a:latin typeface="Times New Roman"/>
                        <a:cs typeface="Times New Roman"/>
                      </a:endParaRPr>
                    </a:p>
                  </a:txBody>
                  <a:tcPr marL="0" marR="0" marT="0" marB="0">
                    <a:lnR w="19050">
                      <a:solidFill>
                        <a:srgbClr val="FFFFFF"/>
                      </a:solidFill>
                      <a:prstDash val="solid"/>
                    </a:lnR>
                    <a:lnT w="19050">
                      <a:solidFill>
                        <a:srgbClr val="FFFFFF"/>
                      </a:solidFill>
                      <a:prstDash val="solid"/>
                    </a:lnT>
                    <a:lnB w="28575">
                      <a:solidFill>
                        <a:srgbClr val="FFFFFF"/>
                      </a:solidFill>
                      <a:prstDash val="solid"/>
                    </a:lnB>
                    <a:solidFill>
                      <a:srgbClr val="E4B8B7"/>
                    </a:solidFill>
                  </a:tcPr>
                </a:tc>
                <a:extLst>
                  <a:ext uri="{0D108BD9-81ED-4DB2-BD59-A6C34878D82A}">
                    <a16:rowId xmlns:a16="http://schemas.microsoft.com/office/drawing/2014/main" val="10002"/>
                  </a:ext>
                </a:extLst>
              </a:tr>
              <a:tr h="575105">
                <a:tc gridSpan="3">
                  <a:txBody>
                    <a:bodyPr/>
                    <a:lstStyle/>
                    <a:p>
                      <a:pPr marL="100330">
                        <a:lnSpc>
                          <a:spcPct val="100000"/>
                        </a:lnSpc>
                        <a:spcBef>
                          <a:spcPts val="605"/>
                        </a:spcBef>
                      </a:pPr>
                      <a:r>
                        <a:rPr sz="900" b="1" dirty="0">
                          <a:solidFill>
                            <a:srgbClr val="205868"/>
                          </a:solidFill>
                          <a:latin typeface="Times New Roman"/>
                          <a:cs typeface="Times New Roman"/>
                        </a:rPr>
                        <a:t>Öğrencilere </a:t>
                      </a:r>
                      <a:r>
                        <a:rPr sz="900" b="1" spc="-5" dirty="0">
                          <a:solidFill>
                            <a:srgbClr val="205868"/>
                          </a:solidFill>
                          <a:latin typeface="Times New Roman"/>
                          <a:cs typeface="Times New Roman"/>
                        </a:rPr>
                        <a:t>sorulabilecek</a:t>
                      </a:r>
                      <a:r>
                        <a:rPr sz="900" b="1" spc="-75" dirty="0">
                          <a:solidFill>
                            <a:srgbClr val="205868"/>
                          </a:solidFill>
                          <a:latin typeface="Times New Roman"/>
                          <a:cs typeface="Times New Roman"/>
                        </a:rPr>
                        <a:t> </a:t>
                      </a:r>
                      <a:r>
                        <a:rPr sz="900" b="1" dirty="0">
                          <a:solidFill>
                            <a:srgbClr val="205868"/>
                          </a:solidFill>
                          <a:latin typeface="Times New Roman"/>
                          <a:cs typeface="Times New Roman"/>
                        </a:rPr>
                        <a:t>sorular:</a:t>
                      </a:r>
                      <a:endParaRPr sz="900">
                        <a:latin typeface="Times New Roman"/>
                        <a:cs typeface="Times New Roman"/>
                      </a:endParaRPr>
                    </a:p>
                    <a:p>
                      <a:pPr marL="100330">
                        <a:lnSpc>
                          <a:spcPct val="100000"/>
                        </a:lnSpc>
                        <a:spcBef>
                          <a:spcPts val="80"/>
                        </a:spcBef>
                      </a:pPr>
                      <a:r>
                        <a:rPr sz="800" spc="-5" dirty="0">
                          <a:solidFill>
                            <a:srgbClr val="205868"/>
                          </a:solidFill>
                          <a:latin typeface="Times New Roman"/>
                          <a:cs typeface="Times New Roman"/>
                        </a:rPr>
                        <a:t>Hipotenüs</a:t>
                      </a:r>
                      <a:r>
                        <a:rPr sz="800" spc="35" dirty="0">
                          <a:solidFill>
                            <a:srgbClr val="205868"/>
                          </a:solidFill>
                          <a:latin typeface="Times New Roman"/>
                          <a:cs typeface="Times New Roman"/>
                        </a:rPr>
                        <a:t> </a:t>
                      </a:r>
                      <a:r>
                        <a:rPr sz="800" spc="-10" dirty="0">
                          <a:solidFill>
                            <a:srgbClr val="205868"/>
                          </a:solidFill>
                          <a:latin typeface="Times New Roman"/>
                          <a:cs typeface="Times New Roman"/>
                        </a:rPr>
                        <a:t>nedir?</a:t>
                      </a:r>
                      <a:endParaRPr sz="800">
                        <a:latin typeface="Times New Roman"/>
                        <a:cs typeface="Times New Roman"/>
                      </a:endParaRPr>
                    </a:p>
                    <a:p>
                      <a:pPr marL="100330">
                        <a:lnSpc>
                          <a:spcPct val="100000"/>
                        </a:lnSpc>
                        <a:spcBef>
                          <a:spcPts val="45"/>
                        </a:spcBef>
                      </a:pPr>
                      <a:r>
                        <a:rPr sz="800" spc="-5" dirty="0">
                          <a:solidFill>
                            <a:srgbClr val="205868"/>
                          </a:solidFill>
                          <a:latin typeface="Times New Roman"/>
                          <a:cs typeface="Times New Roman"/>
                        </a:rPr>
                        <a:t>Alanları a,b </a:t>
                      </a:r>
                      <a:r>
                        <a:rPr sz="800" spc="-20" dirty="0">
                          <a:solidFill>
                            <a:srgbClr val="205868"/>
                          </a:solidFill>
                          <a:latin typeface="Times New Roman"/>
                          <a:cs typeface="Times New Roman"/>
                        </a:rPr>
                        <a:t>ve </a:t>
                      </a:r>
                      <a:r>
                        <a:rPr sz="800" spc="-5" dirty="0">
                          <a:solidFill>
                            <a:srgbClr val="205868"/>
                          </a:solidFill>
                          <a:latin typeface="Times New Roman"/>
                          <a:cs typeface="Times New Roman"/>
                        </a:rPr>
                        <a:t>cinsinden </a:t>
                      </a:r>
                      <a:r>
                        <a:rPr sz="800" spc="-15" dirty="0">
                          <a:solidFill>
                            <a:srgbClr val="205868"/>
                          </a:solidFill>
                          <a:latin typeface="Times New Roman"/>
                          <a:cs typeface="Times New Roman"/>
                        </a:rPr>
                        <a:t>ifade</a:t>
                      </a:r>
                      <a:r>
                        <a:rPr sz="800" spc="45" dirty="0">
                          <a:solidFill>
                            <a:srgbClr val="205868"/>
                          </a:solidFill>
                          <a:latin typeface="Times New Roman"/>
                          <a:cs typeface="Times New Roman"/>
                        </a:rPr>
                        <a:t> </a:t>
                      </a:r>
                      <a:r>
                        <a:rPr sz="800" dirty="0">
                          <a:solidFill>
                            <a:srgbClr val="205868"/>
                          </a:solidFill>
                          <a:latin typeface="Times New Roman"/>
                          <a:cs typeface="Times New Roman"/>
                        </a:rPr>
                        <a:t>etmemizin</a:t>
                      </a:r>
                      <a:endParaRPr sz="800">
                        <a:latin typeface="Times New Roman"/>
                        <a:cs typeface="Times New Roman"/>
                      </a:endParaRPr>
                    </a:p>
                    <a:p>
                      <a:pPr marL="100330">
                        <a:lnSpc>
                          <a:spcPct val="100000"/>
                        </a:lnSpc>
                        <a:spcBef>
                          <a:spcPts val="75"/>
                        </a:spcBef>
                      </a:pPr>
                      <a:r>
                        <a:rPr sz="800" spc="-15" dirty="0">
                          <a:solidFill>
                            <a:srgbClr val="205868"/>
                          </a:solidFill>
                          <a:latin typeface="Times New Roman"/>
                          <a:cs typeface="Times New Roman"/>
                        </a:rPr>
                        <a:t>Dik </a:t>
                      </a:r>
                      <a:r>
                        <a:rPr sz="800" spc="-10" dirty="0">
                          <a:solidFill>
                            <a:srgbClr val="205868"/>
                          </a:solidFill>
                          <a:latin typeface="Times New Roman"/>
                          <a:cs typeface="Times New Roman"/>
                        </a:rPr>
                        <a:t>üçgenle </a:t>
                      </a:r>
                      <a:r>
                        <a:rPr sz="800" spc="-5" dirty="0">
                          <a:solidFill>
                            <a:srgbClr val="205868"/>
                          </a:solidFill>
                          <a:latin typeface="Times New Roman"/>
                          <a:cs typeface="Times New Roman"/>
                        </a:rPr>
                        <a:t>arasındaki ilişki</a:t>
                      </a:r>
                      <a:r>
                        <a:rPr sz="800" spc="95" dirty="0">
                          <a:solidFill>
                            <a:srgbClr val="205868"/>
                          </a:solidFill>
                          <a:latin typeface="Times New Roman"/>
                          <a:cs typeface="Times New Roman"/>
                        </a:rPr>
                        <a:t> </a:t>
                      </a:r>
                      <a:r>
                        <a:rPr sz="800" spc="-10" dirty="0">
                          <a:solidFill>
                            <a:srgbClr val="205868"/>
                          </a:solidFill>
                          <a:latin typeface="Times New Roman"/>
                          <a:cs typeface="Times New Roman"/>
                        </a:rPr>
                        <a:t>nedir?</a:t>
                      </a:r>
                      <a:endParaRPr sz="800">
                        <a:latin typeface="Times New Roman"/>
                        <a:cs typeface="Times New Roman"/>
                      </a:endParaRPr>
                    </a:p>
                  </a:txBody>
                  <a:tcPr marL="0" marR="0" marT="43220" marB="0">
                    <a:lnL w="28575">
                      <a:solidFill>
                        <a:srgbClr val="FFFFFF"/>
                      </a:solidFill>
                      <a:prstDash val="solid"/>
                    </a:lnL>
                    <a:lnR w="19050">
                      <a:solidFill>
                        <a:srgbClr val="FFFFFF"/>
                      </a:solidFill>
                      <a:prstDash val="solid"/>
                    </a:lnR>
                    <a:lnT w="38100">
                      <a:solidFill>
                        <a:srgbClr val="FFFFFF"/>
                      </a:solidFill>
                      <a:prstDash val="solid"/>
                    </a:lnT>
                    <a:lnB w="19050">
                      <a:solidFill>
                        <a:srgbClr val="FFFFFF"/>
                      </a:solidFill>
                      <a:prstDash val="solid"/>
                    </a:lnB>
                    <a:solidFill>
                      <a:srgbClr val="E4B8B7"/>
                    </a:solidFill>
                  </a:tcPr>
                </a:tc>
                <a:tc hMerge="1">
                  <a:txBody>
                    <a:bodyPr/>
                    <a:lstStyle/>
                    <a:p>
                      <a:endParaRPr/>
                    </a:p>
                  </a:txBody>
                  <a:tcPr marL="0" marR="0" marT="0" marB="0"/>
                </a:tc>
                <a:tc hMerge="1">
                  <a:txBody>
                    <a:bodyPr/>
                    <a:lstStyle/>
                    <a:p>
                      <a:endParaRPr/>
                    </a:p>
                  </a:txBody>
                  <a:tcPr marL="0" marR="0" marT="0" marB="0"/>
                </a:tc>
                <a:tc gridSpan="2">
                  <a:txBody>
                    <a:bodyPr/>
                    <a:lstStyle/>
                    <a:p>
                      <a:pPr>
                        <a:lnSpc>
                          <a:spcPct val="100000"/>
                        </a:lnSpc>
                      </a:pPr>
                      <a:endParaRPr sz="800">
                        <a:latin typeface="Times New Roman"/>
                        <a:cs typeface="Times New Roman"/>
                      </a:endParaRPr>
                    </a:p>
                    <a:p>
                      <a:pPr marL="108585">
                        <a:lnSpc>
                          <a:spcPct val="100000"/>
                        </a:lnSpc>
                        <a:spcBef>
                          <a:spcPts val="880"/>
                        </a:spcBef>
                      </a:pPr>
                      <a:r>
                        <a:rPr sz="800" spc="-10" dirty="0">
                          <a:solidFill>
                            <a:srgbClr val="205868"/>
                          </a:solidFill>
                          <a:latin typeface="Times New Roman"/>
                          <a:cs typeface="Times New Roman"/>
                        </a:rPr>
                        <a:t>Dışarıdaki </a:t>
                      </a:r>
                      <a:r>
                        <a:rPr sz="800" dirty="0">
                          <a:solidFill>
                            <a:srgbClr val="205868"/>
                          </a:solidFill>
                          <a:latin typeface="Times New Roman"/>
                          <a:cs typeface="Times New Roman"/>
                        </a:rPr>
                        <a:t>büyük </a:t>
                      </a:r>
                      <a:r>
                        <a:rPr sz="800" spc="-5" dirty="0">
                          <a:solidFill>
                            <a:srgbClr val="205868"/>
                          </a:solidFill>
                          <a:latin typeface="Times New Roman"/>
                          <a:cs typeface="Times New Roman"/>
                        </a:rPr>
                        <a:t>karenin alanını c cinsinden</a:t>
                      </a:r>
                      <a:endParaRPr sz="800">
                        <a:latin typeface="Times New Roman"/>
                        <a:cs typeface="Times New Roman"/>
                      </a:endParaRPr>
                    </a:p>
                    <a:p>
                      <a:pPr marL="108585">
                        <a:lnSpc>
                          <a:spcPct val="100000"/>
                        </a:lnSpc>
                        <a:spcBef>
                          <a:spcPts val="45"/>
                        </a:spcBef>
                      </a:pPr>
                      <a:r>
                        <a:rPr sz="800" spc="-10" dirty="0">
                          <a:solidFill>
                            <a:srgbClr val="205868"/>
                          </a:solidFill>
                          <a:latin typeface="Times New Roman"/>
                          <a:cs typeface="Times New Roman"/>
                        </a:rPr>
                        <a:t>nasıl ifade</a:t>
                      </a:r>
                      <a:r>
                        <a:rPr sz="800" spc="15" dirty="0">
                          <a:solidFill>
                            <a:srgbClr val="205868"/>
                          </a:solidFill>
                          <a:latin typeface="Times New Roman"/>
                          <a:cs typeface="Times New Roman"/>
                        </a:rPr>
                        <a:t> </a:t>
                      </a:r>
                      <a:r>
                        <a:rPr sz="800" spc="-5" dirty="0">
                          <a:solidFill>
                            <a:srgbClr val="205868"/>
                          </a:solidFill>
                          <a:latin typeface="Times New Roman"/>
                          <a:cs typeface="Times New Roman"/>
                        </a:rPr>
                        <a:t>edebiliriz?</a:t>
                      </a:r>
                      <a:endParaRPr sz="800">
                        <a:latin typeface="Times New Roman"/>
                        <a:cs typeface="Times New Roman"/>
                      </a:endParaRPr>
                    </a:p>
                  </a:txBody>
                  <a:tcPr marL="0" marR="0" marT="0" marB="0">
                    <a:lnL w="19050">
                      <a:solidFill>
                        <a:srgbClr val="FFFFFF"/>
                      </a:solidFill>
                      <a:prstDash val="solid"/>
                    </a:lnL>
                    <a:lnR w="19050">
                      <a:solidFill>
                        <a:srgbClr val="FFFFFF"/>
                      </a:solidFill>
                      <a:prstDash val="solid"/>
                    </a:lnR>
                    <a:lnT w="38100">
                      <a:solidFill>
                        <a:srgbClr val="FFFFFF"/>
                      </a:solidFill>
                      <a:prstDash val="solid"/>
                    </a:lnT>
                    <a:lnB w="19050">
                      <a:solidFill>
                        <a:srgbClr val="FFFFFF"/>
                      </a:solidFill>
                      <a:prstDash val="solid"/>
                    </a:lnB>
                    <a:solidFill>
                      <a:srgbClr val="E4B8B7"/>
                    </a:solidFill>
                  </a:tcPr>
                </a:tc>
                <a:tc hMerge="1">
                  <a:txBody>
                    <a:bodyPr/>
                    <a:lstStyle/>
                    <a:p>
                      <a:endParaRPr/>
                    </a:p>
                  </a:txBody>
                  <a:tcPr marL="0" marR="0" marT="0" marB="0"/>
                </a:tc>
                <a:tc gridSpan="2">
                  <a:txBody>
                    <a:bodyPr/>
                    <a:lstStyle/>
                    <a:p>
                      <a:pPr>
                        <a:lnSpc>
                          <a:spcPct val="100000"/>
                        </a:lnSpc>
                      </a:pPr>
                      <a:endParaRPr sz="800" dirty="0">
                        <a:latin typeface="Times New Roman"/>
                        <a:cs typeface="Times New Roman"/>
                      </a:endParaRPr>
                    </a:p>
                    <a:p>
                      <a:pPr marL="164465">
                        <a:lnSpc>
                          <a:spcPct val="100000"/>
                        </a:lnSpc>
                        <a:spcBef>
                          <a:spcPts val="880"/>
                        </a:spcBef>
                      </a:pPr>
                      <a:r>
                        <a:rPr sz="800" spc="-10" dirty="0">
                          <a:solidFill>
                            <a:srgbClr val="205868"/>
                          </a:solidFill>
                          <a:latin typeface="Times New Roman"/>
                          <a:cs typeface="Times New Roman"/>
                        </a:rPr>
                        <a:t>Üçgenlerin </a:t>
                      </a:r>
                      <a:r>
                        <a:rPr sz="800" spc="-5" dirty="0">
                          <a:solidFill>
                            <a:srgbClr val="205868"/>
                          </a:solidFill>
                          <a:latin typeface="Times New Roman"/>
                          <a:cs typeface="Times New Roman"/>
                        </a:rPr>
                        <a:t>yerini değiştirdikten</a:t>
                      </a:r>
                      <a:r>
                        <a:rPr sz="800" spc="-20" dirty="0">
                          <a:solidFill>
                            <a:srgbClr val="205868"/>
                          </a:solidFill>
                          <a:latin typeface="Times New Roman"/>
                          <a:cs typeface="Times New Roman"/>
                        </a:rPr>
                        <a:t> </a:t>
                      </a:r>
                      <a:r>
                        <a:rPr sz="800" spc="-5" dirty="0">
                          <a:solidFill>
                            <a:srgbClr val="205868"/>
                          </a:solidFill>
                          <a:latin typeface="Times New Roman"/>
                          <a:cs typeface="Times New Roman"/>
                        </a:rPr>
                        <a:t>sonra</a:t>
                      </a:r>
                      <a:endParaRPr sz="800" dirty="0">
                        <a:latin typeface="Times New Roman"/>
                        <a:cs typeface="Times New Roman"/>
                      </a:endParaRPr>
                    </a:p>
                    <a:p>
                      <a:pPr marL="164465">
                        <a:lnSpc>
                          <a:spcPct val="100000"/>
                        </a:lnSpc>
                        <a:spcBef>
                          <a:spcPts val="45"/>
                        </a:spcBef>
                      </a:pPr>
                      <a:r>
                        <a:rPr sz="800" spc="-10" dirty="0">
                          <a:solidFill>
                            <a:srgbClr val="205868"/>
                          </a:solidFill>
                          <a:latin typeface="Times New Roman"/>
                          <a:cs typeface="Times New Roman"/>
                        </a:rPr>
                        <a:t>oluşan </a:t>
                      </a:r>
                      <a:r>
                        <a:rPr sz="800" spc="-5" dirty="0">
                          <a:solidFill>
                            <a:srgbClr val="205868"/>
                          </a:solidFill>
                          <a:latin typeface="Times New Roman"/>
                          <a:cs typeface="Times New Roman"/>
                        </a:rPr>
                        <a:t>yeni </a:t>
                      </a:r>
                      <a:r>
                        <a:rPr sz="800" dirty="0">
                          <a:solidFill>
                            <a:srgbClr val="205868"/>
                          </a:solidFill>
                          <a:latin typeface="Times New Roman"/>
                          <a:cs typeface="Times New Roman"/>
                        </a:rPr>
                        <a:t>şeklin alanı</a:t>
                      </a:r>
                      <a:r>
                        <a:rPr sz="800" spc="-30" dirty="0">
                          <a:solidFill>
                            <a:srgbClr val="205868"/>
                          </a:solidFill>
                          <a:latin typeface="Times New Roman"/>
                          <a:cs typeface="Times New Roman"/>
                        </a:rPr>
                        <a:t> </a:t>
                      </a:r>
                      <a:r>
                        <a:rPr sz="800" spc="-10" dirty="0">
                          <a:solidFill>
                            <a:srgbClr val="205868"/>
                          </a:solidFill>
                          <a:latin typeface="Times New Roman"/>
                          <a:cs typeface="Times New Roman"/>
                        </a:rPr>
                        <a:t>hakkında</a:t>
                      </a:r>
                      <a:endParaRPr sz="800" dirty="0">
                        <a:latin typeface="Times New Roman"/>
                        <a:cs typeface="Times New Roman"/>
                      </a:endParaRPr>
                    </a:p>
                    <a:p>
                      <a:pPr marL="198120">
                        <a:lnSpc>
                          <a:spcPct val="100000"/>
                        </a:lnSpc>
                        <a:spcBef>
                          <a:spcPts val="75"/>
                        </a:spcBef>
                      </a:pPr>
                      <a:r>
                        <a:rPr sz="800" spc="-20" dirty="0">
                          <a:solidFill>
                            <a:srgbClr val="205868"/>
                          </a:solidFill>
                          <a:latin typeface="Times New Roman"/>
                          <a:cs typeface="Times New Roman"/>
                        </a:rPr>
                        <a:t>ne</a:t>
                      </a:r>
                      <a:r>
                        <a:rPr sz="800" spc="10" dirty="0">
                          <a:solidFill>
                            <a:srgbClr val="205868"/>
                          </a:solidFill>
                          <a:latin typeface="Times New Roman"/>
                          <a:cs typeface="Times New Roman"/>
                        </a:rPr>
                        <a:t> </a:t>
                      </a:r>
                      <a:r>
                        <a:rPr sz="800" spc="-5" dirty="0">
                          <a:solidFill>
                            <a:srgbClr val="205868"/>
                          </a:solidFill>
                          <a:latin typeface="Times New Roman"/>
                          <a:cs typeface="Times New Roman"/>
                        </a:rPr>
                        <a:t>söyleyebiliriz?</a:t>
                      </a:r>
                      <a:endParaRPr sz="800" dirty="0">
                        <a:latin typeface="Times New Roman"/>
                        <a:cs typeface="Times New Roman"/>
                      </a:endParaRPr>
                    </a:p>
                  </a:txBody>
                  <a:tcPr marL="0" marR="0" marT="0" marB="0">
                    <a:lnL w="19050">
                      <a:solidFill>
                        <a:srgbClr val="FFFFFF"/>
                      </a:solidFill>
                      <a:prstDash val="solid"/>
                    </a:lnL>
                    <a:lnR w="19050">
                      <a:solidFill>
                        <a:srgbClr val="FFFFFF"/>
                      </a:solidFill>
                      <a:prstDash val="solid"/>
                    </a:lnR>
                    <a:lnT w="28575">
                      <a:solidFill>
                        <a:srgbClr val="FFFFFF"/>
                      </a:solidFill>
                      <a:prstDash val="solid"/>
                    </a:lnT>
                    <a:lnB w="19050">
                      <a:solidFill>
                        <a:srgbClr val="FFFFFF"/>
                      </a:solidFill>
                      <a:prstDash val="solid"/>
                    </a:lnB>
                    <a:solidFill>
                      <a:srgbClr val="E4B8B7"/>
                    </a:solidFill>
                  </a:tcPr>
                </a:tc>
                <a:tc hMerge="1">
                  <a:txBody>
                    <a:bodyPr/>
                    <a:lstStyle/>
                    <a:p>
                      <a:endParaRPr/>
                    </a:p>
                  </a:txBody>
                  <a:tcPr marL="0" marR="0" marT="0" marB="0"/>
                </a:tc>
                <a:extLst>
                  <a:ext uri="{0D108BD9-81ED-4DB2-BD59-A6C34878D82A}">
                    <a16:rowId xmlns:a16="http://schemas.microsoft.com/office/drawing/2014/main" val="10003"/>
                  </a:ext>
                </a:extLst>
              </a:tr>
              <a:tr h="315427">
                <a:tc gridSpan="7">
                  <a:txBody>
                    <a:bodyPr/>
                    <a:lstStyle/>
                    <a:p>
                      <a:pPr marL="100330">
                        <a:lnSpc>
                          <a:spcPct val="100000"/>
                        </a:lnSpc>
                        <a:spcBef>
                          <a:spcPts val="600"/>
                        </a:spcBef>
                      </a:pPr>
                      <a:r>
                        <a:rPr sz="900" b="1" dirty="0">
                          <a:solidFill>
                            <a:srgbClr val="205868"/>
                          </a:solidFill>
                          <a:latin typeface="Times New Roman"/>
                          <a:cs typeface="Times New Roman"/>
                        </a:rPr>
                        <a:t>Öğrenci</a:t>
                      </a:r>
                      <a:r>
                        <a:rPr sz="900" b="1" spc="-15" dirty="0">
                          <a:solidFill>
                            <a:srgbClr val="205868"/>
                          </a:solidFill>
                          <a:latin typeface="Times New Roman"/>
                          <a:cs typeface="Times New Roman"/>
                        </a:rPr>
                        <a:t> </a:t>
                      </a:r>
                      <a:r>
                        <a:rPr sz="900" b="1" spc="-5" dirty="0">
                          <a:solidFill>
                            <a:srgbClr val="205868"/>
                          </a:solidFill>
                          <a:latin typeface="Times New Roman"/>
                          <a:cs typeface="Times New Roman"/>
                        </a:rPr>
                        <a:t>kazanımları:</a:t>
                      </a:r>
                      <a:endParaRPr sz="900" dirty="0">
                        <a:latin typeface="Times New Roman"/>
                        <a:cs typeface="Times New Roman"/>
                      </a:endParaRPr>
                    </a:p>
                    <a:p>
                      <a:pPr marL="100330">
                        <a:lnSpc>
                          <a:spcPct val="100000"/>
                        </a:lnSpc>
                        <a:spcBef>
                          <a:spcPts val="105"/>
                        </a:spcBef>
                      </a:pPr>
                      <a:r>
                        <a:rPr sz="800" b="1" spc="-10" dirty="0">
                          <a:solidFill>
                            <a:srgbClr val="205868"/>
                          </a:solidFill>
                          <a:latin typeface="Times New Roman"/>
                          <a:cs typeface="Times New Roman"/>
                        </a:rPr>
                        <a:t>Kenar uzunlukları </a:t>
                      </a:r>
                      <a:r>
                        <a:rPr sz="800" b="1" spc="-5" dirty="0">
                          <a:solidFill>
                            <a:srgbClr val="205868"/>
                          </a:solidFill>
                          <a:latin typeface="Times New Roman"/>
                          <a:cs typeface="Times New Roman"/>
                        </a:rPr>
                        <a:t>bilinen dörtgenlerin alanlarını</a:t>
                      </a:r>
                      <a:r>
                        <a:rPr sz="800" b="1" spc="50" dirty="0">
                          <a:solidFill>
                            <a:srgbClr val="205868"/>
                          </a:solidFill>
                          <a:latin typeface="Times New Roman"/>
                          <a:cs typeface="Times New Roman"/>
                        </a:rPr>
                        <a:t> </a:t>
                      </a:r>
                      <a:r>
                        <a:rPr sz="800" b="1" spc="-10" dirty="0">
                          <a:solidFill>
                            <a:srgbClr val="205868"/>
                          </a:solidFill>
                          <a:latin typeface="Times New Roman"/>
                          <a:cs typeface="Times New Roman"/>
                        </a:rPr>
                        <a:t>hesaplar.</a:t>
                      </a:r>
                      <a:endParaRPr sz="800" dirty="0">
                        <a:latin typeface="Times New Roman"/>
                        <a:cs typeface="Times New Roman"/>
                      </a:endParaRPr>
                    </a:p>
                  </a:txBody>
                  <a:tcPr marL="0" marR="0" marT="42863" marB="0">
                    <a:lnL w="28575">
                      <a:solidFill>
                        <a:srgbClr val="FFFFFF"/>
                      </a:solidFill>
                      <a:prstDash val="solid"/>
                    </a:lnL>
                    <a:lnR w="19050">
                      <a:solidFill>
                        <a:srgbClr val="FFFFFF"/>
                      </a:solidFill>
                      <a:prstDash val="solid"/>
                    </a:lnR>
                    <a:lnT w="19050">
                      <a:solidFill>
                        <a:srgbClr val="FFFFFF"/>
                      </a:solidFill>
                      <a:prstDash val="solid"/>
                    </a:lnT>
                    <a:solidFill>
                      <a:srgbClr val="E4B8B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701386">
                <a:tc gridSpan="7">
                  <a:txBody>
                    <a:bodyPr/>
                    <a:lstStyle/>
                    <a:p>
                      <a:pPr marL="100330">
                        <a:lnSpc>
                          <a:spcPct val="100000"/>
                        </a:lnSpc>
                        <a:spcBef>
                          <a:spcPts val="675"/>
                        </a:spcBef>
                      </a:pPr>
                      <a:r>
                        <a:rPr sz="900" b="1" spc="-5" dirty="0">
                          <a:solidFill>
                            <a:srgbClr val="205868"/>
                          </a:solidFill>
                          <a:latin typeface="Times New Roman"/>
                          <a:cs typeface="Times New Roman"/>
                        </a:rPr>
                        <a:t>İlgili </a:t>
                      </a:r>
                      <a:r>
                        <a:rPr sz="900" b="1" spc="-10" dirty="0">
                          <a:solidFill>
                            <a:srgbClr val="205868"/>
                          </a:solidFill>
                          <a:latin typeface="Times New Roman"/>
                          <a:cs typeface="Times New Roman"/>
                        </a:rPr>
                        <a:t>kazanım: </a:t>
                      </a:r>
                      <a:r>
                        <a:rPr sz="800" b="1" spc="-5" dirty="0">
                          <a:solidFill>
                            <a:srgbClr val="205868"/>
                          </a:solidFill>
                          <a:latin typeface="Times New Roman"/>
                          <a:cs typeface="Times New Roman"/>
                        </a:rPr>
                        <a:t>M.8.3.1.5. </a:t>
                      </a:r>
                      <a:r>
                        <a:rPr sz="800" b="1" spc="-10" dirty="0">
                          <a:solidFill>
                            <a:srgbClr val="205868"/>
                          </a:solidFill>
                          <a:latin typeface="Times New Roman"/>
                          <a:cs typeface="Times New Roman"/>
                        </a:rPr>
                        <a:t>Pisagor </a:t>
                      </a:r>
                      <a:r>
                        <a:rPr sz="800" b="1" spc="-5" dirty="0">
                          <a:solidFill>
                            <a:srgbClr val="205868"/>
                          </a:solidFill>
                          <a:latin typeface="Times New Roman"/>
                          <a:cs typeface="Times New Roman"/>
                        </a:rPr>
                        <a:t>bağıntısını oluşturur, ilgili problemleri</a:t>
                      </a:r>
                      <a:r>
                        <a:rPr sz="800" b="1" spc="100" dirty="0">
                          <a:solidFill>
                            <a:srgbClr val="205868"/>
                          </a:solidFill>
                          <a:latin typeface="Times New Roman"/>
                          <a:cs typeface="Times New Roman"/>
                        </a:rPr>
                        <a:t> </a:t>
                      </a:r>
                      <a:r>
                        <a:rPr sz="800" b="1" spc="-5" dirty="0">
                          <a:solidFill>
                            <a:srgbClr val="205868"/>
                          </a:solidFill>
                          <a:latin typeface="Times New Roman"/>
                          <a:cs typeface="Times New Roman"/>
                        </a:rPr>
                        <a:t>çözer.</a:t>
                      </a:r>
                      <a:endParaRPr sz="800" dirty="0">
                        <a:latin typeface="Times New Roman"/>
                        <a:cs typeface="Times New Roman"/>
                      </a:endParaRPr>
                    </a:p>
                    <a:p>
                      <a:pPr marL="292100" indent="-192405">
                        <a:lnSpc>
                          <a:spcPct val="100000"/>
                        </a:lnSpc>
                        <a:spcBef>
                          <a:spcPts val="105"/>
                        </a:spcBef>
                        <a:buAutoNum type="alphaLcParenR"/>
                        <a:tabLst>
                          <a:tab pos="292735" algn="l"/>
                        </a:tabLst>
                      </a:pPr>
                      <a:r>
                        <a:rPr sz="800" b="1" spc="-10" dirty="0">
                          <a:solidFill>
                            <a:srgbClr val="205868"/>
                          </a:solidFill>
                          <a:latin typeface="Times New Roman"/>
                          <a:cs typeface="Times New Roman"/>
                        </a:rPr>
                        <a:t>Pisagor </a:t>
                      </a:r>
                      <a:r>
                        <a:rPr sz="800" b="1" spc="-5" dirty="0">
                          <a:solidFill>
                            <a:srgbClr val="205868"/>
                          </a:solidFill>
                          <a:latin typeface="Times New Roman"/>
                          <a:cs typeface="Times New Roman"/>
                        </a:rPr>
                        <a:t>bağıntısının </a:t>
                      </a:r>
                      <a:r>
                        <a:rPr sz="800" b="1" dirty="0">
                          <a:solidFill>
                            <a:srgbClr val="205868"/>
                          </a:solidFill>
                          <a:latin typeface="Times New Roman"/>
                          <a:cs typeface="Times New Roman"/>
                        </a:rPr>
                        <a:t>gerçek </a:t>
                      </a:r>
                      <a:r>
                        <a:rPr sz="800" b="1" spc="-10" dirty="0">
                          <a:solidFill>
                            <a:srgbClr val="205868"/>
                          </a:solidFill>
                          <a:latin typeface="Times New Roman"/>
                          <a:cs typeface="Times New Roman"/>
                        </a:rPr>
                        <a:t>hayat </a:t>
                      </a:r>
                      <a:r>
                        <a:rPr sz="800" b="1" spc="-5" dirty="0">
                          <a:solidFill>
                            <a:srgbClr val="205868"/>
                          </a:solidFill>
                          <a:latin typeface="Times New Roman"/>
                          <a:cs typeface="Times New Roman"/>
                        </a:rPr>
                        <a:t>uygulamalarına yönelik çalışmalara yer</a:t>
                      </a:r>
                      <a:r>
                        <a:rPr sz="800" b="1" spc="50" dirty="0">
                          <a:solidFill>
                            <a:srgbClr val="205868"/>
                          </a:solidFill>
                          <a:latin typeface="Times New Roman"/>
                          <a:cs typeface="Times New Roman"/>
                        </a:rPr>
                        <a:t> </a:t>
                      </a:r>
                      <a:r>
                        <a:rPr sz="800" b="1" dirty="0">
                          <a:solidFill>
                            <a:srgbClr val="205868"/>
                          </a:solidFill>
                          <a:latin typeface="Times New Roman"/>
                          <a:cs typeface="Times New Roman"/>
                        </a:rPr>
                        <a:t>verilir.</a:t>
                      </a:r>
                      <a:endParaRPr sz="800" dirty="0">
                        <a:latin typeface="Times New Roman"/>
                        <a:cs typeface="Times New Roman"/>
                      </a:endParaRPr>
                    </a:p>
                    <a:p>
                      <a:pPr marL="301625" indent="-201930">
                        <a:lnSpc>
                          <a:spcPct val="100000"/>
                        </a:lnSpc>
                        <a:spcBef>
                          <a:spcPts val="50"/>
                        </a:spcBef>
                        <a:buAutoNum type="alphaLcParenR"/>
                        <a:tabLst>
                          <a:tab pos="302260" algn="l"/>
                        </a:tabLst>
                      </a:pPr>
                      <a:r>
                        <a:rPr sz="800" b="1" spc="-5" dirty="0">
                          <a:solidFill>
                            <a:srgbClr val="205868"/>
                          </a:solidFill>
                          <a:latin typeface="Times New Roman"/>
                          <a:cs typeface="Times New Roman"/>
                        </a:rPr>
                        <a:t>Koordinat düzlemi </a:t>
                      </a:r>
                      <a:r>
                        <a:rPr sz="800" b="1" spc="-10" dirty="0">
                          <a:solidFill>
                            <a:srgbClr val="205868"/>
                          </a:solidFill>
                          <a:latin typeface="Times New Roman"/>
                          <a:cs typeface="Times New Roman"/>
                        </a:rPr>
                        <a:t>üzerinde </a:t>
                      </a:r>
                      <a:r>
                        <a:rPr sz="800" b="1" spc="-5" dirty="0">
                          <a:solidFill>
                            <a:srgbClr val="205868"/>
                          </a:solidFill>
                          <a:latin typeface="Times New Roman"/>
                          <a:cs typeface="Times New Roman"/>
                        </a:rPr>
                        <a:t>verilen iki </a:t>
                      </a:r>
                      <a:r>
                        <a:rPr sz="800" b="1" spc="-10" dirty="0">
                          <a:solidFill>
                            <a:srgbClr val="205868"/>
                          </a:solidFill>
                          <a:latin typeface="Times New Roman"/>
                          <a:cs typeface="Times New Roman"/>
                        </a:rPr>
                        <a:t>nokta </a:t>
                      </a:r>
                      <a:r>
                        <a:rPr sz="800" b="1" spc="-5" dirty="0">
                          <a:solidFill>
                            <a:srgbClr val="205868"/>
                          </a:solidFill>
                          <a:latin typeface="Times New Roman"/>
                          <a:cs typeface="Times New Roman"/>
                        </a:rPr>
                        <a:t>arasındaki </a:t>
                      </a:r>
                      <a:r>
                        <a:rPr sz="800" b="1" spc="-10" dirty="0">
                          <a:solidFill>
                            <a:srgbClr val="205868"/>
                          </a:solidFill>
                          <a:latin typeface="Times New Roman"/>
                          <a:cs typeface="Times New Roman"/>
                        </a:rPr>
                        <a:t>uzaklığı </a:t>
                      </a:r>
                      <a:r>
                        <a:rPr sz="800" b="1" dirty="0">
                          <a:solidFill>
                            <a:srgbClr val="205868"/>
                          </a:solidFill>
                          <a:latin typeface="Times New Roman"/>
                          <a:cs typeface="Times New Roman"/>
                        </a:rPr>
                        <a:t>Pisagor </a:t>
                      </a:r>
                      <a:r>
                        <a:rPr sz="800" b="1" spc="-5" dirty="0">
                          <a:solidFill>
                            <a:srgbClr val="205868"/>
                          </a:solidFill>
                          <a:latin typeface="Times New Roman"/>
                          <a:cs typeface="Times New Roman"/>
                        </a:rPr>
                        <a:t>bağıntısını kullanarak bulma </a:t>
                      </a:r>
                      <a:r>
                        <a:rPr sz="800" b="1" spc="-10" dirty="0">
                          <a:solidFill>
                            <a:srgbClr val="205868"/>
                          </a:solidFill>
                          <a:latin typeface="Times New Roman"/>
                          <a:cs typeface="Times New Roman"/>
                        </a:rPr>
                        <a:t>çalışmalarına </a:t>
                      </a:r>
                      <a:r>
                        <a:rPr sz="800" b="1" dirty="0">
                          <a:solidFill>
                            <a:srgbClr val="205868"/>
                          </a:solidFill>
                          <a:latin typeface="Times New Roman"/>
                          <a:cs typeface="Times New Roman"/>
                        </a:rPr>
                        <a:t>yer</a:t>
                      </a:r>
                      <a:r>
                        <a:rPr sz="800" b="1" spc="305" dirty="0">
                          <a:solidFill>
                            <a:srgbClr val="205868"/>
                          </a:solidFill>
                          <a:latin typeface="Times New Roman"/>
                          <a:cs typeface="Times New Roman"/>
                        </a:rPr>
                        <a:t> </a:t>
                      </a:r>
                      <a:r>
                        <a:rPr sz="800" b="1" spc="-5" dirty="0">
                          <a:solidFill>
                            <a:srgbClr val="205868"/>
                          </a:solidFill>
                          <a:latin typeface="Times New Roman"/>
                          <a:cs typeface="Times New Roman"/>
                        </a:rPr>
                        <a:t>verilir.</a:t>
                      </a:r>
                      <a:endParaRPr sz="800" dirty="0">
                        <a:latin typeface="Times New Roman"/>
                        <a:cs typeface="Times New Roman"/>
                      </a:endParaRPr>
                    </a:p>
                    <a:p>
                      <a:pPr marL="146050">
                        <a:lnSpc>
                          <a:spcPct val="100000"/>
                        </a:lnSpc>
                        <a:spcBef>
                          <a:spcPts val="70"/>
                        </a:spcBef>
                      </a:pPr>
                      <a:r>
                        <a:rPr sz="800" b="1" spc="-15" dirty="0">
                          <a:solidFill>
                            <a:srgbClr val="205868"/>
                          </a:solidFill>
                          <a:latin typeface="Times New Roman"/>
                          <a:cs typeface="Times New Roman"/>
                        </a:rPr>
                        <a:t>İki </a:t>
                      </a:r>
                      <a:r>
                        <a:rPr sz="800" b="1" spc="-10" dirty="0">
                          <a:solidFill>
                            <a:srgbClr val="205868"/>
                          </a:solidFill>
                          <a:latin typeface="Times New Roman"/>
                          <a:cs typeface="Times New Roman"/>
                        </a:rPr>
                        <a:t>nokta </a:t>
                      </a:r>
                      <a:r>
                        <a:rPr sz="800" b="1" spc="-5" dirty="0">
                          <a:solidFill>
                            <a:srgbClr val="205868"/>
                          </a:solidFill>
                          <a:latin typeface="Times New Roman"/>
                          <a:cs typeface="Times New Roman"/>
                        </a:rPr>
                        <a:t>arasındaki uzaklık </a:t>
                      </a:r>
                      <a:r>
                        <a:rPr sz="800" b="1" dirty="0">
                          <a:solidFill>
                            <a:srgbClr val="205868"/>
                          </a:solidFill>
                          <a:latin typeface="Times New Roman"/>
                          <a:cs typeface="Times New Roman"/>
                        </a:rPr>
                        <a:t>formülü</a:t>
                      </a:r>
                      <a:r>
                        <a:rPr sz="800" b="1" spc="35" dirty="0">
                          <a:solidFill>
                            <a:srgbClr val="205868"/>
                          </a:solidFill>
                          <a:latin typeface="Times New Roman"/>
                          <a:cs typeface="Times New Roman"/>
                        </a:rPr>
                        <a:t> </a:t>
                      </a:r>
                      <a:r>
                        <a:rPr sz="800" b="1" spc="-5" dirty="0">
                          <a:solidFill>
                            <a:srgbClr val="205868"/>
                          </a:solidFill>
                          <a:latin typeface="Times New Roman"/>
                          <a:cs typeface="Times New Roman"/>
                        </a:rPr>
                        <a:t>verilmez.</a:t>
                      </a:r>
                      <a:endParaRPr sz="800" dirty="0">
                        <a:latin typeface="Times New Roman"/>
                        <a:cs typeface="Times New Roman"/>
                      </a:endParaRPr>
                    </a:p>
                    <a:p>
                      <a:pPr marL="146050" marR="1024255" indent="-45720">
                        <a:lnSpc>
                          <a:spcPct val="102899"/>
                        </a:lnSpc>
                        <a:buAutoNum type="alphaLcParenR" startAt="3"/>
                        <a:tabLst>
                          <a:tab pos="283210" algn="l"/>
                        </a:tabLst>
                      </a:pPr>
                      <a:r>
                        <a:rPr sz="800" b="1" spc="-10" dirty="0">
                          <a:solidFill>
                            <a:srgbClr val="205868"/>
                          </a:solidFill>
                          <a:latin typeface="Times New Roman"/>
                          <a:cs typeface="Times New Roman"/>
                        </a:rPr>
                        <a:t>Kenar uzunlukları </a:t>
                      </a:r>
                      <a:r>
                        <a:rPr sz="800" b="1" spc="-5" dirty="0">
                          <a:solidFill>
                            <a:srgbClr val="205868"/>
                          </a:solidFill>
                          <a:latin typeface="Times New Roman"/>
                          <a:cs typeface="Times New Roman"/>
                        </a:rPr>
                        <a:t>verilen </a:t>
                      </a:r>
                      <a:r>
                        <a:rPr sz="800" b="1" spc="-10" dirty="0">
                          <a:solidFill>
                            <a:srgbClr val="205868"/>
                          </a:solidFill>
                          <a:latin typeface="Times New Roman"/>
                          <a:cs typeface="Times New Roman"/>
                        </a:rPr>
                        <a:t>bir </a:t>
                      </a:r>
                      <a:r>
                        <a:rPr sz="800" b="1" spc="-5" dirty="0">
                          <a:solidFill>
                            <a:srgbClr val="205868"/>
                          </a:solidFill>
                          <a:latin typeface="Times New Roman"/>
                          <a:cs typeface="Times New Roman"/>
                        </a:rPr>
                        <a:t>üçgenin dik </a:t>
                      </a:r>
                      <a:r>
                        <a:rPr sz="800" b="1" spc="-10" dirty="0">
                          <a:solidFill>
                            <a:srgbClr val="205868"/>
                          </a:solidFill>
                          <a:latin typeface="Times New Roman"/>
                          <a:cs typeface="Times New Roman"/>
                        </a:rPr>
                        <a:t>üçgen olup olmadığına </a:t>
                      </a:r>
                      <a:r>
                        <a:rPr sz="800" b="1" dirty="0">
                          <a:solidFill>
                            <a:srgbClr val="205868"/>
                          </a:solidFill>
                          <a:latin typeface="Times New Roman"/>
                          <a:cs typeface="Times New Roman"/>
                        </a:rPr>
                        <a:t>Pisagor </a:t>
                      </a:r>
                      <a:r>
                        <a:rPr sz="800" b="1" spc="-5" dirty="0">
                          <a:solidFill>
                            <a:srgbClr val="205868"/>
                          </a:solidFill>
                          <a:latin typeface="Times New Roman"/>
                          <a:cs typeface="Times New Roman"/>
                        </a:rPr>
                        <a:t>bağıntısını </a:t>
                      </a:r>
                      <a:r>
                        <a:rPr sz="800" b="1" spc="-10" dirty="0">
                          <a:solidFill>
                            <a:srgbClr val="205868"/>
                          </a:solidFill>
                          <a:latin typeface="Times New Roman"/>
                          <a:cs typeface="Times New Roman"/>
                        </a:rPr>
                        <a:t>kullanarak karar vermeye </a:t>
                      </a:r>
                      <a:r>
                        <a:rPr sz="800" b="1" spc="-5" dirty="0">
                          <a:solidFill>
                            <a:srgbClr val="205868"/>
                          </a:solidFill>
                          <a:latin typeface="Times New Roman"/>
                          <a:cs typeface="Times New Roman"/>
                        </a:rPr>
                        <a:t>yönelik  </a:t>
                      </a:r>
                      <a:r>
                        <a:rPr sz="800" b="1" spc="-10" dirty="0">
                          <a:solidFill>
                            <a:srgbClr val="205868"/>
                          </a:solidFill>
                          <a:latin typeface="Times New Roman"/>
                          <a:cs typeface="Times New Roman"/>
                        </a:rPr>
                        <a:t>çalışmalar</a:t>
                      </a:r>
                      <a:r>
                        <a:rPr sz="800" b="1" spc="5" dirty="0">
                          <a:solidFill>
                            <a:srgbClr val="205868"/>
                          </a:solidFill>
                          <a:latin typeface="Times New Roman"/>
                          <a:cs typeface="Times New Roman"/>
                        </a:rPr>
                        <a:t> </a:t>
                      </a:r>
                      <a:r>
                        <a:rPr sz="800" b="1" spc="-5" dirty="0">
                          <a:solidFill>
                            <a:srgbClr val="205868"/>
                          </a:solidFill>
                          <a:latin typeface="Times New Roman"/>
                          <a:cs typeface="Times New Roman"/>
                        </a:rPr>
                        <a:t>yapılır.</a:t>
                      </a:r>
                      <a:endParaRPr sz="800" dirty="0">
                        <a:latin typeface="Times New Roman"/>
                        <a:cs typeface="Times New Roman"/>
                      </a:endParaRPr>
                    </a:p>
                  </a:txBody>
                  <a:tcPr marL="0" marR="0" marT="48220" marB="0">
                    <a:lnL w="28575">
                      <a:solidFill>
                        <a:srgbClr val="FFFFFF"/>
                      </a:solidFill>
                      <a:prstDash val="solid"/>
                    </a:lnL>
                    <a:lnR w="19050">
                      <a:solidFill>
                        <a:srgbClr val="FFFFFF"/>
                      </a:solidFill>
                      <a:prstDash val="solid"/>
                    </a:lnR>
                    <a:lnB w="19050">
                      <a:solidFill>
                        <a:srgbClr val="FFFFFF"/>
                      </a:solidFill>
                      <a:prstDash val="solid"/>
                    </a:lnB>
                    <a:solidFill>
                      <a:srgbClr val="E4B8B7"/>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bl>
          </a:graphicData>
        </a:graphic>
      </p:graphicFrame>
      <p:pic>
        <p:nvPicPr>
          <p:cNvPr id="2" name="Resim 1"/>
          <p:cNvPicPr>
            <a:picLocks noChangeAspect="1"/>
          </p:cNvPicPr>
          <p:nvPr/>
        </p:nvPicPr>
        <p:blipFill>
          <a:blip r:embed="rId2"/>
          <a:stretch>
            <a:fillRect/>
          </a:stretch>
        </p:blipFill>
        <p:spPr>
          <a:xfrm>
            <a:off x="225410" y="3100393"/>
            <a:ext cx="541139" cy="584002"/>
          </a:xfrm>
          <a:prstGeom prst="rect">
            <a:avLst/>
          </a:prstGeom>
        </p:spPr>
      </p:pic>
      <p:pic>
        <p:nvPicPr>
          <p:cNvPr id="11" name="Resim 10"/>
          <p:cNvPicPr>
            <a:picLocks noChangeAspect="1"/>
          </p:cNvPicPr>
          <p:nvPr/>
        </p:nvPicPr>
        <p:blipFill rotWithShape="1">
          <a:blip r:embed="rId3" cstate="hqprint">
            <a:extLst>
              <a:ext uri="{28A0092B-C50C-407E-A947-70E740481C1C}">
                <a14:useLocalDpi xmlns:a14="http://schemas.microsoft.com/office/drawing/2010/main" val="0"/>
              </a:ext>
            </a:extLst>
          </a:blip>
          <a:srcRect l="28914" t="11573" r="29419" b="12191"/>
          <a:stretch/>
        </p:blipFill>
        <p:spPr>
          <a:xfrm>
            <a:off x="2413823" y="3260413"/>
            <a:ext cx="728663" cy="728663"/>
          </a:xfrm>
          <a:prstGeom prst="rect">
            <a:avLst/>
          </a:prstGeom>
        </p:spPr>
      </p:pic>
      <p:pic>
        <p:nvPicPr>
          <p:cNvPr id="12" name="Resim 11"/>
          <p:cNvPicPr>
            <a:picLocks noChangeAspect="1"/>
          </p:cNvPicPr>
          <p:nvPr/>
        </p:nvPicPr>
        <p:blipFill rotWithShape="1">
          <a:blip r:embed="rId4" cstate="hqprint">
            <a:extLst>
              <a:ext uri="{28A0092B-C50C-407E-A947-70E740481C1C}">
                <a14:useLocalDpi xmlns:a14="http://schemas.microsoft.com/office/drawing/2010/main" val="0"/>
              </a:ext>
            </a:extLst>
          </a:blip>
          <a:srcRect l="28914" t="11573" r="29419" b="12191"/>
          <a:stretch/>
        </p:blipFill>
        <p:spPr>
          <a:xfrm>
            <a:off x="4784783" y="3172085"/>
            <a:ext cx="771525" cy="771525"/>
          </a:xfrm>
          <a:prstGeom prst="rect">
            <a:avLst/>
          </a:prstGeom>
        </p:spPr>
      </p:pic>
      <p:pic>
        <p:nvPicPr>
          <p:cNvPr id="3" name="Resim 2"/>
          <p:cNvPicPr>
            <a:picLocks noChangeAspect="1"/>
          </p:cNvPicPr>
          <p:nvPr/>
        </p:nvPicPr>
        <p:blipFill>
          <a:blip r:embed="rId5"/>
          <a:stretch>
            <a:fillRect/>
          </a:stretch>
        </p:blipFill>
        <p:spPr>
          <a:xfrm>
            <a:off x="352467" y="4815683"/>
            <a:ext cx="828165" cy="832570"/>
          </a:xfrm>
          <a:prstGeom prst="rect">
            <a:avLst/>
          </a:prstGeom>
        </p:spPr>
      </p:pic>
      <p:pic>
        <p:nvPicPr>
          <p:cNvPr id="4" name="Resim 3"/>
          <p:cNvPicPr>
            <a:picLocks noChangeAspect="1"/>
          </p:cNvPicPr>
          <p:nvPr/>
        </p:nvPicPr>
        <p:blipFill>
          <a:blip r:embed="rId6"/>
          <a:stretch>
            <a:fillRect/>
          </a:stretch>
        </p:blipFill>
        <p:spPr>
          <a:xfrm>
            <a:off x="2562012" y="4892119"/>
            <a:ext cx="766185" cy="756608"/>
          </a:xfrm>
          <a:prstGeom prst="rect">
            <a:avLst/>
          </a:prstGeom>
        </p:spPr>
      </p:pic>
      <p:pic>
        <p:nvPicPr>
          <p:cNvPr id="5" name="Resim 4"/>
          <p:cNvPicPr>
            <a:picLocks noChangeAspect="1"/>
          </p:cNvPicPr>
          <p:nvPr/>
        </p:nvPicPr>
        <p:blipFill>
          <a:blip r:embed="rId7"/>
          <a:stretch>
            <a:fillRect/>
          </a:stretch>
        </p:blipFill>
        <p:spPr>
          <a:xfrm>
            <a:off x="5022242" y="4694088"/>
            <a:ext cx="1735931" cy="712589"/>
          </a:xfrm>
          <a:prstGeom prst="rect">
            <a:avLst/>
          </a:prstGeom>
        </p:spPr>
      </p:pic>
      <p:sp>
        <p:nvSpPr>
          <p:cNvPr id="7" name="Metin kutusu 6"/>
          <p:cNvSpPr txBox="1"/>
          <p:nvPr/>
        </p:nvSpPr>
        <p:spPr>
          <a:xfrm>
            <a:off x="291234" y="2643188"/>
            <a:ext cx="3021424" cy="265457"/>
          </a:xfrm>
          <a:prstGeom prst="rect">
            <a:avLst/>
          </a:prstGeom>
          <a:noFill/>
        </p:spPr>
        <p:txBody>
          <a:bodyPr wrap="square" rtlCol="0">
            <a:spAutoFit/>
          </a:bodyPr>
          <a:lstStyle/>
          <a:p>
            <a:r>
              <a:rPr lang="tr-TR" sz="1125" b="1" dirty="0"/>
              <a:t>Hipotenüs Uzunluğunu Alan Yardımı İle Bulma </a:t>
            </a:r>
          </a:p>
        </p:txBody>
      </p:sp>
    </p:spTree>
    <p:extLst>
      <p:ext uri="{BB962C8B-B14F-4D97-AF65-F5344CB8AC3E}">
        <p14:creationId xmlns:p14="http://schemas.microsoft.com/office/powerpoint/2010/main" val="90717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748843" y="446720"/>
            <a:ext cx="5334112" cy="879742"/>
          </a:xfrm>
        </p:spPr>
        <p:txBody>
          <a:bodyPr>
            <a:noAutofit/>
          </a:bodyPr>
          <a:lstStyle/>
          <a:p>
            <a:pPr algn="ctr"/>
            <a:br>
              <a:rPr lang="tr-TR" sz="1100" b="1" dirty="0">
                <a:latin typeface="Times New Roman" panose="02020603050405020304" pitchFamily="18" charset="0"/>
                <a:cs typeface="Times New Roman" panose="02020603050405020304" pitchFamily="18" charset="0"/>
              </a:rPr>
            </a:br>
            <a:br>
              <a:rPr lang="tr-TR" sz="1100" b="1" dirty="0">
                <a:latin typeface="Times New Roman" panose="02020603050405020304" pitchFamily="18" charset="0"/>
                <a:cs typeface="Times New Roman" panose="02020603050405020304" pitchFamily="18" charset="0"/>
              </a:rPr>
            </a:br>
            <a:r>
              <a:rPr lang="tr-TR" sz="1100" b="1" dirty="0">
                <a:latin typeface="Times New Roman" panose="02020603050405020304" pitchFamily="18" charset="0"/>
                <a:cs typeface="Times New Roman" panose="02020603050405020304" pitchFamily="18" charset="0"/>
              </a:rPr>
              <a:t>GEOMETRİDE DİK PİRAMİTLERİN AÇINIMINI VE TEMEL  ELEMANLARINI KEŞFETME SÜRECİ</a:t>
            </a:r>
            <a:br>
              <a:rPr lang="tr-TR" sz="1100" b="1" dirty="0">
                <a:latin typeface="Times New Roman" panose="02020603050405020304" pitchFamily="18" charset="0"/>
                <a:cs typeface="Times New Roman" panose="02020603050405020304" pitchFamily="18" charset="0"/>
              </a:rPr>
            </a:br>
            <a:r>
              <a:rPr lang="tr-TR" sz="1100" b="1" dirty="0">
                <a:latin typeface="Times New Roman" panose="02020603050405020304" pitchFamily="18" charset="0"/>
                <a:cs typeface="Times New Roman" panose="02020603050405020304" pitchFamily="18" charset="0"/>
              </a:rPr>
              <a:t>Melike Şevval KAYMAK, İlayda ŞENGİL, Okan ÖZDEMİR</a:t>
            </a:r>
            <a:br>
              <a:rPr lang="tr-TR" sz="1100" b="1" dirty="0">
                <a:latin typeface="Times New Roman" panose="02020603050405020304" pitchFamily="18" charset="0"/>
                <a:cs typeface="Times New Roman" panose="02020603050405020304" pitchFamily="18" charset="0"/>
              </a:rPr>
            </a:br>
            <a:br>
              <a:rPr lang="tr-TR" sz="1100" b="1" dirty="0">
                <a:latin typeface="Times New Roman" panose="02020603050405020304" pitchFamily="18" charset="0"/>
                <a:cs typeface="Times New Roman" panose="02020603050405020304" pitchFamily="18" charset="0"/>
              </a:rPr>
            </a:br>
            <a:br>
              <a:rPr lang="tr-TR" sz="1100" b="1" dirty="0">
                <a:latin typeface="Times New Roman" panose="02020603050405020304" pitchFamily="18" charset="0"/>
                <a:cs typeface="Times New Roman" panose="02020603050405020304" pitchFamily="18" charset="0"/>
              </a:rPr>
            </a:br>
            <a:br>
              <a:rPr lang="tr-TR" sz="1100" b="1" dirty="0">
                <a:latin typeface="Times New Roman" panose="02020603050405020304" pitchFamily="18" charset="0"/>
                <a:cs typeface="Times New Roman" panose="02020603050405020304" pitchFamily="18" charset="0"/>
              </a:rPr>
            </a:br>
            <a:endParaRPr lang="tr-TR" sz="1100" b="1" dirty="0">
              <a:latin typeface="Times New Roman" panose="02020603050405020304" pitchFamily="18" charset="0"/>
              <a:cs typeface="Times New Roman" panose="02020603050405020304" pitchFamily="18" charset="0"/>
            </a:endParaRPr>
          </a:p>
        </p:txBody>
      </p:sp>
      <p:sp>
        <p:nvSpPr>
          <p:cNvPr id="5" name="İçerik Yer Tutucusu 4"/>
          <p:cNvSpPr>
            <a:spLocks noGrp="1" noChangeAspect="1"/>
          </p:cNvSpPr>
          <p:nvPr>
            <p:ph sz="half" idx="1"/>
          </p:nvPr>
        </p:nvSpPr>
        <p:spPr>
          <a:xfrm>
            <a:off x="952448" y="1778957"/>
            <a:ext cx="2286051" cy="6324739"/>
          </a:xfrm>
        </p:spPr>
        <p:txBody>
          <a:bodyPr>
            <a:normAutofit/>
          </a:bodyPr>
          <a:lstStyle/>
          <a:p>
            <a:pPr marL="0" indent="0" algn="just">
              <a:spcBef>
                <a:spcPts val="0"/>
              </a:spcBef>
              <a:buNone/>
            </a:pPr>
            <a:endParaRPr lang="tr-TR" sz="508"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p:txBody>
      </p:sp>
      <p:graphicFrame>
        <p:nvGraphicFramePr>
          <p:cNvPr id="8" name="Tablo 9">
            <a:extLst>
              <a:ext uri="{FF2B5EF4-FFF2-40B4-BE49-F238E27FC236}">
                <a16:creationId xmlns:a16="http://schemas.microsoft.com/office/drawing/2014/main" id="{65F522C3-23D8-4E44-B116-7C1D009C19CF}"/>
              </a:ext>
            </a:extLst>
          </p:cNvPr>
          <p:cNvGraphicFramePr>
            <a:graphicFrameLocks noGrp="1"/>
          </p:cNvGraphicFramePr>
          <p:nvPr>
            <p:extLst>
              <p:ext uri="{D42A27DB-BD31-4B8C-83A1-F6EECF244321}">
                <p14:modId xmlns:p14="http://schemas.microsoft.com/office/powerpoint/2010/main" val="123008162"/>
              </p:ext>
            </p:extLst>
          </p:nvPr>
        </p:nvGraphicFramePr>
        <p:xfrm>
          <a:off x="956896" y="1033882"/>
          <a:ext cx="4893731" cy="171758"/>
        </p:xfrm>
        <a:graphic>
          <a:graphicData uri="http://schemas.openxmlformats.org/drawingml/2006/table">
            <a:tbl>
              <a:tblPr firstRow="1" bandRow="1">
                <a:tableStyleId>{5C22544A-7EE6-4342-B048-85BDC9FD1C3A}</a:tableStyleId>
              </a:tblPr>
              <a:tblGrid>
                <a:gridCol w="4893731">
                  <a:extLst>
                    <a:ext uri="{9D8B030D-6E8A-4147-A177-3AD203B41FA5}">
                      <a16:colId xmlns:a16="http://schemas.microsoft.com/office/drawing/2014/main" val="287338604"/>
                    </a:ext>
                  </a:extLst>
                </a:gridCol>
              </a:tblGrid>
              <a:tr h="120957">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1000" dirty="0">
                          <a:solidFill>
                            <a:schemeClr val="tx1"/>
                          </a:solidFill>
                          <a:latin typeface="Times New Roman" panose="02020603050405020304" pitchFamily="18" charset="0"/>
                          <a:cs typeface="Times New Roman" panose="02020603050405020304" pitchFamily="18" charset="0"/>
                        </a:rPr>
                        <a:t>Kare dik piramidin açınımı ve temel elemanları</a:t>
                      </a:r>
                    </a:p>
                  </a:txBody>
                  <a:tcPr marL="19355" marR="19355" marT="9679" marB="9679">
                    <a:solidFill>
                      <a:schemeClr val="accent4">
                        <a:lumMod val="40000"/>
                        <a:lumOff val="60000"/>
                      </a:schemeClr>
                    </a:solidFill>
                  </a:tcPr>
                </a:tc>
                <a:extLst>
                  <a:ext uri="{0D108BD9-81ED-4DB2-BD59-A6C34878D82A}">
                    <a16:rowId xmlns:a16="http://schemas.microsoft.com/office/drawing/2014/main" val="4088675826"/>
                  </a:ext>
                </a:extLst>
              </a:tr>
            </a:tbl>
          </a:graphicData>
        </a:graphic>
      </p:graphicFrame>
      <p:graphicFrame>
        <p:nvGraphicFramePr>
          <p:cNvPr id="129" name="Tablo 14">
            <a:extLst>
              <a:ext uri="{FF2B5EF4-FFF2-40B4-BE49-F238E27FC236}">
                <a16:creationId xmlns:a16="http://schemas.microsoft.com/office/drawing/2014/main" id="{C4BEFF60-D4C5-4C13-9886-1FC261F47AA8}"/>
              </a:ext>
            </a:extLst>
          </p:cNvPr>
          <p:cNvGraphicFramePr>
            <a:graphicFrameLocks/>
          </p:cNvGraphicFramePr>
          <p:nvPr>
            <p:extLst>
              <p:ext uri="{D42A27DB-BD31-4B8C-83A1-F6EECF244321}">
                <p14:modId xmlns:p14="http://schemas.microsoft.com/office/powerpoint/2010/main" val="2214668751"/>
              </p:ext>
            </p:extLst>
          </p:nvPr>
        </p:nvGraphicFramePr>
        <p:xfrm>
          <a:off x="933733" y="1250759"/>
          <a:ext cx="4919931" cy="3148014"/>
        </p:xfrm>
        <a:graphic>
          <a:graphicData uri="http://schemas.openxmlformats.org/drawingml/2006/table">
            <a:tbl>
              <a:tblPr firstRow="1" bandRow="1">
                <a:tableStyleId>{F5AB1C69-6EDB-4FF4-983F-18BD219EF322}</a:tableStyleId>
              </a:tblPr>
              <a:tblGrid>
                <a:gridCol w="853073">
                  <a:extLst>
                    <a:ext uri="{9D8B030D-6E8A-4147-A177-3AD203B41FA5}">
                      <a16:colId xmlns:a16="http://schemas.microsoft.com/office/drawing/2014/main" val="2009085934"/>
                    </a:ext>
                  </a:extLst>
                </a:gridCol>
                <a:gridCol w="764642">
                  <a:extLst>
                    <a:ext uri="{9D8B030D-6E8A-4147-A177-3AD203B41FA5}">
                      <a16:colId xmlns:a16="http://schemas.microsoft.com/office/drawing/2014/main" val="2301005644"/>
                    </a:ext>
                  </a:extLst>
                </a:gridCol>
                <a:gridCol w="851960">
                  <a:extLst>
                    <a:ext uri="{9D8B030D-6E8A-4147-A177-3AD203B41FA5}">
                      <a16:colId xmlns:a16="http://schemas.microsoft.com/office/drawing/2014/main" val="2939253432"/>
                    </a:ext>
                  </a:extLst>
                </a:gridCol>
                <a:gridCol w="632183">
                  <a:extLst>
                    <a:ext uri="{9D8B030D-6E8A-4147-A177-3AD203B41FA5}">
                      <a16:colId xmlns:a16="http://schemas.microsoft.com/office/drawing/2014/main" val="1450577108"/>
                    </a:ext>
                  </a:extLst>
                </a:gridCol>
                <a:gridCol w="783483">
                  <a:extLst>
                    <a:ext uri="{9D8B030D-6E8A-4147-A177-3AD203B41FA5}">
                      <a16:colId xmlns:a16="http://schemas.microsoft.com/office/drawing/2014/main" val="2882978685"/>
                    </a:ext>
                  </a:extLst>
                </a:gridCol>
                <a:gridCol w="1034590">
                  <a:extLst>
                    <a:ext uri="{9D8B030D-6E8A-4147-A177-3AD203B41FA5}">
                      <a16:colId xmlns:a16="http://schemas.microsoft.com/office/drawing/2014/main" val="1282760322"/>
                    </a:ext>
                  </a:extLst>
                </a:gridCol>
              </a:tblGrid>
              <a:tr h="1706096">
                <a:tc>
                  <a:txBody>
                    <a:bodyPr/>
                    <a:lstStyle/>
                    <a:p>
                      <a:r>
                        <a:rPr lang="tr-TR" sz="1000" dirty="0">
                          <a:solidFill>
                            <a:schemeClr val="tx1"/>
                          </a:solidFill>
                          <a:latin typeface="Times New Roman" panose="02020603050405020304" pitchFamily="18" charset="0"/>
                          <a:cs typeface="Times New Roman" panose="02020603050405020304" pitchFamily="18" charset="0"/>
                        </a:rPr>
                        <a:t>1)Bir kare çizelim.</a:t>
                      </a:r>
                    </a:p>
                  </a:txBody>
                  <a:tcPr marL="19355" marR="19355" marT="9679" marB="9679">
                    <a:solidFill>
                      <a:schemeClr val="accent4">
                        <a:lumMod val="40000"/>
                        <a:lumOff val="60000"/>
                      </a:schemeClr>
                    </a:solidFill>
                  </a:tcPr>
                </a:tc>
                <a:tc>
                  <a:txBody>
                    <a:bodyPr/>
                    <a:lstStyle/>
                    <a:p>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4">
                        <a:lumMod val="40000"/>
                        <a:lumOff val="60000"/>
                      </a:schemeClr>
                    </a:solidFill>
                  </a:tcPr>
                </a:tc>
                <a:tc>
                  <a:txBody>
                    <a:bodyPr/>
                    <a:lstStyle/>
                    <a:p>
                      <a:endParaRPr lang="tr-TR" sz="700" b="1" dirty="0">
                        <a:solidFill>
                          <a:schemeClr val="tx1"/>
                        </a:solidFill>
                        <a:latin typeface="Times New Roman" panose="02020603050405020304" pitchFamily="18" charset="0"/>
                        <a:cs typeface="Times New Roman" panose="02020603050405020304" pitchFamily="18" charset="0"/>
                      </a:endParaRPr>
                    </a:p>
                    <a:p>
                      <a:r>
                        <a:rPr lang="tr-TR" sz="1000" b="1" dirty="0">
                          <a:solidFill>
                            <a:schemeClr val="tx1"/>
                          </a:solidFill>
                          <a:latin typeface="Times New Roman" panose="02020603050405020304" pitchFamily="18" charset="0"/>
                          <a:cs typeface="Times New Roman" panose="02020603050405020304" pitchFamily="18" charset="0"/>
                        </a:rPr>
                        <a:t>2)Karenin her bir kenarını taban kabul eden ikizkenar üçgen çizelim. Bu işlemi karenin bütün kenarları için tekrarlayalım.</a:t>
                      </a:r>
                    </a:p>
                  </a:txBody>
                  <a:tcPr marL="19355" marR="19355" marT="9679" marB="9679">
                    <a:solidFill>
                      <a:schemeClr val="accent4">
                        <a:lumMod val="40000"/>
                        <a:lumOff val="60000"/>
                      </a:schemeClr>
                    </a:solidFill>
                  </a:tcPr>
                </a:tc>
                <a:tc>
                  <a:txBody>
                    <a:bodyPr/>
                    <a:lstStyle/>
                    <a:p>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4">
                        <a:lumMod val="40000"/>
                        <a:lumOff val="60000"/>
                      </a:schemeClr>
                    </a:solidFill>
                  </a:tcPr>
                </a:tc>
                <a:tc>
                  <a:txBody>
                    <a:bodyPr/>
                    <a:lstStyle/>
                    <a:p>
                      <a:endParaRPr lang="tr-TR" sz="700" dirty="0">
                        <a:solidFill>
                          <a:schemeClr val="tx1"/>
                        </a:solidFill>
                        <a:latin typeface="Times New Roman" panose="02020603050405020304" pitchFamily="18" charset="0"/>
                        <a:cs typeface="Times New Roman" panose="02020603050405020304" pitchFamily="18" charset="0"/>
                      </a:endParaRPr>
                    </a:p>
                    <a:p>
                      <a:r>
                        <a:rPr lang="tr-TR" sz="1000" dirty="0">
                          <a:solidFill>
                            <a:schemeClr val="tx1"/>
                          </a:solidFill>
                          <a:latin typeface="Times New Roman" panose="02020603050405020304" pitchFamily="18" charset="0"/>
                          <a:cs typeface="Times New Roman" panose="02020603050405020304" pitchFamily="18" charset="0"/>
                        </a:rPr>
                        <a:t>3)İkizkenar üçgenlerin tepelerinden delik açıp ipi geçirelim. Ve tabanımızı deftere yapıştıralım.</a:t>
                      </a:r>
                    </a:p>
                  </a:txBody>
                  <a:tcPr marL="19355" marR="19355" marT="9679" marB="9679">
                    <a:solidFill>
                      <a:schemeClr val="accent4">
                        <a:lumMod val="40000"/>
                        <a:lumOff val="60000"/>
                      </a:schemeClr>
                    </a:solidFill>
                  </a:tcPr>
                </a:tc>
                <a:tc>
                  <a:txBody>
                    <a:bodyPr/>
                    <a:lstStyle/>
                    <a:p>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4">
                        <a:lumMod val="40000"/>
                        <a:lumOff val="60000"/>
                      </a:schemeClr>
                    </a:solidFill>
                  </a:tcPr>
                </a:tc>
                <a:extLst>
                  <a:ext uri="{0D108BD9-81ED-4DB2-BD59-A6C34878D82A}">
                    <a16:rowId xmlns:a16="http://schemas.microsoft.com/office/drawing/2014/main" val="677123253"/>
                  </a:ext>
                </a:extLst>
              </a:tr>
              <a:tr h="1441918">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1000" b="1" dirty="0">
                          <a:latin typeface="Times New Roman" panose="02020603050405020304" pitchFamily="18" charset="0"/>
                          <a:cs typeface="Times New Roman" panose="02020603050405020304" pitchFamily="18" charset="0"/>
                        </a:rPr>
                        <a:t>4)İpleri uçlarından yavaşça çekelim.</a:t>
                      </a:r>
                    </a:p>
                    <a:p>
                      <a:endParaRPr lang="tr-TR" sz="700" dirty="0">
                        <a:latin typeface="Times New Roman" panose="02020603050405020304" pitchFamily="18" charset="0"/>
                        <a:cs typeface="Times New Roman" panose="02020603050405020304" pitchFamily="18" charset="0"/>
                      </a:endParaRPr>
                    </a:p>
                    <a:p>
                      <a:endParaRPr lang="tr-TR" sz="700" dirty="0">
                        <a:latin typeface="Times New Roman" panose="02020603050405020304" pitchFamily="18" charset="0"/>
                        <a:cs typeface="Times New Roman" panose="02020603050405020304" pitchFamily="18" charset="0"/>
                      </a:endParaRPr>
                    </a:p>
                  </a:txBody>
                  <a:tcPr marL="19355" marR="19355" marT="9679" marB="9679">
                    <a:solidFill>
                      <a:schemeClr val="accent4">
                        <a:lumMod val="40000"/>
                        <a:lumOff val="60000"/>
                      </a:schemeClr>
                    </a:solidFill>
                  </a:tcPr>
                </a:tc>
                <a:tc>
                  <a:txBody>
                    <a:bodyPr/>
                    <a:lstStyle/>
                    <a:p>
                      <a:r>
                        <a:rPr lang="tr-TR" sz="1000" b="1" dirty="0">
                          <a:latin typeface="Times New Roman" panose="02020603050405020304" pitchFamily="18" charset="0"/>
                          <a:cs typeface="Times New Roman" panose="02020603050405020304" pitchFamily="18" charset="0"/>
                        </a:rPr>
                        <a:t>5)İpin uçlarını tamamen çekmeden önce yüksekliği içeriden gösterelim.</a:t>
                      </a:r>
                    </a:p>
                  </a:txBody>
                  <a:tcPr marL="19355" marR="19355" marT="9679" marB="9679">
                    <a:solidFill>
                      <a:schemeClr val="accent4">
                        <a:lumMod val="40000"/>
                        <a:lumOff val="60000"/>
                      </a:schemeClr>
                    </a:solidFill>
                  </a:tcPr>
                </a:tc>
                <a:tc>
                  <a:txBody>
                    <a:bodyPr/>
                    <a:lstStyle/>
                    <a:p>
                      <a:endParaRPr lang="tr-TR" sz="800" dirty="0">
                        <a:latin typeface="Times New Roman" panose="02020603050405020304" pitchFamily="18" charset="0"/>
                        <a:cs typeface="Times New Roman" panose="02020603050405020304" pitchFamily="18" charset="0"/>
                      </a:endParaRPr>
                    </a:p>
                  </a:txBody>
                  <a:tcPr marL="19355" marR="19355" marT="9679" marB="9679">
                    <a:solidFill>
                      <a:schemeClr val="accent4">
                        <a:lumMod val="40000"/>
                        <a:lumOff val="60000"/>
                      </a:schemeClr>
                    </a:solidFill>
                  </a:tcPr>
                </a:tc>
                <a:tc>
                  <a:txBody>
                    <a:bodyPr/>
                    <a:lstStyle/>
                    <a:p>
                      <a:r>
                        <a:rPr lang="tr-TR" sz="1000" b="1" dirty="0">
                          <a:latin typeface="Times New Roman" panose="02020603050405020304" pitchFamily="18" charset="0"/>
                          <a:cs typeface="Times New Roman" panose="02020603050405020304" pitchFamily="18" charset="0"/>
                        </a:rPr>
                        <a:t>6)Piramidimizin kapalı halini elde edelim ve temel elemanlarını gösterelim</a:t>
                      </a:r>
                      <a:endParaRPr lang="tr-TR" sz="1000" dirty="0">
                        <a:latin typeface="Times New Roman" panose="02020603050405020304" pitchFamily="18" charset="0"/>
                        <a:cs typeface="Times New Roman" panose="02020603050405020304" pitchFamily="18" charset="0"/>
                      </a:endParaRPr>
                    </a:p>
                  </a:txBody>
                  <a:tcPr marL="19355" marR="19355" marT="9679" marB="9679">
                    <a:solidFill>
                      <a:schemeClr val="accent4">
                        <a:lumMod val="40000"/>
                        <a:lumOff val="60000"/>
                      </a:schemeClr>
                    </a:solidFill>
                  </a:tcPr>
                </a:tc>
                <a:tc gridSpan="2">
                  <a:txBody>
                    <a:bodyPr/>
                    <a:lstStyle/>
                    <a:p>
                      <a:endParaRPr lang="tr-TR" sz="700" b="1" dirty="0">
                        <a:latin typeface="Times New Roman" panose="02020603050405020304" pitchFamily="18" charset="0"/>
                        <a:cs typeface="Times New Roman" panose="02020603050405020304" pitchFamily="18" charset="0"/>
                      </a:endParaRPr>
                    </a:p>
                  </a:txBody>
                  <a:tcPr marL="19355" marR="19355" marT="9679" marB="9679">
                    <a:solidFill>
                      <a:schemeClr val="accent4">
                        <a:lumMod val="40000"/>
                        <a:lumOff val="6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2800"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511715217"/>
                  </a:ext>
                </a:extLst>
              </a:tr>
            </a:tbl>
          </a:graphicData>
        </a:graphic>
      </p:graphicFrame>
      <p:pic>
        <p:nvPicPr>
          <p:cNvPr id="131" name="Resim 130" descr="sarı, beysbol içeren bir resim&#10;&#10;Açıklama otomatik olarak oluşturuldu">
            <a:extLst>
              <a:ext uri="{FF2B5EF4-FFF2-40B4-BE49-F238E27FC236}">
                <a16:creationId xmlns:a16="http://schemas.microsoft.com/office/drawing/2014/main" id="{0BBF226C-D1D6-48C2-B370-18D53C8CAA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38495" r="-371"/>
          <a:stretch/>
        </p:blipFill>
        <p:spPr>
          <a:xfrm>
            <a:off x="1013702" y="2173669"/>
            <a:ext cx="653507" cy="639813"/>
          </a:xfrm>
          <a:prstGeom prst="rect">
            <a:avLst/>
          </a:prstGeom>
        </p:spPr>
      </p:pic>
      <p:pic>
        <p:nvPicPr>
          <p:cNvPr id="132" name="Resim 131" descr="nesne içeren bir resim&#10;&#10;Açıklama otomatik olarak oluşturuldu">
            <a:extLst>
              <a:ext uri="{FF2B5EF4-FFF2-40B4-BE49-F238E27FC236}">
                <a16:creationId xmlns:a16="http://schemas.microsoft.com/office/drawing/2014/main" id="{D82BC44E-34C3-4AB5-949F-2FF6F4CCE6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4653" r="20849" b="6882"/>
          <a:stretch/>
        </p:blipFill>
        <p:spPr>
          <a:xfrm>
            <a:off x="1909916" y="2159628"/>
            <a:ext cx="561144" cy="639813"/>
          </a:xfrm>
          <a:prstGeom prst="rect">
            <a:avLst/>
          </a:prstGeom>
        </p:spPr>
      </p:pic>
      <p:pic>
        <p:nvPicPr>
          <p:cNvPr id="133" name="Resim 132" descr="ışık, tablo, yeşil, küçük içeren bir resim&#10;&#10;Açıklama otomatik olarak oluşturuldu">
            <a:extLst>
              <a:ext uri="{FF2B5EF4-FFF2-40B4-BE49-F238E27FC236}">
                <a16:creationId xmlns:a16="http://schemas.microsoft.com/office/drawing/2014/main" id="{C7748FAA-5481-453B-A657-1E842ABC9A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80" t="24652" r="5173" b="13763"/>
          <a:stretch/>
        </p:blipFill>
        <p:spPr>
          <a:xfrm>
            <a:off x="3428062" y="2141900"/>
            <a:ext cx="617303" cy="639813"/>
          </a:xfrm>
          <a:prstGeom prst="rect">
            <a:avLst/>
          </a:prstGeom>
        </p:spPr>
      </p:pic>
      <p:pic>
        <p:nvPicPr>
          <p:cNvPr id="134" name="Resim 133" descr="metin içeren bir resim&#10;&#10;Açıklama otomatik olarak oluşturuldu">
            <a:extLst>
              <a:ext uri="{FF2B5EF4-FFF2-40B4-BE49-F238E27FC236}">
                <a16:creationId xmlns:a16="http://schemas.microsoft.com/office/drawing/2014/main" id="{E59D105A-20AB-42ED-92F8-C122E696E1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49" t="17153" r="18505" b="27826"/>
          <a:stretch/>
        </p:blipFill>
        <p:spPr>
          <a:xfrm>
            <a:off x="4937381" y="2106183"/>
            <a:ext cx="764311" cy="746705"/>
          </a:xfrm>
          <a:prstGeom prst="rect">
            <a:avLst/>
          </a:prstGeom>
        </p:spPr>
      </p:pic>
      <p:pic>
        <p:nvPicPr>
          <p:cNvPr id="135" name="Resim 134" descr="tablo içeren bir resim&#10;&#10;Açıklama otomatik olarak oluşturuldu">
            <a:extLst>
              <a:ext uri="{FF2B5EF4-FFF2-40B4-BE49-F238E27FC236}">
                <a16:creationId xmlns:a16="http://schemas.microsoft.com/office/drawing/2014/main" id="{F0AD9097-817B-41FA-820C-62A83E15E1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188" t="13763" r="16959" b="40431"/>
          <a:stretch/>
        </p:blipFill>
        <p:spPr>
          <a:xfrm>
            <a:off x="1074461" y="3891222"/>
            <a:ext cx="485060" cy="475825"/>
          </a:xfrm>
          <a:prstGeom prst="rect">
            <a:avLst/>
          </a:prstGeom>
        </p:spPr>
      </p:pic>
      <p:pic>
        <p:nvPicPr>
          <p:cNvPr id="136" name="Resim 135">
            <a:extLst>
              <a:ext uri="{FF2B5EF4-FFF2-40B4-BE49-F238E27FC236}">
                <a16:creationId xmlns:a16="http://schemas.microsoft.com/office/drawing/2014/main" id="{92F4ED28-24FA-467D-9830-67EB9D7878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45" t="7957" r="7086" b="41720"/>
          <a:stretch/>
        </p:blipFill>
        <p:spPr>
          <a:xfrm>
            <a:off x="4115972" y="3414123"/>
            <a:ext cx="796391" cy="736051"/>
          </a:xfrm>
          <a:prstGeom prst="rect">
            <a:avLst/>
          </a:prstGeom>
        </p:spPr>
      </p:pic>
      <p:pic>
        <p:nvPicPr>
          <p:cNvPr id="137" name="Resim 136" descr="aksesuar, şemsiye içeren bir resim&#10;&#10;Açıklama otomatik olarak oluşturuldu">
            <a:extLst>
              <a:ext uri="{FF2B5EF4-FFF2-40B4-BE49-F238E27FC236}">
                <a16:creationId xmlns:a16="http://schemas.microsoft.com/office/drawing/2014/main" id="{0E22BEE5-91B4-40F1-B939-A75C2B1660B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1237" r="7311" b="24652"/>
          <a:stretch/>
        </p:blipFill>
        <p:spPr>
          <a:xfrm>
            <a:off x="4959354" y="3414123"/>
            <a:ext cx="903411" cy="731188"/>
          </a:xfrm>
          <a:prstGeom prst="rect">
            <a:avLst/>
          </a:prstGeom>
        </p:spPr>
      </p:pic>
      <p:pic>
        <p:nvPicPr>
          <p:cNvPr id="3" name="Resim 2">
            <a:extLst>
              <a:ext uri="{FF2B5EF4-FFF2-40B4-BE49-F238E27FC236}">
                <a16:creationId xmlns:a16="http://schemas.microsoft.com/office/drawing/2014/main" id="{5219E833-E538-458D-8159-E293176E9CF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480" t="3964" r="6831" b="18722"/>
          <a:stretch/>
        </p:blipFill>
        <p:spPr>
          <a:xfrm>
            <a:off x="2594567" y="3425054"/>
            <a:ext cx="692263" cy="640333"/>
          </a:xfrm>
          <a:prstGeom prst="rect">
            <a:avLst/>
          </a:prstGeom>
        </p:spPr>
      </p:pic>
      <p:graphicFrame>
        <p:nvGraphicFramePr>
          <p:cNvPr id="6" name="Tablo 5">
            <a:extLst>
              <a:ext uri="{FF2B5EF4-FFF2-40B4-BE49-F238E27FC236}">
                <a16:creationId xmlns:a16="http://schemas.microsoft.com/office/drawing/2014/main" id="{61526AF0-C1B3-4599-AE15-6BBDDB995422}"/>
              </a:ext>
            </a:extLst>
          </p:cNvPr>
          <p:cNvGraphicFramePr>
            <a:graphicFrameLocks noGrp="1"/>
          </p:cNvGraphicFramePr>
          <p:nvPr>
            <p:extLst>
              <p:ext uri="{D42A27DB-BD31-4B8C-83A1-F6EECF244321}">
                <p14:modId xmlns:p14="http://schemas.microsoft.com/office/powerpoint/2010/main" val="3115849998"/>
              </p:ext>
            </p:extLst>
          </p:nvPr>
        </p:nvGraphicFramePr>
        <p:xfrm>
          <a:off x="963392" y="4647813"/>
          <a:ext cx="4892791" cy="3300076"/>
        </p:xfrm>
        <a:graphic>
          <a:graphicData uri="http://schemas.openxmlformats.org/drawingml/2006/table">
            <a:tbl>
              <a:tblPr firstRow="1" bandRow="1">
                <a:tableStyleId>{F5AB1C69-6EDB-4FF4-983F-18BD219EF322}</a:tableStyleId>
              </a:tblPr>
              <a:tblGrid>
                <a:gridCol w="834521">
                  <a:extLst>
                    <a:ext uri="{9D8B030D-6E8A-4147-A177-3AD203B41FA5}">
                      <a16:colId xmlns:a16="http://schemas.microsoft.com/office/drawing/2014/main" val="945305164"/>
                    </a:ext>
                  </a:extLst>
                </a:gridCol>
                <a:gridCol w="842385">
                  <a:extLst>
                    <a:ext uri="{9D8B030D-6E8A-4147-A177-3AD203B41FA5}">
                      <a16:colId xmlns:a16="http://schemas.microsoft.com/office/drawing/2014/main" val="985136530"/>
                    </a:ext>
                  </a:extLst>
                </a:gridCol>
                <a:gridCol w="740452">
                  <a:extLst>
                    <a:ext uri="{9D8B030D-6E8A-4147-A177-3AD203B41FA5}">
                      <a16:colId xmlns:a16="http://schemas.microsoft.com/office/drawing/2014/main" val="1084284095"/>
                    </a:ext>
                  </a:extLst>
                </a:gridCol>
                <a:gridCol w="617043">
                  <a:extLst>
                    <a:ext uri="{9D8B030D-6E8A-4147-A177-3AD203B41FA5}">
                      <a16:colId xmlns:a16="http://schemas.microsoft.com/office/drawing/2014/main" val="3949451723"/>
                    </a:ext>
                  </a:extLst>
                </a:gridCol>
                <a:gridCol w="878379">
                  <a:extLst>
                    <a:ext uri="{9D8B030D-6E8A-4147-A177-3AD203B41FA5}">
                      <a16:colId xmlns:a16="http://schemas.microsoft.com/office/drawing/2014/main" val="1502229749"/>
                    </a:ext>
                  </a:extLst>
                </a:gridCol>
                <a:gridCol w="980011">
                  <a:extLst>
                    <a:ext uri="{9D8B030D-6E8A-4147-A177-3AD203B41FA5}">
                      <a16:colId xmlns:a16="http://schemas.microsoft.com/office/drawing/2014/main" val="2825321464"/>
                    </a:ext>
                  </a:extLst>
                </a:gridCol>
              </a:tblGrid>
              <a:tr h="1035357">
                <a:tc>
                  <a:txBody>
                    <a:bodyPr/>
                    <a:lstStyle/>
                    <a:p>
                      <a:r>
                        <a:rPr lang="tr-TR" sz="1000" dirty="0">
                          <a:solidFill>
                            <a:schemeClr val="tx1"/>
                          </a:solidFill>
                          <a:latin typeface="Times New Roman" panose="02020603050405020304" pitchFamily="18" charset="0"/>
                          <a:cs typeface="Times New Roman" panose="02020603050405020304" pitchFamily="18" charset="0"/>
                        </a:rPr>
                        <a:t>1)Bir eşkenar üçgen çizelim.</a:t>
                      </a:r>
                    </a:p>
                    <a:p>
                      <a:endParaRPr lang="tr-TR" sz="700" dirty="0">
                        <a:solidFill>
                          <a:schemeClr val="tx1"/>
                        </a:solidFill>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a:txBody>
                    <a:bodyPr/>
                    <a:lstStyle/>
                    <a:p>
                      <a:r>
                        <a:rPr lang="tr-TR" sz="1000" b="1" dirty="0">
                          <a:solidFill>
                            <a:schemeClr val="tx1"/>
                          </a:solidFill>
                          <a:latin typeface="Times New Roman" panose="02020603050405020304" pitchFamily="18" charset="0"/>
                          <a:cs typeface="Times New Roman" panose="02020603050405020304" pitchFamily="18" charset="0"/>
                        </a:rPr>
                        <a:t>2)Üçgenin her bir kenarını taban kabul eden eşkenar üçgen çizelim. Bu işlemi ilk çizdiğimiz eşkenar üçgenin bütün kenarları için tekrarlayalım.</a:t>
                      </a:r>
                      <a:endParaRPr lang="tr-TR" sz="1000" dirty="0">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a:txBody>
                    <a:bodyPr/>
                    <a:lstStyle/>
                    <a:p>
                      <a:endParaRPr lang="tr-TR" sz="1000" b="1" dirty="0">
                        <a:solidFill>
                          <a:schemeClr val="tx1"/>
                        </a:solidFill>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0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000" dirty="0">
                          <a:solidFill>
                            <a:schemeClr val="tx1"/>
                          </a:solidFill>
                          <a:latin typeface="Times New Roman" panose="02020603050405020304" pitchFamily="18" charset="0"/>
                          <a:cs typeface="Times New Roman" panose="02020603050405020304" pitchFamily="18" charset="0"/>
                        </a:rPr>
                        <a:t>3)Eşkenar üçgenlerin tepelerinden delik açıp ipi geçirelim. Ve tabanımızı deftere yapıştıralım.</a:t>
                      </a:r>
                    </a:p>
                    <a:p>
                      <a:endParaRPr lang="tr-TR" sz="1000" dirty="0">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a:txBody>
                    <a:bodyPr/>
                    <a:lstStyle/>
                    <a:p>
                      <a:endParaRPr lang="tr-TR" sz="1000" dirty="0">
                        <a:solidFill>
                          <a:schemeClr val="tx1"/>
                        </a:solidFill>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dirty="0">
                          <a:solidFill>
                            <a:schemeClr val="tx1"/>
                          </a:solidFill>
                          <a:latin typeface="Times New Roman" panose="02020603050405020304" pitchFamily="18" charset="0"/>
                          <a:cs typeface="Times New Roman" panose="02020603050405020304" pitchFamily="18" charset="0"/>
                        </a:rPr>
                        <a:t>4)İpleri uçlarından yavaşça çekelim.</a:t>
                      </a:r>
                    </a:p>
                    <a:p>
                      <a:endParaRPr lang="tr-TR" sz="1000" dirty="0">
                        <a:latin typeface="Times New Roman" panose="02020603050405020304" pitchFamily="18" charset="0"/>
                        <a:cs typeface="Times New Roman" panose="02020603050405020304" pitchFamily="18" charset="0"/>
                      </a:endParaRPr>
                    </a:p>
                  </a:txBody>
                  <a:tcPr marL="19355" marR="19355" marT="9679" marB="9679">
                    <a:solidFill>
                      <a:srgbClr val="F7BFE8"/>
                    </a:solidFill>
                  </a:tcPr>
                </a:tc>
                <a:extLst>
                  <a:ext uri="{0D108BD9-81ED-4DB2-BD59-A6C34878D82A}">
                    <a16:rowId xmlns:a16="http://schemas.microsoft.com/office/drawing/2014/main" val="3998974007"/>
                  </a:ext>
                </a:extLst>
              </a:tr>
              <a:tr h="10649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000" b="1" dirty="0">
                          <a:latin typeface="Times New Roman" panose="02020603050405020304" pitchFamily="18" charset="0"/>
                          <a:cs typeface="Times New Roman" panose="02020603050405020304" pitchFamily="18" charset="0"/>
                        </a:rPr>
                        <a:t>5)İpin uçlarını tamamen çekmeden önce yüksekliği içeriden gösterelim.</a:t>
                      </a:r>
                    </a:p>
                    <a:p>
                      <a:endParaRPr lang="tr-TR" sz="700" dirty="0">
                        <a:latin typeface="Times New Roman" panose="02020603050405020304" pitchFamily="18" charset="0"/>
                        <a:cs typeface="Times New Roman" panose="02020603050405020304" pitchFamily="18" charset="0"/>
                      </a:endParaRPr>
                    </a:p>
                    <a:p>
                      <a:endParaRPr lang="tr-TR" sz="700" dirty="0">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900" b="1" dirty="0">
                        <a:latin typeface="Times New Roman" panose="02020603050405020304" pitchFamily="18" charset="0"/>
                        <a:cs typeface="Times New Roman" panose="02020603050405020304" pitchFamily="18" charset="0"/>
                      </a:endParaRPr>
                    </a:p>
                    <a:p>
                      <a:endParaRPr lang="tr-TR" sz="900" dirty="0">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a:txBody>
                    <a:bodyPr/>
                    <a:lstStyle/>
                    <a:p>
                      <a:r>
                        <a:rPr lang="tr-TR" sz="900" b="1" dirty="0">
                          <a:latin typeface="Times New Roman" panose="02020603050405020304" pitchFamily="18" charset="0"/>
                          <a:cs typeface="Times New Roman" panose="02020603050405020304" pitchFamily="18" charset="0"/>
                        </a:rPr>
                        <a:t>6)Piramidimizin kapalı halini elde edelim ve temel elemanlarını gösterelim.</a:t>
                      </a:r>
                      <a:endParaRPr lang="tr-TR" sz="900" dirty="0">
                        <a:latin typeface="Times New Roman" panose="02020603050405020304" pitchFamily="18" charset="0"/>
                        <a:cs typeface="Times New Roman" panose="02020603050405020304" pitchFamily="18" charset="0"/>
                      </a:endParaRPr>
                    </a:p>
                    <a:p>
                      <a:endParaRPr lang="tr-TR" sz="900" dirty="0">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gridSpan="3">
                  <a:txBody>
                    <a:bodyPr/>
                    <a:lstStyle/>
                    <a:p>
                      <a:endParaRPr lang="tr-TR" sz="700" dirty="0">
                        <a:latin typeface="Times New Roman" panose="02020603050405020304" pitchFamily="18" charset="0"/>
                        <a:cs typeface="Times New Roman" panose="02020603050405020304" pitchFamily="18" charset="0"/>
                      </a:endParaRPr>
                    </a:p>
                  </a:txBody>
                  <a:tcPr marL="19355" marR="19355" marT="9679" marB="9679">
                    <a:solidFill>
                      <a:srgbClr val="F7BFE8"/>
                    </a:solidFill>
                  </a:tcPr>
                </a:tc>
                <a:tc hMerge="1">
                  <a:txBody>
                    <a:bodyPr/>
                    <a:lstStyle/>
                    <a:p>
                      <a:endParaRPr lang="tr-TR" sz="1400" b="1" dirty="0">
                        <a:latin typeface="Times New Roman" panose="02020603050405020304" pitchFamily="18" charset="0"/>
                        <a:cs typeface="Times New Roman" panose="02020603050405020304" pitchFamily="18" charset="0"/>
                      </a:endParaRPr>
                    </a:p>
                  </a:txBody>
                  <a:tcPr>
                    <a:solidFill>
                      <a:srgbClr val="F7BFE8"/>
                    </a:solidFill>
                  </a:tcPr>
                </a:tc>
                <a:tc hMerge="1">
                  <a:txBody>
                    <a:bodyPr/>
                    <a:lstStyle/>
                    <a:p>
                      <a:endParaRPr lang="tr-TR" dirty="0">
                        <a:latin typeface="Times New Roman" panose="02020603050405020304" pitchFamily="18" charset="0"/>
                        <a:cs typeface="Times New Roman" panose="02020603050405020304" pitchFamily="18" charset="0"/>
                      </a:endParaRPr>
                    </a:p>
                  </a:txBody>
                  <a:tcPr>
                    <a:solidFill>
                      <a:srgbClr val="F7BFE8"/>
                    </a:solidFill>
                  </a:tcPr>
                </a:tc>
                <a:extLst>
                  <a:ext uri="{0D108BD9-81ED-4DB2-BD59-A6C34878D82A}">
                    <a16:rowId xmlns:a16="http://schemas.microsoft.com/office/drawing/2014/main" val="435698354"/>
                  </a:ext>
                </a:extLst>
              </a:tr>
            </a:tbl>
          </a:graphicData>
        </a:graphic>
      </p:graphicFrame>
      <p:pic>
        <p:nvPicPr>
          <p:cNvPr id="17" name="Resim 16" descr="gömlek, şemsiye içeren bir resim&#10;&#10;Açıklama otomatik olarak oluşturuldu">
            <a:extLst>
              <a:ext uri="{FF2B5EF4-FFF2-40B4-BE49-F238E27FC236}">
                <a16:creationId xmlns:a16="http://schemas.microsoft.com/office/drawing/2014/main" id="{5BBDA84F-ED9E-423F-A037-F7E1ADF9983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341" t="22365" r="5651" b="22539"/>
          <a:stretch/>
        </p:blipFill>
        <p:spPr>
          <a:xfrm>
            <a:off x="2666789" y="4839676"/>
            <a:ext cx="666491" cy="597033"/>
          </a:xfrm>
          <a:prstGeom prst="rect">
            <a:avLst/>
          </a:prstGeom>
        </p:spPr>
      </p:pic>
      <p:pic>
        <p:nvPicPr>
          <p:cNvPr id="19" name="Resim 18">
            <a:extLst>
              <a:ext uri="{FF2B5EF4-FFF2-40B4-BE49-F238E27FC236}">
                <a16:creationId xmlns:a16="http://schemas.microsoft.com/office/drawing/2014/main" id="{589885B4-29D2-4D84-974B-DAFA484941B4}"/>
              </a:ext>
            </a:extLst>
          </p:cNvPr>
          <p:cNvPicPr>
            <a:picLocks noChangeAspect="1"/>
          </p:cNvPicPr>
          <p:nvPr/>
        </p:nvPicPr>
        <p:blipFill rotWithShape="1">
          <a:blip r:embed="rId12">
            <a:extLst>
              <a:ext uri="{28A0092B-C50C-407E-A947-70E740481C1C}">
                <a14:useLocalDpi xmlns:a14="http://schemas.microsoft.com/office/drawing/2010/main" val="0"/>
              </a:ext>
            </a:extLst>
          </a:blip>
          <a:srcRect l="8614" t="19355" r="12676" b="36344"/>
          <a:stretch/>
        </p:blipFill>
        <p:spPr>
          <a:xfrm>
            <a:off x="4910775" y="5162947"/>
            <a:ext cx="857415" cy="643452"/>
          </a:xfrm>
          <a:prstGeom prst="rect">
            <a:avLst/>
          </a:prstGeom>
        </p:spPr>
      </p:pic>
      <p:pic>
        <p:nvPicPr>
          <p:cNvPr id="22" name="Resim 21">
            <a:extLst>
              <a:ext uri="{FF2B5EF4-FFF2-40B4-BE49-F238E27FC236}">
                <a16:creationId xmlns:a16="http://schemas.microsoft.com/office/drawing/2014/main" id="{6AF92236-7784-4829-8F17-E23DF622CFE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618" t="18279" r="11672" b="37419"/>
          <a:stretch/>
        </p:blipFill>
        <p:spPr>
          <a:xfrm>
            <a:off x="4058661" y="4837360"/>
            <a:ext cx="783171" cy="587735"/>
          </a:xfrm>
          <a:prstGeom prst="rect">
            <a:avLst/>
          </a:prstGeom>
        </p:spPr>
      </p:pic>
      <p:pic>
        <p:nvPicPr>
          <p:cNvPr id="23" name="Resim 22">
            <a:extLst>
              <a:ext uri="{FF2B5EF4-FFF2-40B4-BE49-F238E27FC236}">
                <a16:creationId xmlns:a16="http://schemas.microsoft.com/office/drawing/2014/main" id="{2B5A1C94-0273-4829-B519-178F764F53A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8936" t="20215" r="1635" b="14624"/>
          <a:stretch/>
        </p:blipFill>
        <p:spPr>
          <a:xfrm>
            <a:off x="1074461" y="5845498"/>
            <a:ext cx="637341" cy="697140"/>
          </a:xfrm>
          <a:prstGeom prst="rect">
            <a:avLst/>
          </a:prstGeom>
        </p:spPr>
      </p:pic>
      <p:pic>
        <p:nvPicPr>
          <p:cNvPr id="24" name="Resim 23">
            <a:extLst>
              <a:ext uri="{FF2B5EF4-FFF2-40B4-BE49-F238E27FC236}">
                <a16:creationId xmlns:a16="http://schemas.microsoft.com/office/drawing/2014/main" id="{80E95821-1D37-46CD-9FB1-2805EF131B13}"/>
              </a:ext>
            </a:extLst>
          </p:cNvPr>
          <p:cNvPicPr>
            <a:picLocks noChangeAspect="1"/>
          </p:cNvPicPr>
          <p:nvPr/>
        </p:nvPicPr>
        <p:blipFill rotWithShape="1">
          <a:blip r:embed="rId15">
            <a:extLst>
              <a:ext uri="{28A0092B-C50C-407E-A947-70E740481C1C}">
                <a14:useLocalDpi xmlns:a14="http://schemas.microsoft.com/office/drawing/2010/main" val="0"/>
              </a:ext>
            </a:extLst>
          </a:blip>
          <a:srcRect l="16929" t="33764" r="18268" b="28171"/>
          <a:stretch/>
        </p:blipFill>
        <p:spPr>
          <a:xfrm>
            <a:off x="4018848" y="5873065"/>
            <a:ext cx="783172" cy="613369"/>
          </a:xfrm>
          <a:prstGeom prst="rect">
            <a:avLst/>
          </a:prstGeom>
        </p:spPr>
      </p:pic>
      <p:pic>
        <p:nvPicPr>
          <p:cNvPr id="25" name="Resim 24">
            <a:extLst>
              <a:ext uri="{FF2B5EF4-FFF2-40B4-BE49-F238E27FC236}">
                <a16:creationId xmlns:a16="http://schemas.microsoft.com/office/drawing/2014/main" id="{56983D0A-0231-4C69-912A-0DD671A4F60F}"/>
              </a:ext>
            </a:extLst>
          </p:cNvPr>
          <p:cNvPicPr>
            <a:picLocks noChangeAspect="1"/>
          </p:cNvPicPr>
          <p:nvPr/>
        </p:nvPicPr>
        <p:blipFill rotWithShape="1">
          <a:blip r:embed="rId16">
            <a:extLst>
              <a:ext uri="{28A0092B-C50C-407E-A947-70E740481C1C}">
                <a14:useLocalDpi xmlns:a14="http://schemas.microsoft.com/office/drawing/2010/main" val="0"/>
              </a:ext>
            </a:extLst>
          </a:blip>
          <a:srcRect l="4886" t="6881" r="4433" b="16774"/>
          <a:stretch/>
        </p:blipFill>
        <p:spPr>
          <a:xfrm>
            <a:off x="3694508" y="6785201"/>
            <a:ext cx="760258" cy="766768"/>
          </a:xfrm>
          <a:prstGeom prst="rect">
            <a:avLst/>
          </a:prstGeom>
        </p:spPr>
      </p:pic>
      <p:graphicFrame>
        <p:nvGraphicFramePr>
          <p:cNvPr id="26" name="Tablo 4">
            <a:extLst>
              <a:ext uri="{FF2B5EF4-FFF2-40B4-BE49-F238E27FC236}">
                <a16:creationId xmlns:a16="http://schemas.microsoft.com/office/drawing/2014/main" id="{C220171B-0518-4180-BA87-163244C34D76}"/>
              </a:ext>
            </a:extLst>
          </p:cNvPr>
          <p:cNvGraphicFramePr>
            <a:graphicFrameLocks/>
          </p:cNvGraphicFramePr>
          <p:nvPr>
            <p:extLst>
              <p:ext uri="{D42A27DB-BD31-4B8C-83A1-F6EECF244321}">
                <p14:modId xmlns:p14="http://schemas.microsoft.com/office/powerpoint/2010/main" val="1014485657"/>
              </p:ext>
            </p:extLst>
          </p:nvPr>
        </p:nvGraphicFramePr>
        <p:xfrm>
          <a:off x="933733" y="7777051"/>
          <a:ext cx="4892789" cy="1887579"/>
        </p:xfrm>
        <a:graphic>
          <a:graphicData uri="http://schemas.openxmlformats.org/drawingml/2006/table">
            <a:tbl>
              <a:tblPr firstRow="1" bandRow="1">
                <a:tableStyleId>{5C22544A-7EE6-4342-B048-85BDC9FD1C3A}</a:tableStyleId>
              </a:tblPr>
              <a:tblGrid>
                <a:gridCol w="4892789">
                  <a:extLst>
                    <a:ext uri="{9D8B030D-6E8A-4147-A177-3AD203B41FA5}">
                      <a16:colId xmlns:a16="http://schemas.microsoft.com/office/drawing/2014/main" val="2689745968"/>
                    </a:ext>
                  </a:extLst>
                </a:gridCol>
              </a:tblGrid>
              <a:tr h="934463">
                <a:tc>
                  <a:txBody>
                    <a:bodyPr/>
                    <a:lstStyle/>
                    <a:p>
                      <a:r>
                        <a:rPr lang="tr-TR" sz="1000" b="1" dirty="0">
                          <a:solidFill>
                            <a:schemeClr val="tx1"/>
                          </a:solidFill>
                          <a:latin typeface="Times New Roman" panose="02020603050405020304" pitchFamily="18" charset="0"/>
                          <a:cs typeface="Times New Roman" panose="02020603050405020304" pitchFamily="18" charset="0"/>
                        </a:rPr>
                        <a:t>Öğrencilere sorulabilecek sorular</a:t>
                      </a:r>
                      <a:endParaRPr lang="tr-TR" sz="1000" dirty="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tr-TR" sz="1000" b="0" dirty="0">
                          <a:solidFill>
                            <a:schemeClr val="tx1"/>
                          </a:solidFill>
                          <a:latin typeface="Times New Roman" panose="02020603050405020304" pitchFamily="18" charset="0"/>
                          <a:cs typeface="Times New Roman" panose="02020603050405020304" pitchFamily="18" charset="0"/>
                        </a:rPr>
                        <a:t>Piramidin prizmadan farkı nedir?</a:t>
                      </a:r>
                    </a:p>
                    <a:p>
                      <a:pPr marL="285750" indent="-285750">
                        <a:buFont typeface="Arial" panose="020B0604020202020204" pitchFamily="34" charset="0"/>
                        <a:buChar char="•"/>
                      </a:pPr>
                      <a:r>
                        <a:rPr lang="tr-TR" sz="1000" b="0" dirty="0">
                          <a:solidFill>
                            <a:schemeClr val="tx1"/>
                          </a:solidFill>
                          <a:latin typeface="Times New Roman" panose="02020603050405020304" pitchFamily="18" charset="0"/>
                          <a:cs typeface="Times New Roman" panose="02020603050405020304" pitchFamily="18" charset="0"/>
                        </a:rPr>
                        <a:t>Piramidin yan yüzlerinin ortak kesim noktası neyi oluşturur? </a:t>
                      </a:r>
                    </a:p>
                    <a:p>
                      <a:pPr marL="285750" indent="-285750">
                        <a:buFont typeface="Arial" panose="020B0604020202020204" pitchFamily="34" charset="0"/>
                        <a:buChar char="•"/>
                      </a:pPr>
                      <a:r>
                        <a:rPr lang="tr-TR" sz="1000" b="0" dirty="0">
                          <a:solidFill>
                            <a:schemeClr val="tx1"/>
                          </a:solidFill>
                          <a:latin typeface="Times New Roman" panose="02020603050405020304" pitchFamily="18" charset="0"/>
                          <a:cs typeface="Times New Roman" panose="02020603050405020304" pitchFamily="18" charset="0"/>
                        </a:rPr>
                        <a:t>Piramit açımında hangi geometrik şekiller kullanılır?</a:t>
                      </a:r>
                    </a:p>
                    <a:p>
                      <a:pPr marL="285750" indent="-285750">
                        <a:buFont typeface="Arial" panose="020B0604020202020204" pitchFamily="34" charset="0"/>
                        <a:buChar char="•"/>
                      </a:pPr>
                      <a:r>
                        <a:rPr lang="tr-TR" sz="1000" b="0" dirty="0">
                          <a:solidFill>
                            <a:schemeClr val="tx1"/>
                          </a:solidFill>
                          <a:latin typeface="Times New Roman" panose="02020603050405020304" pitchFamily="18" charset="0"/>
                          <a:cs typeface="Times New Roman" panose="02020603050405020304" pitchFamily="18" charset="0"/>
                        </a:rPr>
                        <a:t>Prizma açınımından farkı ne olabilir?</a:t>
                      </a:r>
                    </a:p>
                    <a:p>
                      <a:pPr marL="285750" indent="-285750">
                        <a:buFont typeface="Arial" panose="020B0604020202020204" pitchFamily="34" charset="0"/>
                        <a:buChar char="•"/>
                      </a:pPr>
                      <a:r>
                        <a:rPr lang="tr-TR" sz="1000" b="0" dirty="0">
                          <a:solidFill>
                            <a:schemeClr val="tx1"/>
                          </a:solidFill>
                          <a:latin typeface="Times New Roman" panose="02020603050405020304" pitchFamily="18" charset="0"/>
                          <a:cs typeface="Times New Roman" panose="02020603050405020304" pitchFamily="18" charset="0"/>
                        </a:rPr>
                        <a:t>Piramidin dik olması neyi ifade eder?</a:t>
                      </a:r>
                    </a:p>
                  </a:txBody>
                  <a:tcPr marL="19355" marR="19355" marT="9679" marB="9679">
                    <a:solidFill>
                      <a:schemeClr val="accent1">
                        <a:lumMod val="60000"/>
                        <a:lumOff val="40000"/>
                      </a:schemeClr>
                    </a:solidFill>
                  </a:tcPr>
                </a:tc>
                <a:extLst>
                  <a:ext uri="{0D108BD9-81ED-4DB2-BD59-A6C34878D82A}">
                    <a16:rowId xmlns:a16="http://schemas.microsoft.com/office/drawing/2014/main" val="2984573456"/>
                  </a:ext>
                </a:extLst>
              </a:tr>
              <a:tr h="147166">
                <a:tc>
                  <a:txBody>
                    <a:bodyPr/>
                    <a:lstStyle/>
                    <a:p>
                      <a:pPr marL="0" marR="0" lvl="0" indent="0" algn="l" defTabSz="685800" rtl="0" eaLnBrk="1" fontAlgn="t" latinLnBrk="0" hangingPunct="1">
                        <a:lnSpc>
                          <a:spcPct val="100000"/>
                        </a:lnSpc>
                        <a:spcBef>
                          <a:spcPts val="0"/>
                        </a:spcBef>
                        <a:spcAft>
                          <a:spcPts val="0"/>
                        </a:spcAft>
                        <a:buClrTx/>
                        <a:buSzTx/>
                        <a:buFontTx/>
                        <a:buNone/>
                        <a:tabLst/>
                        <a:defRPr/>
                      </a:pPr>
                      <a:r>
                        <a:rPr lang="tr-TR" sz="1000" b="1" dirty="0">
                          <a:latin typeface="Times New Roman" panose="02020603050405020304" pitchFamily="18" charset="0"/>
                          <a:cs typeface="Times New Roman" panose="02020603050405020304" pitchFamily="18" charset="0"/>
                        </a:rPr>
                        <a:t>Öğrenci kazanımı: </a:t>
                      </a:r>
                      <a:r>
                        <a:rPr lang="tr-TR" sz="1000" dirty="0">
                          <a:latin typeface="Times New Roman" panose="02020603050405020304" pitchFamily="18" charset="0"/>
                          <a:cs typeface="Times New Roman" panose="02020603050405020304" pitchFamily="18" charset="0"/>
                        </a:rPr>
                        <a:t>Dik piramidin açınımını öğrenci kendisi oluşturarak somut bir şekilde öğrenir.</a:t>
                      </a:r>
                      <a:r>
                        <a:rPr lang="tr-TR" sz="1000" b="1" dirty="0">
                          <a:latin typeface="Times New Roman" panose="02020603050405020304" pitchFamily="18" charset="0"/>
                          <a:cs typeface="Times New Roman" panose="02020603050405020304" pitchFamily="18" charset="0"/>
                        </a:rPr>
                        <a:t> İlgili kazanım: </a:t>
                      </a:r>
                      <a:r>
                        <a:rPr lang="tr-TR" sz="1000" dirty="0">
                          <a:latin typeface="Times New Roman" panose="02020603050405020304" pitchFamily="18" charset="0"/>
                          <a:cs typeface="Times New Roman" panose="02020603050405020304" pitchFamily="18" charset="0"/>
                        </a:rPr>
                        <a:t>8.3.4.5 Dik piramidi tanır, temel elemanlarını belirler, inşa eder ve açılımını çizer.</a:t>
                      </a:r>
                    </a:p>
                    <a:p>
                      <a:pPr fontAlgn="t"/>
                      <a:endParaRPr lang="tr-TR" sz="1000" dirty="0">
                        <a:latin typeface="Times New Roman" panose="02020603050405020304" pitchFamily="18" charset="0"/>
                        <a:cs typeface="Times New Roman" panose="02020603050405020304" pitchFamily="18" charset="0"/>
                      </a:endParaRPr>
                    </a:p>
                    <a:p>
                      <a:endParaRPr lang="tr-TR" sz="1000" dirty="0">
                        <a:latin typeface="Times New Roman" panose="02020603050405020304" pitchFamily="18" charset="0"/>
                        <a:cs typeface="Times New Roman" panose="02020603050405020304" pitchFamily="18" charset="0"/>
                      </a:endParaRPr>
                    </a:p>
                  </a:txBody>
                  <a:tcPr marL="19355" marR="19355" marT="9679" marB="9679"/>
                </a:tc>
                <a:extLst>
                  <a:ext uri="{0D108BD9-81ED-4DB2-BD59-A6C34878D82A}">
                    <a16:rowId xmlns:a16="http://schemas.microsoft.com/office/drawing/2014/main" val="2808753173"/>
                  </a:ext>
                </a:extLst>
              </a:tr>
              <a:tr h="162545">
                <a:tc>
                  <a:txBody>
                    <a:bodyPr/>
                    <a:lstStyle/>
                    <a:p>
                      <a:endParaRPr lang="tr-TR" sz="1000" dirty="0">
                        <a:latin typeface="Times New Roman" panose="02020603050405020304" pitchFamily="18" charset="0"/>
                        <a:cs typeface="Times New Roman" panose="02020603050405020304" pitchFamily="18" charset="0"/>
                      </a:endParaRPr>
                    </a:p>
                  </a:txBody>
                  <a:tcPr marL="19355" marR="19355" marT="9679" marB="9679"/>
                </a:tc>
                <a:extLst>
                  <a:ext uri="{0D108BD9-81ED-4DB2-BD59-A6C34878D82A}">
                    <a16:rowId xmlns:a16="http://schemas.microsoft.com/office/drawing/2014/main" val="2425983016"/>
                  </a:ext>
                </a:extLst>
              </a:tr>
            </a:tbl>
          </a:graphicData>
        </a:graphic>
      </p:graphicFrame>
      <p:graphicFrame>
        <p:nvGraphicFramePr>
          <p:cNvPr id="27" name="Tablo 34">
            <a:extLst>
              <a:ext uri="{FF2B5EF4-FFF2-40B4-BE49-F238E27FC236}">
                <a16:creationId xmlns:a16="http://schemas.microsoft.com/office/drawing/2014/main" id="{B83E071C-6D9E-4501-B3AF-182C56BA0331}"/>
              </a:ext>
            </a:extLst>
          </p:cNvPr>
          <p:cNvGraphicFramePr>
            <a:graphicFrameLocks noGrp="1"/>
          </p:cNvGraphicFramePr>
          <p:nvPr>
            <p:extLst>
              <p:ext uri="{D42A27DB-BD31-4B8C-83A1-F6EECF244321}">
                <p14:modId xmlns:p14="http://schemas.microsoft.com/office/powerpoint/2010/main" val="4182876037"/>
              </p:ext>
            </p:extLst>
          </p:nvPr>
        </p:nvGraphicFramePr>
        <p:xfrm>
          <a:off x="947303" y="4458650"/>
          <a:ext cx="4892789" cy="171758"/>
        </p:xfrm>
        <a:graphic>
          <a:graphicData uri="http://schemas.openxmlformats.org/drawingml/2006/table">
            <a:tbl>
              <a:tblPr firstRow="1" bandRow="1">
                <a:tableStyleId>{5C22544A-7EE6-4342-B048-85BDC9FD1C3A}</a:tableStyleId>
              </a:tblPr>
              <a:tblGrid>
                <a:gridCol w="4892789">
                  <a:extLst>
                    <a:ext uri="{9D8B030D-6E8A-4147-A177-3AD203B41FA5}">
                      <a16:colId xmlns:a16="http://schemas.microsoft.com/office/drawing/2014/main" val="1135308099"/>
                    </a:ext>
                  </a:extLst>
                </a:gridCol>
              </a:tblGrid>
              <a:tr h="0">
                <a:tc>
                  <a:txBody>
                    <a:bodyPr/>
                    <a:lstStyle/>
                    <a:p>
                      <a:r>
                        <a:rPr lang="tr-TR" sz="1000" dirty="0">
                          <a:solidFill>
                            <a:schemeClr val="tx1"/>
                          </a:solidFill>
                          <a:latin typeface="Times New Roman" panose="02020603050405020304" pitchFamily="18" charset="0"/>
                          <a:cs typeface="Times New Roman" panose="02020603050405020304" pitchFamily="18" charset="0"/>
                        </a:rPr>
                        <a:t>Üçgen dik piramidin açınımı ve temel elemanları</a:t>
                      </a:r>
                    </a:p>
                  </a:txBody>
                  <a:tcPr marL="19355" marR="19355" marT="9679" marB="9679">
                    <a:solidFill>
                      <a:srgbClr val="F7BFE8"/>
                    </a:solidFill>
                  </a:tcPr>
                </a:tc>
                <a:extLst>
                  <a:ext uri="{0D108BD9-81ED-4DB2-BD59-A6C34878D82A}">
                    <a16:rowId xmlns:a16="http://schemas.microsoft.com/office/drawing/2014/main" val="3065106450"/>
                  </a:ext>
                </a:extLst>
              </a:tr>
            </a:tbl>
          </a:graphicData>
        </a:graphic>
      </p:graphicFrame>
      <p:pic>
        <p:nvPicPr>
          <p:cNvPr id="28" name="Resim 27" descr="pembe, iç mekan, mor, tablo içeren bir resim&#10;&#10;Açıklama otomatik olarak oluşturuldu">
            <a:extLst>
              <a:ext uri="{FF2B5EF4-FFF2-40B4-BE49-F238E27FC236}">
                <a16:creationId xmlns:a16="http://schemas.microsoft.com/office/drawing/2014/main" id="{14FC1F80-A9FC-0B4C-AC7C-105A3688417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6069" t="28602" r="19128" b="26021"/>
          <a:stretch/>
        </p:blipFill>
        <p:spPr>
          <a:xfrm>
            <a:off x="1046486" y="5027134"/>
            <a:ext cx="667335" cy="623043"/>
          </a:xfrm>
          <a:prstGeom prst="rect">
            <a:avLst/>
          </a:prstGeom>
        </p:spPr>
      </p:pic>
    </p:spTree>
    <p:extLst>
      <p:ext uri="{BB962C8B-B14F-4D97-AF65-F5344CB8AC3E}">
        <p14:creationId xmlns:p14="http://schemas.microsoft.com/office/powerpoint/2010/main" val="1198406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8D55A9-C05E-064B-8F7D-41E5224C6AC7}"/>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17CE5FB-12C6-574E-BBD8-BD2B0A54F720}"/>
              </a:ext>
            </a:extLst>
          </p:cNvPr>
          <p:cNvSpPr>
            <a:spLocks noGrp="1"/>
          </p:cNvSpPr>
          <p:nvPr>
            <p:ph idx="1"/>
          </p:nvPr>
        </p:nvSpPr>
        <p:spPr/>
        <p:txBody>
          <a:bodyPr/>
          <a:lstStyle/>
          <a:p>
            <a:r>
              <a:rPr lang="tr-TR" dirty="0"/>
              <a:t>TEŞEKKÜRLER…..</a:t>
            </a:r>
          </a:p>
        </p:txBody>
      </p:sp>
    </p:spTree>
    <p:extLst>
      <p:ext uri="{BB962C8B-B14F-4D97-AF65-F5344CB8AC3E}">
        <p14:creationId xmlns:p14="http://schemas.microsoft.com/office/powerpoint/2010/main" val="2080480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şlık 3"/>
          <p:cNvSpPr txBox="1">
            <a:spLocks/>
          </p:cNvSpPr>
          <p:nvPr/>
        </p:nvSpPr>
        <p:spPr>
          <a:xfrm>
            <a:off x="1028767" y="1317380"/>
            <a:ext cx="4800467" cy="1143000"/>
          </a:xfrm>
          <a:prstGeom prst="rect">
            <a:avLst/>
          </a:prstGeom>
        </p:spPr>
        <p:txBody>
          <a:bodyPr vert="horz" lIns="69668" tIns="34835" rIns="69668" bIns="34835" rtlCol="0" anchor="ctr">
            <a:normAutofit/>
          </a:bodyPr>
          <a:lstStyle>
            <a:lvl1pPr algn="ctr" defTabSz="3291474" rtl="0" eaLnBrk="1" latinLnBrk="0" hangingPunct="1">
              <a:spcBef>
                <a:spcPct val="0"/>
              </a:spcBef>
              <a:buNone/>
              <a:defRPr sz="15800" kern="1200">
                <a:solidFill>
                  <a:schemeClr val="tx1"/>
                </a:solidFill>
                <a:latin typeface="+mj-lt"/>
                <a:ea typeface="+mj-ea"/>
                <a:cs typeface="+mj-cs"/>
              </a:defRPr>
            </a:lvl1pPr>
          </a:lstStyle>
          <a:p>
            <a:r>
              <a:rPr lang="tr-TR" sz="1524" b="1" dirty="0">
                <a:latin typeface="Times New Roman" pitchFamily="18" charset="0"/>
                <a:cs typeface="Times New Roman" pitchFamily="18" charset="0"/>
              </a:rPr>
              <a:t>İki Paralel Doğruyla Bir Kesenin Oluşturduğu Açılar</a:t>
            </a:r>
            <a:br>
              <a:rPr lang="tr-TR" sz="1524" b="1" dirty="0">
                <a:latin typeface="Times New Roman" pitchFamily="18" charset="0"/>
                <a:cs typeface="Times New Roman" pitchFamily="18" charset="0"/>
              </a:rPr>
            </a:br>
            <a:r>
              <a:rPr lang="tr-TR" sz="1143" b="1" dirty="0">
                <a:latin typeface="Times New Roman" pitchFamily="18" charset="0"/>
                <a:cs typeface="Times New Roman" pitchFamily="18" charset="0"/>
              </a:rPr>
              <a:t>Ceren Feyza AYKUT-Kadriye ÇUBUK-Büşra KÖŞKER</a:t>
            </a:r>
            <a:br>
              <a:rPr lang="tr-TR" sz="1143" b="1" dirty="0">
                <a:latin typeface="Times New Roman" pitchFamily="18" charset="0"/>
                <a:cs typeface="Times New Roman" pitchFamily="18" charset="0"/>
              </a:rPr>
            </a:br>
            <a:r>
              <a:rPr lang="tr-TR" sz="931" b="1" dirty="0">
                <a:latin typeface="Times New Roman" pitchFamily="18" charset="0"/>
                <a:cs typeface="Times New Roman" pitchFamily="18" charset="0"/>
              </a:rPr>
              <a:t>Pamukkale Üniversitesi Eğitim Fakültesi İlköğretim Matematik Öğretmenliği</a:t>
            </a:r>
          </a:p>
        </p:txBody>
      </p:sp>
      <p:grpSp>
        <p:nvGrpSpPr>
          <p:cNvPr id="44" name="Grup 43"/>
          <p:cNvGrpSpPr/>
          <p:nvPr/>
        </p:nvGrpSpPr>
        <p:grpSpPr>
          <a:xfrm>
            <a:off x="1182039" y="2337305"/>
            <a:ext cx="4323023" cy="5837219"/>
            <a:chOff x="2041349" y="5313066"/>
            <a:chExt cx="20424282" cy="24577985"/>
          </a:xfrm>
        </p:grpSpPr>
        <p:grpSp>
          <p:nvGrpSpPr>
            <p:cNvPr id="29" name="Grup 28"/>
            <p:cNvGrpSpPr/>
            <p:nvPr/>
          </p:nvGrpSpPr>
          <p:grpSpPr>
            <a:xfrm>
              <a:off x="2041349" y="5313066"/>
              <a:ext cx="20311096" cy="19907140"/>
              <a:chOff x="2041349" y="5313066"/>
              <a:chExt cx="20311096" cy="19907140"/>
            </a:xfrm>
          </p:grpSpPr>
          <p:sp>
            <p:nvSpPr>
              <p:cNvPr id="6" name="Dikdörtgen 5"/>
              <p:cNvSpPr/>
              <p:nvPr/>
            </p:nvSpPr>
            <p:spPr>
              <a:xfrm>
                <a:off x="2256429" y="5313066"/>
                <a:ext cx="20096011" cy="140929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b="1" dirty="0">
                    <a:solidFill>
                      <a:srgbClr val="FF0000"/>
                    </a:solidFill>
                    <a:latin typeface="Times New Roman" pitchFamily="18" charset="0"/>
                    <a:cs typeface="Times New Roman" pitchFamily="18" charset="0"/>
                  </a:rPr>
                  <a:t>Öğrenci kazanımı: </a:t>
                </a:r>
                <a:r>
                  <a:rPr lang="tr-TR" sz="1000" dirty="0">
                    <a:solidFill>
                      <a:schemeClr val="tx1"/>
                    </a:solidFill>
                    <a:latin typeface="Times New Roman" pitchFamily="18" charset="0"/>
                    <a:cs typeface="Times New Roman" pitchFamily="18" charset="0"/>
                  </a:rPr>
                  <a:t>İki paralel doğruyla bir kesenin oluşturduğu açıları inceler ve özelliklerini keşfeder. </a:t>
                </a:r>
              </a:p>
            </p:txBody>
          </p:sp>
          <p:sp>
            <p:nvSpPr>
              <p:cNvPr id="12" name="Dikdörtgen 11"/>
              <p:cNvSpPr/>
              <p:nvPr/>
            </p:nvSpPr>
            <p:spPr>
              <a:xfrm>
                <a:off x="2256429" y="6634863"/>
                <a:ext cx="20096016" cy="216786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b="1" dirty="0">
                    <a:solidFill>
                      <a:srgbClr val="FF0000"/>
                    </a:solidFill>
                    <a:latin typeface="Times New Roman" pitchFamily="18" charset="0"/>
                    <a:cs typeface="Times New Roman" pitchFamily="18" charset="0"/>
                  </a:rPr>
                  <a:t>İlgili kazanım: </a:t>
                </a:r>
                <a:r>
                  <a:rPr lang="tr-TR" sz="1000" dirty="0">
                    <a:solidFill>
                      <a:schemeClr val="tx1"/>
                    </a:solidFill>
                    <a:latin typeface="Times New Roman" pitchFamily="18" charset="0"/>
                    <a:cs typeface="Times New Roman" pitchFamily="18" charset="0"/>
                  </a:rPr>
                  <a:t>7.3.1.2. İki paralel doğruyla bir kesenin oluşturduğu yöndeş, ters, iç ters, dış ters açıları belirleyerek özelliklerini inceler; oluşan açıların eş veya bütünler olanlarını belirler; ilgili problemleri çözer.</a:t>
                </a:r>
                <a:endParaRPr lang="tr-TR" sz="1000" dirty="0">
                  <a:solidFill>
                    <a:srgbClr val="FF0000"/>
                  </a:solidFill>
                  <a:latin typeface="Times New Roman" pitchFamily="18" charset="0"/>
                  <a:cs typeface="Times New Roman" pitchFamily="18" charset="0"/>
                </a:endParaRPr>
              </a:p>
            </p:txBody>
          </p:sp>
          <p:grpSp>
            <p:nvGrpSpPr>
              <p:cNvPr id="27" name="Grup 26"/>
              <p:cNvGrpSpPr/>
              <p:nvPr/>
            </p:nvGrpSpPr>
            <p:grpSpPr>
              <a:xfrm>
                <a:off x="2224151" y="10409903"/>
                <a:ext cx="20114263" cy="14810303"/>
                <a:chOff x="2224151" y="9360280"/>
                <a:chExt cx="20114263" cy="14810303"/>
              </a:xfrm>
            </p:grpSpPr>
            <p:grpSp>
              <p:nvGrpSpPr>
                <p:cNvPr id="21" name="Grup 20"/>
                <p:cNvGrpSpPr/>
                <p:nvPr/>
              </p:nvGrpSpPr>
              <p:grpSpPr>
                <a:xfrm>
                  <a:off x="2224151" y="9360280"/>
                  <a:ext cx="20114263" cy="14810303"/>
                  <a:chOff x="2224151" y="9360280"/>
                  <a:chExt cx="20114263" cy="14810303"/>
                </a:xfrm>
              </p:grpSpPr>
              <p:sp>
                <p:nvSpPr>
                  <p:cNvPr id="13" name="Dikdörtgen 12"/>
                  <p:cNvSpPr/>
                  <p:nvPr/>
                </p:nvSpPr>
                <p:spPr>
                  <a:xfrm>
                    <a:off x="2224151" y="23071694"/>
                    <a:ext cx="20114262" cy="109888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00" b="1" dirty="0">
                        <a:solidFill>
                          <a:schemeClr val="tx1"/>
                        </a:solidFill>
                        <a:latin typeface="Times New Roman" pitchFamily="18" charset="0"/>
                        <a:cs typeface="Times New Roman" pitchFamily="18" charset="0"/>
                      </a:rPr>
                      <a:t>Öğrencilere Sorulabilecek Sorular</a:t>
                    </a:r>
                  </a:p>
                </p:txBody>
              </p:sp>
              <p:grpSp>
                <p:nvGrpSpPr>
                  <p:cNvPr id="20" name="Grup 19"/>
                  <p:cNvGrpSpPr/>
                  <p:nvPr/>
                </p:nvGrpSpPr>
                <p:grpSpPr>
                  <a:xfrm>
                    <a:off x="2224151" y="9360280"/>
                    <a:ext cx="20114263" cy="12811917"/>
                    <a:chOff x="2224150" y="9233913"/>
                    <a:chExt cx="20162823" cy="6041698"/>
                  </a:xfrm>
                </p:grpSpPr>
                <p:sp>
                  <p:nvSpPr>
                    <p:cNvPr id="7" name="Dikdörtgen 6"/>
                    <p:cNvSpPr/>
                    <p:nvPr/>
                  </p:nvSpPr>
                  <p:spPr>
                    <a:xfrm>
                      <a:off x="2234445" y="9233913"/>
                      <a:ext cx="9727764" cy="12709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dirty="0">
                          <a:solidFill>
                            <a:schemeClr val="tx1"/>
                          </a:solidFill>
                          <a:latin typeface="Times New Roman" pitchFamily="18" charset="0"/>
                          <a:cs typeface="Times New Roman" pitchFamily="18" charset="0"/>
                        </a:rPr>
                        <a:t>Tahta  çubukları kullanarak İki paralel doğru parçası oluşturalım ve cetvel yardımıyla bunların paralelliğini (çubuklar arasındaki uzunluğu farklı noktalardan ölçerek) test edelim.</a:t>
                      </a:r>
                    </a:p>
                  </p:txBody>
                </p:sp>
                <p:sp>
                  <p:nvSpPr>
                    <p:cNvPr id="8" name="Dikdörtgen 7"/>
                    <p:cNvSpPr/>
                    <p:nvPr/>
                  </p:nvSpPr>
                  <p:spPr>
                    <a:xfrm>
                      <a:off x="2224150" y="14377000"/>
                      <a:ext cx="9727764" cy="8829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dirty="0">
                          <a:solidFill>
                            <a:schemeClr val="tx1"/>
                          </a:solidFill>
                          <a:latin typeface="Times New Roman" pitchFamily="18" charset="0"/>
                          <a:cs typeface="Times New Roman" pitchFamily="18" charset="0"/>
                        </a:rPr>
                        <a:t>Eş olan açıların benzer yönlerini tartışarak bu açıların özelliklerini inceleyelim.</a:t>
                      </a:r>
                    </a:p>
                  </p:txBody>
                </p:sp>
                <p:sp>
                  <p:nvSpPr>
                    <p:cNvPr id="9" name="Dikdörtgen 8"/>
                    <p:cNvSpPr/>
                    <p:nvPr/>
                  </p:nvSpPr>
                  <p:spPr>
                    <a:xfrm>
                      <a:off x="2224150" y="13087564"/>
                      <a:ext cx="9727764" cy="127093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dirty="0">
                          <a:solidFill>
                            <a:schemeClr val="tx1"/>
                          </a:solidFill>
                          <a:latin typeface="Times New Roman" pitchFamily="18" charset="0"/>
                          <a:cs typeface="Times New Roman" pitchFamily="18" charset="0"/>
                        </a:rPr>
                        <a:t>Yağlı kağıt üzerinde isimlendirdiğimiz açıları keserek eş olan açıları belirleyelim.</a:t>
                      </a:r>
                    </a:p>
                  </p:txBody>
                </p:sp>
                <p:sp>
                  <p:nvSpPr>
                    <p:cNvPr id="10" name="Dikdörtgen 9"/>
                    <p:cNvSpPr/>
                    <p:nvPr/>
                  </p:nvSpPr>
                  <p:spPr>
                    <a:xfrm>
                      <a:off x="2224151" y="11801105"/>
                      <a:ext cx="9727764" cy="12709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dirty="0">
                          <a:solidFill>
                            <a:schemeClr val="tx1"/>
                          </a:solidFill>
                          <a:latin typeface="Times New Roman" pitchFamily="18" charset="0"/>
                          <a:cs typeface="Times New Roman" pitchFamily="18" charset="0"/>
                        </a:rPr>
                        <a:t>Kesişen tahta çubukların oluşturduğu açıları yağlı kağıt üzerinde belirleyip, isimlendirelim.    </a:t>
                      </a:r>
                    </a:p>
                  </p:txBody>
                </p:sp>
                <p:sp>
                  <p:nvSpPr>
                    <p:cNvPr id="11" name="Dikdörtgen 10"/>
                    <p:cNvSpPr/>
                    <p:nvPr/>
                  </p:nvSpPr>
                  <p:spPr>
                    <a:xfrm>
                      <a:off x="2234445" y="10517369"/>
                      <a:ext cx="9717470" cy="127093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dirty="0">
                          <a:solidFill>
                            <a:schemeClr val="tx1"/>
                          </a:solidFill>
                          <a:latin typeface="Times New Roman" pitchFamily="18" charset="0"/>
                          <a:cs typeface="Times New Roman" pitchFamily="18" charset="0"/>
                        </a:rPr>
                        <a:t>Üçüncü tahta çubuğu, paralel tahta çubuklarını kesecek şekilde yerleştirelim.</a:t>
                      </a:r>
                    </a:p>
                  </p:txBody>
                </p:sp>
                <p:sp>
                  <p:nvSpPr>
                    <p:cNvPr id="14" name="Dikdörtgen 13"/>
                    <p:cNvSpPr/>
                    <p:nvPr/>
                  </p:nvSpPr>
                  <p:spPr>
                    <a:xfrm>
                      <a:off x="11981026" y="9233913"/>
                      <a:ext cx="10405947" cy="12709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5" name="Dikdörtgen 14"/>
                    <p:cNvSpPr/>
                    <p:nvPr/>
                  </p:nvSpPr>
                  <p:spPr>
                    <a:xfrm>
                      <a:off x="11990931" y="10517369"/>
                      <a:ext cx="10396041" cy="127093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7" name="Dikdörtgen 16"/>
                    <p:cNvSpPr/>
                    <p:nvPr/>
                  </p:nvSpPr>
                  <p:spPr>
                    <a:xfrm>
                      <a:off x="11988081" y="11801105"/>
                      <a:ext cx="10398892" cy="127093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8" name="Dikdörtgen 17"/>
                    <p:cNvSpPr/>
                    <p:nvPr/>
                  </p:nvSpPr>
                  <p:spPr>
                    <a:xfrm>
                      <a:off x="11988080" y="13087564"/>
                      <a:ext cx="10398893" cy="127093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9" name="Dikdörtgen 18"/>
                    <p:cNvSpPr/>
                    <p:nvPr/>
                  </p:nvSpPr>
                  <p:spPr>
                    <a:xfrm>
                      <a:off x="11951914" y="14377002"/>
                      <a:ext cx="10435059" cy="8986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508">
                        <a:solidFill>
                          <a:schemeClr val="tx1"/>
                        </a:solidFill>
                        <a:latin typeface="Times New Roman" pitchFamily="18" charset="0"/>
                        <a:cs typeface="Times New Roman" pitchFamily="18" charset="0"/>
                      </a:endParaRPr>
                    </a:p>
                  </p:txBody>
                </p:sp>
              </p:grpSp>
            </p:grpSp>
            <p:sp>
              <p:nvSpPr>
                <p:cNvPr id="22" name="Dikdörtgen 21"/>
                <p:cNvSpPr/>
                <p:nvPr/>
              </p:nvSpPr>
              <p:spPr>
                <a:xfrm>
                  <a:off x="2256428" y="9360281"/>
                  <a:ext cx="759230" cy="80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16" b="1">
                      <a:solidFill>
                        <a:schemeClr val="tx1"/>
                      </a:solidFill>
                      <a:latin typeface="Times New Roman" pitchFamily="18" charset="0"/>
                      <a:cs typeface="Times New Roman" pitchFamily="18" charset="0"/>
                    </a:rPr>
                    <a:t>1</a:t>
                  </a:r>
                </a:p>
              </p:txBody>
            </p:sp>
            <p:sp>
              <p:nvSpPr>
                <p:cNvPr id="23" name="Dikdörtgen 22"/>
                <p:cNvSpPr/>
                <p:nvPr/>
              </p:nvSpPr>
              <p:spPr>
                <a:xfrm>
                  <a:off x="2234421" y="12086764"/>
                  <a:ext cx="759230" cy="80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16" b="1">
                      <a:solidFill>
                        <a:schemeClr val="tx1"/>
                      </a:solidFill>
                      <a:latin typeface="Times New Roman" pitchFamily="18" charset="0"/>
                      <a:cs typeface="Times New Roman" pitchFamily="18" charset="0"/>
                    </a:rPr>
                    <a:t>2</a:t>
                  </a:r>
                </a:p>
              </p:txBody>
            </p:sp>
            <p:sp>
              <p:nvSpPr>
                <p:cNvPr id="24" name="Dikdörtgen 23"/>
                <p:cNvSpPr/>
                <p:nvPr/>
              </p:nvSpPr>
              <p:spPr>
                <a:xfrm>
                  <a:off x="2242400" y="14804223"/>
                  <a:ext cx="759230" cy="80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16" b="1">
                      <a:solidFill>
                        <a:schemeClr val="tx1"/>
                      </a:solidFill>
                      <a:latin typeface="Times New Roman" pitchFamily="18" charset="0"/>
                      <a:cs typeface="Times New Roman" pitchFamily="18" charset="0"/>
                    </a:rPr>
                    <a:t>3</a:t>
                  </a:r>
                </a:p>
              </p:txBody>
            </p:sp>
            <p:sp>
              <p:nvSpPr>
                <p:cNvPr id="25" name="Dikdörtgen 24"/>
                <p:cNvSpPr/>
                <p:nvPr/>
              </p:nvSpPr>
              <p:spPr>
                <a:xfrm>
                  <a:off x="2242400" y="17532265"/>
                  <a:ext cx="759230" cy="80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16" b="1">
                      <a:solidFill>
                        <a:schemeClr val="tx1"/>
                      </a:solidFill>
                      <a:latin typeface="Times New Roman" pitchFamily="18" charset="0"/>
                      <a:cs typeface="Times New Roman" pitchFamily="18" charset="0"/>
                    </a:rPr>
                    <a:t>4</a:t>
                  </a:r>
                </a:p>
              </p:txBody>
            </p:sp>
            <p:sp>
              <p:nvSpPr>
                <p:cNvPr id="26" name="Dikdörtgen 25"/>
                <p:cNvSpPr/>
                <p:nvPr/>
              </p:nvSpPr>
              <p:spPr>
                <a:xfrm>
                  <a:off x="2234421" y="20280039"/>
                  <a:ext cx="759230" cy="804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016" b="1">
                      <a:solidFill>
                        <a:schemeClr val="tx1"/>
                      </a:solidFill>
                      <a:latin typeface="Times New Roman" pitchFamily="18" charset="0"/>
                      <a:cs typeface="Times New Roman" pitchFamily="18" charset="0"/>
                    </a:rPr>
                    <a:t>5</a:t>
                  </a:r>
                </a:p>
              </p:txBody>
            </p:sp>
          </p:grpSp>
          <p:sp>
            <p:nvSpPr>
              <p:cNvPr id="28" name="Dikdörtgen 27"/>
              <p:cNvSpPr/>
              <p:nvPr/>
            </p:nvSpPr>
            <p:spPr>
              <a:xfrm>
                <a:off x="2041349" y="8802731"/>
                <a:ext cx="20096016" cy="125390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b="1" dirty="0">
                    <a:solidFill>
                      <a:srgbClr val="FF0000"/>
                    </a:solidFill>
                    <a:latin typeface="Times New Roman" pitchFamily="18" charset="0"/>
                    <a:cs typeface="Times New Roman" pitchFamily="18" charset="0"/>
                  </a:rPr>
                  <a:t>Malzemeler: </a:t>
                </a:r>
                <a:r>
                  <a:rPr lang="tr-TR" sz="1000" dirty="0">
                    <a:solidFill>
                      <a:schemeClr val="tx1"/>
                    </a:solidFill>
                    <a:latin typeface="Times New Roman" pitchFamily="18" charset="0"/>
                    <a:cs typeface="Times New Roman" pitchFamily="18" charset="0"/>
                  </a:rPr>
                  <a:t>Tahta çubuklar, yağlı kağıt, makas</a:t>
                </a:r>
                <a:r>
                  <a:rPr lang="tr-TR" sz="1000" b="1" dirty="0">
                    <a:solidFill>
                      <a:srgbClr val="FF0000"/>
                    </a:solidFill>
                    <a:latin typeface="Times New Roman" pitchFamily="18" charset="0"/>
                    <a:cs typeface="Times New Roman" pitchFamily="18" charset="0"/>
                  </a:rPr>
                  <a:t>  </a:t>
                </a:r>
              </a:p>
            </p:txBody>
          </p:sp>
        </p:grpSp>
        <p:grpSp>
          <p:nvGrpSpPr>
            <p:cNvPr id="43" name="Grup 42"/>
            <p:cNvGrpSpPr/>
            <p:nvPr/>
          </p:nvGrpSpPr>
          <p:grpSpPr>
            <a:xfrm>
              <a:off x="2224152" y="26689939"/>
              <a:ext cx="20241479" cy="3201112"/>
              <a:chOff x="2256504" y="26897518"/>
              <a:chExt cx="20241479" cy="3201112"/>
            </a:xfrm>
          </p:grpSpPr>
          <p:sp>
            <p:nvSpPr>
              <p:cNvPr id="32" name="Dikdörtgen 31"/>
              <p:cNvSpPr/>
              <p:nvPr/>
            </p:nvSpPr>
            <p:spPr>
              <a:xfrm>
                <a:off x="2256504" y="27420321"/>
                <a:ext cx="9899998" cy="265801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787" indent="-96787">
                  <a:buAutoNum type="arabicParenR"/>
                </a:pPr>
                <a:r>
                  <a:rPr lang="tr-TR" sz="1000" dirty="0">
                    <a:solidFill>
                      <a:schemeClr val="tx1"/>
                    </a:solidFill>
                    <a:latin typeface="Times New Roman" pitchFamily="18" charset="0"/>
                    <a:cs typeface="Times New Roman" pitchFamily="18" charset="0"/>
                  </a:rPr>
                  <a:t>Tahta çubuklarla iki paralel doğru parçasını nasıl oluşturabiliriz?</a:t>
                </a:r>
              </a:p>
              <a:p>
                <a:pPr marL="96787" indent="-96787">
                  <a:buAutoNum type="arabicParenR"/>
                </a:pPr>
                <a:r>
                  <a:rPr lang="tr-TR" sz="1000" dirty="0">
                    <a:solidFill>
                      <a:schemeClr val="tx1"/>
                    </a:solidFill>
                    <a:latin typeface="Times New Roman" pitchFamily="18" charset="0"/>
                    <a:cs typeface="Times New Roman" pitchFamily="18" charset="0"/>
                  </a:rPr>
                  <a:t>İki tahta çubuğun paralel olduğunu nasıl anlayabiliriz?</a:t>
                </a:r>
              </a:p>
              <a:p>
                <a:pPr marL="96787" indent="-96787">
                  <a:buAutoNum type="arabicParenR"/>
                </a:pPr>
                <a:r>
                  <a:rPr lang="tr-TR" sz="1000" dirty="0">
                    <a:solidFill>
                      <a:schemeClr val="tx1"/>
                    </a:solidFill>
                    <a:latin typeface="Times New Roman" pitchFamily="18" charset="0"/>
                    <a:cs typeface="Times New Roman" pitchFamily="18" charset="0"/>
                  </a:rPr>
                  <a:t>Tahta çubukların kesiştiği noktalarda kaç tane açı oluşur? </a:t>
                </a:r>
              </a:p>
              <a:p>
                <a:pPr marL="96787" indent="-96787">
                  <a:buAutoNum type="arabicParenR"/>
                </a:pPr>
                <a:r>
                  <a:rPr lang="tr-TR" sz="1000" dirty="0">
                    <a:solidFill>
                      <a:schemeClr val="tx1"/>
                    </a:solidFill>
                    <a:latin typeface="Times New Roman" pitchFamily="18" charset="0"/>
                    <a:cs typeface="Times New Roman" pitchFamily="18" charset="0"/>
                  </a:rPr>
                  <a:t>Bu açılar hakkında ne söyleyebiliriz?</a:t>
                </a:r>
              </a:p>
              <a:p>
                <a:pPr marL="96787" indent="-96787">
                  <a:buAutoNum type="arabicParenR"/>
                </a:pPr>
                <a:r>
                  <a:rPr lang="tr-TR" sz="1000" dirty="0">
                    <a:solidFill>
                      <a:schemeClr val="tx1"/>
                    </a:solidFill>
                    <a:latin typeface="Times New Roman" pitchFamily="18" charset="0"/>
                    <a:cs typeface="Times New Roman" pitchFamily="18" charset="0"/>
                  </a:rPr>
                  <a:t>Bu açılardan hangileri eş olabilir? Neden?</a:t>
                </a:r>
              </a:p>
              <a:p>
                <a:endParaRPr lang="tr-TR" sz="508" dirty="0">
                  <a:solidFill>
                    <a:schemeClr val="tx1"/>
                  </a:solidFill>
                  <a:latin typeface="Times New Roman" pitchFamily="18" charset="0"/>
                  <a:cs typeface="Times New Roman" pitchFamily="18" charset="0"/>
                </a:endParaRPr>
              </a:p>
            </p:txBody>
          </p:sp>
          <p:sp>
            <p:nvSpPr>
              <p:cNvPr id="42" name="Dikdörtgen 41"/>
              <p:cNvSpPr/>
              <p:nvPr/>
            </p:nvSpPr>
            <p:spPr>
              <a:xfrm>
                <a:off x="12313635" y="26897518"/>
                <a:ext cx="10184348" cy="32011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1000" dirty="0">
                    <a:solidFill>
                      <a:schemeClr val="tx1"/>
                    </a:solidFill>
                    <a:latin typeface="Times New Roman" pitchFamily="18" charset="0"/>
                    <a:cs typeface="Times New Roman" pitchFamily="18" charset="0"/>
                  </a:rPr>
                  <a:t>6)   Kestiğimiz açılardan eş olanları nasıl belirleyebiliriz? </a:t>
                </a:r>
              </a:p>
              <a:p>
                <a:pPr marL="228600" indent="-228600">
                  <a:buAutoNum type="arabicParenR" startAt="7"/>
                </a:pPr>
                <a:r>
                  <a:rPr lang="tr-TR" sz="1000" dirty="0">
                    <a:solidFill>
                      <a:schemeClr val="tx1"/>
                    </a:solidFill>
                    <a:latin typeface="Times New Roman" pitchFamily="18" charset="0"/>
                    <a:cs typeface="Times New Roman" pitchFamily="18" charset="0"/>
                  </a:rPr>
                  <a:t>Eş açıların benzer özellikleri neler olabilir?</a:t>
                </a:r>
              </a:p>
              <a:p>
                <a:pPr marL="228600" indent="-228600">
                  <a:buAutoNum type="arabicParenR" startAt="7"/>
                </a:pPr>
                <a:r>
                  <a:rPr lang="tr-TR" sz="1000" dirty="0">
                    <a:solidFill>
                      <a:schemeClr val="tx1"/>
                    </a:solidFill>
                    <a:latin typeface="Times New Roman" pitchFamily="18" charset="0"/>
                    <a:cs typeface="Times New Roman" pitchFamily="18" charset="0"/>
                  </a:rPr>
                  <a:t>Bu açılardan hangileri paralel çubukların iç/dış bölgesinde?</a:t>
                </a:r>
              </a:p>
              <a:p>
                <a:pPr marL="228600" indent="-228600">
                  <a:buAutoNum type="arabicParenR" startAt="7"/>
                </a:pPr>
                <a:r>
                  <a:rPr lang="tr-TR" sz="1000" dirty="0">
                    <a:solidFill>
                      <a:schemeClr val="tx1"/>
                    </a:solidFill>
                    <a:latin typeface="Times New Roman" pitchFamily="18" charset="0"/>
                    <a:cs typeface="Times New Roman" pitchFamily="18" charset="0"/>
                  </a:rPr>
                  <a:t>Bu açılardan hangileri aynı/zıt yöne bakıyor?</a:t>
                </a:r>
              </a:p>
              <a:p>
                <a:r>
                  <a:rPr lang="tr-TR" sz="1000" dirty="0">
                    <a:solidFill>
                      <a:schemeClr val="tx1"/>
                    </a:solidFill>
                    <a:latin typeface="Times New Roman" pitchFamily="18" charset="0"/>
                    <a:cs typeface="Times New Roman" pitchFamily="18" charset="0"/>
                  </a:rPr>
                  <a:t>10)   Eş olan açılar hakkında ne söyleyebiliriz?</a:t>
                </a:r>
              </a:p>
            </p:txBody>
          </p:sp>
        </p:grpSp>
      </p:grpSp>
      <p:pic>
        <p:nvPicPr>
          <p:cNvPr id="31" name="Resim 30"/>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7165" r="5461"/>
          <a:stretch/>
        </p:blipFill>
        <p:spPr>
          <a:xfrm>
            <a:off x="3334615" y="3556504"/>
            <a:ext cx="601384" cy="387163"/>
          </a:xfrm>
          <a:prstGeom prst="rect">
            <a:avLst/>
          </a:prstGeom>
        </p:spPr>
      </p:pic>
      <p:pic>
        <p:nvPicPr>
          <p:cNvPr id="33" name="İçerik Yer Tutucusu 3"/>
          <p:cNvPicPr>
            <a:picLocks noGrp="1" noChangeAspect="1"/>
          </p:cNvPicPr>
          <p:nvPr>
            <p:ph idx="1"/>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996094" y="3555063"/>
            <a:ext cx="687501" cy="386719"/>
          </a:xfrm>
        </p:spPr>
      </p:pic>
      <p:pic>
        <p:nvPicPr>
          <p:cNvPr id="34" name="Resim 33"/>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39750" y="3547848"/>
            <a:ext cx="695831" cy="391405"/>
          </a:xfrm>
          <a:prstGeom prst="rect">
            <a:avLst/>
          </a:prstGeom>
        </p:spPr>
      </p:pic>
      <p:pic>
        <p:nvPicPr>
          <p:cNvPr id="35" name="Resim 34"/>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l="5555" r="6566"/>
          <a:stretch/>
        </p:blipFill>
        <p:spPr>
          <a:xfrm>
            <a:off x="4023412" y="4173533"/>
            <a:ext cx="646913" cy="414080"/>
          </a:xfrm>
          <a:prstGeom prst="rect">
            <a:avLst/>
          </a:prstGeom>
        </p:spPr>
      </p:pic>
      <p:pic>
        <p:nvPicPr>
          <p:cNvPr id="36" name="Resim 35"/>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744" r="21590"/>
          <a:stretch/>
        </p:blipFill>
        <p:spPr>
          <a:xfrm rot="5400000">
            <a:off x="3369289" y="4814776"/>
            <a:ext cx="514489" cy="392851"/>
          </a:xfrm>
          <a:prstGeom prst="rect">
            <a:avLst/>
          </a:prstGeom>
        </p:spPr>
      </p:pic>
      <p:pic>
        <p:nvPicPr>
          <p:cNvPr id="37" name="Resim 36"/>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l="13748" r="9931"/>
          <a:stretch/>
        </p:blipFill>
        <p:spPr>
          <a:xfrm>
            <a:off x="3933456" y="4764086"/>
            <a:ext cx="652037" cy="480567"/>
          </a:xfrm>
          <a:prstGeom prst="rect">
            <a:avLst/>
          </a:prstGeom>
        </p:spPr>
      </p:pic>
      <p:pic>
        <p:nvPicPr>
          <p:cNvPr id="38" name="Resim 37"/>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rcRect l="8704" r="10935"/>
          <a:stretch/>
        </p:blipFill>
        <p:spPr>
          <a:xfrm>
            <a:off x="4684866" y="4764084"/>
            <a:ext cx="706079" cy="494232"/>
          </a:xfrm>
          <a:prstGeom prst="rect">
            <a:avLst/>
          </a:prstGeom>
        </p:spPr>
      </p:pic>
      <p:pic>
        <p:nvPicPr>
          <p:cNvPr id="39" name="Resim 38"/>
          <p:cNvPicPr>
            <a:picLocks noChangeAspect="1"/>
          </p:cNvPicPr>
          <p:nvPr/>
        </p:nvPicPr>
        <p:blipFill rotWithShape="1">
          <a:blip r:embed="rId17" cstate="print">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rcRect r="9916"/>
          <a:stretch/>
        </p:blipFill>
        <p:spPr>
          <a:xfrm flipV="1">
            <a:off x="4259474" y="3171034"/>
            <a:ext cx="506289" cy="316139"/>
          </a:xfrm>
          <a:prstGeom prst="rect">
            <a:avLst/>
          </a:prstGeom>
        </p:spPr>
      </p:pic>
      <p:pic>
        <p:nvPicPr>
          <p:cNvPr id="40" name="Resim 39"/>
          <p:cNvPicPr>
            <a:picLocks noChangeAspect="1"/>
          </p:cNvPicPr>
          <p:nvPr/>
        </p:nvPicPr>
        <p:blipFill rotWithShape="1">
          <a:blip r:embed="rId19" cstate="print">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rcRect l="18174" r="14150"/>
          <a:stretch/>
        </p:blipFill>
        <p:spPr>
          <a:xfrm>
            <a:off x="3315376" y="5444045"/>
            <a:ext cx="481501" cy="400203"/>
          </a:xfrm>
          <a:prstGeom prst="rect">
            <a:avLst/>
          </a:prstGeom>
        </p:spPr>
      </p:pic>
      <p:pic>
        <p:nvPicPr>
          <p:cNvPr id="41" name="Resim 40"/>
          <p:cNvPicPr>
            <a:picLocks noChangeAspect="1"/>
          </p:cNvPicPr>
          <p:nvPr/>
        </p:nvPicPr>
        <p:blipFill rotWithShape="1">
          <a:blip r:embed="rId21" cstate="print">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rcRect l="23810" r="17604"/>
          <a:stretch/>
        </p:blipFill>
        <p:spPr>
          <a:xfrm>
            <a:off x="3822958" y="5422590"/>
            <a:ext cx="443575" cy="425889"/>
          </a:xfrm>
          <a:prstGeom prst="rect">
            <a:avLst/>
          </a:prstGeom>
        </p:spPr>
      </p:pic>
      <p:pic>
        <p:nvPicPr>
          <p:cNvPr id="45" name="Resim 44"/>
          <p:cNvPicPr>
            <a:picLocks noChangeAspect="1"/>
          </p:cNvPicPr>
          <p:nvPr/>
        </p:nvPicPr>
        <p:blipFill rotWithShape="1">
          <a:blip r:embed="rId23" cstate="print">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rcRect l="8362" r="10072"/>
          <a:stretch/>
        </p:blipFill>
        <p:spPr>
          <a:xfrm>
            <a:off x="4640230" y="5361287"/>
            <a:ext cx="795351" cy="548496"/>
          </a:xfrm>
          <a:prstGeom prst="rect">
            <a:avLst/>
          </a:prstGeom>
        </p:spPr>
      </p:pic>
      <p:pic>
        <p:nvPicPr>
          <p:cNvPr id="46" name="Resim 45"/>
          <p:cNvPicPr>
            <a:picLocks noChangeAspect="1"/>
          </p:cNvPicPr>
          <p:nvPr/>
        </p:nvPicPr>
        <p:blipFill rotWithShape="1">
          <a:blip r:embed="rId25" cstate="print">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rcRect l="27575" t="6555" r="37630" b="17127"/>
          <a:stretch/>
        </p:blipFill>
        <p:spPr>
          <a:xfrm rot="5400000">
            <a:off x="4331866" y="5334006"/>
            <a:ext cx="233404" cy="287967"/>
          </a:xfrm>
          <a:prstGeom prst="rect">
            <a:avLst/>
          </a:prstGeom>
        </p:spPr>
      </p:pic>
      <p:pic>
        <p:nvPicPr>
          <p:cNvPr id="47" name="Resim 46"/>
          <p:cNvPicPr>
            <a:picLocks noChangeAspect="1"/>
          </p:cNvPicPr>
          <p:nvPr/>
        </p:nvPicPr>
        <p:blipFill rotWithShape="1">
          <a:blip r:embed="rId27" cstate="print">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rcRect l="35408" t="20693" r="24440" b="11454"/>
          <a:stretch/>
        </p:blipFill>
        <p:spPr>
          <a:xfrm>
            <a:off x="4332285" y="5644147"/>
            <a:ext cx="260267" cy="247407"/>
          </a:xfrm>
          <a:prstGeom prst="rect">
            <a:avLst/>
          </a:prstGeom>
        </p:spPr>
      </p:pic>
      <p:graphicFrame>
        <p:nvGraphicFramePr>
          <p:cNvPr id="48" name="Tablo 47"/>
          <p:cNvGraphicFramePr>
            <a:graphicFrameLocks noGrp="1"/>
          </p:cNvGraphicFramePr>
          <p:nvPr/>
        </p:nvGraphicFramePr>
        <p:xfrm>
          <a:off x="4061069" y="6111369"/>
          <a:ext cx="1356476" cy="479226"/>
        </p:xfrm>
        <a:graphic>
          <a:graphicData uri="http://schemas.openxmlformats.org/drawingml/2006/table">
            <a:tbl>
              <a:tblPr firstRow="1" bandRow="1">
                <a:tableStyleId>{5940675A-B579-460E-94D1-54222C63F5DA}</a:tableStyleId>
              </a:tblPr>
              <a:tblGrid>
                <a:gridCol w="259103">
                  <a:extLst>
                    <a:ext uri="{9D8B030D-6E8A-4147-A177-3AD203B41FA5}">
                      <a16:colId xmlns:a16="http://schemas.microsoft.com/office/drawing/2014/main" val="20000"/>
                    </a:ext>
                  </a:extLst>
                </a:gridCol>
                <a:gridCol w="291841">
                  <a:extLst>
                    <a:ext uri="{9D8B030D-6E8A-4147-A177-3AD203B41FA5}">
                      <a16:colId xmlns:a16="http://schemas.microsoft.com/office/drawing/2014/main" val="20001"/>
                    </a:ext>
                  </a:extLst>
                </a:gridCol>
                <a:gridCol w="394017">
                  <a:extLst>
                    <a:ext uri="{9D8B030D-6E8A-4147-A177-3AD203B41FA5}">
                      <a16:colId xmlns:a16="http://schemas.microsoft.com/office/drawing/2014/main" val="20002"/>
                    </a:ext>
                  </a:extLst>
                </a:gridCol>
                <a:gridCol w="411515">
                  <a:extLst>
                    <a:ext uri="{9D8B030D-6E8A-4147-A177-3AD203B41FA5}">
                      <a16:colId xmlns:a16="http://schemas.microsoft.com/office/drawing/2014/main" val="20003"/>
                    </a:ext>
                  </a:extLst>
                </a:gridCol>
              </a:tblGrid>
              <a:tr h="263195">
                <a:tc gridSpan="2">
                  <a:txBody>
                    <a:bodyPr/>
                    <a:lstStyle/>
                    <a:p>
                      <a:pPr marL="0" marR="0" indent="0" algn="ctr" defTabSz="3291474" rtl="0" eaLnBrk="1" fontAlgn="auto" latinLnBrk="0" hangingPunct="1">
                        <a:lnSpc>
                          <a:spcPct val="100000"/>
                        </a:lnSpc>
                        <a:spcBef>
                          <a:spcPts val="0"/>
                        </a:spcBef>
                        <a:spcAft>
                          <a:spcPts val="0"/>
                        </a:spcAft>
                        <a:buClrTx/>
                        <a:buSzTx/>
                        <a:buFontTx/>
                        <a:buNone/>
                        <a:tabLst/>
                        <a:defRPr/>
                      </a:pPr>
                      <a:r>
                        <a:rPr lang="tr-TR" sz="500" b="0">
                          <a:latin typeface="Times New Roman" pitchFamily="18" charset="0"/>
                          <a:cs typeface="Times New Roman" pitchFamily="18" charset="0"/>
                        </a:rPr>
                        <a:t>Yöndeş açılar</a:t>
                      </a:r>
                    </a:p>
                  </a:txBody>
                  <a:tcPr marL="19355" marR="19355" marT="9677" marB="9677"/>
                </a:tc>
                <a:tc hMerge="1">
                  <a:txBody>
                    <a:bodyPr/>
                    <a:lstStyle/>
                    <a:p>
                      <a:pPr marL="0" marR="0" indent="0" algn="l" defTabSz="3291474" rtl="0" eaLnBrk="1" fontAlgn="auto" latinLnBrk="0" hangingPunct="1">
                        <a:lnSpc>
                          <a:spcPct val="100000"/>
                        </a:lnSpc>
                        <a:spcBef>
                          <a:spcPts val="0"/>
                        </a:spcBef>
                        <a:spcAft>
                          <a:spcPts val="0"/>
                        </a:spcAft>
                        <a:buClrTx/>
                        <a:buSzTx/>
                        <a:buFontTx/>
                        <a:buNone/>
                        <a:tabLst/>
                        <a:defRPr/>
                      </a:pPr>
                      <a:endParaRPr lang="tr-TR" sz="2400" b="0">
                        <a:latin typeface="Times New Roman" pitchFamily="18" charset="0"/>
                        <a:cs typeface="Times New Roman" pitchFamily="18" charset="0"/>
                      </a:endParaRPr>
                    </a:p>
                  </a:txBody>
                  <a:tcPr/>
                </a:tc>
                <a:tc>
                  <a:txBody>
                    <a:bodyPr/>
                    <a:lstStyle/>
                    <a:p>
                      <a:pPr marL="0" marR="0" indent="0" algn="ctr" defTabSz="3291474" rtl="0" eaLnBrk="1" fontAlgn="auto" latinLnBrk="0" hangingPunct="1">
                        <a:lnSpc>
                          <a:spcPct val="100000"/>
                        </a:lnSpc>
                        <a:spcBef>
                          <a:spcPts val="0"/>
                        </a:spcBef>
                        <a:spcAft>
                          <a:spcPts val="0"/>
                        </a:spcAft>
                        <a:buClrTx/>
                        <a:buSzTx/>
                        <a:buFontTx/>
                        <a:buNone/>
                        <a:tabLst/>
                        <a:defRPr/>
                      </a:pPr>
                      <a:r>
                        <a:rPr lang="tr-TR" sz="500" b="0">
                          <a:solidFill>
                            <a:schemeClr val="tx1"/>
                          </a:solidFill>
                          <a:latin typeface="Times New Roman" pitchFamily="18" charset="0"/>
                          <a:cs typeface="Times New Roman" pitchFamily="18" charset="0"/>
                        </a:rPr>
                        <a:t>İç ters açılar</a:t>
                      </a:r>
                    </a:p>
                  </a:txBody>
                  <a:tcPr marL="19355" marR="19355" marT="9677" marB="9677"/>
                </a:tc>
                <a:tc>
                  <a:txBody>
                    <a:bodyPr/>
                    <a:lstStyle/>
                    <a:p>
                      <a:pPr marL="0" marR="0" indent="0" algn="ctr" defTabSz="3291474" rtl="0" eaLnBrk="1" fontAlgn="auto" latinLnBrk="0" hangingPunct="1">
                        <a:lnSpc>
                          <a:spcPct val="100000"/>
                        </a:lnSpc>
                        <a:spcBef>
                          <a:spcPts val="0"/>
                        </a:spcBef>
                        <a:spcAft>
                          <a:spcPts val="0"/>
                        </a:spcAft>
                        <a:buClrTx/>
                        <a:buSzTx/>
                        <a:buFontTx/>
                        <a:buNone/>
                        <a:tabLst/>
                        <a:defRPr/>
                      </a:pPr>
                      <a:r>
                        <a:rPr lang="tr-TR" sz="500" b="0">
                          <a:solidFill>
                            <a:schemeClr val="tx1"/>
                          </a:solidFill>
                          <a:latin typeface="Times New Roman" pitchFamily="18" charset="0"/>
                          <a:cs typeface="Times New Roman" pitchFamily="18" charset="0"/>
                        </a:rPr>
                        <a:t>Dış ters açılar</a:t>
                      </a:r>
                    </a:p>
                    <a:p>
                      <a:pPr algn="ctr"/>
                      <a:endParaRPr lang="tr-TR" sz="500">
                        <a:latin typeface="Times New Roman" pitchFamily="18" charset="0"/>
                        <a:cs typeface="Times New Roman" pitchFamily="18" charset="0"/>
                      </a:endParaRPr>
                    </a:p>
                  </a:txBody>
                  <a:tcPr marL="19355" marR="19355" marT="9677" marB="9677"/>
                </a:tc>
                <a:extLst>
                  <a:ext uri="{0D108BD9-81ED-4DB2-BD59-A6C34878D82A}">
                    <a16:rowId xmlns:a16="http://schemas.microsoft.com/office/drawing/2014/main" val="10000"/>
                  </a:ext>
                </a:extLst>
              </a:tr>
              <a:tr h="115396">
                <a:tc>
                  <a:txBody>
                    <a:bodyPr/>
                    <a:lstStyle/>
                    <a:p>
                      <a:pPr algn="ctr"/>
                      <a:r>
                        <a:rPr lang="tr-TR" sz="500">
                          <a:latin typeface="Times New Roman" pitchFamily="18" charset="0"/>
                          <a:cs typeface="Times New Roman" pitchFamily="18" charset="0"/>
                        </a:rPr>
                        <a:t>A ile E</a:t>
                      </a:r>
                    </a:p>
                  </a:txBody>
                  <a:tcPr marL="19355" marR="19355" marT="9677" marB="9677"/>
                </a:tc>
                <a:tc>
                  <a:txBody>
                    <a:bodyPr/>
                    <a:lstStyle/>
                    <a:p>
                      <a:pPr algn="ctr"/>
                      <a:r>
                        <a:rPr lang="tr-TR" sz="500">
                          <a:latin typeface="Times New Roman" pitchFamily="18" charset="0"/>
                          <a:cs typeface="Times New Roman" pitchFamily="18" charset="0"/>
                        </a:rPr>
                        <a:t>D ile H</a:t>
                      </a:r>
                    </a:p>
                  </a:txBody>
                  <a:tcPr marL="19355" marR="19355" marT="9677" marB="9677"/>
                </a:tc>
                <a:tc>
                  <a:txBody>
                    <a:bodyPr/>
                    <a:lstStyle/>
                    <a:p>
                      <a:pPr algn="ctr"/>
                      <a:r>
                        <a:rPr lang="tr-TR" sz="500">
                          <a:latin typeface="Times New Roman" pitchFamily="18" charset="0"/>
                          <a:cs typeface="Times New Roman" pitchFamily="18" charset="0"/>
                        </a:rPr>
                        <a:t>C ile E</a:t>
                      </a:r>
                    </a:p>
                  </a:txBody>
                  <a:tcPr marL="19355" marR="19355" marT="9677" marB="9677"/>
                </a:tc>
                <a:tc>
                  <a:txBody>
                    <a:bodyPr/>
                    <a:lstStyle/>
                    <a:p>
                      <a:pPr algn="ctr"/>
                      <a:r>
                        <a:rPr lang="tr-TR" sz="500">
                          <a:latin typeface="Times New Roman" pitchFamily="18" charset="0"/>
                          <a:cs typeface="Times New Roman" pitchFamily="18" charset="0"/>
                        </a:rPr>
                        <a:t>A ile G</a:t>
                      </a:r>
                    </a:p>
                  </a:txBody>
                  <a:tcPr marL="19355" marR="19355" marT="9677" marB="9677"/>
                </a:tc>
                <a:extLst>
                  <a:ext uri="{0D108BD9-81ED-4DB2-BD59-A6C34878D82A}">
                    <a16:rowId xmlns:a16="http://schemas.microsoft.com/office/drawing/2014/main" val="10001"/>
                  </a:ext>
                </a:extLst>
              </a:tr>
              <a:tr h="100635">
                <a:tc>
                  <a:txBody>
                    <a:bodyPr/>
                    <a:lstStyle/>
                    <a:p>
                      <a:pPr algn="ctr"/>
                      <a:r>
                        <a:rPr lang="tr-TR" sz="500">
                          <a:latin typeface="Times New Roman" pitchFamily="18" charset="0"/>
                          <a:cs typeface="Times New Roman" pitchFamily="18" charset="0"/>
                        </a:rPr>
                        <a:t>B ile F</a:t>
                      </a:r>
                    </a:p>
                  </a:txBody>
                  <a:tcPr marL="19355" marR="19355" marT="9677" marB="9677"/>
                </a:tc>
                <a:tc>
                  <a:txBody>
                    <a:bodyPr/>
                    <a:lstStyle/>
                    <a:p>
                      <a:pPr algn="ctr"/>
                      <a:r>
                        <a:rPr lang="tr-TR" sz="500">
                          <a:latin typeface="Times New Roman" pitchFamily="18" charset="0"/>
                          <a:cs typeface="Times New Roman" pitchFamily="18" charset="0"/>
                        </a:rPr>
                        <a:t>C ile G</a:t>
                      </a:r>
                    </a:p>
                  </a:txBody>
                  <a:tcPr marL="19355" marR="19355" marT="9677" marB="9677"/>
                </a:tc>
                <a:tc>
                  <a:txBody>
                    <a:bodyPr/>
                    <a:lstStyle/>
                    <a:p>
                      <a:pPr algn="ctr"/>
                      <a:r>
                        <a:rPr lang="tr-TR" sz="500">
                          <a:latin typeface="Times New Roman" pitchFamily="18" charset="0"/>
                          <a:cs typeface="Times New Roman" pitchFamily="18" charset="0"/>
                        </a:rPr>
                        <a:t>D ile F</a:t>
                      </a:r>
                    </a:p>
                  </a:txBody>
                  <a:tcPr marL="19355" marR="19355" marT="9677" marB="9677"/>
                </a:tc>
                <a:tc>
                  <a:txBody>
                    <a:bodyPr/>
                    <a:lstStyle/>
                    <a:p>
                      <a:pPr algn="ctr"/>
                      <a:r>
                        <a:rPr lang="tr-TR" sz="500">
                          <a:latin typeface="Times New Roman" pitchFamily="18" charset="0"/>
                          <a:cs typeface="Times New Roman" pitchFamily="18" charset="0"/>
                        </a:rPr>
                        <a:t>B ile H</a:t>
                      </a:r>
                    </a:p>
                  </a:txBody>
                  <a:tcPr marL="19355" marR="19355" marT="9677" marB="9677"/>
                </a:tc>
                <a:extLst>
                  <a:ext uri="{0D108BD9-81ED-4DB2-BD59-A6C34878D82A}">
                    <a16:rowId xmlns:a16="http://schemas.microsoft.com/office/drawing/2014/main" val="10002"/>
                  </a:ext>
                </a:extLst>
              </a:tr>
            </a:tbl>
          </a:graphicData>
        </a:graphic>
      </p:graphicFrame>
      <p:graphicFrame>
        <p:nvGraphicFramePr>
          <p:cNvPr id="49" name="Tablo 48"/>
          <p:cNvGraphicFramePr>
            <a:graphicFrameLocks noGrp="1"/>
          </p:cNvGraphicFramePr>
          <p:nvPr/>
        </p:nvGraphicFramePr>
        <p:xfrm>
          <a:off x="3429000" y="6153865"/>
          <a:ext cx="533445" cy="301905"/>
        </p:xfrm>
        <a:graphic>
          <a:graphicData uri="http://schemas.openxmlformats.org/drawingml/2006/table">
            <a:tbl>
              <a:tblPr firstRow="1" bandRow="1">
                <a:tableStyleId>{5940675A-B579-460E-94D1-54222C63F5DA}</a:tableStyleId>
              </a:tblPr>
              <a:tblGrid>
                <a:gridCol w="533445">
                  <a:extLst>
                    <a:ext uri="{9D8B030D-6E8A-4147-A177-3AD203B41FA5}">
                      <a16:colId xmlns:a16="http://schemas.microsoft.com/office/drawing/2014/main" val="20000"/>
                    </a:ext>
                  </a:extLst>
                </a:gridCol>
              </a:tblGrid>
              <a:tr h="100635">
                <a:tc>
                  <a:txBody>
                    <a:bodyPr/>
                    <a:lstStyle/>
                    <a:p>
                      <a:r>
                        <a:rPr lang="tr-TR" sz="500">
                          <a:latin typeface="Times New Roman" pitchFamily="18" charset="0"/>
                          <a:cs typeface="Times New Roman" pitchFamily="18" charset="0"/>
                        </a:rPr>
                        <a:t>Eş</a:t>
                      </a:r>
                      <a:r>
                        <a:rPr lang="tr-TR" sz="500" baseline="0">
                          <a:latin typeface="Times New Roman" pitchFamily="18" charset="0"/>
                          <a:cs typeface="Times New Roman" pitchFamily="18" charset="0"/>
                        </a:rPr>
                        <a:t> olan açılar</a:t>
                      </a:r>
                      <a:endParaRPr lang="tr-TR" sz="500">
                        <a:latin typeface="Times New Roman" pitchFamily="18" charset="0"/>
                        <a:cs typeface="Times New Roman" pitchFamily="18" charset="0"/>
                      </a:endParaRPr>
                    </a:p>
                  </a:txBody>
                  <a:tcPr marL="19355" marR="19355" marT="9677" marB="9677"/>
                </a:tc>
                <a:extLst>
                  <a:ext uri="{0D108BD9-81ED-4DB2-BD59-A6C34878D82A}">
                    <a16:rowId xmlns:a16="http://schemas.microsoft.com/office/drawing/2014/main" val="10000"/>
                  </a:ext>
                </a:extLst>
              </a:tr>
              <a:tr h="100635">
                <a:tc>
                  <a:txBody>
                    <a:bodyPr/>
                    <a:lstStyle/>
                    <a:p>
                      <a:r>
                        <a:rPr lang="tr-TR" sz="500">
                          <a:latin typeface="Times New Roman" pitchFamily="18" charset="0"/>
                          <a:cs typeface="Times New Roman" pitchFamily="18" charset="0"/>
                        </a:rPr>
                        <a:t>A=C=E=G</a:t>
                      </a:r>
                    </a:p>
                  </a:txBody>
                  <a:tcPr marL="19355" marR="19355" marT="9677" marB="9677"/>
                </a:tc>
                <a:extLst>
                  <a:ext uri="{0D108BD9-81ED-4DB2-BD59-A6C34878D82A}">
                    <a16:rowId xmlns:a16="http://schemas.microsoft.com/office/drawing/2014/main" val="10001"/>
                  </a:ext>
                </a:extLst>
              </a:tr>
              <a:tr h="100635">
                <a:tc>
                  <a:txBody>
                    <a:bodyPr/>
                    <a:lstStyle/>
                    <a:p>
                      <a:r>
                        <a:rPr lang="tr-TR" sz="500">
                          <a:latin typeface="Times New Roman" pitchFamily="18" charset="0"/>
                          <a:cs typeface="Times New Roman" pitchFamily="18" charset="0"/>
                        </a:rPr>
                        <a:t>B=D=F=H</a:t>
                      </a:r>
                    </a:p>
                  </a:txBody>
                  <a:tcPr marL="19355" marR="19355" marT="9677" marB="9677"/>
                </a:tc>
                <a:extLst>
                  <a:ext uri="{0D108BD9-81ED-4DB2-BD59-A6C34878D82A}">
                    <a16:rowId xmlns:a16="http://schemas.microsoft.com/office/drawing/2014/main" val="10002"/>
                  </a:ext>
                </a:extLst>
              </a:tr>
            </a:tbl>
          </a:graphicData>
        </a:graphic>
      </p:graphicFrame>
      <p:sp>
        <p:nvSpPr>
          <p:cNvPr id="50" name="Dikdörtgen 49"/>
          <p:cNvSpPr/>
          <p:nvPr/>
        </p:nvSpPr>
        <p:spPr>
          <a:xfrm>
            <a:off x="1220731" y="8642928"/>
            <a:ext cx="4257404" cy="40318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423" b="1" dirty="0">
                <a:solidFill>
                  <a:schemeClr val="tx1"/>
                </a:solidFill>
                <a:latin typeface="Times New Roman" pitchFamily="18" charset="0"/>
                <a:cs typeface="Times New Roman" pitchFamily="18" charset="0"/>
              </a:rPr>
              <a:t>Kaynakça:</a:t>
            </a:r>
          </a:p>
          <a:p>
            <a:r>
              <a:rPr lang="tr-TR" sz="339" dirty="0">
                <a:solidFill>
                  <a:schemeClr val="tx1"/>
                </a:solidFill>
                <a:latin typeface="Times New Roman" pitchFamily="18" charset="0"/>
                <a:cs typeface="Times New Roman" pitchFamily="18" charset="0"/>
              </a:rPr>
              <a:t>MEB (2018). T.C. Milli Eğitim Bakanlığı Matematik Dersi Öğretim Programı (İlkokul ve Ortaokul 1, 2, 3, 4, 5, 6, 7 ve 8. Sınıflar) Ankara: Milli Eğitim Bakanlığı.</a:t>
            </a:r>
          </a:p>
          <a:p>
            <a:r>
              <a:rPr lang="tr-TR" sz="339" dirty="0">
                <a:solidFill>
                  <a:schemeClr val="tx1"/>
                </a:solidFill>
                <a:latin typeface="Times New Roman" pitchFamily="18" charset="0"/>
                <a:cs typeface="Times New Roman" pitchFamily="18" charset="0"/>
              </a:rPr>
              <a:t>Oğan, A., K., Öztürk, S. (2019). </a:t>
            </a:r>
            <a:r>
              <a:rPr lang="tr-TR" sz="339" i="1" dirty="0">
                <a:solidFill>
                  <a:schemeClr val="tx1"/>
                </a:solidFill>
                <a:latin typeface="Times New Roman" pitchFamily="18" charset="0"/>
                <a:cs typeface="Times New Roman" pitchFamily="18" charset="0"/>
              </a:rPr>
              <a:t>Ortaokul ve İmam Hatip Ortaokulu Matematik 7 Ders Kitabı</a:t>
            </a:r>
            <a:r>
              <a:rPr lang="tr-TR" sz="339" dirty="0">
                <a:solidFill>
                  <a:schemeClr val="tx1"/>
                </a:solidFill>
                <a:latin typeface="Times New Roman" pitchFamily="18" charset="0"/>
                <a:cs typeface="Times New Roman" pitchFamily="18" charset="0"/>
              </a:rPr>
              <a:t>. Milli Eğitim Bakanlığı Yayınları.</a:t>
            </a:r>
          </a:p>
          <a:p>
            <a:endParaRPr lang="tr-TR" sz="593" b="1" dirty="0">
              <a:solidFill>
                <a:schemeClr val="tx1"/>
              </a:solidFill>
              <a:latin typeface="Times New Roman" pitchFamily="18" charset="0"/>
              <a:cs typeface="Times New Roman" pitchFamily="18" charset="0"/>
            </a:endParaRPr>
          </a:p>
        </p:txBody>
      </p:sp>
      <p:sp>
        <p:nvSpPr>
          <p:cNvPr id="51" name="Dikdörtgen 50"/>
          <p:cNvSpPr/>
          <p:nvPr/>
        </p:nvSpPr>
        <p:spPr>
          <a:xfrm>
            <a:off x="762076" y="1143001"/>
            <a:ext cx="266693" cy="2435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52" name="Dikdörtgen 51"/>
          <p:cNvSpPr/>
          <p:nvPr/>
        </p:nvSpPr>
        <p:spPr>
          <a:xfrm>
            <a:off x="5829234" y="7757429"/>
            <a:ext cx="266693" cy="243572"/>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54" name="Dikdörtgen 53"/>
          <p:cNvSpPr/>
          <p:nvPr/>
        </p:nvSpPr>
        <p:spPr>
          <a:xfrm>
            <a:off x="5829234" y="1143001"/>
            <a:ext cx="266693" cy="24357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55" name="Dikdörtgen 54"/>
          <p:cNvSpPr/>
          <p:nvPr/>
        </p:nvSpPr>
        <p:spPr>
          <a:xfrm>
            <a:off x="761126" y="7754821"/>
            <a:ext cx="266693" cy="243572"/>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Tree>
    <p:extLst>
      <p:ext uri="{BB962C8B-B14F-4D97-AF65-F5344CB8AC3E}">
        <p14:creationId xmlns:p14="http://schemas.microsoft.com/office/powerpoint/2010/main" val="137060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810853" y="809876"/>
            <a:ext cx="3946733" cy="1631216"/>
          </a:xfrm>
          <a:prstGeom prst="rect">
            <a:avLst/>
          </a:prstGeom>
          <a:noFill/>
        </p:spPr>
        <p:txBody>
          <a:bodyPr wrap="square" rtlCol="0">
            <a:spAutoFit/>
          </a:bodyPr>
          <a:lstStyle/>
          <a:p>
            <a:r>
              <a:rPr lang="tr-TR" sz="1000" dirty="0"/>
              <a:t>          Ülkemizde yayılan Covid-19 virüsü nedeniyle  </a:t>
            </a:r>
            <a:r>
              <a:rPr lang="tr-TR" sz="1000" dirty="0" err="1"/>
              <a:t>pandemi</a:t>
            </a:r>
            <a:r>
              <a:rPr lang="tr-TR" sz="1000" dirty="0"/>
              <a:t> ilan edilmiş ve eğitim sisteminde değişiklikler olup  uzaktan eğitime geçilmiştir. Bilindiği üzere bu virüsün yayılma hızı ve ortamı fazla olduğu için evde kalınız çağrıları yapılmaktadır. Öğrenciler bu süreçte eğitimine evde devam etmekte ve çoğu şeyi evde yapmaktadır. </a:t>
            </a:r>
          </a:p>
          <a:p>
            <a:r>
              <a:rPr lang="tr-TR" sz="1000" dirty="0"/>
              <a:t>Matematik dersi öğretim programında somut  materyaller kullanılmasına vurgu yapılmıştır. Materyaller öğrencilerin dikkatini çekme ve derse ilgisinin artması açısından büyük öneme sahip olduğu gibi  bu somut materyaller öğrenimin kolaylaşmasına ve öğrencinin zihninde canlandırabilmesi açısından büyük öneme sahiptir. </a:t>
            </a:r>
          </a:p>
        </p:txBody>
      </p:sp>
      <p:sp>
        <p:nvSpPr>
          <p:cNvPr id="6" name="Metin kutusu 5"/>
          <p:cNvSpPr txBox="1"/>
          <p:nvPr/>
        </p:nvSpPr>
        <p:spPr>
          <a:xfrm>
            <a:off x="999086" y="289086"/>
            <a:ext cx="4359056" cy="600164"/>
          </a:xfrm>
          <a:prstGeom prst="rect">
            <a:avLst/>
          </a:prstGeom>
          <a:noFill/>
        </p:spPr>
        <p:txBody>
          <a:bodyPr wrap="square" rtlCol="0">
            <a:spAutoFit/>
          </a:bodyPr>
          <a:lstStyle/>
          <a:p>
            <a:pPr algn="ctr"/>
            <a:r>
              <a:rPr lang="tr-TR" sz="1100" b="1" dirty="0"/>
              <a:t>Geometri Dersi İçin Evde Hazırlanabilecek Materyal</a:t>
            </a:r>
          </a:p>
          <a:p>
            <a:pPr algn="ctr"/>
            <a:r>
              <a:rPr lang="tr-TR" sz="1100" b="1" dirty="0"/>
              <a:t>Yağmur YORULMAZ-17133003</a:t>
            </a:r>
          </a:p>
          <a:p>
            <a:pPr algn="ctr"/>
            <a:r>
              <a:rPr lang="tr-TR" sz="1100" b="1" dirty="0"/>
              <a:t>Beyza SERİN-17133039</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325" y="1232223"/>
            <a:ext cx="1267211" cy="1522633"/>
          </a:xfrm>
          <a:prstGeom prst="rect">
            <a:avLst/>
          </a:prstGeom>
        </p:spPr>
      </p:pic>
      <p:sp>
        <p:nvSpPr>
          <p:cNvPr id="8" name="Metin kutusu 7"/>
          <p:cNvSpPr txBox="1"/>
          <p:nvPr/>
        </p:nvSpPr>
        <p:spPr>
          <a:xfrm>
            <a:off x="757953" y="2358156"/>
            <a:ext cx="5103938" cy="707886"/>
          </a:xfrm>
          <a:prstGeom prst="rect">
            <a:avLst/>
          </a:prstGeom>
          <a:noFill/>
        </p:spPr>
        <p:txBody>
          <a:bodyPr wrap="square" rtlCol="0">
            <a:spAutoFit/>
          </a:bodyPr>
          <a:lstStyle/>
          <a:p>
            <a:r>
              <a:rPr lang="tr-TR" sz="1000" dirty="0"/>
              <a:t>Materyalimiz için seçtiğimiz kazanım:</a:t>
            </a:r>
          </a:p>
          <a:p>
            <a:r>
              <a:rPr lang="tr-TR" sz="1000" dirty="0"/>
              <a:t>5.2.4.3.Verilen bir alana sahip farklı dikdörtgenler oluşturur.</a:t>
            </a:r>
          </a:p>
          <a:p>
            <a:r>
              <a:rPr lang="tr-TR" sz="1000" dirty="0"/>
              <a:t>a)Kenar uzunlukları tam sayı olacak şekilde sınırlandırılır.</a:t>
            </a:r>
          </a:p>
          <a:p>
            <a:r>
              <a:rPr lang="tr-TR" sz="1000" dirty="0"/>
              <a:t>b)Geometri tahtası, noktalı kağıt ve benzeri araçlarla yapılan çalışmalara yer verilir. </a:t>
            </a:r>
          </a:p>
        </p:txBody>
      </p:sp>
      <p:pic>
        <p:nvPicPr>
          <p:cNvPr id="9" name="Resim 8"/>
          <p:cNvPicPr>
            <a:picLocks noChangeAspect="1"/>
          </p:cNvPicPr>
          <p:nvPr/>
        </p:nvPicPr>
        <p:blipFill rotWithShape="1">
          <a:blip r:embed="rId3" cstate="print">
            <a:extLst>
              <a:ext uri="{28A0092B-C50C-407E-A947-70E740481C1C}">
                <a14:useLocalDpi xmlns:a14="http://schemas.microsoft.com/office/drawing/2010/main" val="0"/>
              </a:ext>
            </a:extLst>
          </a:blip>
          <a:srcRect l="3348" t="3185" r="9123" b="7806"/>
          <a:stretch/>
        </p:blipFill>
        <p:spPr>
          <a:xfrm rot="5400000">
            <a:off x="1178589" y="4624400"/>
            <a:ext cx="615228" cy="834163"/>
          </a:xfrm>
          <a:prstGeom prst="rect">
            <a:avLst/>
          </a:prstGeom>
        </p:spPr>
      </p:pic>
      <p:pic>
        <p:nvPicPr>
          <p:cNvPr id="10" name="Resim 9"/>
          <p:cNvPicPr>
            <a:picLocks noChangeAspect="1"/>
          </p:cNvPicPr>
          <p:nvPr/>
        </p:nvPicPr>
        <p:blipFill rotWithShape="1">
          <a:blip r:embed="rId4" cstate="print">
            <a:extLst>
              <a:ext uri="{28A0092B-C50C-407E-A947-70E740481C1C}">
                <a14:useLocalDpi xmlns:a14="http://schemas.microsoft.com/office/drawing/2010/main" val="0"/>
              </a:ext>
            </a:extLst>
          </a:blip>
          <a:srcRect l="28112" t="3920" r="22898" b="2904"/>
          <a:stretch/>
        </p:blipFill>
        <p:spPr>
          <a:xfrm rot="5400000">
            <a:off x="3066685" y="4270100"/>
            <a:ext cx="560327" cy="1509897"/>
          </a:xfrm>
          <a:prstGeom prst="rect">
            <a:avLst/>
          </a:prstGeom>
        </p:spPr>
      </p:pic>
      <p:pic>
        <p:nvPicPr>
          <p:cNvPr id="11" name="Resim 10"/>
          <p:cNvPicPr>
            <a:picLocks noChangeAspect="1"/>
          </p:cNvPicPr>
          <p:nvPr/>
        </p:nvPicPr>
        <p:blipFill rotWithShape="1">
          <a:blip r:embed="rId5" cstate="print">
            <a:extLst>
              <a:ext uri="{28A0092B-C50C-407E-A947-70E740481C1C}">
                <a14:useLocalDpi xmlns:a14="http://schemas.microsoft.com/office/drawing/2010/main" val="0"/>
              </a:ext>
            </a:extLst>
          </a:blip>
          <a:srcRect l="6297" t="15106" b="7871"/>
          <a:stretch/>
        </p:blipFill>
        <p:spPr>
          <a:xfrm rot="5400000">
            <a:off x="4564997" y="4681143"/>
            <a:ext cx="1008407" cy="1105200"/>
          </a:xfrm>
          <a:prstGeom prst="rect">
            <a:avLst/>
          </a:prstGeom>
        </p:spPr>
      </p:pic>
      <p:sp>
        <p:nvSpPr>
          <p:cNvPr id="12" name="Metin kutusu 11"/>
          <p:cNvSpPr txBox="1"/>
          <p:nvPr/>
        </p:nvSpPr>
        <p:spPr>
          <a:xfrm>
            <a:off x="838345" y="4022894"/>
            <a:ext cx="1882206" cy="707886"/>
          </a:xfrm>
          <a:prstGeom prst="rect">
            <a:avLst/>
          </a:prstGeom>
          <a:noFill/>
        </p:spPr>
        <p:txBody>
          <a:bodyPr wrap="square" rtlCol="0">
            <a:spAutoFit/>
          </a:bodyPr>
          <a:lstStyle/>
          <a:p>
            <a:r>
              <a:rPr lang="tr-TR" sz="1000" b="1" dirty="0"/>
              <a:t>1.Adım : </a:t>
            </a:r>
            <a:r>
              <a:rPr lang="tr-TR" sz="1000" dirty="0"/>
              <a:t>Öğrenciden 12 birim karelik alana sahip bir dikdörtgen oluşturması istemeliyiz.</a:t>
            </a:r>
          </a:p>
        </p:txBody>
      </p:sp>
      <p:sp>
        <p:nvSpPr>
          <p:cNvPr id="13" name="Metin kutusu 12"/>
          <p:cNvSpPr txBox="1"/>
          <p:nvPr/>
        </p:nvSpPr>
        <p:spPr>
          <a:xfrm>
            <a:off x="2634395" y="4021653"/>
            <a:ext cx="1539871" cy="707886"/>
          </a:xfrm>
          <a:prstGeom prst="rect">
            <a:avLst/>
          </a:prstGeom>
          <a:noFill/>
        </p:spPr>
        <p:txBody>
          <a:bodyPr wrap="square" rtlCol="0">
            <a:spAutoFit/>
          </a:bodyPr>
          <a:lstStyle/>
          <a:p>
            <a:r>
              <a:rPr lang="tr-TR" sz="1000" b="1" dirty="0"/>
              <a:t>2.Adım: </a:t>
            </a:r>
            <a:r>
              <a:rPr lang="tr-TR" sz="1000" dirty="0"/>
              <a:t>Öğrenciden 12 birim karelik alana sahip bir başka dikdörtgen oluşturmasını istemeliyiz.</a:t>
            </a:r>
          </a:p>
        </p:txBody>
      </p:sp>
      <p:sp>
        <p:nvSpPr>
          <p:cNvPr id="14" name="Metin kutusu 13"/>
          <p:cNvSpPr txBox="1"/>
          <p:nvPr/>
        </p:nvSpPr>
        <p:spPr>
          <a:xfrm>
            <a:off x="4371113" y="4036999"/>
            <a:ext cx="1530207" cy="707886"/>
          </a:xfrm>
          <a:prstGeom prst="rect">
            <a:avLst/>
          </a:prstGeom>
          <a:noFill/>
        </p:spPr>
        <p:txBody>
          <a:bodyPr wrap="square" rtlCol="0">
            <a:spAutoFit/>
          </a:bodyPr>
          <a:lstStyle/>
          <a:p>
            <a:r>
              <a:rPr lang="tr-TR" sz="1000" b="1" dirty="0"/>
              <a:t>3.Adım </a:t>
            </a:r>
            <a:r>
              <a:rPr lang="tr-TR" sz="1000" dirty="0"/>
              <a:t>: Öğrenciden oluşturduğu iki dikdörtgeni yan yana getirmesini istemeliyiz.</a:t>
            </a:r>
          </a:p>
        </p:txBody>
      </p:sp>
      <p:sp>
        <p:nvSpPr>
          <p:cNvPr id="15" name="Metin kutusu 14"/>
          <p:cNvSpPr txBox="1"/>
          <p:nvPr/>
        </p:nvSpPr>
        <p:spPr>
          <a:xfrm>
            <a:off x="1216250" y="5504494"/>
            <a:ext cx="2958016" cy="553998"/>
          </a:xfrm>
          <a:prstGeom prst="rect">
            <a:avLst/>
          </a:prstGeom>
          <a:noFill/>
        </p:spPr>
        <p:txBody>
          <a:bodyPr wrap="square" rtlCol="0">
            <a:spAutoFit/>
          </a:bodyPr>
          <a:lstStyle/>
          <a:p>
            <a:r>
              <a:rPr lang="tr-TR" sz="1000" b="1" dirty="0"/>
              <a:t>SONUÇ: </a:t>
            </a:r>
            <a:r>
              <a:rPr lang="tr-TR" sz="1000" dirty="0"/>
              <a:t>Öğrenci 3. Adımı da uyguladıktan sonra aynı alana sahip iki farklı dikdörtgen oluşturduğunu görecektir.</a:t>
            </a:r>
          </a:p>
        </p:txBody>
      </p:sp>
      <p:sp>
        <p:nvSpPr>
          <p:cNvPr id="16" name="Başlık 1">
            <a:extLst>
              <a:ext uri="{FF2B5EF4-FFF2-40B4-BE49-F238E27FC236}">
                <a16:creationId xmlns:a16="http://schemas.microsoft.com/office/drawing/2014/main" id="{1D07DD22-775D-4120-97F8-F8F49D597408}"/>
              </a:ext>
            </a:extLst>
          </p:cNvPr>
          <p:cNvSpPr>
            <a:spLocks noGrp="1"/>
          </p:cNvSpPr>
          <p:nvPr>
            <p:ph type="ctrTitle"/>
          </p:nvPr>
        </p:nvSpPr>
        <p:spPr>
          <a:xfrm>
            <a:off x="2093823" y="5966237"/>
            <a:ext cx="2169583" cy="169917"/>
          </a:xfrm>
        </p:spPr>
        <p:txBody>
          <a:bodyPr>
            <a:noAutofit/>
          </a:bodyPr>
          <a:lstStyle/>
          <a:p>
            <a:br>
              <a:rPr lang="tr-TR" sz="964" b="1" dirty="0">
                <a:latin typeface="Times New Roman" panose="02020603050405020304" pitchFamily="18" charset="0"/>
                <a:cs typeface="Times New Roman" panose="02020603050405020304" pitchFamily="18" charset="0"/>
              </a:rPr>
            </a:br>
            <a:br>
              <a:rPr lang="tr-TR" sz="964" b="1" dirty="0">
                <a:latin typeface="Times New Roman" panose="02020603050405020304" pitchFamily="18" charset="0"/>
                <a:cs typeface="Times New Roman" panose="02020603050405020304" pitchFamily="18" charset="0"/>
              </a:rPr>
            </a:br>
            <a:r>
              <a:rPr lang="tr-TR" sz="964" b="1" dirty="0">
                <a:latin typeface="Times New Roman" panose="02020603050405020304" pitchFamily="18" charset="0"/>
                <a:cs typeface="Times New Roman" panose="02020603050405020304" pitchFamily="18" charset="0"/>
              </a:rPr>
              <a:t>FARKLI DİKDÖRTGENLER</a:t>
            </a:r>
          </a:p>
        </p:txBody>
      </p:sp>
      <mc:AlternateContent xmlns:mc="http://schemas.openxmlformats.org/markup-compatibility/2006" xmlns:a14="http://schemas.microsoft.com/office/drawing/2010/main">
        <mc:Choice Requires="a14">
          <p:sp>
            <p:nvSpPr>
              <p:cNvPr id="17" name="Alt Başlık 2">
                <a:extLst>
                  <a:ext uri="{FF2B5EF4-FFF2-40B4-BE49-F238E27FC236}">
                    <a16:creationId xmlns:a16="http://schemas.microsoft.com/office/drawing/2014/main" id="{708F7734-D1DB-40B8-A6B2-E13A8898E118}"/>
                  </a:ext>
                </a:extLst>
              </p:cNvPr>
              <p:cNvSpPr>
                <a:spLocks noGrp="1"/>
              </p:cNvSpPr>
              <p:nvPr>
                <p:ph type="subTitle" idx="1"/>
              </p:nvPr>
            </p:nvSpPr>
            <p:spPr>
              <a:xfrm>
                <a:off x="1078540" y="6467847"/>
                <a:ext cx="1393780" cy="2067512"/>
              </a:xfrm>
            </p:spPr>
            <p:txBody>
              <a:bodyPr>
                <a:noAutofit/>
              </a:bodyPr>
              <a:lstStyle/>
              <a:p>
                <a:pPr marL="183687" indent="-183687" algn="l">
                  <a:buFont typeface="Wingdings" panose="05000000000000000000" pitchFamily="2" charset="2"/>
                  <a:buChar char="Ø"/>
                </a:pPr>
                <a:r>
                  <a:rPr lang="tr-TR" sz="1000" i="1" dirty="0">
                    <a:cs typeface="Times New Roman" panose="02020603050405020304" pitchFamily="18" charset="0"/>
                  </a:rPr>
                  <a:t>Araç - Gereç: kalem, cetvel, kareli kağıt</a:t>
                </a:r>
                <a:endParaRPr lang="tr-TR" sz="1000" dirty="0">
                  <a:cs typeface="Times New Roman" panose="02020603050405020304" pitchFamily="18" charset="0"/>
                </a:endParaRPr>
              </a:p>
              <a:p>
                <a:pPr algn="l"/>
                <a:endParaRPr lang="tr-TR" sz="1000" dirty="0">
                  <a:cs typeface="Times New Roman" panose="02020603050405020304" pitchFamily="18" charset="0"/>
                </a:endParaRPr>
              </a:p>
              <a:p>
                <a:pPr algn="l"/>
                <a:r>
                  <a:rPr lang="tr-TR" sz="1000" dirty="0">
                    <a:cs typeface="Times New Roman" panose="02020603050405020304" pitchFamily="18" charset="0"/>
                  </a:rPr>
                  <a:t>Cetvel yardımıyla kareli kâğıt üzerine alanı 12 </a:t>
                </a:r>
                <a14:m>
                  <m:oMath xmlns:m="http://schemas.openxmlformats.org/officeDocument/2006/math">
                    <m:sSup>
                      <m:sSupPr>
                        <m:ctrlPr>
                          <a:rPr lang="tr-TR" sz="1000" i="1">
                            <a:latin typeface="Cambria Math" panose="02040503050406030204" pitchFamily="18" charset="0"/>
                          </a:rPr>
                        </m:ctrlPr>
                      </m:sSupPr>
                      <m:e>
                        <m:r>
                          <a:rPr lang="tr-TR" sz="1000" i="1">
                            <a:latin typeface="Cambria Math" panose="02040503050406030204" pitchFamily="18" charset="0"/>
                          </a:rPr>
                          <m:t>𝑏𝑟</m:t>
                        </m:r>
                      </m:e>
                      <m:sup>
                        <m:r>
                          <a:rPr lang="tr-TR" sz="1000" i="1">
                            <a:latin typeface="Cambria Math" panose="02040503050406030204" pitchFamily="18" charset="0"/>
                          </a:rPr>
                          <m:t>2</m:t>
                        </m:r>
                      </m:sup>
                    </m:sSup>
                  </m:oMath>
                </a14:m>
                <a:r>
                  <a:rPr lang="tr-TR" sz="1000" dirty="0">
                    <a:cs typeface="Times New Roman" panose="02020603050405020304" pitchFamily="18" charset="0"/>
                  </a:rPr>
                  <a:t> ve kenar uzunlukları doğal sayı olan tüm dikdörtgenleri çizelim. Ve tabloyu dolduralım.</a:t>
                </a:r>
              </a:p>
            </p:txBody>
          </p:sp>
        </mc:Choice>
        <mc:Fallback xmlns="">
          <p:sp>
            <p:nvSpPr>
              <p:cNvPr id="17" name="Alt Başlık 2">
                <a:extLst>
                  <a:ext uri="{FF2B5EF4-FFF2-40B4-BE49-F238E27FC236}">
                    <a16:creationId xmlns:a16="http://schemas.microsoft.com/office/drawing/2014/main" id="{708F7734-D1DB-40B8-A6B2-E13A8898E118}"/>
                  </a:ext>
                </a:extLst>
              </p:cNvPr>
              <p:cNvSpPr>
                <a:spLocks noGrp="1" noRot="1" noChangeAspect="1" noMove="1" noResize="1" noEditPoints="1" noAdjustHandles="1" noChangeArrowheads="1" noChangeShapeType="1" noTextEdit="1"/>
              </p:cNvSpPr>
              <p:nvPr>
                <p:ph type="subTitle" idx="1"/>
              </p:nvPr>
            </p:nvSpPr>
            <p:spPr>
              <a:xfrm>
                <a:off x="1078540" y="6467847"/>
                <a:ext cx="1393780" cy="2067512"/>
              </a:xfrm>
              <a:blipFill>
                <a:blip r:embed="rId6"/>
                <a:stretch>
                  <a:fillRect/>
                </a:stretch>
              </a:blipFill>
            </p:spPr>
            <p:txBody>
              <a:bodyPr/>
              <a:lstStyle/>
              <a:p>
                <a:r>
                  <a:rPr lang="tr-TR">
                    <a:noFill/>
                  </a:rPr>
                  <a:t> </a:t>
                </a:r>
              </a:p>
            </p:txBody>
          </p:sp>
        </mc:Fallback>
      </mc:AlternateContent>
      <p:pic>
        <p:nvPicPr>
          <p:cNvPr id="20" name="Resim 19" descr="ekran, döşenmiş, saat, oyuncu içeren bir resim&#10;&#10;Açıklama otomatik olarak oluşturuldu">
            <a:extLst>
              <a:ext uri="{FF2B5EF4-FFF2-40B4-BE49-F238E27FC236}">
                <a16:creationId xmlns:a16="http://schemas.microsoft.com/office/drawing/2014/main" id="{1AB9B1C3-7D66-4254-83D5-1805C8F08D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4395" y="6213817"/>
            <a:ext cx="863923" cy="913431"/>
          </a:xfrm>
          <a:prstGeom prst="rect">
            <a:avLst/>
          </a:prstGeom>
        </p:spPr>
      </p:pic>
      <p:graphicFrame>
        <p:nvGraphicFramePr>
          <p:cNvPr id="21" name="Tablo 20">
            <a:extLst>
              <a:ext uri="{FF2B5EF4-FFF2-40B4-BE49-F238E27FC236}">
                <a16:creationId xmlns:a16="http://schemas.microsoft.com/office/drawing/2014/main" id="{CB8D68BE-B488-448E-A5D0-F337A5554213}"/>
              </a:ext>
            </a:extLst>
          </p:cNvPr>
          <p:cNvGraphicFramePr>
            <a:graphicFrameLocks noGrp="1"/>
          </p:cNvGraphicFramePr>
          <p:nvPr>
            <p:extLst>
              <p:ext uri="{D42A27DB-BD31-4B8C-83A1-F6EECF244321}">
                <p14:modId xmlns:p14="http://schemas.microsoft.com/office/powerpoint/2010/main" val="658336347"/>
              </p:ext>
            </p:extLst>
          </p:nvPr>
        </p:nvGraphicFramePr>
        <p:xfrm>
          <a:off x="4974494" y="6276868"/>
          <a:ext cx="926826" cy="771308"/>
        </p:xfrm>
        <a:graphic>
          <a:graphicData uri="http://schemas.openxmlformats.org/drawingml/2006/table">
            <a:tbl>
              <a:tblPr firstRow="1" firstCol="1" bandRow="1"/>
              <a:tblGrid>
                <a:gridCol w="464838">
                  <a:extLst>
                    <a:ext uri="{9D8B030D-6E8A-4147-A177-3AD203B41FA5}">
                      <a16:colId xmlns:a16="http://schemas.microsoft.com/office/drawing/2014/main" val="3543729239"/>
                    </a:ext>
                  </a:extLst>
                </a:gridCol>
                <a:gridCol w="461988">
                  <a:extLst>
                    <a:ext uri="{9D8B030D-6E8A-4147-A177-3AD203B41FA5}">
                      <a16:colId xmlns:a16="http://schemas.microsoft.com/office/drawing/2014/main" val="1000072069"/>
                    </a:ext>
                  </a:extLst>
                </a:gridCol>
              </a:tblGrid>
              <a:tr h="205668">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Kısa kenar uzunluğu(</a:t>
                      </a:r>
                      <a:r>
                        <a:rPr lang="tr-TR" sz="500" dirty="0" err="1">
                          <a:effectLst/>
                          <a:latin typeface="Calibri" panose="020F0502020204030204" pitchFamily="34" charset="0"/>
                          <a:ea typeface="Calibri" panose="020F0502020204030204" pitchFamily="34" charset="0"/>
                          <a:cs typeface="Times New Roman" panose="02020603050405020304" pitchFamily="18" charset="0"/>
                        </a:rPr>
                        <a:t>br</a:t>
                      </a:r>
                      <a:r>
                        <a:rPr lang="tr-TR" sz="500" dirty="0">
                          <a:effectLst/>
                          <a:latin typeface="Calibri" panose="020F0502020204030204" pitchFamily="34" charset="0"/>
                          <a:ea typeface="Calibri" panose="020F0502020204030204" pitchFamily="34" charset="0"/>
                          <a:cs typeface="Times New Roman" panose="02020603050405020304" pitchFamily="18" charset="0"/>
                        </a:rPr>
                        <a:t>)</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Uzun kenar uzunluğu(</a:t>
                      </a:r>
                      <a:r>
                        <a:rPr lang="tr-TR" sz="500" dirty="0" err="1">
                          <a:effectLst/>
                          <a:latin typeface="Calibri" panose="020F0502020204030204" pitchFamily="34" charset="0"/>
                          <a:ea typeface="Calibri" panose="020F0502020204030204" pitchFamily="34" charset="0"/>
                          <a:cs typeface="Times New Roman" panose="02020603050405020304" pitchFamily="18" charset="0"/>
                        </a:rPr>
                        <a:t>br</a:t>
                      </a:r>
                      <a:r>
                        <a:rPr lang="tr-TR" sz="500" dirty="0">
                          <a:effectLst/>
                          <a:latin typeface="Calibri" panose="020F0502020204030204" pitchFamily="34" charset="0"/>
                          <a:ea typeface="Calibri" panose="020F0502020204030204" pitchFamily="34" charset="0"/>
                          <a:cs typeface="Times New Roman" panose="02020603050405020304" pitchFamily="18" charset="0"/>
                        </a:rPr>
                        <a:t>)</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82524272"/>
                  </a:ext>
                </a:extLst>
              </a:tr>
              <a:tr h="143377">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 1</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 12</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38858512"/>
                  </a:ext>
                </a:extLst>
              </a:tr>
              <a:tr h="143377">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 2</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 6</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00845925"/>
                  </a:ext>
                </a:extLst>
              </a:tr>
              <a:tr h="135509">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 3</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 4</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14582527"/>
                  </a:ext>
                </a:extLst>
              </a:tr>
              <a:tr h="143377">
                <a:tc>
                  <a:txBody>
                    <a:bodyPr/>
                    <a:lstStyle/>
                    <a:p>
                      <a:pPr>
                        <a:lnSpc>
                          <a:spcPct val="107000"/>
                        </a:lnSpc>
                        <a:spcAft>
                          <a:spcPts val="0"/>
                        </a:spcAft>
                      </a:pPr>
                      <a:r>
                        <a:rPr lang="tr-TR" sz="500">
                          <a:effectLst/>
                          <a:latin typeface="Calibri" panose="020F0502020204030204" pitchFamily="34" charset="0"/>
                          <a:ea typeface="Calibri" panose="020F0502020204030204" pitchFamily="34" charset="0"/>
                          <a:cs typeface="Times New Roman" panose="02020603050405020304" pitchFamily="18" charset="0"/>
                        </a:rPr>
                        <a:t> </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500" dirty="0">
                          <a:effectLst/>
                          <a:latin typeface="Calibri" panose="020F0502020204030204" pitchFamily="34" charset="0"/>
                          <a:ea typeface="Calibri" panose="020F0502020204030204" pitchFamily="34" charset="0"/>
                          <a:cs typeface="Times New Roman" panose="02020603050405020304" pitchFamily="18" charset="0"/>
                        </a:rPr>
                        <a:t> </a:t>
                      </a:r>
                    </a:p>
                  </a:txBody>
                  <a:tcPr marL="29001" marR="2900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33800337"/>
                  </a:ext>
                </a:extLst>
              </a:tr>
            </a:tbl>
          </a:graphicData>
        </a:graphic>
      </p:graphicFrame>
      <p:pic>
        <p:nvPicPr>
          <p:cNvPr id="25" name="Resim 24" descr="beyaz, döşenmiş, hazır, küçük içeren bir resim&#10;&#10;Açıklama otomatik olarak oluşturuldu">
            <a:extLst>
              <a:ext uri="{FF2B5EF4-FFF2-40B4-BE49-F238E27FC236}">
                <a16:creationId xmlns:a16="http://schemas.microsoft.com/office/drawing/2014/main" id="{B67D34B1-B41A-47CC-9487-C60C50EE6C8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4084"/>
          <a:stretch/>
        </p:blipFill>
        <p:spPr>
          <a:xfrm rot="16200000">
            <a:off x="3806691" y="6042601"/>
            <a:ext cx="913431" cy="1239843"/>
          </a:xfrm>
          <a:prstGeom prst="rect">
            <a:avLst/>
          </a:prstGeom>
        </p:spPr>
      </p:pic>
      <p:graphicFrame>
        <p:nvGraphicFramePr>
          <p:cNvPr id="26" name="Tablo 25">
            <a:extLst>
              <a:ext uri="{FF2B5EF4-FFF2-40B4-BE49-F238E27FC236}">
                <a16:creationId xmlns:a16="http://schemas.microsoft.com/office/drawing/2014/main" id="{C74791E8-FAD2-41A3-A510-1267EC108E43}"/>
              </a:ext>
            </a:extLst>
          </p:cNvPr>
          <p:cNvGraphicFramePr>
            <a:graphicFrameLocks noGrp="1"/>
          </p:cNvGraphicFramePr>
          <p:nvPr>
            <p:extLst>
              <p:ext uri="{D42A27DB-BD31-4B8C-83A1-F6EECF244321}">
                <p14:modId xmlns:p14="http://schemas.microsoft.com/office/powerpoint/2010/main" val="4036792553"/>
              </p:ext>
            </p:extLst>
          </p:nvPr>
        </p:nvGraphicFramePr>
        <p:xfrm>
          <a:off x="5096518" y="7146165"/>
          <a:ext cx="812216" cy="594982"/>
        </p:xfrm>
        <a:graphic>
          <a:graphicData uri="http://schemas.openxmlformats.org/drawingml/2006/table">
            <a:tbl>
              <a:tblPr firstRow="1" firstCol="1" bandRow="1"/>
              <a:tblGrid>
                <a:gridCol w="406108">
                  <a:extLst>
                    <a:ext uri="{9D8B030D-6E8A-4147-A177-3AD203B41FA5}">
                      <a16:colId xmlns:a16="http://schemas.microsoft.com/office/drawing/2014/main" val="3543729239"/>
                    </a:ext>
                  </a:extLst>
                </a:gridCol>
                <a:gridCol w="406108">
                  <a:extLst>
                    <a:ext uri="{9D8B030D-6E8A-4147-A177-3AD203B41FA5}">
                      <a16:colId xmlns:a16="http://schemas.microsoft.com/office/drawing/2014/main" val="1000072069"/>
                    </a:ext>
                  </a:extLst>
                </a:gridCol>
              </a:tblGrid>
              <a:tr h="158651">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Kısa kenar uzunluğu(</a:t>
                      </a:r>
                      <a:r>
                        <a:rPr lang="tr-TR" sz="400" dirty="0" err="1">
                          <a:effectLst/>
                          <a:latin typeface="Calibri" panose="020F0502020204030204" pitchFamily="34" charset="0"/>
                          <a:ea typeface="Calibri" panose="020F0502020204030204" pitchFamily="34" charset="0"/>
                          <a:cs typeface="Times New Roman" panose="02020603050405020304" pitchFamily="18" charset="0"/>
                        </a:rPr>
                        <a:t>br</a:t>
                      </a:r>
                      <a:r>
                        <a:rPr lang="tr-TR" sz="400" dirty="0">
                          <a:effectLst/>
                          <a:latin typeface="Calibri" panose="020F0502020204030204" pitchFamily="34" charset="0"/>
                          <a:ea typeface="Calibri" panose="020F0502020204030204" pitchFamily="34" charset="0"/>
                          <a:cs typeface="Times New Roman" panose="02020603050405020304" pitchFamily="18" charset="0"/>
                        </a:rPr>
                        <a:t>)</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Uzun kenar uzunluğu(</a:t>
                      </a:r>
                      <a:r>
                        <a:rPr lang="tr-TR" sz="400" dirty="0" err="1">
                          <a:effectLst/>
                          <a:latin typeface="Calibri" panose="020F0502020204030204" pitchFamily="34" charset="0"/>
                          <a:ea typeface="Calibri" panose="020F0502020204030204" pitchFamily="34" charset="0"/>
                          <a:cs typeface="Times New Roman" panose="02020603050405020304" pitchFamily="18" charset="0"/>
                        </a:rPr>
                        <a:t>br</a:t>
                      </a:r>
                      <a:r>
                        <a:rPr lang="tr-TR" sz="400" dirty="0">
                          <a:effectLst/>
                          <a:latin typeface="Calibri" panose="020F0502020204030204" pitchFamily="34" charset="0"/>
                          <a:ea typeface="Calibri" panose="020F0502020204030204" pitchFamily="34" charset="0"/>
                          <a:cs typeface="Times New Roman" panose="02020603050405020304" pitchFamily="18" charset="0"/>
                        </a:rPr>
                        <a:t>)</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82524272"/>
                  </a:ext>
                </a:extLst>
              </a:tr>
              <a:tr h="110600">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40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38858512"/>
                  </a:ext>
                </a:extLst>
              </a:tr>
              <a:tr h="110600">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00845925"/>
                  </a:ext>
                </a:extLst>
              </a:tr>
              <a:tr h="104531">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14582527"/>
                  </a:ext>
                </a:extLst>
              </a:tr>
              <a:tr h="110600">
                <a:tc>
                  <a:txBody>
                    <a:bodyPr/>
                    <a:lstStyle/>
                    <a:p>
                      <a:pPr>
                        <a:lnSpc>
                          <a:spcPct val="107000"/>
                        </a:lnSpc>
                        <a:spcAft>
                          <a:spcPts val="0"/>
                        </a:spcAft>
                      </a:pPr>
                      <a:r>
                        <a:rPr lang="tr-TR" sz="40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nSpc>
                          <a:spcPct val="107000"/>
                        </a:lnSpc>
                        <a:spcAft>
                          <a:spcPts val="0"/>
                        </a:spcAft>
                      </a:pPr>
                      <a:r>
                        <a:rPr lang="tr-TR" sz="400" dirty="0">
                          <a:effectLst/>
                          <a:latin typeface="Calibri" panose="020F0502020204030204" pitchFamily="34" charset="0"/>
                          <a:ea typeface="Calibri" panose="020F0502020204030204" pitchFamily="34" charset="0"/>
                          <a:cs typeface="Times New Roman" panose="02020603050405020304" pitchFamily="18" charset="0"/>
                        </a:rPr>
                        <a:t> </a:t>
                      </a:r>
                    </a:p>
                  </a:txBody>
                  <a:tcPr marL="25415" marR="2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33800337"/>
                  </a:ext>
                </a:extLst>
              </a:tr>
            </a:tbl>
          </a:graphicData>
        </a:graphic>
      </p:graphicFrame>
      <p:sp>
        <p:nvSpPr>
          <p:cNvPr id="27" name="Metin kutusu 26">
            <a:extLst>
              <a:ext uri="{FF2B5EF4-FFF2-40B4-BE49-F238E27FC236}">
                <a16:creationId xmlns:a16="http://schemas.microsoft.com/office/drawing/2014/main" id="{139AE2F4-73F5-4105-971E-DAEA35CE2A25}"/>
              </a:ext>
            </a:extLst>
          </p:cNvPr>
          <p:cNvSpPr txBox="1"/>
          <p:nvPr/>
        </p:nvSpPr>
        <p:spPr>
          <a:xfrm>
            <a:off x="785755" y="2977145"/>
            <a:ext cx="5048334" cy="1015663"/>
          </a:xfrm>
          <a:prstGeom prst="rect">
            <a:avLst/>
          </a:prstGeom>
          <a:noFill/>
        </p:spPr>
        <p:txBody>
          <a:bodyPr wrap="square" rtlCol="0">
            <a:spAutoFit/>
          </a:bodyPr>
          <a:lstStyle/>
          <a:p>
            <a:r>
              <a:rPr lang="tr-TR" sz="1000" dirty="0"/>
              <a:t>Bu materyali hazırlamak aslında oldukça kolay ihtiyacımız olan şeyler ise tığ veya şiş ve ip olduğu için genellikle evde olan malzemeler yada bu malzemeleri temin etmek zor değil. Ancak bu materyali hazırlarken öğrenciler için büyüklerin yardımı gerekmektedir. Yapmamız gereken işlem ise tığ yada şişle eşit büyüklükte kareler örmek. </a:t>
            </a:r>
          </a:p>
          <a:p>
            <a:r>
              <a:rPr lang="tr-TR" sz="1000" dirty="0"/>
              <a:t>      Biz toplamda 2 farklı renkte 2 yumak ip kullandık. 24 tane eş kare elde etmiş olduk. Bu eş kareleri öğrencinin birim kare olarak düşünmesini sağlamalıyız. </a:t>
            </a:r>
          </a:p>
        </p:txBody>
      </p:sp>
      <p:sp>
        <p:nvSpPr>
          <p:cNvPr id="2" name="Metin kutusu 1">
            <a:extLst>
              <a:ext uri="{FF2B5EF4-FFF2-40B4-BE49-F238E27FC236}">
                <a16:creationId xmlns:a16="http://schemas.microsoft.com/office/drawing/2014/main" id="{6D255FD5-EFD2-4BE4-9A79-D5AFD9870C58}"/>
              </a:ext>
            </a:extLst>
          </p:cNvPr>
          <p:cNvSpPr txBox="1"/>
          <p:nvPr/>
        </p:nvSpPr>
        <p:spPr>
          <a:xfrm>
            <a:off x="2784219" y="7759856"/>
            <a:ext cx="2771511" cy="813621"/>
          </a:xfrm>
          <a:prstGeom prst="rect">
            <a:avLst/>
          </a:prstGeom>
          <a:noFill/>
        </p:spPr>
        <p:txBody>
          <a:bodyPr wrap="square" rtlCol="0">
            <a:spAutoFit/>
          </a:bodyPr>
          <a:lstStyle/>
          <a:p>
            <a:r>
              <a:rPr lang="tr-TR" sz="589" dirty="0"/>
              <a:t>KAYNAKÇA</a:t>
            </a:r>
          </a:p>
          <a:p>
            <a:r>
              <a:rPr lang="tr-TR" sz="589" dirty="0">
                <a:solidFill>
                  <a:schemeClr val="dk1"/>
                </a:solidFill>
                <a:latin typeface="Times New Roman" pitchFamily="18" charset="0"/>
                <a:cs typeface="Times New Roman" pitchFamily="18" charset="0"/>
              </a:rPr>
              <a:t>Van de </a:t>
            </a:r>
            <a:r>
              <a:rPr lang="tr-TR" sz="589" dirty="0" err="1">
                <a:solidFill>
                  <a:schemeClr val="dk1"/>
                </a:solidFill>
                <a:latin typeface="Times New Roman" pitchFamily="18" charset="0"/>
                <a:cs typeface="Times New Roman" pitchFamily="18" charset="0"/>
              </a:rPr>
              <a:t>Walle</a:t>
            </a:r>
            <a:r>
              <a:rPr lang="tr-TR" sz="589" dirty="0">
                <a:solidFill>
                  <a:schemeClr val="dk1"/>
                </a:solidFill>
                <a:latin typeface="Times New Roman" pitchFamily="18" charset="0"/>
                <a:cs typeface="Times New Roman" pitchFamily="18" charset="0"/>
              </a:rPr>
              <a:t>, J. A. (2007). </a:t>
            </a:r>
            <a:r>
              <a:rPr lang="tr-TR" sz="589" i="1" dirty="0" err="1">
                <a:solidFill>
                  <a:schemeClr val="dk1"/>
                </a:solidFill>
                <a:latin typeface="Times New Roman" pitchFamily="18" charset="0"/>
                <a:cs typeface="Times New Roman" pitchFamily="18" charset="0"/>
              </a:rPr>
              <a:t>Elementary</a:t>
            </a:r>
            <a:r>
              <a:rPr lang="tr-TR" sz="589" i="1" dirty="0">
                <a:solidFill>
                  <a:schemeClr val="dk1"/>
                </a:solidFill>
                <a:latin typeface="Times New Roman" pitchFamily="18" charset="0"/>
                <a:cs typeface="Times New Roman" pitchFamily="18" charset="0"/>
              </a:rPr>
              <a:t> </a:t>
            </a:r>
            <a:r>
              <a:rPr lang="tr-TR" sz="589" i="1" dirty="0" err="1">
                <a:solidFill>
                  <a:schemeClr val="dk1"/>
                </a:solidFill>
                <a:latin typeface="Times New Roman" pitchFamily="18" charset="0"/>
                <a:cs typeface="Times New Roman" pitchFamily="18" charset="0"/>
              </a:rPr>
              <a:t>and</a:t>
            </a:r>
            <a:r>
              <a:rPr lang="tr-TR" sz="589" i="1" dirty="0">
                <a:solidFill>
                  <a:schemeClr val="dk1"/>
                </a:solidFill>
                <a:latin typeface="Times New Roman" pitchFamily="18" charset="0"/>
                <a:cs typeface="Times New Roman" pitchFamily="18" charset="0"/>
              </a:rPr>
              <a:t> </a:t>
            </a:r>
            <a:r>
              <a:rPr lang="tr-TR" sz="589" i="1" dirty="0" err="1">
                <a:solidFill>
                  <a:schemeClr val="dk1"/>
                </a:solidFill>
                <a:latin typeface="Times New Roman" pitchFamily="18" charset="0"/>
                <a:cs typeface="Times New Roman" pitchFamily="18" charset="0"/>
              </a:rPr>
              <a:t>middle</a:t>
            </a:r>
            <a:r>
              <a:rPr lang="tr-TR" sz="589" i="1" dirty="0">
                <a:solidFill>
                  <a:schemeClr val="dk1"/>
                </a:solidFill>
                <a:latin typeface="Times New Roman" pitchFamily="18" charset="0"/>
                <a:cs typeface="Times New Roman" pitchFamily="18" charset="0"/>
              </a:rPr>
              <a:t> </a:t>
            </a:r>
            <a:r>
              <a:rPr lang="tr-TR" sz="589" i="1" dirty="0" err="1">
                <a:solidFill>
                  <a:schemeClr val="dk1"/>
                </a:solidFill>
                <a:latin typeface="Times New Roman" pitchFamily="18" charset="0"/>
                <a:cs typeface="Times New Roman" pitchFamily="18" charset="0"/>
              </a:rPr>
              <a:t>school</a:t>
            </a:r>
            <a:r>
              <a:rPr lang="tr-TR" sz="589" i="1" dirty="0">
                <a:solidFill>
                  <a:schemeClr val="dk1"/>
                </a:solidFill>
                <a:latin typeface="Times New Roman" pitchFamily="18" charset="0"/>
                <a:cs typeface="Times New Roman" pitchFamily="18" charset="0"/>
              </a:rPr>
              <a:t> </a:t>
            </a:r>
            <a:r>
              <a:rPr lang="tr-TR" sz="589" i="1" dirty="0" err="1">
                <a:solidFill>
                  <a:schemeClr val="dk1"/>
                </a:solidFill>
                <a:latin typeface="Times New Roman" pitchFamily="18" charset="0"/>
                <a:cs typeface="Times New Roman" pitchFamily="18" charset="0"/>
              </a:rPr>
              <a:t>mathematics</a:t>
            </a:r>
            <a:r>
              <a:rPr lang="tr-TR" sz="589" i="1" dirty="0">
                <a:solidFill>
                  <a:schemeClr val="dk1"/>
                </a:solidFill>
                <a:latin typeface="Times New Roman" pitchFamily="18" charset="0"/>
                <a:cs typeface="Times New Roman" pitchFamily="18" charset="0"/>
              </a:rPr>
              <a:t>: </a:t>
            </a:r>
            <a:r>
              <a:rPr lang="tr-TR" sz="589" i="1" dirty="0" err="1">
                <a:solidFill>
                  <a:schemeClr val="dk1"/>
                </a:solidFill>
                <a:latin typeface="Times New Roman" pitchFamily="18" charset="0"/>
                <a:cs typeface="Times New Roman" pitchFamily="18" charset="0"/>
              </a:rPr>
              <a:t>Teaching</a:t>
            </a:r>
            <a:r>
              <a:rPr lang="tr-TR" sz="589" i="1" dirty="0">
                <a:solidFill>
                  <a:schemeClr val="dk1"/>
                </a:solidFill>
                <a:latin typeface="Times New Roman" pitchFamily="18" charset="0"/>
                <a:cs typeface="Times New Roman" pitchFamily="18" charset="0"/>
              </a:rPr>
              <a:t> </a:t>
            </a:r>
            <a:r>
              <a:rPr lang="tr-TR" sz="589" i="1" dirty="0" err="1">
                <a:solidFill>
                  <a:schemeClr val="dk1"/>
                </a:solidFill>
                <a:latin typeface="Times New Roman" pitchFamily="18" charset="0"/>
                <a:cs typeface="Times New Roman" pitchFamily="18" charset="0"/>
              </a:rPr>
              <a:t>developmentally</a:t>
            </a:r>
            <a:r>
              <a:rPr lang="tr-TR" sz="589" i="1" dirty="0">
                <a:solidFill>
                  <a:schemeClr val="dk1"/>
                </a:solidFill>
                <a:latin typeface="Times New Roman" pitchFamily="18" charset="0"/>
                <a:cs typeface="Times New Roman" pitchFamily="18" charset="0"/>
              </a:rPr>
              <a:t> </a:t>
            </a:r>
            <a:r>
              <a:rPr lang="tr-TR" sz="589" dirty="0">
                <a:solidFill>
                  <a:schemeClr val="dk1"/>
                </a:solidFill>
                <a:latin typeface="Times New Roman" pitchFamily="18" charset="0"/>
                <a:cs typeface="Times New Roman" pitchFamily="18" charset="0"/>
              </a:rPr>
              <a:t>(6th ed.). Boston, MA: </a:t>
            </a:r>
            <a:r>
              <a:rPr lang="tr-TR" sz="589" dirty="0" err="1">
                <a:solidFill>
                  <a:schemeClr val="dk1"/>
                </a:solidFill>
                <a:latin typeface="Times New Roman" pitchFamily="18" charset="0"/>
                <a:cs typeface="Times New Roman" pitchFamily="18" charset="0"/>
              </a:rPr>
              <a:t>Pearson</a:t>
            </a:r>
            <a:r>
              <a:rPr lang="tr-TR" sz="589" dirty="0">
                <a:solidFill>
                  <a:schemeClr val="dk1"/>
                </a:solidFill>
                <a:latin typeface="Times New Roman" pitchFamily="18" charset="0"/>
                <a:cs typeface="Times New Roman" pitchFamily="18" charset="0"/>
              </a:rPr>
              <a:t> /</a:t>
            </a:r>
            <a:r>
              <a:rPr lang="tr-TR" sz="589" dirty="0" err="1">
                <a:solidFill>
                  <a:schemeClr val="dk1"/>
                </a:solidFill>
                <a:latin typeface="Times New Roman" pitchFamily="18" charset="0"/>
                <a:cs typeface="Times New Roman" pitchFamily="18" charset="0"/>
              </a:rPr>
              <a:t>Allyn</a:t>
            </a:r>
            <a:r>
              <a:rPr lang="tr-TR" sz="589" dirty="0">
                <a:solidFill>
                  <a:schemeClr val="dk1"/>
                </a:solidFill>
                <a:latin typeface="Times New Roman" pitchFamily="18" charset="0"/>
                <a:cs typeface="Times New Roman" pitchFamily="18" charset="0"/>
              </a:rPr>
              <a:t> </a:t>
            </a:r>
            <a:r>
              <a:rPr lang="tr-TR" sz="589" dirty="0" err="1">
                <a:solidFill>
                  <a:schemeClr val="dk1"/>
                </a:solidFill>
                <a:latin typeface="Times New Roman" pitchFamily="18" charset="0"/>
                <a:cs typeface="Times New Roman" pitchFamily="18" charset="0"/>
              </a:rPr>
              <a:t>and</a:t>
            </a:r>
            <a:r>
              <a:rPr lang="tr-TR" sz="589" dirty="0">
                <a:solidFill>
                  <a:schemeClr val="dk1"/>
                </a:solidFill>
                <a:latin typeface="Times New Roman" pitchFamily="18" charset="0"/>
                <a:cs typeface="Times New Roman" pitchFamily="18" charset="0"/>
              </a:rPr>
              <a:t> Bacon.</a:t>
            </a:r>
          </a:p>
          <a:p>
            <a:r>
              <a:rPr lang="tr-TR" sz="589" dirty="0">
                <a:solidFill>
                  <a:schemeClr val="dk1"/>
                </a:solidFill>
                <a:latin typeface="Times New Roman" pitchFamily="18" charset="0"/>
                <a:cs typeface="Times New Roman" pitchFamily="18" charset="0"/>
              </a:rPr>
              <a:t>MEB (2018). T.C. Milli Eğitim Bakanlığı Matematik Dersi Öğretim Programı (İlkokul ve Ortaokul 1,2,3,4,5,6,7 ve 8. Sınıflar) Ankara: Milli Eğitim Bakanlığı.</a:t>
            </a:r>
          </a:p>
          <a:p>
            <a:endParaRPr lang="tr-TR" sz="589" dirty="0">
              <a:solidFill>
                <a:schemeClr val="dk1"/>
              </a:solidFill>
              <a:latin typeface="Times New Roman" pitchFamily="18" charset="0"/>
              <a:cs typeface="Times New Roman" pitchFamily="18" charset="0"/>
            </a:endParaRPr>
          </a:p>
          <a:p>
            <a:endParaRPr lang="tr-TR" sz="563" dirty="0">
              <a:solidFill>
                <a:schemeClr val="dk1"/>
              </a:solidFill>
              <a:latin typeface="Times New Roman" pitchFamily="18" charset="0"/>
              <a:cs typeface="Times New Roman" pitchFamily="18" charset="0"/>
            </a:endParaRPr>
          </a:p>
          <a:p>
            <a:endParaRPr lang="tr-TR" sz="589" dirty="0"/>
          </a:p>
        </p:txBody>
      </p:sp>
      <p:sp>
        <p:nvSpPr>
          <p:cNvPr id="3" name="Dikdörtgen 2">
            <a:extLst>
              <a:ext uri="{FF2B5EF4-FFF2-40B4-BE49-F238E27FC236}">
                <a16:creationId xmlns:a16="http://schemas.microsoft.com/office/drawing/2014/main" id="{F17ACA06-A309-9F42-B64C-FF2AF8A9DC32}"/>
              </a:ext>
            </a:extLst>
          </p:cNvPr>
          <p:cNvSpPr/>
          <p:nvPr/>
        </p:nvSpPr>
        <p:spPr>
          <a:xfrm>
            <a:off x="2548907" y="7169827"/>
            <a:ext cx="3429000" cy="400110"/>
          </a:xfrm>
          <a:prstGeom prst="rect">
            <a:avLst/>
          </a:prstGeom>
        </p:spPr>
        <p:txBody>
          <a:bodyPr>
            <a:spAutoFit/>
          </a:bodyPr>
          <a:lstStyle/>
          <a:p>
            <a:pPr marL="91844" indent="-91844">
              <a:buFont typeface="Arial" panose="020B0604020202020204" pitchFamily="34" charset="0"/>
              <a:buChar char="•"/>
            </a:pPr>
            <a:r>
              <a:rPr lang="tr-TR" sz="1000" dirty="0">
                <a:cs typeface="Times New Roman" panose="02020603050405020304" pitchFamily="18" charset="0"/>
              </a:rPr>
              <a:t>Öğrenciye sorulacak sorular:</a:t>
            </a:r>
          </a:p>
          <a:p>
            <a:r>
              <a:rPr lang="tr-TR" sz="1000" dirty="0">
                <a:cs typeface="Times New Roman" panose="02020603050405020304" pitchFamily="18" charset="0"/>
              </a:rPr>
              <a:t>Kaç farklı dikdörtgen çizebildiniz?</a:t>
            </a:r>
          </a:p>
        </p:txBody>
      </p:sp>
      <p:sp>
        <p:nvSpPr>
          <p:cNvPr id="4" name="Dikdörtgen 3">
            <a:extLst>
              <a:ext uri="{FF2B5EF4-FFF2-40B4-BE49-F238E27FC236}">
                <a16:creationId xmlns:a16="http://schemas.microsoft.com/office/drawing/2014/main" id="{E33329ED-F9C5-864E-B3A4-2ADE308D0512}"/>
              </a:ext>
            </a:extLst>
          </p:cNvPr>
          <p:cNvSpPr/>
          <p:nvPr/>
        </p:nvSpPr>
        <p:spPr>
          <a:xfrm>
            <a:off x="2548907" y="7501603"/>
            <a:ext cx="3429000" cy="246221"/>
          </a:xfrm>
          <a:prstGeom prst="rect">
            <a:avLst/>
          </a:prstGeom>
        </p:spPr>
        <p:txBody>
          <a:bodyPr>
            <a:spAutoFit/>
          </a:bodyPr>
          <a:lstStyle/>
          <a:p>
            <a:r>
              <a:rPr lang="tr-TR" sz="1000" dirty="0">
                <a:cs typeface="Times New Roman" panose="02020603050405020304" pitchFamily="18" charset="0"/>
              </a:rPr>
              <a:t>Dikdörtgenleri oluştururken nasıl bir yol izlediniz?</a:t>
            </a:r>
          </a:p>
        </p:txBody>
      </p:sp>
    </p:spTree>
    <p:extLst>
      <p:ext uri="{BB962C8B-B14F-4D97-AF65-F5344CB8AC3E}">
        <p14:creationId xmlns:p14="http://schemas.microsoft.com/office/powerpoint/2010/main" val="80956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81929" y="1082484"/>
            <a:ext cx="4953104" cy="403275"/>
          </a:xfrm>
        </p:spPr>
        <p:txBody>
          <a:bodyPr>
            <a:noAutofit/>
          </a:bodyPr>
          <a:lstStyle/>
          <a:p>
            <a:pPr algn="ctr"/>
            <a:r>
              <a:rPr lang="tr-TR" sz="1000" b="1" dirty="0">
                <a:latin typeface="Times New Roman" panose="02020603050405020304" pitchFamily="18" charset="0"/>
                <a:cs typeface="Times New Roman" panose="02020603050405020304" pitchFamily="18" charset="0"/>
              </a:rPr>
              <a:t>Geometride Karton Kullanarak Tasarlanan Etkinlik Süreci</a:t>
            </a:r>
            <a:br>
              <a:rPr lang="tr-TR" sz="1000" b="1" dirty="0">
                <a:latin typeface="Times New Roman" panose="02020603050405020304" pitchFamily="18" charset="0"/>
                <a:cs typeface="Times New Roman" panose="02020603050405020304" pitchFamily="18" charset="0"/>
              </a:rPr>
            </a:br>
            <a:r>
              <a:rPr lang="tr-TR" sz="1000" b="1" dirty="0">
                <a:latin typeface="Times New Roman" panose="02020603050405020304" pitchFamily="18" charset="0"/>
                <a:cs typeface="Times New Roman" panose="02020603050405020304" pitchFamily="18" charset="0"/>
              </a:rPr>
              <a:t>Furkan  Baştan-Emre USTACI-Mustafa Furkan DÖNMEZ</a:t>
            </a:r>
            <a:br>
              <a:rPr lang="tr-TR" sz="1000" b="1" dirty="0">
                <a:latin typeface="Times New Roman" panose="02020603050405020304" pitchFamily="18" charset="0"/>
                <a:cs typeface="Times New Roman" panose="02020603050405020304" pitchFamily="18" charset="0"/>
              </a:rPr>
            </a:br>
            <a:endParaRPr lang="tr-TR" sz="1000" b="1" dirty="0">
              <a:latin typeface="Times New Roman" panose="02020603050405020304" pitchFamily="18" charset="0"/>
              <a:cs typeface="Times New Roman" panose="02020603050405020304" pitchFamily="18" charset="0"/>
            </a:endParaRPr>
          </a:p>
        </p:txBody>
      </p:sp>
      <p:sp>
        <p:nvSpPr>
          <p:cNvPr id="5" name="İçerik Yer Tutucusu 4"/>
          <p:cNvSpPr>
            <a:spLocks noGrp="1" noChangeAspect="1"/>
          </p:cNvSpPr>
          <p:nvPr>
            <p:ph sz="half" idx="1"/>
          </p:nvPr>
        </p:nvSpPr>
        <p:spPr>
          <a:xfrm>
            <a:off x="707553" y="1383957"/>
            <a:ext cx="2687591" cy="6590449"/>
          </a:xfrm>
          <a:ln>
            <a:solidFill>
              <a:schemeClr val="accent1">
                <a:lumMod val="40000"/>
                <a:lumOff val="60000"/>
              </a:schemeClr>
            </a:solidFill>
          </a:ln>
        </p:spPr>
        <p:txBody>
          <a:bodyPr>
            <a:normAutofit/>
          </a:bodyPr>
          <a:lstStyle/>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r>
              <a:rPr lang="tr-TR" sz="508" dirty="0">
                <a:latin typeface="Times New Roman" panose="02020603050405020304" pitchFamily="18" charset="0"/>
                <a:cs typeface="Times New Roman" panose="02020603050405020304" pitchFamily="18" charset="0"/>
              </a:rPr>
              <a:t>         </a:t>
            </a:r>
            <a:r>
              <a:rPr lang="tr-TR" sz="800" dirty="0">
                <a:latin typeface="Times New Roman" panose="02020603050405020304" pitchFamily="18" charset="0"/>
                <a:cs typeface="Times New Roman" panose="02020603050405020304" pitchFamily="18" charset="0"/>
              </a:rPr>
              <a:t>Öğretmenlerin yerine öğrencilerin aktif rol oynamasını ve öğrencilerin kavramsal anlamalarını sağlamak amacıyla etkinlik yaparız. Bu etkinliğimizde renkli kartonlar aracılığıyla somutlaştırma yapılarak dikdörtgenler prizmasının farklı açılımlara sahip olduğunu öğrencilerin keşfetmesi amaçlanmıştır.</a:t>
            </a:r>
          </a:p>
          <a:p>
            <a:endParaRPr lang="tr-TR" sz="508" dirty="0"/>
          </a:p>
          <a:p>
            <a:pPr marL="0" indent="0" algn="just">
              <a:spcBef>
                <a:spcPts val="0"/>
              </a:spcBef>
              <a:buNone/>
            </a:pPr>
            <a:endParaRPr lang="tr-TR" sz="508"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p:txBody>
      </p:sp>
      <p:sp>
        <p:nvSpPr>
          <p:cNvPr id="7" name="Dikdörtgen 6"/>
          <p:cNvSpPr>
            <a:spLocks/>
          </p:cNvSpPr>
          <p:nvPr/>
        </p:nvSpPr>
        <p:spPr>
          <a:xfrm>
            <a:off x="761944"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9" name="Dikdörtgen 8"/>
          <p:cNvSpPr>
            <a:spLocks/>
          </p:cNvSpPr>
          <p:nvPr/>
        </p:nvSpPr>
        <p:spPr>
          <a:xfrm>
            <a:off x="5905552"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1" name="Dikdörtgen 10"/>
          <p:cNvSpPr>
            <a:spLocks/>
          </p:cNvSpPr>
          <p:nvPr/>
        </p:nvSpPr>
        <p:spPr>
          <a:xfrm>
            <a:off x="5919840"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01" name="Dikdörtgen 100"/>
          <p:cNvSpPr>
            <a:spLocks/>
          </p:cNvSpPr>
          <p:nvPr/>
        </p:nvSpPr>
        <p:spPr>
          <a:xfrm>
            <a:off x="761944"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20" name="Dikdörtgen 19">
            <a:extLst>
              <a:ext uri="{FF2B5EF4-FFF2-40B4-BE49-F238E27FC236}">
                <a16:creationId xmlns:a16="http://schemas.microsoft.com/office/drawing/2014/main" id="{8A49180E-BB27-458A-AD54-92616CBCD608}"/>
              </a:ext>
            </a:extLst>
          </p:cNvPr>
          <p:cNvSpPr/>
          <p:nvPr/>
        </p:nvSpPr>
        <p:spPr>
          <a:xfrm>
            <a:off x="713878" y="2237512"/>
            <a:ext cx="2554103" cy="879635"/>
          </a:xfrm>
          <a:prstGeom prst="rect">
            <a:avLst/>
          </a:prstGeom>
          <a:solidFill>
            <a:schemeClr val="accent1">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677" dirty="0">
                <a:solidFill>
                  <a:srgbClr val="FF0000"/>
                </a:solidFill>
                <a:latin typeface="Times New Roman" panose="02020603050405020304" pitchFamily="18" charset="0"/>
                <a:cs typeface="Times New Roman" panose="02020603050405020304" pitchFamily="18" charset="0"/>
              </a:rPr>
              <a:t>Sınıf düzeyi:</a:t>
            </a:r>
            <a:r>
              <a:rPr lang="tr-TR" sz="677" dirty="0">
                <a:solidFill>
                  <a:schemeClr val="tx1"/>
                </a:solidFill>
                <a:latin typeface="Times New Roman" panose="02020603050405020304" pitchFamily="18" charset="0"/>
                <a:cs typeface="Times New Roman" panose="02020603050405020304" pitchFamily="18" charset="0"/>
              </a:rPr>
              <a:t>5.Sınıf</a:t>
            </a:r>
          </a:p>
          <a:p>
            <a:r>
              <a:rPr lang="tr-TR" sz="677" dirty="0">
                <a:solidFill>
                  <a:srgbClr val="FF0000"/>
                </a:solidFill>
                <a:latin typeface="Times New Roman" panose="02020603050405020304" pitchFamily="18" charset="0"/>
                <a:cs typeface="Times New Roman" panose="02020603050405020304" pitchFamily="18" charset="0"/>
              </a:rPr>
              <a:t>İlgili kazanım:</a:t>
            </a:r>
            <a:r>
              <a:rPr lang="tr-TR" sz="677" dirty="0">
                <a:solidFill>
                  <a:schemeClr val="tx1"/>
                </a:solidFill>
                <a:latin typeface="Times New Roman" panose="02020603050405020304" pitchFamily="18" charset="0"/>
                <a:cs typeface="Times New Roman" panose="02020603050405020304" pitchFamily="18" charset="0"/>
              </a:rPr>
              <a:t>M.5.2.5.2. Dikdörtgenler prizmasının yüzey açınımlarını çizer ve verilen farklı açınımların dikdörtgenler prizmasına ait olup olmadığına karar verir. </a:t>
            </a:r>
          </a:p>
          <a:p>
            <a:pPr marL="108885" indent="-108885">
              <a:buAutoNum type="alphaLcParenR"/>
            </a:pPr>
            <a:r>
              <a:rPr lang="tr-TR" sz="677" dirty="0">
                <a:solidFill>
                  <a:schemeClr val="tx1"/>
                </a:solidFill>
                <a:latin typeface="Times New Roman" panose="02020603050405020304" pitchFamily="18" charset="0"/>
                <a:cs typeface="Times New Roman" panose="02020603050405020304" pitchFamily="18" charset="0"/>
              </a:rPr>
              <a:t>Küp ve kare prizma, dikdörtgenler prizmasının özel durumları olarak ele alınır. </a:t>
            </a:r>
          </a:p>
          <a:p>
            <a:pPr marL="108885" indent="-108885">
              <a:buAutoNum type="alphaLcParenR"/>
            </a:pPr>
            <a:r>
              <a:rPr lang="tr-TR" sz="677" dirty="0">
                <a:solidFill>
                  <a:schemeClr val="tx1"/>
                </a:solidFill>
                <a:latin typeface="Times New Roman" panose="02020603050405020304" pitchFamily="18" charset="0"/>
                <a:cs typeface="Times New Roman" panose="02020603050405020304" pitchFamily="18" charset="0"/>
              </a:rPr>
              <a:t>Somut modellerle yapılacak çalışmalara yer verilir.</a:t>
            </a:r>
          </a:p>
        </p:txBody>
      </p:sp>
      <p:sp>
        <p:nvSpPr>
          <p:cNvPr id="51" name="Dikdörtgen 50">
            <a:extLst>
              <a:ext uri="{FF2B5EF4-FFF2-40B4-BE49-F238E27FC236}">
                <a16:creationId xmlns:a16="http://schemas.microsoft.com/office/drawing/2014/main" id="{C9CC269B-E7A2-4B50-BC06-1918C21021CA}"/>
              </a:ext>
            </a:extLst>
          </p:cNvPr>
          <p:cNvSpPr/>
          <p:nvPr/>
        </p:nvSpPr>
        <p:spPr>
          <a:xfrm>
            <a:off x="713879" y="3892403"/>
            <a:ext cx="2554102" cy="123504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677" dirty="0">
                <a:solidFill>
                  <a:srgbClr val="C00000"/>
                </a:solidFill>
              </a:rPr>
              <a:t>Etkinlik Aşamaları</a:t>
            </a:r>
          </a:p>
          <a:p>
            <a:pPr marL="108885" indent="-108885" algn="just">
              <a:buFont typeface="+mj-lt"/>
              <a:buAutoNum type="arabicPeriod"/>
            </a:pPr>
            <a:r>
              <a:rPr lang="tr-TR" sz="900" dirty="0">
                <a:solidFill>
                  <a:schemeClr val="tx1"/>
                </a:solidFill>
              </a:rPr>
              <a:t>Sınıfa düzenli bir şekilde birleştirildiğinde dikdörtgenler prizması oluşturacak şekilde renkli kartonlar getirilir.</a:t>
            </a: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p:txBody>
      </p:sp>
      <p:sp>
        <p:nvSpPr>
          <p:cNvPr id="54" name="Dikdörtgen 53">
            <a:extLst>
              <a:ext uri="{FF2B5EF4-FFF2-40B4-BE49-F238E27FC236}">
                <a16:creationId xmlns:a16="http://schemas.microsoft.com/office/drawing/2014/main" id="{ABC2B69A-E30C-44E9-B7F0-C45816EF33A9}"/>
              </a:ext>
            </a:extLst>
          </p:cNvPr>
          <p:cNvSpPr/>
          <p:nvPr/>
        </p:nvSpPr>
        <p:spPr>
          <a:xfrm>
            <a:off x="713879" y="3117147"/>
            <a:ext cx="2554102" cy="775256"/>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900" dirty="0">
              <a:solidFill>
                <a:srgbClr val="FF0000"/>
              </a:solidFill>
            </a:endParaRPr>
          </a:p>
          <a:p>
            <a:pPr algn="ctr"/>
            <a:r>
              <a:rPr lang="tr-TR" sz="900" dirty="0">
                <a:solidFill>
                  <a:srgbClr val="FF0000"/>
                </a:solidFill>
              </a:rPr>
              <a:t>Etkinlik öncesi öğrencilere yöneltilecek sorular</a:t>
            </a:r>
            <a:endParaRPr lang="tr-TR" sz="900" dirty="0"/>
          </a:p>
          <a:p>
            <a:pPr marL="108885" indent="-108885" algn="just">
              <a:buFont typeface="+mj-lt"/>
              <a:buAutoNum type="arabicPeriod"/>
            </a:pPr>
            <a:r>
              <a:rPr lang="tr-TR" sz="900" dirty="0">
                <a:solidFill>
                  <a:schemeClr val="tx1"/>
                </a:solidFill>
              </a:rPr>
              <a:t>Prizma nedir? </a:t>
            </a:r>
          </a:p>
          <a:p>
            <a:pPr marL="108885" indent="-108885" algn="just">
              <a:buFont typeface="+mj-lt"/>
              <a:buAutoNum type="arabicPeriod"/>
            </a:pPr>
            <a:r>
              <a:rPr lang="tr-TR" sz="900" dirty="0">
                <a:solidFill>
                  <a:schemeClr val="tx1"/>
                </a:solidFill>
              </a:rPr>
              <a:t>Küp ile dikdörtgenler prizması arasındaki fark nedir?</a:t>
            </a:r>
          </a:p>
          <a:p>
            <a:pPr marL="108885" indent="-108885" algn="just">
              <a:buFont typeface="+mj-lt"/>
              <a:buAutoNum type="arabicPeriod"/>
            </a:pPr>
            <a:r>
              <a:rPr lang="tr-TR" sz="900" dirty="0">
                <a:solidFill>
                  <a:schemeClr val="tx1"/>
                </a:solidFill>
              </a:rPr>
              <a:t>Bir prizmanın açılımı neyi ifade eder?</a:t>
            </a:r>
          </a:p>
          <a:p>
            <a:pPr marL="108885" indent="-108885" algn="just">
              <a:buFont typeface="+mj-lt"/>
              <a:buAutoNum type="arabicPeriod"/>
            </a:pPr>
            <a:endParaRPr lang="tr-TR" sz="677" dirty="0"/>
          </a:p>
          <a:p>
            <a:pPr algn="ctr"/>
            <a:endParaRPr lang="tr-TR" sz="677" dirty="0"/>
          </a:p>
        </p:txBody>
      </p:sp>
      <p:pic>
        <p:nvPicPr>
          <p:cNvPr id="110" name="Resim 109" descr="çizim içeren bir resim&#10;&#10;Açıklama otomatik olarak oluşturuldu">
            <a:extLst>
              <a:ext uri="{FF2B5EF4-FFF2-40B4-BE49-F238E27FC236}">
                <a16:creationId xmlns:a16="http://schemas.microsoft.com/office/drawing/2014/main" id="{B71E5905-2E76-4874-9FEC-6C44E53F145C}"/>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2805434" y="3484155"/>
            <a:ext cx="449895" cy="406639"/>
          </a:xfrm>
          <a:prstGeom prst="rect">
            <a:avLst/>
          </a:prstGeom>
        </p:spPr>
      </p:pic>
      <p:sp>
        <p:nvSpPr>
          <p:cNvPr id="114" name="Dikdörtgen 113">
            <a:extLst>
              <a:ext uri="{FF2B5EF4-FFF2-40B4-BE49-F238E27FC236}">
                <a16:creationId xmlns:a16="http://schemas.microsoft.com/office/drawing/2014/main" id="{9CAF5F40-860A-4BC4-9BD9-6DF44DF74A4A}"/>
              </a:ext>
            </a:extLst>
          </p:cNvPr>
          <p:cNvSpPr/>
          <p:nvPr/>
        </p:nvSpPr>
        <p:spPr>
          <a:xfrm>
            <a:off x="707553" y="5127346"/>
            <a:ext cx="2560874" cy="133460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885" indent="-108885" algn="just">
              <a:buAutoNum type="arabicPeriod" startAt="2"/>
            </a:pPr>
            <a:r>
              <a:rPr lang="tr-TR" sz="900" dirty="0">
                <a:solidFill>
                  <a:schemeClr val="tx1"/>
                </a:solidFill>
              </a:rPr>
              <a:t>Öğrencilerden sıra arkadaşlarıyla grup olmaları istenir ve her gruba dikdörtgenler prizması oluşturabilecekleri renkli kartonlar dağıtılır.</a:t>
            </a:r>
          </a:p>
          <a:p>
            <a:pPr algn="just"/>
            <a:r>
              <a:rPr lang="tr-TR" sz="677" dirty="0">
                <a:solidFill>
                  <a:srgbClr val="FF0000"/>
                </a:solidFill>
              </a:rPr>
              <a:t>Öğrencilere yöneltilebilecek sorular</a:t>
            </a:r>
          </a:p>
          <a:p>
            <a:pPr algn="just"/>
            <a:r>
              <a:rPr lang="tr-TR" sz="677" dirty="0">
                <a:solidFill>
                  <a:schemeClr val="tx1"/>
                </a:solidFill>
              </a:rPr>
              <a:t>a)   Sizce bu kartonlarla neler yapılabilir? </a:t>
            </a:r>
          </a:p>
          <a:p>
            <a:pPr algn="just"/>
            <a:r>
              <a:rPr lang="tr-TR" sz="677" dirty="0">
                <a:solidFill>
                  <a:schemeClr val="tx1"/>
                </a:solidFill>
              </a:rPr>
              <a:t>            </a:t>
            </a:r>
            <a:r>
              <a:rPr lang="tr-TR" sz="763" dirty="0">
                <a:solidFill>
                  <a:schemeClr val="tx1"/>
                </a:solidFill>
              </a:rPr>
              <a:t>-</a:t>
            </a:r>
            <a:r>
              <a:rPr lang="tr-TR" sz="677" dirty="0">
                <a:solidFill>
                  <a:schemeClr val="tx1"/>
                </a:solidFill>
              </a:rPr>
              <a:t>Sonraki soruya geçilebilmesi için; bu kartonlarla prizma yapılabileceği cevabı beklenir.</a:t>
            </a:r>
          </a:p>
          <a:p>
            <a:pPr algn="just"/>
            <a:r>
              <a:rPr lang="tr-TR" sz="677" dirty="0">
                <a:solidFill>
                  <a:schemeClr val="tx1"/>
                </a:solidFill>
              </a:rPr>
              <a:t>b) Kartonların şekillerine bakılarak sizce hangi prizma oluşturulabilir? Neden?</a:t>
            </a:r>
          </a:p>
          <a:p>
            <a:pPr algn="just"/>
            <a:r>
              <a:rPr lang="tr-TR" sz="677" dirty="0"/>
              <a:t>            </a:t>
            </a:r>
            <a:r>
              <a:rPr lang="tr-TR" sz="763" dirty="0">
                <a:solidFill>
                  <a:schemeClr val="tx1"/>
                </a:solidFill>
              </a:rPr>
              <a:t>-</a:t>
            </a:r>
            <a:r>
              <a:rPr lang="tr-TR" sz="677" dirty="0">
                <a:solidFill>
                  <a:schemeClr val="tx1"/>
                </a:solidFill>
              </a:rPr>
              <a:t>Etkinliğin sonraki aşamasına geçilebilmesi için; dikdörtgenler prizması oluşturulabilir cevabı beklenir.</a:t>
            </a:r>
            <a:endParaRPr lang="tr-TR" sz="677" dirty="0"/>
          </a:p>
        </p:txBody>
      </p:sp>
      <p:sp>
        <p:nvSpPr>
          <p:cNvPr id="115" name="Dikdörtgen 114">
            <a:extLst>
              <a:ext uri="{FF2B5EF4-FFF2-40B4-BE49-F238E27FC236}">
                <a16:creationId xmlns:a16="http://schemas.microsoft.com/office/drawing/2014/main" id="{9F409B28-78C9-4A62-8728-3B6F64A6548C}"/>
              </a:ext>
            </a:extLst>
          </p:cNvPr>
          <p:cNvSpPr/>
          <p:nvPr/>
        </p:nvSpPr>
        <p:spPr>
          <a:xfrm>
            <a:off x="713878" y="6461953"/>
            <a:ext cx="2554103" cy="186773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tr-TR" sz="900" dirty="0">
              <a:solidFill>
                <a:schemeClr val="tx1"/>
              </a:solidFill>
            </a:endParaRPr>
          </a:p>
          <a:p>
            <a:pPr algn="just"/>
            <a:r>
              <a:rPr lang="tr-TR" sz="900" dirty="0">
                <a:solidFill>
                  <a:schemeClr val="tx1"/>
                </a:solidFill>
              </a:rPr>
              <a:t>3. Her gruptan kartonları birleştirerek dikdörtgenler prizması oluşturmaları istenir ve öğretmen talimatlarıyla uygun yerlere bantlamalar yapılır.</a:t>
            </a:r>
          </a:p>
          <a:p>
            <a:pPr algn="just"/>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p:txBody>
      </p:sp>
      <p:sp>
        <p:nvSpPr>
          <p:cNvPr id="118" name="Dikdörtgen 117">
            <a:extLst>
              <a:ext uri="{FF2B5EF4-FFF2-40B4-BE49-F238E27FC236}">
                <a16:creationId xmlns:a16="http://schemas.microsoft.com/office/drawing/2014/main" id="{46BC2A5F-8FF8-4D1A-A4E0-BE2E3536E227}"/>
              </a:ext>
            </a:extLst>
          </p:cNvPr>
          <p:cNvSpPr/>
          <p:nvPr/>
        </p:nvSpPr>
        <p:spPr>
          <a:xfrm>
            <a:off x="3426613" y="1394021"/>
            <a:ext cx="2862899" cy="154702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900" dirty="0">
                <a:solidFill>
                  <a:schemeClr val="tx1"/>
                </a:solidFill>
              </a:rPr>
              <a:t>4. Öğrencilerden prizmanın açılımını yapmaları istenir ve bir öğrencinin dikdörtgenler prizmasının açılımını tahtaya çizmesi istenir.</a:t>
            </a: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p:txBody>
      </p:sp>
      <p:sp>
        <p:nvSpPr>
          <p:cNvPr id="120" name="Dikdörtgen 119">
            <a:extLst>
              <a:ext uri="{FF2B5EF4-FFF2-40B4-BE49-F238E27FC236}">
                <a16:creationId xmlns:a16="http://schemas.microsoft.com/office/drawing/2014/main" id="{8A55677B-0B8D-47C7-BE5C-0E25785713E3}"/>
              </a:ext>
            </a:extLst>
          </p:cNvPr>
          <p:cNvSpPr/>
          <p:nvPr/>
        </p:nvSpPr>
        <p:spPr>
          <a:xfrm>
            <a:off x="3426614" y="2941048"/>
            <a:ext cx="2862899" cy="148183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900" dirty="0">
                <a:solidFill>
                  <a:schemeClr val="tx1"/>
                </a:solidFill>
              </a:rPr>
              <a:t>5. Önce öğrencilerden bantları çıkarmaları istenir. Sonra ise bazı kartonların yerlerini değiştirerek farklı bir açılım yapmaları ve yaptıkları açılımlara göre kartonları birleştirerek yeni bir prizma oluşturmaları istenir. </a:t>
            </a: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p:txBody>
      </p:sp>
      <p:sp>
        <p:nvSpPr>
          <p:cNvPr id="122" name="Dikdörtgen 121">
            <a:extLst>
              <a:ext uri="{FF2B5EF4-FFF2-40B4-BE49-F238E27FC236}">
                <a16:creationId xmlns:a16="http://schemas.microsoft.com/office/drawing/2014/main" id="{470B4448-0C50-4111-91B2-A47DAA8D321D}"/>
              </a:ext>
            </a:extLst>
          </p:cNvPr>
          <p:cNvSpPr/>
          <p:nvPr/>
        </p:nvSpPr>
        <p:spPr>
          <a:xfrm>
            <a:off x="3428999" y="4422883"/>
            <a:ext cx="2862899" cy="120406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sz="900" dirty="0">
                <a:solidFill>
                  <a:schemeClr val="tx1"/>
                </a:solidFill>
              </a:rPr>
              <a:t>6. Dikdörtgenler prizması oluşturan öğrencilerin açılımları tahtaya çizmeleri istenir.</a:t>
            </a:r>
          </a:p>
          <a:p>
            <a:endParaRPr lang="tr-TR" sz="677" dirty="0">
              <a:solidFill>
                <a:schemeClr val="tx1"/>
              </a:solidFill>
            </a:endParaRPr>
          </a:p>
          <a:p>
            <a:endParaRPr lang="tr-TR" sz="677" dirty="0">
              <a:solidFill>
                <a:schemeClr val="tx1"/>
              </a:solidFill>
            </a:endParaRPr>
          </a:p>
          <a:p>
            <a:r>
              <a:rPr lang="tr-TR" sz="677" dirty="0">
                <a:solidFill>
                  <a:schemeClr val="tx1"/>
                </a:solidFill>
              </a:rPr>
              <a:t>	</a:t>
            </a: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a:p>
            <a:endParaRPr lang="tr-TR" sz="677" dirty="0">
              <a:solidFill>
                <a:schemeClr val="tx1"/>
              </a:solidFill>
            </a:endParaRPr>
          </a:p>
        </p:txBody>
      </p:sp>
      <p:sp>
        <p:nvSpPr>
          <p:cNvPr id="124" name="Dikdörtgen 123">
            <a:extLst>
              <a:ext uri="{FF2B5EF4-FFF2-40B4-BE49-F238E27FC236}">
                <a16:creationId xmlns:a16="http://schemas.microsoft.com/office/drawing/2014/main" id="{CD75CF11-28EA-4456-A8CA-D3FD7388DF17}"/>
              </a:ext>
            </a:extLst>
          </p:cNvPr>
          <p:cNvSpPr/>
          <p:nvPr/>
        </p:nvSpPr>
        <p:spPr>
          <a:xfrm>
            <a:off x="3439046" y="5619284"/>
            <a:ext cx="2862900" cy="142184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900" dirty="0">
                <a:solidFill>
                  <a:schemeClr val="tx1"/>
                </a:solidFill>
              </a:rPr>
              <a:t>7. Açılımların birbirinden farklı olmasına rağmen hepsinin dikdörtgenler prizmasını oluşturduğu, yani  dikdörtgenler prizmasının farklı açılımlara sahip olabileceği vurgulanır. </a:t>
            </a: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algn="just"/>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marL="108885" indent="-108885" algn="just">
              <a:buFont typeface="+mj-lt"/>
              <a:buAutoNum type="arabicPeriod"/>
            </a:pPr>
            <a:endParaRPr lang="tr-TR" sz="677" dirty="0">
              <a:solidFill>
                <a:schemeClr val="tx1"/>
              </a:solidFill>
            </a:endParaRPr>
          </a:p>
          <a:p>
            <a:pPr lvl="3" algn="just"/>
            <a:endParaRPr lang="tr-TR" sz="677" dirty="0">
              <a:solidFill>
                <a:schemeClr val="tx1"/>
              </a:solidFill>
            </a:endParaRPr>
          </a:p>
          <a:p>
            <a:pPr marL="108885" indent="-108885" algn="just">
              <a:buFont typeface="+mj-lt"/>
              <a:buAutoNum type="arabicPeriod"/>
            </a:pPr>
            <a:endParaRPr lang="tr-TR" sz="677" dirty="0">
              <a:solidFill>
                <a:schemeClr val="tx1"/>
              </a:solidFill>
            </a:endParaRPr>
          </a:p>
        </p:txBody>
      </p:sp>
      <p:sp>
        <p:nvSpPr>
          <p:cNvPr id="125" name="Dikdörtgen 124">
            <a:extLst>
              <a:ext uri="{FF2B5EF4-FFF2-40B4-BE49-F238E27FC236}">
                <a16:creationId xmlns:a16="http://schemas.microsoft.com/office/drawing/2014/main" id="{8BEF5FF0-0D37-4E0B-881B-E4F867689592}"/>
              </a:ext>
            </a:extLst>
          </p:cNvPr>
          <p:cNvSpPr/>
          <p:nvPr/>
        </p:nvSpPr>
        <p:spPr>
          <a:xfrm>
            <a:off x="3439046" y="6907844"/>
            <a:ext cx="2862900" cy="142184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tr-TR" sz="677" dirty="0">
              <a:solidFill>
                <a:schemeClr val="tx1"/>
              </a:solidFill>
            </a:endParaRPr>
          </a:p>
          <a:p>
            <a:pPr algn="just"/>
            <a:r>
              <a:rPr lang="tr-TR" sz="900" dirty="0">
                <a:solidFill>
                  <a:schemeClr val="tx1"/>
                </a:solidFill>
              </a:rPr>
              <a:t>8. a.  ‘’Dikdörtgenin kısa ve uzun kenarı birbirine eşit olursa ne olur?’’ sorusu öğrencilere yöneltilir ve öğrencilerden ‘’Kare olur öğretmenim’’ cevabını almak hedeflenir.</a:t>
            </a:r>
          </a:p>
          <a:p>
            <a:pPr algn="just"/>
            <a:r>
              <a:rPr lang="tr-TR" sz="900" dirty="0">
                <a:solidFill>
                  <a:schemeClr val="tx1"/>
                </a:solidFill>
              </a:rPr>
              <a:t>     b. ‘’O zaman dikdörtgenler prizmasındaki dikdörtgenlerin kısa ve uzun kenarlarının uzunlukları birbirine eşit olursa ne olur?’’ sorusu öğrencilere yöneltilir ve öğrencilerden ‘’ Kare prizma ya da küp olur öğretmenim’’ cevabını almak hedeflenir </a:t>
            </a:r>
          </a:p>
          <a:p>
            <a:pPr algn="just"/>
            <a:r>
              <a:rPr lang="tr-TR" sz="900" dirty="0">
                <a:solidFill>
                  <a:schemeClr val="tx1"/>
                </a:solidFill>
              </a:rPr>
              <a:t>     c.  Etkinlik tamamlanır</a:t>
            </a:r>
          </a:p>
          <a:p>
            <a:pPr algn="just"/>
            <a:endParaRPr lang="tr-TR" sz="677" dirty="0">
              <a:solidFill>
                <a:schemeClr val="tx1"/>
              </a:solidFill>
            </a:endParaRPr>
          </a:p>
        </p:txBody>
      </p:sp>
      <p:pic>
        <p:nvPicPr>
          <p:cNvPr id="3" name="Resim 2" descr="sabit, zarf içeren bir resim&#10;&#10;Açıklama otomatik olarak oluşturuldu">
            <a:extLst>
              <a:ext uri="{FF2B5EF4-FFF2-40B4-BE49-F238E27FC236}">
                <a16:creationId xmlns:a16="http://schemas.microsoft.com/office/drawing/2014/main" id="{EC988968-C3CB-4712-97E5-1DF178F0A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642" y="4346871"/>
            <a:ext cx="639028" cy="768248"/>
          </a:xfrm>
          <a:prstGeom prst="rect">
            <a:avLst/>
          </a:prstGeom>
        </p:spPr>
      </p:pic>
      <p:pic>
        <p:nvPicPr>
          <p:cNvPr id="8" name="Resim 7" descr="zarf, sabit içeren bir resim&#10;&#10;Açıklama otomatik olarak oluşturuldu">
            <a:extLst>
              <a:ext uri="{FF2B5EF4-FFF2-40B4-BE49-F238E27FC236}">
                <a16:creationId xmlns:a16="http://schemas.microsoft.com/office/drawing/2014/main" id="{A010430E-2FAC-4B11-A0FB-B02534A234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3671" y="4343319"/>
            <a:ext cx="639028" cy="768248"/>
          </a:xfrm>
          <a:prstGeom prst="rect">
            <a:avLst/>
          </a:prstGeom>
        </p:spPr>
      </p:pic>
      <p:pic>
        <p:nvPicPr>
          <p:cNvPr id="12" name="Resim 11" descr="tablo içeren bir resim&#10;&#10;Açıklama otomatik olarak oluşturuldu">
            <a:extLst>
              <a:ext uri="{FF2B5EF4-FFF2-40B4-BE49-F238E27FC236}">
                <a16:creationId xmlns:a16="http://schemas.microsoft.com/office/drawing/2014/main" id="{ED489923-0029-46DE-8683-425E48481E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400" y="7401736"/>
            <a:ext cx="734539" cy="817519"/>
          </a:xfrm>
          <a:prstGeom prst="rect">
            <a:avLst/>
          </a:prstGeom>
        </p:spPr>
      </p:pic>
      <p:pic>
        <p:nvPicPr>
          <p:cNvPr id="14" name="Resim 13" descr="kutu içeren bir resim&#10;&#10;Açıklama otomatik olarak oluşturuldu">
            <a:extLst>
              <a:ext uri="{FF2B5EF4-FFF2-40B4-BE49-F238E27FC236}">
                <a16:creationId xmlns:a16="http://schemas.microsoft.com/office/drawing/2014/main" id="{6AEE5F95-D5FC-4BEE-A533-4B2FCA8728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153" y="6026916"/>
            <a:ext cx="807159" cy="787851"/>
          </a:xfrm>
          <a:prstGeom prst="rect">
            <a:avLst/>
          </a:prstGeom>
        </p:spPr>
      </p:pic>
      <p:pic>
        <p:nvPicPr>
          <p:cNvPr id="18" name="Resim 17" descr="çanta içeren bir resim&#10;&#10;Açıklama otomatik olarak oluşturuldu">
            <a:extLst>
              <a:ext uri="{FF2B5EF4-FFF2-40B4-BE49-F238E27FC236}">
                <a16:creationId xmlns:a16="http://schemas.microsoft.com/office/drawing/2014/main" id="{574F35B1-39EF-46E8-9EAB-23115BB35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3427" y="3623533"/>
            <a:ext cx="572544" cy="506716"/>
          </a:xfrm>
          <a:prstGeom prst="rect">
            <a:avLst/>
          </a:prstGeom>
        </p:spPr>
      </p:pic>
      <p:pic>
        <p:nvPicPr>
          <p:cNvPr id="39" name="Resim 38" descr="çanta içeren bir resim&#10;&#10;Açıklama otomatik olarak oluşturuldu">
            <a:extLst>
              <a:ext uri="{FF2B5EF4-FFF2-40B4-BE49-F238E27FC236}">
                <a16:creationId xmlns:a16="http://schemas.microsoft.com/office/drawing/2014/main" id="{C4C35887-6769-42CC-A514-60FB67DC178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1033" y="1966639"/>
            <a:ext cx="1011467" cy="895175"/>
          </a:xfrm>
          <a:prstGeom prst="rect">
            <a:avLst/>
          </a:prstGeom>
        </p:spPr>
      </p:pic>
      <p:pic>
        <p:nvPicPr>
          <p:cNvPr id="41" name="Resim 40" descr="tablo içeren bir resim&#10;&#10;Açıklama otomatik olarak oluşturuldu">
            <a:extLst>
              <a:ext uri="{FF2B5EF4-FFF2-40B4-BE49-F238E27FC236}">
                <a16:creationId xmlns:a16="http://schemas.microsoft.com/office/drawing/2014/main" id="{AFADFC3B-46EB-4003-BA23-ADEDC58B0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8207" y="6019195"/>
            <a:ext cx="807159" cy="803293"/>
          </a:xfrm>
          <a:prstGeom prst="rect">
            <a:avLst/>
          </a:prstGeom>
        </p:spPr>
      </p:pic>
      <p:pic>
        <p:nvPicPr>
          <p:cNvPr id="42" name="Resim 41" descr="kutu içeren bir resim&#10;&#10;Açıklama otomatik olarak oluşturuldu">
            <a:extLst>
              <a:ext uri="{FF2B5EF4-FFF2-40B4-BE49-F238E27FC236}">
                <a16:creationId xmlns:a16="http://schemas.microsoft.com/office/drawing/2014/main" id="{02469AA9-E8FC-4730-BFA1-49A38053A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7011" y="3618866"/>
            <a:ext cx="572544" cy="505292"/>
          </a:xfrm>
          <a:prstGeom prst="rect">
            <a:avLst/>
          </a:prstGeom>
        </p:spPr>
      </p:pic>
      <p:pic>
        <p:nvPicPr>
          <p:cNvPr id="24" name="Resim 23" descr="sarı içeren bir resim&#10;&#10;Açıklama otomatik olarak oluşturuldu">
            <a:extLst>
              <a:ext uri="{FF2B5EF4-FFF2-40B4-BE49-F238E27FC236}">
                <a16:creationId xmlns:a16="http://schemas.microsoft.com/office/drawing/2014/main" id="{3BAAF4A5-9313-4B8F-9D7F-F7F3C951F3A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254" y="3604457"/>
            <a:ext cx="563741" cy="514899"/>
          </a:xfrm>
          <a:prstGeom prst="rect">
            <a:avLst/>
          </a:prstGeom>
        </p:spPr>
      </p:pic>
      <p:pic>
        <p:nvPicPr>
          <p:cNvPr id="45" name="Resim 44" descr="sarı içeren bir resim&#10;&#10;Açıklama otomatik olarak oluşturuldu">
            <a:extLst>
              <a:ext uri="{FF2B5EF4-FFF2-40B4-BE49-F238E27FC236}">
                <a16:creationId xmlns:a16="http://schemas.microsoft.com/office/drawing/2014/main" id="{2DBA1B7C-BA90-4E58-B55D-D6CEF92EE7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55572" y="4839064"/>
            <a:ext cx="825043" cy="700987"/>
          </a:xfrm>
          <a:prstGeom prst="rect">
            <a:avLst/>
          </a:prstGeom>
        </p:spPr>
      </p:pic>
    </p:spTree>
    <p:extLst>
      <p:ext uri="{BB962C8B-B14F-4D97-AF65-F5344CB8AC3E}">
        <p14:creationId xmlns:p14="http://schemas.microsoft.com/office/powerpoint/2010/main" val="896826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Dikdörtgen 29"/>
          <p:cNvSpPr/>
          <p:nvPr/>
        </p:nvSpPr>
        <p:spPr>
          <a:xfrm>
            <a:off x="972701" y="3749051"/>
            <a:ext cx="2331635" cy="41769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dirty="0"/>
          </a:p>
        </p:txBody>
      </p:sp>
      <p:sp>
        <p:nvSpPr>
          <p:cNvPr id="6" name="Metin kutusu 5"/>
          <p:cNvSpPr txBox="1"/>
          <p:nvPr/>
        </p:nvSpPr>
        <p:spPr>
          <a:xfrm>
            <a:off x="972701" y="792858"/>
            <a:ext cx="4404299" cy="483999"/>
          </a:xfrm>
          <a:prstGeom prst="rect">
            <a:avLst/>
          </a:prstGeom>
          <a:noFill/>
        </p:spPr>
        <p:txBody>
          <a:bodyPr wrap="square" lIns="22116" tIns="11059" rIns="22116" bIns="11059" rtlCol="0">
            <a:spAutoFit/>
          </a:bodyPr>
          <a:lstStyle/>
          <a:p>
            <a:pPr algn="ctr"/>
            <a:r>
              <a:rPr lang="tr-TR" sz="1000" b="1" dirty="0"/>
              <a:t>YAĞLI KAĞIT KULLANARAK DAİRENİN ALANINI BULMA</a:t>
            </a:r>
          </a:p>
          <a:p>
            <a:pPr algn="ctr"/>
            <a:r>
              <a:rPr lang="tr-TR" sz="1000" b="1" dirty="0"/>
              <a:t>Kübra ZENGİN – Lale ÇINAR</a:t>
            </a:r>
          </a:p>
          <a:p>
            <a:pPr algn="ctr"/>
            <a:r>
              <a:rPr lang="tr-TR" sz="1000" b="1" dirty="0"/>
              <a:t>Pamukkale Üniversitesi Matematik Eğitimi ABD</a:t>
            </a:r>
          </a:p>
        </p:txBody>
      </p:sp>
      <p:sp>
        <p:nvSpPr>
          <p:cNvPr id="8" name="Metin kutusu 7"/>
          <p:cNvSpPr txBox="1"/>
          <p:nvPr/>
        </p:nvSpPr>
        <p:spPr>
          <a:xfrm>
            <a:off x="931046" y="1681335"/>
            <a:ext cx="2414943" cy="853331"/>
          </a:xfrm>
          <a:prstGeom prst="rect">
            <a:avLst/>
          </a:prstGeom>
          <a:solidFill>
            <a:schemeClr val="bg1"/>
          </a:solidFill>
          <a:ln w="57150">
            <a:solidFill>
              <a:schemeClr val="tx1"/>
            </a:solidFill>
          </a:ln>
        </p:spPr>
        <p:txBody>
          <a:bodyPr wrap="square" lIns="22116" tIns="11059" rIns="22116" bIns="11059" rtlCol="0">
            <a:spAutoFit/>
          </a:bodyPr>
          <a:lstStyle/>
          <a:p>
            <a:pPr algn="just"/>
            <a:r>
              <a:rPr lang="tr-TR" sz="600" dirty="0">
                <a:latin typeface="Times New Roman" pitchFamily="18" charset="0"/>
                <a:cs typeface="Times New Roman" pitchFamily="18" charset="0"/>
              </a:rPr>
              <a:t>   Öğrenme ortamlarında öğretim materyallerinin kullanımı; öğrenciyi merkeze almakta, daha zengin öğrenme fırsatları sunmakta, matematik yapmayı ve sevmeyi sağlamakta, matematik öğretimini eğlenceli hale getirmekte, matematiğin yazılmasına ve tartışılmasına fırsat vermektedir. Matematiği günlük hayatla ilişkilendirmeyi ve somutlaştırıp elle dokunur hale getirmeyi sağlayacak materyaller geliştirerek gerçekleştirilen eğitimin, öğrencilerin motivasyonlarına, derse katılma arzularına ve başarılarına olumlu katkılar sağlamaktadır. (Byoung, 2001; Birgin ve Tutak, 2006; Gündüz vd., 2008). </a:t>
            </a:r>
          </a:p>
        </p:txBody>
      </p:sp>
      <p:sp>
        <p:nvSpPr>
          <p:cNvPr id="11" name="Metin kutusu 10"/>
          <p:cNvSpPr txBox="1"/>
          <p:nvPr/>
        </p:nvSpPr>
        <p:spPr>
          <a:xfrm>
            <a:off x="931046" y="2572818"/>
            <a:ext cx="2405611" cy="166091"/>
          </a:xfrm>
          <a:prstGeom prst="rect">
            <a:avLst/>
          </a:prstGeom>
          <a:blipFill>
            <a:blip r:embed="rId3"/>
            <a:tile tx="0" ty="0" sx="100000" sy="100000" flip="none" algn="tl"/>
          </a:blipFill>
        </p:spPr>
        <p:txBody>
          <a:bodyPr wrap="square" lIns="22116" tIns="11059" rIns="22116" bIns="11059" rtlCol="0">
            <a:spAutoFit/>
          </a:bodyPr>
          <a:lstStyle/>
          <a:p>
            <a:r>
              <a:rPr lang="tr-TR" sz="467" b="1" dirty="0">
                <a:latin typeface="Times New Roman" pitchFamily="18" charset="0"/>
                <a:cs typeface="Times New Roman" pitchFamily="18" charset="0"/>
              </a:rPr>
              <a:t>SINIF DÜZEYİ</a:t>
            </a:r>
            <a:r>
              <a:rPr lang="tr-TR" sz="467" dirty="0">
                <a:latin typeface="Times New Roman" pitchFamily="18" charset="0"/>
                <a:cs typeface="Times New Roman" pitchFamily="18" charset="0"/>
              </a:rPr>
              <a:t>:  7. Sınıf</a:t>
            </a:r>
          </a:p>
          <a:p>
            <a:r>
              <a:rPr lang="tr-TR" sz="467" b="1" dirty="0">
                <a:latin typeface="Times New Roman" pitchFamily="18" charset="0"/>
                <a:cs typeface="Times New Roman" pitchFamily="18" charset="0"/>
              </a:rPr>
              <a:t>İLGİLİ KAZANIM:  M.7.3.3.3  </a:t>
            </a:r>
            <a:r>
              <a:rPr lang="tr-TR" sz="467" dirty="0">
                <a:latin typeface="Times New Roman" pitchFamily="18" charset="0"/>
                <a:cs typeface="Times New Roman" pitchFamily="18" charset="0"/>
              </a:rPr>
              <a:t>Dairenin ve daire diliminin alanını hesaplar. </a:t>
            </a:r>
          </a:p>
        </p:txBody>
      </p:sp>
      <p:sp>
        <p:nvSpPr>
          <p:cNvPr id="12" name="Metin kutusu 11"/>
          <p:cNvSpPr txBox="1"/>
          <p:nvPr/>
        </p:nvSpPr>
        <p:spPr>
          <a:xfrm>
            <a:off x="909000" y="2739894"/>
            <a:ext cx="2405140" cy="244254"/>
          </a:xfrm>
          <a:prstGeom prst="rect">
            <a:avLst/>
          </a:prstGeom>
          <a:noFill/>
        </p:spPr>
        <p:txBody>
          <a:bodyPr wrap="square" lIns="22116" tIns="11059" rIns="22116" bIns="11059" rtlCol="0">
            <a:spAutoFit/>
          </a:bodyPr>
          <a:lstStyle/>
          <a:p>
            <a:pPr algn="just"/>
            <a:r>
              <a:rPr lang="tr-TR" sz="508" b="1" dirty="0">
                <a:solidFill>
                  <a:srgbClr val="00B050"/>
                </a:solidFill>
                <a:latin typeface="Times New Roman" pitchFamily="18" charset="0"/>
                <a:cs typeface="Times New Roman" pitchFamily="18" charset="0"/>
              </a:rPr>
              <a:t>Materyalin Amacı:</a:t>
            </a:r>
            <a:r>
              <a:rPr lang="tr-TR" sz="467" dirty="0">
                <a:latin typeface="Times New Roman" pitchFamily="18" charset="0"/>
                <a:cs typeface="Times New Roman" pitchFamily="18" charset="0"/>
              </a:rPr>
              <a:t>  Öğrencilere dairenin alanını bulma konusu öğretilirken alan formülünü ezberden verip soruya uygulatmak yerine yağlı kağıt kullandırarak ve gerekli yönlendirmeler yapılıp uygun sorular sorularak dairenin alan formülünü kendilerinin keşfetmesini sağlamaktır.</a:t>
            </a:r>
          </a:p>
        </p:txBody>
      </p:sp>
      <p:sp>
        <p:nvSpPr>
          <p:cNvPr id="14" name="Metin kutusu 13"/>
          <p:cNvSpPr txBox="1"/>
          <p:nvPr/>
        </p:nvSpPr>
        <p:spPr>
          <a:xfrm>
            <a:off x="899197" y="3587774"/>
            <a:ext cx="2414943" cy="5557644"/>
          </a:xfrm>
          <a:prstGeom prst="rect">
            <a:avLst/>
          </a:prstGeom>
          <a:solidFill>
            <a:schemeClr val="tx2">
              <a:lumMod val="20000"/>
              <a:lumOff val="80000"/>
            </a:schemeClr>
          </a:solidFill>
          <a:ln w="38100">
            <a:solidFill>
              <a:schemeClr val="tx1"/>
            </a:solidFill>
          </a:ln>
        </p:spPr>
        <p:txBody>
          <a:bodyPr wrap="square" lIns="38705" tIns="19352" rIns="38705" bIns="19352" rtlCol="0">
            <a:spAutoFit/>
          </a:bodyPr>
          <a:lstStyle/>
          <a:p>
            <a:r>
              <a:rPr lang="tr-TR" sz="508" b="1" dirty="0">
                <a:solidFill>
                  <a:srgbClr val="7030A0"/>
                </a:solidFill>
                <a:latin typeface="Times New Roman" pitchFamily="18" charset="0"/>
                <a:cs typeface="Times New Roman" pitchFamily="18" charset="0"/>
              </a:rPr>
              <a:t>Gerekli malzemeler</a:t>
            </a:r>
            <a:r>
              <a:rPr lang="tr-TR" sz="467" b="1" dirty="0">
                <a:latin typeface="Times New Roman" pitchFamily="18" charset="0"/>
                <a:cs typeface="Times New Roman" pitchFamily="18" charset="0"/>
              </a:rPr>
              <a:t>: </a:t>
            </a:r>
            <a:r>
              <a:rPr lang="tr-TR" sz="467" dirty="0">
                <a:latin typeface="Times New Roman" pitchFamily="18" charset="0"/>
                <a:cs typeface="Times New Roman" pitchFamily="18" charset="0"/>
              </a:rPr>
              <a:t>yağlı kağıt, pergel, makas, cetvel,  renkli keçeli kalem, kalem, renkli karton</a:t>
            </a:r>
          </a:p>
          <a:p>
            <a:endParaRPr lang="tr-TR" sz="467" dirty="0">
              <a:latin typeface="Times New Roman" pitchFamily="18" charset="0"/>
              <a:cs typeface="Times New Roman" pitchFamily="18" charset="0"/>
            </a:endParaRPr>
          </a:p>
          <a:p>
            <a:r>
              <a:rPr lang="tr-TR" sz="467" b="1" dirty="0">
                <a:solidFill>
                  <a:srgbClr val="FF0066"/>
                </a:solidFill>
                <a:latin typeface="Times New Roman" pitchFamily="18" charset="0"/>
                <a:cs typeface="Times New Roman" pitchFamily="18" charset="0"/>
              </a:rPr>
              <a:t>ETKİNLİĞİN YAPILIŞI:</a:t>
            </a:r>
          </a:p>
          <a:p>
            <a:endParaRPr lang="tr-TR" sz="467" dirty="0">
              <a:latin typeface="Times New Roman" pitchFamily="18" charset="0"/>
              <a:cs typeface="Times New Roman" pitchFamily="18" charset="0"/>
            </a:endParaRPr>
          </a:p>
          <a:p>
            <a:r>
              <a:rPr lang="tr-TR" sz="467" dirty="0">
                <a:solidFill>
                  <a:srgbClr val="FF0000"/>
                </a:solidFill>
                <a:latin typeface="Times New Roman" pitchFamily="18" charset="0"/>
                <a:cs typeface="Times New Roman" pitchFamily="18" charset="0"/>
              </a:rPr>
              <a:t>1)  </a:t>
            </a:r>
            <a:r>
              <a:rPr lang="tr-TR" sz="900" dirty="0">
                <a:latin typeface="Times New Roman" pitchFamily="18" charset="0"/>
                <a:cs typeface="Times New Roman" pitchFamily="18" charset="0"/>
              </a:rPr>
              <a:t>İlk olarak pergel  12  cm kadar açılarak yağlı kağıt üzerine  bir çember çizilir.</a:t>
            </a:r>
          </a:p>
          <a:p>
            <a:pPr marL="96742" indent="-96742">
              <a:buAutoNum type="arabicParenR"/>
            </a:pPr>
            <a:endParaRPr lang="tr-TR" sz="900"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r>
              <a:rPr lang="tr-TR" sz="467" dirty="0">
                <a:latin typeface="Times New Roman" pitchFamily="18" charset="0"/>
                <a:cs typeface="Times New Roman" pitchFamily="18" charset="0"/>
              </a:rPr>
              <a:t>  </a:t>
            </a: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r>
              <a:rPr lang="tr-TR" sz="900" dirty="0">
                <a:solidFill>
                  <a:srgbClr val="FF0000"/>
                </a:solidFill>
                <a:latin typeface="Times New Roman" pitchFamily="18" charset="0"/>
                <a:cs typeface="Times New Roman" pitchFamily="18" charset="0"/>
              </a:rPr>
              <a:t>2)  </a:t>
            </a:r>
            <a:r>
              <a:rPr lang="tr-TR" sz="900" dirty="0">
                <a:latin typeface="Times New Roman" pitchFamily="18" charset="0"/>
                <a:cs typeface="Times New Roman" pitchFamily="18" charset="0"/>
              </a:rPr>
              <a:t> Daha sonra çizilen bu  çemberi çizgilerden kesilerek yağlı kağıttan ayırılır.</a:t>
            </a:r>
          </a:p>
          <a:p>
            <a:endParaRPr lang="tr-TR" sz="467" dirty="0">
              <a:latin typeface="Times New Roman" pitchFamily="18" charset="0"/>
              <a:cs typeface="Times New Roman" pitchFamily="18" charset="0"/>
            </a:endParaRPr>
          </a:p>
          <a:p>
            <a:r>
              <a:rPr lang="tr-TR" sz="900" dirty="0">
                <a:latin typeface="Times New Roman" pitchFamily="18" charset="0"/>
                <a:cs typeface="Times New Roman" pitchFamily="18" charset="0"/>
              </a:rPr>
              <a:t>İlk çizdikleri  çizginin ve kestikleri şeklin isimleri ve farklarının ne olduğu sorulur. (olası cevap: çizilen şekil çember ve kestiğimiz parça dairedir. Farkı ise  çemberin alanı olmadığı dairenin ise bir alanı olduğudur.)</a:t>
            </a: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pPr marL="96742" indent="-96742">
              <a:buAutoNum type="arabicParenR"/>
            </a:pPr>
            <a:endParaRPr lang="tr-TR" sz="467" dirty="0">
              <a:latin typeface="Times New Roman" pitchFamily="18" charset="0"/>
              <a:cs typeface="Times New Roman" pitchFamily="18" charset="0"/>
            </a:endParaRPr>
          </a:p>
          <a:p>
            <a:r>
              <a:rPr lang="tr-TR" sz="900" dirty="0">
                <a:solidFill>
                  <a:srgbClr val="FF0000"/>
                </a:solidFill>
                <a:latin typeface="Times New Roman" pitchFamily="18" charset="0"/>
                <a:cs typeface="Times New Roman" pitchFamily="18" charset="0"/>
              </a:rPr>
              <a:t>3) </a:t>
            </a:r>
            <a:r>
              <a:rPr lang="tr-TR" sz="900" dirty="0">
                <a:latin typeface="Times New Roman" pitchFamily="18" charset="0"/>
                <a:cs typeface="Times New Roman" pitchFamily="18" charset="0"/>
              </a:rPr>
              <a:t>Elde edilen daire ortadan ikiye katlanır. Daha sonra  daire katlanan yerden açılır.</a:t>
            </a: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r>
              <a:rPr lang="tr-TR" sz="467" dirty="0">
                <a:latin typeface="Times New Roman" pitchFamily="18" charset="0"/>
                <a:cs typeface="Times New Roman" pitchFamily="18" charset="0"/>
              </a:rPr>
              <a:t>    </a:t>
            </a: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r>
              <a:rPr lang="tr-TR" sz="467" dirty="0">
                <a:latin typeface="Times New Roman" pitchFamily="18" charset="0"/>
                <a:cs typeface="Times New Roman" pitchFamily="18" charset="0"/>
              </a:rPr>
              <a:t> </a:t>
            </a:r>
            <a:endParaRPr lang="tr-TR" sz="800" dirty="0">
              <a:latin typeface="Times New Roman" pitchFamily="18" charset="0"/>
              <a:cs typeface="Times New Roman" pitchFamily="18" charset="0"/>
            </a:endParaRPr>
          </a:p>
          <a:p>
            <a:pPr marL="72557" indent="-72557">
              <a:buFont typeface="Arial" pitchFamily="34" charset="0"/>
              <a:buChar char="•"/>
            </a:pPr>
            <a:r>
              <a:rPr lang="tr-TR" sz="800" dirty="0">
                <a:latin typeface="Times New Roman" pitchFamily="18" charset="0"/>
                <a:cs typeface="Times New Roman" pitchFamily="18" charset="0"/>
              </a:rPr>
              <a:t>Oluşan  kat izi  nedir? (olası cevap: çap)</a:t>
            </a:r>
          </a:p>
          <a:p>
            <a:endParaRPr lang="tr-TR" sz="467" dirty="0">
              <a:latin typeface="Times New Roman" pitchFamily="18" charset="0"/>
              <a:cs typeface="Times New Roman" pitchFamily="18" charset="0"/>
            </a:endParaRPr>
          </a:p>
          <a:p>
            <a:r>
              <a:rPr lang="tr-TR" sz="900" dirty="0">
                <a:solidFill>
                  <a:srgbClr val="FF0000"/>
                </a:solidFill>
                <a:latin typeface="Times New Roman" pitchFamily="18" charset="0"/>
                <a:cs typeface="Times New Roman" pitchFamily="18" charset="0"/>
              </a:rPr>
              <a:t>4)  </a:t>
            </a:r>
            <a:r>
              <a:rPr lang="tr-TR" sz="900" dirty="0">
                <a:latin typeface="Times New Roman" pitchFamily="18" charset="0"/>
                <a:cs typeface="Times New Roman" pitchFamily="18" charset="0"/>
              </a:rPr>
              <a:t> Daha sonra kat çizgisinden yeniden  katlanır.  Çap kendi üzerine tekrar katlanır.  Daire açılır.</a:t>
            </a: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a:p>
            <a:endParaRPr lang="tr-TR" sz="467"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Metin kutusu 9"/>
              <p:cNvSpPr txBox="1"/>
              <p:nvPr/>
            </p:nvSpPr>
            <p:spPr>
              <a:xfrm>
                <a:off x="3471432" y="1666192"/>
                <a:ext cx="2545044" cy="8015208"/>
              </a:xfrm>
              <a:prstGeom prst="rect">
                <a:avLst/>
              </a:prstGeom>
              <a:solidFill>
                <a:schemeClr val="tx2">
                  <a:lumMod val="20000"/>
                  <a:lumOff val="80000"/>
                </a:schemeClr>
              </a:solidFill>
              <a:ln w="38100">
                <a:solidFill>
                  <a:schemeClr val="tx1"/>
                </a:solidFill>
              </a:ln>
            </p:spPr>
            <p:txBody>
              <a:bodyPr wrap="square" rtlCol="0">
                <a:spAutoFit/>
              </a:bodyPr>
              <a:lstStyle/>
              <a:p>
                <a:pPr marL="72557" indent="-72557" algn="just">
                  <a:buFont typeface="Arial" pitchFamily="34" charset="0"/>
                  <a:buChar char="•"/>
                </a:pPr>
                <a:r>
                  <a:rPr lang="tr-TR" sz="467" dirty="0">
                    <a:latin typeface="Times New Roman" pitchFamily="18" charset="0"/>
                    <a:cs typeface="Times New Roman" pitchFamily="18" charset="0"/>
                  </a:rPr>
                  <a:t>B</a:t>
                </a:r>
                <a:r>
                  <a:rPr lang="tr-TR" sz="800" dirty="0">
                    <a:latin typeface="Times New Roman" pitchFamily="18" charset="0"/>
                    <a:cs typeface="Times New Roman" pitchFamily="18" charset="0"/>
                  </a:rPr>
                  <a:t>u işlemdeki iki katlama çizgisinin kesim noktası neyi temsil etmektedir? (olası cevap: merkez)</a:t>
                </a:r>
              </a:p>
              <a:p>
                <a:pPr marL="72557" indent="-72557" algn="just">
                  <a:buFont typeface="Arial" pitchFamily="34" charset="0"/>
                  <a:buChar char="•"/>
                </a:pPr>
                <a:r>
                  <a:rPr lang="tr-TR" sz="800" dirty="0">
                    <a:latin typeface="Times New Roman" pitchFamily="18" charset="0"/>
                    <a:cs typeface="Times New Roman" pitchFamily="18" charset="0"/>
                  </a:rPr>
                  <a:t>Daire diliminin dik kesişen uzunlukları  dairenin hangi elemanıdır? Olası cevap: yarıçap)</a:t>
                </a:r>
              </a:p>
              <a:p>
                <a:pPr algn="just"/>
                <a:endParaRPr lang="tr-TR" sz="467" dirty="0">
                  <a:latin typeface="Times New Roman" pitchFamily="18" charset="0"/>
                  <a:cs typeface="Times New Roman" pitchFamily="18" charset="0"/>
                </a:endParaRPr>
              </a:p>
              <a:p>
                <a:pPr algn="just"/>
                <a:r>
                  <a:rPr lang="tr-TR" sz="900" dirty="0">
                    <a:solidFill>
                      <a:srgbClr val="FF0000"/>
                    </a:solidFill>
                    <a:latin typeface="Times New Roman" pitchFamily="18" charset="0"/>
                    <a:cs typeface="Times New Roman" pitchFamily="18" charset="0"/>
                  </a:rPr>
                  <a:t>5)  </a:t>
                </a:r>
                <a:r>
                  <a:rPr lang="tr-TR" sz="900" dirty="0">
                    <a:latin typeface="Times New Roman" pitchFamily="18" charset="0"/>
                    <a:cs typeface="Times New Roman" pitchFamily="18" charset="0"/>
                  </a:rPr>
                  <a:t>Daire kat çizgilerinden tekrar katlanır. Oluşan dairenin merkezi referans alınarak yarıçaplar üst üste gelecek şekilde iki defa daha katlama yapılır.</a:t>
                </a: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marL="96742" indent="-96742" algn="just">
                  <a:buAutoNum type="arabicParenR" startAt="6"/>
                </a:pPr>
                <a:endParaRPr lang="tr-TR" sz="467" dirty="0">
                  <a:latin typeface="Times New Roman" pitchFamily="18" charset="0"/>
                  <a:cs typeface="Times New Roman" pitchFamily="18" charset="0"/>
                </a:endParaRPr>
              </a:p>
              <a:p>
                <a:pPr algn="just"/>
                <a:r>
                  <a:rPr lang="tr-TR" sz="900" dirty="0">
                    <a:solidFill>
                      <a:srgbClr val="FF0000"/>
                    </a:solidFill>
                    <a:latin typeface="Times New Roman" pitchFamily="18" charset="0"/>
                    <a:cs typeface="Times New Roman" pitchFamily="18" charset="0"/>
                  </a:rPr>
                  <a:t>6)  </a:t>
                </a:r>
                <a:r>
                  <a:rPr lang="tr-TR" sz="900" dirty="0">
                    <a:latin typeface="Times New Roman" pitchFamily="18" charset="0"/>
                    <a:cs typeface="Times New Roman" pitchFamily="18" charset="0"/>
                  </a:rPr>
                  <a:t> Katlanan daire  açılır.  Kat çizgileri kalemle çizilir.</a:t>
                </a:r>
              </a:p>
              <a:p>
                <a:pPr algn="just"/>
                <a:r>
                  <a:rPr lang="tr-TR" sz="467" dirty="0">
                    <a:latin typeface="Times New Roman" pitchFamily="18" charset="0"/>
                    <a:cs typeface="Times New Roman" pitchFamily="18" charset="0"/>
                  </a:rPr>
                  <a:t> </a:t>
                </a:r>
              </a:p>
              <a:p>
                <a:pPr marL="96742" indent="-96742" algn="just">
                  <a:buAutoNum type="arabicParenR" startAt="6"/>
                </a:pPr>
                <a:endParaRPr lang="tr-TR" sz="467" dirty="0">
                  <a:latin typeface="Times New Roman" pitchFamily="18" charset="0"/>
                  <a:cs typeface="Times New Roman" pitchFamily="18" charset="0"/>
                </a:endParaRPr>
              </a:p>
              <a:p>
                <a:pPr marL="96742" indent="-96742" algn="just">
                  <a:buAutoNum type="arabicParenR" startAt="6"/>
                </a:pPr>
                <a:endParaRPr lang="tr-TR" sz="467" dirty="0">
                  <a:latin typeface="Times New Roman" pitchFamily="18" charset="0"/>
                  <a:cs typeface="Times New Roman" pitchFamily="18" charset="0"/>
                </a:endParaRPr>
              </a:p>
              <a:p>
                <a:pPr marL="96742" indent="-96742" algn="just">
                  <a:buAutoNum type="arabicParenR" startAt="6"/>
                </a:pPr>
                <a:endParaRPr lang="tr-TR" sz="467" dirty="0">
                  <a:latin typeface="Times New Roman" pitchFamily="18" charset="0"/>
                  <a:cs typeface="Times New Roman" pitchFamily="18" charset="0"/>
                </a:endParaRPr>
              </a:p>
              <a:p>
                <a:pPr marL="96742" indent="-96742" algn="just">
                  <a:buAutoNum type="arabicParenR" startAt="6"/>
                </a:pPr>
                <a:endParaRPr lang="tr-TR" sz="467" dirty="0">
                  <a:latin typeface="Times New Roman" pitchFamily="18" charset="0"/>
                  <a:cs typeface="Times New Roman" pitchFamily="18" charset="0"/>
                </a:endParaRPr>
              </a:p>
              <a:p>
                <a:pPr marL="96742" indent="-96742" algn="just">
                  <a:buAutoNum type="arabicParenR" startAt="6"/>
                </a:pPr>
                <a:endParaRPr lang="tr-TR" sz="467" dirty="0">
                  <a:latin typeface="Times New Roman" pitchFamily="18" charset="0"/>
                  <a:cs typeface="Times New Roman" pitchFamily="18" charset="0"/>
                </a:endParaRPr>
              </a:p>
              <a:p>
                <a:pPr marL="96742" indent="-96742" algn="just">
                  <a:buAutoNum type="arabicParenR" startAt="6"/>
                </a:pPr>
                <a:endParaRPr lang="tr-TR" sz="467" dirty="0">
                  <a:latin typeface="Times New Roman" pitchFamily="18" charset="0"/>
                  <a:cs typeface="Times New Roman" pitchFamily="18" charset="0"/>
                </a:endParaRPr>
              </a:p>
              <a:p>
                <a:pPr marL="96742" indent="-96742" algn="just">
                  <a:buAutoNum type="arabicParenR" startAt="6"/>
                </a:pPr>
                <a:endParaRPr lang="tr-TR" sz="467" dirty="0">
                  <a:latin typeface="Times New Roman" pitchFamily="18" charset="0"/>
                  <a:cs typeface="Times New Roman" pitchFamily="18" charset="0"/>
                </a:endParaRPr>
              </a:p>
              <a:p>
                <a:pPr marL="96742" indent="-96742" algn="just">
                  <a:buAutoNum type="arabicParenR" startAt="6"/>
                </a:pPr>
                <a:endParaRPr lang="tr-TR" sz="800" dirty="0">
                  <a:latin typeface="Times New Roman" pitchFamily="18" charset="0"/>
                  <a:cs typeface="Times New Roman" pitchFamily="18" charset="0"/>
                </a:endParaRPr>
              </a:p>
              <a:p>
                <a:pPr algn="just"/>
                <a:r>
                  <a:rPr lang="tr-TR" sz="800" dirty="0">
                    <a:latin typeface="Times New Roman" pitchFamily="18" charset="0"/>
                    <a:cs typeface="Times New Roman" pitchFamily="18" charset="0"/>
                  </a:rPr>
                  <a:t>Daire kaç eş parçaya ayrılmıştır?  (olası cevap: Daire 8 çapa bölündüğü için 16 parçaya ayrılmıştır.)</a:t>
                </a:r>
              </a:p>
              <a:p>
                <a:pPr marL="72557" indent="-72557" algn="just">
                  <a:buFont typeface="Arial" pitchFamily="34" charset="0"/>
                  <a:buChar char="•"/>
                </a:pPr>
                <a:r>
                  <a:rPr lang="tr-TR" sz="800" dirty="0">
                    <a:latin typeface="Times New Roman" pitchFamily="18" charset="0"/>
                    <a:cs typeface="Times New Roman" pitchFamily="18" charset="0"/>
                  </a:rPr>
                  <a:t>Dairenin çevre uzunluğu nedir? ( olası cevap:  çevre uzunluğu= 2.</a:t>
                </a:r>
                <a14:m>
                  <m:oMath xmlns:m="http://schemas.openxmlformats.org/officeDocument/2006/math">
                    <m:r>
                      <a:rPr lang="el-GR" sz="800" i="1">
                        <a:latin typeface="Cambria Math"/>
                      </a:rPr>
                      <m:t>𝜋</m:t>
                    </m:r>
                    <m:r>
                      <a:rPr lang="tr-TR" sz="800" i="1">
                        <a:latin typeface="Cambria Math"/>
                      </a:rPr>
                      <m:t>.</m:t>
                    </m:r>
                    <m:r>
                      <a:rPr lang="tr-TR" sz="800" i="1">
                        <a:latin typeface="Cambria Math"/>
                      </a:rPr>
                      <m:t>𝑟</m:t>
                    </m:r>
                    <m:r>
                      <a:rPr lang="tr-TR" sz="800" i="1">
                        <a:latin typeface="Cambria Math"/>
                      </a:rPr>
                      <m:t> </m:t>
                    </m:r>
                    <m:r>
                      <a:rPr lang="tr-TR" sz="800" i="1">
                        <a:latin typeface="Cambria Math"/>
                      </a:rPr>
                      <m:t>𝑑𝑖𝑟</m:t>
                    </m:r>
                    <m:r>
                      <a:rPr lang="tr-TR" sz="800" i="1">
                        <a:latin typeface="Cambria Math"/>
                      </a:rPr>
                      <m:t>.)</m:t>
                    </m:r>
                  </m:oMath>
                </a14:m>
                <a:endParaRPr lang="tr-TR" sz="800" dirty="0">
                  <a:latin typeface="Times New Roman" pitchFamily="18" charset="0"/>
                  <a:cs typeface="Times New Roman" pitchFamily="18" charset="0"/>
                </a:endParaRPr>
              </a:p>
              <a:p>
                <a:pPr algn="just"/>
                <a:r>
                  <a:rPr lang="tr-TR" sz="467" dirty="0">
                    <a:latin typeface="Times New Roman" pitchFamily="18" charset="0"/>
                    <a:cs typeface="Times New Roman" pitchFamily="18" charset="0"/>
                  </a:rPr>
                  <a:t> </a:t>
                </a:r>
              </a:p>
              <a:p>
                <a:pPr algn="just"/>
                <a:r>
                  <a:rPr lang="tr-TR" sz="800" dirty="0">
                    <a:solidFill>
                      <a:srgbClr val="FF0000"/>
                    </a:solidFill>
                    <a:latin typeface="Times New Roman" pitchFamily="18" charset="0"/>
                    <a:cs typeface="Times New Roman" pitchFamily="18" charset="0"/>
                  </a:rPr>
                  <a:t>7)  </a:t>
                </a:r>
                <a:r>
                  <a:rPr lang="tr-TR" sz="800" dirty="0">
                    <a:latin typeface="Times New Roman" pitchFamily="18" charset="0"/>
                    <a:cs typeface="Times New Roman" pitchFamily="18" charset="0"/>
                  </a:rPr>
                  <a:t> Dairenin yarısı boyanır ve daire oluşan çizgilerden kesilir.</a:t>
                </a:r>
              </a:p>
              <a:p>
                <a:pPr marL="72557" indent="-72557" algn="just">
                  <a:buFont typeface="Arial" pitchFamily="34" charset="0"/>
                  <a:buChar char="•"/>
                </a:pPr>
                <a:endParaRPr lang="tr-TR" sz="467" dirty="0">
                  <a:latin typeface="Times New Roman" pitchFamily="18" charset="0"/>
                  <a:cs typeface="Times New Roman" pitchFamily="18" charset="0"/>
                </a:endParaRPr>
              </a:p>
              <a:p>
                <a:pPr marL="72557" indent="-72557" algn="just">
                  <a:buFont typeface="Arial" pitchFamily="34" charset="0"/>
                  <a:buChar char="•"/>
                </a:pPr>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r>
                  <a:rPr lang="tr-TR" sz="467" dirty="0">
                    <a:latin typeface="Times New Roman" pitchFamily="18" charset="0"/>
                    <a:cs typeface="Times New Roman" pitchFamily="18" charset="0"/>
                  </a:rPr>
                  <a:t> </a:t>
                </a: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r>
                  <a:rPr lang="tr-TR" sz="900" dirty="0">
                    <a:solidFill>
                      <a:srgbClr val="FF0000"/>
                    </a:solidFill>
                    <a:latin typeface="Times New Roman" pitchFamily="18" charset="0"/>
                    <a:cs typeface="Times New Roman" pitchFamily="18" charset="0"/>
                  </a:rPr>
                  <a:t>8)  </a:t>
                </a:r>
                <a:r>
                  <a:rPr lang="tr-TR" sz="900" dirty="0">
                    <a:latin typeface="Times New Roman" pitchFamily="18" charset="0"/>
                    <a:cs typeface="Times New Roman" pitchFamily="18" charset="0"/>
                  </a:rPr>
                  <a:t> Daire  dilimleri  bir renkli bir renksiz  yan yana gelecek şekilde birleştirilir.</a:t>
                </a: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a:p>
                <a:pPr algn="just"/>
                <a:endParaRPr lang="tr-TR" sz="900" dirty="0">
                  <a:latin typeface="Times New Roman" pitchFamily="18" charset="0"/>
                  <a:cs typeface="Times New Roman" pitchFamily="18" charset="0"/>
                </a:endParaRPr>
              </a:p>
              <a:p>
                <a:pPr marL="72557" indent="-72557" algn="just">
                  <a:buFont typeface="Arial" pitchFamily="34" charset="0"/>
                  <a:buChar char="•"/>
                </a:pPr>
                <a:r>
                  <a:rPr lang="tr-TR" sz="800" dirty="0">
                    <a:latin typeface="Times New Roman" pitchFamily="18" charset="0"/>
                    <a:cs typeface="Times New Roman" pitchFamily="18" charset="0"/>
                  </a:rPr>
                  <a:t>Dairenin dilimlerini birleştirdiğinizde hangi şekil oluştu? ( olası cevap: paralelkenar)</a:t>
                </a:r>
              </a:p>
              <a:p>
                <a:pPr marL="72557" indent="-72557" algn="just">
                  <a:buFont typeface="Arial" pitchFamily="34" charset="0"/>
                  <a:buChar char="•"/>
                </a:pPr>
                <a:r>
                  <a:rPr lang="tr-TR" sz="800" dirty="0">
                    <a:latin typeface="Times New Roman" pitchFamily="18" charset="0"/>
                    <a:cs typeface="Times New Roman" pitchFamily="18" charset="0"/>
                  </a:rPr>
                  <a:t>Dilim sayısı arttığında oluşan şekil neye benzer? ( dikdörtgen)</a:t>
                </a:r>
              </a:p>
              <a:p>
                <a:pPr marL="72557" indent="-72557" algn="just">
                  <a:buFont typeface="Arial" pitchFamily="34" charset="0"/>
                  <a:buChar char="•"/>
                </a:pPr>
                <a:r>
                  <a:rPr lang="tr-TR" sz="800" dirty="0">
                    <a:latin typeface="Times New Roman" pitchFamily="18" charset="0"/>
                    <a:cs typeface="Times New Roman" pitchFamily="18" charset="0"/>
                  </a:rPr>
                  <a:t>Oluşan  paralelkenarın yüksekliği nedir?  Nasıl düşündünüz? ( olası cevap:  paralelkenarın  yüksekliği dairenin yarıçapıdır yani r dir.)</a:t>
                </a:r>
              </a:p>
              <a:p>
                <a:pPr marL="72557" indent="-72557" algn="just">
                  <a:buFont typeface="Arial" pitchFamily="34" charset="0"/>
                  <a:buChar char="•"/>
                </a:pPr>
                <a:r>
                  <a:rPr lang="tr-TR" sz="800" dirty="0">
                    <a:latin typeface="Times New Roman" pitchFamily="18" charset="0"/>
                    <a:cs typeface="Times New Roman" pitchFamily="18" charset="0"/>
                  </a:rPr>
                  <a:t>Oluşan paralelkenarın taban uzunluğu nedir? Bu nasıl bulunur? ( olası cevap:  alt ve üst taban dairenin çevresini oluşturmaktadır. Paralelkenarın tabanı dairenin çevresinin yarısı olan </a:t>
                </a:r>
                <a14:m>
                  <m:oMath xmlns:m="http://schemas.openxmlformats.org/officeDocument/2006/math">
                    <m:r>
                      <a:rPr lang="el-GR" sz="800" i="1">
                        <a:latin typeface="Cambria Math"/>
                      </a:rPr>
                      <m:t>𝜋</m:t>
                    </m:r>
                    <m:sSup>
                      <m:sSupPr>
                        <m:ctrlPr>
                          <a:rPr lang="tr-TR" sz="800" i="1">
                            <a:latin typeface="Cambria Math" panose="02040503050406030204" pitchFamily="18" charset="0"/>
                          </a:rPr>
                        </m:ctrlPr>
                      </m:sSupPr>
                      <m:e>
                        <m:r>
                          <a:rPr lang="tr-TR" sz="800" i="1">
                            <a:latin typeface="Cambria Math"/>
                          </a:rPr>
                          <m:t>𝑟</m:t>
                        </m:r>
                      </m:e>
                      <m:sup>
                        <m:r>
                          <a:rPr lang="tr-TR" sz="800" i="1">
                            <a:latin typeface="Cambria Math"/>
                          </a:rPr>
                          <m:t>′</m:t>
                        </m:r>
                      </m:sup>
                    </m:sSup>
                    <m:r>
                      <a:rPr lang="tr-TR" sz="800" i="1">
                        <a:latin typeface="Cambria Math"/>
                      </a:rPr>
                      <m:t>𝑦𝑒</m:t>
                    </m:r>
                    <m:r>
                      <a:rPr lang="tr-TR" sz="800" i="1">
                        <a:latin typeface="Cambria Math"/>
                      </a:rPr>
                      <m:t> </m:t>
                    </m:r>
                    <m:r>
                      <a:rPr lang="tr-TR" sz="800" i="1">
                        <a:latin typeface="Cambria Math"/>
                      </a:rPr>
                      <m:t>𝑒</m:t>
                    </m:r>
                    <m:r>
                      <a:rPr lang="tr-TR" sz="800" i="1">
                        <a:latin typeface="Cambria Math"/>
                      </a:rPr>
                      <m:t>ş</m:t>
                    </m:r>
                    <m:r>
                      <a:rPr lang="tr-TR" sz="800" i="1">
                        <a:latin typeface="Cambria Math"/>
                      </a:rPr>
                      <m:t>𝑖𝑡</m:t>
                    </m:r>
                    <m:r>
                      <a:rPr lang="tr-TR" sz="800" i="1">
                        <a:latin typeface="Cambria Math"/>
                      </a:rPr>
                      <m:t> </m:t>
                    </m:r>
                    <m:r>
                      <a:rPr lang="tr-TR" sz="800" i="1">
                        <a:latin typeface="Cambria Math"/>
                      </a:rPr>
                      <m:t>𝑜𝑙𝑢𝑟</m:t>
                    </m:r>
                  </m:oMath>
                </a14:m>
                <a:endParaRPr lang="tr-TR" sz="800" dirty="0">
                  <a:latin typeface="Times New Roman" pitchFamily="18" charset="0"/>
                  <a:cs typeface="Times New Roman" pitchFamily="18" charset="0"/>
                </a:endParaRPr>
              </a:p>
              <a:p>
                <a:pPr marL="72557" indent="-72557" algn="just">
                  <a:buFont typeface="Arial" pitchFamily="34" charset="0"/>
                  <a:buChar char="•"/>
                </a:pPr>
                <a:r>
                  <a:rPr lang="tr-TR" sz="800" dirty="0">
                    <a:latin typeface="Times New Roman" pitchFamily="18" charset="0"/>
                    <a:cs typeface="Times New Roman" pitchFamily="18" charset="0"/>
                  </a:rPr>
                  <a:t>Paralelkenarın alanı nasıl bulunur? (paralelkenarın alanı taban ve yüksekliğin çarpılmasıyla elde edilir</a:t>
                </a:r>
              </a:p>
              <a:p>
                <a:pPr algn="just"/>
                <a:r>
                  <a:rPr lang="tr-TR" sz="800" dirty="0">
                    <a:latin typeface="Times New Roman" pitchFamily="18" charset="0"/>
                    <a:cs typeface="Times New Roman" pitchFamily="18" charset="0"/>
                  </a:rPr>
                  <a:t>Dairenin  alanı nasıl bulunur? (Olası cevap:  Daire dilimleri paralelkenarın alanını oluşturduğu için, dairenin alanı paralelkenarın alanına eşittir. Bu yüzden dairenin alanı da </a:t>
                </a:r>
                <a14:m>
                  <m:oMath xmlns:m="http://schemas.openxmlformats.org/officeDocument/2006/math">
                    <m:r>
                      <a:rPr lang="tr-TR" sz="800" i="1">
                        <a:latin typeface="Cambria Math"/>
                      </a:rPr>
                      <m:t> </m:t>
                    </m:r>
                    <m:r>
                      <a:rPr lang="el-GR" sz="800" i="1">
                        <a:latin typeface="Cambria Math"/>
                      </a:rPr>
                      <m:t>𝜋</m:t>
                    </m:r>
                    <m:sSup>
                      <m:sSupPr>
                        <m:ctrlPr>
                          <a:rPr lang="tr-TR" sz="800" i="1">
                            <a:latin typeface="Cambria Math" panose="02040503050406030204" pitchFamily="18" charset="0"/>
                          </a:rPr>
                        </m:ctrlPr>
                      </m:sSupPr>
                      <m:e>
                        <m:r>
                          <a:rPr lang="tr-TR" sz="800" i="1">
                            <a:latin typeface="Cambria Math"/>
                          </a:rPr>
                          <m:t>𝑟</m:t>
                        </m:r>
                      </m:e>
                      <m:sup>
                        <m:r>
                          <a:rPr lang="tr-TR" sz="800" i="1">
                            <a:latin typeface="Cambria Math"/>
                          </a:rPr>
                          <m:t>2</m:t>
                        </m:r>
                      </m:sup>
                    </m:sSup>
                  </m:oMath>
                </a14:m>
                <a:r>
                  <a:rPr lang="tr-TR" sz="800" dirty="0">
                    <a:latin typeface="Times New Roman" pitchFamily="18" charset="0"/>
                    <a:cs typeface="Times New Roman" pitchFamily="18" charset="0"/>
                  </a:rPr>
                  <a:t> olur.</a:t>
                </a:r>
              </a:p>
              <a:p>
                <a:pPr algn="just"/>
                <a:endParaRPr lang="tr-TR" sz="900" dirty="0">
                  <a:latin typeface="Times New Roman" pitchFamily="18" charset="0"/>
                  <a:cs typeface="Times New Roman" pitchFamily="18" charset="0"/>
                </a:endParaRPr>
              </a:p>
              <a:p>
                <a:pPr algn="just"/>
                <a:endParaRPr lang="tr-TR" sz="900" dirty="0">
                  <a:latin typeface="Times New Roman" pitchFamily="18" charset="0"/>
                  <a:cs typeface="Times New Roman" pitchFamily="18" charset="0"/>
                </a:endParaRPr>
              </a:p>
              <a:p>
                <a:pPr algn="just"/>
                <a:endParaRPr lang="tr-TR" sz="467" dirty="0">
                  <a:latin typeface="Times New Roman" pitchFamily="18" charset="0"/>
                  <a:cs typeface="Times New Roman" pitchFamily="18" charset="0"/>
                </a:endParaRPr>
              </a:p>
            </p:txBody>
          </p:sp>
        </mc:Choice>
        <mc:Fallback xmlns="">
          <p:sp>
            <p:nvSpPr>
              <p:cNvPr id="10" name="Metin kutusu 9"/>
              <p:cNvSpPr txBox="1">
                <a:spLocks noRot="1" noChangeAspect="1" noMove="1" noResize="1" noEditPoints="1" noAdjustHandles="1" noChangeArrowheads="1" noChangeShapeType="1" noTextEdit="1"/>
              </p:cNvSpPr>
              <p:nvPr/>
            </p:nvSpPr>
            <p:spPr>
              <a:xfrm>
                <a:off x="3471432" y="1666192"/>
                <a:ext cx="2545044" cy="8015208"/>
              </a:xfrm>
              <a:prstGeom prst="rect">
                <a:avLst/>
              </a:prstGeom>
              <a:blipFill>
                <a:blip r:embed="rId4"/>
                <a:stretch>
                  <a:fillRect/>
                </a:stretch>
              </a:blipFill>
              <a:ln w="38100">
                <a:solidFill>
                  <a:schemeClr val="tx1"/>
                </a:solidFill>
              </a:ln>
            </p:spPr>
            <p:txBody>
              <a:bodyPr/>
              <a:lstStyle/>
              <a:p>
                <a:r>
                  <a:rPr lang="tr-TR">
                    <a:noFill/>
                  </a:rPr>
                  <a:t> </a:t>
                </a:r>
              </a:p>
            </p:txBody>
          </p:sp>
        </mc:Fallback>
      </mc:AlternateContent>
      <p:pic>
        <p:nvPicPr>
          <p:cNvPr id="16" name="Resim 15"/>
          <p:cNvPicPr>
            <a:picLocks noChangeAspect="1"/>
          </p:cNvPicPr>
          <p:nvPr/>
        </p:nvPicPr>
        <p:blipFill rotWithShape="1">
          <a:blip r:embed="rId5">
            <a:extLst>
              <a:ext uri="{28A0092B-C50C-407E-A947-70E740481C1C}">
                <a14:useLocalDpi xmlns:a14="http://schemas.microsoft.com/office/drawing/2010/main" val="0"/>
              </a:ext>
            </a:extLst>
          </a:blip>
          <a:srcRect l="13136" t="17382" r="23034" b="36914"/>
          <a:stretch/>
        </p:blipFill>
        <p:spPr>
          <a:xfrm>
            <a:off x="3730788" y="2747108"/>
            <a:ext cx="704676" cy="679868"/>
          </a:xfrm>
          <a:prstGeom prst="rect">
            <a:avLst/>
          </a:prstGeom>
        </p:spPr>
      </p:pic>
      <mc:AlternateContent xmlns:mc="http://schemas.openxmlformats.org/markup-compatibility/2006" xmlns:a14="http://schemas.microsoft.com/office/drawing/2010/main">
        <mc:Choice Requires="a14">
          <p:sp>
            <p:nvSpPr>
              <p:cNvPr id="24" name="Metin kutusu 23"/>
              <p:cNvSpPr txBox="1"/>
              <p:nvPr/>
            </p:nvSpPr>
            <p:spPr>
              <a:xfrm>
                <a:off x="841524" y="3004652"/>
                <a:ext cx="2414943" cy="601768"/>
              </a:xfrm>
              <a:prstGeom prst="rect">
                <a:avLst/>
              </a:prstGeom>
              <a:noFill/>
            </p:spPr>
            <p:txBody>
              <a:bodyPr wrap="square" rtlCol="0">
                <a:spAutoFit/>
              </a:bodyPr>
              <a:lstStyle/>
              <a:p>
                <a:pPr algn="just"/>
                <a:r>
                  <a:rPr lang="tr-TR" sz="508" b="1" dirty="0">
                    <a:solidFill>
                      <a:srgbClr val="00B0F0"/>
                    </a:solidFill>
                  </a:rPr>
                  <a:t>GEREKLİ ÖN BİLGİLER</a:t>
                </a:r>
                <a:r>
                  <a:rPr lang="tr-TR" sz="467" b="1" dirty="0">
                    <a:solidFill>
                      <a:srgbClr val="00B0F0"/>
                    </a:solidFill>
                  </a:rPr>
                  <a:t>:  </a:t>
                </a:r>
                <a:r>
                  <a:rPr lang="tr-TR" sz="467" dirty="0">
                    <a:latin typeface="Times New Roman" pitchFamily="18" charset="0"/>
                    <a:cs typeface="Times New Roman" pitchFamily="18" charset="0"/>
                  </a:rPr>
                  <a:t>bir daireyi çevreleyen hat, etrafındaki mesafe veya çevredir. Dairenin çapının uzunluğu, daire üzerindeki iki noktayı birleştiren merkezden geçen doğrudur. </a:t>
                </a:r>
              </a:p>
              <a:p>
                <a:pPr algn="just"/>
                <a:r>
                  <a:rPr lang="tr-TR" sz="467" dirty="0">
                    <a:latin typeface="Times New Roman" pitchFamily="18" charset="0"/>
                    <a:cs typeface="Times New Roman" pitchFamily="18" charset="0"/>
                  </a:rPr>
                  <a:t>Her dairenin çevresi çapının uzunluğunun yaklaşık 3,14 katıdır. Kesin oran bir irrasyonel sayı olup 3,14 e yakındır ve </a:t>
                </a:r>
                <a14:m>
                  <m:oMath xmlns:m="http://schemas.openxmlformats.org/officeDocument/2006/math">
                    <m:r>
                      <a:rPr lang="el-GR" sz="467" i="1">
                        <a:latin typeface="Cambria Math"/>
                      </a:rPr>
                      <m:t>𝜋</m:t>
                    </m:r>
                  </m:oMath>
                </a14:m>
                <a:r>
                  <a:rPr lang="tr-TR" sz="467" dirty="0">
                    <a:latin typeface="Times New Roman" pitchFamily="18" charset="0"/>
                    <a:cs typeface="Times New Roman" pitchFamily="18" charset="0"/>
                  </a:rPr>
                  <a:t> ile gösterilir. Böylece çevrenin (Ç)  çapa  (R) bölümü </a:t>
                </a:r>
                <a14:m>
                  <m:oMath xmlns:m="http://schemas.openxmlformats.org/officeDocument/2006/math">
                    <m:r>
                      <a:rPr lang="el-GR" sz="467" i="1">
                        <a:latin typeface="Cambria Math"/>
                      </a:rPr>
                      <m:t>𝜋</m:t>
                    </m:r>
                  </m:oMath>
                </a14:m>
                <a:r>
                  <a:rPr lang="tr-TR" sz="467" dirty="0">
                    <a:latin typeface="Times New Roman" pitchFamily="18" charset="0"/>
                    <a:cs typeface="Times New Roman" pitchFamily="18" charset="0"/>
                  </a:rPr>
                  <a:t>=Ç/R olur.  </a:t>
                </a:r>
              </a:p>
              <a:p>
                <a:pPr algn="just"/>
                <a:r>
                  <a:rPr lang="tr-TR" sz="467" dirty="0">
                    <a:latin typeface="Times New Roman" pitchFamily="18" charset="0"/>
                    <a:cs typeface="Times New Roman" pitchFamily="18" charset="0"/>
                  </a:rPr>
                  <a:t>Ç=</a:t>
                </a:r>
                <a:r>
                  <a:rPr lang="el-GR" sz="467" dirty="0">
                    <a:latin typeface="Times New Roman" pitchFamily="18" charset="0"/>
                    <a:cs typeface="Times New Roman" pitchFamily="18" charset="0"/>
                  </a:rPr>
                  <a:t> </a:t>
                </a:r>
                <a14:m>
                  <m:oMath xmlns:m="http://schemas.openxmlformats.org/officeDocument/2006/math">
                    <m:r>
                      <a:rPr lang="el-GR" sz="467" i="1">
                        <a:latin typeface="Cambria Math"/>
                      </a:rPr>
                      <m:t>𝜋</m:t>
                    </m:r>
                  </m:oMath>
                </a14:m>
                <a:r>
                  <a:rPr lang="tr-TR" sz="467" dirty="0">
                    <a:latin typeface="Times New Roman" pitchFamily="18" charset="0"/>
                    <a:cs typeface="Times New Roman" pitchFamily="18" charset="0"/>
                  </a:rPr>
                  <a:t>.R şeklinde yazılır. Yarıçap (r) nin iki katı çap (R) olduğundan çevre = 2.</a:t>
                </a:r>
                <a:r>
                  <a:rPr lang="el-GR" sz="467" dirty="0">
                    <a:latin typeface="Times New Roman" pitchFamily="18" charset="0"/>
                    <a:cs typeface="Times New Roman" pitchFamily="18" charset="0"/>
                  </a:rPr>
                  <a:t> </a:t>
                </a:r>
                <a14:m>
                  <m:oMath xmlns:m="http://schemas.openxmlformats.org/officeDocument/2006/math">
                    <m:r>
                      <a:rPr lang="el-GR" sz="467" i="1">
                        <a:latin typeface="Cambria Math"/>
                      </a:rPr>
                      <m:t>𝜋</m:t>
                    </m:r>
                  </m:oMath>
                </a14:m>
                <a:r>
                  <a:rPr lang="tr-TR" sz="467" dirty="0">
                    <a:latin typeface="Times New Roman" pitchFamily="18" charset="0"/>
                    <a:cs typeface="Times New Roman" pitchFamily="18" charset="0"/>
                  </a:rPr>
                  <a:t>.r olur.</a:t>
                </a:r>
              </a:p>
            </p:txBody>
          </p:sp>
        </mc:Choice>
        <mc:Fallback xmlns="">
          <p:sp>
            <p:nvSpPr>
              <p:cNvPr id="24" name="Metin kutusu 23"/>
              <p:cNvSpPr txBox="1">
                <a:spLocks noRot="1" noChangeAspect="1" noMove="1" noResize="1" noEditPoints="1" noAdjustHandles="1" noChangeArrowheads="1" noChangeShapeType="1" noTextEdit="1"/>
              </p:cNvSpPr>
              <p:nvPr/>
            </p:nvSpPr>
            <p:spPr>
              <a:xfrm>
                <a:off x="841524" y="3004652"/>
                <a:ext cx="2414943" cy="601768"/>
              </a:xfrm>
              <a:prstGeom prst="rect">
                <a:avLst/>
              </a:prstGeom>
              <a:blipFill>
                <a:blip r:embed="rId6"/>
                <a:stretch>
                  <a:fillRect/>
                </a:stretch>
              </a:blipFill>
            </p:spPr>
            <p:txBody>
              <a:bodyPr/>
              <a:lstStyle/>
              <a:p>
                <a:r>
                  <a:rPr lang="tr-TR">
                    <a:noFill/>
                  </a:rPr>
                  <a:t> </a:t>
                </a:r>
              </a:p>
            </p:txBody>
          </p:sp>
        </mc:Fallback>
      </mc:AlternateContent>
      <p:pic>
        <p:nvPicPr>
          <p:cNvPr id="27" name="Resim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1630" y="4261517"/>
            <a:ext cx="685715" cy="686931"/>
          </a:xfrm>
          <a:prstGeom prst="rect">
            <a:avLst/>
          </a:prstGeom>
        </p:spPr>
      </p:pic>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316" t="22866" r="17707" b="11222"/>
          <a:stretch/>
        </p:blipFill>
        <p:spPr bwMode="auto">
          <a:xfrm>
            <a:off x="4808082" y="2738909"/>
            <a:ext cx="722980" cy="680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9">
            <a:extLst>
              <a:ext uri="{28A0092B-C50C-407E-A947-70E740481C1C}">
                <a14:useLocalDpi xmlns:a14="http://schemas.microsoft.com/office/drawing/2010/main" val="0"/>
              </a:ext>
            </a:extLst>
          </a:blip>
          <a:srcRect l="4019" t="6917" r="5789" b="18669"/>
          <a:stretch/>
        </p:blipFill>
        <p:spPr bwMode="auto">
          <a:xfrm>
            <a:off x="2091411" y="7044868"/>
            <a:ext cx="686408" cy="67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l="13356" t="15335" r="20712" b="22816"/>
          <a:stretch/>
        </p:blipFill>
        <p:spPr bwMode="auto">
          <a:xfrm>
            <a:off x="1101132" y="7044868"/>
            <a:ext cx="711552" cy="678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2087" y="5200434"/>
            <a:ext cx="1349513" cy="69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sim 1"/>
          <p:cNvPicPr>
            <a:picLocks noChangeAspect="1"/>
          </p:cNvPicPr>
          <p:nvPr/>
        </p:nvPicPr>
        <p:blipFill rotWithShape="1">
          <a:blip r:embed="rId12">
            <a:extLst>
              <a:ext uri="{28A0092B-C50C-407E-A947-70E740481C1C}">
                <a14:useLocalDpi xmlns:a14="http://schemas.microsoft.com/office/drawing/2010/main" val="0"/>
              </a:ext>
            </a:extLst>
          </a:blip>
          <a:srcRect l="12621" t="12867" r="13476" b="15074"/>
          <a:stretch/>
        </p:blipFill>
        <p:spPr>
          <a:xfrm>
            <a:off x="3893265" y="5200434"/>
            <a:ext cx="722891" cy="690379"/>
          </a:xfrm>
          <a:prstGeom prst="rect">
            <a:avLst/>
          </a:prstGeom>
        </p:spPr>
      </p:pic>
      <p:pic>
        <p:nvPicPr>
          <p:cNvPr id="1035"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02704" y="6366596"/>
            <a:ext cx="1160844" cy="69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8988" y="6345679"/>
            <a:ext cx="1148473" cy="699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descr="C:\Users\userr\Pictures\52fa7271-10d5-4ac6-8225-bf877b46705b (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93265" y="3702453"/>
            <a:ext cx="721739" cy="67052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0922" y="8367477"/>
            <a:ext cx="711552" cy="69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07086" y="8380970"/>
            <a:ext cx="683955" cy="696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Resim 24">
            <a:extLst>
              <a:ext uri="{FF2B5EF4-FFF2-40B4-BE49-F238E27FC236}">
                <a16:creationId xmlns:a16="http://schemas.microsoft.com/office/drawing/2014/main" id="{304FC88E-ACDC-A048-A7AD-042EE81AEBF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48836" y="6054352"/>
            <a:ext cx="685715" cy="666025"/>
          </a:xfrm>
          <a:prstGeom prst="rect">
            <a:avLst/>
          </a:prstGeom>
        </p:spPr>
      </p:pic>
    </p:spTree>
    <p:extLst>
      <p:ext uri="{BB962C8B-B14F-4D97-AF65-F5344CB8AC3E}">
        <p14:creationId xmlns:p14="http://schemas.microsoft.com/office/powerpoint/2010/main" val="344052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29550" y="1342196"/>
            <a:ext cx="4790311" cy="403275"/>
          </a:xfrm>
        </p:spPr>
        <p:txBody>
          <a:bodyPr>
            <a:noAutofit/>
          </a:bodyPr>
          <a:lstStyle/>
          <a:p>
            <a:pPr algn="ctr"/>
            <a:r>
              <a:rPr lang="tr-TR" sz="900" b="1" dirty="0">
                <a:latin typeface="Times New Roman" panose="02020603050405020304" pitchFamily="18" charset="0"/>
                <a:cs typeface="Times New Roman" panose="02020603050405020304" pitchFamily="18" charset="0"/>
              </a:rPr>
              <a:t>Çemberin  Çevre/Çap Oranının Sabit Bir Değere Eşit Olduğunu Kavrama Etkinliği</a:t>
            </a:r>
            <a:br>
              <a:rPr lang="tr-TR" sz="900" b="1" dirty="0">
                <a:latin typeface="Times New Roman" panose="02020603050405020304" pitchFamily="18" charset="0"/>
                <a:cs typeface="Times New Roman" panose="02020603050405020304" pitchFamily="18" charset="0"/>
              </a:rPr>
            </a:br>
            <a:r>
              <a:rPr lang="tr-TR" sz="900" b="1" dirty="0">
                <a:latin typeface="Times New Roman" panose="02020603050405020304" pitchFamily="18" charset="0"/>
                <a:cs typeface="Times New Roman" panose="02020603050405020304" pitchFamily="18" charset="0"/>
              </a:rPr>
              <a:t>Özge ÇİMEN-Gülsüm POTURAY-Seyit AKDAĞ</a:t>
            </a:r>
            <a:br>
              <a:rPr lang="tr-TR" sz="900" b="1" dirty="0">
                <a:latin typeface="Times New Roman" panose="02020603050405020304" pitchFamily="18" charset="0"/>
                <a:cs typeface="Times New Roman" panose="02020603050405020304" pitchFamily="18" charset="0"/>
              </a:rPr>
            </a:br>
            <a:r>
              <a:rPr lang="tr-TR" sz="900" b="1" dirty="0">
                <a:latin typeface="Times New Roman" panose="02020603050405020304" pitchFamily="18" charset="0"/>
                <a:cs typeface="Times New Roman" panose="02020603050405020304" pitchFamily="18" charset="0"/>
              </a:rPr>
              <a:t>Pamukkale Üniversitesi Matematik Eğitimi ABD</a:t>
            </a:r>
          </a:p>
        </p:txBody>
      </p:sp>
      <p:sp>
        <p:nvSpPr>
          <p:cNvPr id="7" name="Dikdörtgen 6"/>
          <p:cNvSpPr>
            <a:spLocks/>
          </p:cNvSpPr>
          <p:nvPr/>
        </p:nvSpPr>
        <p:spPr>
          <a:xfrm>
            <a:off x="761944"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9355" tIns="9677" rIns="19355" bIns="9677" rtlCol="0" anchor="ctr"/>
          <a:lstStyle/>
          <a:p>
            <a:pPr algn="ctr"/>
            <a:endParaRPr lang="tr-TR" sz="381"/>
          </a:p>
        </p:txBody>
      </p:sp>
      <p:sp>
        <p:nvSpPr>
          <p:cNvPr id="9" name="Dikdörtgen 8"/>
          <p:cNvSpPr>
            <a:spLocks/>
          </p:cNvSpPr>
          <p:nvPr/>
        </p:nvSpPr>
        <p:spPr>
          <a:xfrm>
            <a:off x="5905552"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9355" tIns="9677" rIns="19355" bIns="9677" rtlCol="0" anchor="ctr"/>
          <a:lstStyle/>
          <a:p>
            <a:pPr algn="ctr"/>
            <a:endParaRPr lang="tr-TR" sz="381"/>
          </a:p>
        </p:txBody>
      </p:sp>
      <p:sp>
        <p:nvSpPr>
          <p:cNvPr id="11" name="Dikdörtgen 10"/>
          <p:cNvSpPr>
            <a:spLocks/>
          </p:cNvSpPr>
          <p:nvPr/>
        </p:nvSpPr>
        <p:spPr>
          <a:xfrm>
            <a:off x="5919840"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9355" tIns="9677" rIns="19355" bIns="9677" rtlCol="0" anchor="ctr"/>
          <a:lstStyle/>
          <a:p>
            <a:pPr algn="ctr"/>
            <a:endParaRPr lang="tr-TR" sz="381"/>
          </a:p>
        </p:txBody>
      </p:sp>
      <p:sp>
        <p:nvSpPr>
          <p:cNvPr id="101" name="Dikdörtgen 100"/>
          <p:cNvSpPr>
            <a:spLocks/>
          </p:cNvSpPr>
          <p:nvPr/>
        </p:nvSpPr>
        <p:spPr>
          <a:xfrm>
            <a:off x="761944"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9355" tIns="9677" rIns="19355" bIns="9677" rtlCol="0" anchor="ctr"/>
          <a:lstStyle/>
          <a:p>
            <a:pPr algn="ctr"/>
            <a:endParaRPr lang="tr-TR" sz="381"/>
          </a:p>
        </p:txBody>
      </p:sp>
      <p:graphicFrame>
        <p:nvGraphicFramePr>
          <p:cNvPr id="2" name="Tablo 1"/>
          <p:cNvGraphicFramePr>
            <a:graphicFrameLocks noGrp="1"/>
          </p:cNvGraphicFramePr>
          <p:nvPr>
            <p:extLst>
              <p:ext uri="{D42A27DB-BD31-4B8C-83A1-F6EECF244321}">
                <p14:modId xmlns:p14="http://schemas.microsoft.com/office/powerpoint/2010/main" val="2381017842"/>
              </p:ext>
            </p:extLst>
          </p:nvPr>
        </p:nvGraphicFramePr>
        <p:xfrm>
          <a:off x="397499" y="1912248"/>
          <a:ext cx="2830998" cy="1094393"/>
        </p:xfrm>
        <a:graphic>
          <a:graphicData uri="http://schemas.openxmlformats.org/drawingml/2006/table">
            <a:tbl>
              <a:tblPr firstRow="1" bandRow="1">
                <a:tableStyleId>{E8B1032C-EA38-4F05-BA0D-38AFFFC7BED3}</a:tableStyleId>
              </a:tblPr>
              <a:tblGrid>
                <a:gridCol w="2830998">
                  <a:extLst>
                    <a:ext uri="{9D8B030D-6E8A-4147-A177-3AD203B41FA5}">
                      <a16:colId xmlns:a16="http://schemas.microsoft.com/office/drawing/2014/main" val="20000"/>
                    </a:ext>
                  </a:extLst>
                </a:gridCol>
              </a:tblGrid>
              <a:tr h="425757">
                <a:tc>
                  <a:txBody>
                    <a:bodyPr/>
                    <a:lstStyle/>
                    <a:p>
                      <a:pPr algn="just"/>
                      <a:r>
                        <a:rPr lang="tr-TR" sz="800" dirty="0">
                          <a:solidFill>
                            <a:srgbClr val="0070C0"/>
                          </a:solidFill>
                          <a:latin typeface="Times New Roman" panose="02020603050405020304" pitchFamily="18" charset="0"/>
                          <a:cs typeface="Times New Roman" panose="02020603050405020304" pitchFamily="18" charset="0"/>
                        </a:rPr>
                        <a:t>Kazanım</a:t>
                      </a:r>
                      <a:r>
                        <a:rPr lang="tr-TR" sz="800" dirty="0">
                          <a:solidFill>
                            <a:schemeClr val="accent4">
                              <a:lumMod val="50000"/>
                            </a:schemeClr>
                          </a:solidFill>
                          <a:latin typeface="Times New Roman" panose="02020603050405020304" pitchFamily="18" charset="0"/>
                          <a:cs typeface="Times New Roman" panose="02020603050405020304" pitchFamily="18" charset="0"/>
                        </a:rPr>
                        <a:t>:</a:t>
                      </a:r>
                      <a:r>
                        <a:rPr lang="tr-TR" sz="800" baseline="0" dirty="0">
                          <a:solidFill>
                            <a:srgbClr val="00B050"/>
                          </a:solidFill>
                          <a:latin typeface="Times New Roman" panose="02020603050405020304" pitchFamily="18" charset="0"/>
                          <a:cs typeface="Times New Roman" panose="02020603050405020304" pitchFamily="18" charset="0"/>
                        </a:rPr>
                        <a:t> </a:t>
                      </a:r>
                      <a:r>
                        <a:rPr lang="tr-TR" sz="800" b="0" baseline="0" dirty="0">
                          <a:solidFill>
                            <a:schemeClr val="tx1"/>
                          </a:solidFill>
                          <a:latin typeface="Times New Roman" panose="02020603050405020304" pitchFamily="18" charset="0"/>
                          <a:cs typeface="Times New Roman" panose="02020603050405020304" pitchFamily="18" charset="0"/>
                        </a:rPr>
                        <a:t>M.6.3.3.1.  Çemberi çizerek merkezini, yarıçapını ve çapını tanır.</a:t>
                      </a:r>
                    </a:p>
                    <a:p>
                      <a:pPr algn="just"/>
                      <a:r>
                        <a:rPr lang="tr-TR" sz="800" b="0" baseline="0" dirty="0">
                          <a:solidFill>
                            <a:schemeClr val="tx1"/>
                          </a:solidFill>
                          <a:latin typeface="Times New Roman" panose="02020603050405020304" pitchFamily="18" charset="0"/>
                          <a:cs typeface="Times New Roman" panose="02020603050405020304" pitchFamily="18" charset="0"/>
                        </a:rPr>
                        <a:t> M.6.3.3.2. Bir çemberin uzunluğunun çapına oranının sabit bir değer olduğunu ölçme yaparak belirler.</a:t>
                      </a:r>
                      <a:endParaRPr lang="tr-TR" sz="800" dirty="0">
                        <a:solidFill>
                          <a:srgbClr val="00B050"/>
                        </a:solidFill>
                        <a:latin typeface="Times New Roman" panose="02020603050405020304" pitchFamily="18" charset="0"/>
                        <a:cs typeface="Times New Roman" panose="02020603050405020304" pitchFamily="18" charset="0"/>
                      </a:endParaRPr>
                    </a:p>
                  </a:txBody>
                  <a:tcPr marL="19355" marR="19355" marT="9679" marB="967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0"/>
                  </a:ext>
                </a:extLst>
              </a:tr>
              <a:tr h="242771">
                <a:tc>
                  <a:txBody>
                    <a:bodyPr/>
                    <a:lstStyle/>
                    <a:p>
                      <a:pPr marL="0" marR="0" lvl="0" indent="0" algn="just" defTabSz="2519995" rtl="0" eaLnBrk="1" fontAlgn="auto" latinLnBrk="0" hangingPunct="1">
                        <a:lnSpc>
                          <a:spcPct val="100000"/>
                        </a:lnSpc>
                        <a:spcBef>
                          <a:spcPts val="0"/>
                        </a:spcBef>
                        <a:spcAft>
                          <a:spcPts val="0"/>
                        </a:spcAft>
                        <a:buClrTx/>
                        <a:buSzTx/>
                        <a:buFontTx/>
                        <a:buNone/>
                        <a:tabLst/>
                        <a:defRPr/>
                      </a:pPr>
                      <a:r>
                        <a:rPr lang="tr-TR" sz="800" b="1" dirty="0">
                          <a:solidFill>
                            <a:srgbClr val="00B050"/>
                          </a:solidFill>
                          <a:latin typeface="Times New Roman" pitchFamily="18" charset="0"/>
                          <a:cs typeface="Times New Roman" pitchFamily="18" charset="0"/>
                        </a:rPr>
                        <a:t>Öğrenci kazanımları</a:t>
                      </a:r>
                      <a:r>
                        <a:rPr lang="tr-TR" sz="800" b="0" dirty="0">
                          <a:solidFill>
                            <a:srgbClr val="00B050"/>
                          </a:solidFill>
                          <a:latin typeface="Times New Roman" pitchFamily="18" charset="0"/>
                          <a:cs typeface="Times New Roman" pitchFamily="18" charset="0"/>
                        </a:rPr>
                        <a:t>:</a:t>
                      </a:r>
                      <a:r>
                        <a:rPr lang="tr-TR" sz="800" b="0" baseline="0" dirty="0">
                          <a:solidFill>
                            <a:srgbClr val="00B050"/>
                          </a:solidFill>
                          <a:latin typeface="Times New Roman" pitchFamily="18" charset="0"/>
                          <a:cs typeface="Times New Roman" pitchFamily="18" charset="0"/>
                        </a:rPr>
                        <a:t> </a:t>
                      </a:r>
                      <a:r>
                        <a:rPr lang="tr-TR" sz="800" b="0" baseline="0" dirty="0">
                          <a:solidFill>
                            <a:schemeClr val="tx1"/>
                          </a:solidFill>
                          <a:latin typeface="Times New Roman" pitchFamily="18" charset="0"/>
                          <a:cs typeface="Times New Roman" pitchFamily="18" charset="0"/>
                        </a:rPr>
                        <a:t>Çemberin çevresini çapına oranlayarak  bu değerin tüm çemberlerde sabit bir değer olduğunu kavrar.</a:t>
                      </a:r>
                      <a:endParaRPr lang="tr-TR" sz="800" b="0" dirty="0">
                        <a:solidFill>
                          <a:schemeClr val="tx1"/>
                        </a:solidFill>
                        <a:latin typeface="Times New Roman" panose="02020603050405020304" pitchFamily="18" charset="0"/>
                        <a:cs typeface="Times New Roman" panose="02020603050405020304" pitchFamily="18" charset="0"/>
                      </a:endParaRPr>
                    </a:p>
                  </a:txBody>
                  <a:tcPr marL="19355" marR="19355" marT="9679" marB="9679">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324157">
                <a:tc>
                  <a:txBody>
                    <a:bodyPr/>
                    <a:lstStyle/>
                    <a:p>
                      <a:pPr algn="just"/>
                      <a:r>
                        <a:rPr lang="tr-TR" sz="800" b="1" dirty="0">
                          <a:solidFill>
                            <a:srgbClr val="FF0000"/>
                          </a:solidFill>
                          <a:latin typeface="Times New Roman" panose="02020603050405020304" pitchFamily="18" charset="0"/>
                          <a:cs typeface="Times New Roman" panose="02020603050405020304" pitchFamily="18" charset="0"/>
                        </a:rPr>
                        <a:t>Beklentiler:</a:t>
                      </a:r>
                      <a:r>
                        <a:rPr lang="tr-TR" sz="800" b="1" baseline="0" dirty="0">
                          <a:solidFill>
                            <a:srgbClr val="FF0000"/>
                          </a:solidFill>
                          <a:latin typeface="Times New Roman" panose="02020603050405020304" pitchFamily="18" charset="0"/>
                          <a:cs typeface="Times New Roman" panose="02020603050405020304" pitchFamily="18" charset="0"/>
                        </a:rPr>
                        <a:t> </a:t>
                      </a:r>
                      <a:r>
                        <a:rPr lang="tr-TR" sz="800" b="0" baseline="0" dirty="0">
                          <a:solidFill>
                            <a:schemeClr val="tx1"/>
                          </a:solidFill>
                          <a:latin typeface="Times New Roman" panose="02020603050405020304" pitchFamily="18" charset="0"/>
                          <a:cs typeface="Times New Roman" panose="02020603050405020304" pitchFamily="18" charset="0"/>
                        </a:rPr>
                        <a:t>Çemberi tanıyıp, çevresini ip ve cetvel yardımıyla ölçüp çemberin yarıçap, çap ve çevresi arasındaki ilişkileri fark eder.</a:t>
                      </a:r>
                      <a:endParaRPr lang="tr-TR" sz="600" b="0" dirty="0">
                        <a:solidFill>
                          <a:schemeClr val="tx1"/>
                        </a:solidFill>
                        <a:latin typeface="Times New Roman" panose="02020603050405020304" pitchFamily="18" charset="0"/>
                        <a:cs typeface="Times New Roman" panose="02020603050405020304" pitchFamily="18" charset="0"/>
                      </a:endParaRPr>
                    </a:p>
                  </a:txBody>
                  <a:tcPr marL="19355" marR="19355" marT="9679" marB="9679">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2974865012"/>
              </p:ext>
            </p:extLst>
          </p:nvPr>
        </p:nvGraphicFramePr>
        <p:xfrm>
          <a:off x="3338610" y="7653426"/>
          <a:ext cx="2312701" cy="446077"/>
        </p:xfrm>
        <a:graphic>
          <a:graphicData uri="http://schemas.openxmlformats.org/drawingml/2006/table">
            <a:tbl>
              <a:tblPr firstRow="1" bandRow="1">
                <a:tableStyleId>{22838BEF-8BB2-4498-84A7-C5851F593DF1}</a:tableStyleId>
              </a:tblPr>
              <a:tblGrid>
                <a:gridCol w="2312701">
                  <a:extLst>
                    <a:ext uri="{9D8B030D-6E8A-4147-A177-3AD203B41FA5}">
                      <a16:colId xmlns:a16="http://schemas.microsoft.com/office/drawing/2014/main" val="20000"/>
                    </a:ext>
                  </a:extLst>
                </a:gridCol>
              </a:tblGrid>
              <a:tr h="446077">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700" dirty="0">
                          <a:latin typeface="Times New Roman" pitchFamily="18" charset="0"/>
                          <a:cs typeface="Times New Roman" pitchFamily="18" charset="0"/>
                        </a:rPr>
                        <a:t>Kaynakça:</a:t>
                      </a:r>
                      <a:endParaRPr lang="tr-TR" sz="400" b="0" kern="1200" dirty="0">
                        <a:effectLst/>
                        <a:latin typeface="Times New Roman" pitchFamily="18" charset="0"/>
                        <a:cs typeface="Times New Roman" pitchFamily="18" charset="0"/>
                      </a:endParaRPr>
                    </a:p>
                    <a:p>
                      <a:pPr marL="0" marR="0" lvl="0" indent="0" algn="l" defTabSz="2519995" rtl="0" eaLnBrk="1" fontAlgn="auto" latinLnBrk="0" hangingPunct="1">
                        <a:lnSpc>
                          <a:spcPct val="100000"/>
                        </a:lnSpc>
                        <a:spcBef>
                          <a:spcPts val="0"/>
                        </a:spcBef>
                        <a:spcAft>
                          <a:spcPts val="0"/>
                        </a:spcAft>
                        <a:buClrTx/>
                        <a:buSzTx/>
                        <a:buFontTx/>
                        <a:buNone/>
                        <a:tabLst/>
                        <a:defRPr/>
                      </a:pPr>
                      <a:r>
                        <a:rPr lang="tr-TR" sz="500" b="0" kern="1200" dirty="0">
                          <a:effectLst/>
                          <a:latin typeface="Times New Roman" pitchFamily="18" charset="0"/>
                          <a:cs typeface="Times New Roman" pitchFamily="18" charset="0"/>
                        </a:rPr>
                        <a:t>MEB (2018). T.C. Milli Eğitim Bakanlığı Matematik Dersi Öğretim Programı (İlkokul ve Ortaokul 1, 2, 3, 4, 5, 6, 7 ve 8. Sınıflar) Ankara: Milli Eğitim Bakanlığı.</a:t>
                      </a:r>
                    </a:p>
                    <a:p>
                      <a:r>
                        <a:rPr lang="tr-TR" sz="500" b="0" baseline="0" dirty="0">
                          <a:latin typeface="Times New Roman" pitchFamily="18" charset="0"/>
                          <a:cs typeface="Times New Roman" pitchFamily="18" charset="0"/>
                        </a:rPr>
                        <a:t>Ortaokul Matematik  6. Sınıf Ders Kitabı :MEB Yayınları</a:t>
                      </a:r>
                      <a:endParaRPr lang="tr-TR" sz="500" b="0" dirty="0">
                        <a:solidFill>
                          <a:schemeClr val="tx1"/>
                        </a:solidFill>
                        <a:latin typeface="Times New Roman" pitchFamily="18" charset="0"/>
                        <a:cs typeface="Times New Roman" pitchFamily="18" charset="0"/>
                      </a:endParaRPr>
                    </a:p>
                  </a:txBody>
                  <a:tcPr marL="19355" marR="19355" marT="9679" marB="9679"/>
                </a:tc>
                <a:extLst>
                  <a:ext uri="{0D108BD9-81ED-4DB2-BD59-A6C34878D82A}">
                    <a16:rowId xmlns:a16="http://schemas.microsoft.com/office/drawing/2014/main" val="10000"/>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1002980975"/>
              </p:ext>
            </p:extLst>
          </p:nvPr>
        </p:nvGraphicFramePr>
        <p:xfrm>
          <a:off x="397499" y="2904823"/>
          <a:ext cx="2830997" cy="486717"/>
        </p:xfrm>
        <a:graphic>
          <a:graphicData uri="http://schemas.openxmlformats.org/drawingml/2006/table">
            <a:tbl>
              <a:tblPr firstRow="1" bandRow="1">
                <a:tableStyleId>{69CF1AB2-1976-4502-BF36-3FF5EA218861}</a:tableStyleId>
              </a:tblPr>
              <a:tblGrid>
                <a:gridCol w="1544872">
                  <a:extLst>
                    <a:ext uri="{9D8B030D-6E8A-4147-A177-3AD203B41FA5}">
                      <a16:colId xmlns:a16="http://schemas.microsoft.com/office/drawing/2014/main" val="20000"/>
                    </a:ext>
                  </a:extLst>
                </a:gridCol>
                <a:gridCol w="1286125">
                  <a:extLst>
                    <a:ext uri="{9D8B030D-6E8A-4147-A177-3AD203B41FA5}">
                      <a16:colId xmlns:a16="http://schemas.microsoft.com/office/drawing/2014/main" val="20001"/>
                    </a:ext>
                  </a:extLst>
                </a:gridCol>
              </a:tblGrid>
              <a:tr h="486717">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800" dirty="0">
                          <a:solidFill>
                            <a:schemeClr val="accent6">
                              <a:lumMod val="75000"/>
                            </a:schemeClr>
                          </a:solidFill>
                          <a:latin typeface="Times New Roman" pitchFamily="18" charset="0"/>
                          <a:cs typeface="Times New Roman" pitchFamily="18" charset="0"/>
                        </a:rPr>
                        <a:t>Malzemeler:</a:t>
                      </a:r>
                      <a:r>
                        <a:rPr lang="tr-TR" sz="800" baseline="0" dirty="0">
                          <a:solidFill>
                            <a:schemeClr val="accent6">
                              <a:lumMod val="75000"/>
                            </a:schemeClr>
                          </a:solidFill>
                          <a:latin typeface="Times New Roman" pitchFamily="18" charset="0"/>
                          <a:cs typeface="Times New Roman" pitchFamily="18" charset="0"/>
                        </a:rPr>
                        <a:t> </a:t>
                      </a:r>
                      <a:r>
                        <a:rPr lang="tr-TR" sz="800" b="0" baseline="0" dirty="0">
                          <a:latin typeface="Times New Roman" pitchFamily="18" charset="0"/>
                          <a:cs typeface="Times New Roman" pitchFamily="18" charset="0"/>
                        </a:rPr>
                        <a:t>Mukavvadan farklı boyutta çemberler, ip, cetvel, makas, etkinlik tablosu, kalem</a:t>
                      </a:r>
                      <a:endParaRPr lang="tr-TR" sz="800" b="0" dirty="0">
                        <a:latin typeface="Times New Roman" pitchFamily="18" charset="0"/>
                        <a:cs typeface="Times New Roman" pitchFamily="18" charset="0"/>
                      </a:endParaRPr>
                    </a:p>
                    <a:p>
                      <a:endParaRPr lang="tr-TR" sz="400" b="1" dirty="0">
                        <a:solidFill>
                          <a:schemeClr val="tx1"/>
                        </a:solidFill>
                      </a:endParaRPr>
                    </a:p>
                  </a:txBody>
                  <a:tcPr marL="19355" marR="19355" marT="9679" marB="9679"/>
                </a:tc>
                <a:tc>
                  <a:txBody>
                    <a:bodyPr/>
                    <a:lstStyle/>
                    <a:p>
                      <a:endParaRPr lang="tr-TR" sz="500" b="1" dirty="0">
                        <a:solidFill>
                          <a:schemeClr val="tx1"/>
                        </a:solidFill>
                      </a:endParaRPr>
                    </a:p>
                  </a:txBody>
                  <a:tcPr marL="19355" marR="19355" marT="9679" marB="9679"/>
                </a:tc>
                <a:extLst>
                  <a:ext uri="{0D108BD9-81ED-4DB2-BD59-A6C34878D82A}">
                    <a16:rowId xmlns:a16="http://schemas.microsoft.com/office/drawing/2014/main" val="10000"/>
                  </a:ext>
                </a:extLst>
              </a:tr>
            </a:tbl>
          </a:graphicData>
        </a:graphic>
      </p:graphicFrame>
      <p:graphicFrame>
        <p:nvGraphicFramePr>
          <p:cNvPr id="24" name="23 Tablo"/>
          <p:cNvGraphicFramePr>
            <a:graphicFrameLocks noGrp="1"/>
          </p:cNvGraphicFramePr>
          <p:nvPr/>
        </p:nvGraphicFramePr>
        <p:xfrm>
          <a:off x="955497" y="3364603"/>
          <a:ext cx="1965300" cy="232718"/>
        </p:xfrm>
        <a:graphic>
          <a:graphicData uri="http://schemas.openxmlformats.org/drawingml/2006/table">
            <a:tbl>
              <a:tblPr firstRow="1" bandRow="1">
                <a:tableStyleId>{8A107856-5554-42FB-B03E-39F5DBC370BA}</a:tableStyleId>
              </a:tblPr>
              <a:tblGrid>
                <a:gridCol w="1965300">
                  <a:extLst>
                    <a:ext uri="{9D8B030D-6E8A-4147-A177-3AD203B41FA5}">
                      <a16:colId xmlns:a16="http://schemas.microsoft.com/office/drawing/2014/main" val="20000"/>
                    </a:ext>
                  </a:extLst>
                </a:gridCol>
              </a:tblGrid>
              <a:tr h="232716">
                <a:tc>
                  <a:txBody>
                    <a:bodyPr/>
                    <a:lstStyle/>
                    <a:p>
                      <a:pPr algn="ctr"/>
                      <a:r>
                        <a:rPr lang="tr-TR" sz="700" dirty="0">
                          <a:solidFill>
                            <a:srgbClr val="002060"/>
                          </a:solidFill>
                          <a:latin typeface="Times New Roman" pitchFamily="18" charset="0"/>
                          <a:cs typeface="Times New Roman" pitchFamily="18" charset="0"/>
                        </a:rPr>
                        <a:t>Boyutları</a:t>
                      </a:r>
                      <a:r>
                        <a:rPr lang="tr-TR" sz="700" baseline="0" dirty="0">
                          <a:solidFill>
                            <a:srgbClr val="002060"/>
                          </a:solidFill>
                          <a:latin typeface="Times New Roman" pitchFamily="18" charset="0"/>
                          <a:cs typeface="Times New Roman" pitchFamily="18" charset="0"/>
                        </a:rPr>
                        <a:t> Farklı Çemberlerin Yarıçap,Çap ve Çevrelerini Ölçme Çalışmaları</a:t>
                      </a:r>
                      <a:endParaRPr lang="tr-TR" sz="700" dirty="0">
                        <a:solidFill>
                          <a:srgbClr val="002060"/>
                        </a:solidFill>
                        <a:latin typeface="Times New Roman" pitchFamily="18" charset="0"/>
                        <a:cs typeface="Times New Roman" pitchFamily="18" charset="0"/>
                      </a:endParaRPr>
                    </a:p>
                  </a:txBody>
                  <a:tcPr marL="19355" marR="19355" marT="9679" marB="9679"/>
                </a:tc>
                <a:extLst>
                  <a:ext uri="{0D108BD9-81ED-4DB2-BD59-A6C34878D82A}">
                    <a16:rowId xmlns:a16="http://schemas.microsoft.com/office/drawing/2014/main" val="10000"/>
                  </a:ext>
                </a:extLst>
              </a:tr>
            </a:tbl>
          </a:graphicData>
        </a:graphic>
      </p:graphicFrame>
      <p:graphicFrame>
        <p:nvGraphicFramePr>
          <p:cNvPr id="25" name="24 Tablo"/>
          <p:cNvGraphicFramePr>
            <a:graphicFrameLocks noGrp="1"/>
          </p:cNvGraphicFramePr>
          <p:nvPr>
            <p:extLst>
              <p:ext uri="{D42A27DB-BD31-4B8C-83A1-F6EECF244321}">
                <p14:modId xmlns:p14="http://schemas.microsoft.com/office/powerpoint/2010/main" val="4007898160"/>
              </p:ext>
            </p:extLst>
          </p:nvPr>
        </p:nvGraphicFramePr>
        <p:xfrm>
          <a:off x="401595" y="3649377"/>
          <a:ext cx="2826901" cy="4398608"/>
        </p:xfrm>
        <a:graphic>
          <a:graphicData uri="http://schemas.openxmlformats.org/drawingml/2006/table">
            <a:tbl>
              <a:tblPr firstRow="1" bandRow="1">
                <a:tableStyleId>{8A107856-5554-42FB-B03E-39F5DBC370BA}</a:tableStyleId>
              </a:tblPr>
              <a:tblGrid>
                <a:gridCol w="1736124">
                  <a:extLst>
                    <a:ext uri="{9D8B030D-6E8A-4147-A177-3AD203B41FA5}">
                      <a16:colId xmlns:a16="http://schemas.microsoft.com/office/drawing/2014/main" val="20000"/>
                    </a:ext>
                  </a:extLst>
                </a:gridCol>
                <a:gridCol w="1090777">
                  <a:extLst>
                    <a:ext uri="{9D8B030D-6E8A-4147-A177-3AD203B41FA5}">
                      <a16:colId xmlns:a16="http://schemas.microsoft.com/office/drawing/2014/main" val="20001"/>
                    </a:ext>
                  </a:extLst>
                </a:gridCol>
              </a:tblGrid>
              <a:tr h="377651">
                <a:tc>
                  <a:txBody>
                    <a:bodyPr/>
                    <a:lstStyle/>
                    <a:p>
                      <a:r>
                        <a:rPr lang="tr-TR" sz="900" b="0" dirty="0">
                          <a:latin typeface="Times New Roman" pitchFamily="18" charset="0"/>
                          <a:cs typeface="Times New Roman" pitchFamily="18" charset="0"/>
                        </a:rPr>
                        <a:t>1.Çemberin yarıçapı ve çapı cetvelle ölçülüp tabloya yazılması istenir.</a:t>
                      </a: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0"/>
                  </a:ext>
                </a:extLst>
              </a:tr>
              <a:tr h="547677">
                <a:tc>
                  <a:txBody>
                    <a:bodyPr/>
                    <a:lstStyle/>
                    <a:p>
                      <a:r>
                        <a:rPr lang="tr-TR" sz="900" dirty="0">
                          <a:latin typeface="Times New Roman" pitchFamily="18" charset="0"/>
                          <a:cs typeface="Times New Roman" pitchFamily="18" charset="0"/>
                        </a:rPr>
                        <a:t>Çember</a:t>
                      </a:r>
                      <a:r>
                        <a:rPr lang="tr-TR" sz="900" baseline="0" dirty="0">
                          <a:latin typeface="Times New Roman" pitchFamily="18" charset="0"/>
                          <a:cs typeface="Times New Roman" pitchFamily="18" charset="0"/>
                        </a:rPr>
                        <a:t> ile daire arasındaki ilişki belirtilir.Çemberin çevresi ip ile sarılır.Çemberin çevresini saran ip parçası makas ile kesilir.</a:t>
                      </a:r>
                      <a:endParaRPr lang="tr-TR" sz="900" dirty="0">
                        <a:latin typeface="Times New Roman" pitchFamily="18" charset="0"/>
                        <a:cs typeface="Times New Roman" pitchFamily="18" charset="0"/>
                      </a:endParaRP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1"/>
                  </a:ext>
                </a:extLst>
              </a:tr>
              <a:tr h="385271">
                <a:tc>
                  <a:txBody>
                    <a:bodyPr/>
                    <a:lstStyle/>
                    <a:p>
                      <a:r>
                        <a:rPr lang="tr-TR" sz="900" dirty="0">
                          <a:latin typeface="Times New Roman" pitchFamily="18" charset="0"/>
                          <a:cs typeface="Times New Roman" pitchFamily="18" charset="0"/>
                        </a:rPr>
                        <a:t>İp parçasının uzunluğu cetvel yardımıyla ölçülüp</a:t>
                      </a:r>
                      <a:r>
                        <a:rPr lang="tr-TR" sz="900" baseline="0" dirty="0">
                          <a:latin typeface="Times New Roman" pitchFamily="18" charset="0"/>
                          <a:cs typeface="Times New Roman" pitchFamily="18" charset="0"/>
                        </a:rPr>
                        <a:t> tabloya yazılır.</a:t>
                      </a:r>
                      <a:endParaRPr lang="tr-TR" sz="900" dirty="0">
                        <a:latin typeface="Times New Roman" pitchFamily="18" charset="0"/>
                        <a:cs typeface="Times New Roman" pitchFamily="18" charset="0"/>
                      </a:endParaRP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2"/>
                  </a:ext>
                </a:extLst>
              </a:tr>
              <a:tr h="480701">
                <a:tc>
                  <a:txBody>
                    <a:bodyPr/>
                    <a:lstStyle/>
                    <a:p>
                      <a:r>
                        <a:rPr lang="tr-TR" sz="900" dirty="0">
                          <a:latin typeface="Times New Roman" pitchFamily="18" charset="0"/>
                          <a:cs typeface="Times New Roman" pitchFamily="18" charset="0"/>
                        </a:rPr>
                        <a:t>2.Çemberin</a:t>
                      </a:r>
                      <a:r>
                        <a:rPr lang="tr-TR" sz="900" baseline="0" dirty="0">
                          <a:latin typeface="Times New Roman" pitchFamily="18" charset="0"/>
                          <a:cs typeface="Times New Roman" pitchFamily="18" charset="0"/>
                        </a:rPr>
                        <a:t> yarıçapı ve çapı cetvelle ölçülerek tabloya yazılması istenir.</a:t>
                      </a:r>
                      <a:endParaRPr lang="tr-TR" sz="900" dirty="0">
                        <a:latin typeface="Times New Roman" pitchFamily="18" charset="0"/>
                        <a:cs typeface="Times New Roman" pitchFamily="18" charset="0"/>
                      </a:endParaRP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3"/>
                  </a:ext>
                </a:extLst>
              </a:tr>
              <a:tr h="649277">
                <a:tc>
                  <a:txBody>
                    <a:bodyPr/>
                    <a:lstStyle/>
                    <a:p>
                      <a:pPr marL="0" marR="0" indent="0" algn="l" defTabSz="3290800" rtl="0" eaLnBrk="1" fontAlgn="auto" latinLnBrk="0" hangingPunct="1">
                        <a:lnSpc>
                          <a:spcPct val="100000"/>
                        </a:lnSpc>
                        <a:spcBef>
                          <a:spcPts val="0"/>
                        </a:spcBef>
                        <a:spcAft>
                          <a:spcPts val="0"/>
                        </a:spcAft>
                        <a:buClrTx/>
                        <a:buSzTx/>
                        <a:buFontTx/>
                        <a:buNone/>
                        <a:tabLst/>
                        <a:defRPr/>
                      </a:pPr>
                      <a:endParaRPr lang="tr-TR" sz="900" dirty="0">
                        <a:latin typeface="Times New Roman" pitchFamily="18" charset="0"/>
                        <a:cs typeface="Times New Roman" pitchFamily="18" charset="0"/>
                      </a:endParaRPr>
                    </a:p>
                    <a:p>
                      <a:r>
                        <a:rPr lang="tr-TR" sz="900" baseline="0" dirty="0">
                          <a:latin typeface="Times New Roman" pitchFamily="18" charset="0"/>
                          <a:cs typeface="Times New Roman" pitchFamily="18" charset="0"/>
                        </a:rPr>
                        <a:t>Çemberin çevresi ip ile sarılır.</a:t>
                      </a:r>
                    </a:p>
                    <a:p>
                      <a:r>
                        <a:rPr lang="tr-TR" sz="900" baseline="0" dirty="0">
                          <a:latin typeface="Times New Roman" pitchFamily="18" charset="0"/>
                          <a:cs typeface="Times New Roman" pitchFamily="18" charset="0"/>
                        </a:rPr>
                        <a:t>Çemberin çevresini saran ip parçası makas ile kesilir.</a:t>
                      </a:r>
                      <a:endParaRPr lang="tr-TR" sz="90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4"/>
                  </a:ext>
                </a:extLst>
              </a:tr>
              <a:tr h="562955">
                <a:tc>
                  <a:txBody>
                    <a:bodyPr/>
                    <a:lstStyle/>
                    <a:p>
                      <a:pPr marL="0" marR="0" indent="0" algn="l" defTabSz="3290800"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İp parçasının uzunluğu cetvel yardımıyla ölçülüp</a:t>
                      </a:r>
                      <a:r>
                        <a:rPr lang="tr-TR" sz="900" baseline="0" dirty="0">
                          <a:latin typeface="Times New Roman" pitchFamily="18" charset="0"/>
                          <a:cs typeface="Times New Roman" pitchFamily="18" charset="0"/>
                        </a:rPr>
                        <a:t> tabloya yazılır.</a:t>
                      </a:r>
                      <a:endParaRPr lang="tr-TR" sz="90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5"/>
                  </a:ext>
                </a:extLst>
              </a:tr>
              <a:tr h="547677">
                <a:tc>
                  <a:txBody>
                    <a:bodyPr/>
                    <a:lstStyle/>
                    <a:p>
                      <a:pPr marL="0" marR="0" indent="0" algn="l" defTabSz="3290800"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3.Çemberin</a:t>
                      </a:r>
                      <a:r>
                        <a:rPr lang="tr-TR" sz="900" baseline="0" dirty="0">
                          <a:latin typeface="Times New Roman" pitchFamily="18" charset="0"/>
                          <a:cs typeface="Times New Roman" pitchFamily="18" charset="0"/>
                        </a:rPr>
                        <a:t> yarıçapı ve çapı cetvelle ölçülerek tabloya yazılması istenir.</a:t>
                      </a:r>
                      <a:endParaRPr lang="tr-TR" sz="90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6"/>
                  </a:ext>
                </a:extLst>
              </a:tr>
              <a:tr h="771197">
                <a:tc>
                  <a:txBody>
                    <a:bodyPr/>
                    <a:lstStyle/>
                    <a:p>
                      <a:pPr marL="0" marR="0" indent="0" algn="l" defTabSz="3290800" rtl="0" eaLnBrk="1" fontAlgn="auto" latinLnBrk="0" hangingPunct="1">
                        <a:lnSpc>
                          <a:spcPct val="100000"/>
                        </a:lnSpc>
                        <a:spcBef>
                          <a:spcPts val="0"/>
                        </a:spcBef>
                        <a:spcAft>
                          <a:spcPts val="0"/>
                        </a:spcAft>
                        <a:buClrTx/>
                        <a:buSzTx/>
                        <a:buFontTx/>
                        <a:buNone/>
                        <a:tabLst/>
                        <a:defRPr/>
                      </a:pPr>
                      <a:endParaRPr lang="tr-TR" sz="900" dirty="0">
                        <a:latin typeface="Times New Roman" pitchFamily="18" charset="0"/>
                        <a:cs typeface="Times New Roman" pitchFamily="18" charset="0"/>
                      </a:endParaRPr>
                    </a:p>
                    <a:p>
                      <a:r>
                        <a:rPr lang="tr-TR" sz="900" baseline="0" dirty="0">
                          <a:latin typeface="Times New Roman" pitchFamily="18" charset="0"/>
                          <a:cs typeface="Times New Roman" pitchFamily="18" charset="0"/>
                        </a:rPr>
                        <a:t>Çemberin çevresi ip ile sarılır.</a:t>
                      </a:r>
                    </a:p>
                    <a:p>
                      <a:r>
                        <a:rPr lang="tr-TR" sz="900" baseline="0" dirty="0">
                          <a:latin typeface="Times New Roman" pitchFamily="18" charset="0"/>
                          <a:cs typeface="Times New Roman" pitchFamily="18" charset="0"/>
                        </a:rPr>
                        <a:t>Çemberin çevresini saran ip parçası makas ile kesilir.</a:t>
                      </a:r>
                      <a:endParaRPr lang="tr-TR" sz="90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1500" dirty="0"/>
                    </a:p>
                  </a:txBody>
                  <a:tcPr marL="19355" marR="19355" marT="9679" marB="9679"/>
                </a:tc>
                <a:extLst>
                  <a:ext uri="{0D108BD9-81ED-4DB2-BD59-A6C34878D82A}">
                    <a16:rowId xmlns:a16="http://schemas.microsoft.com/office/drawing/2014/main" val="10007"/>
                  </a:ext>
                </a:extLst>
              </a:tr>
            </a:tbl>
          </a:graphicData>
        </a:graphic>
      </p:graphicFrame>
      <p:pic>
        <p:nvPicPr>
          <p:cNvPr id="27" name="26 Resim" descr="WhatsApp Image 2020-05-10 at 03.18.06 (1).jpeg"/>
          <p:cNvPicPr>
            <a:picLocks noChangeAspect="1"/>
          </p:cNvPicPr>
          <p:nvPr/>
        </p:nvPicPr>
        <p:blipFill>
          <a:blip r:embed="rId3" cstate="print"/>
          <a:stretch>
            <a:fillRect/>
          </a:stretch>
        </p:blipFill>
        <p:spPr>
          <a:xfrm>
            <a:off x="2106393" y="2929336"/>
            <a:ext cx="615888" cy="345283"/>
          </a:xfrm>
          <a:prstGeom prst="rect">
            <a:avLst/>
          </a:prstGeom>
        </p:spPr>
      </p:pic>
      <p:pic>
        <p:nvPicPr>
          <p:cNvPr id="29" name="28 Resim" descr="WhatsApp Image 2020-05-10 at 03.18.05.jpeg"/>
          <p:cNvPicPr>
            <a:picLocks noChangeAspect="1"/>
          </p:cNvPicPr>
          <p:nvPr/>
        </p:nvPicPr>
        <p:blipFill>
          <a:blip r:embed="rId4" cstate="print"/>
          <a:stretch>
            <a:fillRect/>
          </a:stretch>
        </p:blipFill>
        <p:spPr>
          <a:xfrm>
            <a:off x="2383152" y="3666361"/>
            <a:ext cx="508937" cy="363319"/>
          </a:xfrm>
          <a:prstGeom prst="rect">
            <a:avLst/>
          </a:prstGeom>
        </p:spPr>
      </p:pic>
      <p:pic>
        <p:nvPicPr>
          <p:cNvPr id="30" name="29 Resim" descr="WhatsApp Image 2020-05-10 at 03.18.06.jpeg"/>
          <p:cNvPicPr>
            <a:picLocks noChangeAspect="1"/>
          </p:cNvPicPr>
          <p:nvPr/>
        </p:nvPicPr>
        <p:blipFill>
          <a:blip r:embed="rId5" cstate="print"/>
          <a:stretch>
            <a:fillRect/>
          </a:stretch>
        </p:blipFill>
        <p:spPr>
          <a:xfrm>
            <a:off x="2380495" y="4135518"/>
            <a:ext cx="530511" cy="413031"/>
          </a:xfrm>
          <a:prstGeom prst="rect">
            <a:avLst/>
          </a:prstGeom>
        </p:spPr>
      </p:pic>
      <p:pic>
        <p:nvPicPr>
          <p:cNvPr id="31" name="30 Resim" descr="WhatsApp Image 2020-05-10 at 03.18.03.jpeg"/>
          <p:cNvPicPr>
            <a:picLocks noChangeAspect="1"/>
          </p:cNvPicPr>
          <p:nvPr/>
        </p:nvPicPr>
        <p:blipFill>
          <a:blip r:embed="rId6" cstate="print"/>
          <a:stretch>
            <a:fillRect/>
          </a:stretch>
        </p:blipFill>
        <p:spPr>
          <a:xfrm>
            <a:off x="2414425" y="4659453"/>
            <a:ext cx="521667" cy="349516"/>
          </a:xfrm>
          <a:prstGeom prst="rect">
            <a:avLst/>
          </a:prstGeom>
        </p:spPr>
      </p:pic>
      <p:pic>
        <p:nvPicPr>
          <p:cNvPr id="32" name="31 Resim" descr="WhatsApp Image 2020-05-10 at 16.57.52.jpeg"/>
          <p:cNvPicPr>
            <a:picLocks noChangeAspect="1"/>
          </p:cNvPicPr>
          <p:nvPr/>
        </p:nvPicPr>
        <p:blipFill>
          <a:blip r:embed="rId7" cstate="print"/>
          <a:stretch>
            <a:fillRect/>
          </a:stretch>
        </p:blipFill>
        <p:spPr>
          <a:xfrm>
            <a:off x="2414337" y="5104574"/>
            <a:ext cx="560012" cy="420009"/>
          </a:xfrm>
          <a:prstGeom prst="rect">
            <a:avLst/>
          </a:prstGeom>
        </p:spPr>
      </p:pic>
      <p:pic>
        <p:nvPicPr>
          <p:cNvPr id="36" name="35 Resim" descr="WhatsApp Image 2020-05-10 at 15.15.24 (1).jpeg"/>
          <p:cNvPicPr>
            <a:picLocks noChangeAspect="1"/>
          </p:cNvPicPr>
          <p:nvPr/>
        </p:nvPicPr>
        <p:blipFill>
          <a:blip r:embed="rId8" cstate="print"/>
          <a:stretch>
            <a:fillRect/>
          </a:stretch>
        </p:blipFill>
        <p:spPr>
          <a:xfrm>
            <a:off x="2355211" y="7470633"/>
            <a:ext cx="640093" cy="480071"/>
          </a:xfrm>
          <a:prstGeom prst="rect">
            <a:avLst/>
          </a:prstGeom>
        </p:spPr>
      </p:pic>
      <p:graphicFrame>
        <p:nvGraphicFramePr>
          <p:cNvPr id="37" name="36 Tablo"/>
          <p:cNvGraphicFramePr>
            <a:graphicFrameLocks noGrp="1"/>
          </p:cNvGraphicFramePr>
          <p:nvPr>
            <p:extLst>
              <p:ext uri="{D42A27DB-BD31-4B8C-83A1-F6EECF244321}">
                <p14:modId xmlns:p14="http://schemas.microsoft.com/office/powerpoint/2010/main" val="3341071864"/>
              </p:ext>
            </p:extLst>
          </p:nvPr>
        </p:nvGraphicFramePr>
        <p:xfrm>
          <a:off x="3342640" y="1917707"/>
          <a:ext cx="2753416" cy="2565670"/>
        </p:xfrm>
        <a:graphic>
          <a:graphicData uri="http://schemas.openxmlformats.org/drawingml/2006/table">
            <a:tbl>
              <a:tblPr firstRow="1" bandRow="1">
                <a:tableStyleId>{8A107856-5554-42FB-B03E-39F5DBC370BA}</a:tableStyleId>
              </a:tblPr>
              <a:tblGrid>
                <a:gridCol w="1871911">
                  <a:extLst>
                    <a:ext uri="{9D8B030D-6E8A-4147-A177-3AD203B41FA5}">
                      <a16:colId xmlns:a16="http://schemas.microsoft.com/office/drawing/2014/main" val="20000"/>
                    </a:ext>
                  </a:extLst>
                </a:gridCol>
                <a:gridCol w="881505">
                  <a:extLst>
                    <a:ext uri="{9D8B030D-6E8A-4147-A177-3AD203B41FA5}">
                      <a16:colId xmlns:a16="http://schemas.microsoft.com/office/drawing/2014/main" val="20001"/>
                    </a:ext>
                  </a:extLst>
                </a:gridCol>
              </a:tblGrid>
              <a:tr h="390714">
                <a:tc>
                  <a:txBody>
                    <a:bodyPr/>
                    <a:lstStyle/>
                    <a:p>
                      <a:pPr marL="0" marR="0" indent="0" algn="l" defTabSz="3290800" rtl="0" eaLnBrk="1" fontAlgn="auto" latinLnBrk="0" hangingPunct="1">
                        <a:lnSpc>
                          <a:spcPct val="100000"/>
                        </a:lnSpc>
                        <a:spcBef>
                          <a:spcPts val="0"/>
                        </a:spcBef>
                        <a:spcAft>
                          <a:spcPts val="0"/>
                        </a:spcAft>
                        <a:buClrTx/>
                        <a:buSzTx/>
                        <a:buFontTx/>
                        <a:buNone/>
                        <a:tabLst/>
                        <a:defRPr/>
                      </a:pPr>
                      <a:r>
                        <a:rPr lang="tr-TR" sz="900" b="0" dirty="0">
                          <a:latin typeface="Times New Roman" pitchFamily="18" charset="0"/>
                          <a:cs typeface="Times New Roman" pitchFamily="18" charset="0"/>
                        </a:rPr>
                        <a:t>İp parçasının uzunluğu cetvel yardımıyla ölçülüp</a:t>
                      </a:r>
                      <a:r>
                        <a:rPr lang="tr-TR" sz="900" b="0" baseline="0" dirty="0">
                          <a:latin typeface="Times New Roman" pitchFamily="18" charset="0"/>
                          <a:cs typeface="Times New Roman" pitchFamily="18" charset="0"/>
                        </a:rPr>
                        <a:t> tabloya yazılır.</a:t>
                      </a:r>
                      <a:endParaRPr lang="tr-TR" sz="900" b="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400" dirty="0"/>
                    </a:p>
                  </a:txBody>
                  <a:tcPr marL="19355" marR="19355" marT="9679" marB="9679"/>
                </a:tc>
                <a:extLst>
                  <a:ext uri="{0D108BD9-81ED-4DB2-BD59-A6C34878D82A}">
                    <a16:rowId xmlns:a16="http://schemas.microsoft.com/office/drawing/2014/main" val="10000"/>
                  </a:ext>
                </a:extLst>
              </a:tr>
              <a:tr h="429555">
                <a:tc>
                  <a:txBody>
                    <a:bodyPr/>
                    <a:lstStyle/>
                    <a:p>
                      <a:pPr marL="0" marR="0" indent="0" algn="l" defTabSz="3290800"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4.Çemberin</a:t>
                      </a:r>
                      <a:r>
                        <a:rPr lang="tr-TR" sz="900" baseline="0" dirty="0">
                          <a:latin typeface="Times New Roman" pitchFamily="18" charset="0"/>
                          <a:cs typeface="Times New Roman" pitchFamily="18" charset="0"/>
                        </a:rPr>
                        <a:t> yarıçapı ve çapı cetvelle ölçülerek tabloya yazılması istenir.</a:t>
                      </a:r>
                      <a:endParaRPr lang="tr-TR" sz="90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400" dirty="0"/>
                    </a:p>
                  </a:txBody>
                  <a:tcPr marL="19355" marR="19355" marT="9679" marB="9679"/>
                </a:tc>
                <a:extLst>
                  <a:ext uri="{0D108BD9-81ED-4DB2-BD59-A6C34878D82A}">
                    <a16:rowId xmlns:a16="http://schemas.microsoft.com/office/drawing/2014/main" val="10001"/>
                  </a:ext>
                </a:extLst>
              </a:tr>
              <a:tr h="432651">
                <a:tc>
                  <a:txBody>
                    <a:bodyPr/>
                    <a:lstStyle/>
                    <a:p>
                      <a:r>
                        <a:rPr lang="tr-TR" sz="900" baseline="0" dirty="0">
                          <a:latin typeface="Times New Roman" pitchFamily="18" charset="0"/>
                          <a:cs typeface="Times New Roman" pitchFamily="18" charset="0"/>
                        </a:rPr>
                        <a:t>Çemberin çevresi ip ile sarılır.</a:t>
                      </a:r>
                    </a:p>
                    <a:p>
                      <a:r>
                        <a:rPr lang="tr-TR" sz="900" baseline="0" dirty="0">
                          <a:latin typeface="Times New Roman" pitchFamily="18" charset="0"/>
                          <a:cs typeface="Times New Roman" pitchFamily="18" charset="0"/>
                        </a:rPr>
                        <a:t>Çemberin çevresini saran ip parçası makas ile kesilir.</a:t>
                      </a:r>
                      <a:endParaRPr lang="tr-TR" sz="90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400" dirty="0"/>
                    </a:p>
                  </a:txBody>
                  <a:tcPr marL="19355" marR="19355" marT="9679" marB="9679"/>
                </a:tc>
                <a:extLst>
                  <a:ext uri="{0D108BD9-81ED-4DB2-BD59-A6C34878D82A}">
                    <a16:rowId xmlns:a16="http://schemas.microsoft.com/office/drawing/2014/main" val="10002"/>
                  </a:ext>
                </a:extLst>
              </a:tr>
              <a:tr h="354494">
                <a:tc>
                  <a:txBody>
                    <a:bodyPr/>
                    <a:lstStyle/>
                    <a:p>
                      <a:pPr marL="0" marR="0" indent="0" algn="l" defTabSz="3290800" rtl="0" eaLnBrk="1" fontAlgn="auto" latinLnBrk="0" hangingPunct="1">
                        <a:lnSpc>
                          <a:spcPct val="100000"/>
                        </a:lnSpc>
                        <a:spcBef>
                          <a:spcPts val="0"/>
                        </a:spcBef>
                        <a:spcAft>
                          <a:spcPts val="0"/>
                        </a:spcAft>
                        <a:buClrTx/>
                        <a:buSzTx/>
                        <a:buFontTx/>
                        <a:buNone/>
                        <a:tabLst/>
                        <a:defRPr/>
                      </a:pPr>
                      <a:r>
                        <a:rPr lang="tr-TR" sz="900" dirty="0">
                          <a:latin typeface="Times New Roman" pitchFamily="18" charset="0"/>
                          <a:cs typeface="Times New Roman" pitchFamily="18" charset="0"/>
                        </a:rPr>
                        <a:t>İp parçasının uzunluğu cetvel yardımıyla ölçülüp</a:t>
                      </a:r>
                      <a:r>
                        <a:rPr lang="tr-TR" sz="900" baseline="0" dirty="0">
                          <a:latin typeface="Times New Roman" pitchFamily="18" charset="0"/>
                          <a:cs typeface="Times New Roman" pitchFamily="18" charset="0"/>
                        </a:rPr>
                        <a:t> tabloya yazılır.</a:t>
                      </a:r>
                      <a:endParaRPr lang="tr-TR" sz="900" dirty="0">
                        <a:latin typeface="Times New Roman" pitchFamily="18" charset="0"/>
                        <a:cs typeface="Times New Roman" pitchFamily="18" charset="0"/>
                      </a:endParaRPr>
                    </a:p>
                    <a:p>
                      <a:endParaRPr lang="tr-TR" sz="900" dirty="0">
                        <a:latin typeface="Times New Roman" pitchFamily="18" charset="0"/>
                        <a:cs typeface="Times New Roman" pitchFamily="18" charset="0"/>
                      </a:endParaRPr>
                    </a:p>
                  </a:txBody>
                  <a:tcPr marL="19355" marR="19355" marT="9679" marB="9679"/>
                </a:tc>
                <a:tc>
                  <a:txBody>
                    <a:bodyPr/>
                    <a:lstStyle/>
                    <a:p>
                      <a:endParaRPr lang="tr-TR" sz="400"/>
                    </a:p>
                  </a:txBody>
                  <a:tcPr marL="19355" marR="19355" marT="9679" marB="9679"/>
                </a:tc>
                <a:extLst>
                  <a:ext uri="{0D108BD9-81ED-4DB2-BD59-A6C34878D82A}">
                    <a16:rowId xmlns:a16="http://schemas.microsoft.com/office/drawing/2014/main" val="10003"/>
                  </a:ext>
                </a:extLst>
              </a:tr>
              <a:tr h="593070">
                <a:tc>
                  <a:txBody>
                    <a:bodyPr/>
                    <a:lstStyle/>
                    <a:p>
                      <a:r>
                        <a:rPr lang="tr-TR" sz="900" dirty="0">
                          <a:latin typeface="Times New Roman" pitchFamily="18" charset="0"/>
                          <a:cs typeface="Times New Roman" pitchFamily="18" charset="0"/>
                        </a:rPr>
                        <a:t>Tablonun boş kalan sütunlarına çemberin yarıçap,çap ve çevre ölçülerini karşılaştırarak bu ölçüler arasında</a:t>
                      </a:r>
                      <a:r>
                        <a:rPr lang="tr-TR" sz="900" baseline="0" dirty="0">
                          <a:latin typeface="Times New Roman" pitchFamily="18" charset="0"/>
                          <a:cs typeface="Times New Roman" pitchFamily="18" charset="0"/>
                        </a:rPr>
                        <a:t> bir </a:t>
                      </a:r>
                      <a:r>
                        <a:rPr lang="tr-TR" sz="900" dirty="0">
                          <a:latin typeface="Times New Roman" pitchFamily="18" charset="0"/>
                          <a:cs typeface="Times New Roman" pitchFamily="18" charset="0"/>
                        </a:rPr>
                        <a:t>ilişki</a:t>
                      </a:r>
                      <a:r>
                        <a:rPr lang="tr-TR" sz="900" baseline="0" dirty="0">
                          <a:latin typeface="Times New Roman" pitchFamily="18" charset="0"/>
                          <a:cs typeface="Times New Roman" pitchFamily="18" charset="0"/>
                        </a:rPr>
                        <a:t> bularak doldurmaları istenir.</a:t>
                      </a:r>
                      <a:endParaRPr lang="tr-TR" sz="900" dirty="0">
                        <a:latin typeface="Times New Roman" pitchFamily="18" charset="0"/>
                        <a:cs typeface="Times New Roman" pitchFamily="18" charset="0"/>
                      </a:endParaRPr>
                    </a:p>
                  </a:txBody>
                  <a:tcPr marL="19355" marR="19355" marT="9679" marB="9679"/>
                </a:tc>
                <a:tc>
                  <a:txBody>
                    <a:bodyPr/>
                    <a:lstStyle/>
                    <a:p>
                      <a:endParaRPr lang="tr-TR" sz="400" dirty="0"/>
                    </a:p>
                  </a:txBody>
                  <a:tcPr marL="19355" marR="19355" marT="9679" marB="9679"/>
                </a:tc>
                <a:extLst>
                  <a:ext uri="{0D108BD9-81ED-4DB2-BD59-A6C34878D82A}">
                    <a16:rowId xmlns:a16="http://schemas.microsoft.com/office/drawing/2014/main" val="10004"/>
                  </a:ext>
                </a:extLst>
              </a:tr>
            </a:tbl>
          </a:graphicData>
        </a:graphic>
      </p:graphicFrame>
      <p:pic>
        <p:nvPicPr>
          <p:cNvPr id="38" name="37 Resim" descr="WhatsApp Image 2020-05-10 at 15.39.47 (1).jpeg"/>
          <p:cNvPicPr>
            <a:picLocks noChangeAspect="1"/>
          </p:cNvPicPr>
          <p:nvPr/>
        </p:nvPicPr>
        <p:blipFill>
          <a:blip r:embed="rId9" cstate="print"/>
          <a:stretch>
            <a:fillRect/>
          </a:stretch>
        </p:blipFill>
        <p:spPr>
          <a:xfrm>
            <a:off x="5379488" y="2344193"/>
            <a:ext cx="526064" cy="394548"/>
          </a:xfrm>
          <a:prstGeom prst="rect">
            <a:avLst/>
          </a:prstGeom>
        </p:spPr>
      </p:pic>
      <p:pic>
        <p:nvPicPr>
          <p:cNvPr id="39" name="38 Resim" descr="WhatsApp Image 2020-05-10 at 15.39.47.jpeg"/>
          <p:cNvPicPr>
            <a:picLocks noChangeAspect="1"/>
          </p:cNvPicPr>
          <p:nvPr/>
        </p:nvPicPr>
        <p:blipFill>
          <a:blip r:embed="rId10" cstate="print"/>
          <a:stretch>
            <a:fillRect/>
          </a:stretch>
        </p:blipFill>
        <p:spPr>
          <a:xfrm>
            <a:off x="5400890" y="2837705"/>
            <a:ext cx="551225" cy="413419"/>
          </a:xfrm>
          <a:prstGeom prst="rect">
            <a:avLst/>
          </a:prstGeom>
        </p:spPr>
      </p:pic>
      <p:pic>
        <p:nvPicPr>
          <p:cNvPr id="40" name="39 Resim" descr="WhatsApp Image 2020-05-10 at 15.39.46.jpeg"/>
          <p:cNvPicPr>
            <a:picLocks noChangeAspect="1"/>
          </p:cNvPicPr>
          <p:nvPr/>
        </p:nvPicPr>
        <p:blipFill>
          <a:blip r:embed="rId11" cstate="print"/>
          <a:stretch>
            <a:fillRect/>
          </a:stretch>
        </p:blipFill>
        <p:spPr>
          <a:xfrm>
            <a:off x="5393679" y="3375025"/>
            <a:ext cx="558436" cy="377883"/>
          </a:xfrm>
          <a:prstGeom prst="rect">
            <a:avLst/>
          </a:prstGeom>
        </p:spPr>
      </p:pic>
      <p:pic>
        <p:nvPicPr>
          <p:cNvPr id="41" name="40 Resim" descr="WhatsApp Image 2020-05-10 at 15.52.15.jpeg"/>
          <p:cNvPicPr>
            <a:picLocks noChangeAspect="1"/>
          </p:cNvPicPr>
          <p:nvPr/>
        </p:nvPicPr>
        <p:blipFill>
          <a:blip r:embed="rId12" cstate="print"/>
          <a:stretch>
            <a:fillRect/>
          </a:stretch>
        </p:blipFill>
        <p:spPr>
          <a:xfrm>
            <a:off x="5341091" y="3861487"/>
            <a:ext cx="562537" cy="421903"/>
          </a:xfrm>
          <a:prstGeom prst="rect">
            <a:avLst/>
          </a:prstGeom>
        </p:spPr>
      </p:pic>
      <p:graphicFrame>
        <p:nvGraphicFramePr>
          <p:cNvPr id="42" name="41 Tablo"/>
          <p:cNvGraphicFramePr>
            <a:graphicFrameLocks noGrp="1"/>
          </p:cNvGraphicFramePr>
          <p:nvPr>
            <p:extLst>
              <p:ext uri="{D42A27DB-BD31-4B8C-83A1-F6EECF244321}">
                <p14:modId xmlns:p14="http://schemas.microsoft.com/office/powerpoint/2010/main" val="745338808"/>
              </p:ext>
            </p:extLst>
          </p:nvPr>
        </p:nvGraphicFramePr>
        <p:xfrm>
          <a:off x="3338610" y="4534930"/>
          <a:ext cx="2703844" cy="1299518"/>
        </p:xfrm>
        <a:graphic>
          <a:graphicData uri="http://schemas.openxmlformats.org/drawingml/2006/table">
            <a:tbl>
              <a:tblPr firstRow="1" bandRow="1">
                <a:tableStyleId>{0505E3EF-67EA-436B-97B2-0124C06EBD24}</a:tableStyleId>
              </a:tblPr>
              <a:tblGrid>
                <a:gridCol w="2703844">
                  <a:extLst>
                    <a:ext uri="{9D8B030D-6E8A-4147-A177-3AD203B41FA5}">
                      <a16:colId xmlns:a16="http://schemas.microsoft.com/office/drawing/2014/main" val="20000"/>
                    </a:ext>
                  </a:extLst>
                </a:gridCol>
              </a:tblGrid>
              <a:tr h="1090582">
                <a:tc>
                  <a:txBody>
                    <a:bodyPr/>
                    <a:lstStyle/>
                    <a:p>
                      <a:pPr algn="ctr"/>
                      <a:r>
                        <a:rPr lang="tr-TR" sz="700" dirty="0">
                          <a:solidFill>
                            <a:srgbClr val="FF0000"/>
                          </a:solidFill>
                          <a:latin typeface="Times New Roman" pitchFamily="18" charset="0"/>
                          <a:cs typeface="Times New Roman" pitchFamily="18" charset="0"/>
                        </a:rPr>
                        <a:t>Öğretmen</a:t>
                      </a:r>
                      <a:r>
                        <a:rPr lang="tr-TR" sz="700" baseline="0" dirty="0">
                          <a:solidFill>
                            <a:srgbClr val="FF0000"/>
                          </a:solidFill>
                          <a:latin typeface="Times New Roman" pitchFamily="18" charset="0"/>
                          <a:cs typeface="Times New Roman" pitchFamily="18" charset="0"/>
                        </a:rPr>
                        <a:t> - öğrenci diyalogları</a:t>
                      </a:r>
                    </a:p>
                    <a:p>
                      <a:r>
                        <a:rPr lang="tr-TR" sz="700" b="1" baseline="0" dirty="0">
                          <a:solidFill>
                            <a:srgbClr val="FF0000"/>
                          </a:solidFill>
                          <a:latin typeface="Times New Roman" pitchFamily="18" charset="0"/>
                          <a:cs typeface="Times New Roman" pitchFamily="18" charset="0"/>
                        </a:rPr>
                        <a:t>Ö</a:t>
                      </a:r>
                      <a:r>
                        <a:rPr lang="tr-TR" sz="700" b="0" baseline="0" dirty="0">
                          <a:latin typeface="Times New Roman" pitchFamily="18" charset="0"/>
                          <a:cs typeface="Times New Roman" pitchFamily="18" charset="0"/>
                        </a:rPr>
                        <a:t>:Çemberlerin boyutları neden farklı?</a:t>
                      </a:r>
                    </a:p>
                    <a:p>
                      <a:r>
                        <a:rPr lang="tr-TR" sz="700" b="1" baseline="0" dirty="0">
                          <a:solidFill>
                            <a:srgbClr val="0070C0"/>
                          </a:solidFill>
                          <a:latin typeface="Times New Roman" pitchFamily="18" charset="0"/>
                          <a:cs typeface="Times New Roman" pitchFamily="18" charset="0"/>
                        </a:rPr>
                        <a:t>Ö</a:t>
                      </a:r>
                      <a:r>
                        <a:rPr lang="tr-TR" sz="700" b="1" baseline="0" dirty="0">
                          <a:latin typeface="Times New Roman" pitchFamily="18" charset="0"/>
                          <a:cs typeface="Times New Roman" pitchFamily="18" charset="0"/>
                        </a:rPr>
                        <a:t>: </a:t>
                      </a:r>
                      <a:r>
                        <a:rPr lang="tr-TR" sz="700" b="0" baseline="0" dirty="0">
                          <a:latin typeface="Times New Roman" pitchFamily="18" charset="0"/>
                          <a:cs typeface="Times New Roman" pitchFamily="18" charset="0"/>
                        </a:rPr>
                        <a:t>Çünkü çemberlerin yarıçapı,çapı ve çevreleri farklı olduğu için.</a:t>
                      </a:r>
                    </a:p>
                    <a:p>
                      <a:r>
                        <a:rPr lang="tr-TR" sz="700" b="1" baseline="0" dirty="0">
                          <a:solidFill>
                            <a:srgbClr val="FF0000"/>
                          </a:solidFill>
                          <a:latin typeface="Times New Roman" pitchFamily="18" charset="0"/>
                          <a:cs typeface="Times New Roman" pitchFamily="18" charset="0"/>
                        </a:rPr>
                        <a:t>Ö</a:t>
                      </a:r>
                      <a:r>
                        <a:rPr lang="tr-TR" sz="700" b="1" baseline="0" dirty="0">
                          <a:latin typeface="Times New Roman" pitchFamily="18" charset="0"/>
                          <a:cs typeface="Times New Roman" pitchFamily="18" charset="0"/>
                        </a:rPr>
                        <a:t>: </a:t>
                      </a:r>
                      <a:r>
                        <a:rPr lang="tr-TR" sz="700" b="0" baseline="0" dirty="0">
                          <a:latin typeface="Times New Roman" pitchFamily="18" charset="0"/>
                          <a:cs typeface="Times New Roman" pitchFamily="18" charset="0"/>
                        </a:rPr>
                        <a:t>Bir çemberin yarıçapı,çapı ve çevresinden herhangi ikisi arasında bir ilişki var mıdır?</a:t>
                      </a:r>
                    </a:p>
                    <a:p>
                      <a:r>
                        <a:rPr lang="tr-TR" sz="700" b="1" baseline="0" dirty="0">
                          <a:solidFill>
                            <a:srgbClr val="0070C0"/>
                          </a:solidFill>
                          <a:latin typeface="Times New Roman" pitchFamily="18" charset="0"/>
                          <a:cs typeface="Times New Roman" pitchFamily="18" charset="0"/>
                        </a:rPr>
                        <a:t>Ö</a:t>
                      </a:r>
                      <a:r>
                        <a:rPr lang="tr-TR" sz="700" b="1" baseline="0" dirty="0">
                          <a:latin typeface="Times New Roman" pitchFamily="18" charset="0"/>
                          <a:cs typeface="Times New Roman" pitchFamily="18" charset="0"/>
                        </a:rPr>
                        <a:t>: </a:t>
                      </a:r>
                      <a:r>
                        <a:rPr lang="tr-TR" sz="700" b="0" baseline="0" dirty="0">
                          <a:latin typeface="Times New Roman" pitchFamily="18" charset="0"/>
                          <a:cs typeface="Times New Roman" pitchFamily="18" charset="0"/>
                        </a:rPr>
                        <a:t>Evet vardır, çap yarıçapın iki katıdır.</a:t>
                      </a:r>
                    </a:p>
                    <a:p>
                      <a:r>
                        <a:rPr lang="tr-TR" sz="700" b="1" baseline="0" dirty="0">
                          <a:solidFill>
                            <a:srgbClr val="FF0000"/>
                          </a:solidFill>
                          <a:latin typeface="Times New Roman" pitchFamily="18" charset="0"/>
                          <a:cs typeface="Times New Roman" pitchFamily="18" charset="0"/>
                        </a:rPr>
                        <a:t>Ö</a:t>
                      </a:r>
                      <a:r>
                        <a:rPr lang="tr-TR" sz="700" b="1" baseline="0" dirty="0">
                          <a:latin typeface="Times New Roman" pitchFamily="18" charset="0"/>
                          <a:cs typeface="Times New Roman" pitchFamily="18" charset="0"/>
                        </a:rPr>
                        <a:t>: </a:t>
                      </a:r>
                      <a:r>
                        <a:rPr lang="tr-TR" sz="700" b="0" baseline="0" dirty="0">
                          <a:latin typeface="Times New Roman" pitchFamily="18" charset="0"/>
                          <a:cs typeface="Times New Roman" pitchFamily="18" charset="0"/>
                        </a:rPr>
                        <a:t>Çemberde sadece yarıçap ve çap arasında mı bir ilişki var?Çevreyle yarıçap ve çapın arasında bir ilişki yok mu?</a:t>
                      </a:r>
                    </a:p>
                    <a:p>
                      <a:r>
                        <a:rPr lang="tr-TR" sz="700" b="1" baseline="0" dirty="0">
                          <a:solidFill>
                            <a:srgbClr val="0070C0"/>
                          </a:solidFill>
                          <a:latin typeface="Times New Roman" pitchFamily="18" charset="0"/>
                          <a:cs typeface="Times New Roman" pitchFamily="18" charset="0"/>
                        </a:rPr>
                        <a:t>Ö</a:t>
                      </a:r>
                      <a:r>
                        <a:rPr lang="tr-TR" sz="700" b="1" baseline="0" dirty="0">
                          <a:latin typeface="Times New Roman" pitchFamily="18" charset="0"/>
                          <a:cs typeface="Times New Roman" pitchFamily="18" charset="0"/>
                        </a:rPr>
                        <a:t>: </a:t>
                      </a:r>
                      <a:r>
                        <a:rPr lang="tr-TR" sz="700" b="0" baseline="0" dirty="0">
                          <a:latin typeface="Times New Roman" pitchFamily="18" charset="0"/>
                          <a:cs typeface="Times New Roman" pitchFamily="18" charset="0"/>
                        </a:rPr>
                        <a:t>Evet var, çemberin çapı büyüdükçe çevresi de büyüyor.</a:t>
                      </a:r>
                    </a:p>
                    <a:p>
                      <a:r>
                        <a:rPr lang="tr-TR" sz="700" b="1" baseline="0" dirty="0">
                          <a:solidFill>
                            <a:srgbClr val="FF0000"/>
                          </a:solidFill>
                          <a:latin typeface="Times New Roman" pitchFamily="18" charset="0"/>
                          <a:cs typeface="Times New Roman" pitchFamily="18" charset="0"/>
                        </a:rPr>
                        <a:t>Ö</a:t>
                      </a:r>
                      <a:r>
                        <a:rPr lang="tr-TR" sz="700" b="1" baseline="0" dirty="0">
                          <a:latin typeface="Times New Roman" pitchFamily="18" charset="0"/>
                          <a:cs typeface="Times New Roman" pitchFamily="18" charset="0"/>
                        </a:rPr>
                        <a:t>: </a:t>
                      </a:r>
                      <a:r>
                        <a:rPr lang="tr-TR" sz="700" b="0" baseline="0" dirty="0">
                          <a:latin typeface="Times New Roman" pitchFamily="18" charset="0"/>
                          <a:cs typeface="Times New Roman" pitchFamily="18" charset="0"/>
                        </a:rPr>
                        <a:t>Peki bu büyümeyi matematiksel olarak nasıl ifade edebiliriz? Öğrencilere bu soruyu düşünmeleri için zaman verilir.</a:t>
                      </a:r>
                    </a:p>
                    <a:p>
                      <a:endParaRPr lang="tr-TR" sz="700" dirty="0"/>
                    </a:p>
                  </a:txBody>
                  <a:tcPr marL="19355" marR="19355" marT="9679" marB="9679"/>
                </a:tc>
                <a:extLst>
                  <a:ext uri="{0D108BD9-81ED-4DB2-BD59-A6C34878D82A}">
                    <a16:rowId xmlns:a16="http://schemas.microsoft.com/office/drawing/2014/main" val="10000"/>
                  </a:ext>
                </a:extLst>
              </a:tr>
            </a:tbl>
          </a:graphicData>
        </a:graphic>
      </p:graphicFrame>
      <p:graphicFrame>
        <p:nvGraphicFramePr>
          <p:cNvPr id="46" name="45 Tablo"/>
          <p:cNvGraphicFramePr>
            <a:graphicFrameLocks noGrp="1"/>
          </p:cNvGraphicFramePr>
          <p:nvPr>
            <p:extLst>
              <p:ext uri="{D42A27DB-BD31-4B8C-83A1-F6EECF244321}">
                <p14:modId xmlns:p14="http://schemas.microsoft.com/office/powerpoint/2010/main" val="3411586842"/>
              </p:ext>
            </p:extLst>
          </p:nvPr>
        </p:nvGraphicFramePr>
        <p:xfrm>
          <a:off x="3421037" y="5926208"/>
          <a:ext cx="2689307" cy="2363861"/>
        </p:xfrm>
        <a:graphic>
          <a:graphicData uri="http://schemas.openxmlformats.org/drawingml/2006/table">
            <a:tbl>
              <a:tblPr firstRow="1" bandRow="1">
                <a:tableStyleId>{C4B1156A-380E-4F78-BDF5-A606A8083BF9}</a:tableStyleId>
              </a:tblPr>
              <a:tblGrid>
                <a:gridCol w="1663932">
                  <a:extLst>
                    <a:ext uri="{9D8B030D-6E8A-4147-A177-3AD203B41FA5}">
                      <a16:colId xmlns:a16="http://schemas.microsoft.com/office/drawing/2014/main" val="20000"/>
                    </a:ext>
                  </a:extLst>
                </a:gridCol>
                <a:gridCol w="1025375">
                  <a:extLst>
                    <a:ext uri="{9D8B030D-6E8A-4147-A177-3AD203B41FA5}">
                      <a16:colId xmlns:a16="http://schemas.microsoft.com/office/drawing/2014/main" val="20001"/>
                    </a:ext>
                  </a:extLst>
                </a:gridCol>
              </a:tblGrid>
              <a:tr h="361072">
                <a:tc>
                  <a:txBody>
                    <a:bodyPr/>
                    <a:lstStyle/>
                    <a:p>
                      <a:pPr marL="0" marR="0" lvl="0" indent="0" algn="l" defTabSz="3290800" rtl="0" eaLnBrk="1" fontAlgn="auto" latinLnBrk="0" hangingPunct="1">
                        <a:lnSpc>
                          <a:spcPct val="100000"/>
                        </a:lnSpc>
                        <a:spcBef>
                          <a:spcPts val="0"/>
                        </a:spcBef>
                        <a:spcAft>
                          <a:spcPts val="0"/>
                        </a:spcAft>
                        <a:buClrTx/>
                        <a:buSzTx/>
                        <a:buFontTx/>
                        <a:buNone/>
                        <a:tabLst/>
                        <a:defRPr/>
                      </a:pPr>
                      <a:r>
                        <a:rPr lang="tr-TR" sz="800" b="0" kern="1200" dirty="0">
                          <a:solidFill>
                            <a:schemeClr val="dk1"/>
                          </a:solidFill>
                          <a:latin typeface="Times New Roman" pitchFamily="18" charset="0"/>
                          <a:ea typeface="+mn-ea"/>
                          <a:cs typeface="Times New Roman" pitchFamily="18" charset="0"/>
                        </a:rPr>
                        <a:t>Çemberin çapı uzunluğunda ip kesilir.</a:t>
                      </a:r>
                    </a:p>
                    <a:p>
                      <a:endParaRPr lang="tr-TR" sz="800" dirty="0"/>
                    </a:p>
                  </a:txBody>
                  <a:tcPr marL="19355" marR="19355" marT="9679" marB="9679"/>
                </a:tc>
                <a:tc>
                  <a:txBody>
                    <a:bodyPr/>
                    <a:lstStyle/>
                    <a:p>
                      <a:endParaRPr lang="tr-TR" sz="400"/>
                    </a:p>
                  </a:txBody>
                  <a:tcPr marL="19355" marR="19355" marT="9679" marB="9679"/>
                </a:tc>
                <a:extLst>
                  <a:ext uri="{0D108BD9-81ED-4DB2-BD59-A6C34878D82A}">
                    <a16:rowId xmlns:a16="http://schemas.microsoft.com/office/drawing/2014/main" val="10000"/>
                  </a:ext>
                </a:extLst>
              </a:tr>
              <a:tr h="359755">
                <a:tc>
                  <a:txBody>
                    <a:bodyPr/>
                    <a:lstStyle/>
                    <a:p>
                      <a:pPr marL="0" marR="0" lvl="0" indent="0" algn="l" defTabSz="3290800" rtl="0" eaLnBrk="1" fontAlgn="auto" latinLnBrk="0" hangingPunct="1">
                        <a:lnSpc>
                          <a:spcPct val="100000"/>
                        </a:lnSpc>
                        <a:spcBef>
                          <a:spcPts val="0"/>
                        </a:spcBef>
                        <a:spcAft>
                          <a:spcPts val="0"/>
                        </a:spcAft>
                        <a:buClrTx/>
                        <a:buSzTx/>
                        <a:buFontTx/>
                        <a:buNone/>
                        <a:tabLst/>
                        <a:defRPr/>
                      </a:pPr>
                      <a:r>
                        <a:rPr lang="tr-TR" sz="800" kern="1200" dirty="0">
                          <a:solidFill>
                            <a:schemeClr val="dk1"/>
                          </a:solidFill>
                          <a:latin typeface="Times New Roman" pitchFamily="18" charset="0"/>
                          <a:ea typeface="+mn-ea"/>
                          <a:cs typeface="Times New Roman" pitchFamily="18" charset="0"/>
                        </a:rPr>
                        <a:t>Aynı çemberin çevresi uzunluğunda ip kesilir.</a:t>
                      </a:r>
                    </a:p>
                  </a:txBody>
                  <a:tcPr marL="19355" marR="19355" marT="9679" marB="9679"/>
                </a:tc>
                <a:tc>
                  <a:txBody>
                    <a:bodyPr/>
                    <a:lstStyle/>
                    <a:p>
                      <a:endParaRPr lang="tr-TR" sz="400"/>
                    </a:p>
                  </a:txBody>
                  <a:tcPr marL="19355" marR="19355" marT="9679" marB="9679"/>
                </a:tc>
                <a:extLst>
                  <a:ext uri="{0D108BD9-81ED-4DB2-BD59-A6C34878D82A}">
                    <a16:rowId xmlns:a16="http://schemas.microsoft.com/office/drawing/2014/main" val="10001"/>
                  </a:ext>
                </a:extLst>
              </a:tr>
              <a:tr h="448230">
                <a:tc>
                  <a:txBody>
                    <a:bodyPr/>
                    <a:lstStyle/>
                    <a:p>
                      <a:pPr marL="0" marR="0" lvl="0" indent="0" algn="l" defTabSz="3290800" rtl="0" eaLnBrk="1" fontAlgn="auto" latinLnBrk="0" hangingPunct="1">
                        <a:lnSpc>
                          <a:spcPct val="100000"/>
                        </a:lnSpc>
                        <a:spcBef>
                          <a:spcPts val="0"/>
                        </a:spcBef>
                        <a:spcAft>
                          <a:spcPts val="0"/>
                        </a:spcAft>
                        <a:buClrTx/>
                        <a:buSzTx/>
                        <a:buFontTx/>
                        <a:buNone/>
                        <a:tabLst/>
                        <a:defRPr/>
                      </a:pPr>
                      <a:r>
                        <a:rPr lang="tr-TR" sz="800" kern="1200" dirty="0">
                          <a:solidFill>
                            <a:schemeClr val="dk1"/>
                          </a:solidFill>
                          <a:latin typeface="Times New Roman" pitchFamily="18" charset="0"/>
                          <a:ea typeface="+mn-ea"/>
                          <a:cs typeface="Times New Roman" pitchFamily="18" charset="0"/>
                        </a:rPr>
                        <a:t>Daha sonra kesilen ipler den uzun ip kısa ip ölçüsünde katlanır ve uzun ipin kısa ipin uzunluğunun 3 katından biraz fazla olduğu fark ettirilir.</a:t>
                      </a:r>
                    </a:p>
                  </a:txBody>
                  <a:tcPr marL="19355" marR="19355" marT="9679" marB="9679"/>
                </a:tc>
                <a:tc>
                  <a:txBody>
                    <a:bodyPr/>
                    <a:lstStyle/>
                    <a:p>
                      <a:endParaRPr lang="tr-TR" sz="400" dirty="0"/>
                    </a:p>
                  </a:txBody>
                  <a:tcPr marL="19355" marR="19355" marT="9679" marB="9679"/>
                </a:tc>
                <a:extLst>
                  <a:ext uri="{0D108BD9-81ED-4DB2-BD59-A6C34878D82A}">
                    <a16:rowId xmlns:a16="http://schemas.microsoft.com/office/drawing/2014/main" val="10002"/>
                  </a:ext>
                </a:extLst>
              </a:tr>
              <a:tr h="340450">
                <a:tc>
                  <a:txBody>
                    <a:bodyPr/>
                    <a:lstStyle/>
                    <a:p>
                      <a:r>
                        <a:rPr lang="tr-TR" sz="800" kern="1200" dirty="0">
                          <a:solidFill>
                            <a:schemeClr val="dk1"/>
                          </a:solidFill>
                          <a:latin typeface="Times New Roman" pitchFamily="18" charset="0"/>
                          <a:ea typeface="+mn-ea"/>
                          <a:cs typeface="Times New Roman" pitchFamily="18" charset="0"/>
                        </a:rPr>
                        <a:t>Aynı işlemin diğer çemberlerde de yapıldığında sonucun aynı olduğu görülür.</a:t>
                      </a:r>
                      <a:endParaRPr lang="tr-TR" sz="800" dirty="0">
                        <a:latin typeface="Times New Roman" pitchFamily="18" charset="0"/>
                        <a:cs typeface="Times New Roman" pitchFamily="18" charset="0"/>
                      </a:endParaRPr>
                    </a:p>
                  </a:txBody>
                  <a:tcPr marL="19355" marR="19355" marT="9679" marB="9679"/>
                </a:tc>
                <a:tc rowSpan="2">
                  <a:txBody>
                    <a:bodyPr/>
                    <a:lstStyle/>
                    <a:p>
                      <a:endParaRPr lang="tr-TR" sz="400" dirty="0"/>
                    </a:p>
                  </a:txBody>
                  <a:tcPr marL="19355" marR="19355" marT="9679" marB="9679"/>
                </a:tc>
                <a:extLst>
                  <a:ext uri="{0D108BD9-81ED-4DB2-BD59-A6C34878D82A}">
                    <a16:rowId xmlns:a16="http://schemas.microsoft.com/office/drawing/2014/main" val="10003"/>
                  </a:ext>
                </a:extLst>
              </a:tr>
              <a:tr h="663788">
                <a:tc>
                  <a:txBody>
                    <a:bodyPr/>
                    <a:lstStyle/>
                    <a:p>
                      <a:pPr marL="0" marR="0" lvl="0" indent="0" algn="l" defTabSz="3290800" rtl="0" eaLnBrk="1" fontAlgn="auto" latinLnBrk="0" hangingPunct="1">
                        <a:lnSpc>
                          <a:spcPct val="100000"/>
                        </a:lnSpc>
                        <a:spcBef>
                          <a:spcPts val="0"/>
                        </a:spcBef>
                        <a:spcAft>
                          <a:spcPts val="0"/>
                        </a:spcAft>
                        <a:buClrTx/>
                        <a:buSzTx/>
                        <a:buFontTx/>
                        <a:buNone/>
                        <a:tabLst/>
                        <a:defRPr/>
                      </a:pPr>
                      <a:r>
                        <a:rPr lang="tr-TR" sz="800" kern="1200" dirty="0">
                          <a:solidFill>
                            <a:schemeClr val="dk1"/>
                          </a:solidFill>
                          <a:latin typeface="Times New Roman" pitchFamily="18" charset="0"/>
                          <a:ea typeface="+mn-ea"/>
                          <a:cs typeface="Times New Roman" pitchFamily="18" charset="0"/>
                        </a:rPr>
                        <a:t>Bu yaptığımız işlemin matematiksel olarak ifade edilmesi istenir. Çevre uzunluğu çap uzunluğuna bölünür ve tüm çemberler için çevre /</a:t>
                      </a:r>
                      <a:r>
                        <a:rPr lang="tr-TR" sz="800" kern="1200" baseline="0" dirty="0">
                          <a:solidFill>
                            <a:schemeClr val="dk1"/>
                          </a:solidFill>
                          <a:latin typeface="Times New Roman" pitchFamily="18" charset="0"/>
                          <a:ea typeface="+mn-ea"/>
                          <a:cs typeface="Times New Roman" pitchFamily="18" charset="0"/>
                        </a:rPr>
                        <a:t> </a:t>
                      </a:r>
                      <a:r>
                        <a:rPr lang="tr-TR" sz="800" kern="1200" dirty="0">
                          <a:solidFill>
                            <a:schemeClr val="dk1"/>
                          </a:solidFill>
                          <a:latin typeface="Times New Roman" pitchFamily="18" charset="0"/>
                          <a:ea typeface="+mn-ea"/>
                          <a:cs typeface="Times New Roman" pitchFamily="18" charset="0"/>
                        </a:rPr>
                        <a:t>çap oranının</a:t>
                      </a:r>
                      <a:r>
                        <a:rPr lang="tr-TR" sz="800" kern="1200" baseline="0" dirty="0">
                          <a:solidFill>
                            <a:schemeClr val="dk1"/>
                          </a:solidFill>
                          <a:latin typeface="Times New Roman" pitchFamily="18" charset="0"/>
                          <a:ea typeface="+mn-ea"/>
                          <a:cs typeface="Times New Roman" pitchFamily="18" charset="0"/>
                        </a:rPr>
                        <a:t> </a:t>
                      </a:r>
                      <a:r>
                        <a:rPr lang="tr-TR" sz="800" kern="1200" dirty="0">
                          <a:solidFill>
                            <a:schemeClr val="dk1"/>
                          </a:solidFill>
                          <a:latin typeface="Times New Roman" pitchFamily="18" charset="0"/>
                          <a:ea typeface="+mn-ea"/>
                          <a:cs typeface="Times New Roman" pitchFamily="18" charset="0"/>
                        </a:rPr>
                        <a:t>sabit </a:t>
                      </a:r>
                      <a:r>
                        <a:rPr lang="tr-TR" sz="800" kern="1200" baseline="0" dirty="0">
                          <a:solidFill>
                            <a:schemeClr val="dk1"/>
                          </a:solidFill>
                          <a:latin typeface="Times New Roman" pitchFamily="18" charset="0"/>
                          <a:ea typeface="+mn-ea"/>
                          <a:cs typeface="Times New Roman" pitchFamily="18" charset="0"/>
                        </a:rPr>
                        <a:t> bir değer olan 3,14’e yani pi sayısına eşit </a:t>
                      </a:r>
                      <a:r>
                        <a:rPr lang="tr-TR" sz="800" kern="1200" dirty="0">
                          <a:solidFill>
                            <a:schemeClr val="dk1"/>
                          </a:solidFill>
                          <a:latin typeface="Times New Roman" pitchFamily="18" charset="0"/>
                          <a:ea typeface="+mn-ea"/>
                          <a:cs typeface="Times New Roman" pitchFamily="18" charset="0"/>
                        </a:rPr>
                        <a:t>olduğu fark edilir.</a:t>
                      </a:r>
                    </a:p>
                  </a:txBody>
                  <a:tcPr marL="19355" marR="19355" marT="9679" marB="9679"/>
                </a:tc>
                <a:tc vMerge="1">
                  <a:txBody>
                    <a:bodyPr/>
                    <a:lstStyle/>
                    <a:p>
                      <a:endParaRPr lang="tr-TR" dirty="0"/>
                    </a:p>
                  </a:txBody>
                  <a:tcPr/>
                </a:tc>
                <a:extLst>
                  <a:ext uri="{0D108BD9-81ED-4DB2-BD59-A6C34878D82A}">
                    <a16:rowId xmlns:a16="http://schemas.microsoft.com/office/drawing/2014/main" val="10004"/>
                  </a:ext>
                </a:extLst>
              </a:tr>
            </a:tbl>
          </a:graphicData>
        </a:graphic>
      </p:graphicFrame>
      <p:sp>
        <p:nvSpPr>
          <p:cNvPr id="14340" name="Rectangle 4"/>
          <p:cNvSpPr>
            <a:spLocks noChangeArrowheads="1"/>
          </p:cNvSpPr>
          <p:nvPr/>
        </p:nvSpPr>
        <p:spPr bwMode="auto">
          <a:xfrm>
            <a:off x="761944" y="1152312"/>
            <a:ext cx="39153" cy="78153"/>
          </a:xfrm>
          <a:prstGeom prst="rect">
            <a:avLst/>
          </a:prstGeom>
          <a:noFill/>
          <a:ln w="9525">
            <a:noFill/>
            <a:miter lim="800000"/>
            <a:headEnd/>
            <a:tailEnd/>
          </a:ln>
          <a:effectLst/>
        </p:spPr>
        <p:txBody>
          <a:bodyPr vert="horz" wrap="none" lIns="19355" tIns="9679" rIns="19355" bIns="9679" numCol="1" anchor="ctr" anchorCtr="0" compatLnSpc="1">
            <a:prstTxWarp prst="textNoShape">
              <a:avLst/>
            </a:prstTxWarp>
            <a:spAutoFit/>
          </a:bodyPr>
          <a:lstStyle/>
          <a:p>
            <a:endParaRPr lang="tr-TR" sz="381"/>
          </a:p>
        </p:txBody>
      </p:sp>
      <p:sp>
        <p:nvSpPr>
          <p:cNvPr id="14342" name="Rectangle 6"/>
          <p:cNvSpPr>
            <a:spLocks noChangeArrowheads="1"/>
          </p:cNvSpPr>
          <p:nvPr/>
        </p:nvSpPr>
        <p:spPr bwMode="auto">
          <a:xfrm>
            <a:off x="761944" y="1152312"/>
            <a:ext cx="39153" cy="78153"/>
          </a:xfrm>
          <a:prstGeom prst="rect">
            <a:avLst/>
          </a:prstGeom>
          <a:noFill/>
          <a:ln w="9525">
            <a:noFill/>
            <a:miter lim="800000"/>
            <a:headEnd/>
            <a:tailEnd/>
          </a:ln>
          <a:effectLst/>
        </p:spPr>
        <p:txBody>
          <a:bodyPr vert="horz" wrap="none" lIns="19355" tIns="9679" rIns="19355" bIns="9679" numCol="1" anchor="ctr" anchorCtr="0" compatLnSpc="1">
            <a:prstTxWarp prst="textNoShape">
              <a:avLst/>
            </a:prstTxWarp>
            <a:spAutoFit/>
          </a:bodyPr>
          <a:lstStyle/>
          <a:p>
            <a:endParaRPr lang="tr-TR" sz="381"/>
          </a:p>
        </p:txBody>
      </p:sp>
      <p:sp>
        <p:nvSpPr>
          <p:cNvPr id="14346" name="Rectangle 10"/>
          <p:cNvSpPr>
            <a:spLocks noChangeArrowheads="1"/>
          </p:cNvSpPr>
          <p:nvPr/>
        </p:nvSpPr>
        <p:spPr bwMode="auto">
          <a:xfrm>
            <a:off x="761944" y="1152312"/>
            <a:ext cx="39153" cy="78153"/>
          </a:xfrm>
          <a:prstGeom prst="rect">
            <a:avLst/>
          </a:prstGeom>
          <a:noFill/>
          <a:ln w="9525">
            <a:noFill/>
            <a:miter lim="800000"/>
            <a:headEnd/>
            <a:tailEnd/>
          </a:ln>
          <a:effectLst/>
        </p:spPr>
        <p:txBody>
          <a:bodyPr vert="horz" wrap="none" lIns="19355" tIns="9679" rIns="19355" bIns="9679" numCol="1" anchor="ctr" anchorCtr="0" compatLnSpc="1">
            <a:prstTxWarp prst="textNoShape">
              <a:avLst/>
            </a:prstTxWarp>
            <a:spAutoFit/>
          </a:bodyPr>
          <a:lstStyle/>
          <a:p>
            <a:endParaRPr lang="tr-TR" sz="381"/>
          </a:p>
        </p:txBody>
      </p:sp>
      <p:sp>
        <p:nvSpPr>
          <p:cNvPr id="14347" name="Rectangle 11"/>
          <p:cNvSpPr>
            <a:spLocks noChangeArrowheads="1"/>
          </p:cNvSpPr>
          <p:nvPr/>
        </p:nvSpPr>
        <p:spPr bwMode="auto">
          <a:xfrm>
            <a:off x="761944" y="1257154"/>
            <a:ext cx="39153" cy="78153"/>
          </a:xfrm>
          <a:prstGeom prst="rect">
            <a:avLst/>
          </a:prstGeom>
          <a:noFill/>
          <a:ln w="9525">
            <a:noFill/>
            <a:miter lim="800000"/>
            <a:headEnd/>
            <a:tailEnd/>
          </a:ln>
          <a:effectLst/>
        </p:spPr>
        <p:txBody>
          <a:bodyPr vert="horz" wrap="none" lIns="19355" tIns="9679" rIns="19355" bIns="9679" numCol="1" anchor="ctr" anchorCtr="0" compatLnSpc="1">
            <a:prstTxWarp prst="textNoShape">
              <a:avLst/>
            </a:prstTxWarp>
            <a:spAutoFit/>
          </a:bodyPr>
          <a:lstStyle/>
          <a:p>
            <a:pPr defTabSz="193574" fontAlgn="base">
              <a:spcBef>
                <a:spcPct val="0"/>
              </a:spcBef>
              <a:spcAft>
                <a:spcPct val="0"/>
              </a:spcAft>
            </a:pPr>
            <a:endParaRPr lang="tr-TR" sz="381">
              <a:latin typeface="Arial" pitchFamily="34" charset="0"/>
              <a:cs typeface="Arial" pitchFamily="34" charset="0"/>
            </a:endParaRPr>
          </a:p>
        </p:txBody>
      </p:sp>
      <p:pic>
        <p:nvPicPr>
          <p:cNvPr id="57" name="56 Resim" descr="WhatsApp Image 2020-05-10 at 18.03.34.jpeg"/>
          <p:cNvPicPr>
            <a:picLocks noChangeAspect="1"/>
          </p:cNvPicPr>
          <p:nvPr/>
        </p:nvPicPr>
        <p:blipFill>
          <a:blip r:embed="rId13" cstate="print"/>
          <a:stretch>
            <a:fillRect/>
          </a:stretch>
        </p:blipFill>
        <p:spPr>
          <a:xfrm>
            <a:off x="5175109" y="7494078"/>
            <a:ext cx="810167" cy="475467"/>
          </a:xfrm>
          <a:prstGeom prst="rect">
            <a:avLst/>
          </a:prstGeom>
        </p:spPr>
      </p:pic>
      <p:pic>
        <p:nvPicPr>
          <p:cNvPr id="58" name="57 Resim" descr="WhatsApp Image 2020-05-10 at 15.52.18 (1).jpeg"/>
          <p:cNvPicPr>
            <a:picLocks noChangeAspect="1"/>
          </p:cNvPicPr>
          <p:nvPr/>
        </p:nvPicPr>
        <p:blipFill>
          <a:blip r:embed="rId14" cstate="print"/>
          <a:stretch>
            <a:fillRect/>
          </a:stretch>
        </p:blipFill>
        <p:spPr>
          <a:xfrm>
            <a:off x="5302692" y="5880323"/>
            <a:ext cx="489335" cy="367001"/>
          </a:xfrm>
          <a:prstGeom prst="rect">
            <a:avLst/>
          </a:prstGeom>
        </p:spPr>
      </p:pic>
      <p:pic>
        <p:nvPicPr>
          <p:cNvPr id="60" name="59 Resim" descr="WhatsApp Image 2020-05-10 at 15.52.16.jpeg"/>
          <p:cNvPicPr>
            <a:picLocks noChangeAspect="1"/>
          </p:cNvPicPr>
          <p:nvPr/>
        </p:nvPicPr>
        <p:blipFill>
          <a:blip r:embed="rId15" cstate="print"/>
          <a:stretch>
            <a:fillRect/>
          </a:stretch>
        </p:blipFill>
        <p:spPr>
          <a:xfrm>
            <a:off x="5358801" y="6883104"/>
            <a:ext cx="479408" cy="359556"/>
          </a:xfrm>
          <a:prstGeom prst="rect">
            <a:avLst/>
          </a:prstGeom>
        </p:spPr>
      </p:pic>
      <p:pic>
        <p:nvPicPr>
          <p:cNvPr id="61" name="60 Resim" descr="WhatsApp Image 2020-05-10 at 15.52.18.jpeg"/>
          <p:cNvPicPr>
            <a:picLocks noChangeAspect="1"/>
          </p:cNvPicPr>
          <p:nvPr/>
        </p:nvPicPr>
        <p:blipFill>
          <a:blip r:embed="rId16" cstate="print"/>
          <a:stretch>
            <a:fillRect/>
          </a:stretch>
        </p:blipFill>
        <p:spPr>
          <a:xfrm>
            <a:off x="5302692" y="6453550"/>
            <a:ext cx="494299" cy="370723"/>
          </a:xfrm>
          <a:prstGeom prst="rect">
            <a:avLst/>
          </a:prstGeom>
        </p:spPr>
      </p:pic>
      <p:pic>
        <p:nvPicPr>
          <p:cNvPr id="63" name="62 Resim" descr="WhatsApp Image 2020-05-10 at 03.18.03.jpeg"/>
          <p:cNvPicPr>
            <a:picLocks noChangeAspect="1"/>
          </p:cNvPicPr>
          <p:nvPr/>
        </p:nvPicPr>
        <p:blipFill>
          <a:blip r:embed="rId17" cstate="print"/>
          <a:stretch>
            <a:fillRect/>
          </a:stretch>
        </p:blipFill>
        <p:spPr>
          <a:xfrm>
            <a:off x="2315704" y="6252732"/>
            <a:ext cx="677924" cy="454209"/>
          </a:xfrm>
          <a:prstGeom prst="rect">
            <a:avLst/>
          </a:prstGeom>
        </p:spPr>
      </p:pic>
      <p:pic>
        <p:nvPicPr>
          <p:cNvPr id="64" name="63 Resim" descr="WhatsApp Image 2020-05-10 at 15.15.24.jpeg"/>
          <p:cNvPicPr>
            <a:picLocks noChangeAspect="1"/>
          </p:cNvPicPr>
          <p:nvPr/>
        </p:nvPicPr>
        <p:blipFill>
          <a:blip r:embed="rId18" cstate="print"/>
          <a:stretch>
            <a:fillRect/>
          </a:stretch>
        </p:blipFill>
        <p:spPr>
          <a:xfrm>
            <a:off x="5400890" y="1927957"/>
            <a:ext cx="514149" cy="385612"/>
          </a:xfrm>
          <a:prstGeom prst="rect">
            <a:avLst/>
          </a:prstGeom>
        </p:spPr>
      </p:pic>
      <p:pic>
        <p:nvPicPr>
          <p:cNvPr id="43" name="33 Resim" descr="WhatsApp Image 2020-05-10 at 03.31.31.jpeg">
            <a:extLst>
              <a:ext uri="{FF2B5EF4-FFF2-40B4-BE49-F238E27FC236}">
                <a16:creationId xmlns:a16="http://schemas.microsoft.com/office/drawing/2014/main" id="{8DC19534-D7B6-A745-AAD1-EDC9F2505AAC}"/>
              </a:ext>
            </a:extLst>
          </p:cNvPr>
          <p:cNvPicPr>
            <a:picLocks noChangeAspect="1"/>
          </p:cNvPicPr>
          <p:nvPr/>
        </p:nvPicPr>
        <p:blipFill>
          <a:blip r:embed="rId19" cstate="print"/>
          <a:stretch>
            <a:fillRect/>
          </a:stretch>
        </p:blipFill>
        <p:spPr>
          <a:xfrm>
            <a:off x="2475791" y="5631832"/>
            <a:ext cx="385479" cy="513651"/>
          </a:xfrm>
          <a:prstGeom prst="rect">
            <a:avLst/>
          </a:prstGeom>
        </p:spPr>
      </p:pic>
      <p:pic>
        <p:nvPicPr>
          <p:cNvPr id="45" name="34 Resim" descr="WhatsApp Image 2020-05-10 at 15.15.24 (2).jpeg">
            <a:extLst>
              <a:ext uri="{FF2B5EF4-FFF2-40B4-BE49-F238E27FC236}">
                <a16:creationId xmlns:a16="http://schemas.microsoft.com/office/drawing/2014/main" id="{5DF80A80-614A-A64A-B89E-E7CA314E7457}"/>
              </a:ext>
            </a:extLst>
          </p:cNvPr>
          <p:cNvPicPr>
            <a:picLocks noChangeAspect="1"/>
          </p:cNvPicPr>
          <p:nvPr/>
        </p:nvPicPr>
        <p:blipFill>
          <a:blip r:embed="rId20" cstate="print"/>
          <a:stretch>
            <a:fillRect/>
          </a:stretch>
        </p:blipFill>
        <p:spPr>
          <a:xfrm>
            <a:off x="2444538" y="6814190"/>
            <a:ext cx="447004" cy="466828"/>
          </a:xfrm>
          <a:prstGeom prst="rect">
            <a:avLst/>
          </a:prstGeom>
        </p:spPr>
      </p:pic>
    </p:spTree>
    <p:extLst>
      <p:ext uri="{BB962C8B-B14F-4D97-AF65-F5344CB8AC3E}">
        <p14:creationId xmlns:p14="http://schemas.microsoft.com/office/powerpoint/2010/main" val="711189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68615" y="1181766"/>
            <a:ext cx="4953104" cy="403275"/>
          </a:xfrm>
        </p:spPr>
        <p:txBody>
          <a:bodyPr>
            <a:noAutofit/>
          </a:bodyPr>
          <a:lstStyle/>
          <a:p>
            <a:pPr algn="ctr"/>
            <a:r>
              <a:rPr lang="tr-TR" sz="900" b="1" dirty="0">
                <a:latin typeface="Times New Roman" panose="02020603050405020304" pitchFamily="18" charset="0"/>
                <a:cs typeface="Times New Roman" panose="02020603050405020304" pitchFamily="18" charset="0"/>
              </a:rPr>
              <a:t>Dik Dairesel Silindirin Yüzey Alanı Bağıntısı Etkinlik Süreci</a:t>
            </a:r>
            <a:br>
              <a:rPr lang="tr-TR" sz="900" b="1" dirty="0">
                <a:latin typeface="Times New Roman" panose="02020603050405020304" pitchFamily="18" charset="0"/>
                <a:cs typeface="Times New Roman" panose="02020603050405020304" pitchFamily="18" charset="0"/>
              </a:rPr>
            </a:br>
            <a:r>
              <a:rPr lang="tr-TR" sz="900" b="1" dirty="0">
                <a:latin typeface="Times New Roman" panose="02020603050405020304" pitchFamily="18" charset="0"/>
                <a:cs typeface="Times New Roman" panose="02020603050405020304" pitchFamily="18" charset="0"/>
              </a:rPr>
              <a:t>Tuğçe Çakal-17133004  ve Sıla Ağırbaş-17133028</a:t>
            </a:r>
            <a:br>
              <a:rPr lang="tr-TR" sz="900" b="1" dirty="0">
                <a:latin typeface="Times New Roman" panose="02020603050405020304" pitchFamily="18" charset="0"/>
                <a:cs typeface="Times New Roman" panose="02020603050405020304" pitchFamily="18" charset="0"/>
              </a:rPr>
            </a:br>
            <a:r>
              <a:rPr lang="tr-TR" sz="900" b="1" dirty="0">
                <a:latin typeface="Times New Roman" panose="02020603050405020304" pitchFamily="18" charset="0"/>
                <a:cs typeface="Times New Roman" panose="02020603050405020304" pitchFamily="18" charset="0"/>
              </a:rPr>
              <a:t>Pamukkale Üniversitesi İlköğretim Matematik Öğretmenliği</a:t>
            </a:r>
          </a:p>
        </p:txBody>
      </p:sp>
      <p:sp>
        <p:nvSpPr>
          <p:cNvPr id="5" name="İçerik Yer Tutucusu 4"/>
          <p:cNvSpPr>
            <a:spLocks noGrp="1" noChangeAspect="1"/>
          </p:cNvSpPr>
          <p:nvPr>
            <p:ph sz="half" idx="1"/>
          </p:nvPr>
        </p:nvSpPr>
        <p:spPr>
          <a:xfrm>
            <a:off x="944384" y="1665292"/>
            <a:ext cx="2346049" cy="5495865"/>
          </a:xfrm>
        </p:spPr>
        <p:txBody>
          <a:bodyPr>
            <a:normAutofit/>
          </a:bodyPr>
          <a:lstStyle/>
          <a:p>
            <a:pPr marL="0" indent="0" algn="just">
              <a:spcBef>
                <a:spcPts val="0"/>
              </a:spcBef>
              <a:buNone/>
            </a:pPr>
            <a:r>
              <a:rPr lang="tr-TR" sz="800" dirty="0">
                <a:latin typeface="Times New Roman" pitchFamily="18" charset="0"/>
                <a:cs typeface="Times New Roman" pitchFamily="18" charset="0"/>
              </a:rPr>
              <a:t>Değişen dünya şartları ve hızlı bir şekilde ilerleyen teknolojik gelişmeler ışığında matematik eğitiminin amaçları da bu doğrultuda değişim gösterebilmektedir. Türkiye’de ve dünya da artık sadece matematiği bilen bireyler değil aynı zamanda öğrendiği matematiği yaşadığı dünya koşullarına göre uyarlayan, matematiksel yetkinliği ile yorumlayabilen ve gündelik yaşantısında karşılaştığı problemleri çözmek için matematiksel düşünme tarzlarını geliştiren bireylere ihtiyaç duymaktadır(Milli Eğitim Bakanlığı [MEB], 2018). </a:t>
            </a:r>
          </a:p>
          <a:p>
            <a:pPr marL="0" indent="0" algn="just">
              <a:spcBef>
                <a:spcPts val="0"/>
              </a:spcBef>
              <a:buNone/>
            </a:pPr>
            <a:r>
              <a:rPr lang="tr-TR" sz="800" dirty="0">
                <a:latin typeface="Times New Roman" pitchFamily="18" charset="0"/>
                <a:cs typeface="Times New Roman" pitchFamily="18" charset="0"/>
              </a:rPr>
              <a:t>Öğretim sürecinde somut materyal kullanımı, öğrencilerin programda öngörülen hedeflere ulaşmasında etkin bir rol oynar (Karamustafaoğlu, 2006). Bu çalışmada öğrencilerin dik dairesel silindirin temel elemanları ve özellikleri bilgisi bilindiği kabul edilerek hazırlanmıştır. Dik dairesel silindirin açınımı ile yüzey alanı bağıntısının oluşturulması amaçlanmıştır. </a:t>
            </a: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r>
              <a:rPr lang="tr-TR" sz="508" dirty="0">
                <a:latin typeface="Times New Roman" pitchFamily="18" charset="0"/>
                <a:cs typeface="Times New Roman" pitchFamily="18" charset="0"/>
              </a:rPr>
              <a:t>Aşağıda, dik dairesel silindirin yüzey alanını bulma etkinlikleri kazanımla ilişkili olarak gösterilmektedir.</a:t>
            </a: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latin typeface="Times New Roman" pitchFamily="18" charset="0"/>
              <a:cs typeface="Times New Roman" pitchFamily="18" charset="0"/>
            </a:endParaRPr>
          </a:p>
          <a:p>
            <a:pPr marL="0" indent="0" algn="just">
              <a:spcBef>
                <a:spcPts val="0"/>
              </a:spcBef>
              <a:buNone/>
            </a:pPr>
            <a:endParaRPr lang="tr-TR" sz="508"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p:txBody>
      </p:sp>
      <p:sp>
        <p:nvSpPr>
          <p:cNvPr id="7" name="Dikdörtgen 6"/>
          <p:cNvSpPr>
            <a:spLocks/>
          </p:cNvSpPr>
          <p:nvPr/>
        </p:nvSpPr>
        <p:spPr>
          <a:xfrm>
            <a:off x="761944"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9" name="Dikdörtgen 8"/>
          <p:cNvSpPr>
            <a:spLocks/>
          </p:cNvSpPr>
          <p:nvPr/>
        </p:nvSpPr>
        <p:spPr>
          <a:xfrm>
            <a:off x="5905552"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sp>
        <p:nvSpPr>
          <p:cNvPr id="11" name="Dikdörtgen 10"/>
          <p:cNvSpPr>
            <a:spLocks/>
          </p:cNvSpPr>
          <p:nvPr/>
        </p:nvSpPr>
        <p:spPr>
          <a:xfrm>
            <a:off x="5919840" y="1143000"/>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graphicFrame>
        <p:nvGraphicFramePr>
          <p:cNvPr id="15" name="Tablo 14"/>
          <p:cNvGraphicFramePr>
            <a:graphicFrameLocks noGrp="1"/>
          </p:cNvGraphicFramePr>
          <p:nvPr>
            <p:extLst>
              <p:ext uri="{D42A27DB-BD31-4B8C-83A1-F6EECF244321}">
                <p14:modId xmlns:p14="http://schemas.microsoft.com/office/powerpoint/2010/main" val="940985253"/>
              </p:ext>
            </p:extLst>
          </p:nvPr>
        </p:nvGraphicFramePr>
        <p:xfrm>
          <a:off x="951601" y="3866038"/>
          <a:ext cx="2331617" cy="3949611"/>
        </p:xfrm>
        <a:graphic>
          <a:graphicData uri="http://schemas.openxmlformats.org/drawingml/2006/table">
            <a:tbl>
              <a:tblPr firstRow="1" bandRow="1">
                <a:tableStyleId>{5C22544A-7EE6-4342-B048-85BDC9FD1C3A}</a:tableStyleId>
              </a:tblPr>
              <a:tblGrid>
                <a:gridCol w="489209">
                  <a:extLst>
                    <a:ext uri="{9D8B030D-6E8A-4147-A177-3AD203B41FA5}">
                      <a16:colId xmlns:a16="http://schemas.microsoft.com/office/drawing/2014/main" val="20000"/>
                    </a:ext>
                  </a:extLst>
                </a:gridCol>
                <a:gridCol w="625480">
                  <a:extLst>
                    <a:ext uri="{9D8B030D-6E8A-4147-A177-3AD203B41FA5}">
                      <a16:colId xmlns:a16="http://schemas.microsoft.com/office/drawing/2014/main" val="20001"/>
                    </a:ext>
                  </a:extLst>
                </a:gridCol>
                <a:gridCol w="570984">
                  <a:extLst>
                    <a:ext uri="{9D8B030D-6E8A-4147-A177-3AD203B41FA5}">
                      <a16:colId xmlns:a16="http://schemas.microsoft.com/office/drawing/2014/main" val="20002"/>
                    </a:ext>
                  </a:extLst>
                </a:gridCol>
                <a:gridCol w="645944">
                  <a:extLst>
                    <a:ext uri="{9D8B030D-6E8A-4147-A177-3AD203B41FA5}">
                      <a16:colId xmlns:a16="http://schemas.microsoft.com/office/drawing/2014/main" val="20003"/>
                    </a:ext>
                  </a:extLst>
                </a:gridCol>
              </a:tblGrid>
              <a:tr h="98752">
                <a:tc gridSpan="4">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b="1" dirty="0">
                          <a:solidFill>
                            <a:srgbClr val="FF0000"/>
                          </a:solidFill>
                          <a:latin typeface="Times New Roman" pitchFamily="18" charset="0"/>
                          <a:cs typeface="Times New Roman" pitchFamily="18" charset="0"/>
                        </a:rPr>
                        <a:t>Dik dairesel</a:t>
                      </a:r>
                      <a:r>
                        <a:rPr lang="tr-TR" sz="400" b="1" baseline="0" dirty="0">
                          <a:solidFill>
                            <a:srgbClr val="FF0000"/>
                          </a:solidFill>
                          <a:latin typeface="Times New Roman" pitchFamily="18" charset="0"/>
                          <a:cs typeface="Times New Roman" pitchFamily="18" charset="0"/>
                        </a:rPr>
                        <a:t> silindirin yüzey alanı bağıntısını oluşturma</a:t>
                      </a:r>
                      <a:endParaRPr lang="tr-TR" sz="400" b="1" dirty="0">
                        <a:solidFill>
                          <a:srgbClr val="FF0000"/>
                        </a:solidFill>
                        <a:latin typeface="Times New Roman" pitchFamily="18" charset="0"/>
                        <a:cs typeface="Times New Roman" pitchFamily="18" charset="0"/>
                      </a:endParaRPr>
                    </a:p>
                  </a:txBody>
                  <a:tcPr marL="19355" marR="19355" marT="9679" marB="9679">
                    <a:solidFill>
                      <a:schemeClr val="accent2">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481663">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dirty="0">
                          <a:latin typeface="Times New Roman" pitchFamily="18" charset="0"/>
                          <a:cs typeface="Times New Roman" pitchFamily="18" charset="0"/>
                        </a:rPr>
                        <a:t>1)Kartonumuzu</a:t>
                      </a:r>
                      <a:r>
                        <a:rPr lang="tr-TR" sz="400" baseline="0" dirty="0">
                          <a:latin typeface="Times New Roman" pitchFamily="18" charset="0"/>
                          <a:cs typeface="Times New Roman" pitchFamily="18" charset="0"/>
                        </a:rPr>
                        <a:t> dikdörtgen bir şekilde keselim.</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dirty="0">
                          <a:latin typeface="Times New Roman" pitchFamily="18" charset="0"/>
                          <a:cs typeface="Times New Roman" pitchFamily="18" charset="0"/>
                        </a:rPr>
                        <a:t>2) Kestiğimiz dikdörtgeni</a:t>
                      </a:r>
                      <a:r>
                        <a:rPr lang="tr-TR" sz="400" baseline="0" dirty="0">
                          <a:latin typeface="Times New Roman" pitchFamily="18" charset="0"/>
                          <a:cs typeface="Times New Roman" pitchFamily="18" charset="0"/>
                        </a:rPr>
                        <a:t> bir kenarı etrafında 360</a:t>
                      </a:r>
                      <a:r>
                        <a:rPr lang="tr-TR" sz="400" baseline="0" dirty="0">
                          <a:latin typeface="Cambria Math"/>
                          <a:ea typeface="Cambria Math"/>
                          <a:cs typeface="Times New Roman" pitchFamily="18" charset="0"/>
                        </a:rPr>
                        <a:t>° döndürelim.</a:t>
                      </a:r>
                      <a:endParaRPr lang="tr-TR" sz="400" dirty="0">
                        <a:latin typeface="Times New Roman" pitchFamily="18" charset="0"/>
                        <a:cs typeface="Times New Roman" pitchFamily="18" charset="0"/>
                      </a:endParaRPr>
                    </a:p>
                    <a:p>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extLst>
                  <a:ext uri="{0D108BD9-81ED-4DB2-BD59-A6C34878D82A}">
                    <a16:rowId xmlns:a16="http://schemas.microsoft.com/office/drawing/2014/main" val="10001"/>
                  </a:ext>
                </a:extLst>
              </a:tr>
              <a:tr h="428239">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dirty="0">
                          <a:latin typeface="Times New Roman" pitchFamily="18" charset="0"/>
                          <a:cs typeface="Times New Roman" pitchFamily="18" charset="0"/>
                        </a:rPr>
                        <a:t>3)</a:t>
                      </a:r>
                      <a:r>
                        <a:rPr lang="tr-TR" sz="400" baseline="0" dirty="0">
                          <a:latin typeface="Times New Roman" pitchFamily="18" charset="0"/>
                          <a:cs typeface="Times New Roman" pitchFamily="18" charset="0"/>
                        </a:rPr>
                        <a:t> Dik dairesel silindirimizin taban alanlarını oluşturalım ve keselim.</a:t>
                      </a:r>
                      <a:endParaRPr lang="tr-TR" sz="400" dirty="0">
                        <a:latin typeface="Times New Roman" pitchFamily="18" charset="0"/>
                        <a:cs typeface="Times New Roman" pitchFamily="18" charset="0"/>
                      </a:endParaRPr>
                    </a:p>
                    <a:p>
                      <a:pPr marL="0" marR="0" lvl="0" indent="0" algn="l" defTabSz="2519995" rtl="0" eaLnBrk="1" fontAlgn="auto" latinLnBrk="0" hangingPunct="1">
                        <a:lnSpc>
                          <a:spcPct val="100000"/>
                        </a:lnSpc>
                        <a:spcBef>
                          <a:spcPts val="0"/>
                        </a:spcBef>
                        <a:spcAft>
                          <a:spcPts val="0"/>
                        </a:spcAft>
                        <a:buClrTx/>
                        <a:buSzTx/>
                        <a:buFontTx/>
                        <a:buNone/>
                        <a:tabLst/>
                        <a:defRPr/>
                      </a:pP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tc>
                  <a:txBody>
                    <a:bodyPr/>
                    <a:lstStyle/>
                    <a:p>
                      <a:r>
                        <a:rPr lang="tr-TR" sz="400" dirty="0">
                          <a:latin typeface="Times New Roman" pitchFamily="18" charset="0"/>
                          <a:cs typeface="Times New Roman" pitchFamily="18" charset="0"/>
                        </a:rPr>
                        <a:t>4)Dik dairesel</a:t>
                      </a:r>
                      <a:r>
                        <a:rPr lang="tr-TR" sz="400" baseline="0" dirty="0">
                          <a:latin typeface="Times New Roman" pitchFamily="18" charset="0"/>
                          <a:cs typeface="Times New Roman" pitchFamily="18" charset="0"/>
                        </a:rPr>
                        <a:t> silindirimizi tamamlayalım.</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extLst>
                  <a:ext uri="{0D108BD9-81ED-4DB2-BD59-A6C34878D82A}">
                    <a16:rowId xmlns:a16="http://schemas.microsoft.com/office/drawing/2014/main" val="10006"/>
                  </a:ext>
                </a:extLst>
              </a:tr>
              <a:tr h="448863">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dirty="0">
                          <a:latin typeface="Times New Roman" pitchFamily="18" charset="0"/>
                          <a:cs typeface="Times New Roman" pitchFamily="18" charset="0"/>
                        </a:rPr>
                        <a:t>5)Dik dairesel silindirin temel elemanlarını</a:t>
                      </a:r>
                      <a:r>
                        <a:rPr lang="tr-TR" sz="400" baseline="0" dirty="0">
                          <a:latin typeface="Times New Roman" pitchFamily="18" charset="0"/>
                          <a:cs typeface="Times New Roman" pitchFamily="18" charset="0"/>
                        </a:rPr>
                        <a:t> belirleyelim.</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tc>
                  <a:txBody>
                    <a:bodyPr/>
                    <a:lstStyle/>
                    <a:p>
                      <a:r>
                        <a:rPr lang="tr-TR" sz="400" dirty="0">
                          <a:latin typeface="Times New Roman" pitchFamily="18" charset="0"/>
                          <a:cs typeface="Times New Roman" pitchFamily="18" charset="0"/>
                        </a:rPr>
                        <a:t>6)Dik dairesel</a:t>
                      </a:r>
                      <a:r>
                        <a:rPr lang="tr-TR" sz="400" baseline="0" dirty="0">
                          <a:latin typeface="Times New Roman" pitchFamily="18" charset="0"/>
                          <a:cs typeface="Times New Roman" pitchFamily="18" charset="0"/>
                        </a:rPr>
                        <a:t> silindirin yüzey açınımını için şeklimizi açalım.</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extLst>
                  <a:ext uri="{0D108BD9-81ED-4DB2-BD59-A6C34878D82A}">
                    <a16:rowId xmlns:a16="http://schemas.microsoft.com/office/drawing/2014/main" val="10007"/>
                  </a:ext>
                </a:extLst>
              </a:tr>
              <a:tr h="518179">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dirty="0">
                          <a:latin typeface="Times New Roman" pitchFamily="18" charset="0"/>
                          <a:cs typeface="Times New Roman" pitchFamily="18" charset="0"/>
                        </a:rPr>
                        <a:t>7)Dik dairesel silindirin açınımından elde</a:t>
                      </a:r>
                      <a:r>
                        <a:rPr lang="tr-TR" sz="400" baseline="0" dirty="0">
                          <a:latin typeface="Times New Roman" pitchFamily="18" charset="0"/>
                          <a:cs typeface="Times New Roman" pitchFamily="18" charset="0"/>
                        </a:rPr>
                        <a:t> ettiğimiz dikdörtgenin ve iki adet dairenin bilgilerini yazalım.</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tc>
                  <a:txBody>
                    <a:bodyPr/>
                    <a:lstStyle/>
                    <a:p>
                      <a:r>
                        <a:rPr lang="tr-TR" sz="400" dirty="0">
                          <a:latin typeface="Times New Roman" pitchFamily="18" charset="0"/>
                          <a:cs typeface="Times New Roman" pitchFamily="18" charset="0"/>
                        </a:rPr>
                        <a:t>8)Dik</a:t>
                      </a:r>
                      <a:r>
                        <a:rPr lang="tr-TR" sz="400" baseline="0" dirty="0">
                          <a:latin typeface="Times New Roman" pitchFamily="18" charset="0"/>
                          <a:cs typeface="Times New Roman" pitchFamily="18" charset="0"/>
                        </a:rPr>
                        <a:t> dairesel silindirin yanal alanını bulalım.</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extLst>
                  <a:ext uri="{0D108BD9-81ED-4DB2-BD59-A6C34878D82A}">
                    <a16:rowId xmlns:a16="http://schemas.microsoft.com/office/drawing/2014/main" val="10008"/>
                  </a:ext>
                </a:extLst>
              </a:tr>
              <a:tr h="498353">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dirty="0">
                          <a:latin typeface="Times New Roman" pitchFamily="18" charset="0"/>
                          <a:cs typeface="Times New Roman" pitchFamily="18" charset="0"/>
                        </a:rPr>
                        <a:t>9)Dik dairesel silindirin taban alanlarını bulalım.</a:t>
                      </a: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tc>
                  <a:txBody>
                    <a:bodyPr/>
                    <a:lstStyle/>
                    <a:p>
                      <a:r>
                        <a:rPr lang="tr-TR" sz="400" dirty="0">
                          <a:latin typeface="Times New Roman" pitchFamily="18" charset="0"/>
                          <a:cs typeface="Times New Roman" pitchFamily="18" charset="0"/>
                        </a:rPr>
                        <a:t>10)Dik dairesel</a:t>
                      </a:r>
                      <a:r>
                        <a:rPr lang="tr-TR" sz="400" baseline="0" dirty="0">
                          <a:latin typeface="Times New Roman" pitchFamily="18" charset="0"/>
                          <a:cs typeface="Times New Roman" pitchFamily="18" charset="0"/>
                        </a:rPr>
                        <a:t> silindirin yanal alanını ve  taban alanlarını toplayarak yüzey alanı bağıntısını bulalım.</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a:txBody>
                    <a:bodyPr/>
                    <a:lstStyle/>
                    <a:p>
                      <a:endParaRPr lang="tr-TR" sz="400" dirty="0"/>
                    </a:p>
                  </a:txBody>
                  <a:tcPr marL="19355" marR="19355" marT="9679" marB="9679">
                    <a:solidFill>
                      <a:schemeClr val="accent2">
                        <a:lumMod val="20000"/>
                        <a:lumOff val="80000"/>
                      </a:schemeClr>
                    </a:solidFill>
                  </a:tcPr>
                </a:tc>
                <a:extLst>
                  <a:ext uri="{0D108BD9-81ED-4DB2-BD59-A6C34878D82A}">
                    <a16:rowId xmlns:a16="http://schemas.microsoft.com/office/drawing/2014/main" val="10009"/>
                  </a:ext>
                </a:extLst>
              </a:tr>
              <a:tr h="113712">
                <a:tc gridSpan="4">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b="1" dirty="0">
                          <a:solidFill>
                            <a:srgbClr val="00B0F0"/>
                          </a:solidFill>
                          <a:latin typeface="Times New Roman" pitchFamily="18" charset="0"/>
                          <a:cs typeface="Times New Roman" pitchFamily="18" charset="0"/>
                        </a:rPr>
                        <a:t>Öğrencilere sorulabilecek sorular</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2"/>
                  </a:ext>
                </a:extLst>
              </a:tr>
              <a:tr h="651479">
                <a:tc gridSpan="4">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dirty="0">
                          <a:latin typeface="Times New Roman" pitchFamily="18" charset="0"/>
                          <a:cs typeface="Times New Roman" pitchFamily="18" charset="0"/>
                        </a:rPr>
                        <a:t>Dik dairesel</a:t>
                      </a:r>
                      <a:r>
                        <a:rPr lang="tr-TR" sz="400" baseline="0" dirty="0">
                          <a:latin typeface="Times New Roman" pitchFamily="18" charset="0"/>
                          <a:cs typeface="Times New Roman" pitchFamily="18" charset="0"/>
                        </a:rPr>
                        <a:t> silindirin temel elemanları ve özellikleri nelerdir?</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Taban alanı nedir?</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Yanal alan nedir?</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Yüzey alanı için hangi bilgilere ihtiyacımız var? Bu bilgilere nasıl ulaşabiliriz?</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Günlük hayatta dik dairesel silindir ile nerelerde karşılaşabiliriz?</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Bu elde ettiğimiz bağıntıdan hangi çıkarımlara ulaşabiliriz?</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Bu adımdan sonra ne yapabiliriz? Neden?</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Dik dairesel silindirin başka hangi özellikleri vardır?</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Niçin dik dairesel silindirde dik diye belirtiyoruz?</a:t>
                      </a:r>
                    </a:p>
                    <a:p>
                      <a:pPr marL="0" marR="0" lvl="0" indent="0" algn="l" defTabSz="2519995" rtl="0" eaLnBrk="1" fontAlgn="auto" latinLnBrk="0" hangingPunct="1">
                        <a:lnSpc>
                          <a:spcPct val="100000"/>
                        </a:lnSpc>
                        <a:spcBef>
                          <a:spcPts val="0"/>
                        </a:spcBef>
                        <a:spcAft>
                          <a:spcPts val="0"/>
                        </a:spcAft>
                        <a:buClrTx/>
                        <a:buSzTx/>
                        <a:buFontTx/>
                        <a:buNone/>
                        <a:tabLst/>
                        <a:defRPr/>
                      </a:pPr>
                      <a:r>
                        <a:rPr lang="tr-TR" sz="400" baseline="0" dirty="0">
                          <a:latin typeface="Times New Roman" pitchFamily="18" charset="0"/>
                          <a:cs typeface="Times New Roman" pitchFamily="18" charset="0"/>
                        </a:rPr>
                        <a:t>Yüzey alanı bağıntısını bulmak için başka bir yol var mıdır?</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3"/>
                  </a:ext>
                </a:extLst>
              </a:tr>
              <a:tr h="158877">
                <a:tc gridSpan="4">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b="1" dirty="0">
                          <a:solidFill>
                            <a:srgbClr val="FFC000"/>
                          </a:solidFill>
                          <a:latin typeface="Times New Roman" pitchFamily="18" charset="0"/>
                          <a:cs typeface="Times New Roman" pitchFamily="18" charset="0"/>
                        </a:rPr>
                        <a:t>Öğrenci</a:t>
                      </a:r>
                      <a:r>
                        <a:rPr lang="tr-TR" sz="400" b="1" baseline="0" dirty="0">
                          <a:solidFill>
                            <a:srgbClr val="FFC000"/>
                          </a:solidFill>
                          <a:latin typeface="Times New Roman" pitchFamily="18" charset="0"/>
                          <a:cs typeface="Times New Roman" pitchFamily="18" charset="0"/>
                        </a:rPr>
                        <a:t> kazanımları:  </a:t>
                      </a:r>
                      <a:r>
                        <a:rPr lang="tr-TR" sz="400" b="0" baseline="0" dirty="0">
                          <a:solidFill>
                            <a:schemeClr val="tx1"/>
                          </a:solidFill>
                          <a:latin typeface="Times New Roman" pitchFamily="18" charset="0"/>
                          <a:cs typeface="Times New Roman" pitchFamily="18" charset="0"/>
                        </a:rPr>
                        <a:t>Dik dairesel silindiri oluşturabilir. Yanal alan ve taban alanı kavramlarının anlamlarını bilir. Dik dairesel silindirin temel elemanlarını kullanarak yüzey alanını bulur. </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4"/>
                  </a:ext>
                </a:extLst>
              </a:tr>
              <a:tr h="551494">
                <a:tc gridSpan="4">
                  <a:txBody>
                    <a:bodyPr/>
                    <a:lstStyle/>
                    <a:p>
                      <a:pPr marL="0" indent="0">
                        <a:buNone/>
                      </a:pPr>
                      <a:r>
                        <a:rPr lang="tr-TR" sz="400" b="1" dirty="0">
                          <a:solidFill>
                            <a:srgbClr val="00B050"/>
                          </a:solidFill>
                          <a:latin typeface="Times New Roman" pitchFamily="18" charset="0"/>
                          <a:cs typeface="Times New Roman" pitchFamily="18" charset="0"/>
                        </a:rPr>
                        <a:t>İlgili kazanım</a:t>
                      </a:r>
                      <a:r>
                        <a:rPr lang="tr-TR" sz="400" dirty="0">
                          <a:solidFill>
                            <a:srgbClr val="00B050"/>
                          </a:solidFill>
                          <a:latin typeface="Times New Roman" pitchFamily="18" charset="0"/>
                          <a:cs typeface="Times New Roman" pitchFamily="18" charset="0"/>
                        </a:rPr>
                        <a:t>:</a:t>
                      </a:r>
                      <a:r>
                        <a:rPr lang="tr-TR" sz="400" baseline="0" dirty="0">
                          <a:solidFill>
                            <a:srgbClr val="00B050"/>
                          </a:solidFill>
                          <a:latin typeface="Times New Roman" pitchFamily="18" charset="0"/>
                          <a:cs typeface="Times New Roman" pitchFamily="18" charset="0"/>
                        </a:rPr>
                        <a:t> </a:t>
                      </a:r>
                      <a:r>
                        <a:rPr lang="tr-TR" sz="400" dirty="0">
                          <a:latin typeface="Times New Roman" pitchFamily="18" charset="0"/>
                          <a:cs typeface="Times New Roman" pitchFamily="18" charset="0"/>
                        </a:rPr>
                        <a:t>8.3.4.3.</a:t>
                      </a:r>
                      <a:r>
                        <a:rPr lang="tr-TR" sz="400" baseline="0" dirty="0">
                          <a:latin typeface="Times New Roman" pitchFamily="18" charset="0"/>
                          <a:cs typeface="Times New Roman" pitchFamily="18" charset="0"/>
                        </a:rPr>
                        <a:t> Dik dairesel silindirin yüzey alanı bağıntısını oluşturur, ilgili problemleri çözer.</a:t>
                      </a:r>
                      <a:endParaRPr lang="tr-TR" sz="400" dirty="0">
                        <a:latin typeface="Times New Roman" pitchFamily="18" charset="0"/>
                        <a:cs typeface="Times New Roman" pitchFamily="18" charset="0"/>
                      </a:endParaRPr>
                    </a:p>
                  </a:txBody>
                  <a:tcPr marL="19355" marR="19355" marT="9679" marB="9679">
                    <a:solidFill>
                      <a:schemeClr val="accent2">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5"/>
                  </a:ext>
                </a:extLst>
              </a:tr>
            </a:tbl>
          </a:graphicData>
        </a:graphic>
      </p:graphicFrame>
      <p:graphicFrame>
        <p:nvGraphicFramePr>
          <p:cNvPr id="62" name="Tablo 61"/>
          <p:cNvGraphicFramePr>
            <a:graphicFrameLocks noGrp="1"/>
          </p:cNvGraphicFramePr>
          <p:nvPr>
            <p:extLst>
              <p:ext uri="{D42A27DB-BD31-4B8C-83A1-F6EECF244321}">
                <p14:modId xmlns:p14="http://schemas.microsoft.com/office/powerpoint/2010/main" val="2954722676"/>
              </p:ext>
            </p:extLst>
          </p:nvPr>
        </p:nvGraphicFramePr>
        <p:xfrm>
          <a:off x="3346705" y="1704805"/>
          <a:ext cx="2526367" cy="4353332"/>
        </p:xfrm>
        <a:graphic>
          <a:graphicData uri="http://schemas.openxmlformats.org/drawingml/2006/table">
            <a:tbl>
              <a:tblPr firstRow="1" bandRow="1">
                <a:tableStyleId>{5C22544A-7EE6-4342-B048-85BDC9FD1C3A}</a:tableStyleId>
              </a:tblPr>
              <a:tblGrid>
                <a:gridCol w="597869">
                  <a:extLst>
                    <a:ext uri="{9D8B030D-6E8A-4147-A177-3AD203B41FA5}">
                      <a16:colId xmlns:a16="http://schemas.microsoft.com/office/drawing/2014/main" val="20000"/>
                    </a:ext>
                  </a:extLst>
                </a:gridCol>
                <a:gridCol w="624567">
                  <a:extLst>
                    <a:ext uri="{9D8B030D-6E8A-4147-A177-3AD203B41FA5}">
                      <a16:colId xmlns:a16="http://schemas.microsoft.com/office/drawing/2014/main" val="20001"/>
                    </a:ext>
                  </a:extLst>
                </a:gridCol>
                <a:gridCol w="575563">
                  <a:extLst>
                    <a:ext uri="{9D8B030D-6E8A-4147-A177-3AD203B41FA5}">
                      <a16:colId xmlns:a16="http://schemas.microsoft.com/office/drawing/2014/main" val="20002"/>
                    </a:ext>
                  </a:extLst>
                </a:gridCol>
                <a:gridCol w="728368">
                  <a:extLst>
                    <a:ext uri="{9D8B030D-6E8A-4147-A177-3AD203B41FA5}">
                      <a16:colId xmlns:a16="http://schemas.microsoft.com/office/drawing/2014/main" val="20003"/>
                    </a:ext>
                  </a:extLst>
                </a:gridCol>
              </a:tblGrid>
              <a:tr h="166179">
                <a:tc gridSpan="4">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400" b="1" dirty="0">
                          <a:solidFill>
                            <a:srgbClr val="FF0000"/>
                          </a:solidFill>
                          <a:latin typeface="Times New Roman" pitchFamily="18" charset="0"/>
                          <a:cs typeface="Times New Roman" pitchFamily="18" charset="0"/>
                        </a:rPr>
                        <a:t>Dik dairesel</a:t>
                      </a:r>
                      <a:r>
                        <a:rPr lang="tr-TR" sz="400" b="1" baseline="0" dirty="0">
                          <a:solidFill>
                            <a:srgbClr val="FF0000"/>
                          </a:solidFill>
                          <a:latin typeface="Times New Roman" pitchFamily="18" charset="0"/>
                          <a:cs typeface="Times New Roman" pitchFamily="18" charset="0"/>
                        </a:rPr>
                        <a:t> silindirin yüzey alanı bağıntısını yorumlama</a:t>
                      </a:r>
                      <a:endParaRPr lang="tr-TR" sz="400" b="1" dirty="0">
                        <a:solidFill>
                          <a:srgbClr val="FF0000"/>
                        </a:solidFill>
                        <a:latin typeface="Times New Roman" pitchFamily="18" charset="0"/>
                        <a:cs typeface="Times New Roman" pitchFamily="18" charset="0"/>
                      </a:endParaRPr>
                    </a:p>
                    <a:p>
                      <a:pPr marL="0" indent="0">
                        <a:buNone/>
                      </a:pP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tc hMerge="1">
                  <a:txBody>
                    <a:bodyPr/>
                    <a:lstStyle/>
                    <a:p>
                      <a:pPr marL="0" indent="0">
                        <a:buNone/>
                      </a:pPr>
                      <a:endParaRPr lang="tr-TR" sz="1800" b="0"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hMerge="1">
                  <a:txBody>
                    <a:bodyPr/>
                    <a:lstStyle/>
                    <a:p>
                      <a:pPr marL="0" indent="0">
                        <a:buNone/>
                      </a:pPr>
                      <a:endParaRPr lang="tr-TR" sz="1800" b="0"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tc hMerge="1">
                  <a:txBody>
                    <a:bodyPr/>
                    <a:lstStyle/>
                    <a:p>
                      <a:pPr marL="0" indent="0">
                        <a:buNone/>
                      </a:pPr>
                      <a:endParaRPr lang="tr-TR" sz="1800" b="0" dirty="0">
                        <a:solidFill>
                          <a:schemeClr val="tx1"/>
                        </a:solidFill>
                        <a:latin typeface="Times New Roman" pitchFamily="18" charset="0"/>
                        <a:cs typeface="Times New Roman" pitchFamily="18" charset="0"/>
                      </a:endParaRPr>
                    </a:p>
                  </a:txBody>
                  <a:tcPr>
                    <a:solidFill>
                      <a:schemeClr val="accent6">
                        <a:lumMod val="20000"/>
                        <a:lumOff val="80000"/>
                      </a:schemeClr>
                    </a:solidFill>
                  </a:tcPr>
                </a:tc>
                <a:extLst>
                  <a:ext uri="{0D108BD9-81ED-4DB2-BD59-A6C34878D82A}">
                    <a16:rowId xmlns:a16="http://schemas.microsoft.com/office/drawing/2014/main" val="10000"/>
                  </a:ext>
                </a:extLst>
              </a:tr>
              <a:tr h="498659">
                <a:tc>
                  <a:txBody>
                    <a:bodyPr/>
                    <a:lstStyle/>
                    <a:p>
                      <a:pPr marL="0" indent="0">
                        <a:buNone/>
                      </a:pPr>
                      <a:r>
                        <a:rPr lang="tr-TR" sz="400" b="0" dirty="0">
                          <a:solidFill>
                            <a:schemeClr val="tx1"/>
                          </a:solidFill>
                          <a:latin typeface="Times New Roman" pitchFamily="18" charset="0"/>
                          <a:cs typeface="Times New Roman" pitchFamily="18" charset="0"/>
                        </a:rPr>
                        <a:t>1)Tabanının</a:t>
                      </a:r>
                      <a:r>
                        <a:rPr lang="tr-TR" sz="400" b="0" baseline="0" dirty="0">
                          <a:solidFill>
                            <a:schemeClr val="tx1"/>
                          </a:solidFill>
                          <a:latin typeface="Times New Roman" pitchFamily="18" charset="0"/>
                          <a:cs typeface="Times New Roman" pitchFamily="18" charset="0"/>
                        </a:rPr>
                        <a:t> yarıçapları aynı,yükseklikleri farklı iki adet dik dairesel silindir açınımı oluşturalım. İki açınımı karşılaştıralım.</a:t>
                      </a: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tc>
                  <a:txBody>
                    <a:bodyPr/>
                    <a:lstStyle/>
                    <a:p>
                      <a:pPr marL="0" indent="0">
                        <a:buNone/>
                      </a:pP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tc>
                  <a:txBody>
                    <a:bodyPr/>
                    <a:lstStyle/>
                    <a:p>
                      <a:pPr marL="0" indent="0">
                        <a:buNone/>
                      </a:pP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tc>
                  <a:txBody>
                    <a:bodyPr/>
                    <a:lstStyle/>
                    <a:p>
                      <a:pPr marL="0" indent="0">
                        <a:buNone/>
                      </a:pP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extLst>
                  <a:ext uri="{0D108BD9-81ED-4DB2-BD59-A6C34878D82A}">
                    <a16:rowId xmlns:a16="http://schemas.microsoft.com/office/drawing/2014/main" val="10001"/>
                  </a:ext>
                </a:extLst>
              </a:tr>
              <a:tr h="522019">
                <a:tc>
                  <a:txBody>
                    <a:bodyPr/>
                    <a:lstStyle/>
                    <a:p>
                      <a:pPr marL="0" indent="0">
                        <a:buNone/>
                      </a:pPr>
                      <a:r>
                        <a:rPr lang="tr-TR" sz="400" b="0" dirty="0">
                          <a:solidFill>
                            <a:schemeClr val="tx1"/>
                          </a:solidFill>
                          <a:latin typeface="Times New Roman" pitchFamily="18" charset="0"/>
                          <a:cs typeface="Times New Roman" pitchFamily="18" charset="0"/>
                        </a:rPr>
                        <a:t>2)Yükseklikleri aynı, taban yarıçapları farklı iki adet</a:t>
                      </a:r>
                      <a:r>
                        <a:rPr lang="tr-TR" sz="400" b="0" baseline="0" dirty="0">
                          <a:solidFill>
                            <a:schemeClr val="tx1"/>
                          </a:solidFill>
                          <a:latin typeface="Times New Roman" pitchFamily="18" charset="0"/>
                          <a:cs typeface="Times New Roman" pitchFamily="18" charset="0"/>
                        </a:rPr>
                        <a:t> dik dairesel silindir açınımı oluşturalım. İki açınımı karşılaştıralım.</a:t>
                      </a: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tc>
                  <a:txBody>
                    <a:bodyPr/>
                    <a:lstStyle/>
                    <a:p>
                      <a:pPr marL="0" indent="0">
                        <a:buNone/>
                      </a:pP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tc>
                  <a:txBody>
                    <a:bodyPr/>
                    <a:lstStyle/>
                    <a:p>
                      <a:pPr marL="0" indent="0">
                        <a:buNone/>
                      </a:pP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tc>
                  <a:txBody>
                    <a:bodyPr/>
                    <a:lstStyle/>
                    <a:p>
                      <a:pPr marL="0" indent="0">
                        <a:buNone/>
                      </a:pPr>
                      <a:endParaRPr lang="tr-TR" sz="400" b="0" dirty="0">
                        <a:solidFill>
                          <a:schemeClr val="tx1"/>
                        </a:solidFill>
                        <a:latin typeface="Times New Roman" pitchFamily="18" charset="0"/>
                        <a:cs typeface="Times New Roman" pitchFamily="18" charset="0"/>
                      </a:endParaRPr>
                    </a:p>
                  </a:txBody>
                  <a:tcPr marL="19355" marR="19355" marT="9679" marB="9679">
                    <a:solidFill>
                      <a:schemeClr val="accent6">
                        <a:lumMod val="20000"/>
                        <a:lumOff val="80000"/>
                      </a:schemeClr>
                    </a:solidFill>
                  </a:tcPr>
                </a:tc>
                <a:extLst>
                  <a:ext uri="{0D108BD9-81ED-4DB2-BD59-A6C34878D82A}">
                    <a16:rowId xmlns:a16="http://schemas.microsoft.com/office/drawing/2014/main" val="10004"/>
                  </a:ext>
                </a:extLst>
              </a:tr>
              <a:tr h="554788">
                <a:tc>
                  <a:txBody>
                    <a:bodyPr/>
                    <a:lstStyle/>
                    <a:p>
                      <a:pPr marL="0" marR="0" indent="0" algn="l" defTabSz="2519995" rtl="0" eaLnBrk="1" fontAlgn="auto" latinLnBrk="0" hangingPunct="1">
                        <a:lnSpc>
                          <a:spcPct val="100000"/>
                        </a:lnSpc>
                        <a:spcBef>
                          <a:spcPts val="0"/>
                        </a:spcBef>
                        <a:spcAft>
                          <a:spcPts val="0"/>
                        </a:spcAft>
                        <a:buClrTx/>
                        <a:buSzTx/>
                        <a:buFontTx/>
                        <a:buNone/>
                        <a:tabLst/>
                        <a:defRPr/>
                      </a:pPr>
                      <a:r>
                        <a:rPr lang="tr-TR" sz="400" b="0" dirty="0">
                          <a:solidFill>
                            <a:schemeClr val="tx1"/>
                          </a:solidFill>
                          <a:latin typeface="Times New Roman" pitchFamily="18" charset="0"/>
                          <a:cs typeface="Times New Roman" pitchFamily="18" charset="0"/>
                        </a:rPr>
                        <a:t>3)Dik dairesel silindirin temel elemanları</a:t>
                      </a:r>
                      <a:r>
                        <a:rPr lang="tr-TR" sz="400" b="0" baseline="0" dirty="0">
                          <a:solidFill>
                            <a:schemeClr val="tx1"/>
                          </a:solidFill>
                          <a:latin typeface="Times New Roman" pitchFamily="18" charset="0"/>
                          <a:cs typeface="Times New Roman" pitchFamily="18" charset="0"/>
                        </a:rPr>
                        <a:t> değiştiğinde yüzey alanlarının nasıl değiştiğini bulalım.</a:t>
                      </a:r>
                      <a:endParaRPr lang="tr-TR" sz="400" b="0" dirty="0">
                        <a:solidFill>
                          <a:schemeClr val="tx1"/>
                        </a:solidFill>
                        <a:latin typeface="Times New Roman" pitchFamily="18" charset="0"/>
                        <a:cs typeface="Times New Roman" pitchFamily="18" charset="0"/>
                      </a:endParaRPr>
                    </a:p>
                    <a:p>
                      <a:pPr marL="0" indent="0">
                        <a:buNone/>
                      </a:pPr>
                      <a:endParaRPr lang="tr-TR" sz="400" baseline="0" dirty="0">
                        <a:latin typeface="Times New Roman" pitchFamily="18" charset="0"/>
                        <a:cs typeface="Times New Roman" pitchFamily="18" charset="0"/>
                      </a:endParaRPr>
                    </a:p>
                  </a:txBody>
                  <a:tcPr marL="19355" marR="19355" marT="9679" marB="9679">
                    <a:solidFill>
                      <a:schemeClr val="accent6">
                        <a:lumMod val="20000"/>
                        <a:lumOff val="80000"/>
                      </a:schemeClr>
                    </a:solidFill>
                  </a:tcPr>
                </a:tc>
                <a:tc gridSpan="3">
                  <a:txBody>
                    <a:bodyPr/>
                    <a:lstStyle/>
                    <a:p>
                      <a:endParaRPr lang="tr-TR" sz="400" dirty="0"/>
                    </a:p>
                  </a:txBody>
                  <a:tcPr marL="19355" marR="19355" marT="9679" marB="9679">
                    <a:solidFill>
                      <a:schemeClr val="accent6">
                        <a:lumMod val="20000"/>
                        <a:lumOff val="80000"/>
                      </a:schemeClr>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5"/>
                  </a:ext>
                </a:extLst>
              </a:tr>
              <a:tr h="547287">
                <a:tc gridSpan="4">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600" b="1" dirty="0">
                          <a:solidFill>
                            <a:srgbClr val="00B0F0"/>
                          </a:solidFill>
                          <a:latin typeface="Times New Roman" pitchFamily="18" charset="0"/>
                          <a:cs typeface="Times New Roman" pitchFamily="18" charset="0"/>
                        </a:rPr>
                        <a:t>Öğrencilere sorulabilecek sorular</a:t>
                      </a:r>
                      <a:endParaRPr lang="tr-TR" sz="600" dirty="0">
                        <a:latin typeface="Times New Roman" pitchFamily="18" charset="0"/>
                        <a:cs typeface="Times New Roman" pitchFamily="18" charset="0"/>
                      </a:endParaRPr>
                    </a:p>
                    <a:p>
                      <a:pPr marL="0" indent="0">
                        <a:buNone/>
                      </a:pPr>
                      <a:r>
                        <a:rPr lang="tr-TR" sz="600" dirty="0">
                          <a:latin typeface="Times New Roman" pitchFamily="18" charset="0"/>
                          <a:cs typeface="Times New Roman" pitchFamily="18" charset="0"/>
                        </a:rPr>
                        <a:t>Dik</a:t>
                      </a:r>
                      <a:r>
                        <a:rPr lang="tr-TR" sz="600" baseline="0" dirty="0">
                          <a:latin typeface="Times New Roman" pitchFamily="18" charset="0"/>
                          <a:cs typeface="Times New Roman" pitchFamily="18" charset="0"/>
                        </a:rPr>
                        <a:t> dairesel dilindirin yüksekliği hakkında ne söyleyebiliriz? Niçin?</a:t>
                      </a:r>
                    </a:p>
                    <a:p>
                      <a:pPr marL="0" indent="0">
                        <a:buNone/>
                      </a:pPr>
                      <a:r>
                        <a:rPr lang="tr-TR" sz="600" baseline="0" dirty="0">
                          <a:latin typeface="Times New Roman" pitchFamily="18" charset="0"/>
                          <a:cs typeface="Times New Roman" pitchFamily="18" charset="0"/>
                        </a:rPr>
                        <a:t>Dikdörtgenin kenar uzunluklarının değişimi yüzey alanını nasıl etkiler? Niçin?</a:t>
                      </a:r>
                    </a:p>
                    <a:p>
                      <a:pPr marL="0" indent="0">
                        <a:buNone/>
                      </a:pPr>
                      <a:r>
                        <a:rPr lang="tr-TR" sz="600" baseline="0" dirty="0">
                          <a:latin typeface="Times New Roman" pitchFamily="18" charset="0"/>
                          <a:cs typeface="Times New Roman" pitchFamily="18" charset="0"/>
                        </a:rPr>
                        <a:t>Dairenin yarıçapı değişirse dik dairesel silindirin yüzey alanında bir değişiklik olur mu?  Niçin? Nasıl?</a:t>
                      </a:r>
                    </a:p>
                    <a:p>
                      <a:pPr marL="0" indent="0">
                        <a:buNone/>
                      </a:pPr>
                      <a:r>
                        <a:rPr lang="tr-TR" sz="600" baseline="0" dirty="0">
                          <a:latin typeface="Times New Roman" pitchFamily="18" charset="0"/>
                          <a:cs typeface="Times New Roman" pitchFamily="18" charset="0"/>
                        </a:rPr>
                        <a:t>Dik dairesel silindirin yüksekliği değişirse  yüzey alanında bir değişiklik olur mu ?Niçin? Nasıl?</a:t>
                      </a:r>
                    </a:p>
                    <a:p>
                      <a:pPr marL="0" indent="0">
                        <a:buNone/>
                      </a:pPr>
                      <a:r>
                        <a:rPr lang="tr-TR" sz="600" baseline="0" dirty="0">
                          <a:latin typeface="Times New Roman" pitchFamily="18" charset="0"/>
                          <a:cs typeface="Times New Roman" pitchFamily="18" charset="0"/>
                        </a:rPr>
                        <a:t>Aynı yüzey alanına sahip başka dik dairesel silindirler var mıdır? Varsa nasıl oluştururuz?</a:t>
                      </a:r>
                    </a:p>
                    <a:p>
                      <a:pPr marL="0" indent="0">
                        <a:buNone/>
                      </a:pPr>
                      <a:r>
                        <a:rPr lang="tr-TR" sz="600" baseline="0" dirty="0">
                          <a:latin typeface="Times New Roman" pitchFamily="18" charset="0"/>
                          <a:cs typeface="Times New Roman" pitchFamily="18" charset="0"/>
                        </a:rPr>
                        <a:t>Bu adımdan sonra ne yapmalıyız?</a:t>
                      </a:r>
                    </a:p>
                    <a:p>
                      <a:pPr marL="0" indent="0">
                        <a:buNone/>
                      </a:pPr>
                      <a:r>
                        <a:rPr lang="tr-TR" sz="600" baseline="0" dirty="0">
                          <a:latin typeface="Times New Roman" pitchFamily="18" charset="0"/>
                          <a:cs typeface="Times New Roman" pitchFamily="18" charset="0"/>
                        </a:rPr>
                        <a:t>Bu adımlar sonucunda nasıl bir çıkarım yapabiliriz?</a:t>
                      </a:r>
                    </a:p>
                  </a:txBody>
                  <a:tcPr marL="19355" marR="19355" marT="9679" marB="9679">
                    <a:solidFill>
                      <a:schemeClr val="accent6">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6"/>
                  </a:ext>
                </a:extLst>
              </a:tr>
              <a:tr h="293667">
                <a:tc gridSpan="4">
                  <a:txBody>
                    <a:bodyPr/>
                    <a:lstStyle/>
                    <a:p>
                      <a:pPr marL="0" indent="0">
                        <a:buNone/>
                      </a:pPr>
                      <a:r>
                        <a:rPr lang="tr-TR" sz="600" b="1" dirty="0">
                          <a:solidFill>
                            <a:srgbClr val="FFC000"/>
                          </a:solidFill>
                          <a:latin typeface="Times New Roman" pitchFamily="18" charset="0"/>
                          <a:cs typeface="Times New Roman" pitchFamily="18" charset="0"/>
                        </a:rPr>
                        <a:t>Öğrenci</a:t>
                      </a:r>
                      <a:r>
                        <a:rPr lang="tr-TR" sz="600" b="1" baseline="0" dirty="0">
                          <a:solidFill>
                            <a:srgbClr val="FFC000"/>
                          </a:solidFill>
                          <a:latin typeface="Times New Roman" pitchFamily="18" charset="0"/>
                          <a:cs typeface="Times New Roman" pitchFamily="18" charset="0"/>
                        </a:rPr>
                        <a:t> </a:t>
                      </a:r>
                      <a:r>
                        <a:rPr lang="tr-TR" sz="600" b="1" dirty="0">
                          <a:solidFill>
                            <a:srgbClr val="FFC000"/>
                          </a:solidFill>
                          <a:latin typeface="Times New Roman" pitchFamily="18" charset="0"/>
                          <a:cs typeface="Times New Roman" pitchFamily="18" charset="0"/>
                        </a:rPr>
                        <a:t>kazanımları: </a:t>
                      </a:r>
                      <a:r>
                        <a:rPr lang="tr-TR" sz="600" dirty="0">
                          <a:latin typeface="Times New Roman" pitchFamily="18" charset="0"/>
                          <a:cs typeface="Times New Roman" pitchFamily="18" charset="0"/>
                        </a:rPr>
                        <a:t>Dik dairesel silindirin yarıçapındaki ve</a:t>
                      </a:r>
                      <a:r>
                        <a:rPr lang="tr-TR" sz="600" baseline="0" dirty="0">
                          <a:latin typeface="Times New Roman" pitchFamily="18" charset="0"/>
                          <a:cs typeface="Times New Roman" pitchFamily="18" charset="0"/>
                        </a:rPr>
                        <a:t> yüksekliğindeki değişimlerin, yüzey alanındaki etkilerini yorumlar.. Dik dairesel silindirin yüzey alanının artması veya azalması için yapılabilecek işlemleri belirler..</a:t>
                      </a:r>
                    </a:p>
                    <a:p>
                      <a:pPr marL="0" indent="0">
                        <a:buNone/>
                      </a:pPr>
                      <a:r>
                        <a:rPr lang="tr-TR" sz="600" baseline="0" dirty="0">
                          <a:latin typeface="Times New Roman" pitchFamily="18" charset="0"/>
                          <a:cs typeface="Times New Roman" pitchFamily="18" charset="0"/>
                        </a:rPr>
                        <a:t>Dik dairesel silindirin taban alanının çevresinin ,dikdörtgenin  yüksekliğe eşit olmayan kenarının uzunluğuna eşit olduğunu bilir.</a:t>
                      </a:r>
                      <a:endParaRPr lang="tr-TR" sz="600" dirty="0">
                        <a:latin typeface="Times New Roman" pitchFamily="18" charset="0"/>
                        <a:cs typeface="Times New Roman" pitchFamily="18" charset="0"/>
                      </a:endParaRPr>
                    </a:p>
                  </a:txBody>
                  <a:tcPr marL="19355" marR="19355" marT="9679" marB="9679">
                    <a:solidFill>
                      <a:schemeClr val="accent6">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2"/>
                  </a:ext>
                </a:extLst>
              </a:tr>
              <a:tr h="152241">
                <a:tc gridSpan="4">
                  <a:txBody>
                    <a:bodyPr/>
                    <a:lstStyle/>
                    <a:p>
                      <a:pPr marL="0" marR="0" indent="0" algn="l" defTabSz="2519995" rtl="0" eaLnBrk="1" fontAlgn="auto" latinLnBrk="0" hangingPunct="1">
                        <a:lnSpc>
                          <a:spcPct val="100000"/>
                        </a:lnSpc>
                        <a:spcBef>
                          <a:spcPts val="0"/>
                        </a:spcBef>
                        <a:spcAft>
                          <a:spcPts val="0"/>
                        </a:spcAft>
                        <a:buClrTx/>
                        <a:buSzTx/>
                        <a:buFontTx/>
                        <a:buNone/>
                        <a:tabLst/>
                        <a:defRPr/>
                      </a:pPr>
                      <a:r>
                        <a:rPr lang="tr-TR" sz="600" b="1" dirty="0">
                          <a:solidFill>
                            <a:srgbClr val="00B050"/>
                          </a:solidFill>
                          <a:latin typeface="Times New Roman" pitchFamily="18" charset="0"/>
                          <a:cs typeface="Times New Roman" pitchFamily="18" charset="0"/>
                        </a:rPr>
                        <a:t>İlgili kazanım</a:t>
                      </a:r>
                      <a:r>
                        <a:rPr lang="tr-TR" sz="600" dirty="0">
                          <a:solidFill>
                            <a:srgbClr val="00B050"/>
                          </a:solidFill>
                          <a:latin typeface="Times New Roman" pitchFamily="18" charset="0"/>
                          <a:cs typeface="Times New Roman" pitchFamily="18" charset="0"/>
                        </a:rPr>
                        <a:t>:</a:t>
                      </a:r>
                      <a:r>
                        <a:rPr lang="tr-TR" sz="600" baseline="0" dirty="0">
                          <a:solidFill>
                            <a:srgbClr val="00B050"/>
                          </a:solidFill>
                          <a:latin typeface="Times New Roman" pitchFamily="18" charset="0"/>
                          <a:cs typeface="Times New Roman" pitchFamily="18" charset="0"/>
                        </a:rPr>
                        <a:t> </a:t>
                      </a:r>
                      <a:r>
                        <a:rPr lang="tr-TR" sz="600" dirty="0">
                          <a:latin typeface="Times New Roman" pitchFamily="18" charset="0"/>
                          <a:cs typeface="Times New Roman" pitchFamily="18" charset="0"/>
                        </a:rPr>
                        <a:t>8.3.4.3.</a:t>
                      </a:r>
                      <a:r>
                        <a:rPr lang="tr-TR" sz="600" baseline="0" dirty="0">
                          <a:latin typeface="Times New Roman" pitchFamily="18" charset="0"/>
                          <a:cs typeface="Times New Roman" pitchFamily="18" charset="0"/>
                        </a:rPr>
                        <a:t> Dik dairesel silindirin yüzey alanı bağıntısını oluşturur, ilgili problemleri çözer.</a:t>
                      </a:r>
                      <a:r>
                        <a:rPr lang="tr-TR" sz="600" b="1" dirty="0">
                          <a:solidFill>
                            <a:srgbClr val="00B050"/>
                          </a:solidFill>
                          <a:latin typeface="Times New Roman" pitchFamily="18" charset="0"/>
                          <a:cs typeface="Times New Roman" pitchFamily="18" charset="0"/>
                        </a:rPr>
                        <a:t> </a:t>
                      </a:r>
                      <a:endParaRPr lang="tr-TR" sz="600" dirty="0">
                        <a:latin typeface="Times New Roman" pitchFamily="18" charset="0"/>
                        <a:cs typeface="Times New Roman" pitchFamily="18" charset="0"/>
                      </a:endParaRPr>
                    </a:p>
                  </a:txBody>
                  <a:tcPr marL="19355" marR="19355" marT="9679" marB="9679">
                    <a:solidFill>
                      <a:schemeClr val="accent6">
                        <a:lumMod val="20000"/>
                        <a:lumOff val="80000"/>
                      </a:schemeClr>
                    </a:solidFill>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3"/>
                  </a:ext>
                </a:extLst>
              </a:tr>
              <a:tr h="907693">
                <a:tc gridSpan="4">
                  <a:txBody>
                    <a:bodyPr/>
                    <a:lstStyle/>
                    <a:p>
                      <a:r>
                        <a:rPr lang="tr-TR" sz="300" b="1" kern="1200" dirty="0">
                          <a:solidFill>
                            <a:schemeClr val="dk1"/>
                          </a:solidFill>
                          <a:latin typeface="Times New Roman" pitchFamily="18" charset="0"/>
                          <a:ea typeface="+mn-ea"/>
                          <a:cs typeface="Times New Roman" pitchFamily="18" charset="0"/>
                        </a:rPr>
                        <a:t>Kaynakça</a:t>
                      </a:r>
                    </a:p>
                    <a:p>
                      <a:pPr marL="0" marR="0" indent="0" algn="l" defTabSz="2519995" rtl="0" eaLnBrk="1" fontAlgn="auto" latinLnBrk="0" hangingPunct="1">
                        <a:lnSpc>
                          <a:spcPct val="100000"/>
                        </a:lnSpc>
                        <a:spcBef>
                          <a:spcPts val="0"/>
                        </a:spcBef>
                        <a:spcAft>
                          <a:spcPts val="0"/>
                        </a:spcAft>
                        <a:buClrTx/>
                        <a:buSzTx/>
                        <a:buFontTx/>
                        <a:buNone/>
                        <a:tabLst/>
                        <a:defRPr/>
                      </a:pPr>
                      <a:r>
                        <a:rPr lang="tr-TR" sz="300" kern="1200" dirty="0">
                          <a:solidFill>
                            <a:schemeClr val="dk1"/>
                          </a:solidFill>
                          <a:latin typeface="Times New Roman" pitchFamily="18" charset="0"/>
                          <a:ea typeface="+mn-ea"/>
                          <a:cs typeface="Times New Roman" pitchFamily="18" charset="0"/>
                        </a:rPr>
                        <a:t>MEB (2018). T.C. Milli Eğitim Bakanlığı Matematik Dersi Öğretim Programı (İlkokul ve Ortaokul 1,2,3,4,5,6,7 ve 8. Sınıflar) Ankara: Milli Eğitim Bakanlığı.</a:t>
                      </a:r>
                    </a:p>
                    <a:p>
                      <a:r>
                        <a:rPr lang="tr-TR" sz="300" kern="1200" dirty="0">
                          <a:solidFill>
                            <a:schemeClr val="dk1"/>
                          </a:solidFill>
                          <a:latin typeface="Times New Roman" pitchFamily="18" charset="0"/>
                          <a:ea typeface="+mn-ea"/>
                          <a:cs typeface="Times New Roman" pitchFamily="18" charset="0"/>
                        </a:rPr>
                        <a:t>Van de Walle, J. A. (2016). İlkokul</a:t>
                      </a:r>
                      <a:r>
                        <a:rPr lang="tr-TR" sz="300" kern="1200" baseline="0" dirty="0">
                          <a:solidFill>
                            <a:schemeClr val="dk1"/>
                          </a:solidFill>
                          <a:latin typeface="Times New Roman" pitchFamily="18" charset="0"/>
                          <a:ea typeface="+mn-ea"/>
                          <a:cs typeface="Times New Roman" pitchFamily="18" charset="0"/>
                        </a:rPr>
                        <a:t> ve Ortaokul Matematiği(7.basım) Ankara.</a:t>
                      </a:r>
                    </a:p>
                    <a:p>
                      <a:r>
                        <a:rPr lang="tr-TR" sz="300" dirty="0">
                          <a:latin typeface="Times New Roman" pitchFamily="18" charset="0"/>
                          <a:cs typeface="Times New Roman" pitchFamily="18" charset="0"/>
                        </a:rPr>
                        <a:t>Özdemir, Ş. E. (2008). Sınıf öğretmeni adaylarının matematik öğretiminde materyal kullanımına ilişkin bilişsel becerileri. Hacettepe Üniversitesi Eğitim Fakültesi Dergisi, 35, 362-373.</a:t>
                      </a:r>
                    </a:p>
                    <a:p>
                      <a:r>
                        <a:rPr lang="tr-TR" sz="300" dirty="0">
                          <a:latin typeface="Times New Roman" pitchFamily="18" charset="0"/>
                          <a:cs typeface="Times New Roman" pitchFamily="18" charset="0"/>
                        </a:rPr>
                        <a:t>Karamustafaoğlu, O. (2006). Fen ve teknoloji öğretmenlerinin öğretim materyallerini kullanma düzeyleri: Amasya İli Örneği. Atatürk Üniversitesi Bayburt Eğitim Fakültesi Dergisi, 1(1), 90-101.</a:t>
                      </a:r>
                    </a:p>
                    <a:p>
                      <a:r>
                        <a:rPr lang="tr-TR" sz="300" dirty="0">
                          <a:latin typeface="Times New Roman" pitchFamily="18" charset="0"/>
                          <a:cs typeface="Times New Roman" pitchFamily="18" charset="0"/>
                        </a:rPr>
                        <a:t>Gürbüz, K. &amp; Durmuş, S. (2009). İlköğretim matematik öğretmenlerinin dönüşüm geometrisi, geometrik cisimler, örüntü ve süslemeler alt öğrenme alanlarındaki yeterlikleri. Abant İzzet Baysal Üniversitesi Dergisi, 9(1), 1-22. </a:t>
                      </a:r>
                    </a:p>
                    <a:p>
                      <a:r>
                        <a:rPr lang="tr-TR" sz="300" dirty="0">
                          <a:latin typeface="Times New Roman" pitchFamily="18" charset="0"/>
                          <a:cs typeface="Times New Roman" pitchFamily="18" charset="0"/>
                        </a:rPr>
                        <a:t>Akkaya, R., Durmuş, S., &amp; Pişkin-Tunç, M. (2012, Haziran). İlköğretim matematik öğretmen adaylarının somut materyal ve sanal manipülatiflerin eğitim süreçleri boyunca kullanabilme durumlarının belirlenmesi. X. Ulusal Fen Bilimleri ve Matematik Eğitimi Kongresinde sunulan sözlü Bildiri. Niğde: Niğde Üniversitesi.</a:t>
                      </a:r>
                    </a:p>
                    <a:p>
                      <a:r>
                        <a:rPr lang="tr-TR" sz="300" b="0" kern="1200" dirty="0">
                          <a:solidFill>
                            <a:schemeClr val="dk1"/>
                          </a:solidFill>
                          <a:latin typeface="Times New Roman" pitchFamily="18" charset="0"/>
                          <a:ea typeface="+mn-ea"/>
                          <a:cs typeface="Times New Roman" pitchFamily="18" charset="0"/>
                        </a:rPr>
                        <a:t>Demir, Ö. (2019).Geometrik cisimlerin öğretiminde somut materyal kullanımının öğrencilerin başarısına, tutumlarına ve öz-yeterliğine etkisi. Yüksek lisans tezi.Bartın</a:t>
                      </a:r>
                      <a:r>
                        <a:rPr lang="tr-TR" sz="300" b="0" kern="1200" baseline="0" dirty="0">
                          <a:solidFill>
                            <a:schemeClr val="dk1"/>
                          </a:solidFill>
                          <a:latin typeface="Times New Roman" pitchFamily="18" charset="0"/>
                          <a:ea typeface="+mn-ea"/>
                          <a:cs typeface="Times New Roman" pitchFamily="18" charset="0"/>
                        </a:rPr>
                        <a:t> Üniversitesi</a:t>
                      </a:r>
                      <a:endParaRPr lang="tr-TR" sz="300" b="0" kern="1200" dirty="0">
                        <a:solidFill>
                          <a:schemeClr val="dk1"/>
                        </a:solidFill>
                        <a:latin typeface="Times New Roman" pitchFamily="18" charset="0"/>
                        <a:ea typeface="+mn-ea"/>
                        <a:cs typeface="Times New Roman" pitchFamily="18" charset="0"/>
                      </a:endParaRPr>
                    </a:p>
                  </a:txBody>
                  <a:tcPr marL="19355" marR="19355" marT="9679" marB="9679"/>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36"/>
                  </a:ext>
                </a:extLst>
              </a:tr>
            </a:tbl>
          </a:graphicData>
        </a:graphic>
      </p:graphicFrame>
      <p:sp>
        <p:nvSpPr>
          <p:cNvPr id="101" name="Dikdörtgen 100"/>
          <p:cNvSpPr>
            <a:spLocks/>
          </p:cNvSpPr>
          <p:nvPr/>
        </p:nvSpPr>
        <p:spPr>
          <a:xfrm>
            <a:off x="761944" y="7810496"/>
            <a:ext cx="190504" cy="190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81"/>
          </a:p>
        </p:txBody>
      </p:sp>
      <p:grpSp>
        <p:nvGrpSpPr>
          <p:cNvPr id="133" name="132 Grup"/>
          <p:cNvGrpSpPr/>
          <p:nvPr/>
        </p:nvGrpSpPr>
        <p:grpSpPr>
          <a:xfrm>
            <a:off x="4012748" y="1869300"/>
            <a:ext cx="1813879" cy="1545363"/>
            <a:chOff x="15819438" y="4991100"/>
            <a:chExt cx="8569312" cy="7300764"/>
          </a:xfrm>
        </p:grpSpPr>
        <p:grpSp>
          <p:nvGrpSpPr>
            <p:cNvPr id="127" name="126 Grup"/>
            <p:cNvGrpSpPr/>
            <p:nvPr/>
          </p:nvGrpSpPr>
          <p:grpSpPr>
            <a:xfrm>
              <a:off x="16059150" y="4991100"/>
              <a:ext cx="8077200" cy="2114551"/>
              <a:chOff x="16059150" y="4991100"/>
              <a:chExt cx="8077200" cy="2114551"/>
            </a:xfrm>
          </p:grpSpPr>
          <p:pic>
            <p:nvPicPr>
              <p:cNvPr id="124" name="123 Resim" descr="WhatsApp Image 2020-05-09 at 16.58.58 (6).jpeg"/>
              <p:cNvPicPr>
                <a:picLocks noChangeAspect="1"/>
              </p:cNvPicPr>
              <p:nvPr/>
            </p:nvPicPr>
            <p:blipFill>
              <a:blip r:embed="rId3" cstate="print"/>
              <a:srcRect l="16021" r="17904"/>
              <a:stretch>
                <a:fillRect/>
              </a:stretch>
            </p:blipFill>
            <p:spPr>
              <a:xfrm>
                <a:off x="16059150" y="5067301"/>
                <a:ext cx="1346832" cy="2038350"/>
              </a:xfrm>
              <a:prstGeom prst="rect">
                <a:avLst/>
              </a:prstGeom>
            </p:spPr>
          </p:pic>
          <p:pic>
            <p:nvPicPr>
              <p:cNvPr id="125" name="124 Resim" descr="WhatsApp Image 2020-05-09 at 16.58.58.jpeg"/>
              <p:cNvPicPr>
                <a:picLocks noChangeAspect="1"/>
              </p:cNvPicPr>
              <p:nvPr/>
            </p:nvPicPr>
            <p:blipFill>
              <a:blip r:embed="rId4" cstate="print"/>
              <a:srcRect l="8708" r="10238"/>
              <a:stretch>
                <a:fillRect/>
              </a:stretch>
            </p:blipFill>
            <p:spPr>
              <a:xfrm>
                <a:off x="18802351" y="5017295"/>
                <a:ext cx="1692710" cy="2088355"/>
              </a:xfrm>
              <a:prstGeom prst="rect">
                <a:avLst/>
              </a:prstGeom>
            </p:spPr>
          </p:pic>
          <p:pic>
            <p:nvPicPr>
              <p:cNvPr id="126" name="125 Resim" descr="WhatsApp Image 2020-05-09 at 16.58.58 (7).jpeg"/>
              <p:cNvPicPr>
                <a:picLocks noChangeAspect="1"/>
              </p:cNvPicPr>
              <p:nvPr/>
            </p:nvPicPr>
            <p:blipFill>
              <a:blip r:embed="rId5"/>
              <a:srcRect t="13924" b="12284"/>
              <a:stretch>
                <a:fillRect/>
              </a:stretch>
            </p:blipFill>
            <p:spPr>
              <a:xfrm>
                <a:off x="21362988" y="4991100"/>
                <a:ext cx="2773362" cy="2046521"/>
              </a:xfrm>
              <a:prstGeom prst="rect">
                <a:avLst/>
              </a:prstGeom>
            </p:spPr>
          </p:pic>
        </p:grpSp>
        <p:grpSp>
          <p:nvGrpSpPr>
            <p:cNvPr id="131" name="130 Grup"/>
            <p:cNvGrpSpPr/>
            <p:nvPr/>
          </p:nvGrpSpPr>
          <p:grpSpPr>
            <a:xfrm>
              <a:off x="15819438" y="7341395"/>
              <a:ext cx="8569312" cy="2239962"/>
              <a:chOff x="15819438" y="7341395"/>
              <a:chExt cx="8569312" cy="2239962"/>
            </a:xfrm>
          </p:grpSpPr>
          <p:pic>
            <p:nvPicPr>
              <p:cNvPr id="128" name="127 Resim" descr="WhatsApp Image 2020-05-09 at 16.58.58 (3).jpeg"/>
              <p:cNvPicPr>
                <a:picLocks noChangeAspect="1"/>
              </p:cNvPicPr>
              <p:nvPr/>
            </p:nvPicPr>
            <p:blipFill>
              <a:blip r:embed="rId6" cstate="print"/>
              <a:stretch>
                <a:fillRect/>
              </a:stretch>
            </p:blipFill>
            <p:spPr>
              <a:xfrm>
                <a:off x="15819438" y="7417595"/>
                <a:ext cx="2163762" cy="2163762"/>
              </a:xfrm>
              <a:prstGeom prst="rect">
                <a:avLst/>
              </a:prstGeom>
            </p:spPr>
          </p:pic>
          <p:pic>
            <p:nvPicPr>
              <p:cNvPr id="129" name="128 Resim" descr="WhatsApp Image 2020-05-09 at 16.58.58.jpeg"/>
              <p:cNvPicPr>
                <a:picLocks noChangeAspect="1"/>
              </p:cNvPicPr>
              <p:nvPr/>
            </p:nvPicPr>
            <p:blipFill>
              <a:blip r:embed="rId4" cstate="print"/>
              <a:srcRect l="8708" r="10238"/>
              <a:stretch>
                <a:fillRect/>
              </a:stretch>
            </p:blipFill>
            <p:spPr>
              <a:xfrm>
                <a:off x="18859500" y="7341395"/>
                <a:ext cx="1790699" cy="2209247"/>
              </a:xfrm>
              <a:prstGeom prst="rect">
                <a:avLst/>
              </a:prstGeom>
            </p:spPr>
          </p:pic>
          <p:pic>
            <p:nvPicPr>
              <p:cNvPr id="130" name="129 Resim" descr="WhatsApp Image 2020-05-09 at 16.58.58 (5).jpeg"/>
              <p:cNvPicPr>
                <a:picLocks noChangeAspect="1"/>
              </p:cNvPicPr>
              <p:nvPr/>
            </p:nvPicPr>
            <p:blipFill>
              <a:blip r:embed="rId7"/>
              <a:srcRect t="21607" b="18823"/>
              <a:stretch>
                <a:fillRect/>
              </a:stretch>
            </p:blipFill>
            <p:spPr>
              <a:xfrm>
                <a:off x="21286788" y="7429501"/>
                <a:ext cx="3101962" cy="1847849"/>
              </a:xfrm>
              <a:prstGeom prst="rect">
                <a:avLst/>
              </a:prstGeom>
            </p:spPr>
          </p:pic>
        </p:grpSp>
        <p:pic>
          <p:nvPicPr>
            <p:cNvPr id="132" name="131 Resim" descr="WhatsApp Image 2020-05-09 at 16.58.58 (9).jpeg"/>
            <p:cNvPicPr>
              <a:picLocks noChangeAspect="1"/>
            </p:cNvPicPr>
            <p:nvPr/>
          </p:nvPicPr>
          <p:blipFill>
            <a:blip r:embed="rId8"/>
            <a:srcRect t="21257" b="16243"/>
            <a:stretch>
              <a:fillRect/>
            </a:stretch>
          </p:blipFill>
          <p:spPr>
            <a:xfrm>
              <a:off x="16867187" y="9848850"/>
              <a:ext cx="5211763" cy="2443014"/>
            </a:xfrm>
            <a:prstGeom prst="rect">
              <a:avLst/>
            </a:prstGeom>
          </p:spPr>
        </p:pic>
      </p:grpSp>
      <p:grpSp>
        <p:nvGrpSpPr>
          <p:cNvPr id="139" name="138 Grup"/>
          <p:cNvGrpSpPr/>
          <p:nvPr/>
        </p:nvGrpSpPr>
        <p:grpSpPr>
          <a:xfrm>
            <a:off x="1485219" y="4025910"/>
            <a:ext cx="1762344" cy="2236039"/>
            <a:chOff x="2983627" y="15047260"/>
            <a:chExt cx="8335051" cy="10347865"/>
          </a:xfrm>
        </p:grpSpPr>
        <p:grpSp>
          <p:nvGrpSpPr>
            <p:cNvPr id="116" name="115 Grup"/>
            <p:cNvGrpSpPr/>
            <p:nvPr/>
          </p:nvGrpSpPr>
          <p:grpSpPr>
            <a:xfrm>
              <a:off x="3128164" y="15047260"/>
              <a:ext cx="7997794" cy="1793811"/>
              <a:chOff x="3128164" y="15047260"/>
              <a:chExt cx="7997794" cy="1793811"/>
            </a:xfrm>
          </p:grpSpPr>
          <p:pic>
            <p:nvPicPr>
              <p:cNvPr id="111" name="110 Resim" descr="WhatsApp Image 2020-05-09 at 13.29.55 (1).jpeg"/>
              <p:cNvPicPr>
                <a:picLocks noChangeAspect="1"/>
              </p:cNvPicPr>
              <p:nvPr/>
            </p:nvPicPr>
            <p:blipFill>
              <a:blip r:embed="rId9" cstate="print"/>
              <a:stretch>
                <a:fillRect/>
              </a:stretch>
            </p:blipFill>
            <p:spPr>
              <a:xfrm rot="5400000">
                <a:off x="9034822" y="14748526"/>
                <a:ext cx="1792402" cy="2389870"/>
              </a:xfrm>
              <a:prstGeom prst="rect">
                <a:avLst/>
              </a:prstGeom>
            </p:spPr>
          </p:pic>
          <p:pic>
            <p:nvPicPr>
              <p:cNvPr id="114" name="113 Resim" descr="WhatsApp Image 2020-05-09 at 13.29.55 (2).jpeg"/>
              <p:cNvPicPr>
                <a:picLocks noChangeAspect="1"/>
              </p:cNvPicPr>
              <p:nvPr/>
            </p:nvPicPr>
            <p:blipFill>
              <a:blip r:embed="rId10" cstate="print"/>
              <a:stretch>
                <a:fillRect/>
              </a:stretch>
            </p:blipFill>
            <p:spPr>
              <a:xfrm rot="5400000">
                <a:off x="3426938" y="14749657"/>
                <a:ext cx="1792640" cy="2390188"/>
              </a:xfrm>
              <a:prstGeom prst="rect">
                <a:avLst/>
              </a:prstGeom>
            </p:spPr>
          </p:pic>
        </p:grpSp>
        <p:grpSp>
          <p:nvGrpSpPr>
            <p:cNvPr id="119" name="118 Grup"/>
            <p:cNvGrpSpPr/>
            <p:nvPr/>
          </p:nvGrpSpPr>
          <p:grpSpPr>
            <a:xfrm>
              <a:off x="2983627" y="17122393"/>
              <a:ext cx="7515139" cy="1728524"/>
              <a:chOff x="2983627" y="17122393"/>
              <a:chExt cx="7515139" cy="1728524"/>
            </a:xfrm>
          </p:grpSpPr>
          <p:pic>
            <p:nvPicPr>
              <p:cNvPr id="117" name="116 Resim" descr="WhatsApp Image 2020-05-09 at 13.30.49.jpeg"/>
              <p:cNvPicPr>
                <a:picLocks noChangeAspect="1"/>
              </p:cNvPicPr>
              <p:nvPr/>
            </p:nvPicPr>
            <p:blipFill>
              <a:blip r:embed="rId11" cstate="print"/>
              <a:srcRect b="8585"/>
              <a:stretch>
                <a:fillRect/>
              </a:stretch>
            </p:blipFill>
            <p:spPr>
              <a:xfrm rot="16200000">
                <a:off x="3422700" y="16706553"/>
                <a:ext cx="1581487" cy="2459633"/>
              </a:xfrm>
              <a:prstGeom prst="rect">
                <a:avLst/>
              </a:prstGeom>
            </p:spPr>
          </p:pic>
          <p:pic>
            <p:nvPicPr>
              <p:cNvPr id="118" name="117 Resim" descr="WhatsApp Image 2020-05-09 at 13.29.52 (1).jpeg"/>
              <p:cNvPicPr>
                <a:picLocks noChangeAspect="1"/>
              </p:cNvPicPr>
              <p:nvPr/>
            </p:nvPicPr>
            <p:blipFill>
              <a:blip r:embed="rId12" cstate="print"/>
              <a:stretch>
                <a:fillRect/>
              </a:stretch>
            </p:blipFill>
            <p:spPr>
              <a:xfrm>
                <a:off x="9202373" y="17122393"/>
                <a:ext cx="1296393" cy="1728524"/>
              </a:xfrm>
              <a:prstGeom prst="rect">
                <a:avLst/>
              </a:prstGeom>
            </p:spPr>
          </p:pic>
        </p:grpSp>
        <p:grpSp>
          <p:nvGrpSpPr>
            <p:cNvPr id="122" name="121 Grup"/>
            <p:cNvGrpSpPr/>
            <p:nvPr/>
          </p:nvGrpSpPr>
          <p:grpSpPr>
            <a:xfrm>
              <a:off x="3631683" y="19073208"/>
              <a:ext cx="7145651" cy="1824640"/>
              <a:chOff x="3631683" y="19073208"/>
              <a:chExt cx="7145651" cy="1824640"/>
            </a:xfrm>
          </p:grpSpPr>
          <p:pic>
            <p:nvPicPr>
              <p:cNvPr id="120" name="119 Resim" descr="WhatsApp Image 2020-05-09 at 13.29.50.jpeg"/>
              <p:cNvPicPr>
                <a:picLocks noChangeAspect="1"/>
              </p:cNvPicPr>
              <p:nvPr/>
            </p:nvPicPr>
            <p:blipFill>
              <a:blip r:embed="rId13" cstate="print"/>
              <a:stretch>
                <a:fillRect/>
              </a:stretch>
            </p:blipFill>
            <p:spPr>
              <a:xfrm>
                <a:off x="3631683" y="19073208"/>
                <a:ext cx="1358307" cy="1811076"/>
              </a:xfrm>
              <a:prstGeom prst="rect">
                <a:avLst/>
              </a:prstGeom>
            </p:spPr>
          </p:pic>
          <p:pic>
            <p:nvPicPr>
              <p:cNvPr id="121" name="120 Resim" descr="WhatsApp Image 2020-05-09 at 13.29.51.jpeg"/>
              <p:cNvPicPr>
                <a:picLocks noChangeAspect="1"/>
              </p:cNvPicPr>
              <p:nvPr/>
            </p:nvPicPr>
            <p:blipFill>
              <a:blip r:embed="rId14" cstate="print"/>
              <a:srcRect l="16038"/>
              <a:stretch>
                <a:fillRect/>
              </a:stretch>
            </p:blipFill>
            <p:spPr>
              <a:xfrm>
                <a:off x="8940599" y="19257167"/>
                <a:ext cx="1836735" cy="1640681"/>
              </a:xfrm>
              <a:prstGeom prst="rect">
                <a:avLst/>
              </a:prstGeom>
            </p:spPr>
          </p:pic>
        </p:grpSp>
        <p:grpSp>
          <p:nvGrpSpPr>
            <p:cNvPr id="137" name="136 Grup"/>
            <p:cNvGrpSpPr/>
            <p:nvPr/>
          </p:nvGrpSpPr>
          <p:grpSpPr>
            <a:xfrm>
              <a:off x="3505200" y="21162520"/>
              <a:ext cx="7813478" cy="1945130"/>
              <a:chOff x="3505200" y="21162520"/>
              <a:chExt cx="7813478" cy="1945130"/>
            </a:xfrm>
          </p:grpSpPr>
          <p:pic>
            <p:nvPicPr>
              <p:cNvPr id="123" name="122 Resim" descr="WhatsApp Image 2020-05-09 at 13.29.50 (1).jpeg"/>
              <p:cNvPicPr>
                <a:picLocks noChangeAspect="1"/>
              </p:cNvPicPr>
              <p:nvPr/>
            </p:nvPicPr>
            <p:blipFill>
              <a:blip r:embed="rId15" cstate="print"/>
              <a:srcRect l="12371" r="18985"/>
              <a:stretch>
                <a:fillRect/>
              </a:stretch>
            </p:blipFill>
            <p:spPr>
              <a:xfrm>
                <a:off x="3505200" y="21162520"/>
                <a:ext cx="1780288" cy="1945130"/>
              </a:xfrm>
              <a:prstGeom prst="rect">
                <a:avLst/>
              </a:prstGeom>
            </p:spPr>
          </p:pic>
          <p:pic>
            <p:nvPicPr>
              <p:cNvPr id="134" name="133 Resim" descr="WhatsApp Image 2020-05-10 at 02.41.27 (2).jpeg"/>
              <p:cNvPicPr>
                <a:picLocks noChangeAspect="1"/>
              </p:cNvPicPr>
              <p:nvPr/>
            </p:nvPicPr>
            <p:blipFill>
              <a:blip r:embed="rId16"/>
              <a:stretch>
                <a:fillRect/>
              </a:stretch>
            </p:blipFill>
            <p:spPr>
              <a:xfrm>
                <a:off x="8777086" y="21280991"/>
                <a:ext cx="2541592" cy="1583531"/>
              </a:xfrm>
              <a:prstGeom prst="rect">
                <a:avLst/>
              </a:prstGeom>
            </p:spPr>
          </p:pic>
        </p:grpSp>
        <p:grpSp>
          <p:nvGrpSpPr>
            <p:cNvPr id="138" name="137 Grup"/>
            <p:cNvGrpSpPr/>
            <p:nvPr/>
          </p:nvGrpSpPr>
          <p:grpSpPr>
            <a:xfrm>
              <a:off x="3025699" y="23639121"/>
              <a:ext cx="8287179" cy="1756004"/>
              <a:chOff x="3025699" y="23639121"/>
              <a:chExt cx="8287179" cy="1756004"/>
            </a:xfrm>
          </p:grpSpPr>
          <p:pic>
            <p:nvPicPr>
              <p:cNvPr id="135" name="134 Resim" descr="WhatsApp Image 2020-05-10 at 02.41.27 (1).jpeg"/>
              <p:cNvPicPr>
                <a:picLocks noChangeAspect="1"/>
              </p:cNvPicPr>
              <p:nvPr/>
            </p:nvPicPr>
            <p:blipFill>
              <a:blip r:embed="rId17"/>
              <a:stretch>
                <a:fillRect/>
              </a:stretch>
            </p:blipFill>
            <p:spPr>
              <a:xfrm>
                <a:off x="3025699" y="23877699"/>
                <a:ext cx="2524410" cy="1397793"/>
              </a:xfrm>
              <a:prstGeom prst="rect">
                <a:avLst/>
              </a:prstGeom>
            </p:spPr>
          </p:pic>
          <p:pic>
            <p:nvPicPr>
              <p:cNvPr id="136" name="135 Resim" descr="WhatsApp Image 2020-05-10 at 02.41.27.jpeg"/>
              <p:cNvPicPr>
                <a:picLocks noChangeAspect="1"/>
              </p:cNvPicPr>
              <p:nvPr/>
            </p:nvPicPr>
            <p:blipFill>
              <a:blip r:embed="rId18"/>
              <a:srcRect t="21569" r="9129" b="16192"/>
              <a:stretch>
                <a:fillRect/>
              </a:stretch>
            </p:blipFill>
            <p:spPr>
              <a:xfrm>
                <a:off x="8749065" y="23639121"/>
                <a:ext cx="2563813" cy="1756004"/>
              </a:xfrm>
              <a:prstGeom prst="rect">
                <a:avLst/>
              </a:prstGeom>
            </p:spPr>
          </p:pic>
        </p:grpSp>
      </p:grpSp>
      <p:sp>
        <p:nvSpPr>
          <p:cNvPr id="141" name="140 Metin kutusu"/>
          <p:cNvSpPr txBox="1"/>
          <p:nvPr/>
        </p:nvSpPr>
        <p:spPr>
          <a:xfrm>
            <a:off x="3290433" y="6089398"/>
            <a:ext cx="2489483" cy="1733744"/>
          </a:xfrm>
          <a:prstGeom prst="rect">
            <a:avLst/>
          </a:prstGeom>
          <a:noFill/>
        </p:spPr>
        <p:txBody>
          <a:bodyPr wrap="square" rtlCol="0">
            <a:spAutoFit/>
          </a:bodyPr>
          <a:lstStyle/>
          <a:p>
            <a:r>
              <a:rPr lang="tr-TR" sz="508" dirty="0">
                <a:latin typeface="Times New Roman" pitchFamily="18" charset="0"/>
                <a:cs typeface="Times New Roman" pitchFamily="18" charset="0"/>
              </a:rPr>
              <a:t>Etkinlik sürecine günlük hayatta karşılaşılan dik dairesel silindirler hakkında  konuşularak başlanır. Dik dairesel silindirin temel elemanları ve özellikleri kullanılarak  kartondan silindir oluşturulur. Dik dairesel silindirin yüzey alan  bağıntısını bulmak için  gerekli olan bilgiler tespit edilir. Daha sonra elde edilen dik dairesel silindirin yüzey açınımlarının nasıl olabileceği hakkında denemeler yapılır ve açınım oluşturulur. Taban alanları ve yanal alan hakkında öğrencilerin düşüncelerini ifade etmeleri istenir. Taban alanlarının ve yanal alanın toplamı bulunarak dik dairesel silindirin yüzey alanı bağıntısı oluşturulur.</a:t>
            </a:r>
          </a:p>
          <a:p>
            <a:r>
              <a:rPr lang="tr-TR" sz="508" dirty="0">
                <a:latin typeface="Times New Roman" pitchFamily="18" charset="0"/>
                <a:cs typeface="Times New Roman" pitchFamily="18" charset="0"/>
              </a:rPr>
              <a:t>Yüzey alanı bağıntısını oluşturan öğrenci bu bağıntıyı yorumlayabilmelidir. Herhangi bir problemle karşılaştığında gerekli akıl yürütmeleri yaparak problemi çözebilmelidir. Bunun için etkinliğin ikinci aşamasında öğrencilerden yükseklikleri farklı taban yarıçapları aynı iki dik dairesel silindir oluşturmaları istenir. Yükseklik arttıkça veya azaldıkça yüzey alanının asıl değiştiği hakkında sınıfta tartışma ortamı yaratılır. Yükseklik değişimi yorumlandıktan sonra  öğrencilerden taban yarıçapları farklı yükseklikleri aynı iki dik dairesel silindir oluşturulmaları istenir. Taban yarıçapı arttıkça veya azaldıkça yüzey alanının değişimi hakkında da tartışma ortamı sağlanır. Bu  adımdaki önemli nokta öğrencinin taban yarıçapı değiştikçe dikdörtgenin yükseklik olmayan kenarının da değişeceğini görebilmesidir. En son aşamada  oluşturulan farklı dik dairesel silindirler  genel olarak yorumlanır ve etkinlikten elde edilen çıkarımlar özetlenir.</a:t>
            </a:r>
          </a:p>
          <a:p>
            <a:r>
              <a:rPr lang="tr-TR" sz="508" dirty="0">
                <a:latin typeface="Times New Roman" pitchFamily="18" charset="0"/>
                <a:cs typeface="Times New Roman" pitchFamily="18" charset="0"/>
              </a:rPr>
              <a:t>Materyaller: Renkli kartonlar, makas , renkli kalemler, pergel, cetvel ve yapıştırıcı.</a:t>
            </a:r>
          </a:p>
        </p:txBody>
      </p:sp>
    </p:spTree>
    <p:extLst>
      <p:ext uri="{BB962C8B-B14F-4D97-AF65-F5344CB8AC3E}">
        <p14:creationId xmlns:p14="http://schemas.microsoft.com/office/powerpoint/2010/main" val="301728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952448" y="1375685"/>
            <a:ext cx="4953104" cy="681684"/>
          </a:xfrm>
        </p:spPr>
        <p:txBody>
          <a:bodyPr>
            <a:noAutofit/>
          </a:bodyPr>
          <a:lstStyle/>
          <a:p>
            <a:pPr algn="ctr"/>
            <a:br>
              <a:rPr lang="tr-TR" sz="1000" b="1" dirty="0">
                <a:latin typeface="Times New Roman" panose="02020603050405020304" pitchFamily="18" charset="0"/>
                <a:cs typeface="Times New Roman" panose="02020603050405020304" pitchFamily="18" charset="0"/>
              </a:rPr>
            </a:br>
            <a:r>
              <a:rPr lang="tr-TR" sz="1000" b="1" dirty="0">
                <a:solidFill>
                  <a:srgbClr val="283F19"/>
                </a:solidFill>
                <a:latin typeface="Times New Roman" panose="02020603050405020304" pitchFamily="18" charset="0"/>
                <a:cs typeface="Times New Roman" panose="02020603050405020304" pitchFamily="18" charset="0"/>
              </a:rPr>
              <a:t>DİK  PRİZMALARIN  AÇINIMLARI  İÇİN  TASARLANAN  ETKİNLİK  SÜRECİ</a:t>
            </a:r>
            <a:br>
              <a:rPr lang="tr-TR" sz="1000" b="1" dirty="0">
                <a:latin typeface="Times New Roman" panose="02020603050405020304" pitchFamily="18" charset="0"/>
                <a:cs typeface="Times New Roman" panose="02020603050405020304" pitchFamily="18" charset="0"/>
              </a:rPr>
            </a:br>
            <a:r>
              <a:rPr lang="tr-TR" sz="1000" b="1" dirty="0">
                <a:solidFill>
                  <a:srgbClr val="2E471D"/>
                </a:solidFill>
                <a:latin typeface="Times New Roman" panose="02020603050405020304" pitchFamily="18" charset="0"/>
                <a:cs typeface="Times New Roman" panose="02020603050405020304" pitchFamily="18" charset="0"/>
              </a:rPr>
              <a:t>Şule Gül Deniz - Sabiha Nur Turan - Neslihan Özge Özer</a:t>
            </a:r>
            <a:br>
              <a:rPr lang="tr-TR" sz="1000" b="1" dirty="0">
                <a:solidFill>
                  <a:schemeClr val="accent6">
                    <a:lumMod val="50000"/>
                  </a:schemeClr>
                </a:solidFill>
                <a:latin typeface="Times New Roman" panose="02020603050405020304" pitchFamily="18" charset="0"/>
                <a:cs typeface="Times New Roman" panose="02020603050405020304" pitchFamily="18" charset="0"/>
              </a:rPr>
            </a:br>
            <a:endParaRPr lang="tr-TR" sz="1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5" name="İçerik Yer Tutucusu 4"/>
          <p:cNvSpPr>
            <a:spLocks noGrp="1" noChangeAspect="1"/>
          </p:cNvSpPr>
          <p:nvPr>
            <p:ph sz="half" idx="1"/>
          </p:nvPr>
        </p:nvSpPr>
        <p:spPr>
          <a:xfrm>
            <a:off x="1032540" y="2110762"/>
            <a:ext cx="4855203" cy="5890239"/>
          </a:xfrm>
        </p:spPr>
        <p:txBody>
          <a:bodyPr>
            <a:normAutofit lnSpcReduction="10000"/>
          </a:bodyPr>
          <a:lstStyle/>
          <a:p>
            <a:pPr marL="0" indent="0" algn="just">
              <a:spcBef>
                <a:spcPts val="0"/>
              </a:spcBef>
              <a:buNone/>
            </a:pPr>
            <a:r>
              <a:rPr lang="tr-TR" sz="800" dirty="0">
                <a:latin typeface="Times New Roman" panose="02020603050405020304" pitchFamily="18" charset="0"/>
                <a:cs typeface="Times New Roman" panose="02020603050405020304" pitchFamily="18" charset="0"/>
              </a:rPr>
              <a:t>Matematik öğretiminde somut materyal kullanımı oldukça önemlidir</a:t>
            </a:r>
            <a:r>
              <a:rPr lang="en-US" sz="800" dirty="0">
                <a:latin typeface="Times New Roman" panose="02020603050405020304" pitchFamily="18" charset="0"/>
                <a:cs typeface="Times New Roman" panose="02020603050405020304" pitchFamily="18" charset="0"/>
              </a:rPr>
              <a:t> </a:t>
            </a:r>
            <a:r>
              <a:rPr lang="tr-TR" sz="800" dirty="0">
                <a:latin typeface="Times New Roman" panose="02020603050405020304" pitchFamily="18" charset="0"/>
                <a:cs typeface="Times New Roman" panose="02020603050405020304" pitchFamily="18" charset="0"/>
              </a:rPr>
              <a:t>.Bu materyalimiz sayesinde öğrencilerin dik prizmaların açınımlarını</a:t>
            </a:r>
            <a:r>
              <a:rPr lang="en-US" sz="800" dirty="0">
                <a:latin typeface="Times New Roman" panose="02020603050405020304" pitchFamily="18" charset="0"/>
                <a:cs typeface="Times New Roman" panose="02020603050405020304" pitchFamily="18" charset="0"/>
              </a:rPr>
              <a:t> ve</a:t>
            </a:r>
            <a:r>
              <a:rPr lang="tr-TR" sz="8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kapalı</a:t>
            </a:r>
            <a:r>
              <a:rPr lang="tr-TR" sz="8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hallerini</a:t>
            </a:r>
            <a:r>
              <a:rPr lang="tr-TR" sz="8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zihinlerinde canlandırmalarının </a:t>
            </a:r>
            <a:r>
              <a:rPr lang="tr-TR" sz="8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kolaylaşmasını ve kalıcı olmasını amaçlıyoruz. </a:t>
            </a:r>
            <a:endParaRPr lang="tr-TR" sz="800" dirty="0">
              <a:latin typeface="Times New Roman" panose="02020603050405020304" pitchFamily="18" charset="0"/>
              <a:cs typeface="Times New Roman" panose="02020603050405020304" pitchFamily="18" charset="0"/>
            </a:endParaRPr>
          </a:p>
          <a:p>
            <a:pPr marL="0" indent="0" algn="just">
              <a:spcBef>
                <a:spcPts val="0"/>
              </a:spcBef>
              <a:buNone/>
            </a:pPr>
            <a:r>
              <a:rPr lang="tr-TR" sz="800" dirty="0">
                <a:latin typeface="Times New Roman" panose="02020603050405020304" pitchFamily="18" charset="0"/>
                <a:cs typeface="Times New Roman" panose="02020603050405020304" pitchFamily="18" charset="0"/>
              </a:rPr>
              <a:t>A</a:t>
            </a:r>
            <a:r>
              <a:rPr lang="en-US" sz="800" dirty="0">
                <a:latin typeface="Times New Roman" panose="02020603050405020304" pitchFamily="18" charset="0"/>
                <a:cs typeface="Times New Roman" panose="02020603050405020304" pitchFamily="18" charset="0"/>
              </a:rPr>
              <a:t>yrıca bu etkinlik sayesinde öğrencilerin</a:t>
            </a:r>
            <a:r>
              <a:rPr lang="tr-TR" sz="8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dik prizmaları</a:t>
            </a:r>
            <a:r>
              <a:rPr lang="tr-TR" sz="800" dirty="0">
                <a:latin typeface="Times New Roman" panose="02020603050405020304" pitchFamily="18" charset="0"/>
                <a:cs typeface="Times New Roman" panose="02020603050405020304" pitchFamily="18" charset="0"/>
              </a:rPr>
              <a:t> kendileri modelleyecekleri için prizmaların</a:t>
            </a:r>
            <a:r>
              <a:rPr lang="en-US" sz="800" dirty="0">
                <a:latin typeface="Times New Roman" panose="02020603050405020304" pitchFamily="18" charset="0"/>
                <a:cs typeface="Times New Roman" panose="02020603050405020304" pitchFamily="18" charset="0"/>
              </a:rPr>
              <a:t> temel elemanlarını bulmaları </a:t>
            </a:r>
            <a:r>
              <a:rPr lang="tr-TR" sz="800" dirty="0">
                <a:latin typeface="Times New Roman" panose="02020603050405020304" pitchFamily="18" charset="0"/>
                <a:cs typeface="Times New Roman" panose="02020603050405020304" pitchFamily="18" charset="0"/>
              </a:rPr>
              <a:t>kolaylaşır ve bu sayede daha akılda kalıcı olması öngörülür</a:t>
            </a:r>
            <a:r>
              <a:rPr lang="en-US" sz="800" dirty="0">
                <a:latin typeface="Times New Roman" panose="02020603050405020304" pitchFamily="18" charset="0"/>
                <a:cs typeface="Times New Roman" panose="02020603050405020304" pitchFamily="18" charset="0"/>
              </a:rPr>
              <a:t>. Bu materyal </a:t>
            </a:r>
            <a:r>
              <a:rPr lang="tr-TR" sz="800" dirty="0">
                <a:latin typeface="Times New Roman" panose="02020603050405020304" pitchFamily="18" charset="0"/>
                <a:cs typeface="Times New Roman" panose="02020603050405020304" pitchFamily="18" charset="0"/>
              </a:rPr>
              <a:t>ile </a:t>
            </a:r>
            <a:r>
              <a:rPr lang="en-US" sz="800" dirty="0">
                <a:latin typeface="Times New Roman" panose="02020603050405020304" pitchFamily="18" charset="0"/>
                <a:cs typeface="Times New Roman" panose="02020603050405020304" pitchFamily="18" charset="0"/>
              </a:rPr>
              <a:t>öğrenciler</a:t>
            </a:r>
            <a:r>
              <a:rPr lang="tr-TR" sz="800" dirty="0">
                <a:latin typeface="Times New Roman" panose="02020603050405020304" pitchFamily="18" charset="0"/>
                <a:cs typeface="Times New Roman" panose="02020603050405020304" pitchFamily="18" charset="0"/>
              </a:rPr>
              <a:t>in kendi yaptıkları</a:t>
            </a:r>
            <a:r>
              <a:rPr lang="en-US" sz="800" dirty="0">
                <a:latin typeface="Times New Roman" panose="02020603050405020304" pitchFamily="18" charset="0"/>
                <a:cs typeface="Times New Roman" panose="02020603050405020304" pitchFamily="18" charset="0"/>
              </a:rPr>
              <a:t> </a:t>
            </a:r>
            <a:r>
              <a:rPr lang="tr-TR" sz="800" dirty="0">
                <a:latin typeface="Times New Roman" panose="02020603050405020304" pitchFamily="18" charset="0"/>
                <a:cs typeface="Times New Roman" panose="02020603050405020304" pitchFamily="18" charset="0"/>
              </a:rPr>
              <a:t>prizmaları somut bir şekilde görerek ve prizmalara dokunarak gerçekleştirdikleri bu etkinlik ile </a:t>
            </a:r>
            <a:r>
              <a:rPr lang="en-US" sz="800" dirty="0">
                <a:latin typeface="Times New Roman" panose="02020603050405020304" pitchFamily="18" charset="0"/>
                <a:cs typeface="Times New Roman" panose="02020603050405020304" pitchFamily="18" charset="0"/>
              </a:rPr>
              <a:t>uzamsal düşünmelerini geliştirmeyi</a:t>
            </a:r>
            <a:r>
              <a:rPr lang="tr-TR" sz="800" dirty="0">
                <a:latin typeface="Times New Roman" panose="02020603050405020304" pitchFamily="18" charset="0"/>
                <a:cs typeface="Times New Roman" panose="02020603050405020304" pitchFamily="18" charset="0"/>
              </a:rPr>
              <a:t> </a:t>
            </a:r>
            <a:r>
              <a:rPr lang="en-US" sz="800" dirty="0">
                <a:latin typeface="Times New Roman" panose="02020603050405020304" pitchFamily="18" charset="0"/>
                <a:cs typeface="Times New Roman" panose="02020603050405020304" pitchFamily="18" charset="0"/>
              </a:rPr>
              <a:t> hedefliyoruz.</a:t>
            </a:r>
          </a:p>
          <a:p>
            <a:pPr marL="0" indent="0" algn="just">
              <a:spcBef>
                <a:spcPts val="0"/>
              </a:spcBef>
              <a:buNone/>
            </a:pPr>
            <a:r>
              <a:rPr lang="tr-TR" sz="800" dirty="0">
                <a:latin typeface="Times New Roman" panose="02020603050405020304" pitchFamily="18" charset="0"/>
                <a:cs typeface="Times New Roman" panose="02020603050405020304" pitchFamily="18" charset="0"/>
              </a:rPr>
              <a:t>Materyalimiz </a:t>
            </a:r>
            <a:r>
              <a:rPr lang="en-US" sz="800" dirty="0">
                <a:latin typeface="Times New Roman" panose="02020603050405020304" pitchFamily="18" charset="0"/>
                <a:cs typeface="Times New Roman" panose="02020603050405020304" pitchFamily="18" charset="0"/>
              </a:rPr>
              <a:t>kolay erişilebilir malzemelerle oluşturu</a:t>
            </a:r>
            <a:r>
              <a:rPr lang="tr-TR" sz="800" dirty="0">
                <a:latin typeface="Times New Roman" panose="02020603050405020304" pitchFamily="18" charset="0"/>
                <a:cs typeface="Times New Roman" panose="02020603050405020304" pitchFamily="18" charset="0"/>
              </a:rPr>
              <a:t>lduğu </a:t>
            </a:r>
            <a:r>
              <a:rPr lang="en-US" sz="800" dirty="0">
                <a:latin typeface="Times New Roman" panose="02020603050405020304" pitchFamily="18" charset="0"/>
                <a:cs typeface="Times New Roman" panose="02020603050405020304" pitchFamily="18" charset="0"/>
              </a:rPr>
              <a:t>, ekonomik ol</a:t>
            </a:r>
            <a:r>
              <a:rPr lang="tr-TR" sz="800" dirty="0">
                <a:latin typeface="Times New Roman" panose="02020603050405020304" pitchFamily="18" charset="0"/>
                <a:cs typeface="Times New Roman" panose="02020603050405020304" pitchFamily="18" charset="0"/>
              </a:rPr>
              <a:t>duğu ve </a:t>
            </a:r>
            <a:r>
              <a:rPr lang="en-US" sz="800" dirty="0">
                <a:latin typeface="Times New Roman" panose="02020603050405020304" pitchFamily="18" charset="0"/>
                <a:cs typeface="Times New Roman" panose="02020603050405020304" pitchFamily="18" charset="0"/>
              </a:rPr>
              <a:t> öğrencilerin kolaylıkla her ortamda oluşturabileceği bir materyal olduğu için oldukça kullanışlıdır. </a:t>
            </a:r>
          </a:p>
          <a:p>
            <a:pPr marL="0" indent="0" algn="just">
              <a:spcBef>
                <a:spcPts val="0"/>
              </a:spcBef>
              <a:buNone/>
            </a:pPr>
            <a:r>
              <a:rPr lang="en-US" sz="677" dirty="0">
                <a:latin typeface="Times New Roman" panose="02020603050405020304" pitchFamily="18" charset="0"/>
                <a:cs typeface="Times New Roman" panose="02020603050405020304" pitchFamily="18" charset="0"/>
              </a:rPr>
              <a:t> </a:t>
            </a: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r>
              <a:rPr lang="en-US" sz="508" dirty="0">
                <a:latin typeface="Times New Roman" panose="02020603050405020304" pitchFamily="18" charset="0"/>
                <a:cs typeface="Times New Roman" panose="02020603050405020304" pitchFamily="18" charset="0"/>
              </a:rPr>
              <a:t>       </a:t>
            </a: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en-US"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93" dirty="0">
              <a:latin typeface="Times New Roman" panose="02020603050405020304" pitchFamily="18" charset="0"/>
              <a:cs typeface="Times New Roman" panose="02020603050405020304" pitchFamily="18" charset="0"/>
            </a:endParaRPr>
          </a:p>
          <a:p>
            <a:pPr marL="0" indent="0" algn="just">
              <a:spcBef>
                <a:spcPts val="0"/>
              </a:spcBef>
              <a:buNone/>
            </a:pPr>
            <a:endParaRPr lang="tr-TR" sz="593" dirty="0">
              <a:latin typeface="Times New Roman" panose="02020603050405020304" pitchFamily="18" charset="0"/>
              <a:cs typeface="Times New Roman" panose="02020603050405020304" pitchFamily="18" charset="0"/>
            </a:endParaRPr>
          </a:p>
          <a:p>
            <a:pPr marL="0" indent="0" algn="just">
              <a:spcBef>
                <a:spcPts val="0"/>
              </a:spcBef>
              <a:buNone/>
            </a:pPr>
            <a:endParaRPr lang="tr-TR" sz="593" dirty="0">
              <a:latin typeface="Times New Roman" panose="02020603050405020304" pitchFamily="18" charset="0"/>
              <a:cs typeface="Times New Roman" panose="02020603050405020304" pitchFamily="18" charset="0"/>
            </a:endParaRPr>
          </a:p>
          <a:p>
            <a:pPr marL="0" indent="0" algn="just">
              <a:spcBef>
                <a:spcPts val="0"/>
              </a:spcBef>
              <a:buNone/>
            </a:pPr>
            <a:endParaRPr lang="tr-TR" sz="593" dirty="0">
              <a:latin typeface="Times New Roman" panose="02020603050405020304" pitchFamily="18" charset="0"/>
              <a:cs typeface="Times New Roman" panose="02020603050405020304" pitchFamily="18" charset="0"/>
            </a:endParaRPr>
          </a:p>
          <a:p>
            <a:pPr marL="0" indent="0" algn="just">
              <a:spcBef>
                <a:spcPts val="0"/>
              </a:spcBef>
              <a:buNone/>
            </a:pPr>
            <a:endParaRPr lang="tr-TR" sz="593" dirty="0">
              <a:latin typeface="Times New Roman" panose="02020603050405020304" pitchFamily="18" charset="0"/>
              <a:cs typeface="Times New Roman" panose="02020603050405020304" pitchFamily="18" charset="0"/>
            </a:endParaRPr>
          </a:p>
          <a:p>
            <a:pPr marL="0" indent="0" algn="just">
              <a:spcBef>
                <a:spcPts val="0"/>
              </a:spcBef>
              <a:buNone/>
            </a:pPr>
            <a:endParaRPr lang="tr-TR" sz="593" dirty="0">
              <a:latin typeface="Times New Roman" panose="02020603050405020304" pitchFamily="18" charset="0"/>
              <a:cs typeface="Times New Roman" panose="02020603050405020304" pitchFamily="18" charset="0"/>
            </a:endParaRPr>
          </a:p>
          <a:p>
            <a:pPr marL="0" indent="0" algn="just">
              <a:spcBef>
                <a:spcPts val="0"/>
              </a:spcBef>
              <a:buNone/>
            </a:pPr>
            <a:r>
              <a:rPr lang="en-US" sz="593" b="1" dirty="0">
                <a:solidFill>
                  <a:schemeClr val="tx2">
                    <a:lumMod val="50000"/>
                  </a:schemeClr>
                </a:solidFill>
                <a:latin typeface="Times New Roman" panose="02020603050405020304" pitchFamily="18" charset="0"/>
                <a:cs typeface="Times New Roman" panose="02020603050405020304" pitchFamily="18" charset="0"/>
              </a:rPr>
              <a:t>KAYNAKÇA:</a:t>
            </a:r>
          </a:p>
          <a:p>
            <a:pPr marL="0" indent="0" algn="just">
              <a:spcBef>
                <a:spcPts val="0"/>
              </a:spcBef>
              <a:buNone/>
            </a:pPr>
            <a:r>
              <a:rPr lang="en-US" sz="593" dirty="0">
                <a:hlinkClick r:id="rId3"/>
              </a:rPr>
              <a:t>http://mufredat.meb.gov.tr/ProgramDetay.aspx?PID=329</a:t>
            </a:r>
            <a:endParaRPr lang="en-US" sz="593" dirty="0"/>
          </a:p>
          <a:p>
            <a:pPr marL="0" indent="0" algn="just">
              <a:spcBef>
                <a:spcPts val="0"/>
              </a:spcBef>
              <a:buNone/>
            </a:pPr>
            <a:r>
              <a:rPr lang="tr-TR" sz="593" dirty="0">
                <a:latin typeface="Times New Roman" panose="02020603050405020304" pitchFamily="18" charset="0"/>
                <a:cs typeface="Times New Roman" panose="02020603050405020304" pitchFamily="18" charset="0"/>
                <a:hlinkClick r:id="rId4"/>
              </a:rPr>
              <a:t>https://www.youtube.com/watch?v=mLq7vhqxlDs&amp;feature=youtu.be</a:t>
            </a:r>
            <a:r>
              <a:rPr lang="tr-TR" sz="593" dirty="0">
                <a:latin typeface="Times New Roman" panose="02020603050405020304" pitchFamily="18" charset="0"/>
                <a:cs typeface="Times New Roman" panose="02020603050405020304" pitchFamily="18" charset="0"/>
              </a:rPr>
              <a:t> </a:t>
            </a: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solidFill>
                <a:srgbClr val="FF0000"/>
              </a:solidFill>
              <a:latin typeface="Times New Roman" panose="02020603050405020304" pitchFamily="18" charset="0"/>
              <a:cs typeface="Times New Roman" panose="02020603050405020304" pitchFamily="18" charset="0"/>
            </a:endParaRPr>
          </a:p>
          <a:p>
            <a:pPr marL="0" indent="0" algn="just">
              <a:spcBef>
                <a:spcPts val="0"/>
              </a:spcBef>
              <a:buNone/>
            </a:pPr>
            <a:endParaRPr lang="tr-TR" sz="508" dirty="0">
              <a:latin typeface="Times New Roman" panose="02020603050405020304" pitchFamily="18" charset="0"/>
              <a:cs typeface="Times New Roman" panose="02020603050405020304" pitchFamily="18" charset="0"/>
            </a:endParaRPr>
          </a:p>
        </p:txBody>
      </p:sp>
      <p:pic>
        <p:nvPicPr>
          <p:cNvPr id="51" name="İçerik Yer Tutucusu 50" descr="tablo içeren bir resim&#10;&#10;Açıklama otomatik olarak oluşturuldu">
            <a:extLst>
              <a:ext uri="{FF2B5EF4-FFF2-40B4-BE49-F238E27FC236}">
                <a16:creationId xmlns:a16="http://schemas.microsoft.com/office/drawing/2014/main" id="{1C327850-7336-4EBE-9BC3-0F5703F6F9B5}"/>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l="10041" r="27095"/>
          <a:stretch>
            <a:fillRect/>
          </a:stretch>
        </p:blipFill>
        <p:spPr>
          <a:xfrm>
            <a:off x="3772193" y="3633779"/>
            <a:ext cx="647223" cy="496243"/>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sp>
        <p:nvSpPr>
          <p:cNvPr id="7" name="Dikdörtgen 6"/>
          <p:cNvSpPr>
            <a:spLocks/>
          </p:cNvSpPr>
          <p:nvPr/>
        </p:nvSpPr>
        <p:spPr>
          <a:xfrm>
            <a:off x="761944" y="1143000"/>
            <a:ext cx="190504" cy="19050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381"/>
          </a:p>
        </p:txBody>
      </p:sp>
      <p:sp>
        <p:nvSpPr>
          <p:cNvPr id="9" name="Dikdörtgen 8"/>
          <p:cNvSpPr>
            <a:spLocks/>
          </p:cNvSpPr>
          <p:nvPr/>
        </p:nvSpPr>
        <p:spPr>
          <a:xfrm>
            <a:off x="5905552" y="7810496"/>
            <a:ext cx="190504" cy="190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381"/>
          </a:p>
        </p:txBody>
      </p:sp>
      <p:sp>
        <p:nvSpPr>
          <p:cNvPr id="11" name="Dikdörtgen 10"/>
          <p:cNvSpPr>
            <a:spLocks/>
          </p:cNvSpPr>
          <p:nvPr/>
        </p:nvSpPr>
        <p:spPr>
          <a:xfrm>
            <a:off x="5919840" y="1143000"/>
            <a:ext cx="190504" cy="19050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381"/>
          </a:p>
        </p:txBody>
      </p:sp>
      <p:graphicFrame>
        <p:nvGraphicFramePr>
          <p:cNvPr id="15" name="Tablo 14"/>
          <p:cNvGraphicFramePr>
            <a:graphicFrameLocks noGrp="1"/>
          </p:cNvGraphicFramePr>
          <p:nvPr>
            <p:extLst>
              <p:ext uri="{D42A27DB-BD31-4B8C-83A1-F6EECF244321}">
                <p14:modId xmlns:p14="http://schemas.microsoft.com/office/powerpoint/2010/main" val="1132816821"/>
              </p:ext>
            </p:extLst>
          </p:nvPr>
        </p:nvGraphicFramePr>
        <p:xfrm>
          <a:off x="1032539" y="2839833"/>
          <a:ext cx="4873611" cy="5262195"/>
        </p:xfrm>
        <a:graphic>
          <a:graphicData uri="http://schemas.openxmlformats.org/drawingml/2006/table">
            <a:tbl>
              <a:tblPr firstRow="1" bandRow="1">
                <a:tableStyleId>{16D9F66E-5EB9-4882-86FB-DCBF35E3C3E4}</a:tableStyleId>
              </a:tblPr>
              <a:tblGrid>
                <a:gridCol w="453057">
                  <a:extLst>
                    <a:ext uri="{9D8B030D-6E8A-4147-A177-3AD203B41FA5}">
                      <a16:colId xmlns:a16="http://schemas.microsoft.com/office/drawing/2014/main" val="20000"/>
                    </a:ext>
                  </a:extLst>
                </a:gridCol>
                <a:gridCol w="1029927">
                  <a:extLst>
                    <a:ext uri="{9D8B030D-6E8A-4147-A177-3AD203B41FA5}">
                      <a16:colId xmlns:a16="http://schemas.microsoft.com/office/drawing/2014/main" val="2051298978"/>
                    </a:ext>
                  </a:extLst>
                </a:gridCol>
                <a:gridCol w="1079055">
                  <a:extLst>
                    <a:ext uri="{9D8B030D-6E8A-4147-A177-3AD203B41FA5}">
                      <a16:colId xmlns:a16="http://schemas.microsoft.com/office/drawing/2014/main" val="262895464"/>
                    </a:ext>
                  </a:extLst>
                </a:gridCol>
                <a:gridCol w="1121757">
                  <a:extLst>
                    <a:ext uri="{9D8B030D-6E8A-4147-A177-3AD203B41FA5}">
                      <a16:colId xmlns:a16="http://schemas.microsoft.com/office/drawing/2014/main" val="20004"/>
                    </a:ext>
                  </a:extLst>
                </a:gridCol>
                <a:gridCol w="1189815">
                  <a:extLst>
                    <a:ext uri="{9D8B030D-6E8A-4147-A177-3AD203B41FA5}">
                      <a16:colId xmlns:a16="http://schemas.microsoft.com/office/drawing/2014/main" val="20006"/>
                    </a:ext>
                  </a:extLst>
                </a:gridCol>
              </a:tblGrid>
              <a:tr h="274287">
                <a:tc gridSpan="5">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700" dirty="0">
                        <a:solidFill>
                          <a:schemeClr val="accent6">
                            <a:lumMod val="50000"/>
                          </a:schemeClr>
                        </a:solidFill>
                        <a:latin typeface="Times New Roman" pitchFamily="18" charset="0"/>
                        <a:cs typeface="Times New Roman" pitchFamily="18" charset="0"/>
                      </a:endParaRPr>
                    </a:p>
                    <a:p>
                      <a:pPr marL="0" marR="0" lvl="0" indent="0" algn="l" defTabSz="2519995" rtl="0" eaLnBrk="1" fontAlgn="auto" latinLnBrk="0" hangingPunct="1">
                        <a:lnSpc>
                          <a:spcPct val="100000"/>
                        </a:lnSpc>
                        <a:spcBef>
                          <a:spcPts val="0"/>
                        </a:spcBef>
                        <a:spcAft>
                          <a:spcPts val="0"/>
                        </a:spcAft>
                        <a:buClrTx/>
                        <a:buSzTx/>
                        <a:buFontTx/>
                        <a:buNone/>
                        <a:tabLst/>
                        <a:defRPr/>
                      </a:pPr>
                      <a:r>
                        <a:rPr lang="tr-TR" sz="800" dirty="0">
                          <a:solidFill>
                            <a:schemeClr val="accent6">
                              <a:lumMod val="50000"/>
                            </a:schemeClr>
                          </a:solidFill>
                          <a:latin typeface="Times New Roman" pitchFamily="18" charset="0"/>
                          <a:cs typeface="Times New Roman" pitchFamily="18" charset="0"/>
                        </a:rPr>
                        <a:t>    </a:t>
                      </a:r>
                      <a:r>
                        <a:rPr lang="en-US" sz="800" dirty="0">
                          <a:solidFill>
                            <a:schemeClr val="accent6">
                              <a:lumMod val="50000"/>
                            </a:schemeClr>
                          </a:solidFill>
                          <a:latin typeface="Times New Roman" pitchFamily="18" charset="0"/>
                          <a:cs typeface="Times New Roman" pitchFamily="18" charset="0"/>
                        </a:rPr>
                        <a:t>DİK </a:t>
                      </a:r>
                      <a:r>
                        <a:rPr lang="tr-TR" sz="800" dirty="0">
                          <a:solidFill>
                            <a:schemeClr val="accent6">
                              <a:lumMod val="50000"/>
                            </a:schemeClr>
                          </a:solidFill>
                          <a:latin typeface="Times New Roman" pitchFamily="18" charset="0"/>
                          <a:cs typeface="Times New Roman" pitchFamily="18" charset="0"/>
                        </a:rPr>
                        <a:t>  </a:t>
                      </a:r>
                      <a:r>
                        <a:rPr lang="en-US" sz="800" dirty="0">
                          <a:solidFill>
                            <a:schemeClr val="accent6">
                              <a:lumMod val="50000"/>
                            </a:schemeClr>
                          </a:solidFill>
                          <a:latin typeface="Times New Roman" pitchFamily="18" charset="0"/>
                          <a:cs typeface="Times New Roman" pitchFamily="18" charset="0"/>
                        </a:rPr>
                        <a:t>PRİZMALARIN</a:t>
                      </a:r>
                      <a:r>
                        <a:rPr lang="tr-TR" sz="800" dirty="0">
                          <a:solidFill>
                            <a:schemeClr val="accent6">
                              <a:lumMod val="50000"/>
                            </a:schemeClr>
                          </a:solidFill>
                          <a:latin typeface="Times New Roman" pitchFamily="18" charset="0"/>
                          <a:cs typeface="Times New Roman" pitchFamily="18" charset="0"/>
                        </a:rPr>
                        <a:t> </a:t>
                      </a:r>
                      <a:r>
                        <a:rPr lang="en-US" sz="800" dirty="0">
                          <a:solidFill>
                            <a:schemeClr val="accent6">
                              <a:lumMod val="50000"/>
                            </a:schemeClr>
                          </a:solidFill>
                          <a:latin typeface="Times New Roman" pitchFamily="18" charset="0"/>
                          <a:cs typeface="Times New Roman" pitchFamily="18" charset="0"/>
                        </a:rPr>
                        <a:t> </a:t>
                      </a:r>
                      <a:r>
                        <a:rPr lang="tr-TR" sz="800" dirty="0">
                          <a:solidFill>
                            <a:schemeClr val="accent6">
                              <a:lumMod val="50000"/>
                            </a:schemeClr>
                          </a:solidFill>
                          <a:latin typeface="Times New Roman" pitchFamily="18" charset="0"/>
                          <a:cs typeface="Times New Roman" pitchFamily="18" charset="0"/>
                        </a:rPr>
                        <a:t> </a:t>
                      </a:r>
                      <a:r>
                        <a:rPr lang="en-US" sz="800" dirty="0">
                          <a:solidFill>
                            <a:schemeClr val="accent6">
                              <a:lumMod val="50000"/>
                            </a:schemeClr>
                          </a:solidFill>
                          <a:latin typeface="Times New Roman" pitchFamily="18" charset="0"/>
                          <a:cs typeface="Times New Roman" pitchFamily="18" charset="0"/>
                        </a:rPr>
                        <a:t>AÇINIMI</a:t>
                      </a:r>
                      <a:endParaRPr lang="tr-TR" sz="800" b="1" dirty="0">
                        <a:solidFill>
                          <a:schemeClr val="accent6">
                            <a:lumMod val="50000"/>
                          </a:schemeClr>
                        </a:solidFill>
                        <a:latin typeface="Times New Roman" pitchFamily="18" charset="0"/>
                        <a:cs typeface="Times New Roman" pitchFamily="18" charset="0"/>
                      </a:endParaRPr>
                    </a:p>
                  </a:txBody>
                  <a:tcPr marL="19355" marR="19355" marT="9679" marB="9679"/>
                </a:tc>
                <a:tc hMerge="1">
                  <a:txBody>
                    <a:bodyPr/>
                    <a:lstStyle/>
                    <a:p>
                      <a:endParaRPr lang="en-US"/>
                    </a:p>
                  </a:txBody>
                  <a:tcPr/>
                </a:tc>
                <a:tc hMerge="1">
                  <a:txBody>
                    <a:bodyPr/>
                    <a:lstStyle/>
                    <a:p>
                      <a:endParaRPr lang="en-US"/>
                    </a:p>
                  </a:txBody>
                  <a:tcPr/>
                </a:tc>
                <a:tc hMerge="1">
                  <a:txBody>
                    <a:bodyPr/>
                    <a:lstStyle/>
                    <a:p>
                      <a:endParaRPr lang="tr-TR" dirty="0"/>
                    </a:p>
                  </a:txBody>
                  <a:tcPr/>
                </a:tc>
                <a:tc hMerge="1">
                  <a:txBody>
                    <a:bodyPr/>
                    <a:lstStyle/>
                    <a:p>
                      <a:endParaRPr lang="tr-TR" sz="1800" dirty="0"/>
                    </a:p>
                  </a:txBody>
                  <a:tcPr/>
                </a:tc>
                <a:extLst>
                  <a:ext uri="{0D108BD9-81ED-4DB2-BD59-A6C34878D82A}">
                    <a16:rowId xmlns:a16="http://schemas.microsoft.com/office/drawing/2014/main" val="10000"/>
                  </a:ext>
                </a:extLst>
              </a:tr>
              <a:tr h="689917">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en-US" sz="500" b="1" dirty="0">
                        <a:latin typeface="Times New Roman" pitchFamily="18" charset="0"/>
                        <a:cs typeface="Times New Roman" pitchFamily="18" charset="0"/>
                      </a:endParaRPr>
                    </a:p>
                  </a:txBody>
                  <a:tcPr marL="19355" marR="19355" marT="9679" marB="9679"/>
                </a:tc>
                <a:tc>
                  <a:txBody>
                    <a:bodyPr/>
                    <a:lstStyle/>
                    <a:p>
                      <a:pPr marL="0" marR="0" lvl="0" indent="0" algn="ctr" defTabSz="2519995" rtl="0" eaLnBrk="1" fontAlgn="auto" latinLnBrk="0" hangingPunct="1">
                        <a:lnSpc>
                          <a:spcPct val="100000"/>
                        </a:lnSpc>
                        <a:spcBef>
                          <a:spcPts val="0"/>
                        </a:spcBef>
                        <a:spcAft>
                          <a:spcPts val="0"/>
                        </a:spcAft>
                        <a:buClrTx/>
                        <a:buSzTx/>
                        <a:buFontTx/>
                        <a:buNone/>
                        <a:tabLst/>
                        <a:defRPr/>
                      </a:pPr>
                      <a:br>
                        <a:rPr lang="tr-TR" sz="800" b="1" baseline="0" dirty="0">
                          <a:latin typeface="Times New Roman" pitchFamily="18" charset="0"/>
                          <a:cs typeface="Times New Roman" pitchFamily="18" charset="0"/>
                        </a:rPr>
                      </a:br>
                      <a:r>
                        <a:rPr lang="tr-TR" sz="800" b="0" baseline="0" dirty="0">
                          <a:solidFill>
                            <a:srgbClr val="283F19"/>
                          </a:solidFill>
                          <a:latin typeface="Times New Roman" pitchFamily="18" charset="0"/>
                          <a:cs typeface="Times New Roman" pitchFamily="18" charset="0"/>
                        </a:rPr>
                        <a:t>1)  </a:t>
                      </a:r>
                      <a:r>
                        <a:rPr lang="en-US" sz="800" b="0" dirty="0">
                          <a:solidFill>
                            <a:srgbClr val="283F19"/>
                          </a:solidFill>
                          <a:latin typeface="Times New Roman" pitchFamily="18" charset="0"/>
                          <a:cs typeface="Times New Roman" pitchFamily="18" charset="0"/>
                        </a:rPr>
                        <a:t>Belirlediğimiz prizmamızın açınımı</a:t>
                      </a:r>
                      <a:r>
                        <a:rPr lang="tr-TR" sz="800" b="0" dirty="0">
                          <a:solidFill>
                            <a:srgbClr val="283F19"/>
                          </a:solidFill>
                          <a:latin typeface="Times New Roman" pitchFamily="18" charset="0"/>
                          <a:cs typeface="Times New Roman" pitchFamily="18" charset="0"/>
                        </a:rPr>
                        <a:t>ını </a:t>
                      </a:r>
                      <a:r>
                        <a:rPr lang="en-US" sz="800" b="0" dirty="0">
                          <a:solidFill>
                            <a:srgbClr val="283F19"/>
                          </a:solidFill>
                          <a:latin typeface="Times New Roman" pitchFamily="18" charset="0"/>
                          <a:cs typeface="Times New Roman" pitchFamily="18" charset="0"/>
                        </a:rPr>
                        <a:t>oluşturalım ve belirli noktalardan iplerimizi geçirelim</a:t>
                      </a:r>
                      <a:r>
                        <a:rPr lang="en-US" sz="800" b="1" dirty="0">
                          <a:solidFill>
                            <a:srgbClr val="283F19"/>
                          </a:solidFill>
                          <a:latin typeface="Times New Roman" pitchFamily="18" charset="0"/>
                          <a:cs typeface="Times New Roman" pitchFamily="18" charset="0"/>
                        </a:rPr>
                        <a:t>.</a:t>
                      </a:r>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800" b="1" dirty="0">
                        <a:latin typeface="Times New Roman" pitchFamily="18" charset="0"/>
                        <a:cs typeface="Times New Roman" pitchFamily="18" charset="0"/>
                      </a:endParaRPr>
                    </a:p>
                  </a:txBody>
                  <a:tcPr marL="19355" marR="19355" marT="9679" marB="9679"/>
                </a:tc>
                <a:tc>
                  <a:txBody>
                    <a:bodyPr/>
                    <a:lstStyle/>
                    <a:p>
                      <a:pPr algn="ctr"/>
                      <a:br>
                        <a:rPr lang="tr-TR" sz="800" b="0" dirty="0">
                          <a:latin typeface="Times New Roman" pitchFamily="18" charset="0"/>
                          <a:cs typeface="Times New Roman" pitchFamily="18" charset="0"/>
                        </a:rPr>
                      </a:br>
                      <a:r>
                        <a:rPr lang="tr-TR" sz="800" b="0" dirty="0">
                          <a:solidFill>
                            <a:srgbClr val="283F19"/>
                          </a:solidFill>
                          <a:latin typeface="Times New Roman" pitchFamily="18" charset="0"/>
                          <a:cs typeface="Times New Roman" pitchFamily="18" charset="0"/>
                        </a:rPr>
                        <a:t>2)   </a:t>
                      </a:r>
                      <a:r>
                        <a:rPr lang="en-US" sz="800" b="0" dirty="0">
                          <a:solidFill>
                            <a:srgbClr val="283F19"/>
                          </a:solidFill>
                          <a:latin typeface="Times New Roman" pitchFamily="18" charset="0"/>
                          <a:cs typeface="Times New Roman" pitchFamily="18" charset="0"/>
                        </a:rPr>
                        <a:t>İpi yavaşça çekmeye başlayalım.</a:t>
                      </a:r>
                    </a:p>
                  </a:txBody>
                  <a:tcPr marL="19355" marR="19355" marT="9679" marB="9679"/>
                </a:tc>
                <a:tc>
                  <a:txBody>
                    <a:bodyPr/>
                    <a:lstStyle/>
                    <a:p>
                      <a:pPr algn="ctr"/>
                      <a:br>
                        <a:rPr lang="tr-TR" sz="800" b="0" dirty="0">
                          <a:latin typeface="Times New Roman" pitchFamily="18" charset="0"/>
                          <a:cs typeface="Times New Roman" pitchFamily="18" charset="0"/>
                        </a:rPr>
                      </a:br>
                      <a:r>
                        <a:rPr lang="tr-TR" sz="800" b="0" dirty="0">
                          <a:solidFill>
                            <a:srgbClr val="283F19"/>
                          </a:solidFill>
                          <a:latin typeface="Times New Roman" pitchFamily="18" charset="0"/>
                          <a:cs typeface="Times New Roman" pitchFamily="18" charset="0"/>
                        </a:rPr>
                        <a:t>  3)  </a:t>
                      </a:r>
                      <a:r>
                        <a:rPr lang="en-US" sz="800" b="0" dirty="0">
                          <a:solidFill>
                            <a:srgbClr val="283F19"/>
                          </a:solidFill>
                          <a:latin typeface="Times New Roman" pitchFamily="18" charset="0"/>
                          <a:cs typeface="Times New Roman" pitchFamily="18" charset="0"/>
                        </a:rPr>
                        <a:t>İpi çekmeye devam edelim.</a:t>
                      </a:r>
                      <a:r>
                        <a:rPr lang="tr-TR" sz="800" b="0" dirty="0">
                          <a:solidFill>
                            <a:srgbClr val="283F19"/>
                          </a:solidFill>
                          <a:latin typeface="Times New Roman" pitchFamily="18" charset="0"/>
                          <a:cs typeface="Times New Roman" pitchFamily="18" charset="0"/>
                        </a:rPr>
                        <a:t>  </a:t>
                      </a:r>
                      <a:r>
                        <a:rPr lang="en-US" sz="800" b="0" dirty="0">
                          <a:solidFill>
                            <a:srgbClr val="283F19"/>
                          </a:solidFill>
                          <a:latin typeface="Times New Roman" pitchFamily="18" charset="0"/>
                          <a:cs typeface="Times New Roman" pitchFamily="18" charset="0"/>
                        </a:rPr>
                        <a:t>Böylelikle prizmamızın oluşmaya başladığını görebiliriz.</a:t>
                      </a:r>
                      <a:endParaRPr lang="tr-TR" sz="800" b="0" dirty="0">
                        <a:solidFill>
                          <a:srgbClr val="283F19"/>
                        </a:solidFill>
                        <a:latin typeface="Times New Roman" pitchFamily="18" charset="0"/>
                        <a:cs typeface="Times New Roman" pitchFamily="18" charset="0"/>
                      </a:endParaRPr>
                    </a:p>
                  </a:txBody>
                  <a:tcPr marL="19355" marR="19355" marT="9679" marB="9679"/>
                </a:tc>
                <a:tc>
                  <a:txBody>
                    <a:bodyPr/>
                    <a:lstStyle/>
                    <a:p>
                      <a:pPr algn="ctr"/>
                      <a:br>
                        <a:rPr lang="tr-TR" sz="800" b="0" dirty="0">
                          <a:latin typeface="Times New Roman" pitchFamily="18" charset="0"/>
                          <a:cs typeface="Times New Roman" pitchFamily="18" charset="0"/>
                        </a:rPr>
                      </a:br>
                      <a:r>
                        <a:rPr lang="en-US" sz="800" b="0" dirty="0">
                          <a:solidFill>
                            <a:srgbClr val="283F19"/>
                          </a:solidFill>
                          <a:latin typeface="Times New Roman" pitchFamily="18" charset="0"/>
                          <a:cs typeface="Times New Roman" pitchFamily="18" charset="0"/>
                        </a:rPr>
                        <a:t>4)</a:t>
                      </a:r>
                      <a:r>
                        <a:rPr lang="tr-TR" sz="800" b="0" dirty="0">
                          <a:solidFill>
                            <a:srgbClr val="283F19"/>
                          </a:solidFill>
                          <a:latin typeface="Times New Roman" pitchFamily="18" charset="0"/>
                          <a:cs typeface="Times New Roman" pitchFamily="18" charset="0"/>
                        </a:rPr>
                        <a:t>  </a:t>
                      </a:r>
                      <a:r>
                        <a:rPr lang="en-US" sz="800" b="0" dirty="0">
                          <a:solidFill>
                            <a:srgbClr val="283F19"/>
                          </a:solidFill>
                          <a:latin typeface="Times New Roman" pitchFamily="18" charset="0"/>
                          <a:cs typeface="Times New Roman" pitchFamily="18" charset="0"/>
                        </a:rPr>
                        <a:t>Prizmamız tam kapanana kadar ipi çekelim ve prizmamızı</a:t>
                      </a:r>
                      <a:r>
                        <a:rPr lang="tr-TR" sz="800" b="0" dirty="0">
                          <a:solidFill>
                            <a:srgbClr val="283F19"/>
                          </a:solidFill>
                          <a:latin typeface="Times New Roman" pitchFamily="18" charset="0"/>
                          <a:cs typeface="Times New Roman" pitchFamily="18" charset="0"/>
                        </a:rPr>
                        <a:t>n</a:t>
                      </a:r>
                      <a:r>
                        <a:rPr lang="tr-TR" sz="800" b="0" baseline="0" dirty="0">
                          <a:solidFill>
                            <a:srgbClr val="283F19"/>
                          </a:solidFill>
                          <a:latin typeface="Times New Roman" pitchFamily="18" charset="0"/>
                          <a:cs typeface="Times New Roman" pitchFamily="18" charset="0"/>
                        </a:rPr>
                        <a:t> kapalı halini </a:t>
                      </a:r>
                      <a:r>
                        <a:rPr lang="en-US" sz="800" b="0" dirty="0">
                          <a:solidFill>
                            <a:srgbClr val="283F19"/>
                          </a:solidFill>
                          <a:latin typeface="Times New Roman" pitchFamily="18" charset="0"/>
                          <a:cs typeface="Times New Roman" pitchFamily="18" charset="0"/>
                        </a:rPr>
                        <a:t>görelim.</a:t>
                      </a:r>
                      <a:endParaRPr lang="tr-TR" sz="800" b="0" dirty="0">
                        <a:solidFill>
                          <a:srgbClr val="283F19"/>
                        </a:solidFill>
                        <a:latin typeface="Times New Roman" pitchFamily="18" charset="0"/>
                        <a:cs typeface="Times New Roman" pitchFamily="18" charset="0"/>
                      </a:endParaRPr>
                    </a:p>
                  </a:txBody>
                  <a:tcPr marL="19355" marR="19355" marT="9679" marB="9679"/>
                </a:tc>
                <a:extLst>
                  <a:ext uri="{0D108BD9-81ED-4DB2-BD59-A6C34878D82A}">
                    <a16:rowId xmlns:a16="http://schemas.microsoft.com/office/drawing/2014/main" val="10001"/>
                  </a:ext>
                </a:extLst>
              </a:tr>
              <a:tr h="723253">
                <a:tc>
                  <a:txBody>
                    <a:bodyPr/>
                    <a:lstStyle/>
                    <a:p>
                      <a:pPr marL="0" marR="0" lvl="0" indent="0" algn="ctr" defTabSz="2519995" rtl="0" eaLnBrk="1" fontAlgn="auto" latinLnBrk="0" hangingPunct="1">
                        <a:lnSpc>
                          <a:spcPct val="100000"/>
                        </a:lnSpc>
                        <a:spcBef>
                          <a:spcPts val="0"/>
                        </a:spcBef>
                        <a:spcAft>
                          <a:spcPts val="0"/>
                        </a:spcAft>
                        <a:buClrTx/>
                        <a:buSzTx/>
                        <a:buFontTx/>
                        <a:buNone/>
                        <a:tabLst/>
                        <a:defRPr/>
                      </a:pPr>
                      <a:endParaRPr lang="tr-TR" sz="400" b="1" dirty="0"/>
                    </a:p>
                    <a:p>
                      <a:pPr marL="0" marR="0" lvl="0" indent="0" algn="ctr" defTabSz="2519995" rtl="0" eaLnBrk="1" fontAlgn="auto" latinLnBrk="0" hangingPunct="1">
                        <a:lnSpc>
                          <a:spcPct val="100000"/>
                        </a:lnSpc>
                        <a:spcBef>
                          <a:spcPts val="0"/>
                        </a:spcBef>
                        <a:spcAft>
                          <a:spcPts val="0"/>
                        </a:spcAft>
                        <a:buClrTx/>
                        <a:buSzTx/>
                        <a:buFontTx/>
                        <a:buNone/>
                        <a:tabLst/>
                        <a:defRPr/>
                      </a:pPr>
                      <a:endParaRPr lang="tr-TR" sz="400" b="1" dirty="0"/>
                    </a:p>
                    <a:p>
                      <a:pPr marL="0" marR="0" lvl="0" indent="0" algn="ctr" defTabSz="2519995" rtl="0" eaLnBrk="1" fontAlgn="auto" latinLnBrk="0" hangingPunct="1">
                        <a:lnSpc>
                          <a:spcPct val="100000"/>
                        </a:lnSpc>
                        <a:spcBef>
                          <a:spcPts val="0"/>
                        </a:spcBef>
                        <a:spcAft>
                          <a:spcPts val="0"/>
                        </a:spcAft>
                        <a:buClrTx/>
                        <a:buSzTx/>
                        <a:buFontTx/>
                        <a:buNone/>
                        <a:tabLst/>
                        <a:defRPr/>
                      </a:pPr>
                      <a:r>
                        <a:rPr lang="en-US" sz="500" b="1" dirty="0">
                          <a:solidFill>
                            <a:schemeClr val="accent6">
                              <a:lumMod val="50000"/>
                            </a:schemeClr>
                          </a:solidFill>
                          <a:latin typeface="Times New Roman" pitchFamily="18" charset="0"/>
                          <a:cs typeface="Times New Roman" pitchFamily="18" charset="0"/>
                        </a:rPr>
                        <a:t>DİKDÖRTGENLER PRİZMASI</a:t>
                      </a:r>
                      <a:endParaRPr lang="tr-TR" sz="500" b="1" dirty="0">
                        <a:solidFill>
                          <a:schemeClr val="accent6">
                            <a:lumMod val="50000"/>
                          </a:schemeClr>
                        </a:solidFill>
                        <a:latin typeface="Times New Roman" pitchFamily="18" charset="0"/>
                        <a:cs typeface="Times New Roman" pitchFamily="18" charset="0"/>
                      </a:endParaRPr>
                    </a:p>
                  </a:txBody>
                  <a:tcPr marL="19355" marR="19355" marT="9679" marB="9679" vert="vert270"/>
                </a:tc>
                <a:tc>
                  <a:txBody>
                    <a:bodyPr/>
                    <a:lstStyle/>
                    <a:p>
                      <a:endParaRPr lang="en-US" sz="400" dirty="0"/>
                    </a:p>
                  </a:txBody>
                  <a:tcPr marL="19355" marR="19355" marT="9679" marB="9679"/>
                </a:tc>
                <a:tc>
                  <a:txBody>
                    <a:bodyPr/>
                    <a:lstStyle/>
                    <a:p>
                      <a:endParaRPr lang="en-US" sz="400"/>
                    </a:p>
                  </a:txBody>
                  <a:tcPr marL="19355" marR="19355" marT="9679" marB="9679"/>
                </a:tc>
                <a:tc>
                  <a:txBody>
                    <a:bodyPr/>
                    <a:lstStyle/>
                    <a:p>
                      <a:endParaRPr lang="tr-TR" sz="400" baseline="0" dirty="0">
                        <a:latin typeface="Times New Roman" pitchFamily="18" charset="0"/>
                        <a:cs typeface="Times New Roman" pitchFamily="18" charset="0"/>
                      </a:endParaRPr>
                    </a:p>
                  </a:txBody>
                  <a:tcPr marL="19355" marR="19355" marT="9679" marB="9679"/>
                </a:tc>
                <a:tc>
                  <a:txBody>
                    <a:bodyPr/>
                    <a:lstStyle/>
                    <a:p>
                      <a:endParaRPr lang="tr-TR" sz="400" dirty="0"/>
                    </a:p>
                  </a:txBody>
                  <a:tcPr marL="19355" marR="19355" marT="9679" marB="9679"/>
                </a:tc>
                <a:extLst>
                  <a:ext uri="{0D108BD9-81ED-4DB2-BD59-A6C34878D82A}">
                    <a16:rowId xmlns:a16="http://schemas.microsoft.com/office/drawing/2014/main" val="10002"/>
                  </a:ext>
                </a:extLst>
              </a:tr>
              <a:tr h="726708">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en-US" sz="500" b="1" dirty="0"/>
                    </a:p>
                    <a:p>
                      <a:pPr marL="0" marR="0" lvl="0" indent="0" algn="ctr" defTabSz="2519995" rtl="0" eaLnBrk="1" fontAlgn="auto" latinLnBrk="0" hangingPunct="1">
                        <a:lnSpc>
                          <a:spcPct val="100000"/>
                        </a:lnSpc>
                        <a:spcBef>
                          <a:spcPts val="0"/>
                        </a:spcBef>
                        <a:spcAft>
                          <a:spcPts val="0"/>
                        </a:spcAft>
                        <a:buClrTx/>
                        <a:buSzTx/>
                        <a:buFontTx/>
                        <a:buNone/>
                        <a:tabLst/>
                        <a:defRPr/>
                      </a:pPr>
                      <a:r>
                        <a:rPr lang="en-US" sz="500" b="1" dirty="0">
                          <a:solidFill>
                            <a:schemeClr val="accent6">
                              <a:lumMod val="50000"/>
                            </a:schemeClr>
                          </a:solidFill>
                          <a:latin typeface="Times New Roman" pitchFamily="18" charset="0"/>
                          <a:cs typeface="Times New Roman" pitchFamily="18" charset="0"/>
                        </a:rPr>
                        <a:t>ÜÇGEN </a:t>
                      </a:r>
                    </a:p>
                    <a:p>
                      <a:pPr marL="0" marR="0" lvl="0" indent="0" algn="ctr" defTabSz="2519995" rtl="0" eaLnBrk="1" fontAlgn="auto" latinLnBrk="0" hangingPunct="1">
                        <a:lnSpc>
                          <a:spcPct val="100000"/>
                        </a:lnSpc>
                        <a:spcBef>
                          <a:spcPts val="0"/>
                        </a:spcBef>
                        <a:spcAft>
                          <a:spcPts val="0"/>
                        </a:spcAft>
                        <a:buClrTx/>
                        <a:buSzTx/>
                        <a:buFontTx/>
                        <a:buNone/>
                        <a:tabLst/>
                        <a:defRPr/>
                      </a:pPr>
                      <a:r>
                        <a:rPr lang="en-US" sz="500" b="1" dirty="0">
                          <a:solidFill>
                            <a:schemeClr val="accent6">
                              <a:lumMod val="50000"/>
                            </a:schemeClr>
                          </a:solidFill>
                          <a:latin typeface="Times New Roman" pitchFamily="18" charset="0"/>
                          <a:cs typeface="Times New Roman" pitchFamily="18" charset="0"/>
                        </a:rPr>
                        <a:t>PRİZMA</a:t>
                      </a:r>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latin typeface="Times New Roman" pitchFamily="18" charset="0"/>
                        <a:cs typeface="Times New Roman" pitchFamily="18" charset="0"/>
                      </a:endParaRPr>
                    </a:p>
                  </a:txBody>
                  <a:tcPr marL="19355" marR="19355" marT="9679" marB="9679" vert="vert270"/>
                </a:tc>
                <a:tc>
                  <a:txBody>
                    <a:bodyPr/>
                    <a:lstStyle/>
                    <a:p>
                      <a:endParaRPr lang="en-US" sz="400" dirty="0"/>
                    </a:p>
                  </a:txBody>
                  <a:tcPr marL="19355" marR="19355" marT="9679" marB="9679"/>
                </a:tc>
                <a:tc>
                  <a:txBody>
                    <a:bodyPr/>
                    <a:lstStyle/>
                    <a:p>
                      <a:endParaRPr lang="en-US" sz="400" dirty="0"/>
                    </a:p>
                  </a:txBody>
                  <a:tcPr marL="19355" marR="19355" marT="9679" marB="9679"/>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dirty="0">
                        <a:latin typeface="Times New Roman" pitchFamily="18" charset="0"/>
                        <a:cs typeface="Times New Roman" pitchFamily="18" charset="0"/>
                      </a:endParaRPr>
                    </a:p>
                  </a:txBody>
                  <a:tcPr marL="19355" marR="19355" marT="9679" marB="9679"/>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dirty="0">
                        <a:latin typeface="Times New Roman" pitchFamily="18" charset="0"/>
                        <a:cs typeface="Times New Roman" pitchFamily="18" charset="0"/>
                      </a:endParaRPr>
                    </a:p>
                  </a:txBody>
                  <a:tcPr marL="19355" marR="19355" marT="9679" marB="9679"/>
                </a:tc>
                <a:extLst>
                  <a:ext uri="{0D108BD9-81ED-4DB2-BD59-A6C34878D82A}">
                    <a16:rowId xmlns:a16="http://schemas.microsoft.com/office/drawing/2014/main" val="2665865316"/>
                  </a:ext>
                </a:extLst>
              </a:tr>
              <a:tr h="713995">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ctr" defTabSz="2519995" rtl="0" eaLnBrk="1" fontAlgn="auto" latinLnBrk="0" hangingPunct="1">
                        <a:lnSpc>
                          <a:spcPct val="100000"/>
                        </a:lnSpc>
                        <a:spcBef>
                          <a:spcPts val="0"/>
                        </a:spcBef>
                        <a:spcAft>
                          <a:spcPts val="0"/>
                        </a:spcAft>
                        <a:buClrTx/>
                        <a:buSzTx/>
                        <a:buFontTx/>
                        <a:buNone/>
                        <a:tabLst/>
                        <a:defRPr/>
                      </a:pPr>
                      <a:r>
                        <a:rPr lang="en-US" sz="500" b="1" dirty="0">
                          <a:solidFill>
                            <a:schemeClr val="accent6">
                              <a:lumMod val="50000"/>
                            </a:schemeClr>
                          </a:solidFill>
                          <a:latin typeface="Times New Roman" pitchFamily="18" charset="0"/>
                          <a:cs typeface="Times New Roman" pitchFamily="18" charset="0"/>
                        </a:rPr>
                        <a:t>KARE</a:t>
                      </a:r>
                      <a:endParaRPr lang="tr-TR" sz="500" b="1" dirty="0">
                        <a:solidFill>
                          <a:schemeClr val="accent6">
                            <a:lumMod val="50000"/>
                          </a:schemeClr>
                        </a:solidFill>
                        <a:latin typeface="Times New Roman" pitchFamily="18" charset="0"/>
                        <a:cs typeface="Times New Roman" pitchFamily="18" charset="0"/>
                      </a:endParaRPr>
                    </a:p>
                    <a:p>
                      <a:pPr marL="0" marR="0" lvl="0" indent="0" algn="ctr" defTabSz="2519995" rtl="0" eaLnBrk="1" fontAlgn="auto" latinLnBrk="0" hangingPunct="1">
                        <a:lnSpc>
                          <a:spcPct val="100000"/>
                        </a:lnSpc>
                        <a:spcBef>
                          <a:spcPts val="0"/>
                        </a:spcBef>
                        <a:spcAft>
                          <a:spcPts val="0"/>
                        </a:spcAft>
                        <a:buClrTx/>
                        <a:buSzTx/>
                        <a:buFontTx/>
                        <a:buNone/>
                        <a:tabLst/>
                        <a:defRPr/>
                      </a:pPr>
                      <a:r>
                        <a:rPr lang="en-US" sz="500" b="1" dirty="0">
                          <a:solidFill>
                            <a:schemeClr val="accent6">
                              <a:lumMod val="50000"/>
                            </a:schemeClr>
                          </a:solidFill>
                          <a:latin typeface="Times New Roman" pitchFamily="18" charset="0"/>
                          <a:cs typeface="Times New Roman" pitchFamily="18" charset="0"/>
                        </a:rPr>
                        <a:t> PRİZMA</a:t>
                      </a:r>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en-US" sz="400" b="1" dirty="0"/>
                    </a:p>
                    <a:p>
                      <a:pPr marL="0" marR="0" lvl="0" indent="0" algn="l" defTabSz="2519995" rtl="0" eaLnBrk="1" fontAlgn="auto" latinLnBrk="0" hangingPunct="1">
                        <a:lnSpc>
                          <a:spcPct val="100000"/>
                        </a:lnSpc>
                        <a:spcBef>
                          <a:spcPts val="0"/>
                        </a:spcBef>
                        <a:spcAft>
                          <a:spcPts val="0"/>
                        </a:spcAft>
                        <a:buClrTx/>
                        <a:buSzTx/>
                        <a:buFontTx/>
                        <a:buNone/>
                        <a:tabLst/>
                        <a:defRPr/>
                      </a:pPr>
                      <a:endParaRPr lang="tr-TR" sz="400" b="1" dirty="0">
                        <a:latin typeface="Times New Roman" pitchFamily="18" charset="0"/>
                        <a:cs typeface="Times New Roman" pitchFamily="18" charset="0"/>
                      </a:endParaRPr>
                    </a:p>
                  </a:txBody>
                  <a:tcPr marL="19355" marR="19355" marT="9679" marB="9679" vert="vert270"/>
                </a:tc>
                <a:tc>
                  <a:txBody>
                    <a:bodyPr/>
                    <a:lstStyle/>
                    <a:p>
                      <a:endParaRPr lang="en-US" sz="400" dirty="0"/>
                    </a:p>
                  </a:txBody>
                  <a:tcPr marL="19355" marR="19355" marT="9679" marB="9679"/>
                </a:tc>
                <a:tc>
                  <a:txBody>
                    <a:bodyPr/>
                    <a:lstStyle/>
                    <a:p>
                      <a:endParaRPr lang="en-US" sz="400" dirty="0"/>
                    </a:p>
                  </a:txBody>
                  <a:tcPr marL="19355" marR="19355" marT="9679" marB="9679"/>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400" dirty="0">
                        <a:latin typeface="Times New Roman" pitchFamily="18" charset="0"/>
                        <a:cs typeface="Times New Roman" pitchFamily="18" charset="0"/>
                      </a:endParaRPr>
                    </a:p>
                  </a:txBody>
                  <a:tcPr marL="19355" marR="19355" marT="9679" marB="9679"/>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400" dirty="0">
                        <a:latin typeface="Times New Roman" pitchFamily="18" charset="0"/>
                        <a:cs typeface="Times New Roman" pitchFamily="18" charset="0"/>
                      </a:endParaRPr>
                    </a:p>
                  </a:txBody>
                  <a:tcPr marL="19355" marR="19355" marT="9679" marB="9679"/>
                </a:tc>
                <a:extLst>
                  <a:ext uri="{0D108BD9-81ED-4DB2-BD59-A6C34878D82A}">
                    <a16:rowId xmlns:a16="http://schemas.microsoft.com/office/drawing/2014/main" val="2463583841"/>
                  </a:ext>
                </a:extLst>
              </a:tr>
              <a:tr h="674367">
                <a:tc>
                  <a:txBody>
                    <a:bodyPr/>
                    <a:lstStyle/>
                    <a:p>
                      <a:pPr marL="0" marR="0" lvl="0" indent="0" algn="ctr" defTabSz="2519995" rtl="0" eaLnBrk="1" fontAlgn="auto" latinLnBrk="0" hangingPunct="1">
                        <a:lnSpc>
                          <a:spcPct val="100000"/>
                        </a:lnSpc>
                        <a:spcBef>
                          <a:spcPts val="0"/>
                        </a:spcBef>
                        <a:spcAft>
                          <a:spcPts val="0"/>
                        </a:spcAft>
                        <a:buClrTx/>
                        <a:buSzTx/>
                        <a:buFontTx/>
                        <a:buNone/>
                        <a:tabLst/>
                        <a:defRPr/>
                      </a:pPr>
                      <a:endParaRPr lang="tr-TR" sz="500" b="1" dirty="0">
                        <a:latin typeface="Times New Roman" pitchFamily="18" charset="0"/>
                        <a:cs typeface="Times New Roman" pitchFamily="18" charset="0"/>
                      </a:endParaRPr>
                    </a:p>
                    <a:p>
                      <a:pPr marL="0" marR="0" lvl="0" indent="0" algn="ctr" defTabSz="2519995" rtl="0" eaLnBrk="1" fontAlgn="auto" latinLnBrk="0" hangingPunct="1">
                        <a:lnSpc>
                          <a:spcPct val="100000"/>
                        </a:lnSpc>
                        <a:spcBef>
                          <a:spcPts val="0"/>
                        </a:spcBef>
                        <a:spcAft>
                          <a:spcPts val="0"/>
                        </a:spcAft>
                        <a:buClrTx/>
                        <a:buSzTx/>
                        <a:buFontTx/>
                        <a:buNone/>
                        <a:tabLst/>
                        <a:defRPr/>
                      </a:pPr>
                      <a:r>
                        <a:rPr lang="en-US" sz="500" b="1" dirty="0">
                          <a:solidFill>
                            <a:schemeClr val="accent6">
                              <a:lumMod val="50000"/>
                            </a:schemeClr>
                          </a:solidFill>
                          <a:latin typeface="Times New Roman" pitchFamily="18" charset="0"/>
                          <a:cs typeface="Times New Roman" pitchFamily="18" charset="0"/>
                        </a:rPr>
                        <a:t>KÜP</a:t>
                      </a:r>
                      <a:endParaRPr lang="tr-TR" sz="500" b="1" dirty="0">
                        <a:solidFill>
                          <a:schemeClr val="accent6">
                            <a:lumMod val="50000"/>
                          </a:schemeClr>
                        </a:solidFill>
                        <a:latin typeface="Times New Roman" pitchFamily="18" charset="0"/>
                        <a:cs typeface="Times New Roman" pitchFamily="18" charset="0"/>
                      </a:endParaRPr>
                    </a:p>
                  </a:txBody>
                  <a:tcPr marL="19355" marR="19355" marT="9679" marB="9679" vert="vert270"/>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400" dirty="0">
                        <a:latin typeface="Times New Roman" pitchFamily="18" charset="0"/>
                        <a:cs typeface="Times New Roman" pitchFamily="18" charset="0"/>
                      </a:endParaRPr>
                    </a:p>
                  </a:txBody>
                  <a:tcPr marL="19355" marR="19355" marT="9679" marB="9679"/>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400" dirty="0">
                        <a:latin typeface="Times New Roman" pitchFamily="18" charset="0"/>
                        <a:cs typeface="Times New Roman" pitchFamily="18" charset="0"/>
                      </a:endParaRPr>
                    </a:p>
                  </a:txBody>
                  <a:tcPr marL="19355" marR="19355" marT="9679" marB="9679"/>
                </a:tc>
                <a:tc>
                  <a:txBody>
                    <a:bodyPr/>
                    <a:lstStyle/>
                    <a:p>
                      <a:endParaRPr lang="en-US" sz="400" dirty="0"/>
                    </a:p>
                  </a:txBody>
                  <a:tcPr marL="19355" marR="19355" marT="9679" marB="9679"/>
                </a:tc>
                <a:tc>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400" dirty="0">
                        <a:latin typeface="Times New Roman" pitchFamily="18" charset="0"/>
                        <a:cs typeface="Times New Roman" pitchFamily="18" charset="0"/>
                      </a:endParaRPr>
                    </a:p>
                  </a:txBody>
                  <a:tcPr marL="19355" marR="19355" marT="9679" marB="9679"/>
                </a:tc>
                <a:extLst>
                  <a:ext uri="{0D108BD9-81ED-4DB2-BD59-A6C34878D82A}">
                    <a16:rowId xmlns:a16="http://schemas.microsoft.com/office/drawing/2014/main" val="2695838036"/>
                  </a:ext>
                </a:extLst>
              </a:tr>
              <a:tr h="246733">
                <a:tc gridSpan="5">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900" dirty="0"/>
                    </a:p>
                    <a:p>
                      <a:pPr marL="0" marR="0" lvl="0" indent="0" algn="l" defTabSz="2519995" rtl="0" eaLnBrk="1" fontAlgn="auto" latinLnBrk="0" hangingPunct="1">
                        <a:lnSpc>
                          <a:spcPct val="100000"/>
                        </a:lnSpc>
                        <a:spcBef>
                          <a:spcPts val="0"/>
                        </a:spcBef>
                        <a:spcAft>
                          <a:spcPts val="0"/>
                        </a:spcAft>
                        <a:buClrTx/>
                        <a:buSzTx/>
                        <a:buFontTx/>
                        <a:buNone/>
                        <a:tabLst/>
                        <a:defRPr/>
                      </a:pPr>
                      <a:r>
                        <a:rPr lang="tr-TR" sz="900" b="1" dirty="0">
                          <a:solidFill>
                            <a:schemeClr val="tx2">
                              <a:lumMod val="50000"/>
                            </a:schemeClr>
                          </a:solidFill>
                          <a:latin typeface="Times New Roman" pitchFamily="18" charset="0"/>
                          <a:cs typeface="Times New Roman" pitchFamily="18" charset="0"/>
                        </a:rPr>
                        <a:t>Öğrencilere sorulabilecek sorular :</a:t>
                      </a:r>
                    </a:p>
                  </a:txBody>
                  <a:tcPr marL="19355" marR="19355" marT="9679" marB="9679"/>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84003873"/>
                  </a:ext>
                </a:extLst>
              </a:tr>
              <a:tr h="329711">
                <a:tc gridSpan="5">
                  <a:txBody>
                    <a:bodyPr/>
                    <a:lstStyle/>
                    <a:p>
                      <a:pPr marL="0" marR="0" lvl="0" indent="0" algn="l" defTabSz="2519995" rtl="0" eaLnBrk="1" fontAlgn="auto" latinLnBrk="0" hangingPunct="1">
                        <a:lnSpc>
                          <a:spcPct val="100000"/>
                        </a:lnSpc>
                        <a:spcBef>
                          <a:spcPts val="0"/>
                        </a:spcBef>
                        <a:spcAft>
                          <a:spcPts val="0"/>
                        </a:spcAft>
                        <a:buClrTx/>
                        <a:buSzTx/>
                        <a:buFont typeface="Arial" pitchFamily="34" charset="0"/>
                        <a:buChar char="•"/>
                        <a:tabLst/>
                        <a:defRPr/>
                      </a:pPr>
                      <a:r>
                        <a:rPr lang="tr-TR" sz="900" b="0" dirty="0">
                          <a:latin typeface="Times New Roman" pitchFamily="18" charset="0"/>
                          <a:cs typeface="Times New Roman" pitchFamily="18" charset="0"/>
                        </a:rPr>
                        <a:t>Bu şekilde kaç tane </a:t>
                      </a:r>
                      <a:r>
                        <a:rPr lang="en-US" sz="900" b="0" dirty="0">
                          <a:latin typeface="Times New Roman" pitchFamily="18" charset="0"/>
                          <a:cs typeface="Times New Roman" pitchFamily="18" charset="0"/>
                        </a:rPr>
                        <a:t>prizma</a:t>
                      </a:r>
                      <a:r>
                        <a:rPr lang="tr-TR" sz="900" b="0" dirty="0">
                          <a:latin typeface="Times New Roman" pitchFamily="18" charset="0"/>
                          <a:cs typeface="Times New Roman" pitchFamily="18" charset="0"/>
                        </a:rPr>
                        <a:t> oluşturabiliriz?</a:t>
                      </a:r>
                      <a:endParaRPr lang="en-US" sz="900" b="0" dirty="0">
                        <a:latin typeface="Times New Roman" pitchFamily="18" charset="0"/>
                        <a:cs typeface="Times New Roman" pitchFamily="18" charset="0"/>
                      </a:endParaRPr>
                    </a:p>
                    <a:p>
                      <a:pPr marL="0" marR="0" lvl="0" indent="0" algn="l" defTabSz="2519995" rtl="0" eaLnBrk="1" fontAlgn="auto" latinLnBrk="0" hangingPunct="1">
                        <a:lnSpc>
                          <a:spcPct val="100000"/>
                        </a:lnSpc>
                        <a:spcBef>
                          <a:spcPts val="0"/>
                        </a:spcBef>
                        <a:spcAft>
                          <a:spcPts val="0"/>
                        </a:spcAft>
                        <a:buClrTx/>
                        <a:buSzTx/>
                        <a:buFont typeface="Arial" pitchFamily="34" charset="0"/>
                        <a:buChar char="•"/>
                        <a:tabLst/>
                        <a:defRPr/>
                      </a:pPr>
                      <a:r>
                        <a:rPr lang="en-US" sz="900" b="0" dirty="0">
                          <a:latin typeface="Times New Roman" pitchFamily="18" charset="0"/>
                          <a:cs typeface="Times New Roman" pitchFamily="18" charset="0"/>
                        </a:rPr>
                        <a:t>Bu prizmalar neye göre isimlendiriliyor?</a:t>
                      </a:r>
                    </a:p>
                    <a:p>
                      <a:pPr marL="0" marR="0" lvl="0" indent="0" algn="l" defTabSz="2519995" rtl="0" eaLnBrk="1" fontAlgn="auto" latinLnBrk="0" hangingPunct="1">
                        <a:lnSpc>
                          <a:spcPct val="100000"/>
                        </a:lnSpc>
                        <a:spcBef>
                          <a:spcPts val="0"/>
                        </a:spcBef>
                        <a:spcAft>
                          <a:spcPts val="0"/>
                        </a:spcAft>
                        <a:buClrTx/>
                        <a:buSzTx/>
                        <a:buFont typeface="Arial" pitchFamily="34" charset="0"/>
                        <a:buChar char="•"/>
                        <a:tabLst/>
                        <a:defRPr/>
                      </a:pPr>
                      <a:r>
                        <a:rPr lang="en-US" sz="900" b="0" dirty="0">
                          <a:latin typeface="Times New Roman" pitchFamily="18" charset="0"/>
                          <a:cs typeface="Times New Roman" pitchFamily="18" charset="0"/>
                        </a:rPr>
                        <a:t>Prizmaların temel elemanları nelerdir? Gösteriniz.</a:t>
                      </a:r>
                      <a:endParaRPr lang="tr-TR" sz="900" b="0" dirty="0">
                        <a:latin typeface="Times New Roman" pitchFamily="18" charset="0"/>
                        <a:cs typeface="Times New Roman" pitchFamily="18" charset="0"/>
                      </a:endParaRPr>
                    </a:p>
                  </a:txBody>
                  <a:tcPr marL="19355" marR="19355" marT="9679" marB="9679"/>
                </a:tc>
                <a:tc hMerge="1">
                  <a:txBody>
                    <a:bodyPr/>
                    <a:lstStyle/>
                    <a:p>
                      <a:endParaRPr lang="en-US"/>
                    </a:p>
                  </a:txBody>
                  <a:tcPr/>
                </a:tc>
                <a:tc hMerge="1">
                  <a:txBody>
                    <a:bodyPr/>
                    <a:lstStyle/>
                    <a:p>
                      <a:endParaRPr lang="en-US"/>
                    </a:p>
                  </a:txBody>
                  <a:tcPr/>
                </a:tc>
                <a:tc hMerge="1">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endParaRPr lang="tr-TR" sz="1800" baseline="0" dirty="0">
                        <a:latin typeface="Times New Roman" pitchFamily="18" charset="0"/>
                        <a:cs typeface="Times New Roman" pitchFamily="18" charset="0"/>
                      </a:endParaRPr>
                    </a:p>
                  </a:txBody>
                  <a:tcPr>
                    <a:solidFill>
                      <a:schemeClr val="accent2">
                        <a:lumMod val="20000"/>
                        <a:lumOff val="80000"/>
                      </a:schemeClr>
                    </a:solidFill>
                  </a:tcPr>
                </a:tc>
                <a:tc hMerge="1">
                  <a:txBody>
                    <a:bodyPr/>
                    <a:lstStyle/>
                    <a:p>
                      <a:endParaRPr lang="tr-TR" sz="1800" dirty="0"/>
                    </a:p>
                  </a:txBody>
                  <a:tcPr/>
                </a:tc>
                <a:extLst>
                  <a:ext uri="{0D108BD9-81ED-4DB2-BD59-A6C34878D82A}">
                    <a16:rowId xmlns:a16="http://schemas.microsoft.com/office/drawing/2014/main" val="10003"/>
                  </a:ext>
                </a:extLst>
              </a:tr>
              <a:tr h="188407">
                <a:tc gridSpan="5">
                  <a:txBody>
                    <a:bodyPr/>
                    <a:lstStyle/>
                    <a:p>
                      <a:pPr marL="0" marR="0" lvl="0" indent="0" algn="l" defTabSz="2519995" rtl="0" eaLnBrk="1" fontAlgn="auto" latinLnBrk="0" hangingPunct="1">
                        <a:lnSpc>
                          <a:spcPct val="100000"/>
                        </a:lnSpc>
                        <a:spcBef>
                          <a:spcPts val="0"/>
                        </a:spcBef>
                        <a:spcAft>
                          <a:spcPts val="0"/>
                        </a:spcAft>
                        <a:buClrTx/>
                        <a:buSzTx/>
                        <a:buFontTx/>
                        <a:buNone/>
                        <a:tabLst/>
                        <a:defRPr/>
                      </a:pPr>
                      <a:r>
                        <a:rPr lang="tr-TR" sz="800" b="1" dirty="0">
                          <a:solidFill>
                            <a:schemeClr val="tx2">
                              <a:lumMod val="50000"/>
                            </a:schemeClr>
                          </a:solidFill>
                          <a:latin typeface="Times New Roman" pitchFamily="18" charset="0"/>
                          <a:cs typeface="Times New Roman" pitchFamily="18" charset="0"/>
                        </a:rPr>
                        <a:t>Öğrenci</a:t>
                      </a:r>
                      <a:r>
                        <a:rPr lang="tr-TR" sz="800" b="1" baseline="0" dirty="0">
                          <a:solidFill>
                            <a:schemeClr val="tx2">
                              <a:lumMod val="50000"/>
                            </a:schemeClr>
                          </a:solidFill>
                          <a:latin typeface="Times New Roman" pitchFamily="18" charset="0"/>
                          <a:cs typeface="Times New Roman" pitchFamily="18" charset="0"/>
                        </a:rPr>
                        <a:t> kazanımları:</a:t>
                      </a:r>
                      <a:r>
                        <a:rPr lang="en-US" sz="800" b="1" baseline="0" dirty="0">
                          <a:solidFill>
                            <a:schemeClr val="tx2">
                              <a:lumMod val="50000"/>
                            </a:schemeClr>
                          </a:solidFill>
                          <a:latin typeface="Times New Roman" pitchFamily="18" charset="0"/>
                          <a:cs typeface="Times New Roman" pitchFamily="18" charset="0"/>
                        </a:rPr>
                        <a:t> </a:t>
                      </a:r>
                      <a:r>
                        <a:rPr lang="en-US" sz="800" baseline="0" dirty="0">
                          <a:latin typeface="Times New Roman" pitchFamily="18" charset="0"/>
                          <a:cs typeface="Times New Roman" pitchFamily="18" charset="0"/>
                        </a:rPr>
                        <a:t>Somut modellerle prizmaların açınımlarını zihninde canlandırır.</a:t>
                      </a:r>
                      <a:endParaRPr lang="tr-TR" sz="800" b="0" dirty="0">
                        <a:solidFill>
                          <a:schemeClr val="tx1"/>
                        </a:solidFill>
                        <a:latin typeface="Times New Roman" pitchFamily="18" charset="0"/>
                        <a:cs typeface="Times New Roman" pitchFamily="18" charset="0"/>
                      </a:endParaRPr>
                    </a:p>
                  </a:txBody>
                  <a:tcPr marL="19355" marR="19355" marT="9679" marB="9679">
                    <a:lnB w="12700" cmpd="sng">
                      <a:noFill/>
                    </a:lnB>
                  </a:tcPr>
                </a:tc>
                <a:tc hMerge="1">
                  <a:txBody>
                    <a:bodyPr/>
                    <a:lstStyle/>
                    <a:p>
                      <a:endParaRPr lang="en-US"/>
                    </a:p>
                  </a:txBody>
                  <a:tcPr/>
                </a:tc>
                <a:tc hMerge="1">
                  <a:txBody>
                    <a:bodyPr/>
                    <a:lstStyle/>
                    <a:p>
                      <a:endParaRPr lang="en-US"/>
                    </a:p>
                  </a:txBody>
                  <a:tcPr/>
                </a:tc>
                <a:tc hMerge="1">
                  <a:txBody>
                    <a:bodyPr/>
                    <a:lstStyle/>
                    <a:p>
                      <a:endParaRPr lang="tr-TR" sz="1800" dirty="0"/>
                    </a:p>
                  </a:txBody>
                  <a:tcPr/>
                </a:tc>
                <a:tc hMerge="1">
                  <a:txBody>
                    <a:bodyPr/>
                    <a:lstStyle/>
                    <a:p>
                      <a:endParaRPr lang="tr-TR"/>
                    </a:p>
                  </a:txBody>
                  <a:tcPr/>
                </a:tc>
                <a:extLst>
                  <a:ext uri="{0D108BD9-81ED-4DB2-BD59-A6C34878D82A}">
                    <a16:rowId xmlns:a16="http://schemas.microsoft.com/office/drawing/2014/main" val="10004"/>
                  </a:ext>
                </a:extLst>
              </a:tr>
              <a:tr h="363864">
                <a:tc gridSpan="5">
                  <a:txBody>
                    <a:bodyPr/>
                    <a:lstStyle/>
                    <a:p>
                      <a:pPr marL="0" indent="0">
                        <a:buNone/>
                      </a:pPr>
                      <a:r>
                        <a:rPr lang="tr-TR" sz="800" b="1" dirty="0">
                          <a:solidFill>
                            <a:schemeClr val="tx2">
                              <a:lumMod val="50000"/>
                            </a:schemeClr>
                          </a:solidFill>
                          <a:latin typeface="Times New Roman" pitchFamily="18" charset="0"/>
                          <a:cs typeface="Times New Roman" pitchFamily="18" charset="0"/>
                        </a:rPr>
                        <a:t>İlgili kazanım:</a:t>
                      </a:r>
                      <a:r>
                        <a:rPr lang="en-US" sz="800" b="1" dirty="0">
                          <a:solidFill>
                            <a:schemeClr val="tx2">
                              <a:lumMod val="50000"/>
                            </a:schemeClr>
                          </a:solidFill>
                          <a:latin typeface="Times New Roman" pitchFamily="18" charset="0"/>
                          <a:cs typeface="Times New Roman" pitchFamily="18" charset="0"/>
                        </a:rPr>
                        <a:t> </a:t>
                      </a:r>
                      <a:r>
                        <a:rPr lang="en-US" sz="800" dirty="0">
                          <a:latin typeface="Times New Roman" pitchFamily="18" charset="0"/>
                          <a:cs typeface="Times New Roman" pitchFamily="18" charset="0"/>
                        </a:rPr>
                        <a:t>M</a:t>
                      </a:r>
                      <a:r>
                        <a:rPr lang="tr-TR" sz="800" baseline="0" dirty="0">
                          <a:latin typeface="Times New Roman" pitchFamily="18" charset="0"/>
                          <a:cs typeface="Times New Roman" pitchFamily="18" charset="0"/>
                        </a:rPr>
                        <a:t> </a:t>
                      </a:r>
                      <a:r>
                        <a:rPr lang="en-US" sz="800" baseline="0" dirty="0">
                          <a:latin typeface="Times New Roman" pitchFamily="18" charset="0"/>
                          <a:cs typeface="Times New Roman" pitchFamily="18" charset="0"/>
                        </a:rPr>
                        <a:t>8</a:t>
                      </a:r>
                      <a:r>
                        <a:rPr lang="tr-TR" sz="800" dirty="0">
                          <a:latin typeface="Times New Roman" pitchFamily="18" charset="0"/>
                          <a:cs typeface="Times New Roman" pitchFamily="18" charset="0"/>
                        </a:rPr>
                        <a:t>.</a:t>
                      </a:r>
                      <a:r>
                        <a:rPr lang="en-US" sz="800" dirty="0">
                          <a:latin typeface="Times New Roman" pitchFamily="18" charset="0"/>
                          <a:cs typeface="Times New Roman" pitchFamily="18" charset="0"/>
                        </a:rPr>
                        <a:t>3</a:t>
                      </a:r>
                      <a:r>
                        <a:rPr lang="tr-TR" sz="800" dirty="0">
                          <a:latin typeface="Times New Roman" pitchFamily="18" charset="0"/>
                          <a:cs typeface="Times New Roman" pitchFamily="18" charset="0"/>
                        </a:rPr>
                        <a:t>.</a:t>
                      </a:r>
                      <a:r>
                        <a:rPr lang="en-US" sz="800" dirty="0">
                          <a:latin typeface="Times New Roman" pitchFamily="18" charset="0"/>
                          <a:cs typeface="Times New Roman" pitchFamily="18" charset="0"/>
                        </a:rPr>
                        <a:t>4</a:t>
                      </a:r>
                      <a:r>
                        <a:rPr lang="tr-TR" sz="800" dirty="0">
                          <a:latin typeface="Times New Roman" pitchFamily="18" charset="0"/>
                          <a:cs typeface="Times New Roman" pitchFamily="18" charset="0"/>
                        </a:rPr>
                        <a:t>.1. </a:t>
                      </a:r>
                      <a:r>
                        <a:rPr lang="en-US" sz="800" dirty="0">
                          <a:latin typeface="Times New Roman" pitchFamily="18" charset="0"/>
                          <a:cs typeface="Times New Roman" pitchFamily="18" charset="0"/>
                        </a:rPr>
                        <a:t>Dik prizmaları tanır, temel elemanlarını belirler , inşa eder ve açınımını çizer.</a:t>
                      </a:r>
                      <a:endParaRPr lang="tr-TR" sz="800" dirty="0">
                        <a:latin typeface="Times New Roman" pitchFamily="18" charset="0"/>
                        <a:cs typeface="Times New Roman" pitchFamily="18" charset="0"/>
                      </a:endParaRPr>
                    </a:p>
                  </a:txBody>
                  <a:tcPr marL="19355" marR="19355" marT="9679" marB="9679">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tc hMerge="1">
                  <a:txBody>
                    <a:bodyPr/>
                    <a:lstStyle/>
                    <a:p>
                      <a:endParaRPr lang="tr-TR" sz="1800" dirty="0"/>
                    </a:p>
                  </a:txBody>
                  <a:tcPr/>
                </a:tc>
                <a:tc hMerge="1">
                  <a:txBody>
                    <a:bodyPr/>
                    <a:lstStyle/>
                    <a:p>
                      <a:endParaRPr lang="tr-TR" sz="1800" dirty="0"/>
                    </a:p>
                  </a:txBody>
                  <a:tcPr/>
                </a:tc>
                <a:extLst>
                  <a:ext uri="{0D108BD9-81ED-4DB2-BD59-A6C34878D82A}">
                    <a16:rowId xmlns:a16="http://schemas.microsoft.com/office/drawing/2014/main" val="10005"/>
                  </a:ext>
                </a:extLst>
              </a:tr>
            </a:tbl>
          </a:graphicData>
        </a:graphic>
      </p:graphicFrame>
      <p:sp>
        <p:nvSpPr>
          <p:cNvPr id="101" name="Dikdörtgen 100"/>
          <p:cNvSpPr>
            <a:spLocks/>
          </p:cNvSpPr>
          <p:nvPr/>
        </p:nvSpPr>
        <p:spPr>
          <a:xfrm>
            <a:off x="761944" y="7810496"/>
            <a:ext cx="190504" cy="1905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sz="381"/>
          </a:p>
        </p:txBody>
      </p:sp>
      <p:grpSp>
        <p:nvGrpSpPr>
          <p:cNvPr id="27" name="26 Grup"/>
          <p:cNvGrpSpPr/>
          <p:nvPr/>
        </p:nvGrpSpPr>
        <p:grpSpPr>
          <a:xfrm>
            <a:off x="1571701" y="4060122"/>
            <a:ext cx="4253759" cy="2683232"/>
            <a:chOff x="3489158" y="10956600"/>
            <a:chExt cx="20096056" cy="12676409"/>
          </a:xfrm>
        </p:grpSpPr>
        <p:grpSp>
          <p:nvGrpSpPr>
            <p:cNvPr id="26" name="25 Grup"/>
            <p:cNvGrpSpPr/>
            <p:nvPr/>
          </p:nvGrpSpPr>
          <p:grpSpPr>
            <a:xfrm>
              <a:off x="3489158" y="10956600"/>
              <a:ext cx="20096056" cy="9349384"/>
              <a:chOff x="3489158" y="10956600"/>
              <a:chExt cx="20096056" cy="9349384"/>
            </a:xfrm>
          </p:grpSpPr>
          <p:pic>
            <p:nvPicPr>
              <p:cNvPr id="53" name="Resim 52" descr="oturma, tablo, geniş, kırmızı içeren bir resim&#10;&#10;Açıklama otomatik olarak oluşturuldu">
                <a:extLst>
                  <a:ext uri="{FF2B5EF4-FFF2-40B4-BE49-F238E27FC236}">
                    <a16:creationId xmlns:a16="http://schemas.microsoft.com/office/drawing/2014/main" id="{760F5568-CD32-46F6-895F-D549F5AB8DD5}"/>
                  </a:ext>
                </a:extLst>
              </p:cNvPr>
              <p:cNvPicPr>
                <a:picLocks noChangeAspect="1"/>
              </p:cNvPicPr>
              <p:nvPr/>
            </p:nvPicPr>
            <p:blipFill>
              <a:blip r:embed="rId6">
                <a:extLst>
                  <a:ext uri="{28A0092B-C50C-407E-A947-70E740481C1C}">
                    <a14:useLocalDpi xmlns:a14="http://schemas.microsoft.com/office/drawing/2010/main" val="0"/>
                  </a:ext>
                </a:extLst>
              </a:blip>
              <a:srcRect l="10278" r="22864"/>
              <a:stretch>
                <a:fillRect/>
              </a:stretch>
            </p:blipFill>
            <p:spPr>
              <a:xfrm>
                <a:off x="8886772" y="10956600"/>
                <a:ext cx="3407754" cy="2381028"/>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61" name="Resim 60" descr="kırmızı, su, geniş, işaret içeren bir resim&#10;&#10;Açıklama otomatik olarak oluşturuldu">
                <a:extLst>
                  <a:ext uri="{FF2B5EF4-FFF2-40B4-BE49-F238E27FC236}">
                    <a16:creationId xmlns:a16="http://schemas.microsoft.com/office/drawing/2014/main" id="{EDF9DE6E-5607-4C4B-B7F6-6D888B020DF5}"/>
                  </a:ext>
                </a:extLst>
              </p:cNvPr>
              <p:cNvPicPr>
                <a:picLocks noChangeAspect="1"/>
              </p:cNvPicPr>
              <p:nvPr/>
            </p:nvPicPr>
            <p:blipFill>
              <a:blip r:embed="rId7">
                <a:extLst>
                  <a:ext uri="{28A0092B-C50C-407E-A947-70E740481C1C}">
                    <a14:useLocalDpi xmlns:a14="http://schemas.microsoft.com/office/drawing/2010/main" val="0"/>
                  </a:ext>
                </a:extLst>
              </a:blip>
              <a:srcRect l="8501" r="17279"/>
              <a:stretch>
                <a:fillRect/>
              </a:stretch>
            </p:blipFill>
            <p:spPr>
              <a:xfrm>
                <a:off x="3489158" y="10965774"/>
                <a:ext cx="4001976" cy="2214198"/>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08" name="Resim 107" descr="tablo, yer içeren bir resim&#10;&#10;Açıklama otomatik olarak oluşturuldu">
                <a:extLst>
                  <a:ext uri="{FF2B5EF4-FFF2-40B4-BE49-F238E27FC236}">
                    <a16:creationId xmlns:a16="http://schemas.microsoft.com/office/drawing/2014/main" id="{A6558E52-BEE8-4D3A-9AFE-3F43422308E2}"/>
                  </a:ext>
                </a:extLst>
              </p:cNvPr>
              <p:cNvPicPr>
                <a:picLocks noChangeAspect="1"/>
              </p:cNvPicPr>
              <p:nvPr/>
            </p:nvPicPr>
            <p:blipFill>
              <a:blip r:embed="rId8">
                <a:extLst>
                  <a:ext uri="{28A0092B-C50C-407E-A947-70E740481C1C}">
                    <a14:useLocalDpi xmlns:a14="http://schemas.microsoft.com/office/drawing/2010/main" val="0"/>
                  </a:ext>
                </a:extLst>
              </a:blip>
              <a:srcRect l="14880" t="-4454" r="14579" b="5134"/>
              <a:stretch>
                <a:fillRect/>
              </a:stretch>
            </p:blipFill>
            <p:spPr>
              <a:xfrm>
                <a:off x="19255186" y="10986076"/>
                <a:ext cx="4022888" cy="2225427"/>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11" name="Resim 110" descr="yer, tablo içeren bir resim&#10;&#10;Açıklama otomatik olarak oluşturuldu">
                <a:extLst>
                  <a:ext uri="{FF2B5EF4-FFF2-40B4-BE49-F238E27FC236}">
                    <a16:creationId xmlns:a16="http://schemas.microsoft.com/office/drawing/2014/main" id="{8A84F055-0C91-41F8-B57E-03CDCE8A138B}"/>
                  </a:ext>
                </a:extLst>
              </p:cNvPr>
              <p:cNvPicPr>
                <a:picLocks noChangeAspect="1"/>
              </p:cNvPicPr>
              <p:nvPr/>
            </p:nvPicPr>
            <p:blipFill rotWithShape="1">
              <a:blip r:embed="rId9">
                <a:extLst>
                  <a:ext uri="{28A0092B-C50C-407E-A947-70E740481C1C}">
                    <a14:useLocalDpi xmlns:a14="http://schemas.microsoft.com/office/drawing/2010/main" val="0"/>
                  </a:ext>
                </a:extLst>
              </a:blip>
              <a:srcRect l="42171" t="31768" r="23310" b="30820"/>
              <a:stretch/>
            </p:blipFill>
            <p:spPr>
              <a:xfrm>
                <a:off x="19580773" y="14087860"/>
                <a:ext cx="3238918" cy="2781243"/>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13" name="Resim 112" descr="oda içeren bir resim&#10;&#10;Açıklama otomatik olarak oluşturuldu">
                <a:extLst>
                  <a:ext uri="{FF2B5EF4-FFF2-40B4-BE49-F238E27FC236}">
                    <a16:creationId xmlns:a16="http://schemas.microsoft.com/office/drawing/2014/main" id="{B0286936-F1F6-4099-9EA1-04E161C6AF58}"/>
                  </a:ext>
                </a:extLst>
              </p:cNvPr>
              <p:cNvPicPr>
                <a:picLocks noChangeAspect="1"/>
              </p:cNvPicPr>
              <p:nvPr/>
            </p:nvPicPr>
            <p:blipFill rotWithShape="1">
              <a:blip r:embed="rId10">
                <a:extLst>
                  <a:ext uri="{28A0092B-C50C-407E-A947-70E740481C1C}">
                    <a14:useLocalDpi xmlns:a14="http://schemas.microsoft.com/office/drawing/2010/main" val="0"/>
                  </a:ext>
                </a:extLst>
              </a:blip>
              <a:srcRect l="23884" t="16588" r="19991" b="16068"/>
              <a:stretch/>
            </p:blipFill>
            <p:spPr>
              <a:xfrm>
                <a:off x="3679173" y="14125903"/>
                <a:ext cx="3537367" cy="2617076"/>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15" name="Resim 114">
                <a:extLst>
                  <a:ext uri="{FF2B5EF4-FFF2-40B4-BE49-F238E27FC236}">
                    <a16:creationId xmlns:a16="http://schemas.microsoft.com/office/drawing/2014/main" id="{DD616F96-F5A9-4BF0-83F7-57026F87FDD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0773" t="19046" r="18561" b="18223"/>
              <a:stretch/>
            </p:blipFill>
            <p:spPr>
              <a:xfrm>
                <a:off x="8832841" y="14252027"/>
                <a:ext cx="3643586" cy="2522483"/>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17" name="Resim 116">
                <a:extLst>
                  <a:ext uri="{FF2B5EF4-FFF2-40B4-BE49-F238E27FC236}">
                    <a16:creationId xmlns:a16="http://schemas.microsoft.com/office/drawing/2014/main" id="{FD6370B3-D9E6-4F2C-9507-D434AE6D53A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3261" t="11927" r="11058" b="22397"/>
              <a:stretch/>
            </p:blipFill>
            <p:spPr>
              <a:xfrm>
                <a:off x="13946673" y="14250369"/>
                <a:ext cx="3625274" cy="2492610"/>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25" name="Resim 124" descr="sabit, zarf içeren bir resim&#10;&#10;Açıklama otomatik olarak oluşturuldu">
                <a:extLst>
                  <a:ext uri="{FF2B5EF4-FFF2-40B4-BE49-F238E27FC236}">
                    <a16:creationId xmlns:a16="http://schemas.microsoft.com/office/drawing/2014/main" id="{DA2A387F-93F9-4FF6-80DF-EC6904051D22}"/>
                  </a:ext>
                </a:extLst>
              </p:cNvPr>
              <p:cNvPicPr>
                <a:picLocks noChangeAspect="1"/>
              </p:cNvPicPr>
              <p:nvPr/>
            </p:nvPicPr>
            <p:blipFill rotWithShape="1">
              <a:blip r:embed="rId13">
                <a:extLst>
                  <a:ext uri="{28A0092B-C50C-407E-A947-70E740481C1C}">
                    <a14:useLocalDpi xmlns:a14="http://schemas.microsoft.com/office/drawing/2010/main" val="0"/>
                  </a:ext>
                </a:extLst>
              </a:blip>
              <a:srcRect l="3585" t="9501" r="11266" b="8087"/>
              <a:stretch/>
            </p:blipFill>
            <p:spPr>
              <a:xfrm>
                <a:off x="3826042" y="17647421"/>
                <a:ext cx="3466855" cy="2658563"/>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26" name="Resim 125">
                <a:extLst>
                  <a:ext uri="{FF2B5EF4-FFF2-40B4-BE49-F238E27FC236}">
                    <a16:creationId xmlns:a16="http://schemas.microsoft.com/office/drawing/2014/main" id="{D935E22B-50BB-4E89-BD57-2CADC768370F}"/>
                  </a:ext>
                </a:extLst>
              </p:cNvPr>
              <p:cNvPicPr>
                <a:picLocks noChangeAspect="1"/>
              </p:cNvPicPr>
              <p:nvPr/>
            </p:nvPicPr>
            <p:blipFill rotWithShape="1">
              <a:blip r:embed="rId14">
                <a:extLst>
                  <a:ext uri="{28A0092B-C50C-407E-A947-70E740481C1C}">
                    <a14:useLocalDpi xmlns:a14="http://schemas.microsoft.com/office/drawing/2010/main" val="0"/>
                  </a:ext>
                </a:extLst>
              </a:blip>
              <a:srcRect l="28740" t="27886" r="26831" b="43053"/>
              <a:stretch/>
            </p:blipFill>
            <p:spPr>
              <a:xfrm flipH="1">
                <a:off x="13881567" y="17503043"/>
                <a:ext cx="3428970" cy="2755995"/>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27" name="Resim 126" descr="tablo, oda, yaşama, yatak içeren bir resim&#10;&#10;Açıklama otomatik olarak oluşturuldu">
                <a:extLst>
                  <a:ext uri="{FF2B5EF4-FFF2-40B4-BE49-F238E27FC236}">
                    <a16:creationId xmlns:a16="http://schemas.microsoft.com/office/drawing/2014/main" id="{9E49EC99-266A-4DB5-8CAC-AB8AD1EB118D}"/>
                  </a:ext>
                </a:extLst>
              </p:cNvPr>
              <p:cNvPicPr>
                <a:picLocks noChangeAspect="1"/>
              </p:cNvPicPr>
              <p:nvPr/>
            </p:nvPicPr>
            <p:blipFill rotWithShape="1">
              <a:blip r:embed="rId15">
                <a:extLst>
                  <a:ext uri="{28A0092B-C50C-407E-A947-70E740481C1C}">
                    <a14:useLocalDpi xmlns:a14="http://schemas.microsoft.com/office/drawing/2010/main" val="0"/>
                  </a:ext>
                </a:extLst>
              </a:blip>
              <a:srcRect l="29560" t="30863" r="29449" b="42860"/>
              <a:stretch/>
            </p:blipFill>
            <p:spPr>
              <a:xfrm>
                <a:off x="8869346" y="17610910"/>
                <a:ext cx="3238571" cy="2678305"/>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28" name="Resim 127" descr="tablo içeren bir resim&#10;&#10;Açıklama otomatik olarak oluşturuldu">
                <a:extLst>
                  <a:ext uri="{FF2B5EF4-FFF2-40B4-BE49-F238E27FC236}">
                    <a16:creationId xmlns:a16="http://schemas.microsoft.com/office/drawing/2014/main" id="{CEA82F7C-1163-4D6D-95D5-D5891B4A5FB8}"/>
                  </a:ext>
                </a:extLst>
              </p:cNvPr>
              <p:cNvPicPr>
                <a:picLocks noChangeAspect="1"/>
              </p:cNvPicPr>
              <p:nvPr/>
            </p:nvPicPr>
            <p:blipFill rotWithShape="1">
              <a:blip r:embed="rId16">
                <a:extLst>
                  <a:ext uri="{28A0092B-C50C-407E-A947-70E740481C1C}">
                    <a14:useLocalDpi xmlns:a14="http://schemas.microsoft.com/office/drawing/2010/main" val="0"/>
                  </a:ext>
                </a:extLst>
              </a:blip>
              <a:srcRect l="8798" t="24076" r="4547" b="43937"/>
              <a:stretch/>
            </p:blipFill>
            <p:spPr>
              <a:xfrm flipH="1">
                <a:off x="18983260" y="17869799"/>
                <a:ext cx="4601954" cy="2191407"/>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grpSp>
        <p:pic>
          <p:nvPicPr>
            <p:cNvPr id="135" name="Resim 134" descr="metin, tablo içeren bir resim&#10;&#10;Açıklama otomatik olarak oluşturuldu">
              <a:extLst>
                <a:ext uri="{FF2B5EF4-FFF2-40B4-BE49-F238E27FC236}">
                  <a16:creationId xmlns:a16="http://schemas.microsoft.com/office/drawing/2014/main" id="{93FB6D14-D5EE-40A2-AD47-D72FC5C211D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0181" t="17857" r="15254" b="29924"/>
            <a:stretch/>
          </p:blipFill>
          <p:spPr>
            <a:xfrm>
              <a:off x="19815596" y="20826247"/>
              <a:ext cx="3359714" cy="2681607"/>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37" name="Resim 136">
              <a:extLst>
                <a:ext uri="{FF2B5EF4-FFF2-40B4-BE49-F238E27FC236}">
                  <a16:creationId xmlns:a16="http://schemas.microsoft.com/office/drawing/2014/main" id="{DB2ABF41-1BA0-4144-B17C-B28B033F69ED}"/>
                </a:ext>
              </a:extLst>
            </p:cNvPr>
            <p:cNvPicPr>
              <a:picLocks noChangeAspect="1"/>
            </p:cNvPicPr>
            <p:nvPr/>
          </p:nvPicPr>
          <p:blipFill rotWithShape="1">
            <a:blip r:embed="rId18">
              <a:extLst>
                <a:ext uri="{28A0092B-C50C-407E-A947-70E740481C1C}">
                  <a14:useLocalDpi xmlns:a14="http://schemas.microsoft.com/office/drawing/2010/main" val="0"/>
                </a:ext>
              </a:extLst>
            </a:blip>
            <a:srcRect l="31005" t="22152" r="19868" b="21603"/>
            <a:stretch/>
          </p:blipFill>
          <p:spPr>
            <a:xfrm>
              <a:off x="13833826" y="21006307"/>
              <a:ext cx="3728960" cy="2576925"/>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39" name="Resim 138" descr="tablo içeren bir resim&#10;&#10;Açıklama otomatik olarak oluşturuldu">
              <a:extLst>
                <a:ext uri="{FF2B5EF4-FFF2-40B4-BE49-F238E27FC236}">
                  <a16:creationId xmlns:a16="http://schemas.microsoft.com/office/drawing/2014/main" id="{49833588-B123-41D5-AD2F-2CCE50FAB44A}"/>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8067" t="34292" r="18309" b="10336"/>
            <a:stretch/>
          </p:blipFill>
          <p:spPr>
            <a:xfrm>
              <a:off x="8690117" y="20898437"/>
              <a:ext cx="3497153" cy="2655246"/>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pic>
          <p:nvPicPr>
            <p:cNvPr id="141" name="Resim 140" descr="tablo içeren bir resim&#10;&#10;Açıklama otomatik olarak oluşturuldu">
              <a:extLst>
                <a:ext uri="{FF2B5EF4-FFF2-40B4-BE49-F238E27FC236}">
                  <a16:creationId xmlns:a16="http://schemas.microsoft.com/office/drawing/2014/main" id="{152F3943-407C-47E9-8FB4-E0727F0576F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6431" t="29851" r="19006" b="12444"/>
            <a:stretch/>
          </p:blipFill>
          <p:spPr>
            <a:xfrm>
              <a:off x="3946357" y="20983904"/>
              <a:ext cx="3116595" cy="2649105"/>
            </a:xfrm>
            <a:prstGeom prst="round2DiagRect">
              <a:avLst>
                <a:gd name="adj1" fmla="val 16667"/>
                <a:gd name="adj2" fmla="val 0"/>
              </a:avLst>
            </a:prstGeom>
            <a:ln w="38100" cap="sq">
              <a:solidFill>
                <a:schemeClr val="accent6">
                  <a:lumMod val="50000"/>
                </a:schemeClr>
              </a:solidFill>
              <a:miter lim="800000"/>
            </a:ln>
            <a:effectLst>
              <a:outerShdw blurRad="254000" algn="tl" rotWithShape="0">
                <a:srgbClr val="000000">
                  <a:alpha val="43000"/>
                </a:srgbClr>
              </a:outerShdw>
            </a:effectLst>
          </p:spPr>
        </p:pic>
      </p:grpSp>
    </p:spTree>
    <p:extLst>
      <p:ext uri="{BB962C8B-B14F-4D97-AF65-F5344CB8AC3E}">
        <p14:creationId xmlns:p14="http://schemas.microsoft.com/office/powerpoint/2010/main" val="3012484392"/>
      </p:ext>
    </p:extLst>
  </p:cSld>
  <p:clrMapOvr>
    <a:masterClrMapping/>
  </p:clrMapOvr>
</p:sld>
</file>

<file path=ppt/theme/theme1.xml><?xml version="1.0" encoding="utf-8"?>
<a:theme xmlns:a="http://schemas.openxmlformats.org/drawingml/2006/main" name="Ofis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7722</Words>
  <Application>Microsoft Macintosh PowerPoint</Application>
  <PresentationFormat>Ekran Gösterisi (4:3)</PresentationFormat>
  <Paragraphs>1070</Paragraphs>
  <Slides>20</Slides>
  <Notes>13</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20</vt:i4>
      </vt:variant>
    </vt:vector>
  </HeadingPairs>
  <TitlesOfParts>
    <vt:vector size="27" baseType="lpstr">
      <vt:lpstr>Arial</vt:lpstr>
      <vt:lpstr>Calibri</vt:lpstr>
      <vt:lpstr>Calibri Light</vt:lpstr>
      <vt:lpstr>Cambria Math</vt:lpstr>
      <vt:lpstr>Times New Roman</vt:lpstr>
      <vt:lpstr>Wingdings</vt:lpstr>
      <vt:lpstr>Ofis Teması</vt:lpstr>
      <vt:lpstr>PAMUKKALE ÜNİVERSİTESİ EĞİTİM FAKÜLTESİ MATEMATİK VE FEN BİLİMLERİ EĞİTİMİ BÖLÜMÜ MATEMATİK EĞİTİMİ ABD​</vt:lpstr>
      <vt:lpstr>  GEOMETRİDE DİK PİRAMİTLERİN AÇINIMINI VE TEMEL  ELEMANLARINI KEŞFETME SÜRECİ Melike Şevval KAYMAK, İlayda ŞENGİL, Okan ÖZDEMİR    </vt:lpstr>
      <vt:lpstr>PowerPoint Sunusu</vt:lpstr>
      <vt:lpstr>  FARKLI DİKDÖRTGENLER</vt:lpstr>
      <vt:lpstr>Geometride Karton Kullanarak Tasarlanan Etkinlik Süreci Furkan  Baştan-Emre USTACI-Mustafa Furkan DÖNMEZ </vt:lpstr>
      <vt:lpstr>PowerPoint Sunusu</vt:lpstr>
      <vt:lpstr>Çemberin  Çevre/Çap Oranının Sabit Bir Değere Eşit Olduğunu Kavrama Etkinliği Özge ÇİMEN-Gülsüm POTURAY-Seyit AKDAĞ Pamukkale Üniversitesi Matematik Eğitimi ABD</vt:lpstr>
      <vt:lpstr>Dik Dairesel Silindirin Yüzey Alanı Bağıntısı Etkinlik Süreci Tuğçe Çakal-17133004  ve Sıla Ağırbaş-17133028 Pamukkale Üniversitesi İlköğretim Matematik Öğretmenliği</vt:lpstr>
      <vt:lpstr> DİK  PRİZMALARIN  AÇINIMLARI  İÇİN  TASARLANAN  ETKİNLİK  SÜRECİ Şule Gül Deniz - Sabiha Nur Turan - Neslihan Özge Özer </vt:lpstr>
      <vt:lpstr>Merkez Açı ve Çevre Açı Arasında Neler Dönüyor?  Hatice AYDENİZ  Büşra DEMİR. Nur Gökçe Duman </vt:lpstr>
      <vt:lpstr>PowerPoint Sunusu</vt:lpstr>
      <vt:lpstr>PowerPoint Sunusu</vt:lpstr>
      <vt:lpstr>Dik Silindirin Hacim Bağlantısını Oluşturma Gamze Nur MERT-Mustafa KARADERE-Serdar KARABIYIK </vt:lpstr>
      <vt:lpstr>PowerPoint Sunusu</vt:lpstr>
      <vt:lpstr>Üçgen Eşitsizliği Ayşe ERDEM- Şerife Gül ÖNLÜ Pamukkale Üniversitesi Matematik Eğitimi ABD</vt:lpstr>
      <vt:lpstr>PowerPoint Sunusu</vt:lpstr>
      <vt:lpstr>Dikdörtgenler Prizmasının Hacmini Anlamlandırmaya Yönelik Etkinlik Gizem Nur Kalender – Rabia Çimen </vt:lpstr>
      <vt:lpstr>Nokta, doğru parçası ve diğer şekillerin öteleme sonucundaki görüntülerini çizer.  İbrahim OYTUN-Esra Nur DEMİRBAŞ- Helin KAÇMAZ Pamukkale Üniversitesi Matematik Eğitimi ABD</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2020-05-13T10:49:28Z</dcterms:created>
  <dcterms:modified xsi:type="dcterms:W3CDTF">2022-12-09T06:42:47Z</dcterms:modified>
</cp:coreProperties>
</file>