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77" r:id="rId1"/>
  </p:sldMasterIdLst>
  <p:notesMasterIdLst>
    <p:notesMasterId r:id="rId17"/>
  </p:notesMasterIdLst>
  <p:handoutMasterIdLst>
    <p:handoutMasterId r:id="rId18"/>
  </p:handoutMasterIdLst>
  <p:sldIdLst>
    <p:sldId id="256" r:id="rId2"/>
    <p:sldId id="372" r:id="rId3"/>
    <p:sldId id="257" r:id="rId4"/>
    <p:sldId id="427" r:id="rId5"/>
    <p:sldId id="376" r:id="rId6"/>
    <p:sldId id="264" r:id="rId7"/>
    <p:sldId id="263" r:id="rId8"/>
    <p:sldId id="262" r:id="rId9"/>
    <p:sldId id="400" r:id="rId10"/>
    <p:sldId id="424" r:id="rId11"/>
    <p:sldId id="402" r:id="rId12"/>
    <p:sldId id="425" r:id="rId13"/>
    <p:sldId id="261" r:id="rId14"/>
    <p:sldId id="426" r:id="rId15"/>
    <p:sldId id="419" r:id="rId16"/>
  </p:sldIdLst>
  <p:sldSz cx="12192000" cy="6858000"/>
  <p:notesSz cx="9866313" cy="673576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9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3002" autoAdjust="0"/>
  </p:normalViewPr>
  <p:slideViewPr>
    <p:cSldViewPr snapToGrid="0">
      <p:cViewPr varScale="1">
        <p:scale>
          <a:sx n="76" d="100"/>
          <a:sy n="76" d="100"/>
        </p:scale>
        <p:origin x="946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EFFBD-CCA9-4344-8073-642F7A5F3707}" type="datetimeFigureOut">
              <a:rPr lang="tr-TR" smtClean="0"/>
              <a:pPr/>
              <a:t>23.09.2024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81262-D0CA-468A-8B5D-55AC27C999A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598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ED9C9-2698-4758-98C7-592B44962890}" type="datetimeFigureOut">
              <a:rPr lang="tr-TR" smtClean="0"/>
              <a:pPr/>
              <a:t>23.09.2024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1B67E-9989-4556-A9D5-2FDB13DC09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16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98E333C-0E0A-4803-8230-B40CD90D0A26}" type="datetime1">
              <a:rPr lang="tr-TR" smtClean="0"/>
              <a:pPr/>
              <a:t>23.09.2024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043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DF71-B6E0-4273-84A7-4D3B9EC77D0E}" type="datetime1">
              <a:rPr lang="tr-TR" smtClean="0"/>
              <a:pPr/>
              <a:t>23.09.2024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605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0CBA3D7-DDD6-4BB1-9D64-D52E97D6A028}" type="datetime1">
              <a:rPr lang="tr-TR" smtClean="0"/>
              <a:pPr/>
              <a:t>23.09.2024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26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3EDD30A-DFA5-4FF5-897E-64E82230FFB6}" type="datetime1">
              <a:rPr lang="tr-TR" smtClean="0"/>
              <a:pPr/>
              <a:t>23.09.2024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058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FDD535-A0D1-4EF2-8898-A104AD84F624}" type="datetime1">
              <a:rPr lang="tr-TR" smtClean="0"/>
              <a:pPr/>
              <a:t>23.09.2024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94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1A9C-B695-4083-A6F5-8B9EF5879B84}" type="datetime1">
              <a:rPr lang="tr-TR" smtClean="0"/>
              <a:pPr/>
              <a:t>23.09.2024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5802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0E50-2441-4E32-A71F-24A31F2FA7FD}" type="datetime1">
              <a:rPr lang="tr-TR" smtClean="0"/>
              <a:pPr/>
              <a:t>23.09.2024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9276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0E2E-E656-40A8-96D1-7521BA806DF4}" type="datetime1">
              <a:rPr lang="tr-TR" smtClean="0"/>
              <a:pPr/>
              <a:t>23.09.2024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292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97CEA5-9437-4251-A781-FBB2722D1FBF}" type="datetime1">
              <a:rPr lang="tr-TR" smtClean="0"/>
              <a:pPr/>
              <a:t>23.09.2024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021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8CC8C-9AFA-4121-B325-3F2A28710985}" type="datetime1">
              <a:rPr lang="tr-TR" smtClean="0"/>
              <a:pPr/>
              <a:t>23.09.2024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290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2D35E67-FD86-40F2-806D-437C1D1959CC}" type="datetime1">
              <a:rPr lang="tr-TR" smtClean="0"/>
              <a:pPr/>
              <a:t>23.09.2024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32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BAF2-6253-416D-8420-FD775B084F2D}" type="datetime1">
              <a:rPr lang="tr-TR" smtClean="0"/>
              <a:pPr/>
              <a:t>23.09.2024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56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CDCE-4778-4DC9-A0E9-9EBBAB377FAA}" type="datetime1">
              <a:rPr lang="tr-TR" smtClean="0"/>
              <a:pPr/>
              <a:t>23.09.2024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045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1048-326D-4314-A963-5ADC466A5D81}" type="datetime1">
              <a:rPr lang="tr-TR" smtClean="0"/>
              <a:pPr/>
              <a:t>23.09.2024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215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D3F0-9FA3-49B3-991E-11BF67EC13DE}" type="datetime1">
              <a:rPr lang="tr-TR" smtClean="0"/>
              <a:pPr/>
              <a:t>23.09.2024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798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719-6846-4ADA-AEBE-5A3F1C2F71BC}" type="datetime1">
              <a:rPr lang="tr-TR" smtClean="0"/>
              <a:pPr/>
              <a:t>23.09.2024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894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2122-8B02-4308-8BAB-1751DBDF6E06}" type="datetime1">
              <a:rPr lang="tr-TR" smtClean="0"/>
              <a:pPr/>
              <a:t>23.09.2024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631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DBC28-A9D8-4A72-ABEC-7B4C40620B52}" type="datetime1">
              <a:rPr lang="tr-TR" smtClean="0"/>
              <a:pPr/>
              <a:t>23.09.2024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104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  <p:sldLayoutId id="2147484190" r:id="rId13"/>
    <p:sldLayoutId id="2147484191" r:id="rId14"/>
    <p:sldLayoutId id="2147484192" r:id="rId15"/>
    <p:sldLayoutId id="2147484193" r:id="rId16"/>
    <p:sldLayoutId id="2147484194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esilay.org.tr/tr/bagimlili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560618" y="2070772"/>
            <a:ext cx="5611092" cy="134112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tr-TR" sz="2800" dirty="0">
                <a:solidFill>
                  <a:srgbClr val="002060"/>
                </a:solidFill>
              </a:rPr>
            </a:br>
            <a:r>
              <a:rPr lang="tr-TR" sz="2800" b="1" dirty="0">
                <a:solidFill>
                  <a:schemeClr val="accent6">
                    <a:lumMod val="50000"/>
                  </a:schemeClr>
                </a:solidFill>
              </a:rPr>
              <a:t>BAĞIMLILIKLA MÜCADELE </a:t>
            </a:r>
            <a:br>
              <a:rPr lang="tr-TR" sz="2800" b="1" dirty="0"/>
            </a:br>
            <a:endParaRPr lang="tr-TR" sz="2800" i="1" cap="none" dirty="0">
              <a:solidFill>
                <a:srgbClr val="002060"/>
              </a:solidFill>
            </a:endParaRPr>
          </a:p>
        </p:txBody>
      </p:sp>
      <p:pic>
        <p:nvPicPr>
          <p:cNvPr id="6" name="Resim 3" descr="logo, simge, sembol, amblem, ticari marka içeren bir resim&#10;&#10;Açıklama otomatik olarak oluşturuldu">
            <a:extLst>
              <a:ext uri="{FF2B5EF4-FFF2-40B4-BE49-F238E27FC236}">
                <a16:creationId xmlns:a16="http://schemas.microsoft.com/office/drawing/2014/main" id="{0A0BCEC2-9FAF-C6AE-6F6B-8242015CF8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707" y="1855019"/>
            <a:ext cx="1856527" cy="1856527"/>
          </a:xfrm>
          <a:prstGeom prst="rect">
            <a:avLst/>
          </a:prstGeom>
        </p:spPr>
      </p:pic>
      <p:pic>
        <p:nvPicPr>
          <p:cNvPr id="7" name="Resim 6" descr="logo, simge, sembol, yazı tipi, ticari marka içeren bir resim&#10;&#10;Açıklama otomatik olarak oluşturuldu">
            <a:extLst>
              <a:ext uri="{FF2B5EF4-FFF2-40B4-BE49-F238E27FC236}">
                <a16:creationId xmlns:a16="http://schemas.microsoft.com/office/drawing/2014/main" id="{1BA516CC-312E-B46B-A578-1CE938A6B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80" y="1935407"/>
            <a:ext cx="1856527" cy="185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42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7FCCA80-C1D4-4AF0-A101-406377F7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9" name="Metin kutusu 2">
            <a:extLst>
              <a:ext uri="{FF2B5EF4-FFF2-40B4-BE49-F238E27FC236}">
                <a16:creationId xmlns:a16="http://schemas.microsoft.com/office/drawing/2014/main" id="{56DA8896-67A1-92D2-3094-B8787DDDAB8D}"/>
              </a:ext>
            </a:extLst>
          </p:cNvPr>
          <p:cNvSpPr txBox="1"/>
          <p:nvPr/>
        </p:nvSpPr>
        <p:spPr>
          <a:xfrm>
            <a:off x="308149" y="1000224"/>
            <a:ext cx="1157570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50"/>
                </a:solidFill>
              </a:rPr>
              <a:t>TEKNOLOJİ BAĞIMLILIĞI NEDİR?</a:t>
            </a:r>
          </a:p>
          <a:p>
            <a:endParaRPr lang="tr-TR" sz="2000" dirty="0"/>
          </a:p>
          <a:p>
            <a:pPr>
              <a:buFont typeface="Wingdings" pitchFamily="2" charset="2"/>
              <a:buChar char="Ø"/>
            </a:pPr>
            <a:r>
              <a:rPr lang="tr-TR" sz="2000" dirty="0"/>
              <a:t>Teknoloji ve internetin bilinçli olmayan, kontrolsüz bir şekilde kullanımına bağlı olarak ortaya çıkan davranışsal bağımlılıklar; oyun oynama bozukluğu, kumar oynama bozukluğu, sosyal medyanın ve akıllı telefonun aşırı kullanımı gibi bağımlılık yapıcı alt davranışlarla kendini gösteren bağımlılık türü teknoloji bağımlılığı olarak tanımlanır </a:t>
            </a:r>
            <a:r>
              <a:rPr lang="tr-TR" sz="1200" dirty="0"/>
              <a:t>(Yeşilay, 2024).</a:t>
            </a:r>
            <a:endParaRPr lang="tr-TR" sz="1100" dirty="0"/>
          </a:p>
          <a:p>
            <a:endParaRPr lang="tr-TR" dirty="0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593D6ABB-E4CE-7E08-9E0D-930F1B80A9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8858" y="3364402"/>
            <a:ext cx="8609870" cy="225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7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7A2B655-81B5-4080-9F81-05C9529E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8" name="Metin kutusu 27"/>
          <p:cNvSpPr txBox="1"/>
          <p:nvPr/>
        </p:nvSpPr>
        <p:spPr>
          <a:xfrm>
            <a:off x="5191886" y="803736"/>
            <a:ext cx="56156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Belirtileri Neler Olabilir?</a:t>
            </a:r>
          </a:p>
        </p:txBody>
      </p:sp>
      <p:grpSp>
        <p:nvGrpSpPr>
          <p:cNvPr id="9" name="Grup 11"/>
          <p:cNvGrpSpPr/>
          <p:nvPr/>
        </p:nvGrpSpPr>
        <p:grpSpPr>
          <a:xfrm>
            <a:off x="1339148" y="2081264"/>
            <a:ext cx="2482859" cy="1932626"/>
            <a:chOff x="1339148" y="2081264"/>
            <a:chExt cx="2482859" cy="1932626"/>
          </a:xfrm>
        </p:grpSpPr>
        <p:sp>
          <p:nvSpPr>
            <p:cNvPr id="10" name="Line 64"/>
            <p:cNvSpPr>
              <a:spLocks noChangeShapeType="1"/>
            </p:cNvSpPr>
            <p:nvPr/>
          </p:nvSpPr>
          <p:spPr bwMode="auto">
            <a:xfrm>
              <a:off x="1339478" y="3336476"/>
              <a:ext cx="2482198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Dikdörtgen 30"/>
            <p:cNvSpPr/>
            <p:nvPr/>
          </p:nvSpPr>
          <p:spPr>
            <a:xfrm>
              <a:off x="1339148" y="3429115"/>
              <a:ext cx="248285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Teknoloji başında harcanan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vaktin giderek artması </a:t>
              </a:r>
            </a:p>
          </p:txBody>
        </p:sp>
        <p:pic>
          <p:nvPicPr>
            <p:cNvPr id="12" name="Resim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5577" y="2081264"/>
              <a:ext cx="1170000" cy="1057500"/>
            </a:xfrm>
            <a:prstGeom prst="rect">
              <a:avLst/>
            </a:prstGeom>
          </p:spPr>
        </p:pic>
      </p:grpSp>
      <p:grpSp>
        <p:nvGrpSpPr>
          <p:cNvPr id="13" name="Grup 13"/>
          <p:cNvGrpSpPr/>
          <p:nvPr/>
        </p:nvGrpSpPr>
        <p:grpSpPr>
          <a:xfrm>
            <a:off x="4293103" y="3339335"/>
            <a:ext cx="3605795" cy="2093628"/>
            <a:chOff x="4293103" y="3339335"/>
            <a:chExt cx="3605795" cy="2093628"/>
          </a:xfrm>
        </p:grpSpPr>
        <p:sp>
          <p:nvSpPr>
            <p:cNvPr id="14" name="Line 64"/>
            <p:cNvSpPr>
              <a:spLocks noChangeShapeType="1"/>
            </p:cNvSpPr>
            <p:nvPr/>
          </p:nvSpPr>
          <p:spPr bwMode="auto">
            <a:xfrm>
              <a:off x="4854901" y="4509327"/>
              <a:ext cx="2482198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Dikdörtgen 39"/>
            <p:cNvSpPr/>
            <p:nvPr/>
          </p:nvSpPr>
          <p:spPr>
            <a:xfrm>
              <a:off x="4293103" y="4601966"/>
              <a:ext cx="360579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Ruhsal, sosyal, adli ya da bedensel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bir sorun oluşturmasına rağmen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teknolojinin kullanılmaya devam edilmesi</a:t>
              </a:r>
            </a:p>
          </p:txBody>
        </p:sp>
        <p:pic>
          <p:nvPicPr>
            <p:cNvPr id="16" name="Resim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819" y="3339335"/>
              <a:ext cx="731250" cy="1023750"/>
            </a:xfrm>
            <a:prstGeom prst="rect">
              <a:avLst/>
            </a:prstGeom>
          </p:spPr>
        </p:pic>
      </p:grpSp>
      <p:grpSp>
        <p:nvGrpSpPr>
          <p:cNvPr id="17" name="Grup 15"/>
          <p:cNvGrpSpPr/>
          <p:nvPr/>
        </p:nvGrpSpPr>
        <p:grpSpPr>
          <a:xfrm>
            <a:off x="7604068" y="2081264"/>
            <a:ext cx="3891643" cy="2128337"/>
            <a:chOff x="7604068" y="2081264"/>
            <a:chExt cx="3891643" cy="2128337"/>
          </a:xfrm>
        </p:grpSpPr>
        <p:sp>
          <p:nvSpPr>
            <p:cNvPr id="18" name="Line 64"/>
            <p:cNvSpPr>
              <a:spLocks noChangeShapeType="1"/>
            </p:cNvSpPr>
            <p:nvPr/>
          </p:nvSpPr>
          <p:spPr bwMode="auto">
            <a:xfrm>
              <a:off x="8308790" y="3285965"/>
              <a:ext cx="2482198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Dikdörtgen 42"/>
            <p:cNvSpPr/>
            <p:nvPr/>
          </p:nvSpPr>
          <p:spPr>
            <a:xfrm>
              <a:off x="7604068" y="3378604"/>
              <a:ext cx="38916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Teknolojiden uzak kalınca huzursuzluk,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uykusuzluk, öfke gibi yoksunluk belirtilerinin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ortaya çıkması </a:t>
              </a:r>
            </a:p>
          </p:txBody>
        </p:sp>
        <p:pic>
          <p:nvPicPr>
            <p:cNvPr id="20" name="Resim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38014" y="2081264"/>
              <a:ext cx="1023750" cy="103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880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7A2B655-81B5-4080-9F81-05C9529E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8" name="Metin kutusu 27"/>
          <p:cNvSpPr txBox="1"/>
          <p:nvPr/>
        </p:nvSpPr>
        <p:spPr>
          <a:xfrm>
            <a:off x="5191886" y="803736"/>
            <a:ext cx="56156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Belirtileri Neler Olabilir?</a:t>
            </a:r>
          </a:p>
        </p:txBody>
      </p:sp>
      <p:grpSp>
        <p:nvGrpSpPr>
          <p:cNvPr id="17" name="Grup 17"/>
          <p:cNvGrpSpPr/>
          <p:nvPr/>
        </p:nvGrpSpPr>
        <p:grpSpPr>
          <a:xfrm>
            <a:off x="1536143" y="1737680"/>
            <a:ext cx="2605265" cy="1974658"/>
            <a:chOff x="1536143" y="1737680"/>
            <a:chExt cx="2605265" cy="1974658"/>
          </a:xfrm>
        </p:grpSpPr>
        <p:sp>
          <p:nvSpPr>
            <p:cNvPr id="21" name="Line 64"/>
            <p:cNvSpPr>
              <a:spLocks noChangeShapeType="1"/>
            </p:cNvSpPr>
            <p:nvPr/>
          </p:nvSpPr>
          <p:spPr bwMode="auto">
            <a:xfrm>
              <a:off x="1597676" y="3034924"/>
              <a:ext cx="2482198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Dikdörtgen 30"/>
            <p:cNvSpPr/>
            <p:nvPr/>
          </p:nvSpPr>
          <p:spPr>
            <a:xfrm>
              <a:off x="1536143" y="3127563"/>
              <a:ext cx="260526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Planlanandan daha fazla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teknoloji karşısında kalınması</a:t>
              </a:r>
            </a:p>
          </p:txBody>
        </p:sp>
        <p:pic>
          <p:nvPicPr>
            <p:cNvPr id="23" name="Resim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3775" y="1737680"/>
              <a:ext cx="1170000" cy="1068750"/>
            </a:xfrm>
            <a:prstGeom prst="rect">
              <a:avLst/>
            </a:prstGeom>
          </p:spPr>
        </p:pic>
      </p:grpSp>
      <p:grpSp>
        <p:nvGrpSpPr>
          <p:cNvPr id="24" name="Grup 18"/>
          <p:cNvGrpSpPr/>
          <p:nvPr/>
        </p:nvGrpSpPr>
        <p:grpSpPr>
          <a:xfrm>
            <a:off x="3530730" y="3613251"/>
            <a:ext cx="3104248" cy="2133356"/>
            <a:chOff x="3458217" y="3909340"/>
            <a:chExt cx="3104248" cy="2133356"/>
          </a:xfrm>
        </p:grpSpPr>
        <p:sp>
          <p:nvSpPr>
            <p:cNvPr id="25" name="Line 64"/>
            <p:cNvSpPr>
              <a:spLocks noChangeShapeType="1"/>
            </p:cNvSpPr>
            <p:nvPr/>
          </p:nvSpPr>
          <p:spPr bwMode="auto">
            <a:xfrm>
              <a:off x="3769241" y="5119060"/>
              <a:ext cx="2482198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Dikdörtgen 23"/>
            <p:cNvSpPr/>
            <p:nvPr/>
          </p:nvSpPr>
          <p:spPr>
            <a:xfrm>
              <a:off x="3458217" y="5211699"/>
              <a:ext cx="310424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Teknolojinin, sorumlulukların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(iş, okul, aile, bireysel temizlik gibi)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yerine getirilmesini engellemesi</a:t>
              </a:r>
            </a:p>
          </p:txBody>
        </p:sp>
        <p:pic>
          <p:nvPicPr>
            <p:cNvPr id="27" name="Resim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7840" y="3909340"/>
              <a:ext cx="945000" cy="1080000"/>
            </a:xfrm>
            <a:prstGeom prst="rect">
              <a:avLst/>
            </a:prstGeom>
          </p:spPr>
        </p:pic>
      </p:grpSp>
      <p:grpSp>
        <p:nvGrpSpPr>
          <p:cNvPr id="28" name="Grup 20"/>
          <p:cNvGrpSpPr/>
          <p:nvPr/>
        </p:nvGrpSpPr>
        <p:grpSpPr>
          <a:xfrm>
            <a:off x="6424625" y="1737680"/>
            <a:ext cx="3242041" cy="1876566"/>
            <a:chOff x="6225791" y="1795450"/>
            <a:chExt cx="3242041" cy="1876566"/>
          </a:xfrm>
        </p:grpSpPr>
        <p:sp>
          <p:nvSpPr>
            <p:cNvPr id="29" name="Line 64"/>
            <p:cNvSpPr>
              <a:spLocks noChangeShapeType="1"/>
            </p:cNvSpPr>
            <p:nvPr/>
          </p:nvSpPr>
          <p:spPr bwMode="auto">
            <a:xfrm>
              <a:off x="6605712" y="2994602"/>
              <a:ext cx="2482198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Dikdörtgen 42"/>
            <p:cNvSpPr/>
            <p:nvPr/>
          </p:nvSpPr>
          <p:spPr>
            <a:xfrm>
              <a:off x="6225791" y="3087241"/>
              <a:ext cx="32420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Zamanın büyük çoğunluğunun, fiilen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ya da zihnen teknolojiyle geçirilmesi</a:t>
              </a:r>
            </a:p>
          </p:txBody>
        </p:sp>
        <p:pic>
          <p:nvPicPr>
            <p:cNvPr id="31" name="Resim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8061" y="1795450"/>
              <a:ext cx="1057500" cy="1035000"/>
            </a:xfrm>
            <a:prstGeom prst="rect">
              <a:avLst/>
            </a:prstGeom>
          </p:spPr>
        </p:pic>
      </p:grpSp>
      <p:grpSp>
        <p:nvGrpSpPr>
          <p:cNvPr id="32" name="Grup 19"/>
          <p:cNvGrpSpPr/>
          <p:nvPr/>
        </p:nvGrpSpPr>
        <p:grpSpPr>
          <a:xfrm>
            <a:off x="7781620" y="4153251"/>
            <a:ext cx="3010248" cy="1902743"/>
            <a:chOff x="7781621" y="4390531"/>
            <a:chExt cx="3010248" cy="1902743"/>
          </a:xfrm>
        </p:grpSpPr>
        <p:sp>
          <p:nvSpPr>
            <p:cNvPr id="33" name="Line 64"/>
            <p:cNvSpPr>
              <a:spLocks noChangeShapeType="1"/>
            </p:cNvSpPr>
            <p:nvPr/>
          </p:nvSpPr>
          <p:spPr bwMode="auto">
            <a:xfrm>
              <a:off x="8045646" y="5615860"/>
              <a:ext cx="2482198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Dikdörtgen 39"/>
            <p:cNvSpPr/>
            <p:nvPr/>
          </p:nvSpPr>
          <p:spPr>
            <a:xfrm>
              <a:off x="7781621" y="5708499"/>
              <a:ext cx="301024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Teknoloji başında geçirilen vakitle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ilgili kontrolün kaybedilmesi</a:t>
              </a:r>
            </a:p>
          </p:txBody>
        </p:sp>
        <p:pic>
          <p:nvPicPr>
            <p:cNvPr id="35" name="Resim 1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17043" y="4390531"/>
              <a:ext cx="731250" cy="103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880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knoloji Bağımlılığı Gelecek Adına Kaygıya Neden Oluyor! - Haberler | ADYÜ">
            <a:extLst>
              <a:ext uri="{FF2B5EF4-FFF2-40B4-BE49-F238E27FC236}">
                <a16:creationId xmlns:a16="http://schemas.microsoft.com/office/drawing/2014/main" id="{0A63C546-07C6-B572-9766-C1805A5BC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80144"/>
            <a:ext cx="5793712" cy="289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364180" y="681245"/>
            <a:ext cx="6435437" cy="1036718"/>
          </a:xfrm>
        </p:spPr>
        <p:txBody>
          <a:bodyPr>
            <a:normAutofit fontScale="90000"/>
          </a:bodyPr>
          <a:lstStyle/>
          <a:p>
            <a:r>
              <a:rPr lang="tr-TR" sz="3600" b="1" i="1" dirty="0"/>
              <a:t>BAŞA ÇIKMAK İÇİN ÖNERİLER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6" name="İçerik Yer Tutucusu 1"/>
          <p:cNvSpPr>
            <a:spLocks noGrp="1"/>
          </p:cNvSpPr>
          <p:nvPr>
            <p:ph idx="4294967295"/>
          </p:nvPr>
        </p:nvSpPr>
        <p:spPr>
          <a:xfrm>
            <a:off x="418911" y="1717963"/>
            <a:ext cx="8747469" cy="39206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altLang="tr-TR" dirty="0"/>
              <a:t>Yavaş yavaş ama kararlı </a:t>
            </a:r>
            <a:r>
              <a:rPr lang="tr-TR" altLang="tr-TR" dirty="0" err="1"/>
              <a:t>olarakkullanımı</a:t>
            </a:r>
            <a:r>
              <a:rPr lang="tr-TR" altLang="tr-TR" dirty="0"/>
              <a:t> azaltın.</a:t>
            </a:r>
          </a:p>
          <a:p>
            <a:pPr marL="0" indent="0">
              <a:spcBef>
                <a:spcPts val="0"/>
              </a:spcBef>
              <a:buNone/>
            </a:pPr>
            <a:endParaRPr lang="tr-TR" altLang="tr-TR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altLang="tr-TR" dirty="0"/>
              <a:t>Yerini doldurun (spor, hobi, vb.)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altLang="tr-TR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altLang="tr-TR" dirty="0"/>
              <a:t>Düşünün! Sanal ortamdaki başarı ve saygınlık mı daha değerli? Gerçek hayattaki mi?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altLang="tr-TR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altLang="tr-TR" dirty="0"/>
              <a:t>Zararlarını, sizden aldıklarını değerlendirin.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altLang="tr-TR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altLang="tr-TR" dirty="0"/>
              <a:t>Gerekirse uzman yardımı alın.</a:t>
            </a:r>
          </a:p>
        </p:txBody>
      </p:sp>
    </p:spTree>
    <p:extLst>
      <p:ext uri="{BB962C8B-B14F-4D97-AF65-F5344CB8AC3E}">
        <p14:creationId xmlns:p14="http://schemas.microsoft.com/office/powerpoint/2010/main" val="3729661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87706B-9C2C-DA22-A39D-69BEE5782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b="0" i="0" dirty="0">
                <a:solidFill>
                  <a:srgbClr val="3A3A3C"/>
                </a:solidFill>
                <a:effectLst/>
                <a:latin typeface="Open Sans" panose="020B0606030504020204" pitchFamily="34" charset="0"/>
              </a:rPr>
              <a:t>Ayrıntılı bilgi için;</a:t>
            </a:r>
            <a:endParaRPr lang="tr-TR" sz="2800" b="1" dirty="0">
              <a:solidFill>
                <a:srgbClr val="92D050"/>
              </a:solidFill>
              <a:latin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i="0" dirty="0">
                <a:solidFill>
                  <a:srgbClr val="92D050"/>
                </a:solidFill>
                <a:effectLst/>
                <a:latin typeface="Open Sans" panose="020B0606030504020204" pitchFamily="34" charset="0"/>
              </a:rPr>
              <a:t>yesilay.org.tr/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i="0" dirty="0">
                <a:solidFill>
                  <a:srgbClr val="92D050"/>
                </a:solidFill>
                <a:effectLst/>
                <a:latin typeface="Open Sans" panose="020B0606030504020204" pitchFamily="34" charset="0"/>
              </a:rPr>
              <a:t>tbm.org.tr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i="0" dirty="0">
                <a:solidFill>
                  <a:srgbClr val="92D050"/>
                </a:solidFill>
                <a:effectLst/>
                <a:latin typeface="Open Sans" panose="020B0606030504020204" pitchFamily="34" charset="0"/>
              </a:rPr>
              <a:t>yedam.org.tr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i="0" dirty="0">
                <a:solidFill>
                  <a:srgbClr val="92D050"/>
                </a:solidFill>
                <a:effectLst/>
                <a:latin typeface="Open Sans" panose="020B0606030504020204" pitchFamily="34" charset="0"/>
              </a:rPr>
              <a:t>birakabilirsin.org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50F99BB-F6A9-803E-995F-3C320293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2050" name="Picture 2" descr="Uyuşturucu Madde Bağımlılığı için Homeopati Tedavisi ve Remediler –  Homeopati Türkiye">
            <a:extLst>
              <a:ext uri="{FF2B5EF4-FFF2-40B4-BE49-F238E27FC236}">
                <a16:creationId xmlns:a16="http://schemas.microsoft.com/office/drawing/2014/main" id="{0E56310D-F881-8DB9-69DD-AD9190667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226" y="381000"/>
            <a:ext cx="5655547" cy="326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id="{ABCCF667-0327-8D4C-1EA1-DDF291583D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104481" cy="110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4" name="Picture 6" descr="Yeşilay Diyarbakır Şubesi">
            <a:extLst>
              <a:ext uri="{FF2B5EF4-FFF2-40B4-BE49-F238E27FC236}">
                <a16:creationId xmlns:a16="http://schemas.microsoft.com/office/drawing/2014/main" id="{5932DE85-F9CF-8BA8-FCD4-FA9519B52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027" y="3276599"/>
            <a:ext cx="2438140" cy="243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ırakabilirsin - Google Play'de Uygulamalar">
            <a:extLst>
              <a:ext uri="{FF2B5EF4-FFF2-40B4-BE49-F238E27FC236}">
                <a16:creationId xmlns:a16="http://schemas.microsoft.com/office/drawing/2014/main" id="{4C14CBDF-2BCB-60D5-28B2-851414AA9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96" y="3705335"/>
            <a:ext cx="2958402" cy="295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ÜRKİYE BAĞIMLILIKLA MÜCADELE EĞİTİMİ İÇERİKLERİ 'EĞİTİM BİLİŞİM AĞINDA'  (EBA) - Sorgun Rehberlik ve Araştırma Merkezi">
            <a:extLst>
              <a:ext uri="{FF2B5EF4-FFF2-40B4-BE49-F238E27FC236}">
                <a16:creationId xmlns:a16="http://schemas.microsoft.com/office/drawing/2014/main" id="{89035A48-D063-F375-C181-7C974AB07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03" y="4614606"/>
            <a:ext cx="3647834" cy="204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73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692348" y="4079304"/>
            <a:ext cx="4903450" cy="1551054"/>
          </a:xfrm>
        </p:spPr>
        <p:txBody>
          <a:bodyPr>
            <a:normAutofit fontScale="400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r-TR" sz="3600" b="1" dirty="0"/>
              <a:t>Kaynakça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tr-TR" sz="3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tr-TR" sz="3600" b="1" dirty="0"/>
              <a:t>Uyuşturucu Özgürlüğün Sonu,</a:t>
            </a:r>
            <a:r>
              <a:rPr lang="tr-TR" sz="3600" dirty="0"/>
              <a:t> Yeşilay Bilim Kurulu, 2016, İstanbul, Yeşilay TBM Alan Kitaplığı Dizisi No: 10.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endParaRPr lang="tr-TR" sz="3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tr-TR" sz="3600" dirty="0"/>
              <a:t>Yeşilay, (2024). </a:t>
            </a:r>
            <a:r>
              <a:rPr lang="tr-TR" sz="3600" i="1" dirty="0"/>
              <a:t>Bağımlılık. </a:t>
            </a:r>
            <a:r>
              <a:rPr lang="tr-TR" sz="3600" dirty="0">
                <a:hlinkClick r:id="rId2"/>
              </a:rPr>
              <a:t>https://www.yesilay.org.tr/tr/bagimlilik</a:t>
            </a:r>
            <a:r>
              <a:rPr lang="tr-TR" sz="3600" dirty="0"/>
              <a:t> sayfasından erişilmiştir</a:t>
            </a:r>
            <a:r>
              <a:rPr lang="tr-TR" sz="3600" i="1" dirty="0"/>
              <a:t>. </a:t>
            </a:r>
            <a:endParaRPr lang="tr-TR" sz="1800" i="1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7" name="Başlık 3"/>
          <p:cNvSpPr txBox="1">
            <a:spLocks/>
          </p:cNvSpPr>
          <p:nvPr/>
        </p:nvSpPr>
        <p:spPr>
          <a:xfrm>
            <a:off x="637106" y="2576260"/>
            <a:ext cx="3286956" cy="1223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200" b="1" i="1" dirty="0"/>
          </a:p>
        </p:txBody>
      </p:sp>
      <p:sp>
        <p:nvSpPr>
          <p:cNvPr id="8" name="Başlık 3"/>
          <p:cNvSpPr txBox="1">
            <a:spLocks/>
          </p:cNvSpPr>
          <p:nvPr/>
        </p:nvSpPr>
        <p:spPr>
          <a:xfrm>
            <a:off x="8755997" y="2576260"/>
            <a:ext cx="3286956" cy="1223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200" b="1" i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77BD105-3B5F-417F-822F-A09F6E152759}"/>
              </a:ext>
            </a:extLst>
          </p:cNvPr>
          <p:cNvSpPr txBox="1"/>
          <p:nvPr/>
        </p:nvSpPr>
        <p:spPr>
          <a:xfrm>
            <a:off x="1272209" y="1987826"/>
            <a:ext cx="542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>
                <a:solidFill>
                  <a:srgbClr val="FF0000"/>
                </a:solidFill>
              </a:rPr>
              <a:t>Başarılı ve Sağlıklı Bir Eğitim Öğretim Yılı Dileriz…</a:t>
            </a:r>
          </a:p>
        </p:txBody>
      </p:sp>
    </p:spTree>
    <p:extLst>
      <p:ext uri="{BB962C8B-B14F-4D97-AF65-F5344CB8AC3E}">
        <p14:creationId xmlns:p14="http://schemas.microsoft.com/office/powerpoint/2010/main" val="132021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860557" y="1094509"/>
            <a:ext cx="7745505" cy="450518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tr-TR" sz="3000" b="1" dirty="0"/>
              <a:t>Bağımlılık; 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tr-TR" sz="2600" dirty="0"/>
              <a:t>Kişinin kullandığı bir madde, alkol, nesne veya yaptığı bir davranış (eylem) üzerinde kontrolünü kaybetmesidir. 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tr-TR" sz="2600" dirty="0"/>
              <a:t>Kontrolsüzce kullanılan her madde ya da gerçekleştirilen her davranış bağımlılık oluşturma riski taşır. Kişiler hayatta birçok şeye karşı bağımlı olabilir. 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tr-TR" sz="2600" dirty="0"/>
              <a:t>Örnek: madde, alkol, sigara, kumar, teknoloji, herhangi bir eşya veya davranış.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tr-TR" sz="2600" dirty="0"/>
              <a:t>Kullanım/davranış sıklığı azaldığında veya kesildiğinde huzursuzluk, uykusuzluk, öfke gibi yoksunluk belirtileri görülür.</a:t>
            </a:r>
          </a:p>
          <a:p>
            <a:pPr marL="0" indent="0" algn="just">
              <a:spcBef>
                <a:spcPts val="0"/>
              </a:spcBef>
              <a:buNone/>
            </a:pPr>
            <a:endParaRPr lang="tr-TR" sz="1600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632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7" name="Metin kutusu 13"/>
          <p:cNvSpPr txBox="1"/>
          <p:nvPr/>
        </p:nvSpPr>
        <p:spPr>
          <a:xfrm>
            <a:off x="1271050" y="1454900"/>
            <a:ext cx="6614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/>
              <a:t>Madde Bağımlılığı Nedir?</a:t>
            </a:r>
          </a:p>
        </p:txBody>
      </p:sp>
      <p:sp>
        <p:nvSpPr>
          <p:cNvPr id="10" name="Metin kutusu 15"/>
          <p:cNvSpPr txBox="1"/>
          <p:nvPr/>
        </p:nvSpPr>
        <p:spPr>
          <a:xfrm>
            <a:off x="1300914" y="2408619"/>
            <a:ext cx="9630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000" dirty="0"/>
              <a:t>Vücuda girdiğinde davranışsal, ruhsal ve beden üzerinde değişikliklere neden olan, bağımlılık yapabilen kimyasal maddelere bağımlılık yapıcı maddeler denir.</a:t>
            </a:r>
            <a:endParaRPr lang="tr-TR" sz="2800" dirty="0"/>
          </a:p>
        </p:txBody>
      </p:sp>
      <p:sp>
        <p:nvSpPr>
          <p:cNvPr id="11" name="Dikdörtgen 2"/>
          <p:cNvSpPr/>
          <p:nvPr/>
        </p:nvSpPr>
        <p:spPr>
          <a:xfrm>
            <a:off x="1271050" y="3547004"/>
            <a:ext cx="93670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000" dirty="0"/>
              <a:t>Bu maddeler beyindeki dopamin hormonunu bozarken bozulma ile birlikte tekrar kullanımı pekiştirmektedir. Madde kullanımı tekrarlayan kullanımlara dönüştüğünde bağımlılık yapabilmektedir.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55588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6782929-7349-5D4E-2212-0931DA4C2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5" name="Metin kutusu 13">
            <a:extLst>
              <a:ext uri="{FF2B5EF4-FFF2-40B4-BE49-F238E27FC236}">
                <a16:creationId xmlns:a16="http://schemas.microsoft.com/office/drawing/2014/main" id="{2A33EC78-3C15-3761-CEC6-1FE3C53F23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Kişi Ne Zaman Bağımlı Sayılır?</a:t>
            </a:r>
          </a:p>
        </p:txBody>
      </p:sp>
      <p:sp>
        <p:nvSpPr>
          <p:cNvPr id="6" name="Dikdörtgen 2">
            <a:extLst>
              <a:ext uri="{FF2B5EF4-FFF2-40B4-BE49-F238E27FC236}">
                <a16:creationId xmlns:a16="http://schemas.microsoft.com/office/drawing/2014/main" id="{A949D17C-8B8A-B7FD-C18C-9D649205FA2B}"/>
              </a:ext>
            </a:extLst>
          </p:cNvPr>
          <p:cNvSpPr/>
          <p:nvPr/>
        </p:nvSpPr>
        <p:spPr>
          <a:xfrm>
            <a:off x="1148435" y="1657290"/>
            <a:ext cx="10042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E61F4F"/>
                </a:solidFill>
              </a:rPr>
              <a:t>Son 12 ay içerisinde aşağıdaki belirtilerden en az ikisini gösteren kişi bağımlıdır:</a:t>
            </a: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A6F2AF22-98DD-67C2-BE38-C4C665CC0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r-TR" dirty="0">
                <a:solidFill>
                  <a:srgbClr val="000000"/>
                </a:solidFill>
              </a:rPr>
              <a:t>Madde kullanımına büyük bir istek duyulması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r-TR" dirty="0"/>
              <a:t>İstemsizce madde kullanım miktarının arttırılması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r-TR" b="0" i="0" dirty="0">
                <a:solidFill>
                  <a:srgbClr val="000000"/>
                </a:solidFill>
                <a:effectLst/>
              </a:rPr>
              <a:t>Madde kullanmayı bırakmak için sürekli bir istek ya da sonuç vermeyen çabalar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r-TR" b="0" i="0" dirty="0">
                <a:solidFill>
                  <a:srgbClr val="000000"/>
                </a:solidFill>
                <a:effectLst/>
              </a:rPr>
              <a:t>Madde elde etmek, kullanmak ya da yarattığı etkilerden kurtulmak için gerekli etkinliklere çok zaman ayrılması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r-TR" dirty="0">
                <a:solidFill>
                  <a:srgbClr val="000000"/>
                </a:solidFill>
              </a:rPr>
              <a:t>Günlük hayatın sekteye uğraması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r-TR" dirty="0">
                <a:solidFill>
                  <a:srgbClr val="000000"/>
                </a:solidFill>
              </a:rPr>
              <a:t>Olumsuz sonuçlarına rağmen madde kullanımına devam etmek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r-TR" dirty="0">
                <a:solidFill>
                  <a:srgbClr val="000000"/>
                </a:solidFill>
              </a:rPr>
              <a:t>Maddeye tolerans geliştirilmesi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r-TR" dirty="0">
                <a:solidFill>
                  <a:srgbClr val="000000"/>
                </a:solidFill>
              </a:rPr>
              <a:t>Madde kullanımı ertelendiğinde ya da engellendiğinde yoksunluk belirtileri göstermek </a:t>
            </a:r>
            <a:r>
              <a:rPr lang="tr-TR" sz="1200" dirty="0">
                <a:solidFill>
                  <a:srgbClr val="000000"/>
                </a:solidFill>
              </a:rPr>
              <a:t>(Yeşilay, 2024)</a:t>
            </a:r>
            <a:endParaRPr lang="tr-TR" sz="1200" b="0" i="0" dirty="0">
              <a:solidFill>
                <a:srgbClr val="000000"/>
              </a:solidFill>
              <a:effectLst/>
            </a:endParaRPr>
          </a:p>
          <a:p>
            <a:endParaRPr lang="tr-TR" sz="2400" b="0" i="0" dirty="0">
              <a:solidFill>
                <a:srgbClr val="000000"/>
              </a:solidFill>
              <a:effectLst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244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8" name="Metin kutusu 13"/>
          <p:cNvSpPr txBox="1"/>
          <p:nvPr/>
        </p:nvSpPr>
        <p:spPr>
          <a:xfrm>
            <a:off x="1036340" y="1929287"/>
            <a:ext cx="4520397" cy="1879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Madde</a:t>
            </a:r>
          </a:p>
          <a:p>
            <a:r>
              <a:rPr lang="tr-TR" sz="2800" b="1" dirty="0"/>
              <a:t>Bağımlılığın </a:t>
            </a:r>
          </a:p>
          <a:p>
            <a:r>
              <a:rPr lang="tr-TR" sz="2800" b="1" dirty="0"/>
              <a:t>Olası Sonuçları</a:t>
            </a:r>
          </a:p>
          <a:p>
            <a:r>
              <a:rPr lang="tr-TR" sz="2800" b="1" dirty="0"/>
              <a:t>ve Zararları </a:t>
            </a:r>
            <a:r>
              <a:rPr lang="tr-TR" sz="1600" b="1" dirty="0"/>
              <a:t>(Yeşilay, 2024)</a:t>
            </a:r>
            <a:endParaRPr lang="tr-TR" sz="2800" b="1" dirty="0"/>
          </a:p>
        </p:txBody>
      </p:sp>
      <p:grpSp>
        <p:nvGrpSpPr>
          <p:cNvPr id="9" name="Grup 11"/>
          <p:cNvGrpSpPr/>
          <p:nvPr/>
        </p:nvGrpSpPr>
        <p:grpSpPr>
          <a:xfrm>
            <a:off x="6103086" y="381000"/>
            <a:ext cx="4285370" cy="5903703"/>
            <a:chOff x="9254301" y="612844"/>
            <a:chExt cx="4285370" cy="5324535"/>
          </a:xfrm>
        </p:grpSpPr>
        <p:sp>
          <p:nvSpPr>
            <p:cNvPr id="10" name="Metin kutusu 15"/>
            <p:cNvSpPr txBox="1"/>
            <p:nvPr/>
          </p:nvSpPr>
          <p:spPr>
            <a:xfrm>
              <a:off x="9614301" y="612844"/>
              <a:ext cx="3925370" cy="5324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>
                  <a:solidFill>
                    <a:schemeClr val="bg1"/>
                  </a:solidFill>
                </a:rPr>
                <a:t>DAVRANIŞLARI KONTROL EDEMEME</a:t>
              </a:r>
            </a:p>
            <a:p>
              <a:r>
                <a:rPr lang="tr-TR" sz="2000" dirty="0">
                  <a:solidFill>
                    <a:schemeClr val="bg1"/>
                  </a:solidFill>
                </a:rPr>
                <a:t>KALP KRİZİ</a:t>
              </a:r>
            </a:p>
            <a:p>
              <a:r>
                <a:rPr lang="tr-TR" sz="2000" dirty="0">
                  <a:solidFill>
                    <a:schemeClr val="bg1"/>
                  </a:solidFill>
                </a:rPr>
                <a:t>İNTİHAR</a:t>
              </a:r>
            </a:p>
            <a:p>
              <a:r>
                <a:rPr lang="tr-TR" sz="2000" dirty="0">
                  <a:solidFill>
                    <a:schemeClr val="bg1"/>
                  </a:solidFill>
                </a:rPr>
                <a:t>MİDE KANSERİ</a:t>
              </a:r>
            </a:p>
            <a:p>
              <a:r>
                <a:rPr lang="tr-TR" sz="2000" dirty="0">
                  <a:solidFill>
                    <a:schemeClr val="bg1"/>
                  </a:solidFill>
                </a:rPr>
                <a:t>GENÇ YAŞTA ÖLÜM</a:t>
              </a:r>
            </a:p>
            <a:p>
              <a:r>
                <a:rPr lang="tr-TR" sz="2000" dirty="0">
                  <a:solidFill>
                    <a:schemeClr val="bg1"/>
                  </a:solidFill>
                </a:rPr>
                <a:t>ÖLÜMCÜL HASTALIKLAR</a:t>
              </a:r>
            </a:p>
            <a:p>
              <a:r>
                <a:rPr lang="tr-TR" sz="2000" dirty="0">
                  <a:solidFill>
                    <a:schemeClr val="bg1"/>
                  </a:solidFill>
                </a:rPr>
                <a:t>PARANOYA</a:t>
              </a:r>
            </a:p>
            <a:p>
              <a:r>
                <a:rPr lang="tr-TR" sz="2000" dirty="0">
                  <a:solidFill>
                    <a:schemeClr val="bg1"/>
                  </a:solidFill>
                </a:rPr>
                <a:t>AİLEVİ PROBLEMLER</a:t>
              </a:r>
            </a:p>
            <a:p>
              <a:r>
                <a:rPr lang="tr-TR" sz="2000" dirty="0">
                  <a:solidFill>
                    <a:schemeClr val="bg1"/>
                  </a:solidFill>
                </a:rPr>
                <a:t>DİŞ ÇÜRÜMELERİ</a:t>
              </a:r>
            </a:p>
            <a:p>
              <a:r>
                <a:rPr lang="tr-TR" sz="2000" dirty="0">
                  <a:solidFill>
                    <a:schemeClr val="bg1"/>
                  </a:solidFill>
                </a:rPr>
                <a:t>AKCİĞER İLTİHABI</a:t>
              </a:r>
            </a:p>
            <a:p>
              <a:r>
                <a:rPr lang="tr-TR" sz="2000" dirty="0">
                  <a:solidFill>
                    <a:schemeClr val="bg1"/>
                  </a:solidFill>
                </a:rPr>
                <a:t>CİNAYET</a:t>
              </a:r>
            </a:p>
            <a:p>
              <a:r>
                <a:rPr lang="tr-TR" sz="2000" dirty="0">
                  <a:solidFill>
                    <a:schemeClr val="bg1"/>
                  </a:solidFill>
                </a:rPr>
                <a:t>KISMİ FELÇ</a:t>
              </a:r>
            </a:p>
            <a:p>
              <a:r>
                <a:rPr lang="tr-TR" sz="2000" dirty="0">
                  <a:solidFill>
                    <a:schemeClr val="bg1"/>
                  </a:solidFill>
                </a:rPr>
                <a:t>KALP HASTALIKLARI</a:t>
              </a:r>
            </a:p>
            <a:p>
              <a:r>
                <a:rPr lang="tr-TR" sz="2000" dirty="0">
                  <a:solidFill>
                    <a:schemeClr val="bg1"/>
                  </a:solidFill>
                </a:rPr>
                <a:t>İŞ KAYBI</a:t>
              </a:r>
            </a:p>
            <a:p>
              <a:r>
                <a:rPr lang="tr-TR" sz="2000" dirty="0">
                  <a:solidFill>
                    <a:schemeClr val="bg1"/>
                  </a:solidFill>
                </a:rPr>
                <a:t>KAYGI</a:t>
              </a:r>
            </a:p>
            <a:p>
              <a:r>
                <a:rPr lang="tr-TR" sz="2000" dirty="0">
                  <a:solidFill>
                    <a:schemeClr val="bg1"/>
                  </a:solidFill>
                </a:rPr>
                <a:t>AĞIZDA TARTAR VE PLAK BİRİKİMİ</a:t>
              </a:r>
            </a:p>
            <a:p>
              <a:r>
                <a:rPr lang="tr-TR" sz="2000" dirty="0">
                  <a:solidFill>
                    <a:schemeClr val="bg1"/>
                  </a:solidFill>
                </a:rPr>
                <a:t>HAFIZA ERİMESİ</a:t>
              </a:r>
              <a:endParaRPr lang="tr-T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9254301" y="802809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9254301" y="1064266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9254301" y="1343104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9254301" y="1634718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9254301" y="1904564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9254301" y="2166624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9254301" y="2440061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9254301" y="2709907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" name="Line 5"/>
            <p:cNvSpPr>
              <a:spLocks noChangeShapeType="1"/>
            </p:cNvSpPr>
            <p:nvPr/>
          </p:nvSpPr>
          <p:spPr bwMode="auto">
            <a:xfrm>
              <a:off x="9254301" y="2997134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9254301" y="3288748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" name="Line 5"/>
            <p:cNvSpPr>
              <a:spLocks noChangeShapeType="1"/>
            </p:cNvSpPr>
            <p:nvPr/>
          </p:nvSpPr>
          <p:spPr bwMode="auto">
            <a:xfrm>
              <a:off x="9254301" y="3558594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" name="Line 5"/>
            <p:cNvSpPr>
              <a:spLocks noChangeShapeType="1"/>
            </p:cNvSpPr>
            <p:nvPr/>
          </p:nvSpPr>
          <p:spPr bwMode="auto">
            <a:xfrm>
              <a:off x="9254301" y="3820654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" name="Line 5"/>
            <p:cNvSpPr>
              <a:spLocks noChangeShapeType="1"/>
            </p:cNvSpPr>
            <p:nvPr/>
          </p:nvSpPr>
          <p:spPr bwMode="auto">
            <a:xfrm>
              <a:off x="9254301" y="4095488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9254301" y="4357548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" name="Line 5"/>
            <p:cNvSpPr>
              <a:spLocks noChangeShapeType="1"/>
            </p:cNvSpPr>
            <p:nvPr/>
          </p:nvSpPr>
          <p:spPr bwMode="auto">
            <a:xfrm>
              <a:off x="9254301" y="4647763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9254301" y="4917609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>
              <a:off x="9254301" y="5196447"/>
              <a:ext cx="360000" cy="0"/>
            </a:xfrm>
            <a:prstGeom prst="line">
              <a:avLst/>
            </a:prstGeom>
            <a:noFill/>
            <a:ln w="12700" cap="flat">
              <a:solidFill>
                <a:srgbClr val="B2B2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28" name="Metin kutusu 15"/>
          <p:cNvSpPr txBox="1"/>
          <p:nvPr/>
        </p:nvSpPr>
        <p:spPr>
          <a:xfrm>
            <a:off x="6528014" y="447304"/>
            <a:ext cx="5495415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DAVRANIŞLARI KONTROL EDEMEME</a:t>
            </a:r>
          </a:p>
          <a:p>
            <a:r>
              <a:rPr lang="tr-TR" sz="2000" dirty="0"/>
              <a:t>KALP KRİZİ</a:t>
            </a:r>
          </a:p>
          <a:p>
            <a:r>
              <a:rPr lang="tr-TR" sz="2000" dirty="0"/>
              <a:t>İNTİHAR</a:t>
            </a:r>
          </a:p>
          <a:p>
            <a:r>
              <a:rPr lang="tr-TR" sz="2000" dirty="0"/>
              <a:t>ÇEŞİTLİ KANSER TÜRLERİ</a:t>
            </a:r>
          </a:p>
          <a:p>
            <a:r>
              <a:rPr lang="tr-TR" sz="2000" dirty="0"/>
              <a:t>GENÇ YAŞTA ÖLÜM</a:t>
            </a:r>
          </a:p>
          <a:p>
            <a:r>
              <a:rPr lang="tr-TR" sz="2000" dirty="0"/>
              <a:t>AİLEVİ VE SOSYAL PROBLEMLER</a:t>
            </a:r>
          </a:p>
          <a:p>
            <a:r>
              <a:rPr lang="tr-TR" sz="2000" dirty="0"/>
              <a:t>SUÇ İŞLEME</a:t>
            </a:r>
          </a:p>
          <a:p>
            <a:r>
              <a:rPr lang="tr-TR" sz="2000" dirty="0"/>
              <a:t>FELÇ</a:t>
            </a:r>
          </a:p>
          <a:p>
            <a:r>
              <a:rPr lang="tr-TR" sz="2000" dirty="0"/>
              <a:t>KALP HASTALIKLARI</a:t>
            </a:r>
          </a:p>
          <a:p>
            <a:r>
              <a:rPr lang="tr-TR" sz="2000" dirty="0"/>
              <a:t>İŞ KAYBI</a:t>
            </a:r>
          </a:p>
          <a:p>
            <a:r>
              <a:rPr lang="tr-TR" sz="2000" dirty="0"/>
              <a:t>KAYGI,</a:t>
            </a:r>
          </a:p>
          <a:p>
            <a:r>
              <a:rPr lang="tr-TR" sz="2000" dirty="0"/>
              <a:t>DEPRESYON</a:t>
            </a:r>
          </a:p>
          <a:p>
            <a:r>
              <a:rPr lang="tr-TR" sz="2000" dirty="0"/>
              <a:t>HAFIZA SORUNLARI </a:t>
            </a:r>
          </a:p>
          <a:p>
            <a:r>
              <a:rPr lang="tr-TR" sz="2000" dirty="0"/>
              <a:t>UYKU BOZUKLUKLARI</a:t>
            </a:r>
          </a:p>
          <a:p>
            <a:r>
              <a:rPr lang="tr-TR" sz="2000" dirty="0"/>
              <a:t>KORKU VE PANİK HALİ</a:t>
            </a:r>
          </a:p>
          <a:p>
            <a:r>
              <a:rPr lang="tr-TR" sz="2000" dirty="0"/>
              <a:t>NÖROBİLİŞSEL BOZUKLUKLAR</a:t>
            </a:r>
          </a:p>
          <a:p>
            <a:r>
              <a:rPr lang="tr-TR" sz="2000" dirty="0"/>
              <a:t>SAÇ DÖKÜLMESİ</a:t>
            </a:r>
          </a:p>
          <a:p>
            <a:r>
              <a:rPr lang="tr-TR" sz="2000" dirty="0"/>
              <a:t>BEYNİN KARAR VERME MEKANİZMALARININ </a:t>
            </a:r>
          </a:p>
          <a:p>
            <a:r>
              <a:rPr lang="tr-TR" sz="2000" dirty="0"/>
              <a:t>OLUMSUZ ETKİLENMESİ</a:t>
            </a:r>
          </a:p>
          <a:p>
            <a:r>
              <a:rPr lang="tr-TR" sz="2000" dirty="0"/>
              <a:t>HAFIZA PROBLEMLERİ</a:t>
            </a:r>
          </a:p>
          <a:p>
            <a:endParaRPr lang="tr-TR" sz="2000" dirty="0"/>
          </a:p>
          <a:p>
            <a:endParaRPr lang="tr-TR" sz="2000" b="1" dirty="0"/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FBEC4DAD-60D8-E110-FBF6-B045F86D76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0784" y="5827324"/>
            <a:ext cx="360000" cy="0"/>
          </a:xfrm>
          <a:prstGeom prst="line">
            <a:avLst/>
          </a:prstGeom>
          <a:noFill/>
          <a:ln w="12700" cap="flat">
            <a:solidFill>
              <a:srgbClr val="B2B2B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A3D93C60-2F79-CE4D-FADF-1E862EF355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5277" y="6431900"/>
            <a:ext cx="360000" cy="0"/>
          </a:xfrm>
          <a:prstGeom prst="line">
            <a:avLst/>
          </a:prstGeom>
          <a:noFill/>
          <a:ln w="12700" cap="flat">
            <a:solidFill>
              <a:srgbClr val="B2B2B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146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C2536D1-84B2-79BC-91CA-C3BB32B5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296" y="465574"/>
            <a:ext cx="6343650" cy="62484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C1360734-2BA1-8B1A-C8A9-75B6CAFE7CB7}"/>
              </a:ext>
            </a:extLst>
          </p:cNvPr>
          <p:cNvSpPr txBox="1"/>
          <p:nvPr/>
        </p:nvSpPr>
        <p:spPr>
          <a:xfrm>
            <a:off x="411983" y="2828835"/>
            <a:ext cx="3667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C00000"/>
                </a:solidFill>
              </a:rPr>
              <a:t>BAĞIMLILIK</a:t>
            </a:r>
            <a:r>
              <a:rPr lang="tr-TR" sz="3600" b="1" dirty="0"/>
              <a:t> </a:t>
            </a:r>
            <a:r>
              <a:rPr lang="tr-TR" sz="3600" b="1" dirty="0">
                <a:solidFill>
                  <a:srgbClr val="00B050"/>
                </a:solidFill>
              </a:rPr>
              <a:t>DÖNGÜSÜ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46BB66F-25AF-744F-8E0D-B514D4590AAB}"/>
              </a:ext>
            </a:extLst>
          </p:cNvPr>
          <p:cNvSpPr txBox="1"/>
          <p:nvPr/>
        </p:nvSpPr>
        <p:spPr>
          <a:xfrm>
            <a:off x="9983038" y="6392426"/>
            <a:ext cx="194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(Yeşilay, 2024)</a:t>
            </a:r>
          </a:p>
        </p:txBody>
      </p:sp>
    </p:spTree>
    <p:extLst>
      <p:ext uri="{BB962C8B-B14F-4D97-AF65-F5344CB8AC3E}">
        <p14:creationId xmlns:p14="http://schemas.microsoft.com/office/powerpoint/2010/main" val="1449796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9" name="Metin kutusu 13"/>
          <p:cNvSpPr txBox="1"/>
          <p:nvPr/>
        </p:nvSpPr>
        <p:spPr>
          <a:xfrm>
            <a:off x="467487" y="1427190"/>
            <a:ext cx="67507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200" b="1" dirty="0"/>
              <a:t>Nasıl Önleyebiliriz?</a:t>
            </a:r>
          </a:p>
          <a:p>
            <a:endParaRPr lang="tr-TR" sz="4200" b="1" dirty="0"/>
          </a:p>
        </p:txBody>
      </p:sp>
      <p:pic>
        <p:nvPicPr>
          <p:cNvPr id="11" name="Resim 2">
            <a:extLst>
              <a:ext uri="{FF2B5EF4-FFF2-40B4-BE49-F238E27FC236}">
                <a16:creationId xmlns:a16="http://schemas.microsoft.com/office/drawing/2014/main" id="{B0CA39DA-51CE-E5F1-9D5D-9AD15B805B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895" y="4045931"/>
            <a:ext cx="5779509" cy="1457070"/>
          </a:xfrm>
          <a:prstGeom prst="rect">
            <a:avLst/>
          </a:prstGeom>
        </p:spPr>
      </p:pic>
      <p:grpSp>
        <p:nvGrpSpPr>
          <p:cNvPr id="12" name="Grup 9"/>
          <p:cNvGrpSpPr/>
          <p:nvPr/>
        </p:nvGrpSpPr>
        <p:grpSpPr>
          <a:xfrm>
            <a:off x="651040" y="2315230"/>
            <a:ext cx="5778760" cy="1323439"/>
            <a:chOff x="554927" y="1881525"/>
            <a:chExt cx="5778760" cy="1323439"/>
          </a:xfrm>
        </p:grpSpPr>
        <p:sp>
          <p:nvSpPr>
            <p:cNvPr id="13" name="Metin kutusu 15"/>
            <p:cNvSpPr txBox="1"/>
            <p:nvPr/>
          </p:nvSpPr>
          <p:spPr>
            <a:xfrm>
              <a:off x="746176" y="1881525"/>
              <a:ext cx="55875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Bağımlılık yapıcı bir maddenin kullanılma</a:t>
              </a:r>
            </a:p>
            <a:p>
              <a:r>
                <a:rPr lang="tr-TR" sz="2000" dirty="0">
                  <a:solidFill>
                    <a:srgbClr val="575757"/>
                  </a:solidFill>
                </a:rPr>
                <a:t>olasılığı olan ortamlardan uzak kalarak</a:t>
              </a:r>
            </a:p>
            <a:p>
              <a:r>
                <a:rPr lang="tr-TR" sz="2000" dirty="0">
                  <a:solidFill>
                    <a:srgbClr val="575757"/>
                  </a:solidFill>
                </a:rPr>
                <a:t>kendinizi madde kullanımı ve bağımlılık</a:t>
              </a:r>
            </a:p>
            <a:p>
              <a:r>
                <a:rPr lang="tr-TR" sz="2000" dirty="0">
                  <a:solidFill>
                    <a:srgbClr val="575757"/>
                  </a:solidFill>
                </a:rPr>
                <a:t>riskinin dışında tutabilirsiniz.</a:t>
              </a:r>
            </a:p>
          </p:txBody>
        </p:sp>
        <p:pic>
          <p:nvPicPr>
            <p:cNvPr id="14" name="Resim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927" y="1991580"/>
              <a:ext cx="191250" cy="180000"/>
            </a:xfrm>
            <a:prstGeom prst="rect">
              <a:avLst/>
            </a:prstGeom>
          </p:spPr>
        </p:pic>
      </p:grpSp>
      <p:pic>
        <p:nvPicPr>
          <p:cNvPr id="15" name="Resim 4">
            <a:extLst>
              <a:ext uri="{FF2B5EF4-FFF2-40B4-BE49-F238E27FC236}">
                <a16:creationId xmlns:a16="http://schemas.microsoft.com/office/drawing/2014/main" id="{C7C36DE0-03B9-F444-B7EB-DDE2CAB9D56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9446" y="4320731"/>
            <a:ext cx="5651482" cy="1152244"/>
          </a:xfrm>
          <a:prstGeom prst="rect">
            <a:avLst/>
          </a:prstGeom>
        </p:spPr>
      </p:pic>
      <p:pic>
        <p:nvPicPr>
          <p:cNvPr id="16" name="Resim 3">
            <a:extLst>
              <a:ext uri="{FF2B5EF4-FFF2-40B4-BE49-F238E27FC236}">
                <a16:creationId xmlns:a16="http://schemas.microsoft.com/office/drawing/2014/main" id="{284A43E6-62EA-634B-3C7F-662F99E66DD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61760" y="684730"/>
            <a:ext cx="2810500" cy="3286029"/>
          </a:xfrm>
          <a:prstGeom prst="rect">
            <a:avLst/>
          </a:prstGeom>
        </p:spPr>
      </p:pic>
      <p:sp>
        <p:nvSpPr>
          <p:cNvPr id="18" name="Şimşek İşareti 5">
            <a:extLst>
              <a:ext uri="{FF2B5EF4-FFF2-40B4-BE49-F238E27FC236}">
                <a16:creationId xmlns:a16="http://schemas.microsoft.com/office/drawing/2014/main" id="{46926060-C03D-6440-94A4-90B74E5D0126}"/>
              </a:ext>
            </a:extLst>
          </p:cNvPr>
          <p:cNvSpPr/>
          <p:nvPr/>
        </p:nvSpPr>
        <p:spPr>
          <a:xfrm>
            <a:off x="6096000" y="4632158"/>
            <a:ext cx="503446" cy="613610"/>
          </a:xfrm>
          <a:prstGeom prst="lightningBol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281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Çocuk ve Gençlerde Madde Bağımlılığı: Ailelerin Uyuşturucu Bağımlılığındaki  Etkisi - Mutlu Yaşam Danışmanlık">
            <a:extLst>
              <a:ext uri="{FF2B5EF4-FFF2-40B4-BE49-F238E27FC236}">
                <a16:creationId xmlns:a16="http://schemas.microsoft.com/office/drawing/2014/main" id="{3631C350-8675-0D50-5AE3-B77FD87B3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911597"/>
            <a:ext cx="3109692" cy="258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8" name="Metin kutusu 27"/>
          <p:cNvSpPr txBox="1"/>
          <p:nvPr/>
        </p:nvSpPr>
        <p:spPr>
          <a:xfrm>
            <a:off x="356650" y="1427190"/>
            <a:ext cx="68499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200" b="1" dirty="0"/>
              <a:t>Bağımlılık Tedavi Edilebilir</a:t>
            </a:r>
          </a:p>
        </p:txBody>
      </p:sp>
      <p:pic>
        <p:nvPicPr>
          <p:cNvPr id="9" name="Resim 1">
            <a:extLst>
              <a:ext uri="{FF2B5EF4-FFF2-40B4-BE49-F238E27FC236}">
                <a16:creationId xmlns:a16="http://schemas.microsoft.com/office/drawing/2014/main" id="{AA53ADBA-1C5A-BD7E-44E0-1627263B61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593" y="2265923"/>
            <a:ext cx="8649231" cy="1181776"/>
          </a:xfrm>
          <a:prstGeom prst="rect">
            <a:avLst/>
          </a:prstGeom>
        </p:spPr>
      </p:pic>
      <p:grpSp>
        <p:nvGrpSpPr>
          <p:cNvPr id="10" name="Grup 38"/>
          <p:cNvGrpSpPr/>
          <p:nvPr/>
        </p:nvGrpSpPr>
        <p:grpSpPr>
          <a:xfrm>
            <a:off x="580668" y="3406534"/>
            <a:ext cx="7804350" cy="1938992"/>
            <a:chOff x="594523" y="3008129"/>
            <a:chExt cx="7804350" cy="1938992"/>
          </a:xfrm>
        </p:grpSpPr>
        <p:sp>
          <p:nvSpPr>
            <p:cNvPr id="11" name="Dikdörtgen 39"/>
            <p:cNvSpPr/>
            <p:nvPr/>
          </p:nvSpPr>
          <p:spPr>
            <a:xfrm>
              <a:off x="746176" y="3008129"/>
              <a:ext cx="765269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000" dirty="0">
                  <a:solidFill>
                    <a:srgbClr val="575757"/>
                  </a:solidFill>
                </a:rPr>
                <a:t>Kullanıcılar arasında “bu hastalığın tedavisi olmadığı” yolunda bir kanı yerleşmiştir. Oysa madde kullanan kişiler için zor da olsa tedavi vardır. </a:t>
              </a:r>
            </a:p>
            <a:p>
              <a:endParaRPr lang="tr-TR" sz="2000" dirty="0">
                <a:solidFill>
                  <a:srgbClr val="575757"/>
                </a:solidFill>
              </a:endParaRPr>
            </a:p>
            <a:p>
              <a:r>
                <a:rPr lang="tr-TR" sz="2000" dirty="0">
                  <a:solidFill>
                    <a:srgbClr val="575757"/>
                  </a:solidFill>
                </a:rPr>
                <a:t>Tedavi ilkelerini eksiksiz yerine getiren kişilerde maddeyi bırakma ve “temiz kalma davranışı” sıklıkla görülmektedir. </a:t>
              </a:r>
            </a:p>
          </p:txBody>
        </p:sp>
        <p:pic>
          <p:nvPicPr>
            <p:cNvPr id="12" name="Resim 4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523" y="3146494"/>
              <a:ext cx="191250" cy="180000"/>
            </a:xfrm>
            <a:prstGeom prst="rect">
              <a:avLst/>
            </a:prstGeom>
          </p:spPr>
        </p:pic>
      </p:grpSp>
      <p:sp>
        <p:nvSpPr>
          <p:cNvPr id="13" name="Oval 5">
            <a:extLst>
              <a:ext uri="{FF2B5EF4-FFF2-40B4-BE49-F238E27FC236}">
                <a16:creationId xmlns:a16="http://schemas.microsoft.com/office/drawing/2014/main" id="{80F3BC36-25CE-3A4E-80C9-9FA88B3E7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6490" y="650801"/>
            <a:ext cx="3109692" cy="3109691"/>
          </a:xfrm>
          <a:prstGeom prst="ellipse">
            <a:avLst/>
          </a:prstGeom>
          <a:noFill/>
          <a:ln w="241300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755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ğımlılıkla mücadele edenlerin destekçisi: YEDAM - Son Dakika Haberleri">
            <a:extLst>
              <a:ext uri="{FF2B5EF4-FFF2-40B4-BE49-F238E27FC236}">
                <a16:creationId xmlns:a16="http://schemas.microsoft.com/office/drawing/2014/main" id="{EFDB0915-94D8-0FFE-6256-C7E94B27F8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45" y="1309636"/>
            <a:ext cx="4789713" cy="478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7FCCA80-C1D4-4AF0-A101-406377F7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9" name="Metin kutusu 2">
            <a:extLst>
              <a:ext uri="{FF2B5EF4-FFF2-40B4-BE49-F238E27FC236}">
                <a16:creationId xmlns:a16="http://schemas.microsoft.com/office/drawing/2014/main" id="{56DA8896-67A1-92D2-3094-B8787DDDAB8D}"/>
              </a:ext>
            </a:extLst>
          </p:cNvPr>
          <p:cNvSpPr txBox="1"/>
          <p:nvPr/>
        </p:nvSpPr>
        <p:spPr>
          <a:xfrm>
            <a:off x="133142" y="981394"/>
            <a:ext cx="701375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50"/>
                </a:solidFill>
              </a:rPr>
              <a:t>NEREYE BAŞVURULMALIDIR?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Bağımlılık sürecinde tedavi aşamaları AMATEM (Alkol ve Uyuşturucu Madde Bağımlılığı Tedavi ve Araştırma Merkezi), ATM (Ayaktan Tedavi Merkezi) ve Psikiyatri Polikliniklerinde gerçekleştirilmektedir.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Dilediğiniz zaman size en yakın tedavi merkezi hakkında bilgi için 191 hattından destek alabilirsiniz.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Tütün bağımlılığı için 171 hattından destek alabilirsiniz.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Ücretsiz Psiko-sosyal destek hizmeti almak için </a:t>
            </a:r>
            <a:r>
              <a:rPr lang="tr-TR" sz="2000" dirty="0" err="1"/>
              <a:t>YEDAM’ı</a:t>
            </a:r>
            <a:r>
              <a:rPr lang="tr-TR" sz="2000" dirty="0"/>
              <a:t> (Yeşilay Danışmanlık Merkezi)  444 79 75’i veya 115 numaralarından arayabilirsiniz.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D426A9B-684E-3E76-1F0E-0F9C6E9A0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789" y="5548364"/>
            <a:ext cx="1501321" cy="4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70300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Uçak İzi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4857</TotalTime>
  <Words>726</Words>
  <Application>Microsoft Office PowerPoint</Application>
  <PresentationFormat>Geniş ekran</PresentationFormat>
  <Paragraphs>137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Open Sans</vt:lpstr>
      <vt:lpstr>Wingdings</vt:lpstr>
      <vt:lpstr>Uçak İzi</vt:lpstr>
      <vt:lpstr> BAĞIMLILIKLA MÜCADELE  </vt:lpstr>
      <vt:lpstr>PowerPoint Sunusu</vt:lpstr>
      <vt:lpstr>PowerPoint Sunusu</vt:lpstr>
      <vt:lpstr>Kişi Ne Zaman Bağımlı Sayılır?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BAŞA ÇIKMAK İÇİN ÖNERİLER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PAMUKKALE ÜNİVERSİTESİ’NE HOŞGELDİNİZ</dc:title>
  <dc:creator>Pau</dc:creator>
  <cp:lastModifiedBy>AYSE CANSU SONMEZ</cp:lastModifiedBy>
  <cp:revision>375</cp:revision>
  <dcterms:modified xsi:type="dcterms:W3CDTF">2024-09-23T09:26:37Z</dcterms:modified>
</cp:coreProperties>
</file>