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75" r:id="rId3"/>
    <p:sldId id="281" r:id="rId4"/>
    <p:sldId id="282" r:id="rId5"/>
    <p:sldId id="283" r:id="rId6"/>
    <p:sldId id="284" r:id="rId7"/>
    <p:sldId id="285" r:id="rId8"/>
    <p:sldId id="286" r:id="rId9"/>
    <p:sldId id="291" r:id="rId10"/>
    <p:sldId id="272" r:id="rId11"/>
    <p:sldId id="274" r:id="rId12"/>
    <p:sldId id="287" r:id="rId13"/>
    <p:sldId id="292" r:id="rId14"/>
    <p:sldId id="270" r:id="rId15"/>
    <p:sldId id="269" r:id="rId16"/>
    <p:sldId id="277" r:id="rId17"/>
    <p:sldId id="288" r:id="rId18"/>
    <p:sldId id="279" r:id="rId19"/>
    <p:sldId id="289" r:id="rId20"/>
    <p:sldId id="260" r:id="rId21"/>
    <p:sldId id="258" r:id="rId22"/>
    <p:sldId id="290" r:id="rId23"/>
    <p:sldId id="293" r:id="rId2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831" autoAdjust="0"/>
  </p:normalViewPr>
  <p:slideViewPr>
    <p:cSldViewPr snapToGrid="0">
      <p:cViewPr>
        <p:scale>
          <a:sx n="66" d="100"/>
          <a:sy n="66" d="100"/>
        </p:scale>
        <p:origin x="1301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viewProps" Target="view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20A5D8D-666A-4C10-82FB-E06E14A1D8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92B7E48-37A4-46FF-BE45-930EAB0B2D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7B7A4AE-4694-4680-82D9-6B83960B1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0ECF8-656D-486A-9ACA-7EE0ABFB9830}" type="datetimeFigureOut">
              <a:rPr lang="tr-TR" smtClean="0"/>
              <a:t>13.12.2021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E1F3A12-D07D-4939-A1D3-C30C5083A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0E5B001-D15F-4DDE-A35C-15CD262EA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27DB-D4B2-4EFE-BC85-60B6ABA7D0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1223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B5C1893-9453-4EFA-AB92-786BC7884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724988F-8C98-459F-A3E4-6CE2009D28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E826AE8-6315-4F22-9486-D17F0425D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0ECF8-656D-486A-9ACA-7EE0ABFB9830}" type="datetimeFigureOut">
              <a:rPr lang="tr-TR" smtClean="0"/>
              <a:t>13.12.2021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FF1ADEF-096E-4EA6-909E-BA5F0257D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08CEEFE-D139-41F6-AC6A-69E5A4554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27DB-D4B2-4EFE-BC85-60B6ABA7D0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478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5803772B-7FAD-4F68-A3E1-1C86F97E5C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95CDBDA-8111-45A4-B813-145D8707D5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684E889-EE49-480B-BC05-E353B55E8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0ECF8-656D-486A-9ACA-7EE0ABFB9830}" type="datetimeFigureOut">
              <a:rPr lang="tr-TR" smtClean="0"/>
              <a:t>13.12.2021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6050C4B-23CE-4E49-82E9-CA4FA6F08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6F232D2-32DC-48BB-9798-D8E8FC715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27DB-D4B2-4EFE-BC85-60B6ABA7D0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5432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41336E8-FCB3-4B30-A045-D5F24F043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A52C69A-809F-4D4F-95ED-4F666BF3F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D471A83-C479-4137-81A4-4805294A2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0ECF8-656D-486A-9ACA-7EE0ABFB9830}" type="datetimeFigureOut">
              <a:rPr lang="tr-TR" smtClean="0"/>
              <a:t>13.12.2021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A1C7BB2-749F-4415-9255-5F177D0A9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3EE61DC-56C2-4894-9A63-BD16CC09A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27DB-D4B2-4EFE-BC85-60B6ABA7D0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6757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4EBCA73-12FB-4F71-93D5-730A84283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67EEC71-49D9-4A2B-84A5-EEA3C2AA5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A8B48D0-5105-4BC0-81BB-F2BA653E9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0ECF8-656D-486A-9ACA-7EE0ABFB9830}" type="datetimeFigureOut">
              <a:rPr lang="tr-TR" smtClean="0"/>
              <a:t>13.12.2021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39836CB-D0D5-4CD7-B789-5F63BD39B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FA710BD-0445-45AF-BDFD-267D93551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27DB-D4B2-4EFE-BC85-60B6ABA7D0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5333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76FD643-DEA1-4BE1-BA6E-799013679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A87158D-4004-4888-9ACC-23C05CD239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1B1D6E5-528B-42DC-A467-5BD325B234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DCB28D7-D9AE-442E-9EFE-E50FECE1D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0ECF8-656D-486A-9ACA-7EE0ABFB9830}" type="datetimeFigureOut">
              <a:rPr lang="tr-TR" smtClean="0"/>
              <a:t>13.12.2021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45B84B1-824E-479F-8868-7363966E6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4F2BB9E-559F-4B7F-A6B1-E185C377E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27DB-D4B2-4EFE-BC85-60B6ABA7D0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6148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67B1982-039E-4DD2-A471-0545AED92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B7182B5-2022-4FDD-B193-86813B4F0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8F6192A-DCEE-4FD9-A1BF-C14EBFEF83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2F3F8B19-2E9D-4FDA-82BD-F6103A458E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224E58CC-7FA2-4426-BEA3-9CFE3DEBB4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A5D4CD52-E827-49DC-BE21-86013DD56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0ECF8-656D-486A-9ACA-7EE0ABFB9830}" type="datetimeFigureOut">
              <a:rPr lang="tr-TR" smtClean="0"/>
              <a:t>13.12.2021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0D0A664F-9195-49BE-96E5-C1DDCBFA3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D6F32B52-7191-4CF6-A5A3-DD5B45676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27DB-D4B2-4EFE-BC85-60B6ABA7D0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963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8E6DF4E-75E3-48E9-A57A-C432826E3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C1158AC9-490A-4B08-8C51-6693A1587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0ECF8-656D-486A-9ACA-7EE0ABFB9830}" type="datetimeFigureOut">
              <a:rPr lang="tr-TR" smtClean="0"/>
              <a:t>13.12.2021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BE50D021-C2B1-4FA5-8B86-30D0BE7E5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13703EA6-0E14-4FB9-B0A9-32222D2D2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27DB-D4B2-4EFE-BC85-60B6ABA7D0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2959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A04C83A4-83CC-4B17-AFAE-28D11D895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0ECF8-656D-486A-9ACA-7EE0ABFB9830}" type="datetimeFigureOut">
              <a:rPr lang="tr-TR" smtClean="0"/>
              <a:t>13.12.2021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DDB26A7-AA03-495B-AD89-FAA966BF9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5E2DC71-F3B7-4E4F-AD53-06664889B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27DB-D4B2-4EFE-BC85-60B6ABA7D0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8081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EE67A45-17F1-49CA-BF90-4FB72721C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16C13CE-3103-439B-B768-79AA01D14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D457ED7-080B-414F-A9FE-C1738290E2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28C4527-E918-470F-A5C9-34D14B227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0ECF8-656D-486A-9ACA-7EE0ABFB9830}" type="datetimeFigureOut">
              <a:rPr lang="tr-TR" smtClean="0"/>
              <a:t>13.12.2021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6885DF0-7D19-47E4-A4DA-7FCB5F2D9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9C76623-6166-4BE8-8593-1FAC0684E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27DB-D4B2-4EFE-BC85-60B6ABA7D0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1165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1480A2A-906B-4DDA-AFF3-69982E603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C1EAD873-30BA-4470-A076-A2D6C0FCB3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A325802-2E50-4FC5-8F7F-9E0D11D96B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5EC85D4-057A-4A97-A633-4565F4944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0ECF8-656D-486A-9ACA-7EE0ABFB9830}" type="datetimeFigureOut">
              <a:rPr lang="tr-TR" smtClean="0"/>
              <a:t>13.12.2021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35D0694-E3B3-4FFF-BF47-4A43B6399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7D03477-AA94-4619-A462-FA9143E91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27DB-D4B2-4EFE-BC85-60B6ABA7D0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9622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9786AC7C-9EE6-4DB6-9BB9-C0E124384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9E6BA4F-8188-42AB-9240-C050AF28E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2F048FF-71B3-46EA-B043-F8759E76CD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0ECF8-656D-486A-9ACA-7EE0ABFB9830}" type="datetimeFigureOut">
              <a:rPr lang="tr-TR" smtClean="0"/>
              <a:t>13.12.2021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A3C7FE1-CF30-43B5-B60A-F9CE2A7B45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B2554C1-D3B3-46A9-8A2D-2F57CFC5BF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227DB-D4B2-4EFE-BC85-60B6ABA7D0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4610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 /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6.jpeg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7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5">
            <a:extLst>
              <a:ext uri="{FF2B5EF4-FFF2-40B4-BE49-F238E27FC236}">
                <a16:creationId xmlns:a16="http://schemas.microsoft.com/office/drawing/2014/main" id="{2F2D726F-C866-46A8-912B-370B0C281658}"/>
              </a:ext>
            </a:extLst>
          </p:cNvPr>
          <p:cNvSpPr/>
          <p:nvPr/>
        </p:nvSpPr>
        <p:spPr>
          <a:xfrm rot="16200000">
            <a:off x="4226910" y="-402780"/>
            <a:ext cx="3738182" cy="12192000"/>
          </a:xfrm>
          <a:custGeom>
            <a:avLst/>
            <a:gdLst>
              <a:gd name="connsiteX0" fmla="*/ 0 w 4955459"/>
              <a:gd name="connsiteY0" fmla="*/ 0 h 13716000"/>
              <a:gd name="connsiteX1" fmla="*/ 4955459 w 4955459"/>
              <a:gd name="connsiteY1" fmla="*/ 0 h 13716000"/>
              <a:gd name="connsiteX2" fmla="*/ 4955459 w 4955459"/>
              <a:gd name="connsiteY2" fmla="*/ 13716000 h 13716000"/>
              <a:gd name="connsiteX3" fmla="*/ 0 w 4955459"/>
              <a:gd name="connsiteY3" fmla="*/ 13716000 h 13716000"/>
              <a:gd name="connsiteX4" fmla="*/ 0 w 4955459"/>
              <a:gd name="connsiteY4" fmla="*/ 0 h 13716000"/>
              <a:gd name="connsiteX0" fmla="*/ 0 w 4955459"/>
              <a:gd name="connsiteY0" fmla="*/ 0 h 13716000"/>
              <a:gd name="connsiteX1" fmla="*/ 3421627 w 4955459"/>
              <a:gd name="connsiteY1" fmla="*/ 0 h 13716000"/>
              <a:gd name="connsiteX2" fmla="*/ 4955459 w 4955459"/>
              <a:gd name="connsiteY2" fmla="*/ 13716000 h 13716000"/>
              <a:gd name="connsiteX3" fmla="*/ 0 w 4955459"/>
              <a:gd name="connsiteY3" fmla="*/ 13716000 h 13716000"/>
              <a:gd name="connsiteX4" fmla="*/ 0 w 4955459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5459" h="13716000">
                <a:moveTo>
                  <a:pt x="0" y="0"/>
                </a:moveTo>
                <a:lnTo>
                  <a:pt x="3421627" y="0"/>
                </a:lnTo>
                <a:lnTo>
                  <a:pt x="4955459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406400" dist="889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 useBgFill="1">
        <p:nvSpPr>
          <p:cNvPr id="8" name="Rectangle 5">
            <a:extLst>
              <a:ext uri="{FF2B5EF4-FFF2-40B4-BE49-F238E27FC236}">
                <a16:creationId xmlns:a16="http://schemas.microsoft.com/office/drawing/2014/main" id="{D49ECBDB-3B5D-4648-A5BF-A551E0DA5BEF}"/>
              </a:ext>
            </a:extLst>
          </p:cNvPr>
          <p:cNvSpPr/>
          <p:nvPr/>
        </p:nvSpPr>
        <p:spPr>
          <a:xfrm rot="5400000" flipH="1">
            <a:off x="4341343" y="-263690"/>
            <a:ext cx="3509313" cy="12191999"/>
          </a:xfrm>
          <a:custGeom>
            <a:avLst/>
            <a:gdLst>
              <a:gd name="connsiteX0" fmla="*/ 0 w 4955459"/>
              <a:gd name="connsiteY0" fmla="*/ 0 h 13716000"/>
              <a:gd name="connsiteX1" fmla="*/ 4955459 w 4955459"/>
              <a:gd name="connsiteY1" fmla="*/ 0 h 13716000"/>
              <a:gd name="connsiteX2" fmla="*/ 4955459 w 4955459"/>
              <a:gd name="connsiteY2" fmla="*/ 13716000 h 13716000"/>
              <a:gd name="connsiteX3" fmla="*/ 0 w 4955459"/>
              <a:gd name="connsiteY3" fmla="*/ 13716000 h 13716000"/>
              <a:gd name="connsiteX4" fmla="*/ 0 w 4955459"/>
              <a:gd name="connsiteY4" fmla="*/ 0 h 13716000"/>
              <a:gd name="connsiteX0" fmla="*/ 0 w 4955459"/>
              <a:gd name="connsiteY0" fmla="*/ 0 h 13716000"/>
              <a:gd name="connsiteX1" fmla="*/ 3421627 w 4955459"/>
              <a:gd name="connsiteY1" fmla="*/ 0 h 13716000"/>
              <a:gd name="connsiteX2" fmla="*/ 4955459 w 4955459"/>
              <a:gd name="connsiteY2" fmla="*/ 13716000 h 13716000"/>
              <a:gd name="connsiteX3" fmla="*/ 0 w 4955459"/>
              <a:gd name="connsiteY3" fmla="*/ 13716000 h 13716000"/>
              <a:gd name="connsiteX4" fmla="*/ 0 w 4955459"/>
              <a:gd name="connsiteY4" fmla="*/ 0 h 13716000"/>
              <a:gd name="connsiteX0" fmla="*/ 0 w 4955459"/>
              <a:gd name="connsiteY0" fmla="*/ 58993 h 13774993"/>
              <a:gd name="connsiteX1" fmla="*/ 1245535 w 4955459"/>
              <a:gd name="connsiteY1" fmla="*/ 0 h 13774993"/>
              <a:gd name="connsiteX2" fmla="*/ 4955459 w 4955459"/>
              <a:gd name="connsiteY2" fmla="*/ 13774993 h 13774993"/>
              <a:gd name="connsiteX3" fmla="*/ 0 w 4955459"/>
              <a:gd name="connsiteY3" fmla="*/ 13774993 h 13774993"/>
              <a:gd name="connsiteX4" fmla="*/ 0 w 4955459"/>
              <a:gd name="connsiteY4" fmla="*/ 58993 h 13774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5459" h="13774993">
                <a:moveTo>
                  <a:pt x="0" y="58993"/>
                </a:moveTo>
                <a:lnTo>
                  <a:pt x="1245535" y="0"/>
                </a:lnTo>
                <a:lnTo>
                  <a:pt x="4955459" y="13774993"/>
                </a:lnTo>
                <a:lnTo>
                  <a:pt x="0" y="13774993"/>
                </a:lnTo>
                <a:lnTo>
                  <a:pt x="0" y="58993"/>
                </a:lnTo>
                <a:close/>
              </a:path>
            </a:pathLst>
          </a:custGeom>
          <a:ln>
            <a:noFill/>
          </a:ln>
          <a:effectLst>
            <a:outerShdw blurRad="406400" dist="889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FED0C7-6523-4E45-9EAA-80847F6AC72F}"/>
              </a:ext>
            </a:extLst>
          </p:cNvPr>
          <p:cNvSpPr txBox="1"/>
          <p:nvPr/>
        </p:nvSpPr>
        <p:spPr>
          <a:xfrm>
            <a:off x="163479" y="4819588"/>
            <a:ext cx="26749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>
                <a:solidFill>
                  <a:srgbClr val="28569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   11 Aralık 2021</a:t>
            </a:r>
            <a:endParaRPr lang="en-US" sz="2800" b="1" dirty="0">
              <a:solidFill>
                <a:srgbClr val="28569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7190C293-5223-445A-8D68-1159D2E8C34B}"/>
              </a:ext>
            </a:extLst>
          </p:cNvPr>
          <p:cNvSpPr/>
          <p:nvPr/>
        </p:nvSpPr>
        <p:spPr>
          <a:xfrm rot="16200000">
            <a:off x="4814339" y="184649"/>
            <a:ext cx="2563324" cy="12192000"/>
          </a:xfrm>
          <a:custGeom>
            <a:avLst/>
            <a:gdLst>
              <a:gd name="connsiteX0" fmla="*/ 0 w 4955459"/>
              <a:gd name="connsiteY0" fmla="*/ 0 h 13716000"/>
              <a:gd name="connsiteX1" fmla="*/ 4955459 w 4955459"/>
              <a:gd name="connsiteY1" fmla="*/ 0 h 13716000"/>
              <a:gd name="connsiteX2" fmla="*/ 4955459 w 4955459"/>
              <a:gd name="connsiteY2" fmla="*/ 13716000 h 13716000"/>
              <a:gd name="connsiteX3" fmla="*/ 0 w 4955459"/>
              <a:gd name="connsiteY3" fmla="*/ 13716000 h 13716000"/>
              <a:gd name="connsiteX4" fmla="*/ 0 w 4955459"/>
              <a:gd name="connsiteY4" fmla="*/ 0 h 13716000"/>
              <a:gd name="connsiteX0" fmla="*/ 0 w 4955459"/>
              <a:gd name="connsiteY0" fmla="*/ 0 h 13716000"/>
              <a:gd name="connsiteX1" fmla="*/ 3421627 w 4955459"/>
              <a:gd name="connsiteY1" fmla="*/ 0 h 13716000"/>
              <a:gd name="connsiteX2" fmla="*/ 4955459 w 4955459"/>
              <a:gd name="connsiteY2" fmla="*/ 13716000 h 13716000"/>
              <a:gd name="connsiteX3" fmla="*/ 0 w 4955459"/>
              <a:gd name="connsiteY3" fmla="*/ 13716000 h 13716000"/>
              <a:gd name="connsiteX4" fmla="*/ 0 w 4955459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5459" h="13716000">
                <a:moveTo>
                  <a:pt x="0" y="0"/>
                </a:moveTo>
                <a:lnTo>
                  <a:pt x="3421627" y="0"/>
                </a:lnTo>
                <a:lnTo>
                  <a:pt x="4955459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406400" dist="889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AutoShape 2" descr="blob:https://web.whatsapp.com/dcc5a057-6a31-4c73-b64d-5aa46f67b1c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" name="AutoShape 4" descr="blob:https://web.whatsapp.com/dcc5a057-6a31-4c73-b64d-5aa46f67b1c6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747" y="499189"/>
            <a:ext cx="4444648" cy="481584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79" y="252301"/>
            <a:ext cx="6879051" cy="3505883"/>
          </a:xfrm>
          <a:prstGeom prst="rect">
            <a:avLst/>
          </a:prstGeom>
        </p:spPr>
      </p:pic>
      <p:sp>
        <p:nvSpPr>
          <p:cNvPr id="16" name="TextBox 13">
            <a:extLst>
              <a:ext uri="{FF2B5EF4-FFF2-40B4-BE49-F238E27FC236}">
                <a16:creationId xmlns:a16="http://schemas.microsoft.com/office/drawing/2014/main" id="{B6FED0C7-6523-4E45-9EAA-80847F6AC72F}"/>
              </a:ext>
            </a:extLst>
          </p:cNvPr>
          <p:cNvSpPr txBox="1"/>
          <p:nvPr/>
        </p:nvSpPr>
        <p:spPr>
          <a:xfrm>
            <a:off x="5883488" y="5992651"/>
            <a:ext cx="58155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28569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   </a:t>
            </a:r>
            <a:r>
              <a:rPr lang="tr-TR" sz="3200" i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Kalite asla tesadüf değil, daima akıllı bir gayretin sonucudur..</a:t>
            </a:r>
          </a:p>
          <a:p>
            <a:pPr algn="r"/>
            <a:r>
              <a:rPr lang="tr-TR" sz="2400" i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John RUSKIN</a:t>
            </a:r>
            <a:endParaRPr lang="en-US" sz="2400" i="1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24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4" grpId="0"/>
      <p:bldP spid="6" grpId="0" animBg="1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485DB74-65CB-44E0-8854-F54FD4024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Nasıl bir Eğitim? Nasıl bir Mezun? </a:t>
            </a:r>
            <a:br>
              <a:rPr lang="tr-TR" b="1" dirty="0"/>
            </a:br>
            <a:r>
              <a:rPr lang="tr-TR" b="1" dirty="0"/>
              <a:t>NASIL BİR GELECEK??!</a:t>
            </a:r>
          </a:p>
        </p:txBody>
      </p:sp>
      <p:pic>
        <p:nvPicPr>
          <p:cNvPr id="4" name="İçerik Yer Tutucusu 3" descr="https://portal.yokak.gov.tr/wp-content/uploads/2019/01/payda%C5%9F.etkile%C5%9Fimi-1024x490.png">
            <a:extLst>
              <a:ext uri="{FF2B5EF4-FFF2-40B4-BE49-F238E27FC236}">
                <a16:creationId xmlns:a16="http://schemas.microsoft.com/office/drawing/2014/main" id="{4B08CC42-DBFD-4FAF-BDD2-C52EB280D14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296" y="1825625"/>
            <a:ext cx="9093407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0957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BAF428A-C229-40D9-A533-49DE3D7D7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09"/>
            <a:ext cx="10515600" cy="1325563"/>
          </a:xfrm>
        </p:spPr>
        <p:txBody>
          <a:bodyPr/>
          <a:lstStyle/>
          <a:p>
            <a:r>
              <a:rPr lang="tr-TR" b="1" dirty="0"/>
              <a:t>Yükseköğretimde Öğrenci Katılımı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D3953D1-720C-4A94-8176-261F9349E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5296"/>
            <a:ext cx="10515600" cy="4951667"/>
          </a:xfrm>
        </p:spPr>
        <p:txBody>
          <a:bodyPr>
            <a:normAutofit/>
          </a:bodyPr>
          <a:lstStyle/>
          <a:p>
            <a:pPr algn="just"/>
            <a:r>
              <a:rPr lang="tr-TR" dirty="0"/>
              <a:t>Yükseköğretimde </a:t>
            </a:r>
            <a:r>
              <a:rPr lang="tr-TR" dirty="0">
                <a:solidFill>
                  <a:srgbClr val="0070C0"/>
                </a:solidFill>
              </a:rPr>
              <a:t>kalite güvencesi </a:t>
            </a:r>
            <a:r>
              <a:rPr lang="tr-TR" dirty="0"/>
              <a:t>çalışmalarının </a:t>
            </a:r>
            <a:r>
              <a:rPr lang="tr-TR" b="1" i="1" dirty="0">
                <a:solidFill>
                  <a:srgbClr val="7030A0"/>
                </a:solidFill>
              </a:rPr>
              <a:t>en önemli paydaşlarından biri öğrenciler</a:t>
            </a:r>
            <a:r>
              <a:rPr lang="tr-TR" dirty="0"/>
              <a:t> olup, öğrencilerin hedeflenen yeterliliklere ulaşabilmesinin güvence altına alınması sistemin önemli boyutlarından biridir.</a:t>
            </a:r>
          </a:p>
          <a:p>
            <a:pPr algn="just"/>
            <a:r>
              <a:rPr lang="tr-TR" dirty="0"/>
              <a:t>Yükseköğretimde </a:t>
            </a:r>
            <a:r>
              <a:rPr lang="tr-TR" b="1" dirty="0">
                <a:solidFill>
                  <a:srgbClr val="FFC000"/>
                </a:solidFill>
              </a:rPr>
              <a:t>kalite güvencesi süreçlerinde öğrenci katılımını </a:t>
            </a:r>
            <a:r>
              <a:rPr lang="tr-TR" dirty="0"/>
              <a:t>oldukça önemseyen YÖKAK, bu kültürün öğrenciler arasında yaygınlaştırılması için yapılan çalışmalara da destek vermektedir. </a:t>
            </a:r>
          </a:p>
          <a:p>
            <a:pPr algn="just"/>
            <a:r>
              <a:rPr lang="tr-TR" dirty="0"/>
              <a:t>Bu bağlamda 1 Ekim 2019’da YÖKAK bünyesinde bir </a:t>
            </a:r>
            <a:r>
              <a:rPr lang="tr-TR" dirty="0">
                <a:solidFill>
                  <a:srgbClr val="0070C0"/>
                </a:solidFill>
              </a:rPr>
              <a:t>Öğrenci Komisyonu </a:t>
            </a:r>
            <a:r>
              <a:rPr lang="tr-TR" dirty="0"/>
              <a:t>oluşturulmuştur.</a:t>
            </a:r>
          </a:p>
        </p:txBody>
      </p:sp>
      <p:pic>
        <p:nvPicPr>
          <p:cNvPr id="10246" name="Picture 6" descr="Yökak Öğrenci Komisyonundan Avrupa Öğrenci Birliği&amp;#39;ne Üyelik Başarısı -  Anka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007" y="4636008"/>
            <a:ext cx="4034969" cy="215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744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BAF428A-C229-40D9-A533-49DE3D7D7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09"/>
            <a:ext cx="10515600" cy="1325563"/>
          </a:xfrm>
        </p:spPr>
        <p:txBody>
          <a:bodyPr/>
          <a:lstStyle/>
          <a:p>
            <a:pPr algn="ctr"/>
            <a:r>
              <a:rPr lang="tr-TR" b="1" dirty="0"/>
              <a:t>Yükseköğretimde Öğrenci Katılımı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D3953D1-720C-4A94-8176-261F9349E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5296"/>
            <a:ext cx="10515600" cy="4951667"/>
          </a:xfrm>
        </p:spPr>
        <p:txBody>
          <a:bodyPr>
            <a:normAutofit/>
          </a:bodyPr>
          <a:lstStyle/>
          <a:p>
            <a:pPr algn="just"/>
            <a:r>
              <a:rPr lang="tr-TR" dirty="0"/>
              <a:t>Öğrencilerin süreçlere </a:t>
            </a:r>
            <a:r>
              <a:rPr lang="tr-TR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“önemli, eşit ve sorumlu </a:t>
            </a:r>
            <a:r>
              <a:rPr lang="tr-TR" dirty="0">
                <a:solidFill>
                  <a:srgbClr val="7030A0"/>
                </a:solidFill>
              </a:rPr>
              <a:t>oyuncular” </a:t>
            </a:r>
            <a:r>
              <a:rPr lang="tr-TR" dirty="0"/>
              <a:t>olarak dahil edilmelerinin onların öğrenmelerini ve gelişmelerini olumlu etkilediği, onları kendi öğrenme süreçlerine karşı </a:t>
            </a:r>
            <a:r>
              <a:rPr lang="tr-TR" b="1" dirty="0">
                <a:solidFill>
                  <a:srgbClr val="0070C0"/>
                </a:solidFill>
              </a:rPr>
              <a:t>motive</a:t>
            </a:r>
            <a:r>
              <a:rPr lang="tr-TR" dirty="0"/>
              <a:t> ettiği, </a:t>
            </a:r>
            <a:r>
              <a:rPr lang="tr-TR" b="1" dirty="0">
                <a:solidFill>
                  <a:srgbClr val="0070C0"/>
                </a:solidFill>
              </a:rPr>
              <a:t>aidiyet </a:t>
            </a:r>
            <a:r>
              <a:rPr lang="tr-TR" dirty="0"/>
              <a:t>duygularını artırdığı ve </a:t>
            </a:r>
            <a:r>
              <a:rPr lang="tr-TR" b="1" dirty="0">
                <a:solidFill>
                  <a:srgbClr val="0070C0"/>
                </a:solidFill>
              </a:rPr>
              <a:t>üniversite-öğrenci ortaklığı</a:t>
            </a:r>
            <a:r>
              <a:rPr lang="tr-TR" dirty="0"/>
              <a:t>na ilişkin </a:t>
            </a:r>
            <a:r>
              <a:rPr lang="tr-TR" b="1" dirty="0">
                <a:solidFill>
                  <a:srgbClr val="0070C0"/>
                </a:solidFill>
              </a:rPr>
              <a:t>güven</a:t>
            </a:r>
            <a:r>
              <a:rPr lang="tr-TR" dirty="0"/>
              <a:t> duymalarını sağladığı bilinmektedir.</a:t>
            </a:r>
          </a:p>
        </p:txBody>
      </p:sp>
      <p:pic>
        <p:nvPicPr>
          <p:cNvPr id="11266" name="Picture 2" descr="Motivasyon Nedir? – AFYON MAVİ KELEBEK PSİKOLOJİK DESTEK VE EĞİTİM DERNEĞ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407" y="3448438"/>
            <a:ext cx="5792853" cy="308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662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İçerik Yer Tutucusu 4">
            <a:extLst>
              <a:ext uri="{FF2B5EF4-FFF2-40B4-BE49-F238E27FC236}">
                <a16:creationId xmlns:a16="http://schemas.microsoft.com/office/drawing/2014/main" id="{BDCE9CFC-5139-0A4D-B4BF-2F5F62D325C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38174305"/>
              </p:ext>
            </p:extLst>
          </p:nvPr>
        </p:nvGraphicFramePr>
        <p:xfrm>
          <a:off x="630936" y="-6"/>
          <a:ext cx="10844784" cy="6762756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2226120">
                  <a:extLst>
                    <a:ext uri="{9D8B030D-6E8A-4147-A177-3AD203B41FA5}">
                      <a16:colId xmlns:a16="http://schemas.microsoft.com/office/drawing/2014/main" val="3230030677"/>
                    </a:ext>
                  </a:extLst>
                </a:gridCol>
                <a:gridCol w="6484133">
                  <a:extLst>
                    <a:ext uri="{9D8B030D-6E8A-4147-A177-3AD203B41FA5}">
                      <a16:colId xmlns:a16="http://schemas.microsoft.com/office/drawing/2014/main" val="3304219270"/>
                    </a:ext>
                  </a:extLst>
                </a:gridCol>
                <a:gridCol w="2134531">
                  <a:extLst>
                    <a:ext uri="{9D8B030D-6E8A-4147-A177-3AD203B41FA5}">
                      <a16:colId xmlns:a16="http://schemas.microsoft.com/office/drawing/2014/main" val="1478772335"/>
                    </a:ext>
                  </a:extLst>
                </a:gridCol>
              </a:tblGrid>
              <a:tr h="4741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chemeClr val="bg1"/>
                          </a:solidFill>
                          <a:effectLst/>
                          <a:latin typeface="CamberW04-Regular" panose="01000000000000000000" pitchFamily="2" charset="-94"/>
                        </a:rPr>
                        <a:t>BAŞLIKLAR</a:t>
                      </a:r>
                      <a:endParaRPr lang="tr-TR" sz="1400" dirty="0">
                        <a:solidFill>
                          <a:schemeClr val="bg1"/>
                        </a:solidFill>
                        <a:effectLst/>
                        <a:latin typeface="CamberW04-Regular" panose="01000000000000000000" pitchFamily="2" charset="-9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09" marR="36509" marT="0" marB="0" anchor="ctr">
                    <a:solidFill>
                      <a:srgbClr val="0074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mberW04-Regular" panose="01000000000000000000" pitchFamily="2" charset="-94"/>
                        </a:rPr>
                        <a:t>ÖLÇÜTLER</a:t>
                      </a:r>
                      <a:endParaRPr lang="tr-TR" sz="1400" dirty="0">
                        <a:effectLst/>
                        <a:latin typeface="CamberW04-Regular" panose="01000000000000000000" pitchFamily="2" charset="-9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09" marR="3650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mberW04-Regular" panose="01000000000000000000" pitchFamily="2" charset="-94"/>
                        </a:rPr>
                        <a:t>Ölçüt Toplam Puan</a:t>
                      </a:r>
                      <a:endParaRPr lang="tr-TR" sz="1400" dirty="0">
                        <a:effectLst/>
                        <a:latin typeface="CamberW04-Regular" panose="01000000000000000000" pitchFamily="2" charset="-9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09" marR="3650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081734"/>
                  </a:ext>
                </a:extLst>
              </a:tr>
              <a:tr h="474138">
                <a:tc rowSpan="4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chemeClr val="bg1"/>
                          </a:solidFill>
                          <a:effectLst/>
                          <a:latin typeface="CamberW04-Regular" panose="01000000000000000000" pitchFamily="2" charset="-94"/>
                        </a:rPr>
                        <a:t>KALİTE GÜVENCESİ SİSTEMİ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chemeClr val="bg1"/>
                          </a:solidFill>
                          <a:effectLst/>
                          <a:latin typeface="CamberW04-Regular" panose="01000000000000000000" pitchFamily="2" charset="-9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36509" marR="36509" marT="0" marB="0" anchor="ctr">
                    <a:solidFill>
                      <a:srgbClr val="0074B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tr-TR" sz="1400" dirty="0">
                        <a:effectLst/>
                        <a:latin typeface="CamberW04-Regular" panose="01000000000000000000" pitchFamily="2" charset="-9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mberW04-Regular" panose="01000000000000000000" pitchFamily="2" charset="-94"/>
                        </a:rPr>
                        <a:t>A.1. Misyon ve Stratejik Amaçlar</a:t>
                      </a:r>
                    </a:p>
                  </a:txBody>
                  <a:tcPr marL="36509" marR="3650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400" b="1" dirty="0">
                        <a:effectLst/>
                        <a:latin typeface="CamberW04-Regular" panose="01000000000000000000" pitchFamily="2" charset="-9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mberW04-Regular" panose="01000000000000000000" pitchFamily="2" charset="-94"/>
                        </a:rPr>
                        <a:t>60</a:t>
                      </a:r>
                      <a:endParaRPr lang="tr-TR" sz="1400" b="1" dirty="0">
                        <a:effectLst/>
                        <a:latin typeface="CamberW04-Regular" panose="01000000000000000000" pitchFamily="2" charset="-9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09" marR="3650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291630"/>
                  </a:ext>
                </a:extLst>
              </a:tr>
              <a:tr h="23707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mberW04-Regular" panose="01000000000000000000" pitchFamily="2" charset="-94"/>
                        </a:rPr>
                        <a:t>A.2. İç Kalite Güvencesi </a:t>
                      </a:r>
                    </a:p>
                  </a:txBody>
                  <a:tcPr marL="36509" marR="3650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mberW04-Regular" panose="01000000000000000000" pitchFamily="2" charset="-94"/>
                        </a:rPr>
                        <a:t>60</a:t>
                      </a:r>
                      <a:endParaRPr lang="tr-TR" sz="1400" b="1" dirty="0">
                        <a:effectLst/>
                        <a:latin typeface="CamberW04-Regular" panose="01000000000000000000" pitchFamily="2" charset="-9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09" marR="3650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528081"/>
                  </a:ext>
                </a:extLst>
              </a:tr>
              <a:tr h="23707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C00000"/>
                          </a:solidFill>
                          <a:effectLst/>
                          <a:latin typeface="CamberW04-Regular" panose="01000000000000000000" pitchFamily="2" charset="-94"/>
                        </a:rPr>
                        <a:t>A.3. Paydaş Katılımı</a:t>
                      </a:r>
                      <a:endParaRPr lang="tr-TR" sz="1400" b="1" dirty="0">
                        <a:solidFill>
                          <a:srgbClr val="C00000"/>
                        </a:solidFill>
                        <a:effectLst/>
                        <a:latin typeface="CamberW04-Regular" panose="01000000000000000000" pitchFamily="2" charset="-9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09" marR="3650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mberW04-Regular" panose="01000000000000000000" pitchFamily="2" charset="-94"/>
                        </a:rPr>
                        <a:t>40</a:t>
                      </a:r>
                      <a:endParaRPr lang="tr-TR" sz="1400" b="1" dirty="0">
                        <a:effectLst/>
                        <a:latin typeface="CamberW04-Regular" panose="01000000000000000000" pitchFamily="2" charset="-9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09" marR="3650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7712071"/>
                  </a:ext>
                </a:extLst>
              </a:tr>
              <a:tr h="23707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mberW04-Regular" panose="01000000000000000000" pitchFamily="2" charset="-94"/>
                        </a:rPr>
                        <a:t>A.4. Uluslararasılaşma</a:t>
                      </a:r>
                      <a:endParaRPr lang="tr-TR" sz="1400" dirty="0">
                        <a:effectLst/>
                        <a:latin typeface="CamberW04-Regular" panose="01000000000000000000" pitchFamily="2" charset="-9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09" marR="3650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mberW04-Regular" panose="01000000000000000000" pitchFamily="2" charset="-94"/>
                        </a:rPr>
                        <a:t>40</a:t>
                      </a:r>
                      <a:endParaRPr lang="tr-TR" sz="1400" b="1" dirty="0">
                        <a:effectLst/>
                        <a:latin typeface="CamberW04-Regular" panose="01000000000000000000" pitchFamily="2" charset="-9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09" marR="3650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984510"/>
                  </a:ext>
                </a:extLst>
              </a:tr>
              <a:tr h="237070">
                <a:tc rowSpan="6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chemeClr val="bg1"/>
                          </a:solidFill>
                          <a:effectLst/>
                          <a:latin typeface="CamberW04-Regular" panose="01000000000000000000" pitchFamily="2" charset="-94"/>
                        </a:rPr>
                        <a:t>EĞİTİM VE ÖĞRETİM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endParaRPr lang="tr-TR" sz="1400" dirty="0">
                        <a:solidFill>
                          <a:schemeClr val="bg1"/>
                        </a:solidFill>
                        <a:effectLst/>
                        <a:latin typeface="CamberW04-Regular" panose="01000000000000000000" pitchFamily="2" charset="-94"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chemeClr val="bg1"/>
                          </a:solidFill>
                          <a:effectLst/>
                          <a:latin typeface="CamberW04-Regular" panose="01000000000000000000" pitchFamily="2" charset="-94"/>
                        </a:rPr>
                        <a:t>400 </a:t>
                      </a:r>
                      <a:endParaRPr lang="tr-TR" sz="1400" dirty="0">
                        <a:solidFill>
                          <a:schemeClr val="bg1"/>
                        </a:solidFill>
                        <a:effectLst/>
                        <a:latin typeface="CamberW04-Regular" panose="01000000000000000000" pitchFamily="2" charset="-9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09" marR="36509" marT="0" marB="0" anchor="ctr">
                    <a:solidFill>
                      <a:srgbClr val="0074B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mberW04-Regular" panose="01000000000000000000" pitchFamily="2" charset="-94"/>
                        </a:rPr>
                        <a:t>B.1. Programların Tasarımı ve Onayı</a:t>
                      </a:r>
                      <a:endParaRPr lang="tr-TR" sz="1400" dirty="0">
                        <a:effectLst/>
                        <a:latin typeface="CamberW04-Regular" panose="01000000000000000000" pitchFamily="2" charset="-9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09" marR="3650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mberW04-Regular" panose="01000000000000000000" pitchFamily="2" charset="-94"/>
                        </a:rPr>
                        <a:t>60</a:t>
                      </a:r>
                      <a:endParaRPr lang="tr-TR" sz="1400" b="1" dirty="0">
                        <a:effectLst/>
                        <a:latin typeface="CamberW04-Regular" panose="01000000000000000000" pitchFamily="2" charset="-9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09" marR="3650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141110"/>
                  </a:ext>
                </a:extLst>
              </a:tr>
              <a:tr h="23707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C00000"/>
                          </a:solidFill>
                          <a:effectLst/>
                          <a:latin typeface="CamberW04-Regular" panose="01000000000000000000" pitchFamily="2" charset="-94"/>
                        </a:rPr>
                        <a:t>B.2. Öğrenci Kabulü ve Gelişimi</a:t>
                      </a:r>
                      <a:endParaRPr lang="tr-TR" sz="1400" b="1" dirty="0">
                        <a:solidFill>
                          <a:srgbClr val="C00000"/>
                        </a:solidFill>
                        <a:effectLst/>
                        <a:latin typeface="CamberW04-Regular" panose="01000000000000000000" pitchFamily="2" charset="-9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09" marR="3650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mberW04-Regular" panose="01000000000000000000" pitchFamily="2" charset="-94"/>
                        </a:rPr>
                        <a:t>40</a:t>
                      </a:r>
                      <a:endParaRPr lang="tr-TR" sz="1400" b="1" dirty="0">
                        <a:effectLst/>
                        <a:latin typeface="CamberW04-Regular" panose="01000000000000000000" pitchFamily="2" charset="-9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09" marR="3650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381521"/>
                  </a:ext>
                </a:extLst>
              </a:tr>
              <a:tr h="47413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mberW04-Regular" panose="01000000000000000000" pitchFamily="2" charset="-94"/>
                        </a:rPr>
                        <a:t>B.3. Öğrenci Merkezli Öğrenme Öğretme ve Değerlendirme</a:t>
                      </a:r>
                      <a:endParaRPr lang="tr-TR" sz="1400" dirty="0">
                        <a:effectLst/>
                        <a:latin typeface="CamberW04-Regular" panose="01000000000000000000" pitchFamily="2" charset="-9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09" marR="36509" marT="0" marB="0">
                    <a:solidFill>
                      <a:srgbClr val="51B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mberW04-Regular" panose="01000000000000000000" pitchFamily="2" charset="-94"/>
                        </a:rPr>
                        <a:t>80</a:t>
                      </a:r>
                      <a:endParaRPr lang="tr-TR" sz="1400" b="1" dirty="0">
                        <a:effectLst/>
                        <a:latin typeface="CamberW04-Regular" panose="01000000000000000000" pitchFamily="2" charset="-9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09" marR="36509" marT="0" marB="0">
                    <a:solidFill>
                      <a:srgbClr val="51B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517219"/>
                  </a:ext>
                </a:extLst>
              </a:tr>
              <a:tr h="40187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mberW04-Regular" panose="01000000000000000000" pitchFamily="2" charset="-94"/>
                        </a:rPr>
                        <a:t>B.4. Öğretim Kadrosunun Yetkinliği ve Mesleki Gelişimi</a:t>
                      </a:r>
                    </a:p>
                  </a:txBody>
                  <a:tcPr marL="36509" marR="3650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mberW04-Regular" panose="01000000000000000000" pitchFamily="2" charset="-94"/>
                        </a:rPr>
                        <a:t>60</a:t>
                      </a:r>
                      <a:endParaRPr lang="tr-TR" sz="1400" b="1" dirty="0">
                        <a:effectLst/>
                        <a:latin typeface="CamberW04-Regular" panose="01000000000000000000" pitchFamily="2" charset="-9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09" marR="3650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896044"/>
                  </a:ext>
                </a:extLst>
              </a:tr>
              <a:tr h="36458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mberW04-Regular" panose="01000000000000000000" pitchFamily="2" charset="-94"/>
                        </a:rPr>
                        <a:t>B.5. Öğrenme Kaynakları</a:t>
                      </a:r>
                      <a:endParaRPr lang="tr-TR" sz="1400" dirty="0">
                        <a:effectLst/>
                        <a:latin typeface="CamberW04-Regular" panose="01000000000000000000" pitchFamily="2" charset="-9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09" marR="36509" marT="0" marB="0">
                    <a:solidFill>
                      <a:srgbClr val="51B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mberW04-Regular" panose="01000000000000000000" pitchFamily="2" charset="-94"/>
                        </a:rPr>
                        <a:t>80</a:t>
                      </a:r>
                      <a:endParaRPr lang="tr-TR" sz="1400" b="1" dirty="0">
                        <a:effectLst/>
                        <a:latin typeface="CamberW04-Regular" panose="01000000000000000000" pitchFamily="2" charset="-9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09" marR="36509" marT="0" marB="0">
                    <a:solidFill>
                      <a:srgbClr val="51B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17475"/>
                  </a:ext>
                </a:extLst>
              </a:tr>
              <a:tr h="47413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mberW04-Regular" panose="01000000000000000000" pitchFamily="2" charset="-94"/>
                        </a:rPr>
                        <a:t>B.6. Program Amaç ve Hedeflerin İzlenmesi ve Güncellenmesi</a:t>
                      </a:r>
                      <a:endParaRPr lang="tr-TR" sz="1400" dirty="0">
                        <a:effectLst/>
                        <a:latin typeface="CamberW04-Regular" panose="01000000000000000000" pitchFamily="2" charset="-9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09" marR="36509" marT="0" marB="0">
                    <a:solidFill>
                      <a:srgbClr val="51B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mberW04-Regular" panose="01000000000000000000" pitchFamily="2" charset="-94"/>
                        </a:rPr>
                        <a:t>80</a:t>
                      </a:r>
                      <a:endParaRPr lang="tr-TR" sz="1400" b="1" dirty="0">
                        <a:effectLst/>
                        <a:latin typeface="CamberW04-Regular" panose="01000000000000000000" pitchFamily="2" charset="-9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09" marR="36509" marT="0" marB="0">
                    <a:solidFill>
                      <a:srgbClr val="51B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917936"/>
                  </a:ext>
                </a:extLst>
              </a:tr>
              <a:tr h="237070">
                <a:tc rowSpan="4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chemeClr val="bg1"/>
                          </a:solidFill>
                          <a:effectLst/>
                          <a:latin typeface="CamberW04-Regular" panose="01000000000000000000" pitchFamily="2" charset="-94"/>
                        </a:rPr>
                        <a:t>ARAŞTIRMA VE GELİŞTİRME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chemeClr val="bg1"/>
                          </a:solidFill>
                          <a:effectLst/>
                          <a:latin typeface="CamberW04-Regular" panose="01000000000000000000" pitchFamily="2" charset="-9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</a:t>
                      </a:r>
                    </a:p>
                  </a:txBody>
                  <a:tcPr marL="36509" marR="36509" marT="0" marB="0" anchor="ctr">
                    <a:solidFill>
                      <a:srgbClr val="0074B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mberW04-Regular" panose="01000000000000000000" pitchFamily="2" charset="-94"/>
                        </a:rPr>
                        <a:t>C.1. Araştırma Stratejisi</a:t>
                      </a:r>
                      <a:endParaRPr lang="tr-TR" sz="1400" dirty="0">
                        <a:effectLst/>
                        <a:latin typeface="CamberW04-Regular" panose="01000000000000000000" pitchFamily="2" charset="-9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09" marR="3650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mberW04-Regular" panose="01000000000000000000" pitchFamily="2" charset="-94"/>
                        </a:rPr>
                        <a:t>30</a:t>
                      </a:r>
                      <a:endParaRPr lang="tr-TR" sz="1400" b="1" dirty="0">
                        <a:effectLst/>
                        <a:latin typeface="CamberW04-Regular" panose="01000000000000000000" pitchFamily="2" charset="-9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09" marR="3650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94304"/>
                  </a:ext>
                </a:extLst>
              </a:tr>
              <a:tr h="23707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mberW04-Regular" panose="01000000000000000000" pitchFamily="2" charset="-94"/>
                        </a:rPr>
                        <a:t>C.2. Araştırma Kaynakları</a:t>
                      </a:r>
                      <a:endParaRPr lang="tr-TR" sz="1400" dirty="0">
                        <a:effectLst/>
                        <a:latin typeface="CamberW04-Regular" panose="01000000000000000000" pitchFamily="2" charset="-9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09" marR="3650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mberW04-Regular" panose="01000000000000000000" pitchFamily="2" charset="-94"/>
                        </a:rPr>
                        <a:t>40</a:t>
                      </a:r>
                      <a:endParaRPr lang="tr-TR" sz="1400" b="1" dirty="0">
                        <a:effectLst/>
                        <a:latin typeface="CamberW04-Regular" panose="01000000000000000000" pitchFamily="2" charset="-9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09" marR="3650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394289"/>
                  </a:ext>
                </a:extLst>
              </a:tr>
              <a:tr h="23707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58800" algn="l"/>
                        </a:tabLst>
                      </a:pPr>
                      <a:r>
                        <a:rPr lang="tr-TR" sz="1400" dirty="0">
                          <a:effectLst/>
                          <a:latin typeface="CamberW04-Regular" panose="01000000000000000000" pitchFamily="2" charset="-94"/>
                        </a:rPr>
                        <a:t>C.3. Araştırma Yetkinliği</a:t>
                      </a:r>
                    </a:p>
                  </a:txBody>
                  <a:tcPr marL="36509" marR="3650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mberW04-Regular" panose="01000000000000000000" pitchFamily="2" charset="-94"/>
                        </a:rPr>
                        <a:t>40</a:t>
                      </a:r>
                      <a:endParaRPr lang="tr-TR" sz="1400" b="1" dirty="0">
                        <a:effectLst/>
                        <a:latin typeface="CamberW04-Regular" panose="01000000000000000000" pitchFamily="2" charset="-9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09" marR="3650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295700"/>
                  </a:ext>
                </a:extLst>
              </a:tr>
              <a:tr h="23707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mberW04-Regular" panose="01000000000000000000" pitchFamily="2" charset="-94"/>
                        </a:rPr>
                        <a:t>C.4. Araştırma Performansı</a:t>
                      </a:r>
                      <a:endParaRPr lang="tr-TR" sz="1400" dirty="0">
                        <a:effectLst/>
                        <a:latin typeface="CamberW04-Regular" panose="01000000000000000000" pitchFamily="2" charset="-9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09" marR="3650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mberW04-Regular" panose="01000000000000000000" pitchFamily="2" charset="-94"/>
                        </a:rPr>
                        <a:t>40</a:t>
                      </a:r>
                      <a:endParaRPr lang="tr-TR" sz="1400" b="1" dirty="0">
                        <a:effectLst/>
                        <a:latin typeface="CamberW04-Regular" panose="01000000000000000000" pitchFamily="2" charset="-9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09" marR="3650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394546"/>
                  </a:ext>
                </a:extLst>
              </a:tr>
              <a:tr h="237070">
                <a:tc rowSpan="3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chemeClr val="bg1"/>
                          </a:solidFill>
                          <a:effectLst/>
                          <a:latin typeface="CamberW04-Regular" panose="01000000000000000000" pitchFamily="2" charset="-94"/>
                        </a:rPr>
                        <a:t>TOPLUMSAL KATKI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chemeClr val="bg1"/>
                          </a:solidFill>
                          <a:effectLst/>
                          <a:latin typeface="CamberW04-Regular" panose="01000000000000000000" pitchFamily="2" charset="-9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</a:t>
                      </a:r>
                    </a:p>
                  </a:txBody>
                  <a:tcPr marL="36509" marR="36509" marT="0" marB="0" anchor="ctr">
                    <a:solidFill>
                      <a:srgbClr val="0074B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mberW04-Regular" panose="01000000000000000000" pitchFamily="2" charset="-94"/>
                        </a:rPr>
                        <a:t>D.1. Toplumsal Katkı Politikası</a:t>
                      </a:r>
                      <a:endParaRPr lang="tr-TR" sz="1400" dirty="0">
                        <a:effectLst/>
                        <a:latin typeface="CamberW04-Regular" panose="01000000000000000000" pitchFamily="2" charset="-9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09" marR="3650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mberW04-Regular" panose="01000000000000000000" pitchFamily="2" charset="-94"/>
                        </a:rPr>
                        <a:t>30</a:t>
                      </a:r>
                      <a:endParaRPr lang="tr-TR" sz="1400" b="1" dirty="0">
                        <a:effectLst/>
                        <a:latin typeface="CamberW04-Regular" panose="01000000000000000000" pitchFamily="2" charset="-9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09" marR="3650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771042"/>
                  </a:ext>
                </a:extLst>
              </a:tr>
              <a:tr h="23707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mberW04-Regular" panose="01000000000000000000" pitchFamily="2" charset="-94"/>
                        </a:rPr>
                        <a:t>D.2. Toplumsal Katkı Kaynakları</a:t>
                      </a:r>
                      <a:endParaRPr lang="tr-TR" sz="1400" dirty="0">
                        <a:effectLst/>
                        <a:latin typeface="CamberW04-Regular" panose="01000000000000000000" pitchFamily="2" charset="-9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09" marR="3650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mberW04-Regular" panose="01000000000000000000" pitchFamily="2" charset="-94"/>
                        </a:rPr>
                        <a:t>20</a:t>
                      </a:r>
                      <a:endParaRPr lang="tr-TR" sz="1400" b="1" dirty="0">
                        <a:effectLst/>
                        <a:latin typeface="CamberW04-Regular" panose="01000000000000000000" pitchFamily="2" charset="-9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09" marR="3650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55552"/>
                  </a:ext>
                </a:extLst>
              </a:tr>
              <a:tr h="23707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mberW04-Regular" panose="01000000000000000000" pitchFamily="2" charset="-94"/>
                        </a:rPr>
                        <a:t>D.3. Toplumsal Katkı Performansı</a:t>
                      </a:r>
                      <a:endParaRPr lang="tr-TR" sz="1400" dirty="0">
                        <a:effectLst/>
                        <a:latin typeface="CamberW04-Regular" panose="01000000000000000000" pitchFamily="2" charset="-9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09" marR="3650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mberW04-Regular" panose="01000000000000000000" pitchFamily="2" charset="-94"/>
                        </a:rPr>
                        <a:t>50</a:t>
                      </a:r>
                      <a:endParaRPr lang="tr-TR" sz="1400" b="1" dirty="0">
                        <a:effectLst/>
                        <a:latin typeface="CamberW04-Regular" panose="01000000000000000000" pitchFamily="2" charset="-9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09" marR="3650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269133"/>
                  </a:ext>
                </a:extLst>
              </a:tr>
              <a:tr h="237070">
                <a:tc rowSpan="5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chemeClr val="bg1"/>
                          </a:solidFill>
                          <a:effectLst/>
                          <a:latin typeface="CamberW04-Regular" panose="01000000000000000000" pitchFamily="2" charset="-94"/>
                        </a:rPr>
                        <a:t>YÖNETİM SİSTEMİ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endParaRPr lang="tr-TR" sz="1400" dirty="0">
                        <a:solidFill>
                          <a:schemeClr val="bg1"/>
                        </a:solidFill>
                        <a:effectLst/>
                        <a:latin typeface="CamberW04-Regular" panose="01000000000000000000" pitchFamily="2" charset="-9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09" marR="36509" marT="0" marB="0" anchor="ctr">
                    <a:solidFill>
                      <a:srgbClr val="0074B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mberW04-Regular" panose="01000000000000000000" pitchFamily="2" charset="-94"/>
                        </a:rPr>
                        <a:t>E.1. Yönetim ve İdari Birimlerin Yapısı</a:t>
                      </a:r>
                      <a:endParaRPr lang="tr-TR" sz="1400" dirty="0">
                        <a:effectLst/>
                        <a:latin typeface="CamberW04-Regular" panose="01000000000000000000" pitchFamily="2" charset="-9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09" marR="3650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mberW04-Regular" panose="01000000000000000000" pitchFamily="2" charset="-94"/>
                        </a:rPr>
                        <a:t>30</a:t>
                      </a:r>
                      <a:endParaRPr lang="tr-TR" sz="1400" b="1" dirty="0">
                        <a:effectLst/>
                        <a:latin typeface="CamberW04-Regular" panose="01000000000000000000" pitchFamily="2" charset="-9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09" marR="3650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360982"/>
                  </a:ext>
                </a:extLst>
              </a:tr>
              <a:tr h="23707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mberW04-Regular" panose="01000000000000000000" pitchFamily="2" charset="-94"/>
                        </a:rPr>
                        <a:t>E.2. Kaynakların Yönetimi</a:t>
                      </a:r>
                      <a:endParaRPr lang="tr-TR" sz="1400" dirty="0">
                        <a:effectLst/>
                        <a:latin typeface="CamberW04-Regular" panose="01000000000000000000" pitchFamily="2" charset="-9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09" marR="3650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mberW04-Regular" panose="01000000000000000000" pitchFamily="2" charset="-94"/>
                        </a:rPr>
                        <a:t>20</a:t>
                      </a:r>
                      <a:endParaRPr lang="tr-TR" sz="1400" b="1" dirty="0">
                        <a:effectLst/>
                        <a:latin typeface="CamberW04-Regular" panose="01000000000000000000" pitchFamily="2" charset="-9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09" marR="3650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205849"/>
                  </a:ext>
                </a:extLst>
              </a:tr>
              <a:tr h="23707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mberW04-Regular" panose="01000000000000000000" pitchFamily="2" charset="-94"/>
                        </a:rPr>
                        <a:t>E.3. Bilgi Yönetim Sistemi</a:t>
                      </a:r>
                      <a:endParaRPr lang="tr-TR" sz="1400" dirty="0">
                        <a:effectLst/>
                        <a:latin typeface="CamberW04-Regular" panose="01000000000000000000" pitchFamily="2" charset="-9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09" marR="3650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mberW04-Regular" panose="01000000000000000000" pitchFamily="2" charset="-94"/>
                        </a:rPr>
                        <a:t>40</a:t>
                      </a:r>
                      <a:endParaRPr lang="tr-TR" sz="1400" b="1" dirty="0">
                        <a:effectLst/>
                        <a:latin typeface="CamberW04-Regular" panose="01000000000000000000" pitchFamily="2" charset="-9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09" marR="3650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502208"/>
                  </a:ext>
                </a:extLst>
              </a:tr>
              <a:tr h="23707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mberW04-Regular" panose="01000000000000000000" pitchFamily="2" charset="-94"/>
                        </a:rPr>
                        <a:t>E.4. Destek Hizmetleri</a:t>
                      </a:r>
                      <a:endParaRPr lang="tr-TR" sz="1400" dirty="0">
                        <a:effectLst/>
                        <a:latin typeface="CamberW04-Regular" panose="01000000000000000000" pitchFamily="2" charset="-9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09" marR="3650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mberW04-Regular" panose="01000000000000000000" pitchFamily="2" charset="-94"/>
                        </a:rPr>
                        <a:t>20</a:t>
                      </a:r>
                      <a:endParaRPr lang="tr-TR" sz="1400" b="1" dirty="0">
                        <a:effectLst/>
                        <a:latin typeface="CamberW04-Regular" panose="01000000000000000000" pitchFamily="2" charset="-9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09" marR="3650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290049"/>
                  </a:ext>
                </a:extLst>
              </a:tr>
              <a:tr h="30662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mberW04-Regular" panose="01000000000000000000" pitchFamily="2" charset="-94"/>
                        </a:rPr>
                        <a:t>E.5. Kamuoyunu Bilgilendirme ve Hesap Verebilirlik</a:t>
                      </a:r>
                      <a:endParaRPr lang="tr-TR" sz="1400" dirty="0">
                        <a:effectLst/>
                        <a:latin typeface="CamberW04-Regular" panose="01000000000000000000" pitchFamily="2" charset="-9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09" marR="3650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mberW04-Regular" panose="01000000000000000000" pitchFamily="2" charset="-94"/>
                        </a:rPr>
                        <a:t>40</a:t>
                      </a:r>
                      <a:endParaRPr lang="tr-TR" sz="1400" b="1" dirty="0">
                        <a:effectLst/>
                        <a:latin typeface="CamberW04-Regular" panose="01000000000000000000" pitchFamily="2" charset="-9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09" marR="3650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03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4144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B2F47CA-DF04-40E6-A84F-70F0351F9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744" y="383409"/>
            <a:ext cx="10515600" cy="1197547"/>
          </a:xfrm>
        </p:spPr>
        <p:txBody>
          <a:bodyPr/>
          <a:lstStyle/>
          <a:p>
            <a:pPr algn="ctr"/>
            <a:r>
              <a:rPr lang="tr-TR" b="1" dirty="0"/>
              <a:t>Öğrenci Katılımının Önemi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11C4CBD-6563-4A2A-A6BA-04BA71244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7728"/>
            <a:ext cx="10515600" cy="4970272"/>
          </a:xfrm>
        </p:spPr>
        <p:txBody>
          <a:bodyPr>
            <a:normAutofit/>
          </a:bodyPr>
          <a:lstStyle/>
          <a:p>
            <a:pPr algn="just"/>
            <a:r>
              <a:rPr lang="tr-TR" dirty="0"/>
              <a:t>Öğrencilerin kalite süreçlerinde yer almalarının süreçlere, öğrencilere ve Türkiye’ye birçok katkısı bulunmaktadır. </a:t>
            </a:r>
          </a:p>
          <a:p>
            <a:pPr algn="just"/>
            <a:r>
              <a:rPr lang="tr-TR" dirty="0"/>
              <a:t>Öğrencilerin süreçlerde yer almaları, onların bakış açılarıyla </a:t>
            </a:r>
            <a:r>
              <a:rPr lang="tr-TR" dirty="0">
                <a:solidFill>
                  <a:srgbClr val="7030A0"/>
                </a:solidFill>
              </a:rPr>
              <a:t>sistemlerin gelişmeye açık yanlarının tespit edilerek iyileştirme çalışmalarının yürütülmesi</a:t>
            </a:r>
            <a:r>
              <a:rPr lang="tr-TR" dirty="0"/>
              <a:t> açısından önemlidir. </a:t>
            </a:r>
          </a:p>
          <a:p>
            <a:pPr algn="just"/>
            <a:r>
              <a:rPr lang="tr-TR" b="1" dirty="0">
                <a:solidFill>
                  <a:srgbClr val="FFC000"/>
                </a:solidFill>
              </a:rPr>
              <a:t>Böylece yükseköğretim kurumlarının sürekli gelişimine katkıda bulunurlar. </a:t>
            </a:r>
            <a:endParaRPr lang="tr-TR" dirty="0"/>
          </a:p>
          <a:p>
            <a:pPr algn="just"/>
            <a:r>
              <a:rPr lang="tr-TR" dirty="0"/>
              <a:t>Öğrenci katılımının Türkiye açısından katkısı ise, </a:t>
            </a:r>
            <a:r>
              <a:rPr lang="tr-TR" b="1" dirty="0">
                <a:solidFill>
                  <a:srgbClr val="0070C0"/>
                </a:solidFill>
              </a:rPr>
              <a:t>mezun niteliğinin artması</a:t>
            </a:r>
            <a:r>
              <a:rPr lang="tr-TR" dirty="0"/>
              <a:t>, yükseköğretim alanında niteliğin ve kalitenin artması, </a:t>
            </a:r>
            <a:r>
              <a:rPr lang="tr-TR" b="1" dirty="0">
                <a:solidFill>
                  <a:srgbClr val="0070C0"/>
                </a:solidFill>
              </a:rPr>
              <a:t>uluslararası rekabet gücünün </a:t>
            </a:r>
            <a:r>
              <a:rPr lang="tr-TR" dirty="0"/>
              <a:t>ve görünürlüğün artması olarak sıralanabilir.</a:t>
            </a:r>
          </a:p>
          <a:p>
            <a:pPr algn="just"/>
            <a:endParaRPr lang="tr-TR" dirty="0"/>
          </a:p>
        </p:txBody>
      </p:sp>
      <p:pic>
        <p:nvPicPr>
          <p:cNvPr id="12290" name="Picture 2" descr="Sürekli Gelişim Nedir? - Blue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871" y="53938"/>
            <a:ext cx="2787523" cy="185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694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D43238C-49AD-4C42-8575-EE4FA0640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3B7A090-9363-4C79-A024-F38495C2B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320"/>
            <a:ext cx="12192000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741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04757C8-A2C2-41DA-AD83-70A938FD8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Pamukkale Üniversitesinde Öğrenci Katılımı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8B07D32-B72F-4F95-A92E-030B462BF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3200" dirty="0"/>
              <a:t> Öğrenci Konseyi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3200" dirty="0"/>
              <a:t> Kalite Komisyonu Öğrenci Temsilcisi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3200" dirty="0"/>
              <a:t> Birim Kalite Komiteleri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3200" dirty="0"/>
              <a:t> Akademik Birim Program Değerlendirme Komiteleri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3200" dirty="0"/>
              <a:t> Bölüm Danışma Kurulları</a:t>
            </a:r>
          </a:p>
          <a:p>
            <a:pPr marL="0" indent="0">
              <a:lnSpc>
                <a:spcPct val="150000"/>
              </a:lnSpc>
              <a:buNone/>
            </a:pPr>
            <a:endParaRPr lang="tr-TR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tr-TR" dirty="0"/>
          </a:p>
          <a:p>
            <a:endParaRPr lang="tr-TR" dirty="0"/>
          </a:p>
        </p:txBody>
      </p:sp>
      <p:pic>
        <p:nvPicPr>
          <p:cNvPr id="4" name="Resim Yer Tutucus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707" y="2236197"/>
            <a:ext cx="2350313" cy="235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34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04757C8-A2C2-41DA-AD83-70A938FD8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Pamukkale Üniversitesinde Öğrenci Katılımı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8B07D32-B72F-4F95-A92E-030B462BF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3200" dirty="0"/>
              <a:t> KAVDEM Kısmi Zamanlı Çalışma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3200" dirty="0"/>
              <a:t> Anketler(Öz Değerlendirme Anketleri,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3200" dirty="0"/>
              <a:t>     UZEM Anketi, Program Yeterlilik Anketi)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3200" dirty="0"/>
              <a:t> Genel Bildirim (Öneri) Sistemi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3200" dirty="0"/>
              <a:t> Mesaj Merkezi</a:t>
            </a:r>
          </a:p>
          <a:p>
            <a:pPr marL="0" indent="0">
              <a:lnSpc>
                <a:spcPct val="150000"/>
              </a:lnSpc>
              <a:buNone/>
            </a:pPr>
            <a:endParaRPr lang="tr-TR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tr-TR" dirty="0"/>
          </a:p>
          <a:p>
            <a:endParaRPr lang="tr-TR" dirty="0"/>
          </a:p>
        </p:txBody>
      </p:sp>
      <p:pic>
        <p:nvPicPr>
          <p:cNvPr id="4" name="Resim Yer Tutucus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891" y="2574525"/>
            <a:ext cx="2350313" cy="235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572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30395F0-4F99-46FD-BF60-6979489CB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Hedefimiz Ne?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806A70A-0E82-49F6-A3BF-361328130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03864" cy="4351338"/>
          </a:xfrm>
        </p:spPr>
        <p:txBody>
          <a:bodyPr>
            <a:normAutofit/>
          </a:bodyPr>
          <a:lstStyle/>
          <a:p>
            <a:r>
              <a:rPr lang="tr-TR" sz="3200" dirty="0"/>
              <a:t>Kalite süreçlerinde hedeflenen en öncelikli çıktılar eğitim kalitesinin artırılması ve </a:t>
            </a:r>
            <a:r>
              <a:rPr lang="tr-TR" sz="3200" dirty="0">
                <a:solidFill>
                  <a:srgbClr val="C00000"/>
                </a:solidFill>
              </a:rPr>
              <a:t>öğrenci memnuniyeti</a:t>
            </a:r>
            <a:r>
              <a:rPr lang="tr-TR" sz="3200" dirty="0"/>
              <a:t>dir.</a:t>
            </a:r>
          </a:p>
          <a:p>
            <a:pPr marL="0" indent="0">
              <a:buNone/>
            </a:pPr>
            <a:r>
              <a:rPr lang="tr-TR" sz="3200" dirty="0"/>
              <a:t> </a:t>
            </a:r>
          </a:p>
          <a:p>
            <a:endParaRPr lang="tr-TR" sz="3200" dirty="0"/>
          </a:p>
          <a:p>
            <a:endParaRPr lang="tr-TR" sz="3200" dirty="0"/>
          </a:p>
          <a:p>
            <a:endParaRPr lang="tr-TR" sz="3200" dirty="0"/>
          </a:p>
          <a:p>
            <a:r>
              <a:rPr lang="tr-TR" sz="3200" dirty="0"/>
              <a:t>Buradan hareketle hem öğrencilerimizin hem de üniversitemizin niteliğini artırmak adına öğrenci katılımı önemlidir.</a:t>
            </a:r>
          </a:p>
        </p:txBody>
      </p:sp>
      <p:pic>
        <p:nvPicPr>
          <p:cNvPr id="13314" name="Picture 2" descr="Mentorlukta Hedef Koyma Ustalığı - BinYapra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946" y="262086"/>
            <a:ext cx="1794681" cy="1428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ÖİDB Memnuniyet Anketi | Öğrenci İşleri Dairesi Başkanlığ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533" y="2841226"/>
            <a:ext cx="2892683" cy="180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Anket: Üniversiteliler mutsuz, memnuniyetin arttığı tek fakülte ilahiy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529" y="3082273"/>
            <a:ext cx="3816222" cy="183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217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30395F0-4F99-46FD-BF60-6979489CB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768" y="0"/>
            <a:ext cx="10515600" cy="1325563"/>
          </a:xfrm>
        </p:spPr>
        <p:txBody>
          <a:bodyPr/>
          <a:lstStyle/>
          <a:p>
            <a:r>
              <a:rPr lang="tr-TR" b="1" dirty="0"/>
              <a:t>Hedef: DEĞİŞİMİ YAKALAMAK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768" y="971580"/>
            <a:ext cx="9719119" cy="5371308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1F598958-4C49-4193-8B4F-4C1F6822CA88}"/>
              </a:ext>
            </a:extLst>
          </p:cNvPr>
          <p:cNvSpPr txBox="1"/>
          <p:nvPr/>
        </p:nvSpPr>
        <p:spPr>
          <a:xfrm>
            <a:off x="2556118" y="6488668"/>
            <a:ext cx="6203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Kaynak: Prof. Dr. Muzaffer ELMAS 12.11.2021 PAÜ Kalite Sunumu</a:t>
            </a:r>
          </a:p>
        </p:txBody>
      </p:sp>
    </p:spTree>
    <p:extLst>
      <p:ext uri="{BB962C8B-B14F-4D97-AF65-F5344CB8AC3E}">
        <p14:creationId xmlns:p14="http://schemas.microsoft.com/office/powerpoint/2010/main" val="36422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3B86C33-C27A-4AB3-A764-BC01340CC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573"/>
            <a:ext cx="10515600" cy="895603"/>
          </a:xfrm>
        </p:spPr>
        <p:txBody>
          <a:bodyPr/>
          <a:lstStyle/>
          <a:p>
            <a:pPr algn="ctr"/>
            <a:r>
              <a:rPr lang="tr-TR" b="1" dirty="0"/>
              <a:t>Yükseköğretimde Kalite Güvencesi Sistemi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4799588-0E04-4FB0-AA3D-0930E562C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8136"/>
            <a:ext cx="10515600" cy="50888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b="1" dirty="0"/>
              <a:t>Kalite Güvencesi Sistemi;</a:t>
            </a:r>
            <a:r>
              <a:rPr lang="tr-TR" dirty="0"/>
              <a:t> yükseköğretim kurumlarının </a:t>
            </a:r>
          </a:p>
          <a:p>
            <a:pPr algn="just"/>
            <a:r>
              <a:rPr lang="tr-TR" dirty="0"/>
              <a:t>eğitim-öğretim, </a:t>
            </a:r>
          </a:p>
          <a:p>
            <a:pPr algn="just"/>
            <a:r>
              <a:rPr lang="tr-TR" dirty="0"/>
              <a:t>araştırma ve geliştirme,</a:t>
            </a:r>
          </a:p>
          <a:p>
            <a:pPr algn="just"/>
            <a:r>
              <a:rPr lang="tr-TR" dirty="0"/>
              <a:t>toplumsal katkı faaliyetleri ve </a:t>
            </a:r>
          </a:p>
          <a:p>
            <a:pPr algn="just"/>
            <a:r>
              <a:rPr lang="tr-TR" dirty="0"/>
              <a:t>idari hizmetlerinin </a:t>
            </a:r>
          </a:p>
          <a:p>
            <a:pPr marL="0" indent="0" algn="just">
              <a:buNone/>
            </a:pPr>
            <a:r>
              <a:rPr lang="tr-TR" dirty="0"/>
              <a:t>iç ve dış kalite güvencesi ve akreditasyon süreçlerini planlama ve uygulama esaslarının tümünü kapsar.</a:t>
            </a:r>
          </a:p>
        </p:txBody>
      </p:sp>
      <p:pic>
        <p:nvPicPr>
          <p:cNvPr id="1028" name="Picture 4" descr="Kalite Güvence Sistemi - Başkent Üniversite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344" y="4582893"/>
            <a:ext cx="5537263" cy="201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ALİTE KOORDİNATÖRLÜĞÜ - Kalite Yönetim Sistemimi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104" y="1540798"/>
            <a:ext cx="4328160" cy="201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2068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Resim 35">
            <a:extLst>
              <a:ext uri="{FF2B5EF4-FFF2-40B4-BE49-F238E27FC236}">
                <a16:creationId xmlns:a16="http://schemas.microsoft.com/office/drawing/2014/main" id="{9480F1E1-0743-437B-8FF1-8E4ABFE5E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871" y="1540655"/>
            <a:ext cx="10002129" cy="512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0906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F3244D3A-B541-4F8F-91BC-E00BC50033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" t="12718" r="4615" b="9333"/>
          <a:stretch/>
        </p:blipFill>
        <p:spPr>
          <a:xfrm>
            <a:off x="0" y="1210621"/>
            <a:ext cx="5137299" cy="4436758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884F9FB5-1ECA-42DC-84A7-D0DFE7F6ABB9}"/>
              </a:ext>
            </a:extLst>
          </p:cNvPr>
          <p:cNvSpPr txBox="1"/>
          <p:nvPr/>
        </p:nvSpPr>
        <p:spPr>
          <a:xfrm>
            <a:off x="5733405" y="3429000"/>
            <a:ext cx="650364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/>
              <a:t>Etkileşim ağının genişlemesi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/>
              <a:t>Üniversite yöneticileri ve farklı kurumlarla iletişim imkanı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/>
              <a:t>Üniversiteyi tanıma ve aidiyet duygusu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/>
              <a:t>Alınan eğitim ve hizmetlerin kalitesini artırmak için katılım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706E1F69-EADD-4DAB-A3E5-77C5C115E9C2}"/>
              </a:ext>
            </a:extLst>
          </p:cNvPr>
          <p:cNvSpPr txBox="1"/>
          <p:nvPr/>
        </p:nvSpPr>
        <p:spPr>
          <a:xfrm>
            <a:off x="5733405" y="5455229"/>
            <a:ext cx="51372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/>
              <a:t>Kurumsal gelişim ve kaliteye önem veren kurumsal firmalarda tercih nedeni</a:t>
            </a:r>
          </a:p>
          <a:p>
            <a:endParaRPr lang="tr-TR" dirty="0"/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F10C15D1-C6F7-4ADD-9D5F-FBEAF16F701E}"/>
              </a:ext>
            </a:extLst>
          </p:cNvPr>
          <p:cNvSpPr/>
          <p:nvPr/>
        </p:nvSpPr>
        <p:spPr>
          <a:xfrm>
            <a:off x="5733405" y="987273"/>
            <a:ext cx="6096000" cy="23529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/>
              <a:t>Farklı tecrübe ve deneyimler edinilmesi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/>
              <a:t>Sürekli gelişim ve öğrenme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/>
              <a:t>Problem çözme becerileri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/>
              <a:t>Disiplinli takım çalışması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/>
              <a:t>Değerlendirme yetkinliği</a:t>
            </a:r>
          </a:p>
        </p:txBody>
      </p:sp>
    </p:spTree>
    <p:extLst>
      <p:ext uri="{BB962C8B-B14F-4D97-AF65-F5344CB8AC3E}">
        <p14:creationId xmlns:p14="http://schemas.microsoft.com/office/powerpoint/2010/main" val="2632757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30395F0-4F99-46FD-BF60-6979489CB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928" y="109729"/>
            <a:ext cx="10515600" cy="896112"/>
          </a:xfrm>
        </p:spPr>
        <p:txBody>
          <a:bodyPr>
            <a:noAutofit/>
          </a:bodyPr>
          <a:lstStyle/>
          <a:p>
            <a:r>
              <a:rPr lang="tr-TR" sz="3700" b="1" dirty="0"/>
              <a:t>İş Hayatında Paradigma Değişimi: Yaşam Boyu Öğrenme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628" y="1078468"/>
            <a:ext cx="92202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8466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MUSTAFA KEMAL ATATÜRK&amp;#39;ÜN GENÇLER İLE İLGİLİ SÖYLEDİĞİ SÖZLER - Eskimeyen  Kitaplar | Eskimeyen Kitap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4" y="681991"/>
            <a:ext cx="10023475" cy="563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933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3B86C33-C27A-4AB3-A764-BC01340CC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573"/>
            <a:ext cx="10515600" cy="895603"/>
          </a:xfrm>
        </p:spPr>
        <p:txBody>
          <a:bodyPr/>
          <a:lstStyle/>
          <a:p>
            <a:pPr algn="ctr"/>
            <a:r>
              <a:rPr lang="tr-TR" b="1" dirty="0"/>
              <a:t>Yükseköğretimde Kalite Güvencesi Sistemi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4799588-0E04-4FB0-AA3D-0930E562C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000"/>
            <a:ext cx="10515600" cy="5033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dirty="0"/>
              <a:t>Yükseköğretimde kalite güvencesi çalışmaları hemen her ülkede yükseköğretim kurumlarının ve sistemlerin öncelikli konularından biri olarak önem kazanmaktadır. </a:t>
            </a:r>
          </a:p>
          <a:p>
            <a:pPr marL="0" indent="0" algn="just">
              <a:buNone/>
            </a:pPr>
            <a:r>
              <a:rPr lang="tr-TR" dirty="0"/>
              <a:t>Üniversitelerin kendilerine özgü hedefler belirlemeleri, uygulamalar yürütmeleri, uygulamaları izlemeleri ve sonuçlarını değerlendirerek iç kalite güvencesi sistemini kurmaları beklenmektedir. </a:t>
            </a:r>
          </a:p>
          <a:p>
            <a:pPr marL="0" indent="0" algn="just">
              <a:buNone/>
            </a:pPr>
            <a:r>
              <a:rPr lang="tr-TR" dirty="0"/>
              <a:t>Türkiye’de yükseköğretimde kalite güvencesinin sağlanması çalışmaları Yükseköğretim Kalite Kurulu tarafından yürütülmektedir. </a:t>
            </a:r>
          </a:p>
        </p:txBody>
      </p:sp>
      <p:pic>
        <p:nvPicPr>
          <p:cNvPr id="3076" name="Picture 4" descr="Yükseköğretim Kalite Kurul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4629150"/>
            <a:ext cx="3971924" cy="21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üniversite inceleme (@uniteroru) / Twit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849" y="4352924"/>
            <a:ext cx="2654301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ünya&amp;#39;nın En İyi Üniversiteleri Arasında Neden Türkiye&amp;#39;den Sadece Tek Bir  Üniversite Var? | tedme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1" y="4629013"/>
            <a:ext cx="3060700" cy="203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217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3B86C33-C27A-4AB3-A764-BC01340CC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573"/>
            <a:ext cx="10515600" cy="895603"/>
          </a:xfrm>
        </p:spPr>
        <p:txBody>
          <a:bodyPr/>
          <a:lstStyle/>
          <a:p>
            <a:pPr algn="ctr"/>
            <a:r>
              <a:rPr lang="tr-TR" b="1" dirty="0"/>
              <a:t>Paydaş Katılımı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4799588-0E04-4FB0-AA3D-0930E562C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4900"/>
            <a:ext cx="10515600" cy="5072063"/>
          </a:xfrm>
        </p:spPr>
        <p:txBody>
          <a:bodyPr>
            <a:normAutofit/>
          </a:bodyPr>
          <a:lstStyle/>
          <a:p>
            <a:pPr algn="just"/>
            <a:r>
              <a:rPr lang="tr-TR" dirty="0"/>
              <a:t>Kalite Güvence Sistemi’nde çok önemli bir yere sahip olan </a:t>
            </a:r>
            <a:r>
              <a:rPr lang="tr-TR" dirty="0">
                <a:solidFill>
                  <a:srgbClr val="0070C0"/>
                </a:solidFill>
              </a:rPr>
              <a:t>Paydaşların</a:t>
            </a:r>
            <a:r>
              <a:rPr lang="tr-TR" dirty="0"/>
              <a:t> başta kalite süreçleri olmak üzere eğitim-öğretim, araştırma-geliştirme ve diğer süreçler kapsamında </a:t>
            </a:r>
            <a:r>
              <a:rPr lang="tr-TR" dirty="0">
                <a:solidFill>
                  <a:srgbClr val="0070C0"/>
                </a:solidFill>
              </a:rPr>
              <a:t>girdi, süreç ve çıktılara doğrudan ve/veya dolaylı etkisi olduğundan </a:t>
            </a:r>
            <a:r>
              <a:rPr lang="tr-TR" dirty="0"/>
              <a:t>kalite güvence sisteminin teşkilinde </a:t>
            </a:r>
            <a:r>
              <a:rPr lang="tr-TR" b="1" dirty="0">
                <a:solidFill>
                  <a:srgbClr val="7030A0"/>
                </a:solidFill>
              </a:rPr>
              <a:t>her aşamada paydaş katılımı</a:t>
            </a:r>
            <a:r>
              <a:rPr lang="tr-TR" dirty="0"/>
              <a:t> sağlanmalıdır.</a:t>
            </a:r>
          </a:p>
          <a:p>
            <a:pPr marL="0" indent="0" algn="just">
              <a:buNone/>
            </a:pPr>
            <a:endParaRPr lang="tr-TR" dirty="0"/>
          </a:p>
          <a:p>
            <a:pPr marL="0" indent="0" algn="just">
              <a:buNone/>
            </a:pPr>
            <a:r>
              <a:rPr lang="tr-TR" dirty="0"/>
              <a:t>	</a:t>
            </a:r>
            <a:r>
              <a:rPr lang="tr-TR" b="1" dirty="0"/>
              <a:t>Yükseköğretimin en önemli paydaşları:</a:t>
            </a:r>
          </a:p>
          <a:p>
            <a:pPr lvl="2" algn="just"/>
            <a:r>
              <a:rPr lang="tr-TR" sz="2800" b="1" i="1" dirty="0">
                <a:solidFill>
                  <a:srgbClr val="7030A0"/>
                </a:solidFill>
              </a:rPr>
              <a:t>Öğrenciler</a:t>
            </a:r>
          </a:p>
          <a:p>
            <a:pPr lvl="2" algn="just"/>
            <a:r>
              <a:rPr lang="tr-TR" sz="2800" b="1" i="1" dirty="0">
                <a:solidFill>
                  <a:srgbClr val="7030A0"/>
                </a:solidFill>
              </a:rPr>
              <a:t>Mezunlar</a:t>
            </a:r>
            <a:r>
              <a:rPr lang="tr-TR" sz="2800" dirty="0"/>
              <a:t>  </a:t>
            </a:r>
          </a:p>
        </p:txBody>
      </p:sp>
      <p:pic>
        <p:nvPicPr>
          <p:cNvPr id="5122" name="Picture 2" descr="20 yeni üniversite kuruluy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49" y="4261842"/>
            <a:ext cx="3752851" cy="234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DPÜHaber - Mezun Portalı Hizmete Açıld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3019585"/>
            <a:ext cx="4089400" cy="224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855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3B86C33-C27A-4AB3-A764-BC01340CC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573"/>
            <a:ext cx="10515600" cy="895603"/>
          </a:xfrm>
        </p:spPr>
        <p:txBody>
          <a:bodyPr/>
          <a:lstStyle/>
          <a:p>
            <a:pPr algn="ctr"/>
            <a:r>
              <a:rPr lang="tr-TR" b="1" dirty="0"/>
              <a:t>Paydaşların Etkisi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4799588-0E04-4FB0-AA3D-0930E562C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4900"/>
            <a:ext cx="10515600" cy="5072063"/>
          </a:xfrm>
        </p:spPr>
        <p:txBody>
          <a:bodyPr>
            <a:normAutofit/>
          </a:bodyPr>
          <a:lstStyle/>
          <a:p>
            <a:pPr algn="just"/>
            <a:endParaRPr lang="tr-TR" sz="2800" dirty="0"/>
          </a:p>
          <a:p>
            <a:pPr algn="just"/>
            <a:r>
              <a:rPr lang="tr-TR" sz="2800" dirty="0"/>
              <a:t>Girdi olarak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Süreç içinde</a:t>
            </a:r>
          </a:p>
          <a:p>
            <a:pPr algn="just"/>
            <a:endParaRPr lang="tr-TR" sz="2800" dirty="0"/>
          </a:p>
          <a:p>
            <a:pPr algn="just"/>
            <a:r>
              <a:rPr lang="tr-TR" sz="2800" dirty="0"/>
              <a:t>Çıktı olarak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504" y="1571625"/>
            <a:ext cx="8555782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875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3B86C33-C27A-4AB3-A764-BC01340CC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573"/>
            <a:ext cx="10515600" cy="895603"/>
          </a:xfrm>
        </p:spPr>
        <p:txBody>
          <a:bodyPr/>
          <a:lstStyle/>
          <a:p>
            <a:pPr algn="ctr"/>
            <a:r>
              <a:rPr lang="tr-TR" b="1" dirty="0"/>
              <a:t>Girdi Olarak Paydaşların Etkisi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4799588-0E04-4FB0-AA3D-0930E562C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8560"/>
            <a:ext cx="10515600" cy="4998403"/>
          </a:xfrm>
        </p:spPr>
        <p:txBody>
          <a:bodyPr>
            <a:normAutofit/>
          </a:bodyPr>
          <a:lstStyle/>
          <a:p>
            <a:pPr algn="just"/>
            <a:r>
              <a:rPr lang="tr-TR" dirty="0"/>
              <a:t>Gelen </a:t>
            </a:r>
            <a:r>
              <a:rPr lang="tr-TR" dirty="0">
                <a:solidFill>
                  <a:srgbClr val="7030A0"/>
                </a:solidFill>
              </a:rPr>
              <a:t>öğrencilerin niteliği </a:t>
            </a:r>
            <a:r>
              <a:rPr lang="tr-TR" dirty="0"/>
              <a:t>doğrudan eğitim-öğretim planlamasına etki eder. </a:t>
            </a:r>
          </a:p>
          <a:p>
            <a:pPr algn="just"/>
            <a:r>
              <a:rPr lang="tr-TR" dirty="0"/>
              <a:t>Bu nedenle girdi olarak gelen </a:t>
            </a:r>
            <a:r>
              <a:rPr lang="tr-TR" b="1" dirty="0">
                <a:solidFill>
                  <a:srgbClr val="FFC000"/>
                </a:solidFill>
              </a:rPr>
              <a:t>öğrencinin beklentilerinin analiz edilmesi</a:t>
            </a:r>
            <a:r>
              <a:rPr lang="tr-TR" dirty="0"/>
              <a:t> ve süreçlerin yapılandırılmasında hedef öğrenci kitlesi ve/veya gelen öğrencilerin beklentilerinin karşılanmasına yönelik olarak iyileştirme çalışmalarına etki eder.</a:t>
            </a:r>
          </a:p>
          <a:p>
            <a:pPr marL="0" indent="0" algn="just">
              <a:buNone/>
            </a:pPr>
            <a:endParaRPr lang="tr-TR" sz="2800" dirty="0"/>
          </a:p>
        </p:txBody>
      </p:sp>
      <p:pic>
        <p:nvPicPr>
          <p:cNvPr id="6148" name="Picture 4" descr="2021 Yurtdışından Öğrenci Kabulü ve Üniversitelere Başvurular Rehberi -  Metropol Kurslar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472" y="3842353"/>
            <a:ext cx="4881118" cy="275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İyi Bir Öğrenci Nasıl Olmalıdır - Sosyal Bilgi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671" y="3450279"/>
            <a:ext cx="32004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535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3B86C33-C27A-4AB3-A764-BC01340CC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573"/>
            <a:ext cx="10515600" cy="895603"/>
          </a:xfrm>
        </p:spPr>
        <p:txBody>
          <a:bodyPr/>
          <a:lstStyle/>
          <a:p>
            <a:pPr algn="ctr"/>
            <a:r>
              <a:rPr lang="tr-TR" b="1" dirty="0"/>
              <a:t>Süreç İçinde Paydaşların Etkisi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4799588-0E04-4FB0-AA3D-0930E562C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8560"/>
            <a:ext cx="10515600" cy="49984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b="1" dirty="0">
                <a:solidFill>
                  <a:srgbClr val="FFC000"/>
                </a:solidFill>
              </a:rPr>
              <a:t>Kayıtlı öğrencilerin </a:t>
            </a:r>
            <a:r>
              <a:rPr lang="tr-TR" dirty="0"/>
              <a:t>eğitim-öğretim, araştırma-geliştirme vb. faaliyetlerinde </a:t>
            </a:r>
            <a:r>
              <a:rPr lang="tr-TR" b="1" dirty="0">
                <a:solidFill>
                  <a:srgbClr val="FFC000"/>
                </a:solidFill>
              </a:rPr>
              <a:t>gösterdikleri performanslar </a:t>
            </a:r>
            <a:r>
              <a:rPr lang="tr-TR" dirty="0"/>
              <a:t>ilgili alanlarda kurumun kalite güvencesi sistemi planlamasına etki eder.</a:t>
            </a:r>
            <a:endParaRPr lang="tr-TR" sz="2800" dirty="0"/>
          </a:p>
        </p:txBody>
      </p:sp>
      <p:pic>
        <p:nvPicPr>
          <p:cNvPr id="8194" name="Picture 2" descr="Yüksek öğretime kayıtlı öğrenci sayısı 8 milyona yaklaşt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407" y="2841812"/>
            <a:ext cx="5724271" cy="298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Atatürk Üniversitesi Öğrenci Sayısında İlk Üçe Gird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871" y="3372040"/>
            <a:ext cx="48768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037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3B86C33-C27A-4AB3-A764-BC01340CC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573"/>
            <a:ext cx="10515600" cy="895603"/>
          </a:xfrm>
        </p:spPr>
        <p:txBody>
          <a:bodyPr/>
          <a:lstStyle/>
          <a:p>
            <a:pPr algn="ctr"/>
            <a:r>
              <a:rPr lang="tr-TR" b="1" dirty="0"/>
              <a:t>Çıktı Olarak Paydaşların Etkisi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4799588-0E04-4FB0-AA3D-0930E562C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8560"/>
            <a:ext cx="10515600" cy="4998403"/>
          </a:xfrm>
        </p:spPr>
        <p:txBody>
          <a:bodyPr>
            <a:normAutofit/>
          </a:bodyPr>
          <a:lstStyle/>
          <a:p>
            <a:pPr algn="just"/>
            <a:r>
              <a:rPr lang="tr-TR" sz="3200" b="1" dirty="0">
                <a:solidFill>
                  <a:srgbClr val="0070C0"/>
                </a:solidFill>
              </a:rPr>
              <a:t>Mezunların niteliği, kurumun kamuoyu tarafından görünen yüzüdür.</a:t>
            </a:r>
          </a:p>
          <a:p>
            <a:pPr algn="just"/>
            <a:r>
              <a:rPr lang="tr-TR" sz="3200" dirty="0"/>
              <a:t>Bu nedenle, çıktı olarak mezun durumuna gelen öğrenciler kurum temsiliyetine etki eder. </a:t>
            </a:r>
          </a:p>
        </p:txBody>
      </p:sp>
      <p:pic>
        <p:nvPicPr>
          <p:cNvPr id="9218" name="Picture 2" descr="Akdeniz Üniversitesi-Üniversite Hab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67" y="3135023"/>
            <a:ext cx="7498591" cy="346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The Prestige / Prestij / GIF | pr3sti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6846">
            <a:off x="8253788" y="4020506"/>
            <a:ext cx="3452689" cy="16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739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217" y="100584"/>
            <a:ext cx="11160640" cy="6181344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1F598958-4C49-4193-8B4F-4C1F6822CA88}"/>
              </a:ext>
            </a:extLst>
          </p:cNvPr>
          <p:cNvSpPr txBox="1"/>
          <p:nvPr/>
        </p:nvSpPr>
        <p:spPr>
          <a:xfrm>
            <a:off x="2921878" y="6488668"/>
            <a:ext cx="6203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Kaynak: Prof. Dr. Muzaffer ELMAS 12.11.2021 PAÜ Kalite Sunumu</a:t>
            </a:r>
          </a:p>
        </p:txBody>
      </p:sp>
    </p:spTree>
    <p:extLst>
      <p:ext uri="{BB962C8B-B14F-4D97-AF65-F5344CB8AC3E}">
        <p14:creationId xmlns:p14="http://schemas.microsoft.com/office/powerpoint/2010/main" val="460565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1081</TotalTime>
  <Words>710</Words>
  <Application>Microsoft Office PowerPoint</Application>
  <PresentationFormat>Geniş ekran</PresentationFormat>
  <Paragraphs>141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4" baseType="lpstr">
      <vt:lpstr>Office Teması</vt:lpstr>
      <vt:lpstr>PowerPoint Sunusu</vt:lpstr>
      <vt:lpstr>Yükseköğretimde Kalite Güvencesi Sistemi</vt:lpstr>
      <vt:lpstr>Yükseköğretimde Kalite Güvencesi Sistemi</vt:lpstr>
      <vt:lpstr>Paydaş Katılımı</vt:lpstr>
      <vt:lpstr>Paydaşların Etkisi</vt:lpstr>
      <vt:lpstr>Girdi Olarak Paydaşların Etkisi</vt:lpstr>
      <vt:lpstr>Süreç İçinde Paydaşların Etkisi</vt:lpstr>
      <vt:lpstr>Çıktı Olarak Paydaşların Etkisi</vt:lpstr>
      <vt:lpstr>PowerPoint Sunusu</vt:lpstr>
      <vt:lpstr>Nasıl bir Eğitim? Nasıl bir Mezun?  NASIL BİR GELECEK??!</vt:lpstr>
      <vt:lpstr>Yükseköğretimde Öğrenci Katılımı</vt:lpstr>
      <vt:lpstr>Yükseköğretimde Öğrenci Katılımı</vt:lpstr>
      <vt:lpstr>PowerPoint Sunusu</vt:lpstr>
      <vt:lpstr>Öğrenci Katılımının Önemi</vt:lpstr>
      <vt:lpstr>PowerPoint Sunusu</vt:lpstr>
      <vt:lpstr>Pamukkale Üniversitesinde Öğrenci Katılımı</vt:lpstr>
      <vt:lpstr>Pamukkale Üniversitesinde Öğrenci Katılımı</vt:lpstr>
      <vt:lpstr>Hedefimiz Ne?</vt:lpstr>
      <vt:lpstr>Hedef: DEĞİŞİMİ YAKALAMAK</vt:lpstr>
      <vt:lpstr>PowerPoint Sunusu</vt:lpstr>
      <vt:lpstr>PowerPoint Sunusu</vt:lpstr>
      <vt:lpstr>İş Hayatında Paradigma Değişimi: Yaşam Boyu Öğrenme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Kalite Güvencesi Sistemi Nedir?</dc:title>
  <dc:creator>Pau</dc:creator>
  <cp:lastModifiedBy>Bilinmeyen Kullanıcı</cp:lastModifiedBy>
  <cp:revision>44</cp:revision>
  <dcterms:created xsi:type="dcterms:W3CDTF">2021-12-10T06:40:19Z</dcterms:created>
  <dcterms:modified xsi:type="dcterms:W3CDTF">2021-12-13T06:09:42Z</dcterms:modified>
</cp:coreProperties>
</file>