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71" r:id="rId7"/>
    <p:sldId id="260" r:id="rId8"/>
    <p:sldId id="261" r:id="rId9"/>
    <p:sldId id="262" r:id="rId10"/>
    <p:sldId id="263" r:id="rId11"/>
    <p:sldId id="264" r:id="rId12"/>
    <p:sldId id="265" r:id="rId13"/>
    <p:sldId id="266" r:id="rId14"/>
    <p:sldId id="267" r:id="rId15"/>
    <p:sldId id="268" r:id="rId16"/>
    <p:sldId id="269"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2DD8FA70-61DF-475B-91B3-9E336CE7D135}" type="datetimeFigureOut">
              <a:rPr lang="tr-TR" smtClean="0"/>
              <a:t>10.02.2020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337664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DD8FA70-61DF-475B-91B3-9E336CE7D135}" type="datetimeFigureOut">
              <a:rPr lang="tr-TR" smtClean="0"/>
              <a:t>10.02.2020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1773815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DD8FA70-61DF-475B-91B3-9E336CE7D135}" type="datetimeFigureOut">
              <a:rPr lang="tr-TR" smtClean="0"/>
              <a:t>10.02.2020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127764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DD8FA70-61DF-475B-91B3-9E336CE7D135}" type="datetimeFigureOut">
              <a:rPr lang="tr-TR" smtClean="0"/>
              <a:t>10.02.2020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416020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2DD8FA70-61DF-475B-91B3-9E336CE7D135}" type="datetimeFigureOut">
              <a:rPr lang="tr-TR" smtClean="0"/>
              <a:t>10.02.2020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2008557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DD8FA70-61DF-475B-91B3-9E336CE7D135}" type="datetimeFigureOut">
              <a:rPr lang="tr-TR" smtClean="0"/>
              <a:t>10.02.2020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748599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DD8FA70-61DF-475B-91B3-9E336CE7D135}" type="datetimeFigureOut">
              <a:rPr lang="tr-TR" smtClean="0"/>
              <a:t>10.02.2020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382296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DD8FA70-61DF-475B-91B3-9E336CE7D135}" type="datetimeFigureOut">
              <a:rPr lang="tr-TR" smtClean="0"/>
              <a:t>10.02.2020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178706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D8FA70-61DF-475B-91B3-9E336CE7D135}" type="datetimeFigureOut">
              <a:rPr lang="tr-TR" smtClean="0"/>
              <a:t>10.02.2020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423658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2DD8FA70-61DF-475B-91B3-9E336CE7D135}" type="datetimeFigureOut">
              <a:rPr lang="tr-TR" smtClean="0"/>
              <a:t>10.02.2020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447481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2DD8FA70-61DF-475B-91B3-9E336CE7D135}" type="datetimeFigureOut">
              <a:rPr lang="tr-TR" smtClean="0"/>
              <a:t>10.02.2020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E59C2F-8BA6-467B-B1E6-18B3C970DFEF}" type="slidenum">
              <a:rPr lang="tr-TR" smtClean="0"/>
              <a:t>‹#›</a:t>
            </a:fld>
            <a:endParaRPr lang="tr-TR"/>
          </a:p>
        </p:txBody>
      </p:sp>
    </p:spTree>
    <p:extLst>
      <p:ext uri="{BB962C8B-B14F-4D97-AF65-F5344CB8AC3E}">
        <p14:creationId xmlns:p14="http://schemas.microsoft.com/office/powerpoint/2010/main" val="227285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8FA70-61DF-475B-91B3-9E336CE7D135}" type="datetimeFigureOut">
              <a:rPr lang="tr-TR" smtClean="0"/>
              <a:t>10.02.2020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E59C2F-8BA6-467B-B1E6-18B3C970DFEF}" type="slidenum">
              <a:rPr lang="tr-TR" smtClean="0"/>
              <a:t>‹#›</a:t>
            </a:fld>
            <a:endParaRPr lang="tr-TR"/>
          </a:p>
        </p:txBody>
      </p:sp>
    </p:spTree>
    <p:extLst>
      <p:ext uri="{BB962C8B-B14F-4D97-AF65-F5344CB8AC3E}">
        <p14:creationId xmlns:p14="http://schemas.microsoft.com/office/powerpoint/2010/main" val="3074407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cap="all" dirty="0"/>
              <a:t>İÇ KONTROL NEDİR?</a:t>
            </a:r>
            <a:br>
              <a:rPr lang="tr-TR" b="1" cap="all" dirty="0"/>
            </a:b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1048" y="233795"/>
            <a:ext cx="1171575" cy="1171575"/>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377" y="233795"/>
            <a:ext cx="1181100" cy="1171575"/>
          </a:xfrm>
          <a:prstGeom prst="rect">
            <a:avLst/>
          </a:prstGeom>
        </p:spPr>
      </p:pic>
    </p:spTree>
    <p:extLst>
      <p:ext uri="{BB962C8B-B14F-4D97-AF65-F5344CB8AC3E}">
        <p14:creationId xmlns:p14="http://schemas.microsoft.com/office/powerpoint/2010/main" val="944508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Kurumların Başlıca Dört Hedefi Vardır</a:t>
            </a:r>
          </a:p>
        </p:txBody>
      </p:sp>
      <p:sp>
        <p:nvSpPr>
          <p:cNvPr id="3" name="İçerik Yer Tutucusu 2"/>
          <p:cNvSpPr>
            <a:spLocks noGrp="1"/>
          </p:cNvSpPr>
          <p:nvPr>
            <p:ph idx="1"/>
          </p:nvPr>
        </p:nvSpPr>
        <p:spPr/>
        <p:txBody>
          <a:bodyPr/>
          <a:lstStyle/>
          <a:p>
            <a:r>
              <a:rPr lang="tr-TR" dirty="0"/>
              <a:t>Faaliyetlerin etkin ve verimli olması</a:t>
            </a:r>
          </a:p>
          <a:p>
            <a:r>
              <a:rPr lang="tr-TR" dirty="0"/>
              <a:t>Mali raporların güvenilirliği</a:t>
            </a:r>
          </a:p>
          <a:p>
            <a:r>
              <a:rPr lang="tr-TR" dirty="0"/>
              <a:t>Yürürlükteki mevzuata uyum</a:t>
            </a:r>
          </a:p>
          <a:p>
            <a:r>
              <a:rPr lang="tr-TR" dirty="0"/>
              <a:t>Varlıkların korunması</a:t>
            </a:r>
          </a:p>
          <a:p>
            <a:endParaRPr lang="tr-TR" dirty="0"/>
          </a:p>
          <a:p>
            <a:r>
              <a:rPr lang="tr-TR" i="1" dirty="0"/>
              <a:t>Kurumlar hedeflerini gerçekleştirmek için iç kontrol sistemini kullanırlar.</a:t>
            </a:r>
          </a:p>
        </p:txBody>
      </p:sp>
    </p:spTree>
    <p:extLst>
      <p:ext uri="{BB962C8B-B14F-4D97-AF65-F5344CB8AC3E}">
        <p14:creationId xmlns:p14="http://schemas.microsoft.com/office/powerpoint/2010/main" val="268191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Kontrolün İçeriği</a:t>
            </a:r>
          </a:p>
        </p:txBody>
      </p:sp>
      <p:sp>
        <p:nvSpPr>
          <p:cNvPr id="3" name="İçerik Yer Tutucusu 2"/>
          <p:cNvSpPr>
            <a:spLocks noGrp="1"/>
          </p:cNvSpPr>
          <p:nvPr>
            <p:ph idx="1"/>
          </p:nvPr>
        </p:nvSpPr>
        <p:spPr/>
        <p:txBody>
          <a:bodyPr>
            <a:normAutofit fontScale="92500" lnSpcReduction="10000"/>
          </a:bodyPr>
          <a:lstStyle/>
          <a:p>
            <a:pPr algn="just"/>
            <a:r>
              <a:rPr lang="tr-TR" dirty="0"/>
              <a:t>Faaliyetlerin etkin ve verimli olması, kurumun; hedeflere ulaşma düzeyi, performansı, fayda-maliyet yapısı gibi temel faaliyet hedefleri ile ilgilidir. </a:t>
            </a:r>
          </a:p>
          <a:p>
            <a:pPr algn="just"/>
            <a:r>
              <a:rPr lang="tr-TR" dirty="0"/>
              <a:t>Mali raporların güvenilirliği, geçici ve özetlenmiş raporları da içeren güvenilir hesap raporlarının hazırlanması, mali verilerin açık ve anlaşılır bir biçimde kayıtlara alınması ve yayınlanması, konu ile ilgili diğer bilgilere kolaylıkla ulaşılabilmesi gibi konuları içerir. </a:t>
            </a:r>
          </a:p>
          <a:p>
            <a:pPr algn="just"/>
            <a:r>
              <a:rPr lang="tr-TR" dirty="0"/>
              <a:t>Yürürlükteki mevzuata uyum, kurumun hedeflerine ulaşmak için yürüttüğü faaliyetlerin yasal prosedürle uygun olmasını sağlamak üzere yapılması gereken uyum çalışmaları ile ilgilidir. </a:t>
            </a:r>
          </a:p>
          <a:p>
            <a:pPr algn="just"/>
            <a:r>
              <a:rPr lang="tr-TR" dirty="0"/>
              <a:t>Varlıkların korunması ise kurumun sahip olduğu tüm varlıkların güvence altına alınmasını içerir.</a:t>
            </a:r>
          </a:p>
        </p:txBody>
      </p:sp>
    </p:spTree>
    <p:extLst>
      <p:ext uri="{BB962C8B-B14F-4D97-AF65-F5344CB8AC3E}">
        <p14:creationId xmlns:p14="http://schemas.microsoft.com/office/powerpoint/2010/main" val="1468192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Kontrol Algısı</a:t>
            </a:r>
          </a:p>
        </p:txBody>
      </p:sp>
      <p:sp>
        <p:nvSpPr>
          <p:cNvPr id="3" name="İçerik Yer Tutucusu 2"/>
          <p:cNvSpPr>
            <a:spLocks noGrp="1"/>
          </p:cNvSpPr>
          <p:nvPr>
            <p:ph idx="1"/>
          </p:nvPr>
        </p:nvSpPr>
        <p:spPr/>
        <p:txBody>
          <a:bodyPr>
            <a:normAutofit fontScale="92500" lnSpcReduction="10000"/>
          </a:bodyPr>
          <a:lstStyle/>
          <a:p>
            <a:r>
              <a:rPr lang="tr-TR" dirty="0"/>
              <a:t>İç kontrol sisteminin etkili bir biçimde uygulanabilmesi için iç kontrol bir yük olarak değil, beklenmeyen olaylar ortaya çıktığında oluşacak kayıpları önlemek ve fırsatları değerlendirmek ile ilgili bir araç olarak görülmelidir. </a:t>
            </a:r>
          </a:p>
          <a:p>
            <a:r>
              <a:rPr lang="tr-TR" dirty="0"/>
              <a:t>Ancak iç kontrol sisteminin doğru anlaşılması gerekmektedir; sistem kurumun ana faaliyeti değildir ve yönetimin fonksiyonlarını icra etmez. </a:t>
            </a:r>
          </a:p>
          <a:p>
            <a:r>
              <a:rPr lang="tr-TR" dirty="0"/>
              <a:t>Öncelikle iç kontrol kurum hedeflerinin elde edilmesini destekleyip onlara ulaşmayı engelleyecek risklere karşı erken uyarı sistemi olsa da hangi hedeflerin konulacağını belirleyemez. </a:t>
            </a:r>
          </a:p>
          <a:p>
            <a:r>
              <a:rPr lang="tr-TR" dirty="0"/>
              <a:t>Karar verme sürecinde, yöneticiyi doğru bilgiyle destekler, verilen kararların iletilmesini sağlar ama hangi kararların alınacağı konusunda yönetimin yerini alamaz.</a:t>
            </a:r>
          </a:p>
        </p:txBody>
      </p:sp>
    </p:spTree>
    <p:extLst>
      <p:ext uri="{BB962C8B-B14F-4D97-AF65-F5344CB8AC3E}">
        <p14:creationId xmlns:p14="http://schemas.microsoft.com/office/powerpoint/2010/main" val="3217638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İç Kontrol Faaliyetlerinin Etkinliği</a:t>
            </a:r>
          </a:p>
        </p:txBody>
      </p:sp>
      <p:sp>
        <p:nvSpPr>
          <p:cNvPr id="3" name="İçerik Yer Tutucusu 2"/>
          <p:cNvSpPr>
            <a:spLocks noGrp="1"/>
          </p:cNvSpPr>
          <p:nvPr>
            <p:ph idx="1"/>
          </p:nvPr>
        </p:nvSpPr>
        <p:spPr/>
        <p:txBody>
          <a:bodyPr>
            <a:normAutofit/>
          </a:bodyPr>
          <a:lstStyle/>
          <a:p>
            <a:r>
              <a:rPr lang="tr-TR" dirty="0"/>
              <a:t>Üst yönetim ve idarecilerin, kurumu, kurumun hedeflerine ulaşılması için yapılan faaliyetlerin kapsamını, faaliyetlerin yer aldığı çevreyi ve karşılaşılacak riskleri anlamalarına,</a:t>
            </a:r>
          </a:p>
          <a:p>
            <a:r>
              <a:rPr lang="tr-TR" dirty="0"/>
              <a:t>Çalışanların iç kontrolün uygulanmasına yönelik sorumluluğa, gerekli bilgiye, yeteneğe ve yetkiye sahip olmalarına,</a:t>
            </a:r>
          </a:p>
          <a:p>
            <a:r>
              <a:rPr lang="tr-TR" dirty="0"/>
              <a:t>Yayınlanan mali raporların güvenilir bir biçimde hazırlanmasına,</a:t>
            </a:r>
          </a:p>
          <a:p>
            <a:r>
              <a:rPr lang="tr-TR" dirty="0"/>
              <a:t>Yasa ve yönetmeliklerle uyumun sağlanabilmesine bağlıdır.</a:t>
            </a:r>
          </a:p>
          <a:p>
            <a:endParaRPr lang="tr-TR" dirty="0"/>
          </a:p>
          <a:p>
            <a:r>
              <a:rPr lang="tr-TR" i="1" dirty="0"/>
              <a:t>İç kontrol sistemi kurumun farklı etkinlik seviyelerinde faaliyet gösterir.</a:t>
            </a:r>
          </a:p>
        </p:txBody>
      </p:sp>
    </p:spTree>
    <p:extLst>
      <p:ext uri="{BB962C8B-B14F-4D97-AF65-F5344CB8AC3E}">
        <p14:creationId xmlns:p14="http://schemas.microsoft.com/office/powerpoint/2010/main" val="1866463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Kontrol Faaliyetlerinin Etkinliği</a:t>
            </a:r>
          </a:p>
        </p:txBody>
      </p:sp>
      <p:sp>
        <p:nvSpPr>
          <p:cNvPr id="3" name="İçerik Yer Tutucusu 2"/>
          <p:cNvSpPr>
            <a:spLocks noGrp="1"/>
          </p:cNvSpPr>
          <p:nvPr>
            <p:ph idx="1"/>
          </p:nvPr>
        </p:nvSpPr>
        <p:spPr/>
        <p:txBody>
          <a:bodyPr/>
          <a:lstStyle/>
          <a:p>
            <a:r>
              <a:rPr lang="tr-TR" dirty="0"/>
              <a:t>İç kontrolün etkinliğinde en büyük rolü yönetim üstlenir. İdareciler iç kontrol sisteminin etkili bir biçimde işlediğinin güvencesini verebilmek için uygun politikalar oluşturmalı ve güvence sağlamalıdırlar. </a:t>
            </a:r>
          </a:p>
          <a:p>
            <a:endParaRPr lang="tr-TR" dirty="0"/>
          </a:p>
          <a:p>
            <a:r>
              <a:rPr lang="tr-TR" dirty="0"/>
              <a:t>İç kontrol uygulanırken, hedeflere ulaşılmasını etkileyecek belirsizlikler öngörülmeli ve önlemler alınmalıdır; yani idareciler risk yönetimi konusunda da sorumludurlar.</a:t>
            </a:r>
          </a:p>
        </p:txBody>
      </p:sp>
    </p:spTree>
    <p:extLst>
      <p:ext uri="{BB962C8B-B14F-4D97-AF65-F5344CB8AC3E}">
        <p14:creationId xmlns:p14="http://schemas.microsoft.com/office/powerpoint/2010/main" val="1408219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Kontrolde Personelin Sorumluluğu</a:t>
            </a:r>
          </a:p>
        </p:txBody>
      </p:sp>
      <p:sp>
        <p:nvSpPr>
          <p:cNvPr id="3" name="İçerik Yer Tutucusu 2"/>
          <p:cNvSpPr>
            <a:spLocks noGrp="1"/>
          </p:cNvSpPr>
          <p:nvPr>
            <p:ph idx="1"/>
          </p:nvPr>
        </p:nvSpPr>
        <p:spPr/>
        <p:txBody>
          <a:bodyPr>
            <a:normAutofit lnSpcReduction="10000"/>
          </a:bodyPr>
          <a:lstStyle/>
          <a:p>
            <a:r>
              <a:rPr lang="tr-TR" dirty="0"/>
              <a:t>Kurumun tüm personeli görevlerini icra ederken belirli faaliyetlerin yerine getirilmesini amaçlar. Bu faaliyetler birimin diğer faaliyetleri ile birleşerek birim hedeflerine, birim hedefleri de bir bütün olarak kurum hedeflerine ulaşılmasını sağlar. </a:t>
            </a:r>
          </a:p>
          <a:p>
            <a:r>
              <a:rPr lang="tr-TR" dirty="0"/>
              <a:t>Personel, yerine getirdiği görev hakkında en detaylı bilgiye sahip kişidir. Bu görevin en etkin biçimde yerine getirilmesinden; ayrıca hem işi ile ilgili problemlerin hem de kurum içinde fark ettiği diğer problemlerin yönetime iletilmesinden sorumludur. </a:t>
            </a:r>
          </a:p>
          <a:p>
            <a:r>
              <a:rPr lang="tr-TR" dirty="0"/>
              <a:t>Çalışanlar görevlerini yerine getirirken iç kontrol sisteminde kullanılacak bilgileri üretir, kontrolleri etkileyen faaliyetlerde bulunur. Bu nedenle iç kontrol herkesin sorumluluğudur.</a:t>
            </a:r>
          </a:p>
        </p:txBody>
      </p:sp>
    </p:spTree>
    <p:extLst>
      <p:ext uri="{BB962C8B-B14F-4D97-AF65-F5344CB8AC3E}">
        <p14:creationId xmlns:p14="http://schemas.microsoft.com/office/powerpoint/2010/main" val="4022752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Denetim</a:t>
            </a:r>
          </a:p>
        </p:txBody>
      </p:sp>
      <p:sp>
        <p:nvSpPr>
          <p:cNvPr id="3" name="İçerik Yer Tutucusu 2"/>
          <p:cNvSpPr>
            <a:spLocks noGrp="1"/>
          </p:cNvSpPr>
          <p:nvPr>
            <p:ph idx="1"/>
          </p:nvPr>
        </p:nvSpPr>
        <p:spPr/>
        <p:txBody>
          <a:bodyPr/>
          <a:lstStyle/>
          <a:p>
            <a:r>
              <a:rPr lang="tr-TR" dirty="0"/>
              <a:t>İç Denetim ise iç kontrol sisteminin etkinliğinin değerlendirilmesi ve sistemin etkinliğine katkı sağlamak konusunda rol oynar.</a:t>
            </a:r>
          </a:p>
        </p:txBody>
      </p:sp>
    </p:spTree>
    <p:extLst>
      <p:ext uri="{BB962C8B-B14F-4D97-AF65-F5344CB8AC3E}">
        <p14:creationId xmlns:p14="http://schemas.microsoft.com/office/powerpoint/2010/main" val="3246751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D6198AF-BEC7-4676-B168-897914C7A66B}"/>
              </a:ext>
            </a:extLst>
          </p:cNvPr>
          <p:cNvSpPr>
            <a:spLocks noGrp="1"/>
          </p:cNvSpPr>
          <p:nvPr>
            <p:ph idx="1"/>
          </p:nvPr>
        </p:nvSpPr>
        <p:spPr/>
        <p:txBody>
          <a:bodyPr>
            <a:normAutofit lnSpcReduction="10000"/>
          </a:bodyPr>
          <a:lstStyle/>
          <a:p>
            <a:endParaRPr lang="tr-TR" dirty="0"/>
          </a:p>
          <a:p>
            <a:endParaRPr lang="tr-TR" dirty="0"/>
          </a:p>
          <a:p>
            <a:endParaRPr lang="tr-TR" dirty="0"/>
          </a:p>
          <a:p>
            <a:endParaRPr lang="tr-TR" dirty="0"/>
          </a:p>
          <a:p>
            <a:endParaRPr lang="tr-TR" dirty="0"/>
          </a:p>
          <a:p>
            <a:endParaRPr lang="tr-TR" dirty="0"/>
          </a:p>
          <a:p>
            <a:endParaRPr lang="tr-TR" dirty="0"/>
          </a:p>
          <a:p>
            <a:pPr marL="0" indent="0">
              <a:buNone/>
            </a:pPr>
            <a:r>
              <a:rPr lang="tr-TR" dirty="0"/>
              <a:t>Selçuk ÖZEL</a:t>
            </a:r>
          </a:p>
          <a:p>
            <a:pPr marL="0" indent="0">
              <a:buNone/>
            </a:pPr>
            <a:r>
              <a:rPr lang="tr-TR" dirty="0"/>
              <a:t>Mali Hizmetler Uzman Yardımcısı</a:t>
            </a:r>
          </a:p>
        </p:txBody>
      </p:sp>
    </p:spTree>
    <p:extLst>
      <p:ext uri="{BB962C8B-B14F-4D97-AF65-F5344CB8AC3E}">
        <p14:creationId xmlns:p14="http://schemas.microsoft.com/office/powerpoint/2010/main" val="4213736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İç Kontrolün Tanımı</a:t>
            </a:r>
          </a:p>
        </p:txBody>
      </p:sp>
      <p:sp>
        <p:nvSpPr>
          <p:cNvPr id="3" name="İçerik Yer Tutucusu 2"/>
          <p:cNvSpPr>
            <a:spLocks noGrp="1"/>
          </p:cNvSpPr>
          <p:nvPr>
            <p:ph idx="1"/>
          </p:nvPr>
        </p:nvSpPr>
        <p:spPr/>
        <p:txBody>
          <a:bodyPr/>
          <a:lstStyle/>
          <a:p>
            <a:pPr algn="just"/>
            <a:r>
              <a:rPr lang="tr-TR" dirty="0"/>
              <a:t>İç kontrol kurumların hedeflerine ulaşması ve misyonlarını gerçekleştirmesi; bu yolda ilerlerken önlerine çıkabilecek belirsizliklerin en aza indirilmesi amacıyla uygulanan süreçtir.</a:t>
            </a:r>
          </a:p>
          <a:p>
            <a:pPr algn="just"/>
            <a:endParaRPr lang="tr-TR" dirty="0"/>
          </a:p>
          <a:p>
            <a:pPr algn="just"/>
            <a:r>
              <a:rPr lang="tr-TR" dirty="0"/>
              <a:t> İç kontrol, kurumların sürekli değişen çevre koşulları, hizmet alanların talepleri ve öncelikleri ile gelecekte ortaya çıkabilecek tehdit unsuru olan veya fırsatlar yaratabilecek risklerle başa çıkabilmeleri için yönetimi güçlendirir.</a:t>
            </a:r>
          </a:p>
        </p:txBody>
      </p:sp>
    </p:spTree>
    <p:extLst>
      <p:ext uri="{BB962C8B-B14F-4D97-AF65-F5344CB8AC3E}">
        <p14:creationId xmlns:p14="http://schemas.microsoft.com/office/powerpoint/2010/main" val="275865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715491"/>
            <a:ext cx="10515600" cy="3461472"/>
          </a:xfrm>
        </p:spPr>
        <p:txBody>
          <a:bodyPr/>
          <a:lstStyle/>
          <a:p>
            <a:pPr algn="just"/>
            <a:r>
              <a:rPr lang="tr-TR" dirty="0"/>
              <a:t>İç kontrol, kurumun, yönetimi ve personeli tarafından hayata geçirilen, belirlenmiş hedeflere ulaşmasında ve misyonunu gerçekleştirmesinde makul bir güvence sağlamak üzere tasarlanmış ve kurumun genelini etkileyen bütünleşmiş bir süreçtir.</a:t>
            </a:r>
          </a:p>
        </p:txBody>
      </p:sp>
      <p:sp>
        <p:nvSpPr>
          <p:cNvPr id="4" name="Unvan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b="1"/>
              <a:t>İç Kontrolün Tanımı</a:t>
            </a:r>
            <a:endParaRPr lang="tr-TR" b="1" dirty="0"/>
          </a:p>
        </p:txBody>
      </p:sp>
    </p:spTree>
    <p:extLst>
      <p:ext uri="{BB962C8B-B14F-4D97-AF65-F5344CB8AC3E}">
        <p14:creationId xmlns:p14="http://schemas.microsoft.com/office/powerpoint/2010/main" val="1879374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İç Kontrol Tanımında Önemli Olan Bazı Unsurlar</a:t>
            </a:r>
          </a:p>
        </p:txBody>
      </p:sp>
      <p:sp>
        <p:nvSpPr>
          <p:cNvPr id="3" name="İçerik Yer Tutucusu 2"/>
          <p:cNvSpPr>
            <a:spLocks noGrp="1"/>
          </p:cNvSpPr>
          <p:nvPr>
            <p:ph idx="1"/>
          </p:nvPr>
        </p:nvSpPr>
        <p:spPr/>
        <p:txBody>
          <a:bodyPr>
            <a:normAutofit/>
          </a:bodyPr>
          <a:lstStyle/>
          <a:p>
            <a:r>
              <a:rPr lang="tr-TR" dirty="0"/>
              <a:t>İç kontrol bir süreçtir. Bunun anlamı iç kontrolün ulaşılmaya çalışılan bir amaç olmadığıdır. İç kontrolün süreç olması, aynı zamanda bir sonuç olmadığı anlamına da gelir. Bu süreç sonuca ulaşmak için kullanılan bir araçtır.</a:t>
            </a:r>
          </a:p>
          <a:p>
            <a:endParaRPr lang="tr-TR" dirty="0"/>
          </a:p>
        </p:txBody>
      </p:sp>
    </p:spTree>
    <p:extLst>
      <p:ext uri="{BB962C8B-B14F-4D97-AF65-F5344CB8AC3E}">
        <p14:creationId xmlns:p14="http://schemas.microsoft.com/office/powerpoint/2010/main" val="2232771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İç Kontrol Tanımında Önemli Olan Bazı Unsurlar</a:t>
            </a:r>
            <a:endParaRPr lang="tr-TR" sz="3200" dirty="0"/>
          </a:p>
        </p:txBody>
      </p:sp>
      <p:sp>
        <p:nvSpPr>
          <p:cNvPr id="3" name="İçerik Yer Tutucusu 2"/>
          <p:cNvSpPr>
            <a:spLocks noGrp="1"/>
          </p:cNvSpPr>
          <p:nvPr>
            <p:ph idx="1"/>
          </p:nvPr>
        </p:nvSpPr>
        <p:spPr/>
        <p:txBody>
          <a:bodyPr/>
          <a:lstStyle/>
          <a:p>
            <a:r>
              <a:rPr lang="tr-TR" dirty="0"/>
              <a:t>İç kontrol insanlardan etkilenir. Bu süreç sadece politika kuralları, el kitapları ve talimat metinleri değildir. Kurumun her seviyesinde yer alan insanlar iç kontrolün bir parçasıdır ve uygulanmasından sorumludur.</a:t>
            </a:r>
          </a:p>
          <a:p>
            <a:endParaRPr lang="tr-TR" dirty="0"/>
          </a:p>
        </p:txBody>
      </p:sp>
    </p:spTree>
    <p:extLst>
      <p:ext uri="{BB962C8B-B14F-4D97-AF65-F5344CB8AC3E}">
        <p14:creationId xmlns:p14="http://schemas.microsoft.com/office/powerpoint/2010/main" val="3371707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İç Kontrol Tanımında Önemli Olan Bazı Unsurlar</a:t>
            </a:r>
            <a:endParaRPr lang="tr-TR" sz="3600" dirty="0"/>
          </a:p>
        </p:txBody>
      </p:sp>
      <p:sp>
        <p:nvSpPr>
          <p:cNvPr id="3" name="İçerik Yer Tutucusu 2"/>
          <p:cNvSpPr>
            <a:spLocks noGrp="1"/>
          </p:cNvSpPr>
          <p:nvPr>
            <p:ph idx="1"/>
          </p:nvPr>
        </p:nvSpPr>
        <p:spPr/>
        <p:txBody>
          <a:bodyPr/>
          <a:lstStyle/>
          <a:p>
            <a:r>
              <a:rPr lang="tr-TR" dirty="0"/>
              <a:t>İç kontrol kurumun hedeflerine ulaşılmasında üst yönetime ve idarecilere sadece makul bir güvence sağlar. Kurum, hedefine doğru ilerlerken iç ve dış etkenlere maruz kalır. Kurumun bir parçası olan çalışanlar iç etkenlere örnek olarak gösterilebilir. Kişilerin karakter özellikleri, ahlaki değerleri ve yetkinlikleri iç kontrolün etkinliği ile doğrudan ilgilidir. İç kontrol ile insanların içsel özelliklerini tamamen kontrol etmek mümkün değildir. Dış etken olarak gösterilebilecek risklerin ki buna ekonomik kriz örnek verilebilir, bir kısmını da tamamen kontrol etmek imkansızdır. Bu nedenle iç kontrol kurum için kesin bir güvence değil, makul bir güvence sağlar.</a:t>
            </a:r>
          </a:p>
          <a:p>
            <a:endParaRPr lang="tr-TR" dirty="0"/>
          </a:p>
        </p:txBody>
      </p:sp>
    </p:spTree>
    <p:extLst>
      <p:ext uri="{BB962C8B-B14F-4D97-AF65-F5344CB8AC3E}">
        <p14:creationId xmlns:p14="http://schemas.microsoft.com/office/powerpoint/2010/main" val="336915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İç Kontrol Sadece Mali İşlemleri Mi Kapsar?</a:t>
            </a:r>
          </a:p>
        </p:txBody>
      </p:sp>
      <p:sp>
        <p:nvSpPr>
          <p:cNvPr id="3" name="İçerik Yer Tutucusu 2"/>
          <p:cNvSpPr>
            <a:spLocks noGrp="1"/>
          </p:cNvSpPr>
          <p:nvPr>
            <p:ph idx="1"/>
          </p:nvPr>
        </p:nvSpPr>
        <p:spPr/>
        <p:txBody>
          <a:bodyPr/>
          <a:lstStyle/>
          <a:p>
            <a:pPr algn="just"/>
            <a:r>
              <a:rPr lang="tr-TR" dirty="0"/>
              <a:t>İç kontrol sadece finansal işlemler ve raporlama ile ilgili değil; yönetimi, idare süreçlerini, stratejiyi ve kurumun diğer faaliyet ve operasyonlarını kapsayan, uyum ve performans ölçeğinde uygulanan tüm kontrolleri ifade eder. Bu yönüyle iç kontrol daha önceki sadece finansman kontrolü anlayışından çok daha geniş çerçevelidir. İç kontrol kurumun doğasına ve ihtiyaçlarına uygun olmalıdır. Bu süreç, kurumların misyonlarını gerçekleştirmelerinin en etkili yoludur.</a:t>
            </a:r>
          </a:p>
        </p:txBody>
      </p:sp>
    </p:spTree>
    <p:extLst>
      <p:ext uri="{BB962C8B-B14F-4D97-AF65-F5344CB8AC3E}">
        <p14:creationId xmlns:p14="http://schemas.microsoft.com/office/powerpoint/2010/main" val="2026855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Kurum İçin </a:t>
            </a:r>
            <a:r>
              <a:rPr lang="tr-TR"/>
              <a:t>İç Kontrol</a:t>
            </a:r>
          </a:p>
        </p:txBody>
      </p:sp>
      <p:sp>
        <p:nvSpPr>
          <p:cNvPr id="3" name="İçerik Yer Tutucusu 2"/>
          <p:cNvSpPr>
            <a:spLocks noGrp="1"/>
          </p:cNvSpPr>
          <p:nvPr>
            <p:ph idx="1"/>
          </p:nvPr>
        </p:nvSpPr>
        <p:spPr/>
        <p:txBody>
          <a:bodyPr/>
          <a:lstStyle/>
          <a:p>
            <a:r>
              <a:rPr lang="tr-TR" dirty="0"/>
              <a:t>Her kurumun iç kontrol sistemi aynı değildir. </a:t>
            </a:r>
          </a:p>
          <a:p>
            <a:r>
              <a:rPr lang="tr-TR" dirty="0"/>
              <a:t>Kurumlar ve kontrolleri; sektöre, organizasyon yapısına, kurum kültürüne ve yönetim felsefesine göre farklılaşır. </a:t>
            </a:r>
          </a:p>
          <a:p>
            <a:r>
              <a:rPr lang="tr-TR" dirty="0"/>
              <a:t>Tek bir model olarak verilen iç kontrol yapısını, her kurum kendine uyarlamalıdır. </a:t>
            </a:r>
          </a:p>
          <a:p>
            <a:r>
              <a:rPr lang="tr-TR" dirty="0"/>
              <a:t>Yönetim, yerleştireceği kontrollerin yapısına kendi kurumunu dikkate alarak karar vermeli ve uyarlama işlemini yaparken kurumun özel ihtiyaçlarını göz önünde bulundurmalıdır.</a:t>
            </a:r>
          </a:p>
        </p:txBody>
      </p:sp>
    </p:spTree>
    <p:extLst>
      <p:ext uri="{BB962C8B-B14F-4D97-AF65-F5344CB8AC3E}">
        <p14:creationId xmlns:p14="http://schemas.microsoft.com/office/powerpoint/2010/main" val="947526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Kamuda İç Kontrol</a:t>
            </a:r>
          </a:p>
        </p:txBody>
      </p:sp>
      <p:sp>
        <p:nvSpPr>
          <p:cNvPr id="3" name="İçerik Yer Tutucusu 2"/>
          <p:cNvSpPr>
            <a:spLocks noGrp="1"/>
          </p:cNvSpPr>
          <p:nvPr>
            <p:ph idx="1"/>
          </p:nvPr>
        </p:nvSpPr>
        <p:spPr/>
        <p:txBody>
          <a:bodyPr/>
          <a:lstStyle/>
          <a:p>
            <a:r>
              <a:rPr lang="tr-TR" dirty="0"/>
              <a:t>İç kontrol özel sektörü olduğu kadar kamu sektörünü de ilgilendirir. </a:t>
            </a:r>
          </a:p>
          <a:p>
            <a:r>
              <a:rPr lang="tr-TR" dirty="0"/>
              <a:t>Özel sektörde şirketin öncelikli amacı genellikle hissedarların elde ettiği değeri artırmaktır. </a:t>
            </a:r>
          </a:p>
          <a:p>
            <a:r>
              <a:rPr lang="tr-TR" dirty="0"/>
              <a:t>Kamu sektöründe ise amaç genellikle bir hizmetin yerine getirilmesi veya kamu yararı sağlayan bir sonucun elde edilmesidir. </a:t>
            </a:r>
          </a:p>
          <a:p>
            <a:r>
              <a:rPr lang="tr-TR" dirty="0"/>
              <a:t>Kamu sektöründe yönetimin sorumluluğu kaynakların kullanılması ve sonuçlara ulaşılmasıdır.</a:t>
            </a:r>
          </a:p>
        </p:txBody>
      </p:sp>
    </p:spTree>
    <p:extLst>
      <p:ext uri="{BB962C8B-B14F-4D97-AF65-F5344CB8AC3E}">
        <p14:creationId xmlns:p14="http://schemas.microsoft.com/office/powerpoint/2010/main" val="7748741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954</Words>
  <Application>Microsoft Office PowerPoint</Application>
  <PresentationFormat>Geniş ekran</PresentationFormat>
  <Paragraphs>68</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İÇ KONTROL NEDİR? </vt:lpstr>
      <vt:lpstr>İç Kontrolün Tanımı</vt:lpstr>
      <vt:lpstr>PowerPoint Sunusu</vt:lpstr>
      <vt:lpstr>İç Kontrol Tanımında Önemli Olan Bazı Unsurlar</vt:lpstr>
      <vt:lpstr>İç Kontrol Tanımında Önemli Olan Bazı Unsurlar</vt:lpstr>
      <vt:lpstr>İç Kontrol Tanımında Önemli Olan Bazı Unsurlar</vt:lpstr>
      <vt:lpstr>İç Kontrol Sadece Mali İşlemleri Mi Kapsar?</vt:lpstr>
      <vt:lpstr>Kurum İçin İç Kontrol</vt:lpstr>
      <vt:lpstr>Kamuda İç Kontrol</vt:lpstr>
      <vt:lpstr>Kurumların Başlıca Dört Hedefi Vardır</vt:lpstr>
      <vt:lpstr>İç Kontrolün İçeriği</vt:lpstr>
      <vt:lpstr>İç Kontrol Algısı</vt:lpstr>
      <vt:lpstr>İç Kontrol Faaliyetlerinin Etkinliği</vt:lpstr>
      <vt:lpstr>İç Kontrol Faaliyetlerinin Etkinliği</vt:lpstr>
      <vt:lpstr>İç Kontrolde Personelin Sorumluluğu</vt:lpstr>
      <vt:lpstr>İç Denetim</vt:lpstr>
      <vt:lpstr>PowerPoint Sunusu</vt:lpstr>
    </vt:vector>
  </TitlesOfParts>
  <Company>Pamukkale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 KONTROL NEDİR?</dc:title>
  <dc:creator>SELÇUK ÖZEL</dc:creator>
  <cp:lastModifiedBy>Selcuk</cp:lastModifiedBy>
  <cp:revision>3</cp:revision>
  <dcterms:created xsi:type="dcterms:W3CDTF">2020-02-10T12:19:36Z</dcterms:created>
  <dcterms:modified xsi:type="dcterms:W3CDTF">2020-02-10T19:41:24Z</dcterms:modified>
</cp:coreProperties>
</file>