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70" r:id="rId4"/>
    <p:sldId id="259" r:id="rId5"/>
    <p:sldId id="271" r:id="rId6"/>
    <p:sldId id="258" r:id="rId7"/>
    <p:sldId id="260" r:id="rId8"/>
    <p:sldId id="261" r:id="rId9"/>
    <p:sldId id="262" r:id="rId10"/>
    <p:sldId id="267" r:id="rId11"/>
    <p:sldId id="265" r:id="rId12"/>
    <p:sldId id="281" r:id="rId13"/>
    <p:sldId id="266" r:id="rId14"/>
    <p:sldId id="278" r:id="rId15"/>
    <p:sldId id="279" r:id="rId16"/>
    <p:sldId id="272" r:id="rId17"/>
    <p:sldId id="283" r:id="rId18"/>
    <p:sldId id="282" r:id="rId19"/>
    <p:sldId id="274" r:id="rId20"/>
    <p:sldId id="277"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7828"/>
    <a:srgbClr val="A23C33"/>
    <a:srgbClr val="44709D"/>
    <a:srgbClr val="3C9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44" autoAdjust="0"/>
  </p:normalViewPr>
  <p:slideViewPr>
    <p:cSldViewPr snapToGrid="0">
      <p:cViewPr varScale="1">
        <p:scale>
          <a:sx n="101" d="100"/>
          <a:sy n="101" d="100"/>
        </p:scale>
        <p:origin x="8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DB492-6841-4A49-999F-E2B61B341A7C}" type="datetimeFigureOut">
              <a:rPr lang="tr-TR" smtClean="0"/>
              <a:t>3.10.2022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DDF19-B480-4077-BE60-092CC7A082BF}" type="slidenum">
              <a:rPr lang="tr-TR" smtClean="0"/>
              <a:t>‹#›</a:t>
            </a:fld>
            <a:endParaRPr lang="tr-TR"/>
          </a:p>
        </p:txBody>
      </p:sp>
    </p:spTree>
    <p:extLst>
      <p:ext uri="{BB962C8B-B14F-4D97-AF65-F5344CB8AC3E}">
        <p14:creationId xmlns:p14="http://schemas.microsoft.com/office/powerpoint/2010/main" val="386028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30DDF19-B480-4077-BE60-092CC7A082BF}" type="slidenum">
              <a:rPr lang="tr-TR" smtClean="0"/>
              <a:t>4</a:t>
            </a:fld>
            <a:endParaRPr lang="tr-TR"/>
          </a:p>
        </p:txBody>
      </p:sp>
    </p:spTree>
    <p:extLst>
      <p:ext uri="{BB962C8B-B14F-4D97-AF65-F5344CB8AC3E}">
        <p14:creationId xmlns:p14="http://schemas.microsoft.com/office/powerpoint/2010/main" val="329799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Kalite Güvencesi Kültürünün Yayılımı</a:t>
            </a:r>
          </a:p>
        </p:txBody>
      </p:sp>
      <p:sp>
        <p:nvSpPr>
          <p:cNvPr id="4" name="Slayt Numarası Yer Tutucusu 3"/>
          <p:cNvSpPr>
            <a:spLocks noGrp="1"/>
          </p:cNvSpPr>
          <p:nvPr>
            <p:ph type="sldNum" sz="quarter" idx="5"/>
          </p:nvPr>
        </p:nvSpPr>
        <p:spPr/>
        <p:txBody>
          <a:bodyPr/>
          <a:lstStyle/>
          <a:p>
            <a:fld id="{A30DDF19-B480-4077-BE60-092CC7A082BF}" type="slidenum">
              <a:rPr lang="tr-TR" smtClean="0"/>
              <a:t>5</a:t>
            </a:fld>
            <a:endParaRPr lang="tr-TR"/>
          </a:p>
        </p:txBody>
      </p:sp>
    </p:spTree>
    <p:extLst>
      <p:ext uri="{BB962C8B-B14F-4D97-AF65-F5344CB8AC3E}">
        <p14:creationId xmlns:p14="http://schemas.microsoft.com/office/powerpoint/2010/main" val="181049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36F24C-8AD9-40A9-B1EC-36FE90521436}" type="datetimeFigureOut">
              <a:rPr lang="tr-TR" smtClean="0"/>
              <a:t>3.10.2022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4C14768C-A7E4-4996-8E16-A09FD3FA4CAB}"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657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8736F24C-8AD9-40A9-B1EC-36FE90521436}" type="datetimeFigureOut">
              <a:rPr lang="tr-TR" smtClean="0"/>
              <a:t>3.10.2022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14768C-A7E4-4996-8E16-A09FD3FA4CAB}" type="slidenum">
              <a:rPr lang="tr-TR" smtClean="0"/>
              <a:t>‹#›</a:t>
            </a:fld>
            <a:endParaRPr lang="tr-TR"/>
          </a:p>
        </p:txBody>
      </p:sp>
    </p:spTree>
    <p:extLst>
      <p:ext uri="{BB962C8B-B14F-4D97-AF65-F5344CB8AC3E}">
        <p14:creationId xmlns:p14="http://schemas.microsoft.com/office/powerpoint/2010/main" val="9808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736F24C-8AD9-40A9-B1EC-36FE90521436}"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14768C-A7E4-4996-8E16-A09FD3FA4CAB}"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1042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736F24C-8AD9-40A9-B1EC-36FE90521436}"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14768C-A7E4-4996-8E16-A09FD3FA4CAB}"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9626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736F24C-8AD9-40A9-B1EC-36FE90521436}"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14768C-A7E4-4996-8E16-A09FD3FA4CAB}" type="slidenum">
              <a:rPr lang="tr-TR" smtClean="0"/>
              <a:t>‹#›</a:t>
            </a:fld>
            <a:endParaRPr lang="tr-TR"/>
          </a:p>
        </p:txBody>
      </p:sp>
    </p:spTree>
    <p:extLst>
      <p:ext uri="{BB962C8B-B14F-4D97-AF65-F5344CB8AC3E}">
        <p14:creationId xmlns:p14="http://schemas.microsoft.com/office/powerpoint/2010/main" val="1189880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736F24C-8AD9-40A9-B1EC-36FE90521436}"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14768C-A7E4-4996-8E16-A09FD3FA4CAB}"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8371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736F24C-8AD9-40A9-B1EC-36FE90521436}"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14768C-A7E4-4996-8E16-A09FD3FA4CAB}"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662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36F24C-8AD9-40A9-B1EC-36FE90521436}"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14768C-A7E4-4996-8E16-A09FD3FA4CAB}"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3380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36F24C-8AD9-40A9-B1EC-36FE90521436}"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14768C-A7E4-4996-8E16-A09FD3FA4CAB}"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96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97280" y="-403848"/>
            <a:ext cx="10058400" cy="1450757"/>
          </a:xfrm>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8736F24C-8AD9-40A9-B1EC-36FE90521436}"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14768C-A7E4-4996-8E16-A09FD3FA4CAB}" type="slidenum">
              <a:rPr lang="tr-TR" smtClean="0"/>
              <a:t>‹#›</a:t>
            </a:fld>
            <a:endParaRPr lang="tr-TR"/>
          </a:p>
        </p:txBody>
      </p:sp>
    </p:spTree>
    <p:extLst>
      <p:ext uri="{BB962C8B-B14F-4D97-AF65-F5344CB8AC3E}">
        <p14:creationId xmlns:p14="http://schemas.microsoft.com/office/powerpoint/2010/main" val="244705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154800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02271" y="486326"/>
            <a:ext cx="9601196" cy="1303867"/>
          </a:xfrm>
        </p:spPr>
        <p:txBody>
          <a:body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8736F24C-8AD9-40A9-B1EC-36FE90521436}"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14768C-A7E4-4996-8E16-A09FD3FA4CAB}" type="slidenum">
              <a:rPr lang="tr-TR" smtClean="0"/>
              <a:t>‹#›</a:t>
            </a:fld>
            <a:endParaRPr lang="tr-TR"/>
          </a:p>
        </p:txBody>
      </p:sp>
    </p:spTree>
    <p:extLst>
      <p:ext uri="{BB962C8B-B14F-4D97-AF65-F5344CB8AC3E}">
        <p14:creationId xmlns:p14="http://schemas.microsoft.com/office/powerpoint/2010/main" val="226369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736F24C-8AD9-40A9-B1EC-36FE90521436}" type="datetimeFigureOut">
              <a:rPr lang="tr-TR" smtClean="0"/>
              <a:t>3.10.2022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14768C-A7E4-4996-8E16-A09FD3FA4CAB}"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2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736F24C-8AD9-40A9-B1EC-36FE90521436}" type="datetimeFigureOut">
              <a:rPr lang="tr-TR" smtClean="0"/>
              <a:t>3.10.2022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14768C-A7E4-4996-8E16-A09FD3FA4CAB}" type="slidenum">
              <a:rPr lang="tr-TR" smtClean="0"/>
              <a:t>‹#›</a:t>
            </a:fld>
            <a:endParaRPr lang="tr-TR"/>
          </a:p>
        </p:txBody>
      </p:sp>
    </p:spTree>
    <p:extLst>
      <p:ext uri="{BB962C8B-B14F-4D97-AF65-F5344CB8AC3E}">
        <p14:creationId xmlns:p14="http://schemas.microsoft.com/office/powerpoint/2010/main" val="2069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736F24C-8AD9-40A9-B1EC-36FE90521436}" type="datetimeFigureOut">
              <a:rPr lang="tr-TR" smtClean="0"/>
              <a:t>3.10.2022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C14768C-A7E4-4996-8E16-A09FD3FA4CAB}"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736F24C-8AD9-40A9-B1EC-36FE90521436}" type="datetimeFigureOut">
              <a:rPr lang="tr-TR" smtClean="0"/>
              <a:t>3.10.2022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C14768C-A7E4-4996-8E16-A09FD3FA4CAB}"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033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6F24C-8AD9-40A9-B1EC-36FE90521436}" type="datetimeFigureOut">
              <a:rPr lang="tr-TR" smtClean="0"/>
              <a:t>3.10.2022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C14768C-A7E4-4996-8E16-A09FD3FA4CAB}" type="slidenum">
              <a:rPr lang="tr-TR" smtClean="0"/>
              <a:t>‹#›</a:t>
            </a:fld>
            <a:endParaRPr lang="tr-TR"/>
          </a:p>
        </p:txBody>
      </p:sp>
    </p:spTree>
    <p:extLst>
      <p:ext uri="{BB962C8B-B14F-4D97-AF65-F5344CB8AC3E}">
        <p14:creationId xmlns:p14="http://schemas.microsoft.com/office/powerpoint/2010/main" val="336331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8736F24C-8AD9-40A9-B1EC-36FE90521436}" type="datetimeFigureOut">
              <a:rPr lang="tr-TR" smtClean="0"/>
              <a:t>3.10.2022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14768C-A7E4-4996-8E16-A09FD3FA4CAB}"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773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8736F24C-8AD9-40A9-B1EC-36FE90521436}" type="datetimeFigureOut">
              <a:rPr lang="tr-TR" smtClean="0"/>
              <a:t>3.10.2022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14768C-A7E4-4996-8E16-A09FD3FA4CAB}" type="slidenum">
              <a:rPr lang="tr-TR" smtClean="0"/>
              <a:t>‹#›</a:t>
            </a:fld>
            <a:endParaRPr lang="tr-TR"/>
          </a:p>
        </p:txBody>
      </p:sp>
    </p:spTree>
    <p:extLst>
      <p:ext uri="{BB962C8B-B14F-4D97-AF65-F5344CB8AC3E}">
        <p14:creationId xmlns:p14="http://schemas.microsoft.com/office/powerpoint/2010/main" val="342573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36F24C-8AD9-40A9-B1EC-36FE90521436}" type="datetimeFigureOut">
              <a:rPr lang="tr-TR" smtClean="0"/>
              <a:t>3.10.2022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14768C-A7E4-4996-8E16-A09FD3FA4CAB}" type="slidenum">
              <a:rPr lang="tr-TR" smtClean="0"/>
              <a:t>‹#›</a:t>
            </a:fld>
            <a:endParaRPr lang="tr-TR"/>
          </a:p>
        </p:txBody>
      </p:sp>
    </p:spTree>
    <p:extLst>
      <p:ext uri="{BB962C8B-B14F-4D97-AF65-F5344CB8AC3E}">
        <p14:creationId xmlns:p14="http://schemas.microsoft.com/office/powerpoint/2010/main" val="39981280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662"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au.edu.tr/kavdem/tr/sayfa/oz-degerlendirme-anketler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pp.pusula.pau.edu.tr/gb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ortal.yokak.gov.tr/makale/kalite-guvencesi-kultur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ortal.yokak.gov.tr/makale/kalite-guvencesi-kultur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ortal.yokak.gov.tr/makale/kalite-komisyonu-calismalarina-paydas-katiliminin-saglanmas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A84F4F7-958E-4CD3-846C-96F054113C7E}"/>
              </a:ext>
            </a:extLst>
          </p:cNvPr>
          <p:cNvSpPr>
            <a:spLocks noGrp="1"/>
          </p:cNvSpPr>
          <p:nvPr>
            <p:ph type="ctrTitle"/>
          </p:nvPr>
        </p:nvSpPr>
        <p:spPr>
          <a:xfrm>
            <a:off x="2688165" y="971427"/>
            <a:ext cx="6815669" cy="3410309"/>
          </a:xfrm>
        </p:spPr>
        <p:txBody>
          <a:bodyPr>
            <a:normAutofit/>
          </a:bodyPr>
          <a:lstStyle/>
          <a:p>
            <a:r>
              <a:rPr lang="tr-TR" sz="4400" dirty="0"/>
              <a:t>Kalite Yönetimi ve Veri Değerlendirme Uygulama ve Araştırma Merkezi</a:t>
            </a:r>
            <a:br>
              <a:rPr lang="tr-TR" sz="4400" dirty="0"/>
            </a:br>
            <a:r>
              <a:rPr lang="tr-TR" b="1" dirty="0"/>
              <a:t>KAVDEM</a:t>
            </a:r>
          </a:p>
        </p:txBody>
      </p:sp>
      <p:sp>
        <p:nvSpPr>
          <p:cNvPr id="3" name="Alt Başlık 2">
            <a:extLst>
              <a:ext uri="{FF2B5EF4-FFF2-40B4-BE49-F238E27FC236}">
                <a16:creationId xmlns:a16="http://schemas.microsoft.com/office/drawing/2014/main" id="{524C2FDE-34C2-479F-B3C7-62899C1BCCD8}"/>
              </a:ext>
            </a:extLst>
          </p:cNvPr>
          <p:cNvSpPr>
            <a:spLocks noGrp="1"/>
          </p:cNvSpPr>
          <p:nvPr>
            <p:ph type="subTitle" idx="1"/>
          </p:nvPr>
        </p:nvSpPr>
        <p:spPr>
          <a:xfrm>
            <a:off x="1523999" y="4381736"/>
            <a:ext cx="9144000" cy="1655762"/>
          </a:xfrm>
        </p:spPr>
        <p:txBody>
          <a:bodyPr>
            <a:normAutofit/>
          </a:bodyPr>
          <a:lstStyle/>
          <a:p>
            <a:r>
              <a:rPr lang="tr-TR" sz="3200" b="1" dirty="0">
                <a:solidFill>
                  <a:schemeClr val="accent4">
                    <a:lumMod val="75000"/>
                  </a:schemeClr>
                </a:solidFill>
              </a:rPr>
              <a:t>AKADEMİK BİRİM ZİYARETLERİ</a:t>
            </a:r>
          </a:p>
        </p:txBody>
      </p:sp>
    </p:spTree>
    <p:extLst>
      <p:ext uri="{BB962C8B-B14F-4D97-AF65-F5344CB8AC3E}">
        <p14:creationId xmlns:p14="http://schemas.microsoft.com/office/powerpoint/2010/main" val="77198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388EFDB-A6CC-4221-A2B3-6D6AC1A7EF02}"/>
              </a:ext>
            </a:extLst>
          </p:cNvPr>
          <p:cNvSpPr>
            <a:spLocks noGrp="1"/>
          </p:cNvSpPr>
          <p:nvPr>
            <p:ph type="title"/>
          </p:nvPr>
        </p:nvSpPr>
        <p:spPr/>
        <p:txBody>
          <a:bodyPr/>
          <a:lstStyle/>
          <a:p>
            <a:r>
              <a:rPr lang="tr-TR" b="1" dirty="0">
                <a:solidFill>
                  <a:schemeClr val="accent1"/>
                </a:solidFill>
              </a:rPr>
              <a:t>Öz Değerlendirme Anketleri</a:t>
            </a:r>
          </a:p>
        </p:txBody>
      </p:sp>
      <p:sp>
        <p:nvSpPr>
          <p:cNvPr id="3" name="İçerik Yer Tutucusu 2">
            <a:extLst>
              <a:ext uri="{FF2B5EF4-FFF2-40B4-BE49-F238E27FC236}">
                <a16:creationId xmlns:a16="http://schemas.microsoft.com/office/drawing/2014/main" id="{27D0606D-71DC-4602-AA6F-AF0E8A403433}"/>
              </a:ext>
            </a:extLst>
          </p:cNvPr>
          <p:cNvSpPr>
            <a:spLocks noGrp="1"/>
          </p:cNvSpPr>
          <p:nvPr>
            <p:ph idx="1"/>
          </p:nvPr>
        </p:nvSpPr>
        <p:spPr>
          <a:xfrm>
            <a:off x="1097280" y="1845734"/>
            <a:ext cx="6113145" cy="4023360"/>
          </a:xfrm>
        </p:spPr>
        <p:txBody>
          <a:bodyPr>
            <a:normAutofit/>
          </a:bodyPr>
          <a:lstStyle/>
          <a:p>
            <a:r>
              <a:rPr lang="tr-TR" sz="2800" dirty="0"/>
              <a:t>Öz Değerlendirme Anketlerine katılımın sağlanması</a:t>
            </a:r>
          </a:p>
          <a:p>
            <a:r>
              <a:rPr lang="tr-TR" sz="2800" dirty="0"/>
              <a:t>KAVDEM tarafından hazırlanıp yayınlanan anket sonuç raporuna göre iyileştirme faaliyetlerinin planlanması</a:t>
            </a:r>
          </a:p>
          <a:p>
            <a:r>
              <a:rPr lang="tr-TR" sz="2800" dirty="0"/>
              <a:t>İyileştirme faaliyetlerinin kayıt altına alınması</a:t>
            </a:r>
          </a:p>
        </p:txBody>
      </p:sp>
      <p:pic>
        <p:nvPicPr>
          <p:cNvPr id="4" name="Resim 3">
            <a:hlinkClick r:id="rId2"/>
            <a:extLst>
              <a:ext uri="{FF2B5EF4-FFF2-40B4-BE49-F238E27FC236}">
                <a16:creationId xmlns:a16="http://schemas.microsoft.com/office/drawing/2014/main" id="{3270D04E-91AE-4BF3-A9DD-BAAA70981CB6}"/>
              </a:ext>
            </a:extLst>
          </p:cNvPr>
          <p:cNvPicPr>
            <a:picLocks noChangeAspect="1"/>
          </p:cNvPicPr>
          <p:nvPr/>
        </p:nvPicPr>
        <p:blipFill>
          <a:blip r:embed="rId3"/>
          <a:stretch>
            <a:fillRect/>
          </a:stretch>
        </p:blipFill>
        <p:spPr>
          <a:xfrm>
            <a:off x="7565657" y="1566651"/>
            <a:ext cx="3165138" cy="4581525"/>
          </a:xfrm>
          <a:prstGeom prst="rect">
            <a:avLst/>
          </a:prstGeom>
        </p:spPr>
      </p:pic>
    </p:spTree>
    <p:extLst>
      <p:ext uri="{BB962C8B-B14F-4D97-AF65-F5344CB8AC3E}">
        <p14:creationId xmlns:p14="http://schemas.microsoft.com/office/powerpoint/2010/main" val="141917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1101019-211A-43C6-BE69-D0BE9EB99C9E}"/>
              </a:ext>
            </a:extLst>
          </p:cNvPr>
          <p:cNvSpPr>
            <a:spLocks noGrp="1"/>
          </p:cNvSpPr>
          <p:nvPr>
            <p:ph type="title"/>
          </p:nvPr>
        </p:nvSpPr>
        <p:spPr/>
        <p:txBody>
          <a:bodyPr/>
          <a:lstStyle/>
          <a:p>
            <a:r>
              <a:rPr lang="tr-TR" b="1" dirty="0">
                <a:solidFill>
                  <a:schemeClr val="accent1"/>
                </a:solidFill>
              </a:rPr>
              <a:t>BEKLENTİLER</a:t>
            </a:r>
          </a:p>
        </p:txBody>
      </p:sp>
      <p:sp>
        <p:nvSpPr>
          <p:cNvPr id="3" name="İçerik Yer Tutucusu 2">
            <a:extLst>
              <a:ext uri="{FF2B5EF4-FFF2-40B4-BE49-F238E27FC236}">
                <a16:creationId xmlns:a16="http://schemas.microsoft.com/office/drawing/2014/main" id="{D0900336-4C1B-4E41-A65F-1EE06E30D2D5}"/>
              </a:ext>
            </a:extLst>
          </p:cNvPr>
          <p:cNvSpPr>
            <a:spLocks noGrp="1"/>
          </p:cNvSpPr>
          <p:nvPr>
            <p:ph idx="1"/>
          </p:nvPr>
        </p:nvSpPr>
        <p:spPr>
          <a:xfrm>
            <a:off x="1097280" y="1845734"/>
            <a:ext cx="10058400" cy="4023360"/>
          </a:xfrm>
        </p:spPr>
        <p:txBody>
          <a:bodyPr>
            <a:normAutofit lnSpcReduction="10000"/>
          </a:bodyPr>
          <a:lstStyle/>
          <a:p>
            <a:r>
              <a:rPr lang="tr-TR" sz="2800" dirty="0"/>
              <a:t>Misyon, Vizyon ve Üniversite Politikaları</a:t>
            </a:r>
          </a:p>
          <a:p>
            <a:r>
              <a:rPr lang="tr-TR" sz="2800" dirty="0"/>
              <a:t>Organizasyon Şeması</a:t>
            </a:r>
          </a:p>
          <a:p>
            <a:r>
              <a:rPr lang="tr-TR" sz="2800" dirty="0"/>
              <a:t>Görev Tanımları</a:t>
            </a:r>
          </a:p>
          <a:p>
            <a:r>
              <a:rPr lang="tr-TR" sz="2800" dirty="0"/>
              <a:t>İş Akışları</a:t>
            </a:r>
          </a:p>
          <a:p>
            <a:r>
              <a:rPr lang="tr-TR" sz="2800" dirty="0"/>
              <a:t>Hizmet Envanteri ve Standartları</a:t>
            </a:r>
          </a:p>
          <a:p>
            <a:r>
              <a:rPr lang="tr-TR" sz="2800" dirty="0"/>
              <a:t>Birim Kalite Komitesi ve Danışma Kurulu Toplantıları</a:t>
            </a:r>
          </a:p>
          <a:p>
            <a:r>
              <a:rPr lang="tr-TR" sz="2800" dirty="0"/>
              <a:t>Web Sayfası Kalite Güvence Başlığı</a:t>
            </a:r>
          </a:p>
        </p:txBody>
      </p:sp>
    </p:spTree>
    <p:extLst>
      <p:ext uri="{BB962C8B-B14F-4D97-AF65-F5344CB8AC3E}">
        <p14:creationId xmlns:p14="http://schemas.microsoft.com/office/powerpoint/2010/main" val="315674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1101019-211A-43C6-BE69-D0BE9EB99C9E}"/>
              </a:ext>
            </a:extLst>
          </p:cNvPr>
          <p:cNvSpPr>
            <a:spLocks noGrp="1"/>
          </p:cNvSpPr>
          <p:nvPr>
            <p:ph type="title"/>
          </p:nvPr>
        </p:nvSpPr>
        <p:spPr/>
        <p:txBody>
          <a:bodyPr/>
          <a:lstStyle/>
          <a:p>
            <a:r>
              <a:rPr lang="tr-TR" b="1" dirty="0">
                <a:solidFill>
                  <a:schemeClr val="accent1"/>
                </a:solidFill>
              </a:rPr>
              <a:t>Genel Bildirim Sistemi</a:t>
            </a:r>
          </a:p>
        </p:txBody>
      </p:sp>
      <p:pic>
        <p:nvPicPr>
          <p:cNvPr id="4" name="Resim 3">
            <a:hlinkClick r:id="rId2"/>
            <a:extLst>
              <a:ext uri="{FF2B5EF4-FFF2-40B4-BE49-F238E27FC236}">
                <a16:creationId xmlns:a16="http://schemas.microsoft.com/office/drawing/2014/main" id="{C6C7B726-538A-45F5-BE60-2B221F3C62ED}"/>
              </a:ext>
            </a:extLst>
          </p:cNvPr>
          <p:cNvPicPr>
            <a:picLocks noChangeAspect="1"/>
          </p:cNvPicPr>
          <p:nvPr/>
        </p:nvPicPr>
        <p:blipFill>
          <a:blip r:embed="rId3"/>
          <a:stretch>
            <a:fillRect/>
          </a:stretch>
        </p:blipFill>
        <p:spPr>
          <a:xfrm>
            <a:off x="2176463" y="1580921"/>
            <a:ext cx="7318058" cy="4609376"/>
          </a:xfrm>
          <a:prstGeom prst="rect">
            <a:avLst/>
          </a:prstGeom>
        </p:spPr>
      </p:pic>
    </p:spTree>
    <p:extLst>
      <p:ext uri="{BB962C8B-B14F-4D97-AF65-F5344CB8AC3E}">
        <p14:creationId xmlns:p14="http://schemas.microsoft.com/office/powerpoint/2010/main" val="1229840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51A09F-F239-45C2-8D4A-8FA86647AE32}"/>
              </a:ext>
            </a:extLst>
          </p:cNvPr>
          <p:cNvSpPr>
            <a:spLocks noGrp="1"/>
          </p:cNvSpPr>
          <p:nvPr>
            <p:ph type="title"/>
          </p:nvPr>
        </p:nvSpPr>
        <p:spPr/>
        <p:txBody>
          <a:bodyPr>
            <a:normAutofit fontScale="90000"/>
          </a:bodyPr>
          <a:lstStyle/>
          <a:p>
            <a:r>
              <a:rPr lang="tr-TR" b="1" dirty="0">
                <a:solidFill>
                  <a:schemeClr val="accent1"/>
                </a:solidFill>
              </a:rPr>
              <a:t>Kurum/Birim İç Değerlendirme Raporu</a:t>
            </a:r>
          </a:p>
        </p:txBody>
      </p:sp>
      <p:sp>
        <p:nvSpPr>
          <p:cNvPr id="3" name="İçerik Yer Tutucusu 2">
            <a:extLst>
              <a:ext uri="{FF2B5EF4-FFF2-40B4-BE49-F238E27FC236}">
                <a16:creationId xmlns:a16="http://schemas.microsoft.com/office/drawing/2014/main" id="{C31FB7AA-8D02-4C64-ABCB-84B5B69BFC40}"/>
              </a:ext>
            </a:extLst>
          </p:cNvPr>
          <p:cNvSpPr>
            <a:spLocks noGrp="1"/>
          </p:cNvSpPr>
          <p:nvPr>
            <p:ph idx="1"/>
          </p:nvPr>
        </p:nvSpPr>
        <p:spPr>
          <a:xfrm>
            <a:off x="1097280" y="1845734"/>
            <a:ext cx="10058400" cy="4023360"/>
          </a:xfrm>
        </p:spPr>
        <p:txBody>
          <a:bodyPr>
            <a:normAutofit lnSpcReduction="10000"/>
          </a:bodyPr>
          <a:lstStyle/>
          <a:p>
            <a:pPr algn="just"/>
            <a:r>
              <a:rPr lang="tr-TR" dirty="0"/>
              <a:t>Birim Kalite Komiteleri tarafından birim içi değerlendirme raporunun hazırlanması</a:t>
            </a:r>
          </a:p>
          <a:p>
            <a:r>
              <a:rPr lang="tr-TR" dirty="0"/>
              <a:t>KİDR Kılavuz Açıklamaları</a:t>
            </a:r>
          </a:p>
          <a:p>
            <a:r>
              <a:rPr lang="tr-TR" dirty="0"/>
              <a:t>Uygulamaya ilişkin detay açıklamalar</a:t>
            </a:r>
          </a:p>
          <a:p>
            <a:r>
              <a:rPr lang="tr-TR" dirty="0"/>
              <a:t>PUKÖ Çevriminin dikkate alınması</a:t>
            </a:r>
          </a:p>
          <a:p>
            <a:pPr algn="just"/>
            <a:r>
              <a:rPr lang="tr-TR" dirty="0"/>
              <a:t>Uygulamalara yönelik kanıtların sunulması (doküman, kılavuz, yönetmelik-yönerge, süreç akışları, resmi yazı, toplantı tutanağı, anket sonuçları, resim, ekran alıntısı, web adresi vb.)</a:t>
            </a:r>
          </a:p>
          <a:p>
            <a:pPr algn="just"/>
            <a:r>
              <a:rPr lang="tr-TR" dirty="0"/>
              <a:t>KİDR Raporunda yer alan gelişmeye açık yönlerin iyileştirilmesi</a:t>
            </a:r>
          </a:p>
        </p:txBody>
      </p:sp>
    </p:spTree>
    <p:extLst>
      <p:ext uri="{BB962C8B-B14F-4D97-AF65-F5344CB8AC3E}">
        <p14:creationId xmlns:p14="http://schemas.microsoft.com/office/powerpoint/2010/main" val="1814683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51A09F-F239-45C2-8D4A-8FA86647AE32}"/>
              </a:ext>
            </a:extLst>
          </p:cNvPr>
          <p:cNvSpPr>
            <a:spLocks noGrp="1"/>
          </p:cNvSpPr>
          <p:nvPr>
            <p:ph type="title"/>
          </p:nvPr>
        </p:nvSpPr>
        <p:spPr/>
        <p:txBody>
          <a:bodyPr>
            <a:normAutofit/>
          </a:bodyPr>
          <a:lstStyle/>
          <a:p>
            <a:r>
              <a:rPr lang="tr-TR" b="1" dirty="0">
                <a:solidFill>
                  <a:schemeClr val="accent1"/>
                </a:solidFill>
              </a:rPr>
              <a:t>KİDR İçeriği Nasıl Olmalıdır?</a:t>
            </a:r>
          </a:p>
        </p:txBody>
      </p:sp>
      <p:sp>
        <p:nvSpPr>
          <p:cNvPr id="3" name="İçerik Yer Tutucusu 2">
            <a:extLst>
              <a:ext uri="{FF2B5EF4-FFF2-40B4-BE49-F238E27FC236}">
                <a16:creationId xmlns:a16="http://schemas.microsoft.com/office/drawing/2014/main" id="{C31FB7AA-8D02-4C64-ABCB-84B5B69BFC40}"/>
              </a:ext>
            </a:extLst>
          </p:cNvPr>
          <p:cNvSpPr>
            <a:spLocks noGrp="1"/>
          </p:cNvSpPr>
          <p:nvPr>
            <p:ph idx="1"/>
          </p:nvPr>
        </p:nvSpPr>
        <p:spPr>
          <a:xfrm>
            <a:off x="1021080" y="1906694"/>
            <a:ext cx="7178040" cy="4023360"/>
          </a:xfrm>
        </p:spPr>
        <p:txBody>
          <a:bodyPr>
            <a:normAutofit fontScale="92500" lnSpcReduction="20000"/>
          </a:bodyPr>
          <a:lstStyle/>
          <a:p>
            <a:pPr algn="just"/>
            <a:r>
              <a:rPr lang="tr-TR" dirty="0"/>
              <a:t>..… ölçütü ile ilgili planlarınız neler? Bunları nasıl planlıyorsunuz (hangi araçlarla, paydaşların katılımını sağlayarak mı)?</a:t>
            </a:r>
          </a:p>
          <a:p>
            <a:pPr algn="just"/>
            <a:r>
              <a:rPr lang="tr-TR" dirty="0"/>
              <a:t>Bu planlarınızla uyumlu olarak, ….. ölçütü kapsamında yaptığınız uygulamalarınız nelerdir?</a:t>
            </a:r>
          </a:p>
          <a:p>
            <a:pPr algn="just"/>
            <a:r>
              <a:rPr lang="tr-TR" dirty="0"/>
              <a:t>….. ölçütü kapsamındaki bu uygulamaların sonuçlarını nerelerde, hangi araçları kullanarak izliyorsunuz? Elde ettiğiniz sonuçlarınız nelerdir? Sonuçları nasıl analiz ediyor ve değerlendiriyorsunuz?</a:t>
            </a:r>
          </a:p>
          <a:p>
            <a:pPr algn="just"/>
            <a:r>
              <a:rPr lang="tr-TR" dirty="0"/>
              <a:t>….. ölçütü ile ilgili bu analizlerinizde ve değerlendirmelerinizden neler öğrendiniz ve neleri iyileştirdiniz? </a:t>
            </a:r>
          </a:p>
        </p:txBody>
      </p:sp>
      <p:sp>
        <p:nvSpPr>
          <p:cNvPr id="4" name="Dikdörtgen 3">
            <a:extLst>
              <a:ext uri="{FF2B5EF4-FFF2-40B4-BE49-F238E27FC236}">
                <a16:creationId xmlns:a16="http://schemas.microsoft.com/office/drawing/2014/main" id="{5298AB78-5605-4AF2-9E5E-34E47BB97CD1}"/>
              </a:ext>
            </a:extLst>
          </p:cNvPr>
          <p:cNvSpPr/>
          <p:nvPr/>
        </p:nvSpPr>
        <p:spPr>
          <a:xfrm>
            <a:off x="8521102" y="1906694"/>
            <a:ext cx="2543940" cy="923330"/>
          </a:xfrm>
          <a:prstGeom prst="rect">
            <a:avLst/>
          </a:prstGeom>
        </p:spPr>
        <p:txBody>
          <a:bodyPr wrap="square">
            <a:spAutoFit/>
          </a:bodyPr>
          <a:lstStyle/>
          <a:p>
            <a:pPr algn="ctr"/>
            <a:r>
              <a:rPr lang="en-US" b="1" dirty="0" err="1">
                <a:solidFill>
                  <a:srgbClr val="0051E8"/>
                </a:solidFill>
                <a:latin typeface="CamberW04-Medium" panose="01000000000000000000" pitchFamily="2" charset="-94"/>
                <a:cs typeface="DIN Pro Regular" panose="020B0504020101020102" pitchFamily="34" charset="0"/>
              </a:rPr>
              <a:t>Rapor</a:t>
            </a:r>
            <a:r>
              <a:rPr lang="tr-TR" b="1" dirty="0">
                <a:solidFill>
                  <a:srgbClr val="0051E8"/>
                </a:solidFill>
                <a:latin typeface="CamberW04-Medium" panose="01000000000000000000" pitchFamily="2" charset="-94"/>
                <a:cs typeface="DIN Pro Regular" panose="020B0504020101020102" pitchFamily="34" charset="0"/>
              </a:rPr>
              <a:t> dört</a:t>
            </a:r>
            <a:r>
              <a:rPr lang="en-US" b="1" dirty="0">
                <a:solidFill>
                  <a:srgbClr val="0051E8"/>
                </a:solidFill>
                <a:latin typeface="CamberW04-Medium" panose="01000000000000000000" pitchFamily="2" charset="-94"/>
                <a:cs typeface="DIN Pro Regular" panose="020B0504020101020102" pitchFamily="34" charset="0"/>
              </a:rPr>
              <a:t> </a:t>
            </a:r>
            <a:r>
              <a:rPr lang="en-US" b="1" dirty="0" err="1">
                <a:solidFill>
                  <a:srgbClr val="0051E8"/>
                </a:solidFill>
                <a:latin typeface="CamberW04-Medium" panose="01000000000000000000" pitchFamily="2" charset="-94"/>
                <a:cs typeface="DIN Pro Regular" panose="020B0504020101020102" pitchFamily="34" charset="0"/>
              </a:rPr>
              <a:t>sorunun</a:t>
            </a:r>
            <a:r>
              <a:rPr lang="en-US" b="1" dirty="0">
                <a:solidFill>
                  <a:srgbClr val="0051E8"/>
                </a:solidFill>
                <a:latin typeface="CamberW04-Medium" panose="01000000000000000000" pitchFamily="2" charset="-94"/>
                <a:cs typeface="DIN Pro Regular" panose="020B0504020101020102" pitchFamily="34" charset="0"/>
              </a:rPr>
              <a:t> her </a:t>
            </a:r>
            <a:r>
              <a:rPr lang="en-US" b="1" dirty="0" err="1">
                <a:solidFill>
                  <a:srgbClr val="0051E8"/>
                </a:solidFill>
                <a:latin typeface="CamberW04-Medium" panose="01000000000000000000" pitchFamily="2" charset="-94"/>
                <a:cs typeface="DIN Pro Regular" panose="020B0504020101020102" pitchFamily="34" charset="0"/>
              </a:rPr>
              <a:t>bir</a:t>
            </a:r>
            <a:r>
              <a:rPr lang="en-US" b="1" dirty="0">
                <a:solidFill>
                  <a:srgbClr val="0051E8"/>
                </a:solidFill>
                <a:latin typeface="CamberW04-Medium" panose="01000000000000000000" pitchFamily="2" charset="-94"/>
                <a:cs typeface="DIN Pro Regular" panose="020B0504020101020102" pitchFamily="34" charset="0"/>
              </a:rPr>
              <a:t> </a:t>
            </a:r>
            <a:r>
              <a:rPr lang="en-US" b="1" dirty="0" err="1">
                <a:solidFill>
                  <a:srgbClr val="0051E8"/>
                </a:solidFill>
                <a:latin typeface="CamberW04-Medium" panose="01000000000000000000" pitchFamily="2" charset="-94"/>
                <a:cs typeface="DIN Pro Regular" panose="020B0504020101020102" pitchFamily="34" charset="0"/>
              </a:rPr>
              <a:t>ölçüt</a:t>
            </a:r>
            <a:r>
              <a:rPr lang="en-US" b="1" dirty="0">
                <a:solidFill>
                  <a:srgbClr val="0051E8"/>
                </a:solidFill>
                <a:latin typeface="CamberW04-Medium" panose="01000000000000000000" pitchFamily="2" charset="-94"/>
                <a:cs typeface="DIN Pro Regular" panose="020B0504020101020102" pitchFamily="34" charset="0"/>
              </a:rPr>
              <a:t> </a:t>
            </a:r>
            <a:r>
              <a:rPr lang="en-US" b="1" dirty="0" err="1">
                <a:solidFill>
                  <a:srgbClr val="0051E8"/>
                </a:solidFill>
                <a:latin typeface="CamberW04-Medium" panose="01000000000000000000" pitchFamily="2" charset="-94"/>
                <a:cs typeface="DIN Pro Regular" panose="020B0504020101020102" pitchFamily="34" charset="0"/>
              </a:rPr>
              <a:t>bazında</a:t>
            </a:r>
            <a:r>
              <a:rPr lang="en-US" b="1" dirty="0">
                <a:solidFill>
                  <a:srgbClr val="0051E8"/>
                </a:solidFill>
                <a:latin typeface="CamberW04-Medium" panose="01000000000000000000" pitchFamily="2" charset="-94"/>
                <a:cs typeface="DIN Pro Regular" panose="020B0504020101020102" pitchFamily="34" charset="0"/>
              </a:rPr>
              <a:t> </a:t>
            </a:r>
            <a:r>
              <a:rPr lang="en-US" b="1" dirty="0" err="1">
                <a:solidFill>
                  <a:srgbClr val="0051E8"/>
                </a:solidFill>
                <a:latin typeface="CamberW04-Medium" panose="01000000000000000000" pitchFamily="2" charset="-94"/>
                <a:cs typeface="DIN Pro Regular" panose="020B0504020101020102" pitchFamily="34" charset="0"/>
              </a:rPr>
              <a:t>cevabını</a:t>
            </a:r>
            <a:r>
              <a:rPr lang="en-US" b="1" dirty="0">
                <a:solidFill>
                  <a:srgbClr val="0051E8"/>
                </a:solidFill>
                <a:latin typeface="CamberW04-Medium" panose="01000000000000000000" pitchFamily="2" charset="-94"/>
                <a:cs typeface="DIN Pro Regular" panose="020B0504020101020102" pitchFamily="34" charset="0"/>
              </a:rPr>
              <a:t> </a:t>
            </a:r>
            <a:r>
              <a:rPr lang="en-US" b="1" dirty="0" err="1">
                <a:solidFill>
                  <a:srgbClr val="0051E8"/>
                </a:solidFill>
                <a:latin typeface="CamberW04-Medium" panose="01000000000000000000" pitchFamily="2" charset="-94"/>
                <a:cs typeface="DIN Pro Regular" panose="020B0504020101020102" pitchFamily="34" charset="0"/>
              </a:rPr>
              <a:t>içermelidir</a:t>
            </a:r>
            <a:r>
              <a:rPr lang="tr-TR" b="1" dirty="0">
                <a:solidFill>
                  <a:srgbClr val="0051E8"/>
                </a:solidFill>
                <a:latin typeface="CamberW04-Medium" panose="01000000000000000000" pitchFamily="2" charset="-94"/>
                <a:cs typeface="DIN Pro Regular" panose="020B0504020101020102" pitchFamily="34" charset="0"/>
              </a:rPr>
              <a:t>.</a:t>
            </a:r>
            <a:endParaRPr lang="en-US" b="1" dirty="0">
              <a:solidFill>
                <a:srgbClr val="0051E8"/>
              </a:solidFill>
              <a:latin typeface="CamberW04-Medium" panose="01000000000000000000" pitchFamily="2" charset="-94"/>
              <a:cs typeface="DIN Pro Regular" panose="020B0504020101020102" pitchFamily="34" charset="0"/>
            </a:endParaRPr>
          </a:p>
        </p:txBody>
      </p:sp>
      <p:sp>
        <p:nvSpPr>
          <p:cNvPr id="29" name="Freeform 38">
            <a:extLst>
              <a:ext uri="{FF2B5EF4-FFF2-40B4-BE49-F238E27FC236}">
                <a16:creationId xmlns:a16="http://schemas.microsoft.com/office/drawing/2014/main" id="{F419A5EE-0383-44AD-AA97-508B0E5ED281}"/>
              </a:ext>
            </a:extLst>
          </p:cNvPr>
          <p:cNvSpPr>
            <a:spLocks/>
          </p:cNvSpPr>
          <p:nvPr/>
        </p:nvSpPr>
        <p:spPr bwMode="auto">
          <a:xfrm>
            <a:off x="13592686" y="10953343"/>
            <a:ext cx="2274590" cy="3794018"/>
          </a:xfrm>
          <a:custGeom>
            <a:avLst/>
            <a:gdLst>
              <a:gd name="T0" fmla="*/ 252 w 284"/>
              <a:gd name="T1" fmla="*/ 25 h 477"/>
              <a:gd name="T2" fmla="*/ 221 w 284"/>
              <a:gd name="T3" fmla="*/ 40 h 477"/>
              <a:gd name="T4" fmla="*/ 182 w 284"/>
              <a:gd name="T5" fmla="*/ 0 h 477"/>
              <a:gd name="T6" fmla="*/ 142 w 284"/>
              <a:gd name="T7" fmla="*/ 40 h 477"/>
              <a:gd name="T8" fmla="*/ 103 w 284"/>
              <a:gd name="T9" fmla="*/ 0 h 477"/>
              <a:gd name="T10" fmla="*/ 63 w 284"/>
              <a:gd name="T11" fmla="*/ 40 h 477"/>
              <a:gd name="T12" fmla="*/ 32 w 284"/>
              <a:gd name="T13" fmla="*/ 25 h 477"/>
              <a:gd name="T14" fmla="*/ 0 w 284"/>
              <a:gd name="T15" fmla="*/ 25 h 477"/>
              <a:gd name="T16" fmla="*/ 0 w 284"/>
              <a:gd name="T17" fmla="*/ 477 h 477"/>
              <a:gd name="T18" fmla="*/ 284 w 284"/>
              <a:gd name="T19" fmla="*/ 477 h 477"/>
              <a:gd name="T20" fmla="*/ 284 w 284"/>
              <a:gd name="T21" fmla="*/ 25 h 477"/>
              <a:gd name="T22" fmla="*/ 252 w 284"/>
              <a:gd name="T23" fmla="*/ 25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477">
                <a:moveTo>
                  <a:pt x="252" y="25"/>
                </a:moveTo>
                <a:cubicBezTo>
                  <a:pt x="245" y="34"/>
                  <a:pt x="234" y="40"/>
                  <a:pt x="221" y="40"/>
                </a:cubicBezTo>
                <a:cubicBezTo>
                  <a:pt x="199" y="40"/>
                  <a:pt x="182" y="22"/>
                  <a:pt x="182" y="0"/>
                </a:cubicBezTo>
                <a:cubicBezTo>
                  <a:pt x="182" y="22"/>
                  <a:pt x="164" y="40"/>
                  <a:pt x="142" y="40"/>
                </a:cubicBezTo>
                <a:cubicBezTo>
                  <a:pt x="120" y="40"/>
                  <a:pt x="103" y="22"/>
                  <a:pt x="103" y="0"/>
                </a:cubicBezTo>
                <a:cubicBezTo>
                  <a:pt x="103" y="22"/>
                  <a:pt x="85" y="40"/>
                  <a:pt x="63" y="40"/>
                </a:cubicBezTo>
                <a:cubicBezTo>
                  <a:pt x="51" y="40"/>
                  <a:pt x="39" y="34"/>
                  <a:pt x="32" y="25"/>
                </a:cubicBezTo>
                <a:cubicBezTo>
                  <a:pt x="0" y="25"/>
                  <a:pt x="0" y="25"/>
                  <a:pt x="0" y="25"/>
                </a:cubicBezTo>
                <a:cubicBezTo>
                  <a:pt x="0" y="477"/>
                  <a:pt x="0" y="477"/>
                  <a:pt x="0" y="477"/>
                </a:cubicBezTo>
                <a:cubicBezTo>
                  <a:pt x="284" y="477"/>
                  <a:pt x="284" y="477"/>
                  <a:pt x="284" y="477"/>
                </a:cubicBezTo>
                <a:cubicBezTo>
                  <a:pt x="284" y="25"/>
                  <a:pt x="284" y="25"/>
                  <a:pt x="284" y="25"/>
                </a:cubicBezTo>
                <a:lnTo>
                  <a:pt x="252" y="25"/>
                </a:lnTo>
                <a:close/>
              </a:path>
            </a:pathLst>
          </a:custGeom>
          <a:ln>
            <a:noFill/>
          </a:ln>
        </p:spPr>
        <p:txBody>
          <a:bodyPr vert="horz" wrap="square" lIns="91428" tIns="45714" rIns="91428" bIns="45714" numCol="1" anchor="t" anchorCtr="0" compatLnSpc="1">
            <a:prstTxWarp prst="textNoShape">
              <a:avLst/>
            </a:prstTxWarp>
          </a:bodyPr>
          <a:lstStyle/>
          <a:p>
            <a:endParaRPr lang="en-US">
              <a:solidFill>
                <a:schemeClr val="bg1"/>
              </a:solidFill>
              <a:latin typeface="Calibri"/>
            </a:endParaRPr>
          </a:p>
        </p:txBody>
      </p:sp>
      <p:pic>
        <p:nvPicPr>
          <p:cNvPr id="35" name="Picture 2" descr="Yüksek Öğretim Kalite Kurulu">
            <a:extLst>
              <a:ext uri="{FF2B5EF4-FFF2-40B4-BE49-F238E27FC236}">
                <a16:creationId xmlns:a16="http://schemas.microsoft.com/office/drawing/2014/main" id="{F055B355-6B5E-4F3A-85BD-8976828A4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47013" b="-2842"/>
          <a:stretch/>
        </p:blipFill>
        <p:spPr bwMode="auto">
          <a:xfrm>
            <a:off x="9668011" y="868879"/>
            <a:ext cx="2054120" cy="53876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73E185F2-E5F1-4930-A806-A0BBFD471F43}"/>
              </a:ext>
            </a:extLst>
          </p:cNvPr>
          <p:cNvPicPr>
            <a:picLocks noChangeAspect="1"/>
          </p:cNvPicPr>
          <p:nvPr/>
        </p:nvPicPr>
        <p:blipFill>
          <a:blip r:embed="rId3"/>
          <a:stretch>
            <a:fillRect/>
          </a:stretch>
        </p:blipFill>
        <p:spPr>
          <a:xfrm>
            <a:off x="8670083" y="2891676"/>
            <a:ext cx="2245978" cy="3159097"/>
          </a:xfrm>
          <a:prstGeom prst="rect">
            <a:avLst/>
          </a:prstGeom>
        </p:spPr>
      </p:pic>
    </p:spTree>
    <p:extLst>
      <p:ext uri="{BB962C8B-B14F-4D97-AF65-F5344CB8AC3E}">
        <p14:creationId xmlns:p14="http://schemas.microsoft.com/office/powerpoint/2010/main" val="665419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51A09F-F239-45C2-8D4A-8FA86647AE32}"/>
              </a:ext>
            </a:extLst>
          </p:cNvPr>
          <p:cNvSpPr>
            <a:spLocks noGrp="1"/>
          </p:cNvSpPr>
          <p:nvPr>
            <p:ph type="title"/>
          </p:nvPr>
        </p:nvSpPr>
        <p:spPr/>
        <p:txBody>
          <a:bodyPr>
            <a:normAutofit/>
          </a:bodyPr>
          <a:lstStyle/>
          <a:p>
            <a:r>
              <a:rPr lang="tr-TR" b="1" dirty="0">
                <a:solidFill>
                  <a:schemeClr val="accent1"/>
                </a:solidFill>
              </a:rPr>
              <a:t>Kanıtlar nasıl sunulmalı?</a:t>
            </a:r>
          </a:p>
        </p:txBody>
      </p:sp>
      <p:sp>
        <p:nvSpPr>
          <p:cNvPr id="4" name="Dikdörtgen 3">
            <a:extLst>
              <a:ext uri="{FF2B5EF4-FFF2-40B4-BE49-F238E27FC236}">
                <a16:creationId xmlns:a16="http://schemas.microsoft.com/office/drawing/2014/main" id="{5298AB78-5605-4AF2-9E5E-34E47BB97CD1}"/>
              </a:ext>
            </a:extLst>
          </p:cNvPr>
          <p:cNvSpPr/>
          <p:nvPr/>
        </p:nvSpPr>
        <p:spPr>
          <a:xfrm>
            <a:off x="8626980" y="3429000"/>
            <a:ext cx="2543940" cy="923330"/>
          </a:xfrm>
          <a:prstGeom prst="rect">
            <a:avLst/>
          </a:prstGeom>
        </p:spPr>
        <p:txBody>
          <a:bodyPr wrap="square">
            <a:spAutoFit/>
          </a:bodyPr>
          <a:lstStyle/>
          <a:p>
            <a:pPr algn="ctr"/>
            <a:r>
              <a:rPr lang="en-US" b="1" dirty="0" err="1">
                <a:solidFill>
                  <a:srgbClr val="0051E8"/>
                </a:solidFill>
                <a:latin typeface="CamberW04-Medium" panose="01000000000000000000" pitchFamily="2" charset="-94"/>
                <a:cs typeface="DIN Pro Regular" panose="020B0504020101020102" pitchFamily="34" charset="0"/>
              </a:rPr>
              <a:t>Rapor</a:t>
            </a:r>
            <a:r>
              <a:rPr lang="tr-TR" b="1" dirty="0">
                <a:solidFill>
                  <a:srgbClr val="0051E8"/>
                </a:solidFill>
                <a:latin typeface="CamberW04-Medium" panose="01000000000000000000" pitchFamily="2" charset="-94"/>
                <a:cs typeface="DIN Pro Regular" panose="020B0504020101020102" pitchFamily="34" charset="0"/>
              </a:rPr>
              <a:t> dört</a:t>
            </a:r>
            <a:r>
              <a:rPr lang="en-US" b="1" dirty="0">
                <a:solidFill>
                  <a:srgbClr val="0051E8"/>
                </a:solidFill>
                <a:latin typeface="CamberW04-Medium" panose="01000000000000000000" pitchFamily="2" charset="-94"/>
                <a:cs typeface="DIN Pro Regular" panose="020B0504020101020102" pitchFamily="34" charset="0"/>
              </a:rPr>
              <a:t> </a:t>
            </a:r>
            <a:r>
              <a:rPr lang="en-US" b="1" dirty="0" err="1">
                <a:solidFill>
                  <a:srgbClr val="0051E8"/>
                </a:solidFill>
                <a:latin typeface="CamberW04-Medium" panose="01000000000000000000" pitchFamily="2" charset="-94"/>
                <a:cs typeface="DIN Pro Regular" panose="020B0504020101020102" pitchFamily="34" charset="0"/>
              </a:rPr>
              <a:t>sorunun</a:t>
            </a:r>
            <a:r>
              <a:rPr lang="en-US" b="1" dirty="0">
                <a:solidFill>
                  <a:srgbClr val="0051E8"/>
                </a:solidFill>
                <a:latin typeface="CamberW04-Medium" panose="01000000000000000000" pitchFamily="2" charset="-94"/>
                <a:cs typeface="DIN Pro Regular" panose="020B0504020101020102" pitchFamily="34" charset="0"/>
              </a:rPr>
              <a:t> her </a:t>
            </a:r>
            <a:r>
              <a:rPr lang="en-US" b="1" dirty="0" err="1">
                <a:solidFill>
                  <a:srgbClr val="0051E8"/>
                </a:solidFill>
                <a:latin typeface="CamberW04-Medium" panose="01000000000000000000" pitchFamily="2" charset="-94"/>
                <a:cs typeface="DIN Pro Regular" panose="020B0504020101020102" pitchFamily="34" charset="0"/>
              </a:rPr>
              <a:t>bir</a:t>
            </a:r>
            <a:r>
              <a:rPr lang="en-US" b="1" dirty="0">
                <a:solidFill>
                  <a:srgbClr val="0051E8"/>
                </a:solidFill>
                <a:latin typeface="CamberW04-Medium" panose="01000000000000000000" pitchFamily="2" charset="-94"/>
                <a:cs typeface="DIN Pro Regular" panose="020B0504020101020102" pitchFamily="34" charset="0"/>
              </a:rPr>
              <a:t> </a:t>
            </a:r>
            <a:r>
              <a:rPr lang="en-US" b="1" dirty="0" err="1">
                <a:solidFill>
                  <a:srgbClr val="0051E8"/>
                </a:solidFill>
                <a:latin typeface="CamberW04-Medium" panose="01000000000000000000" pitchFamily="2" charset="-94"/>
                <a:cs typeface="DIN Pro Regular" panose="020B0504020101020102" pitchFamily="34" charset="0"/>
              </a:rPr>
              <a:t>ölçüt</a:t>
            </a:r>
            <a:r>
              <a:rPr lang="en-US" b="1" dirty="0">
                <a:solidFill>
                  <a:srgbClr val="0051E8"/>
                </a:solidFill>
                <a:latin typeface="CamberW04-Medium" panose="01000000000000000000" pitchFamily="2" charset="-94"/>
                <a:cs typeface="DIN Pro Regular" panose="020B0504020101020102" pitchFamily="34" charset="0"/>
              </a:rPr>
              <a:t> </a:t>
            </a:r>
            <a:r>
              <a:rPr lang="en-US" b="1" dirty="0" err="1">
                <a:solidFill>
                  <a:srgbClr val="0051E8"/>
                </a:solidFill>
                <a:latin typeface="CamberW04-Medium" panose="01000000000000000000" pitchFamily="2" charset="-94"/>
                <a:cs typeface="DIN Pro Regular" panose="020B0504020101020102" pitchFamily="34" charset="0"/>
              </a:rPr>
              <a:t>bazında</a:t>
            </a:r>
            <a:r>
              <a:rPr lang="en-US" b="1" dirty="0">
                <a:solidFill>
                  <a:srgbClr val="0051E8"/>
                </a:solidFill>
                <a:latin typeface="CamberW04-Medium" panose="01000000000000000000" pitchFamily="2" charset="-94"/>
                <a:cs typeface="DIN Pro Regular" panose="020B0504020101020102" pitchFamily="34" charset="0"/>
              </a:rPr>
              <a:t> </a:t>
            </a:r>
            <a:r>
              <a:rPr lang="en-US" b="1" dirty="0" err="1">
                <a:solidFill>
                  <a:srgbClr val="0051E8"/>
                </a:solidFill>
                <a:latin typeface="CamberW04-Medium" panose="01000000000000000000" pitchFamily="2" charset="-94"/>
                <a:cs typeface="DIN Pro Regular" panose="020B0504020101020102" pitchFamily="34" charset="0"/>
              </a:rPr>
              <a:t>cevabını</a:t>
            </a:r>
            <a:r>
              <a:rPr lang="en-US" b="1" dirty="0">
                <a:solidFill>
                  <a:srgbClr val="0051E8"/>
                </a:solidFill>
                <a:latin typeface="CamberW04-Medium" panose="01000000000000000000" pitchFamily="2" charset="-94"/>
                <a:cs typeface="DIN Pro Regular" panose="020B0504020101020102" pitchFamily="34" charset="0"/>
              </a:rPr>
              <a:t> </a:t>
            </a:r>
            <a:r>
              <a:rPr lang="en-US" b="1" dirty="0" err="1">
                <a:solidFill>
                  <a:srgbClr val="0051E8"/>
                </a:solidFill>
                <a:latin typeface="CamberW04-Medium" panose="01000000000000000000" pitchFamily="2" charset="-94"/>
                <a:cs typeface="DIN Pro Regular" panose="020B0504020101020102" pitchFamily="34" charset="0"/>
              </a:rPr>
              <a:t>içermelidir</a:t>
            </a:r>
            <a:r>
              <a:rPr lang="tr-TR" b="1" dirty="0">
                <a:solidFill>
                  <a:srgbClr val="0051E8"/>
                </a:solidFill>
                <a:latin typeface="CamberW04-Medium" panose="01000000000000000000" pitchFamily="2" charset="-94"/>
                <a:cs typeface="DIN Pro Regular" panose="020B0504020101020102" pitchFamily="34" charset="0"/>
              </a:rPr>
              <a:t>.</a:t>
            </a:r>
            <a:endParaRPr lang="en-US" b="1" dirty="0">
              <a:solidFill>
                <a:srgbClr val="0051E8"/>
              </a:solidFill>
              <a:latin typeface="CamberW04-Medium" panose="01000000000000000000" pitchFamily="2" charset="-94"/>
              <a:cs typeface="DIN Pro Regular" panose="020B0504020101020102" pitchFamily="34" charset="0"/>
            </a:endParaRPr>
          </a:p>
        </p:txBody>
      </p:sp>
      <p:sp>
        <p:nvSpPr>
          <p:cNvPr id="29" name="Freeform 38">
            <a:extLst>
              <a:ext uri="{FF2B5EF4-FFF2-40B4-BE49-F238E27FC236}">
                <a16:creationId xmlns:a16="http://schemas.microsoft.com/office/drawing/2014/main" id="{F419A5EE-0383-44AD-AA97-508B0E5ED281}"/>
              </a:ext>
            </a:extLst>
          </p:cNvPr>
          <p:cNvSpPr>
            <a:spLocks/>
          </p:cNvSpPr>
          <p:nvPr/>
        </p:nvSpPr>
        <p:spPr bwMode="auto">
          <a:xfrm>
            <a:off x="13592686" y="10953343"/>
            <a:ext cx="2274590" cy="3794018"/>
          </a:xfrm>
          <a:custGeom>
            <a:avLst/>
            <a:gdLst>
              <a:gd name="T0" fmla="*/ 252 w 284"/>
              <a:gd name="T1" fmla="*/ 25 h 477"/>
              <a:gd name="T2" fmla="*/ 221 w 284"/>
              <a:gd name="T3" fmla="*/ 40 h 477"/>
              <a:gd name="T4" fmla="*/ 182 w 284"/>
              <a:gd name="T5" fmla="*/ 0 h 477"/>
              <a:gd name="T6" fmla="*/ 142 w 284"/>
              <a:gd name="T7" fmla="*/ 40 h 477"/>
              <a:gd name="T8" fmla="*/ 103 w 284"/>
              <a:gd name="T9" fmla="*/ 0 h 477"/>
              <a:gd name="T10" fmla="*/ 63 w 284"/>
              <a:gd name="T11" fmla="*/ 40 h 477"/>
              <a:gd name="T12" fmla="*/ 32 w 284"/>
              <a:gd name="T13" fmla="*/ 25 h 477"/>
              <a:gd name="T14" fmla="*/ 0 w 284"/>
              <a:gd name="T15" fmla="*/ 25 h 477"/>
              <a:gd name="T16" fmla="*/ 0 w 284"/>
              <a:gd name="T17" fmla="*/ 477 h 477"/>
              <a:gd name="T18" fmla="*/ 284 w 284"/>
              <a:gd name="T19" fmla="*/ 477 h 477"/>
              <a:gd name="T20" fmla="*/ 284 w 284"/>
              <a:gd name="T21" fmla="*/ 25 h 477"/>
              <a:gd name="T22" fmla="*/ 252 w 284"/>
              <a:gd name="T23" fmla="*/ 25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477">
                <a:moveTo>
                  <a:pt x="252" y="25"/>
                </a:moveTo>
                <a:cubicBezTo>
                  <a:pt x="245" y="34"/>
                  <a:pt x="234" y="40"/>
                  <a:pt x="221" y="40"/>
                </a:cubicBezTo>
                <a:cubicBezTo>
                  <a:pt x="199" y="40"/>
                  <a:pt x="182" y="22"/>
                  <a:pt x="182" y="0"/>
                </a:cubicBezTo>
                <a:cubicBezTo>
                  <a:pt x="182" y="22"/>
                  <a:pt x="164" y="40"/>
                  <a:pt x="142" y="40"/>
                </a:cubicBezTo>
                <a:cubicBezTo>
                  <a:pt x="120" y="40"/>
                  <a:pt x="103" y="22"/>
                  <a:pt x="103" y="0"/>
                </a:cubicBezTo>
                <a:cubicBezTo>
                  <a:pt x="103" y="22"/>
                  <a:pt x="85" y="40"/>
                  <a:pt x="63" y="40"/>
                </a:cubicBezTo>
                <a:cubicBezTo>
                  <a:pt x="51" y="40"/>
                  <a:pt x="39" y="34"/>
                  <a:pt x="32" y="25"/>
                </a:cubicBezTo>
                <a:cubicBezTo>
                  <a:pt x="0" y="25"/>
                  <a:pt x="0" y="25"/>
                  <a:pt x="0" y="25"/>
                </a:cubicBezTo>
                <a:cubicBezTo>
                  <a:pt x="0" y="477"/>
                  <a:pt x="0" y="477"/>
                  <a:pt x="0" y="477"/>
                </a:cubicBezTo>
                <a:cubicBezTo>
                  <a:pt x="284" y="477"/>
                  <a:pt x="284" y="477"/>
                  <a:pt x="284" y="477"/>
                </a:cubicBezTo>
                <a:cubicBezTo>
                  <a:pt x="284" y="25"/>
                  <a:pt x="284" y="25"/>
                  <a:pt x="284" y="25"/>
                </a:cubicBezTo>
                <a:lnTo>
                  <a:pt x="252" y="25"/>
                </a:lnTo>
                <a:close/>
              </a:path>
            </a:pathLst>
          </a:custGeom>
          <a:ln>
            <a:noFill/>
          </a:ln>
        </p:spPr>
        <p:txBody>
          <a:bodyPr vert="horz" wrap="square" lIns="91428" tIns="45714" rIns="91428" bIns="45714" numCol="1" anchor="t" anchorCtr="0" compatLnSpc="1">
            <a:prstTxWarp prst="textNoShape">
              <a:avLst/>
            </a:prstTxWarp>
          </a:bodyPr>
          <a:lstStyle/>
          <a:p>
            <a:endParaRPr lang="en-US">
              <a:solidFill>
                <a:schemeClr val="bg1"/>
              </a:solidFill>
              <a:latin typeface="Calibri"/>
            </a:endParaRPr>
          </a:p>
        </p:txBody>
      </p:sp>
      <p:graphicFrame>
        <p:nvGraphicFramePr>
          <p:cNvPr id="8" name="Tablo 7">
            <a:extLst>
              <a:ext uri="{FF2B5EF4-FFF2-40B4-BE49-F238E27FC236}">
                <a16:creationId xmlns:a16="http://schemas.microsoft.com/office/drawing/2014/main" id="{C3028113-7C7D-4B74-8841-9A414E711AC2}"/>
              </a:ext>
            </a:extLst>
          </p:cNvPr>
          <p:cNvGraphicFramePr>
            <a:graphicFrameLocks noGrp="1"/>
          </p:cNvGraphicFramePr>
          <p:nvPr>
            <p:extLst>
              <p:ext uri="{D42A27DB-BD31-4B8C-83A1-F6EECF244321}">
                <p14:modId xmlns:p14="http://schemas.microsoft.com/office/powerpoint/2010/main" val="1171344208"/>
              </p:ext>
            </p:extLst>
          </p:nvPr>
        </p:nvGraphicFramePr>
        <p:xfrm>
          <a:off x="1021080" y="1790193"/>
          <a:ext cx="10265622" cy="3893200"/>
        </p:xfrm>
        <a:graphic>
          <a:graphicData uri="http://schemas.openxmlformats.org/drawingml/2006/table">
            <a:tbl>
              <a:tblPr firstRow="1" bandRow="1">
                <a:tableStyleId>{69012ECD-51FC-41F1-AA8D-1B2483CD663E}</a:tableStyleId>
              </a:tblPr>
              <a:tblGrid>
                <a:gridCol w="5132811">
                  <a:extLst>
                    <a:ext uri="{9D8B030D-6E8A-4147-A177-3AD203B41FA5}">
                      <a16:colId xmlns:a16="http://schemas.microsoft.com/office/drawing/2014/main" val="3826522350"/>
                    </a:ext>
                  </a:extLst>
                </a:gridCol>
                <a:gridCol w="5132811">
                  <a:extLst>
                    <a:ext uri="{9D8B030D-6E8A-4147-A177-3AD203B41FA5}">
                      <a16:colId xmlns:a16="http://schemas.microsoft.com/office/drawing/2014/main" val="3648440130"/>
                    </a:ext>
                  </a:extLst>
                </a:gridCol>
              </a:tblGrid>
              <a:tr h="632336">
                <a:tc>
                  <a:txBody>
                    <a:bodyPr/>
                    <a:lstStyle/>
                    <a:p>
                      <a:pPr algn="l"/>
                      <a:r>
                        <a:rPr lang="tr-TR" sz="2400" b="0" i="0" dirty="0">
                          <a:latin typeface="DIN Pro Regular" panose="020B0504020101020102" pitchFamily="34" charset="0"/>
                          <a:cs typeface="DIN Pro Regular" panose="020B0504020101020102" pitchFamily="34" charset="0"/>
                        </a:rPr>
                        <a:t>(Eğer) </a:t>
                      </a:r>
                      <a:r>
                        <a:rPr lang="tr-TR" sz="3600" b="1" i="0" dirty="0">
                          <a:solidFill>
                            <a:srgbClr val="FFFF00"/>
                          </a:solidFill>
                          <a:latin typeface="DIN Pro Regular" panose="020B0504020101020102" pitchFamily="34" charset="0"/>
                          <a:cs typeface="DIN Pro Regular" panose="020B0504020101020102" pitchFamily="34" charset="0"/>
                        </a:rPr>
                        <a:t>KİDR İfadesi </a:t>
                      </a:r>
                      <a:r>
                        <a:rPr lang="tr-TR" sz="2400" b="0" i="0" dirty="0">
                          <a:latin typeface="DIN Pro Regular" panose="020B0504020101020102" pitchFamily="34" charset="0"/>
                          <a:cs typeface="DIN Pro Regular" panose="020B0504020101020102" pitchFamily="34" charset="0"/>
                        </a:rPr>
                        <a:t>(ise)</a:t>
                      </a:r>
                      <a:endParaRPr lang="tr-TR" sz="2400" b="1" i="1" dirty="0">
                        <a:latin typeface="DIN Pro Regular" panose="020B0504020101020102" pitchFamily="34" charset="0"/>
                        <a:cs typeface="DIN Pro Regular" panose="020B0504020101020102" pitchFamily="34" charset="0"/>
                      </a:endParaRPr>
                    </a:p>
                  </a:txBody>
                  <a:tcPr marL="182880" marR="182880" marT="91440" marB="91440">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rgbClr val="0070C0"/>
                    </a:solidFill>
                  </a:tcPr>
                </a:tc>
                <a:tc>
                  <a:txBody>
                    <a:bodyPr/>
                    <a:lstStyle/>
                    <a:p>
                      <a:pPr algn="l"/>
                      <a:r>
                        <a:rPr lang="tr-TR" sz="2400" b="0" i="0" dirty="0">
                          <a:latin typeface="DIN Pro Regular" panose="020B0504020101020102" pitchFamily="34" charset="0"/>
                          <a:cs typeface="DIN Pro Regular" panose="020B0504020101020102" pitchFamily="34" charset="0"/>
                        </a:rPr>
                        <a:t>(Sunulması gereken) </a:t>
                      </a:r>
                      <a:r>
                        <a:rPr lang="tr-TR" sz="3600" b="1" i="0" dirty="0">
                          <a:solidFill>
                            <a:srgbClr val="FFFF00"/>
                          </a:solidFill>
                          <a:latin typeface="DIN Pro Regular" panose="020B0504020101020102" pitchFamily="34" charset="0"/>
                          <a:cs typeface="DIN Pro Regular" panose="020B0504020101020102" pitchFamily="34" charset="0"/>
                        </a:rPr>
                        <a:t>Kanıt</a:t>
                      </a:r>
                      <a:r>
                        <a:rPr lang="tr-TR" sz="3600" b="0" i="0" dirty="0">
                          <a:latin typeface="DIN Pro Regular" panose="020B0504020101020102" pitchFamily="34" charset="0"/>
                          <a:cs typeface="DIN Pro Regular" panose="020B0504020101020102" pitchFamily="34" charset="0"/>
                        </a:rPr>
                        <a:t> </a:t>
                      </a:r>
                      <a:r>
                        <a:rPr lang="tr-TR" sz="2400" b="0" i="0" dirty="0">
                          <a:latin typeface="DIN Pro Regular" panose="020B0504020101020102" pitchFamily="34" charset="0"/>
                          <a:cs typeface="DIN Pro Regular" panose="020B0504020101020102" pitchFamily="34" charset="0"/>
                        </a:rPr>
                        <a:t>(</a:t>
                      </a:r>
                      <a:r>
                        <a:rPr lang="tr-TR" sz="2400" b="0" dirty="0" err="1">
                          <a:latin typeface="DIN Pro Regular" panose="020B0504020101020102" pitchFamily="34" charset="0"/>
                          <a:cs typeface="DIN Pro Regular" panose="020B0504020101020102" pitchFamily="34" charset="0"/>
                        </a:rPr>
                        <a:t>lar</a:t>
                      </a:r>
                      <a:r>
                        <a:rPr lang="tr-TR" sz="2400" b="0" dirty="0">
                          <a:latin typeface="DIN Pro Regular" panose="020B0504020101020102" pitchFamily="34" charset="0"/>
                          <a:cs typeface="DIN Pro Regular" panose="020B0504020101020102" pitchFamily="34" charset="0"/>
                        </a:rPr>
                        <a:t>)</a:t>
                      </a:r>
                      <a:endParaRPr lang="tr-TR" sz="2400" b="0" i="1" dirty="0">
                        <a:latin typeface="DIN Pro Regular" panose="020B0504020101020102" pitchFamily="34" charset="0"/>
                        <a:cs typeface="DIN Pro Regular" panose="020B0504020101020102" pitchFamily="34" charset="0"/>
                      </a:endParaRPr>
                    </a:p>
                  </a:txBody>
                  <a:tcPr marL="182880" marR="182880" marT="91440" marB="91440">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rgbClr val="0070C0"/>
                    </a:solidFill>
                  </a:tcPr>
                </a:tc>
                <a:extLst>
                  <a:ext uri="{0D108BD9-81ED-4DB2-BD59-A6C34878D82A}">
                    <a16:rowId xmlns:a16="http://schemas.microsoft.com/office/drawing/2014/main" val="2467442052"/>
                  </a:ext>
                </a:extLst>
              </a:tr>
              <a:tr h="632336">
                <a:tc>
                  <a:txBody>
                    <a:bodyPr/>
                    <a:lstStyle/>
                    <a:p>
                      <a:pPr algn="l"/>
                      <a:r>
                        <a:rPr lang="tr-TR" sz="2400" b="0" i="0" dirty="0">
                          <a:latin typeface="DIN Pro Regular" panose="020B0504020101020102" pitchFamily="34" charset="0"/>
                          <a:cs typeface="DIN Pro Regular" panose="020B0504020101020102" pitchFamily="34" charset="0"/>
                        </a:rPr>
                        <a:t>….plan bulunmaktadır. </a:t>
                      </a:r>
                      <a:endParaRPr lang="tr-TR" sz="2400" b="1" dirty="0">
                        <a:latin typeface="DIN Pro Regular" panose="020B0504020101020102" pitchFamily="34" charset="0"/>
                        <a:cs typeface="DIN Pro Regular" panose="020B0504020101020102" pitchFamily="34" charset="0"/>
                      </a:endParaRPr>
                    </a:p>
                  </a:txBody>
                  <a:tcPr marL="182880" marR="182880" marT="91440" marB="91440">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tc>
                  <a:txBody>
                    <a:bodyPr/>
                    <a:lstStyle/>
                    <a:p>
                      <a:pPr algn="l"/>
                      <a:r>
                        <a:rPr lang="tr-TR" sz="2400" b="0" i="0" dirty="0">
                          <a:latin typeface="DIN Pro Regular" panose="020B0504020101020102" pitchFamily="34" charset="0"/>
                          <a:cs typeface="DIN Pro Regular" panose="020B0504020101020102" pitchFamily="34" charset="0"/>
                        </a:rPr>
                        <a:t>(Bahsedilen) Plan</a:t>
                      </a:r>
                      <a:endParaRPr lang="tr-TR" sz="2400" b="1" dirty="0">
                        <a:latin typeface="DIN Pro Regular" panose="020B0504020101020102" pitchFamily="34" charset="0"/>
                        <a:cs typeface="DIN Pro Regular" panose="020B0504020101020102" pitchFamily="34" charset="0"/>
                      </a:endParaRPr>
                    </a:p>
                  </a:txBody>
                  <a:tcPr marL="182880" marR="182880" marT="91440" marB="91440">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extLst>
                  <a:ext uri="{0D108BD9-81ED-4DB2-BD59-A6C34878D82A}">
                    <a16:rowId xmlns:a16="http://schemas.microsoft.com/office/drawing/2014/main" val="3486411038"/>
                  </a:ext>
                </a:extLst>
              </a:tr>
              <a:tr h="632336">
                <a:tc>
                  <a:txBody>
                    <a:bodyPr/>
                    <a:lstStyle/>
                    <a:p>
                      <a:pPr algn="l"/>
                      <a:r>
                        <a:rPr lang="tr-TR" sz="2400" b="0" i="0" dirty="0">
                          <a:latin typeface="DIN Pro Regular" panose="020B0504020101020102" pitchFamily="34" charset="0"/>
                          <a:cs typeface="DIN Pro Regular" panose="020B0504020101020102" pitchFamily="34" charset="0"/>
                        </a:rPr>
                        <a:t>….uygulanmaktadır. </a:t>
                      </a:r>
                      <a:endParaRPr lang="tr-TR" sz="2400" b="1" dirty="0">
                        <a:latin typeface="DIN Pro Regular" panose="020B0504020101020102" pitchFamily="34" charset="0"/>
                        <a:cs typeface="DIN Pro Regular" panose="020B0504020101020102" pitchFamily="34" charset="0"/>
                      </a:endParaRPr>
                    </a:p>
                  </a:txBody>
                  <a:tcPr marL="182880" marR="182880" marT="91440" marB="91440">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tc>
                  <a:txBody>
                    <a:bodyPr/>
                    <a:lstStyle/>
                    <a:p>
                      <a:pPr algn="l"/>
                      <a:r>
                        <a:rPr lang="tr-TR" sz="2400" b="0" i="0" dirty="0">
                          <a:latin typeface="DIN Pro Regular" panose="020B0504020101020102" pitchFamily="34" charset="0"/>
                          <a:cs typeface="DIN Pro Regular" panose="020B0504020101020102" pitchFamily="34" charset="0"/>
                        </a:rPr>
                        <a:t>Tanımlı Süreç</a:t>
                      </a:r>
                      <a:endParaRPr lang="tr-TR" sz="2400" b="1" dirty="0">
                        <a:latin typeface="DIN Pro Regular" panose="020B0504020101020102" pitchFamily="34" charset="0"/>
                        <a:cs typeface="DIN Pro Regular" panose="020B0504020101020102" pitchFamily="34" charset="0"/>
                      </a:endParaRPr>
                    </a:p>
                  </a:txBody>
                  <a:tcPr marL="182880" marR="182880" marT="91440" marB="91440">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extLst>
                  <a:ext uri="{0D108BD9-81ED-4DB2-BD59-A6C34878D82A}">
                    <a16:rowId xmlns:a16="http://schemas.microsoft.com/office/drawing/2014/main" val="2328010092"/>
                  </a:ext>
                </a:extLst>
              </a:tr>
              <a:tr h="632336">
                <a:tc>
                  <a:txBody>
                    <a:bodyPr/>
                    <a:lstStyle/>
                    <a:p>
                      <a:pPr algn="l"/>
                      <a:r>
                        <a:rPr lang="tr-TR" sz="2400" b="0" i="0" dirty="0">
                          <a:latin typeface="DIN Pro Regular" panose="020B0504020101020102" pitchFamily="34" charset="0"/>
                          <a:cs typeface="DIN Pro Regular" panose="020B0504020101020102" pitchFamily="34" charset="0"/>
                        </a:rPr>
                        <a:t>….ölçülmektedir.</a:t>
                      </a:r>
                      <a:endParaRPr lang="tr-TR" sz="2400" b="1" dirty="0">
                        <a:latin typeface="DIN Pro Regular" panose="020B0504020101020102" pitchFamily="34" charset="0"/>
                        <a:cs typeface="DIN Pro Regular" panose="020B0504020101020102" pitchFamily="34" charset="0"/>
                      </a:endParaRPr>
                    </a:p>
                  </a:txBody>
                  <a:tcPr marL="182880" marR="182880" marT="91440" marB="91440">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tc>
                  <a:txBody>
                    <a:bodyPr/>
                    <a:lstStyle/>
                    <a:p>
                      <a:pPr algn="l"/>
                      <a:r>
                        <a:rPr lang="tr-TR" sz="2400" b="0" i="0" dirty="0">
                          <a:latin typeface="DIN Pro Regular" panose="020B0504020101020102" pitchFamily="34" charset="0"/>
                          <a:cs typeface="DIN Pro Regular" panose="020B0504020101020102" pitchFamily="34" charset="0"/>
                        </a:rPr>
                        <a:t>Anket vb. Ölçüm Araç Sonuçları</a:t>
                      </a:r>
                      <a:endParaRPr lang="tr-TR" sz="2400" b="1" dirty="0">
                        <a:latin typeface="DIN Pro Regular" panose="020B0504020101020102" pitchFamily="34" charset="0"/>
                        <a:cs typeface="DIN Pro Regular" panose="020B0504020101020102" pitchFamily="34" charset="0"/>
                      </a:endParaRPr>
                    </a:p>
                  </a:txBody>
                  <a:tcPr marL="182880" marR="182880" marT="91440" marB="91440">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extLst>
                  <a:ext uri="{0D108BD9-81ED-4DB2-BD59-A6C34878D82A}">
                    <a16:rowId xmlns:a16="http://schemas.microsoft.com/office/drawing/2014/main" val="346601394"/>
                  </a:ext>
                </a:extLst>
              </a:tr>
              <a:tr h="632336">
                <a:tc>
                  <a:txBody>
                    <a:bodyPr/>
                    <a:lstStyle/>
                    <a:p>
                      <a:pPr algn="l"/>
                      <a:r>
                        <a:rPr lang="tr-TR" sz="2400" b="0" i="0" dirty="0">
                          <a:latin typeface="DIN Pro Regular" panose="020B0504020101020102" pitchFamily="34" charset="0"/>
                          <a:cs typeface="DIN Pro Regular" panose="020B0504020101020102" pitchFamily="34" charset="0"/>
                        </a:rPr>
                        <a:t>….izlenerek değerlendirilmektedir.</a:t>
                      </a:r>
                      <a:endParaRPr lang="tr-TR" sz="2400" b="1" dirty="0">
                        <a:latin typeface="DIN Pro Regular" panose="020B0504020101020102" pitchFamily="34" charset="0"/>
                        <a:cs typeface="DIN Pro Regular" panose="020B0504020101020102" pitchFamily="34" charset="0"/>
                      </a:endParaRPr>
                    </a:p>
                  </a:txBody>
                  <a:tcPr marL="182880" marR="182880" marT="91440" marB="91440">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tc>
                  <a:txBody>
                    <a:bodyPr/>
                    <a:lstStyle/>
                    <a:p>
                      <a:pPr algn="l"/>
                      <a:r>
                        <a:rPr lang="tr-TR" sz="2400" b="0" i="0" dirty="0">
                          <a:latin typeface="DIN Pro Regular" panose="020B0504020101020102" pitchFamily="34" charset="0"/>
                          <a:cs typeface="DIN Pro Regular" panose="020B0504020101020102" pitchFamily="34" charset="0"/>
                        </a:rPr>
                        <a:t>Analiz Raporu, Değerlendirme Raporu</a:t>
                      </a:r>
                      <a:endParaRPr lang="tr-TR" sz="2400" b="1" dirty="0">
                        <a:latin typeface="DIN Pro Regular" panose="020B0504020101020102" pitchFamily="34" charset="0"/>
                        <a:cs typeface="DIN Pro Regular" panose="020B0504020101020102" pitchFamily="34" charset="0"/>
                      </a:endParaRPr>
                    </a:p>
                  </a:txBody>
                  <a:tcPr marL="182880" marR="182880" marT="91440" marB="91440">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extLst>
                  <a:ext uri="{0D108BD9-81ED-4DB2-BD59-A6C34878D82A}">
                    <a16:rowId xmlns:a16="http://schemas.microsoft.com/office/drawing/2014/main" val="51250773"/>
                  </a:ext>
                </a:extLst>
              </a:tr>
              <a:tr h="632336">
                <a:tc>
                  <a:txBody>
                    <a:bodyPr/>
                    <a:lstStyle/>
                    <a:p>
                      <a:pPr algn="l"/>
                      <a:r>
                        <a:rPr lang="tr-TR" sz="2400" b="0" i="0" dirty="0">
                          <a:latin typeface="DIN Pro Regular" panose="020B0504020101020102" pitchFamily="34" charset="0"/>
                          <a:cs typeface="DIN Pro Regular" panose="020B0504020101020102" pitchFamily="34" charset="0"/>
                        </a:rPr>
                        <a:t>…iyileştirilmektedir.</a:t>
                      </a:r>
                      <a:endParaRPr lang="tr-TR" sz="2400" b="1" dirty="0">
                        <a:latin typeface="DIN Pro Regular" panose="020B0504020101020102" pitchFamily="34" charset="0"/>
                        <a:cs typeface="DIN Pro Regular" panose="020B0504020101020102" pitchFamily="34" charset="0"/>
                      </a:endParaRPr>
                    </a:p>
                  </a:txBody>
                  <a:tcPr marL="182880" marR="182880" marT="91440" marB="91440">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tc>
                  <a:txBody>
                    <a:bodyPr/>
                    <a:lstStyle/>
                    <a:p>
                      <a:pPr algn="l"/>
                      <a:r>
                        <a:rPr lang="tr-TR" sz="2400" b="0" i="0" dirty="0">
                          <a:latin typeface="DIN Pro Regular" panose="020B0504020101020102" pitchFamily="34" charset="0"/>
                          <a:cs typeface="DIN Pro Regular" panose="020B0504020101020102" pitchFamily="34" charset="0"/>
                        </a:rPr>
                        <a:t>Yapılan İyileştirmelerin Listesi</a:t>
                      </a:r>
                      <a:endParaRPr lang="tr-TR" sz="2400" b="1" dirty="0">
                        <a:latin typeface="DIN Pro Regular" panose="020B0504020101020102" pitchFamily="34" charset="0"/>
                        <a:cs typeface="DIN Pro Regular" panose="020B0504020101020102" pitchFamily="34" charset="0"/>
                      </a:endParaRPr>
                    </a:p>
                  </a:txBody>
                  <a:tcPr marL="182880" marR="182880" marT="91440" marB="91440">
                    <a:lnL w="12700" cap="flat" cmpd="sng" algn="ctr">
                      <a:solidFill>
                        <a:srgbClr val="172144"/>
                      </a:solidFill>
                      <a:prstDash val="solid"/>
                      <a:round/>
                      <a:headEnd type="none" w="med" len="med"/>
                      <a:tailEnd type="none" w="med" len="med"/>
                    </a:lnL>
                    <a:lnR w="12700" cap="flat" cmpd="sng" algn="ctr">
                      <a:solidFill>
                        <a:srgbClr val="172144"/>
                      </a:solidFill>
                      <a:prstDash val="solid"/>
                      <a:round/>
                      <a:headEnd type="none" w="med" len="med"/>
                      <a:tailEnd type="none" w="med" len="med"/>
                    </a:lnR>
                    <a:lnT w="12700" cap="flat" cmpd="sng" algn="ctr">
                      <a:solidFill>
                        <a:srgbClr val="172144"/>
                      </a:solidFill>
                      <a:prstDash val="solid"/>
                      <a:round/>
                      <a:headEnd type="none" w="med" len="med"/>
                      <a:tailEnd type="none" w="med" len="med"/>
                    </a:lnT>
                    <a:lnB w="12700" cap="flat" cmpd="sng" algn="ctr">
                      <a:solidFill>
                        <a:srgbClr val="172144"/>
                      </a:solidFill>
                      <a:prstDash val="solid"/>
                      <a:round/>
                      <a:headEnd type="none" w="med" len="med"/>
                      <a:tailEnd type="none" w="med" len="med"/>
                    </a:lnB>
                    <a:solidFill>
                      <a:schemeClr val="bg1"/>
                    </a:solidFill>
                  </a:tcPr>
                </a:tc>
                <a:extLst>
                  <a:ext uri="{0D108BD9-81ED-4DB2-BD59-A6C34878D82A}">
                    <a16:rowId xmlns:a16="http://schemas.microsoft.com/office/drawing/2014/main" val="3743348527"/>
                  </a:ext>
                </a:extLst>
              </a:tr>
            </a:tbl>
          </a:graphicData>
        </a:graphic>
      </p:graphicFrame>
      <p:pic>
        <p:nvPicPr>
          <p:cNvPr id="1026" name="Picture 2" descr="Yüksek Öğretim Kalite Kurulu">
            <a:extLst>
              <a:ext uri="{FF2B5EF4-FFF2-40B4-BE49-F238E27FC236}">
                <a16:creationId xmlns:a16="http://schemas.microsoft.com/office/drawing/2014/main" id="{A8534885-C769-418A-A4B6-CDC7A7AC49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47013" b="-2842"/>
          <a:stretch/>
        </p:blipFill>
        <p:spPr bwMode="auto">
          <a:xfrm>
            <a:off x="9232583" y="912669"/>
            <a:ext cx="2054120" cy="53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8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a:extLst>
              <a:ext uri="{FF2B5EF4-FFF2-40B4-BE49-F238E27FC236}">
                <a16:creationId xmlns:a16="http://schemas.microsoft.com/office/drawing/2014/main" id="{906C1196-87A8-43C8-8702-DD8813882D76}"/>
              </a:ext>
            </a:extLst>
          </p:cNvPr>
          <p:cNvGrpSpPr/>
          <p:nvPr/>
        </p:nvGrpSpPr>
        <p:grpSpPr>
          <a:xfrm>
            <a:off x="5798565" y="1697100"/>
            <a:ext cx="4389375" cy="4480815"/>
            <a:chOff x="3337305" y="776985"/>
            <a:chExt cx="5268028" cy="5268027"/>
          </a:xfrm>
        </p:grpSpPr>
        <p:sp>
          <p:nvSpPr>
            <p:cNvPr id="7" name="Serbest Form: Şekil 6">
              <a:extLst>
                <a:ext uri="{FF2B5EF4-FFF2-40B4-BE49-F238E27FC236}">
                  <a16:creationId xmlns:a16="http://schemas.microsoft.com/office/drawing/2014/main" id="{D9A70A98-508A-4E95-9848-72551BCDDAF2}"/>
                </a:ext>
              </a:extLst>
            </p:cNvPr>
            <p:cNvSpPr/>
            <p:nvPr/>
          </p:nvSpPr>
          <p:spPr>
            <a:xfrm>
              <a:off x="3771883" y="1058756"/>
              <a:ext cx="4551680" cy="4551680"/>
            </a:xfrm>
            <a:custGeom>
              <a:avLst/>
              <a:gdLst>
                <a:gd name="connsiteX0" fmla="*/ 2275840 w 4551680"/>
                <a:gd name="connsiteY0" fmla="*/ 0 h 4551680"/>
                <a:gd name="connsiteX1" fmla="*/ 4551680 w 4551680"/>
                <a:gd name="connsiteY1" fmla="*/ 2275840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532752" y="0"/>
                    <a:pt x="4551680" y="1018928"/>
                    <a:pt x="4551680" y="2275840"/>
                  </a:cubicBezTo>
                  <a:lnTo>
                    <a:pt x="2275840" y="2275840"/>
                  </a:lnTo>
                  <a:lnTo>
                    <a:pt x="227584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46663" tIns="973870" rIns="486191" bIns="2392477" numCol="1" spcCol="1270" anchor="t" anchorCtr="0">
              <a:noAutofit/>
            </a:bodyPr>
            <a:lstStyle/>
            <a:p>
              <a:pPr marL="0" lvl="0" indent="0" algn="l" defTabSz="1066800">
                <a:lnSpc>
                  <a:spcPct val="90000"/>
                </a:lnSpc>
                <a:spcBef>
                  <a:spcPct val="0"/>
                </a:spcBef>
                <a:spcAft>
                  <a:spcPct val="35000"/>
                </a:spcAft>
                <a:buNone/>
              </a:pPr>
              <a:endParaRPr lang="tr-TR" sz="1600" b="1" kern="1200" dirty="0"/>
            </a:p>
          </p:txBody>
        </p:sp>
        <p:sp>
          <p:nvSpPr>
            <p:cNvPr id="8" name="Serbest Form: Şekil 7">
              <a:extLst>
                <a:ext uri="{FF2B5EF4-FFF2-40B4-BE49-F238E27FC236}">
                  <a16:creationId xmlns:a16="http://schemas.microsoft.com/office/drawing/2014/main" id="{B0B97A60-B0D1-41AF-9CB2-80D8A676F79F}"/>
                </a:ext>
              </a:extLst>
            </p:cNvPr>
            <p:cNvSpPr/>
            <p:nvPr/>
          </p:nvSpPr>
          <p:spPr>
            <a:xfrm>
              <a:off x="3771883" y="1211562"/>
              <a:ext cx="4551680" cy="4551680"/>
            </a:xfrm>
            <a:custGeom>
              <a:avLst/>
              <a:gdLst>
                <a:gd name="connsiteX0" fmla="*/ 4551680 w 4551680"/>
                <a:gd name="connsiteY0" fmla="*/ 2275840 h 4551680"/>
                <a:gd name="connsiteX1" fmla="*/ 2275840 w 4551680"/>
                <a:gd name="connsiteY1" fmla="*/ 4551680 h 4551680"/>
                <a:gd name="connsiteX2" fmla="*/ 2275840 w 4551680"/>
                <a:gd name="connsiteY2" fmla="*/ 2275840 h 4551680"/>
                <a:gd name="connsiteX3" fmla="*/ 455168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551680" y="2275840"/>
                  </a:moveTo>
                  <a:cubicBezTo>
                    <a:pt x="4551680" y="3532752"/>
                    <a:pt x="3532752" y="4551680"/>
                    <a:pt x="2275840" y="4551680"/>
                  </a:cubicBezTo>
                  <a:lnTo>
                    <a:pt x="2275840" y="2275840"/>
                  </a:lnTo>
                  <a:lnTo>
                    <a:pt x="4551680" y="227584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46663" tIns="2392477" rIns="486191" bIns="973870" numCol="1" spcCol="1270" anchor="t" anchorCtr="0">
              <a:noAutofit/>
            </a:bodyPr>
            <a:lstStyle/>
            <a:p>
              <a:pPr marL="171450" lvl="1" indent="-171450" algn="l" defTabSz="844550">
                <a:lnSpc>
                  <a:spcPct val="90000"/>
                </a:lnSpc>
                <a:spcBef>
                  <a:spcPct val="0"/>
                </a:spcBef>
                <a:spcAft>
                  <a:spcPct val="15000"/>
                </a:spcAft>
                <a:buChar char="•"/>
              </a:pPr>
              <a:endParaRPr lang="tr-TR" sz="1400" kern="1200" dirty="0"/>
            </a:p>
          </p:txBody>
        </p:sp>
        <p:sp>
          <p:nvSpPr>
            <p:cNvPr id="9" name="Serbest Form: Şekil 8">
              <a:extLst>
                <a:ext uri="{FF2B5EF4-FFF2-40B4-BE49-F238E27FC236}">
                  <a16:creationId xmlns:a16="http://schemas.microsoft.com/office/drawing/2014/main" id="{9F5D0F46-BEFD-4423-8646-29E33E2DF482}"/>
                </a:ext>
              </a:extLst>
            </p:cNvPr>
            <p:cNvSpPr/>
            <p:nvPr/>
          </p:nvSpPr>
          <p:spPr>
            <a:xfrm>
              <a:off x="3619076" y="1211562"/>
              <a:ext cx="4551680" cy="4551680"/>
            </a:xfrm>
            <a:custGeom>
              <a:avLst/>
              <a:gdLst>
                <a:gd name="connsiteX0" fmla="*/ 2275840 w 4551680"/>
                <a:gd name="connsiteY0" fmla="*/ 4551680 h 4551680"/>
                <a:gd name="connsiteX1" fmla="*/ 0 w 4551680"/>
                <a:gd name="connsiteY1" fmla="*/ 2275840 h 4551680"/>
                <a:gd name="connsiteX2" fmla="*/ 2275840 w 4551680"/>
                <a:gd name="connsiteY2" fmla="*/ 2275840 h 4551680"/>
                <a:gd name="connsiteX3" fmla="*/ 2275840 w 4551680"/>
                <a:gd name="connsiteY3" fmla="*/ 455168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4551680"/>
                  </a:moveTo>
                  <a:cubicBezTo>
                    <a:pt x="1018928" y="4551680"/>
                    <a:pt x="0" y="3532752"/>
                    <a:pt x="0" y="2275840"/>
                  </a:cubicBezTo>
                  <a:lnTo>
                    <a:pt x="2275840" y="2275840"/>
                  </a:lnTo>
                  <a:lnTo>
                    <a:pt x="2275840" y="455168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6190" tIns="2392477" rIns="2446664" bIns="973870" numCol="1" spcCol="1270" anchor="t" anchorCtr="0">
              <a:noAutofit/>
            </a:bodyPr>
            <a:lstStyle/>
            <a:p>
              <a:pPr marL="171450" lvl="1" indent="-171450" algn="l" defTabSz="844550">
                <a:lnSpc>
                  <a:spcPct val="90000"/>
                </a:lnSpc>
                <a:spcBef>
                  <a:spcPct val="0"/>
                </a:spcBef>
                <a:spcAft>
                  <a:spcPct val="15000"/>
                </a:spcAft>
                <a:buChar char="•"/>
              </a:pPr>
              <a:endParaRPr lang="tr-TR" sz="1400" kern="1200" dirty="0"/>
            </a:p>
          </p:txBody>
        </p:sp>
        <p:sp>
          <p:nvSpPr>
            <p:cNvPr id="10" name="Serbest Form: Şekil 9">
              <a:extLst>
                <a:ext uri="{FF2B5EF4-FFF2-40B4-BE49-F238E27FC236}">
                  <a16:creationId xmlns:a16="http://schemas.microsoft.com/office/drawing/2014/main" id="{19543F4F-B202-4B58-83EF-C072719D99BD}"/>
                </a:ext>
              </a:extLst>
            </p:cNvPr>
            <p:cNvSpPr/>
            <p:nvPr/>
          </p:nvSpPr>
          <p:spPr>
            <a:xfrm>
              <a:off x="3619076" y="1058756"/>
              <a:ext cx="4551680" cy="4551680"/>
            </a:xfrm>
            <a:custGeom>
              <a:avLst/>
              <a:gdLst>
                <a:gd name="connsiteX0" fmla="*/ 0 w 4551680"/>
                <a:gd name="connsiteY0" fmla="*/ 2275840 h 4551680"/>
                <a:gd name="connsiteX1" fmla="*/ 2275840 w 4551680"/>
                <a:gd name="connsiteY1" fmla="*/ 0 h 4551680"/>
                <a:gd name="connsiteX2" fmla="*/ 2275840 w 4551680"/>
                <a:gd name="connsiteY2" fmla="*/ 2275840 h 4551680"/>
                <a:gd name="connsiteX3" fmla="*/ 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0" y="2275840"/>
                  </a:moveTo>
                  <a:cubicBezTo>
                    <a:pt x="0" y="1018928"/>
                    <a:pt x="1018928" y="0"/>
                    <a:pt x="2275840" y="0"/>
                  </a:cubicBezTo>
                  <a:lnTo>
                    <a:pt x="2275840" y="2275840"/>
                  </a:lnTo>
                  <a:lnTo>
                    <a:pt x="0" y="227584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86190" tIns="973870" rIns="2446664" bIns="2392477" numCol="1" spcCol="1270" anchor="t" anchorCtr="0">
              <a:noAutofit/>
            </a:bodyPr>
            <a:lstStyle/>
            <a:p>
              <a:pPr marL="0" lvl="1" algn="l" defTabSz="844550">
                <a:lnSpc>
                  <a:spcPct val="90000"/>
                </a:lnSpc>
                <a:spcBef>
                  <a:spcPct val="0"/>
                </a:spcBef>
                <a:spcAft>
                  <a:spcPct val="15000"/>
                </a:spcAft>
              </a:pPr>
              <a:endParaRPr lang="tr-TR" sz="1600" b="1" kern="1200" dirty="0"/>
            </a:p>
          </p:txBody>
        </p:sp>
        <p:sp>
          <p:nvSpPr>
            <p:cNvPr id="11" name="Ok: Çember 10">
              <a:extLst>
                <a:ext uri="{FF2B5EF4-FFF2-40B4-BE49-F238E27FC236}">
                  <a16:creationId xmlns:a16="http://schemas.microsoft.com/office/drawing/2014/main" id="{86B24758-98B3-4233-B257-B2C41560D114}"/>
                </a:ext>
              </a:extLst>
            </p:cNvPr>
            <p:cNvSpPr/>
            <p:nvPr/>
          </p:nvSpPr>
          <p:spPr>
            <a:xfrm>
              <a:off x="3490112" y="776985"/>
              <a:ext cx="5115221" cy="5115221"/>
            </a:xfrm>
            <a:prstGeom prst="circularArrow">
              <a:avLst>
                <a:gd name="adj1" fmla="val 5085"/>
                <a:gd name="adj2" fmla="val 327528"/>
                <a:gd name="adj3" fmla="val 21272472"/>
                <a:gd name="adj4" fmla="val 16200000"/>
                <a:gd name="adj5" fmla="val 5932"/>
              </a:avLst>
            </a:prstGeom>
            <a:solidFill>
              <a:srgbClr val="D97828"/>
            </a:solidFill>
            <a:ln>
              <a:solidFill>
                <a:schemeClr val="bg1"/>
              </a:solid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12" name="Ok: Çember 11">
              <a:extLst>
                <a:ext uri="{FF2B5EF4-FFF2-40B4-BE49-F238E27FC236}">
                  <a16:creationId xmlns:a16="http://schemas.microsoft.com/office/drawing/2014/main" id="{D9479E04-DFF7-4267-B6CC-6BF491D6B10E}"/>
                </a:ext>
              </a:extLst>
            </p:cNvPr>
            <p:cNvSpPr/>
            <p:nvPr/>
          </p:nvSpPr>
          <p:spPr>
            <a:xfrm>
              <a:off x="3490112" y="929791"/>
              <a:ext cx="5115221" cy="5115221"/>
            </a:xfrm>
            <a:prstGeom prst="circularArrow">
              <a:avLst>
                <a:gd name="adj1" fmla="val 5085"/>
                <a:gd name="adj2" fmla="val 327528"/>
                <a:gd name="adj3" fmla="val 5072472"/>
                <a:gd name="adj4" fmla="val 0"/>
                <a:gd name="adj5" fmla="val 5932"/>
              </a:avLst>
            </a:prstGeom>
            <a:solidFill>
              <a:srgbClr val="3C9770"/>
            </a:solidFill>
            <a:ln>
              <a:solidFill>
                <a:schemeClr val="bg1"/>
              </a:solidFill>
            </a:ln>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sp>
          <p:nvSpPr>
            <p:cNvPr id="13" name="Ok: Çember 12">
              <a:extLst>
                <a:ext uri="{FF2B5EF4-FFF2-40B4-BE49-F238E27FC236}">
                  <a16:creationId xmlns:a16="http://schemas.microsoft.com/office/drawing/2014/main" id="{FA1FC9D1-A4B4-44F7-8894-CADCFDBC6A9A}"/>
                </a:ext>
              </a:extLst>
            </p:cNvPr>
            <p:cNvSpPr/>
            <p:nvPr/>
          </p:nvSpPr>
          <p:spPr>
            <a:xfrm>
              <a:off x="3337305" y="929791"/>
              <a:ext cx="5115221" cy="5115221"/>
            </a:xfrm>
            <a:prstGeom prst="circularArrow">
              <a:avLst>
                <a:gd name="adj1" fmla="val 5085"/>
                <a:gd name="adj2" fmla="val 327528"/>
                <a:gd name="adj3" fmla="val 10472472"/>
                <a:gd name="adj4" fmla="val 5400000"/>
                <a:gd name="adj5" fmla="val 5932"/>
              </a:avLst>
            </a:prstGeom>
            <a:solidFill>
              <a:srgbClr val="44709D"/>
            </a:solidFill>
            <a:ln>
              <a:solidFill>
                <a:schemeClr val="bg1"/>
              </a:solidFill>
            </a:ln>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sp>
          <p:nvSpPr>
            <p:cNvPr id="14" name="Ok: Çember 13">
              <a:extLst>
                <a:ext uri="{FF2B5EF4-FFF2-40B4-BE49-F238E27FC236}">
                  <a16:creationId xmlns:a16="http://schemas.microsoft.com/office/drawing/2014/main" id="{AD12912A-A975-4B47-B60C-F44A76A914D4}"/>
                </a:ext>
              </a:extLst>
            </p:cNvPr>
            <p:cNvSpPr/>
            <p:nvPr/>
          </p:nvSpPr>
          <p:spPr>
            <a:xfrm>
              <a:off x="3337305" y="776985"/>
              <a:ext cx="5115221" cy="5115221"/>
            </a:xfrm>
            <a:prstGeom prst="circularArrow">
              <a:avLst>
                <a:gd name="adj1" fmla="val 5085"/>
                <a:gd name="adj2" fmla="val 327528"/>
                <a:gd name="adj3" fmla="val 15872472"/>
                <a:gd name="adj4" fmla="val 10800000"/>
                <a:gd name="adj5" fmla="val 5932"/>
              </a:avLst>
            </a:prstGeom>
            <a:solidFill>
              <a:srgbClr val="A23C33"/>
            </a:solidFill>
            <a:ln>
              <a:solidFill>
                <a:schemeClr val="bg1"/>
              </a:solidFill>
            </a:ln>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grpSp>
      <p:sp>
        <p:nvSpPr>
          <p:cNvPr id="20" name="Metin kutusu 19">
            <a:extLst>
              <a:ext uri="{FF2B5EF4-FFF2-40B4-BE49-F238E27FC236}">
                <a16:creationId xmlns:a16="http://schemas.microsoft.com/office/drawing/2014/main" id="{288F671F-C983-4F46-AB87-48A5DD71A77B}"/>
              </a:ext>
            </a:extLst>
          </p:cNvPr>
          <p:cNvSpPr txBox="1"/>
          <p:nvPr/>
        </p:nvSpPr>
        <p:spPr>
          <a:xfrm>
            <a:off x="8260045" y="2977515"/>
            <a:ext cx="1626759" cy="400110"/>
          </a:xfrm>
          <a:prstGeom prst="rect">
            <a:avLst/>
          </a:prstGeom>
          <a:noFill/>
        </p:spPr>
        <p:txBody>
          <a:bodyPr wrap="square" rtlCol="0">
            <a:spAutoFit/>
          </a:bodyPr>
          <a:lstStyle/>
          <a:p>
            <a:r>
              <a:rPr lang="tr-TR" sz="2000" b="1" dirty="0">
                <a:solidFill>
                  <a:schemeClr val="bg1"/>
                </a:solidFill>
              </a:rPr>
              <a:t>PLANLA</a:t>
            </a:r>
          </a:p>
        </p:txBody>
      </p:sp>
      <p:sp>
        <p:nvSpPr>
          <p:cNvPr id="21" name="Metin kutusu 20">
            <a:extLst>
              <a:ext uri="{FF2B5EF4-FFF2-40B4-BE49-F238E27FC236}">
                <a16:creationId xmlns:a16="http://schemas.microsoft.com/office/drawing/2014/main" id="{D3F678B9-71C8-43C8-90E2-F0663BD92E36}"/>
              </a:ext>
            </a:extLst>
          </p:cNvPr>
          <p:cNvSpPr txBox="1"/>
          <p:nvPr/>
        </p:nvSpPr>
        <p:spPr>
          <a:xfrm>
            <a:off x="8275284" y="4486276"/>
            <a:ext cx="1626759" cy="400110"/>
          </a:xfrm>
          <a:prstGeom prst="rect">
            <a:avLst/>
          </a:prstGeom>
          <a:noFill/>
        </p:spPr>
        <p:txBody>
          <a:bodyPr wrap="square" rtlCol="0">
            <a:spAutoFit/>
          </a:bodyPr>
          <a:lstStyle/>
          <a:p>
            <a:r>
              <a:rPr lang="tr-TR" sz="2000" b="1" dirty="0">
                <a:solidFill>
                  <a:schemeClr val="bg1"/>
                </a:solidFill>
              </a:rPr>
              <a:t>UYGULA</a:t>
            </a:r>
          </a:p>
        </p:txBody>
      </p:sp>
      <p:sp>
        <p:nvSpPr>
          <p:cNvPr id="22" name="Metin kutusu 21">
            <a:extLst>
              <a:ext uri="{FF2B5EF4-FFF2-40B4-BE49-F238E27FC236}">
                <a16:creationId xmlns:a16="http://schemas.microsoft.com/office/drawing/2014/main" id="{0F94358F-4BAC-4067-A690-66DF4FFD8DB8}"/>
              </a:ext>
            </a:extLst>
          </p:cNvPr>
          <p:cNvSpPr txBox="1"/>
          <p:nvPr/>
        </p:nvSpPr>
        <p:spPr>
          <a:xfrm>
            <a:off x="6366493" y="4486276"/>
            <a:ext cx="1626759" cy="707886"/>
          </a:xfrm>
          <a:prstGeom prst="rect">
            <a:avLst/>
          </a:prstGeom>
          <a:noFill/>
        </p:spPr>
        <p:txBody>
          <a:bodyPr wrap="square" rtlCol="0">
            <a:spAutoFit/>
          </a:bodyPr>
          <a:lstStyle/>
          <a:p>
            <a:pPr algn="ctr"/>
            <a:r>
              <a:rPr lang="tr-TR" sz="2000" b="1" dirty="0">
                <a:solidFill>
                  <a:schemeClr val="bg1"/>
                </a:solidFill>
              </a:rPr>
              <a:t>KONTROL ET</a:t>
            </a:r>
          </a:p>
        </p:txBody>
      </p:sp>
      <p:sp>
        <p:nvSpPr>
          <p:cNvPr id="23" name="Metin kutusu 22">
            <a:extLst>
              <a:ext uri="{FF2B5EF4-FFF2-40B4-BE49-F238E27FC236}">
                <a16:creationId xmlns:a16="http://schemas.microsoft.com/office/drawing/2014/main" id="{26FE22BA-B763-4BC2-8AE6-A4ABC25715DD}"/>
              </a:ext>
            </a:extLst>
          </p:cNvPr>
          <p:cNvSpPr txBox="1"/>
          <p:nvPr/>
        </p:nvSpPr>
        <p:spPr>
          <a:xfrm>
            <a:off x="6302833" y="2854404"/>
            <a:ext cx="1626759" cy="707886"/>
          </a:xfrm>
          <a:prstGeom prst="rect">
            <a:avLst/>
          </a:prstGeom>
          <a:noFill/>
        </p:spPr>
        <p:txBody>
          <a:bodyPr wrap="square" rtlCol="0">
            <a:spAutoFit/>
          </a:bodyPr>
          <a:lstStyle/>
          <a:p>
            <a:pPr algn="ctr"/>
            <a:r>
              <a:rPr lang="tr-TR" sz="2000" b="1" dirty="0">
                <a:solidFill>
                  <a:schemeClr val="bg1"/>
                </a:solidFill>
              </a:rPr>
              <a:t>ÖNLEM</a:t>
            </a:r>
          </a:p>
          <a:p>
            <a:pPr algn="ctr"/>
            <a:r>
              <a:rPr lang="tr-TR" sz="2000" b="1" dirty="0">
                <a:solidFill>
                  <a:schemeClr val="bg1"/>
                </a:solidFill>
              </a:rPr>
              <a:t>AL</a:t>
            </a:r>
          </a:p>
        </p:txBody>
      </p:sp>
      <p:sp>
        <p:nvSpPr>
          <p:cNvPr id="24" name="Unvan 1">
            <a:extLst>
              <a:ext uri="{FF2B5EF4-FFF2-40B4-BE49-F238E27FC236}">
                <a16:creationId xmlns:a16="http://schemas.microsoft.com/office/drawing/2014/main" id="{93F6707E-E309-4004-95CD-EE4F0053AAF8}"/>
              </a:ext>
            </a:extLst>
          </p:cNvPr>
          <p:cNvSpPr>
            <a:spLocks noGrp="1"/>
          </p:cNvSpPr>
          <p:nvPr>
            <p:ph type="title"/>
          </p:nvPr>
        </p:nvSpPr>
        <p:spPr>
          <a:xfrm>
            <a:off x="1202271" y="486326"/>
            <a:ext cx="9601196" cy="1303867"/>
          </a:xfrm>
        </p:spPr>
        <p:txBody>
          <a:bodyPr>
            <a:normAutofit/>
          </a:bodyPr>
          <a:lstStyle/>
          <a:p>
            <a:r>
              <a:rPr lang="tr-TR" sz="4000" b="1" dirty="0">
                <a:solidFill>
                  <a:schemeClr val="accent1"/>
                </a:solidFill>
              </a:rPr>
              <a:t>PUKÖ</a:t>
            </a:r>
          </a:p>
        </p:txBody>
      </p:sp>
      <p:sp>
        <p:nvSpPr>
          <p:cNvPr id="26" name="Dikdörtgen 25">
            <a:extLst>
              <a:ext uri="{FF2B5EF4-FFF2-40B4-BE49-F238E27FC236}">
                <a16:creationId xmlns:a16="http://schemas.microsoft.com/office/drawing/2014/main" id="{98D0E642-4C56-49D1-8B9A-D3DA10E472A8}"/>
              </a:ext>
            </a:extLst>
          </p:cNvPr>
          <p:cNvSpPr/>
          <p:nvPr/>
        </p:nvSpPr>
        <p:spPr>
          <a:xfrm>
            <a:off x="928579" y="1946290"/>
            <a:ext cx="3538646" cy="4111178"/>
          </a:xfrm>
          <a:prstGeom prst="rect">
            <a:avLst/>
          </a:prstGeom>
        </p:spPr>
        <p:txBody>
          <a:bodyPr vert="horz" lIns="91440" tIns="45720" rIns="91440" bIns="45720" rtlCol="0" anchor="t">
            <a:normAutofit/>
          </a:bodyPr>
          <a:lstStyle/>
          <a:p>
            <a:pPr marL="285750" indent="-285750" algn="just">
              <a:spcBef>
                <a:spcPct val="20000"/>
              </a:spcBef>
              <a:spcAft>
                <a:spcPts val="600"/>
              </a:spcAft>
              <a:buClr>
                <a:schemeClr val="accent1"/>
              </a:buClr>
              <a:buSzPct val="115000"/>
              <a:buFont typeface="Arial"/>
              <a:buChar char="•"/>
            </a:pPr>
            <a:r>
              <a:rPr lang="tr-TR" b="1" dirty="0">
                <a:solidFill>
                  <a:schemeClr val="tx1">
                    <a:lumMod val="85000"/>
                    <a:lumOff val="15000"/>
                  </a:schemeClr>
                </a:solidFill>
              </a:rPr>
              <a:t>Planla: </a:t>
            </a:r>
            <a:r>
              <a:rPr lang="tr-TR" dirty="0">
                <a:solidFill>
                  <a:schemeClr val="tx1">
                    <a:lumMod val="85000"/>
                    <a:lumOff val="15000"/>
                  </a:schemeClr>
                </a:solidFill>
              </a:rPr>
              <a:t>Politika ile uyumlu amaç ve hedefler, standartlar, görev ve sorumluluklar, paydaşlar, kaynaklar, risk ve fırsatları belirleme aşamasıdır.</a:t>
            </a:r>
          </a:p>
          <a:p>
            <a:pPr marL="285750" indent="-285750" algn="just">
              <a:spcBef>
                <a:spcPct val="20000"/>
              </a:spcBef>
              <a:spcAft>
                <a:spcPts val="600"/>
              </a:spcAft>
              <a:buClr>
                <a:schemeClr val="accent1"/>
              </a:buClr>
              <a:buSzPct val="115000"/>
              <a:buFont typeface="Arial"/>
              <a:buChar char="•"/>
            </a:pPr>
            <a:r>
              <a:rPr lang="tr-TR" b="1" dirty="0">
                <a:solidFill>
                  <a:schemeClr val="tx1">
                    <a:lumMod val="85000"/>
                    <a:lumOff val="15000"/>
                  </a:schemeClr>
                </a:solidFill>
              </a:rPr>
              <a:t>Uygula: </a:t>
            </a:r>
            <a:r>
              <a:rPr lang="tr-TR" dirty="0">
                <a:solidFill>
                  <a:schemeClr val="tx1">
                    <a:lumMod val="85000"/>
                    <a:lumOff val="15000"/>
                  </a:schemeClr>
                </a:solidFill>
              </a:rPr>
              <a:t>Planlananların yerine getirilme aşamasıdır.</a:t>
            </a:r>
          </a:p>
          <a:p>
            <a:pPr marL="285750" indent="-285750" algn="just">
              <a:spcBef>
                <a:spcPct val="20000"/>
              </a:spcBef>
              <a:spcAft>
                <a:spcPts val="600"/>
              </a:spcAft>
              <a:buClr>
                <a:schemeClr val="accent1"/>
              </a:buClr>
              <a:buSzPct val="115000"/>
              <a:buFont typeface="Arial"/>
              <a:buChar char="•"/>
            </a:pPr>
            <a:r>
              <a:rPr lang="tr-TR" b="1" dirty="0">
                <a:solidFill>
                  <a:schemeClr val="tx1">
                    <a:lumMod val="85000"/>
                    <a:lumOff val="15000"/>
                  </a:schemeClr>
                </a:solidFill>
              </a:rPr>
              <a:t>Kontrol et:</a:t>
            </a:r>
            <a:r>
              <a:rPr lang="tr-TR" dirty="0">
                <a:solidFill>
                  <a:schemeClr val="tx1">
                    <a:lumMod val="85000"/>
                    <a:lumOff val="15000"/>
                  </a:schemeClr>
                </a:solidFill>
              </a:rPr>
              <a:t> Planlanan faaliyetler çıktıları izleme, ölçme ve sonuçları raporlama aşamasıdır.</a:t>
            </a:r>
          </a:p>
          <a:p>
            <a:pPr marL="285750" indent="-285750" algn="just">
              <a:spcBef>
                <a:spcPct val="20000"/>
              </a:spcBef>
              <a:spcAft>
                <a:spcPts val="600"/>
              </a:spcAft>
              <a:buClr>
                <a:schemeClr val="accent1"/>
              </a:buClr>
              <a:buSzPct val="115000"/>
              <a:buFont typeface="Arial"/>
              <a:buChar char="•"/>
            </a:pPr>
            <a:r>
              <a:rPr lang="tr-TR" b="1" dirty="0">
                <a:solidFill>
                  <a:schemeClr val="tx1">
                    <a:lumMod val="85000"/>
                    <a:lumOff val="15000"/>
                  </a:schemeClr>
                </a:solidFill>
              </a:rPr>
              <a:t>Önlem Al: </a:t>
            </a:r>
            <a:r>
              <a:rPr lang="tr-TR" dirty="0">
                <a:solidFill>
                  <a:schemeClr val="tx1">
                    <a:lumMod val="85000"/>
                    <a:lumOff val="15000"/>
                  </a:schemeClr>
                </a:solidFill>
              </a:rPr>
              <a:t>Performansı iyileştirmek için gerekli aksiyonu alma aşamasıdır.</a:t>
            </a:r>
          </a:p>
        </p:txBody>
      </p:sp>
      <p:sp>
        <p:nvSpPr>
          <p:cNvPr id="3" name="Açıklama Balonu: Kenarlık ve Vurgu Çubuğuyla Çizgi 2">
            <a:extLst>
              <a:ext uri="{FF2B5EF4-FFF2-40B4-BE49-F238E27FC236}">
                <a16:creationId xmlns:a16="http://schemas.microsoft.com/office/drawing/2014/main" id="{A0F4F5B4-8957-47CB-BC10-F6D2F1AF3172}"/>
              </a:ext>
            </a:extLst>
          </p:cNvPr>
          <p:cNvSpPr/>
          <p:nvPr/>
        </p:nvSpPr>
        <p:spPr>
          <a:xfrm>
            <a:off x="9879573" y="1895662"/>
            <a:ext cx="1566115" cy="788925"/>
          </a:xfrm>
          <a:prstGeom prst="accentBorderCallout1">
            <a:avLst>
              <a:gd name="adj1" fmla="val 18750"/>
              <a:gd name="adj2" fmla="val -8333"/>
              <a:gd name="adj3" fmla="val 112500"/>
              <a:gd name="adj4" fmla="val -45631"/>
            </a:avLst>
          </a:prstGeom>
          <a:solidFill>
            <a:srgbClr val="3C9770"/>
          </a:solidFill>
          <a:ln>
            <a:solidFill>
              <a:srgbClr val="3C9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Ne yapmamız gerekiyor? </a:t>
            </a:r>
          </a:p>
          <a:p>
            <a:pPr algn="ctr"/>
            <a:r>
              <a:rPr lang="tr-TR" dirty="0"/>
              <a:t>Nasıl Yapılmalı</a:t>
            </a:r>
          </a:p>
        </p:txBody>
      </p:sp>
      <p:sp>
        <p:nvSpPr>
          <p:cNvPr id="19" name="Açıklama Balonu: Kenarlık ve Vurgu Çubuğuyla Çizgi 18">
            <a:extLst>
              <a:ext uri="{FF2B5EF4-FFF2-40B4-BE49-F238E27FC236}">
                <a16:creationId xmlns:a16="http://schemas.microsoft.com/office/drawing/2014/main" id="{3BDFCA32-6C71-4D80-94C2-958A90FC2C77}"/>
              </a:ext>
            </a:extLst>
          </p:cNvPr>
          <p:cNvSpPr/>
          <p:nvPr/>
        </p:nvSpPr>
        <p:spPr>
          <a:xfrm>
            <a:off x="9902043" y="5324004"/>
            <a:ext cx="1566115" cy="788925"/>
          </a:xfrm>
          <a:prstGeom prst="accentBorderCallout1">
            <a:avLst>
              <a:gd name="adj1" fmla="val 18750"/>
              <a:gd name="adj2" fmla="val -8333"/>
              <a:gd name="adj3" fmla="val -25137"/>
              <a:gd name="adj4" fmla="val -52321"/>
            </a:avLst>
          </a:prstGeom>
          <a:solidFill>
            <a:srgbClr val="44709D"/>
          </a:solidFill>
          <a:ln>
            <a:solidFill>
              <a:srgbClr val="4470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Planı ve ölçüm araçlarını uygulama</a:t>
            </a:r>
          </a:p>
        </p:txBody>
      </p:sp>
      <p:sp>
        <p:nvSpPr>
          <p:cNvPr id="25" name="Açıklama Balonu: Kenarlık ve Vurgu Çubuğuyla Çizgi 24">
            <a:extLst>
              <a:ext uri="{FF2B5EF4-FFF2-40B4-BE49-F238E27FC236}">
                <a16:creationId xmlns:a16="http://schemas.microsoft.com/office/drawing/2014/main" id="{77FAD3EE-D58C-4BF8-8D1F-7F4C1603702A}"/>
              </a:ext>
            </a:extLst>
          </p:cNvPr>
          <p:cNvSpPr/>
          <p:nvPr/>
        </p:nvSpPr>
        <p:spPr>
          <a:xfrm>
            <a:off x="4540817" y="5388990"/>
            <a:ext cx="1787373" cy="788925"/>
          </a:xfrm>
          <a:prstGeom prst="accentBorderCallout1">
            <a:avLst>
              <a:gd name="adj1" fmla="val 38067"/>
              <a:gd name="adj2" fmla="val 106615"/>
              <a:gd name="adj3" fmla="val -20307"/>
              <a:gd name="adj4" fmla="val 145342"/>
            </a:avLst>
          </a:prstGeom>
          <a:solidFill>
            <a:srgbClr val="A23C33"/>
          </a:solidFill>
          <a:ln>
            <a:solidFill>
              <a:srgbClr val="A23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Sonuçları değerlendirme ve nedenleri anlama</a:t>
            </a:r>
          </a:p>
        </p:txBody>
      </p:sp>
      <p:sp>
        <p:nvSpPr>
          <p:cNvPr id="27" name="Açıklama Balonu: Kenarlık ve Vurgu Çubuğuyla Çizgi 26">
            <a:extLst>
              <a:ext uri="{FF2B5EF4-FFF2-40B4-BE49-F238E27FC236}">
                <a16:creationId xmlns:a16="http://schemas.microsoft.com/office/drawing/2014/main" id="{5C15715F-709F-4939-BC09-C086BA0EC6DD}"/>
              </a:ext>
            </a:extLst>
          </p:cNvPr>
          <p:cNvSpPr/>
          <p:nvPr/>
        </p:nvSpPr>
        <p:spPr>
          <a:xfrm>
            <a:off x="4634754" y="1790193"/>
            <a:ext cx="1566115" cy="788925"/>
          </a:xfrm>
          <a:prstGeom prst="accentBorderCallout1">
            <a:avLst>
              <a:gd name="adj1" fmla="val 38067"/>
              <a:gd name="adj2" fmla="val 106615"/>
              <a:gd name="adj3" fmla="val 119744"/>
              <a:gd name="adj4" fmla="val 145342"/>
            </a:avLst>
          </a:prstGeom>
          <a:solidFill>
            <a:srgbClr val="D97828"/>
          </a:solidFill>
          <a:ln>
            <a:solidFill>
              <a:srgbClr val="D97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İyileştirme ve yeni kuralları düzenleme</a:t>
            </a:r>
          </a:p>
        </p:txBody>
      </p:sp>
    </p:spTree>
    <p:extLst>
      <p:ext uri="{BB962C8B-B14F-4D97-AF65-F5344CB8AC3E}">
        <p14:creationId xmlns:p14="http://schemas.microsoft.com/office/powerpoint/2010/main" val="829884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a:extLst>
              <a:ext uri="{FF2B5EF4-FFF2-40B4-BE49-F238E27FC236}">
                <a16:creationId xmlns:a16="http://schemas.microsoft.com/office/drawing/2014/main" id="{906C1196-87A8-43C8-8702-DD8813882D76}"/>
              </a:ext>
            </a:extLst>
          </p:cNvPr>
          <p:cNvGrpSpPr/>
          <p:nvPr/>
        </p:nvGrpSpPr>
        <p:grpSpPr>
          <a:xfrm>
            <a:off x="3718305" y="1630425"/>
            <a:ext cx="4389375" cy="4480815"/>
            <a:chOff x="3337305" y="776985"/>
            <a:chExt cx="5268028" cy="5268027"/>
          </a:xfrm>
        </p:grpSpPr>
        <p:sp>
          <p:nvSpPr>
            <p:cNvPr id="7" name="Serbest Form: Şekil 6">
              <a:extLst>
                <a:ext uri="{FF2B5EF4-FFF2-40B4-BE49-F238E27FC236}">
                  <a16:creationId xmlns:a16="http://schemas.microsoft.com/office/drawing/2014/main" id="{D9A70A98-508A-4E95-9848-72551BCDDAF2}"/>
                </a:ext>
              </a:extLst>
            </p:cNvPr>
            <p:cNvSpPr/>
            <p:nvPr/>
          </p:nvSpPr>
          <p:spPr>
            <a:xfrm>
              <a:off x="3771883" y="1058756"/>
              <a:ext cx="4551680" cy="4551680"/>
            </a:xfrm>
            <a:custGeom>
              <a:avLst/>
              <a:gdLst>
                <a:gd name="connsiteX0" fmla="*/ 2275840 w 4551680"/>
                <a:gd name="connsiteY0" fmla="*/ 0 h 4551680"/>
                <a:gd name="connsiteX1" fmla="*/ 4551680 w 4551680"/>
                <a:gd name="connsiteY1" fmla="*/ 2275840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532752" y="0"/>
                    <a:pt x="4551680" y="1018928"/>
                    <a:pt x="4551680" y="2275840"/>
                  </a:cubicBezTo>
                  <a:lnTo>
                    <a:pt x="2275840" y="2275840"/>
                  </a:lnTo>
                  <a:lnTo>
                    <a:pt x="227584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46663" tIns="973870" rIns="486191" bIns="2392477" numCol="1" spcCol="1270" anchor="t" anchorCtr="0">
              <a:noAutofit/>
            </a:bodyPr>
            <a:lstStyle/>
            <a:p>
              <a:pPr marL="0" lvl="0" indent="0" algn="l" defTabSz="1066800">
                <a:lnSpc>
                  <a:spcPct val="90000"/>
                </a:lnSpc>
                <a:spcBef>
                  <a:spcPct val="0"/>
                </a:spcBef>
                <a:spcAft>
                  <a:spcPct val="35000"/>
                </a:spcAft>
                <a:buNone/>
              </a:pPr>
              <a:endParaRPr lang="tr-TR" sz="1600" b="1" kern="1200" dirty="0"/>
            </a:p>
          </p:txBody>
        </p:sp>
        <p:sp>
          <p:nvSpPr>
            <p:cNvPr id="8" name="Serbest Form: Şekil 7">
              <a:extLst>
                <a:ext uri="{FF2B5EF4-FFF2-40B4-BE49-F238E27FC236}">
                  <a16:creationId xmlns:a16="http://schemas.microsoft.com/office/drawing/2014/main" id="{B0B97A60-B0D1-41AF-9CB2-80D8A676F79F}"/>
                </a:ext>
              </a:extLst>
            </p:cNvPr>
            <p:cNvSpPr/>
            <p:nvPr/>
          </p:nvSpPr>
          <p:spPr>
            <a:xfrm>
              <a:off x="3771883" y="1211562"/>
              <a:ext cx="4551680" cy="4551680"/>
            </a:xfrm>
            <a:custGeom>
              <a:avLst/>
              <a:gdLst>
                <a:gd name="connsiteX0" fmla="*/ 4551680 w 4551680"/>
                <a:gd name="connsiteY0" fmla="*/ 2275840 h 4551680"/>
                <a:gd name="connsiteX1" fmla="*/ 2275840 w 4551680"/>
                <a:gd name="connsiteY1" fmla="*/ 4551680 h 4551680"/>
                <a:gd name="connsiteX2" fmla="*/ 2275840 w 4551680"/>
                <a:gd name="connsiteY2" fmla="*/ 2275840 h 4551680"/>
                <a:gd name="connsiteX3" fmla="*/ 455168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551680" y="2275840"/>
                  </a:moveTo>
                  <a:cubicBezTo>
                    <a:pt x="4551680" y="3532752"/>
                    <a:pt x="3532752" y="4551680"/>
                    <a:pt x="2275840" y="4551680"/>
                  </a:cubicBezTo>
                  <a:lnTo>
                    <a:pt x="2275840" y="2275840"/>
                  </a:lnTo>
                  <a:lnTo>
                    <a:pt x="4551680" y="227584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46663" tIns="2392477" rIns="486191" bIns="973870" numCol="1" spcCol="1270" anchor="t" anchorCtr="0">
              <a:noAutofit/>
            </a:bodyPr>
            <a:lstStyle/>
            <a:p>
              <a:pPr marL="171450" lvl="1" indent="-171450" algn="l" defTabSz="844550">
                <a:lnSpc>
                  <a:spcPct val="90000"/>
                </a:lnSpc>
                <a:spcBef>
                  <a:spcPct val="0"/>
                </a:spcBef>
                <a:spcAft>
                  <a:spcPct val="15000"/>
                </a:spcAft>
                <a:buChar char="•"/>
              </a:pPr>
              <a:endParaRPr lang="tr-TR" sz="1400" kern="1200" dirty="0"/>
            </a:p>
          </p:txBody>
        </p:sp>
        <p:sp>
          <p:nvSpPr>
            <p:cNvPr id="9" name="Serbest Form: Şekil 8">
              <a:extLst>
                <a:ext uri="{FF2B5EF4-FFF2-40B4-BE49-F238E27FC236}">
                  <a16:creationId xmlns:a16="http://schemas.microsoft.com/office/drawing/2014/main" id="{9F5D0F46-BEFD-4423-8646-29E33E2DF482}"/>
                </a:ext>
              </a:extLst>
            </p:cNvPr>
            <p:cNvSpPr/>
            <p:nvPr/>
          </p:nvSpPr>
          <p:spPr>
            <a:xfrm>
              <a:off x="3619076" y="1211562"/>
              <a:ext cx="4551680" cy="4551680"/>
            </a:xfrm>
            <a:custGeom>
              <a:avLst/>
              <a:gdLst>
                <a:gd name="connsiteX0" fmla="*/ 2275840 w 4551680"/>
                <a:gd name="connsiteY0" fmla="*/ 4551680 h 4551680"/>
                <a:gd name="connsiteX1" fmla="*/ 0 w 4551680"/>
                <a:gd name="connsiteY1" fmla="*/ 2275840 h 4551680"/>
                <a:gd name="connsiteX2" fmla="*/ 2275840 w 4551680"/>
                <a:gd name="connsiteY2" fmla="*/ 2275840 h 4551680"/>
                <a:gd name="connsiteX3" fmla="*/ 2275840 w 4551680"/>
                <a:gd name="connsiteY3" fmla="*/ 455168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4551680"/>
                  </a:moveTo>
                  <a:cubicBezTo>
                    <a:pt x="1018928" y="4551680"/>
                    <a:pt x="0" y="3532752"/>
                    <a:pt x="0" y="2275840"/>
                  </a:cubicBezTo>
                  <a:lnTo>
                    <a:pt x="2275840" y="2275840"/>
                  </a:lnTo>
                  <a:lnTo>
                    <a:pt x="2275840" y="455168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6190" tIns="2392477" rIns="2446664" bIns="973870" numCol="1" spcCol="1270" anchor="t" anchorCtr="0">
              <a:noAutofit/>
            </a:bodyPr>
            <a:lstStyle/>
            <a:p>
              <a:pPr marL="171450" lvl="1" indent="-171450" algn="l" defTabSz="844550">
                <a:lnSpc>
                  <a:spcPct val="90000"/>
                </a:lnSpc>
                <a:spcBef>
                  <a:spcPct val="0"/>
                </a:spcBef>
                <a:spcAft>
                  <a:spcPct val="15000"/>
                </a:spcAft>
                <a:buChar char="•"/>
              </a:pPr>
              <a:endParaRPr lang="tr-TR" sz="1400" kern="1200" dirty="0"/>
            </a:p>
          </p:txBody>
        </p:sp>
        <p:sp>
          <p:nvSpPr>
            <p:cNvPr id="10" name="Serbest Form: Şekil 9">
              <a:extLst>
                <a:ext uri="{FF2B5EF4-FFF2-40B4-BE49-F238E27FC236}">
                  <a16:creationId xmlns:a16="http://schemas.microsoft.com/office/drawing/2014/main" id="{19543F4F-B202-4B58-83EF-C072719D99BD}"/>
                </a:ext>
              </a:extLst>
            </p:cNvPr>
            <p:cNvSpPr/>
            <p:nvPr/>
          </p:nvSpPr>
          <p:spPr>
            <a:xfrm>
              <a:off x="3619076" y="1058756"/>
              <a:ext cx="4551680" cy="4551680"/>
            </a:xfrm>
            <a:custGeom>
              <a:avLst/>
              <a:gdLst>
                <a:gd name="connsiteX0" fmla="*/ 0 w 4551680"/>
                <a:gd name="connsiteY0" fmla="*/ 2275840 h 4551680"/>
                <a:gd name="connsiteX1" fmla="*/ 2275840 w 4551680"/>
                <a:gd name="connsiteY1" fmla="*/ 0 h 4551680"/>
                <a:gd name="connsiteX2" fmla="*/ 2275840 w 4551680"/>
                <a:gd name="connsiteY2" fmla="*/ 2275840 h 4551680"/>
                <a:gd name="connsiteX3" fmla="*/ 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0" y="2275840"/>
                  </a:moveTo>
                  <a:cubicBezTo>
                    <a:pt x="0" y="1018928"/>
                    <a:pt x="1018928" y="0"/>
                    <a:pt x="2275840" y="0"/>
                  </a:cubicBezTo>
                  <a:lnTo>
                    <a:pt x="2275840" y="2275840"/>
                  </a:lnTo>
                  <a:lnTo>
                    <a:pt x="0" y="227584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86190" tIns="973870" rIns="2446664" bIns="2392477" numCol="1" spcCol="1270" anchor="t" anchorCtr="0">
              <a:noAutofit/>
            </a:bodyPr>
            <a:lstStyle/>
            <a:p>
              <a:pPr marL="0" lvl="1" algn="l" defTabSz="844550">
                <a:lnSpc>
                  <a:spcPct val="90000"/>
                </a:lnSpc>
                <a:spcBef>
                  <a:spcPct val="0"/>
                </a:spcBef>
                <a:spcAft>
                  <a:spcPct val="15000"/>
                </a:spcAft>
              </a:pPr>
              <a:endParaRPr lang="tr-TR" sz="1600" b="1" kern="1200" dirty="0"/>
            </a:p>
          </p:txBody>
        </p:sp>
        <p:sp>
          <p:nvSpPr>
            <p:cNvPr id="11" name="Ok: Çember 10">
              <a:extLst>
                <a:ext uri="{FF2B5EF4-FFF2-40B4-BE49-F238E27FC236}">
                  <a16:creationId xmlns:a16="http://schemas.microsoft.com/office/drawing/2014/main" id="{86B24758-98B3-4233-B257-B2C41560D114}"/>
                </a:ext>
              </a:extLst>
            </p:cNvPr>
            <p:cNvSpPr/>
            <p:nvPr/>
          </p:nvSpPr>
          <p:spPr>
            <a:xfrm>
              <a:off x="3490112" y="776985"/>
              <a:ext cx="5115221" cy="5115221"/>
            </a:xfrm>
            <a:prstGeom prst="circularArrow">
              <a:avLst>
                <a:gd name="adj1" fmla="val 5085"/>
                <a:gd name="adj2" fmla="val 327528"/>
                <a:gd name="adj3" fmla="val 21272472"/>
                <a:gd name="adj4" fmla="val 16200000"/>
                <a:gd name="adj5" fmla="val 5932"/>
              </a:avLst>
            </a:prstGeom>
            <a:solidFill>
              <a:srgbClr val="D97828"/>
            </a:solidFill>
            <a:ln>
              <a:solidFill>
                <a:schemeClr val="bg1"/>
              </a:solid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12" name="Ok: Çember 11">
              <a:extLst>
                <a:ext uri="{FF2B5EF4-FFF2-40B4-BE49-F238E27FC236}">
                  <a16:creationId xmlns:a16="http://schemas.microsoft.com/office/drawing/2014/main" id="{D9479E04-DFF7-4267-B6CC-6BF491D6B10E}"/>
                </a:ext>
              </a:extLst>
            </p:cNvPr>
            <p:cNvSpPr/>
            <p:nvPr/>
          </p:nvSpPr>
          <p:spPr>
            <a:xfrm>
              <a:off x="3490112" y="929791"/>
              <a:ext cx="5115221" cy="5115221"/>
            </a:xfrm>
            <a:prstGeom prst="circularArrow">
              <a:avLst>
                <a:gd name="adj1" fmla="val 5085"/>
                <a:gd name="adj2" fmla="val 327528"/>
                <a:gd name="adj3" fmla="val 5072472"/>
                <a:gd name="adj4" fmla="val 0"/>
                <a:gd name="adj5" fmla="val 5932"/>
              </a:avLst>
            </a:prstGeom>
            <a:solidFill>
              <a:srgbClr val="3C9770"/>
            </a:solidFill>
            <a:ln>
              <a:solidFill>
                <a:schemeClr val="bg1"/>
              </a:solidFill>
            </a:ln>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sp>
          <p:nvSpPr>
            <p:cNvPr id="13" name="Ok: Çember 12">
              <a:extLst>
                <a:ext uri="{FF2B5EF4-FFF2-40B4-BE49-F238E27FC236}">
                  <a16:creationId xmlns:a16="http://schemas.microsoft.com/office/drawing/2014/main" id="{FA1FC9D1-A4B4-44F7-8894-CADCFDBC6A9A}"/>
                </a:ext>
              </a:extLst>
            </p:cNvPr>
            <p:cNvSpPr/>
            <p:nvPr/>
          </p:nvSpPr>
          <p:spPr>
            <a:xfrm>
              <a:off x="3337305" y="929791"/>
              <a:ext cx="5115221" cy="5115221"/>
            </a:xfrm>
            <a:prstGeom prst="circularArrow">
              <a:avLst>
                <a:gd name="adj1" fmla="val 5085"/>
                <a:gd name="adj2" fmla="val 327528"/>
                <a:gd name="adj3" fmla="val 10472472"/>
                <a:gd name="adj4" fmla="val 5400000"/>
                <a:gd name="adj5" fmla="val 5932"/>
              </a:avLst>
            </a:prstGeom>
            <a:solidFill>
              <a:srgbClr val="44709D"/>
            </a:solidFill>
            <a:ln>
              <a:solidFill>
                <a:schemeClr val="bg1"/>
              </a:solidFill>
            </a:ln>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sp>
          <p:nvSpPr>
            <p:cNvPr id="14" name="Ok: Çember 13">
              <a:extLst>
                <a:ext uri="{FF2B5EF4-FFF2-40B4-BE49-F238E27FC236}">
                  <a16:creationId xmlns:a16="http://schemas.microsoft.com/office/drawing/2014/main" id="{AD12912A-A975-4B47-B60C-F44A76A914D4}"/>
                </a:ext>
              </a:extLst>
            </p:cNvPr>
            <p:cNvSpPr/>
            <p:nvPr/>
          </p:nvSpPr>
          <p:spPr>
            <a:xfrm>
              <a:off x="3337305" y="776985"/>
              <a:ext cx="5115221" cy="5115221"/>
            </a:xfrm>
            <a:prstGeom prst="circularArrow">
              <a:avLst>
                <a:gd name="adj1" fmla="val 5085"/>
                <a:gd name="adj2" fmla="val 327528"/>
                <a:gd name="adj3" fmla="val 15872472"/>
                <a:gd name="adj4" fmla="val 10800000"/>
                <a:gd name="adj5" fmla="val 5932"/>
              </a:avLst>
            </a:prstGeom>
            <a:solidFill>
              <a:srgbClr val="A23C33"/>
            </a:solidFill>
            <a:ln>
              <a:solidFill>
                <a:schemeClr val="bg1"/>
              </a:solidFill>
            </a:ln>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grpSp>
      <p:sp>
        <p:nvSpPr>
          <p:cNvPr id="20" name="Metin kutusu 19">
            <a:extLst>
              <a:ext uri="{FF2B5EF4-FFF2-40B4-BE49-F238E27FC236}">
                <a16:creationId xmlns:a16="http://schemas.microsoft.com/office/drawing/2014/main" id="{288F671F-C983-4F46-AB87-48A5DD71A77B}"/>
              </a:ext>
            </a:extLst>
          </p:cNvPr>
          <p:cNvSpPr txBox="1"/>
          <p:nvPr/>
        </p:nvSpPr>
        <p:spPr>
          <a:xfrm>
            <a:off x="6179785" y="2910840"/>
            <a:ext cx="1626759" cy="400110"/>
          </a:xfrm>
          <a:prstGeom prst="rect">
            <a:avLst/>
          </a:prstGeom>
          <a:noFill/>
        </p:spPr>
        <p:txBody>
          <a:bodyPr wrap="square" rtlCol="0">
            <a:spAutoFit/>
          </a:bodyPr>
          <a:lstStyle/>
          <a:p>
            <a:r>
              <a:rPr lang="tr-TR" sz="2000" b="1" dirty="0">
                <a:solidFill>
                  <a:schemeClr val="bg1"/>
                </a:solidFill>
              </a:rPr>
              <a:t>PLANLA</a:t>
            </a:r>
          </a:p>
        </p:txBody>
      </p:sp>
      <p:sp>
        <p:nvSpPr>
          <p:cNvPr id="21" name="Metin kutusu 20">
            <a:extLst>
              <a:ext uri="{FF2B5EF4-FFF2-40B4-BE49-F238E27FC236}">
                <a16:creationId xmlns:a16="http://schemas.microsoft.com/office/drawing/2014/main" id="{D3F678B9-71C8-43C8-90E2-F0663BD92E36}"/>
              </a:ext>
            </a:extLst>
          </p:cNvPr>
          <p:cNvSpPr txBox="1"/>
          <p:nvPr/>
        </p:nvSpPr>
        <p:spPr>
          <a:xfrm>
            <a:off x="6195024" y="4419601"/>
            <a:ext cx="1626759" cy="400110"/>
          </a:xfrm>
          <a:prstGeom prst="rect">
            <a:avLst/>
          </a:prstGeom>
          <a:noFill/>
        </p:spPr>
        <p:txBody>
          <a:bodyPr wrap="square" rtlCol="0">
            <a:spAutoFit/>
          </a:bodyPr>
          <a:lstStyle/>
          <a:p>
            <a:r>
              <a:rPr lang="tr-TR" sz="2000" b="1" dirty="0">
                <a:solidFill>
                  <a:schemeClr val="bg1"/>
                </a:solidFill>
              </a:rPr>
              <a:t>UYGULA</a:t>
            </a:r>
          </a:p>
        </p:txBody>
      </p:sp>
      <p:sp>
        <p:nvSpPr>
          <p:cNvPr id="22" name="Metin kutusu 21">
            <a:extLst>
              <a:ext uri="{FF2B5EF4-FFF2-40B4-BE49-F238E27FC236}">
                <a16:creationId xmlns:a16="http://schemas.microsoft.com/office/drawing/2014/main" id="{0F94358F-4BAC-4067-A690-66DF4FFD8DB8}"/>
              </a:ext>
            </a:extLst>
          </p:cNvPr>
          <p:cNvSpPr txBox="1"/>
          <p:nvPr/>
        </p:nvSpPr>
        <p:spPr>
          <a:xfrm>
            <a:off x="4286233" y="4419601"/>
            <a:ext cx="1626759" cy="707886"/>
          </a:xfrm>
          <a:prstGeom prst="rect">
            <a:avLst/>
          </a:prstGeom>
          <a:noFill/>
        </p:spPr>
        <p:txBody>
          <a:bodyPr wrap="square" rtlCol="0">
            <a:spAutoFit/>
          </a:bodyPr>
          <a:lstStyle/>
          <a:p>
            <a:pPr algn="ctr"/>
            <a:r>
              <a:rPr lang="tr-TR" sz="2000" b="1" dirty="0">
                <a:solidFill>
                  <a:schemeClr val="bg1"/>
                </a:solidFill>
              </a:rPr>
              <a:t>KONTROL ET</a:t>
            </a:r>
          </a:p>
        </p:txBody>
      </p:sp>
      <p:sp>
        <p:nvSpPr>
          <p:cNvPr id="23" name="Metin kutusu 22">
            <a:extLst>
              <a:ext uri="{FF2B5EF4-FFF2-40B4-BE49-F238E27FC236}">
                <a16:creationId xmlns:a16="http://schemas.microsoft.com/office/drawing/2014/main" id="{26FE22BA-B763-4BC2-8AE6-A4ABC25715DD}"/>
              </a:ext>
            </a:extLst>
          </p:cNvPr>
          <p:cNvSpPr txBox="1"/>
          <p:nvPr/>
        </p:nvSpPr>
        <p:spPr>
          <a:xfrm>
            <a:off x="4222573" y="2787729"/>
            <a:ext cx="1626759" cy="707886"/>
          </a:xfrm>
          <a:prstGeom prst="rect">
            <a:avLst/>
          </a:prstGeom>
          <a:noFill/>
        </p:spPr>
        <p:txBody>
          <a:bodyPr wrap="square" rtlCol="0">
            <a:spAutoFit/>
          </a:bodyPr>
          <a:lstStyle/>
          <a:p>
            <a:pPr algn="ctr"/>
            <a:r>
              <a:rPr lang="tr-TR" sz="2000" b="1" dirty="0">
                <a:solidFill>
                  <a:schemeClr val="bg1"/>
                </a:solidFill>
              </a:rPr>
              <a:t>ÖNLEM</a:t>
            </a:r>
          </a:p>
          <a:p>
            <a:pPr algn="ctr"/>
            <a:r>
              <a:rPr lang="tr-TR" sz="2000" b="1" dirty="0">
                <a:solidFill>
                  <a:schemeClr val="bg1"/>
                </a:solidFill>
              </a:rPr>
              <a:t>AL</a:t>
            </a:r>
          </a:p>
        </p:txBody>
      </p:sp>
      <p:sp>
        <p:nvSpPr>
          <p:cNvPr id="24" name="Unvan 1">
            <a:extLst>
              <a:ext uri="{FF2B5EF4-FFF2-40B4-BE49-F238E27FC236}">
                <a16:creationId xmlns:a16="http://schemas.microsoft.com/office/drawing/2014/main" id="{93F6707E-E309-4004-95CD-EE4F0053AAF8}"/>
              </a:ext>
            </a:extLst>
          </p:cNvPr>
          <p:cNvSpPr>
            <a:spLocks noGrp="1"/>
          </p:cNvSpPr>
          <p:nvPr>
            <p:ph type="title"/>
          </p:nvPr>
        </p:nvSpPr>
        <p:spPr>
          <a:xfrm>
            <a:off x="1202271" y="486326"/>
            <a:ext cx="9601196" cy="1303867"/>
          </a:xfrm>
        </p:spPr>
        <p:txBody>
          <a:bodyPr>
            <a:normAutofit/>
          </a:bodyPr>
          <a:lstStyle/>
          <a:p>
            <a:r>
              <a:rPr lang="tr-TR" sz="4000" b="1" dirty="0">
                <a:solidFill>
                  <a:schemeClr val="accent1"/>
                </a:solidFill>
              </a:rPr>
              <a:t>PUKÖ</a:t>
            </a:r>
          </a:p>
        </p:txBody>
      </p:sp>
      <p:sp>
        <p:nvSpPr>
          <p:cNvPr id="3" name="Dikdörtgen: Yuvarlatılmış Köşeler 2">
            <a:extLst>
              <a:ext uri="{FF2B5EF4-FFF2-40B4-BE49-F238E27FC236}">
                <a16:creationId xmlns:a16="http://schemas.microsoft.com/office/drawing/2014/main" id="{7EC72AF4-3E62-4E70-8D8D-9C81254D495C}"/>
              </a:ext>
            </a:extLst>
          </p:cNvPr>
          <p:cNvSpPr/>
          <p:nvPr/>
        </p:nvSpPr>
        <p:spPr>
          <a:xfrm>
            <a:off x="1051561" y="1790193"/>
            <a:ext cx="2666744" cy="1668603"/>
          </a:xfrm>
          <a:prstGeom prst="roundRect">
            <a:avLst/>
          </a:prstGeom>
          <a:solidFill>
            <a:srgbClr val="D97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t>Programlar ihtiyaçlar doğrultusunda güncellenmesi veya mevcut durumun devam ettirilmesi</a:t>
            </a:r>
          </a:p>
        </p:txBody>
      </p:sp>
      <p:sp>
        <p:nvSpPr>
          <p:cNvPr id="19" name="Dikdörtgen: Yuvarlatılmış Köşeler 18">
            <a:extLst>
              <a:ext uri="{FF2B5EF4-FFF2-40B4-BE49-F238E27FC236}">
                <a16:creationId xmlns:a16="http://schemas.microsoft.com/office/drawing/2014/main" id="{83700AB3-FE11-45FC-BEB4-453A6CD4D837}"/>
              </a:ext>
            </a:extLst>
          </p:cNvPr>
          <p:cNvSpPr/>
          <p:nvPr/>
        </p:nvSpPr>
        <p:spPr>
          <a:xfrm>
            <a:off x="8370645" y="1790877"/>
            <a:ext cx="2769794" cy="1668603"/>
          </a:xfrm>
          <a:prstGeom prst="roundRect">
            <a:avLst/>
          </a:prstGeom>
          <a:solidFill>
            <a:srgbClr val="3C9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t>Programların tasarımı</a:t>
            </a:r>
          </a:p>
        </p:txBody>
      </p:sp>
      <p:sp>
        <p:nvSpPr>
          <p:cNvPr id="25" name="Dikdörtgen: Yuvarlatılmış Köşeler 24">
            <a:extLst>
              <a:ext uri="{FF2B5EF4-FFF2-40B4-BE49-F238E27FC236}">
                <a16:creationId xmlns:a16="http://schemas.microsoft.com/office/drawing/2014/main" id="{794E1B52-BF73-4410-A251-747DC5ADCE1F}"/>
              </a:ext>
            </a:extLst>
          </p:cNvPr>
          <p:cNvSpPr/>
          <p:nvPr/>
        </p:nvSpPr>
        <p:spPr>
          <a:xfrm>
            <a:off x="8370645" y="4507026"/>
            <a:ext cx="2769794" cy="1668603"/>
          </a:xfrm>
          <a:prstGeom prst="roundRect">
            <a:avLst/>
          </a:prstGeom>
          <a:solidFill>
            <a:srgbClr val="447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t>Eğitim öğretimin uygulanması</a:t>
            </a:r>
          </a:p>
        </p:txBody>
      </p:sp>
      <p:sp>
        <p:nvSpPr>
          <p:cNvPr id="27" name="Dikdörtgen: Yuvarlatılmış Köşeler 26">
            <a:extLst>
              <a:ext uri="{FF2B5EF4-FFF2-40B4-BE49-F238E27FC236}">
                <a16:creationId xmlns:a16="http://schemas.microsoft.com/office/drawing/2014/main" id="{8130DC5F-4960-4DF1-A37F-2A089A34C65D}"/>
              </a:ext>
            </a:extLst>
          </p:cNvPr>
          <p:cNvSpPr/>
          <p:nvPr/>
        </p:nvSpPr>
        <p:spPr>
          <a:xfrm>
            <a:off x="838200" y="4507026"/>
            <a:ext cx="3204228" cy="1668603"/>
          </a:xfrm>
          <a:prstGeom prst="roundRect">
            <a:avLst/>
          </a:prstGeom>
          <a:solidFill>
            <a:srgbClr val="A23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t>Programların paydaş katılımı ile gözden geçirilmesi (anket sonuçları, kurul komisyon </a:t>
            </a:r>
            <a:r>
              <a:rPr lang="tr-TR" sz="2000" b="1" dirty="0" err="1"/>
              <a:t>topl</a:t>
            </a:r>
            <a:r>
              <a:rPr lang="tr-TR" sz="2000" b="1" dirty="0"/>
              <a:t>., geri bildirim)</a:t>
            </a:r>
          </a:p>
        </p:txBody>
      </p:sp>
    </p:spTree>
    <p:extLst>
      <p:ext uri="{BB962C8B-B14F-4D97-AF65-F5344CB8AC3E}">
        <p14:creationId xmlns:p14="http://schemas.microsoft.com/office/powerpoint/2010/main" val="4215249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a:extLst>
              <a:ext uri="{FF2B5EF4-FFF2-40B4-BE49-F238E27FC236}">
                <a16:creationId xmlns:a16="http://schemas.microsoft.com/office/drawing/2014/main" id="{906C1196-87A8-43C8-8702-DD8813882D76}"/>
              </a:ext>
            </a:extLst>
          </p:cNvPr>
          <p:cNvGrpSpPr/>
          <p:nvPr/>
        </p:nvGrpSpPr>
        <p:grpSpPr>
          <a:xfrm>
            <a:off x="3718305" y="1630425"/>
            <a:ext cx="4389375" cy="4480815"/>
            <a:chOff x="3337305" y="776985"/>
            <a:chExt cx="5268028" cy="5268027"/>
          </a:xfrm>
        </p:grpSpPr>
        <p:sp>
          <p:nvSpPr>
            <p:cNvPr id="7" name="Serbest Form: Şekil 6">
              <a:extLst>
                <a:ext uri="{FF2B5EF4-FFF2-40B4-BE49-F238E27FC236}">
                  <a16:creationId xmlns:a16="http://schemas.microsoft.com/office/drawing/2014/main" id="{D9A70A98-508A-4E95-9848-72551BCDDAF2}"/>
                </a:ext>
              </a:extLst>
            </p:cNvPr>
            <p:cNvSpPr/>
            <p:nvPr/>
          </p:nvSpPr>
          <p:spPr>
            <a:xfrm>
              <a:off x="3771883" y="1058756"/>
              <a:ext cx="4551680" cy="4551680"/>
            </a:xfrm>
            <a:custGeom>
              <a:avLst/>
              <a:gdLst>
                <a:gd name="connsiteX0" fmla="*/ 2275840 w 4551680"/>
                <a:gd name="connsiteY0" fmla="*/ 0 h 4551680"/>
                <a:gd name="connsiteX1" fmla="*/ 4551680 w 4551680"/>
                <a:gd name="connsiteY1" fmla="*/ 2275840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532752" y="0"/>
                    <a:pt x="4551680" y="1018928"/>
                    <a:pt x="4551680" y="2275840"/>
                  </a:cubicBezTo>
                  <a:lnTo>
                    <a:pt x="2275840" y="2275840"/>
                  </a:lnTo>
                  <a:lnTo>
                    <a:pt x="227584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46663" tIns="973870" rIns="486191" bIns="2392477" numCol="1" spcCol="1270" anchor="t" anchorCtr="0">
              <a:noAutofit/>
            </a:bodyPr>
            <a:lstStyle/>
            <a:p>
              <a:pPr marL="0" lvl="0" indent="0" algn="l" defTabSz="1066800">
                <a:lnSpc>
                  <a:spcPct val="90000"/>
                </a:lnSpc>
                <a:spcBef>
                  <a:spcPct val="0"/>
                </a:spcBef>
                <a:spcAft>
                  <a:spcPct val="35000"/>
                </a:spcAft>
                <a:buNone/>
              </a:pPr>
              <a:endParaRPr lang="tr-TR" sz="1600" b="1" kern="1200" dirty="0"/>
            </a:p>
          </p:txBody>
        </p:sp>
        <p:sp>
          <p:nvSpPr>
            <p:cNvPr id="8" name="Serbest Form: Şekil 7">
              <a:extLst>
                <a:ext uri="{FF2B5EF4-FFF2-40B4-BE49-F238E27FC236}">
                  <a16:creationId xmlns:a16="http://schemas.microsoft.com/office/drawing/2014/main" id="{B0B97A60-B0D1-41AF-9CB2-80D8A676F79F}"/>
                </a:ext>
              </a:extLst>
            </p:cNvPr>
            <p:cNvSpPr/>
            <p:nvPr/>
          </p:nvSpPr>
          <p:spPr>
            <a:xfrm>
              <a:off x="3771883" y="1211562"/>
              <a:ext cx="4551680" cy="4551680"/>
            </a:xfrm>
            <a:custGeom>
              <a:avLst/>
              <a:gdLst>
                <a:gd name="connsiteX0" fmla="*/ 4551680 w 4551680"/>
                <a:gd name="connsiteY0" fmla="*/ 2275840 h 4551680"/>
                <a:gd name="connsiteX1" fmla="*/ 2275840 w 4551680"/>
                <a:gd name="connsiteY1" fmla="*/ 4551680 h 4551680"/>
                <a:gd name="connsiteX2" fmla="*/ 2275840 w 4551680"/>
                <a:gd name="connsiteY2" fmla="*/ 2275840 h 4551680"/>
                <a:gd name="connsiteX3" fmla="*/ 455168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551680" y="2275840"/>
                  </a:moveTo>
                  <a:cubicBezTo>
                    <a:pt x="4551680" y="3532752"/>
                    <a:pt x="3532752" y="4551680"/>
                    <a:pt x="2275840" y="4551680"/>
                  </a:cubicBezTo>
                  <a:lnTo>
                    <a:pt x="2275840" y="2275840"/>
                  </a:lnTo>
                  <a:lnTo>
                    <a:pt x="4551680" y="227584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46663" tIns="2392477" rIns="486191" bIns="973870" numCol="1" spcCol="1270" anchor="t" anchorCtr="0">
              <a:noAutofit/>
            </a:bodyPr>
            <a:lstStyle/>
            <a:p>
              <a:pPr marL="171450" lvl="1" indent="-171450" algn="l" defTabSz="844550">
                <a:lnSpc>
                  <a:spcPct val="90000"/>
                </a:lnSpc>
                <a:spcBef>
                  <a:spcPct val="0"/>
                </a:spcBef>
                <a:spcAft>
                  <a:spcPct val="15000"/>
                </a:spcAft>
                <a:buChar char="•"/>
              </a:pPr>
              <a:endParaRPr lang="tr-TR" sz="1400" kern="1200" dirty="0"/>
            </a:p>
          </p:txBody>
        </p:sp>
        <p:sp>
          <p:nvSpPr>
            <p:cNvPr id="9" name="Serbest Form: Şekil 8">
              <a:extLst>
                <a:ext uri="{FF2B5EF4-FFF2-40B4-BE49-F238E27FC236}">
                  <a16:creationId xmlns:a16="http://schemas.microsoft.com/office/drawing/2014/main" id="{9F5D0F46-BEFD-4423-8646-29E33E2DF482}"/>
                </a:ext>
              </a:extLst>
            </p:cNvPr>
            <p:cNvSpPr/>
            <p:nvPr/>
          </p:nvSpPr>
          <p:spPr>
            <a:xfrm>
              <a:off x="3619076" y="1211562"/>
              <a:ext cx="4551680" cy="4551680"/>
            </a:xfrm>
            <a:custGeom>
              <a:avLst/>
              <a:gdLst>
                <a:gd name="connsiteX0" fmla="*/ 2275840 w 4551680"/>
                <a:gd name="connsiteY0" fmla="*/ 4551680 h 4551680"/>
                <a:gd name="connsiteX1" fmla="*/ 0 w 4551680"/>
                <a:gd name="connsiteY1" fmla="*/ 2275840 h 4551680"/>
                <a:gd name="connsiteX2" fmla="*/ 2275840 w 4551680"/>
                <a:gd name="connsiteY2" fmla="*/ 2275840 h 4551680"/>
                <a:gd name="connsiteX3" fmla="*/ 2275840 w 4551680"/>
                <a:gd name="connsiteY3" fmla="*/ 455168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4551680"/>
                  </a:moveTo>
                  <a:cubicBezTo>
                    <a:pt x="1018928" y="4551680"/>
                    <a:pt x="0" y="3532752"/>
                    <a:pt x="0" y="2275840"/>
                  </a:cubicBezTo>
                  <a:lnTo>
                    <a:pt x="2275840" y="2275840"/>
                  </a:lnTo>
                  <a:lnTo>
                    <a:pt x="2275840" y="455168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6190" tIns="2392477" rIns="2446664" bIns="973870" numCol="1" spcCol="1270" anchor="t" anchorCtr="0">
              <a:noAutofit/>
            </a:bodyPr>
            <a:lstStyle/>
            <a:p>
              <a:pPr marL="171450" lvl="1" indent="-171450" algn="l" defTabSz="844550">
                <a:lnSpc>
                  <a:spcPct val="90000"/>
                </a:lnSpc>
                <a:spcBef>
                  <a:spcPct val="0"/>
                </a:spcBef>
                <a:spcAft>
                  <a:spcPct val="15000"/>
                </a:spcAft>
                <a:buChar char="•"/>
              </a:pPr>
              <a:endParaRPr lang="tr-TR" sz="1400" kern="1200" dirty="0"/>
            </a:p>
          </p:txBody>
        </p:sp>
        <p:sp>
          <p:nvSpPr>
            <p:cNvPr id="10" name="Serbest Form: Şekil 9">
              <a:extLst>
                <a:ext uri="{FF2B5EF4-FFF2-40B4-BE49-F238E27FC236}">
                  <a16:creationId xmlns:a16="http://schemas.microsoft.com/office/drawing/2014/main" id="{19543F4F-B202-4B58-83EF-C072719D99BD}"/>
                </a:ext>
              </a:extLst>
            </p:cNvPr>
            <p:cNvSpPr/>
            <p:nvPr/>
          </p:nvSpPr>
          <p:spPr>
            <a:xfrm>
              <a:off x="3619076" y="1058756"/>
              <a:ext cx="4551680" cy="4551680"/>
            </a:xfrm>
            <a:custGeom>
              <a:avLst/>
              <a:gdLst>
                <a:gd name="connsiteX0" fmla="*/ 0 w 4551680"/>
                <a:gd name="connsiteY0" fmla="*/ 2275840 h 4551680"/>
                <a:gd name="connsiteX1" fmla="*/ 2275840 w 4551680"/>
                <a:gd name="connsiteY1" fmla="*/ 0 h 4551680"/>
                <a:gd name="connsiteX2" fmla="*/ 2275840 w 4551680"/>
                <a:gd name="connsiteY2" fmla="*/ 2275840 h 4551680"/>
                <a:gd name="connsiteX3" fmla="*/ 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0" y="2275840"/>
                  </a:moveTo>
                  <a:cubicBezTo>
                    <a:pt x="0" y="1018928"/>
                    <a:pt x="1018928" y="0"/>
                    <a:pt x="2275840" y="0"/>
                  </a:cubicBezTo>
                  <a:lnTo>
                    <a:pt x="2275840" y="2275840"/>
                  </a:lnTo>
                  <a:lnTo>
                    <a:pt x="0" y="227584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86190" tIns="973870" rIns="2446664" bIns="2392477" numCol="1" spcCol="1270" anchor="t" anchorCtr="0">
              <a:noAutofit/>
            </a:bodyPr>
            <a:lstStyle/>
            <a:p>
              <a:pPr marL="0" lvl="1" algn="l" defTabSz="844550">
                <a:lnSpc>
                  <a:spcPct val="90000"/>
                </a:lnSpc>
                <a:spcBef>
                  <a:spcPct val="0"/>
                </a:spcBef>
                <a:spcAft>
                  <a:spcPct val="15000"/>
                </a:spcAft>
              </a:pPr>
              <a:endParaRPr lang="tr-TR" sz="1600" b="1" kern="1200" dirty="0"/>
            </a:p>
          </p:txBody>
        </p:sp>
        <p:sp>
          <p:nvSpPr>
            <p:cNvPr id="11" name="Ok: Çember 10">
              <a:extLst>
                <a:ext uri="{FF2B5EF4-FFF2-40B4-BE49-F238E27FC236}">
                  <a16:creationId xmlns:a16="http://schemas.microsoft.com/office/drawing/2014/main" id="{86B24758-98B3-4233-B257-B2C41560D114}"/>
                </a:ext>
              </a:extLst>
            </p:cNvPr>
            <p:cNvSpPr/>
            <p:nvPr/>
          </p:nvSpPr>
          <p:spPr>
            <a:xfrm>
              <a:off x="3490112" y="776985"/>
              <a:ext cx="5115221" cy="5115221"/>
            </a:xfrm>
            <a:prstGeom prst="circularArrow">
              <a:avLst>
                <a:gd name="adj1" fmla="val 5085"/>
                <a:gd name="adj2" fmla="val 327528"/>
                <a:gd name="adj3" fmla="val 21272472"/>
                <a:gd name="adj4" fmla="val 16200000"/>
                <a:gd name="adj5" fmla="val 5932"/>
              </a:avLst>
            </a:prstGeom>
            <a:solidFill>
              <a:srgbClr val="D97828"/>
            </a:solidFill>
            <a:ln>
              <a:solidFill>
                <a:schemeClr val="bg1"/>
              </a:solid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12" name="Ok: Çember 11">
              <a:extLst>
                <a:ext uri="{FF2B5EF4-FFF2-40B4-BE49-F238E27FC236}">
                  <a16:creationId xmlns:a16="http://schemas.microsoft.com/office/drawing/2014/main" id="{D9479E04-DFF7-4267-B6CC-6BF491D6B10E}"/>
                </a:ext>
              </a:extLst>
            </p:cNvPr>
            <p:cNvSpPr/>
            <p:nvPr/>
          </p:nvSpPr>
          <p:spPr>
            <a:xfrm>
              <a:off x="3490112" y="929791"/>
              <a:ext cx="5115221" cy="5115221"/>
            </a:xfrm>
            <a:prstGeom prst="circularArrow">
              <a:avLst>
                <a:gd name="adj1" fmla="val 5085"/>
                <a:gd name="adj2" fmla="val 327528"/>
                <a:gd name="adj3" fmla="val 5072472"/>
                <a:gd name="adj4" fmla="val 0"/>
                <a:gd name="adj5" fmla="val 5932"/>
              </a:avLst>
            </a:prstGeom>
            <a:solidFill>
              <a:srgbClr val="3C9770"/>
            </a:solidFill>
            <a:ln>
              <a:solidFill>
                <a:schemeClr val="bg1"/>
              </a:solidFill>
            </a:ln>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sp>
          <p:nvSpPr>
            <p:cNvPr id="13" name="Ok: Çember 12">
              <a:extLst>
                <a:ext uri="{FF2B5EF4-FFF2-40B4-BE49-F238E27FC236}">
                  <a16:creationId xmlns:a16="http://schemas.microsoft.com/office/drawing/2014/main" id="{FA1FC9D1-A4B4-44F7-8894-CADCFDBC6A9A}"/>
                </a:ext>
              </a:extLst>
            </p:cNvPr>
            <p:cNvSpPr/>
            <p:nvPr/>
          </p:nvSpPr>
          <p:spPr>
            <a:xfrm>
              <a:off x="3337305" y="929791"/>
              <a:ext cx="5115221" cy="5115221"/>
            </a:xfrm>
            <a:prstGeom prst="circularArrow">
              <a:avLst>
                <a:gd name="adj1" fmla="val 5085"/>
                <a:gd name="adj2" fmla="val 327528"/>
                <a:gd name="adj3" fmla="val 10472472"/>
                <a:gd name="adj4" fmla="val 5400000"/>
                <a:gd name="adj5" fmla="val 5932"/>
              </a:avLst>
            </a:prstGeom>
            <a:solidFill>
              <a:srgbClr val="44709D"/>
            </a:solidFill>
            <a:ln>
              <a:solidFill>
                <a:schemeClr val="bg1"/>
              </a:solidFill>
            </a:ln>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sp>
          <p:nvSpPr>
            <p:cNvPr id="14" name="Ok: Çember 13">
              <a:extLst>
                <a:ext uri="{FF2B5EF4-FFF2-40B4-BE49-F238E27FC236}">
                  <a16:creationId xmlns:a16="http://schemas.microsoft.com/office/drawing/2014/main" id="{AD12912A-A975-4B47-B60C-F44A76A914D4}"/>
                </a:ext>
              </a:extLst>
            </p:cNvPr>
            <p:cNvSpPr/>
            <p:nvPr/>
          </p:nvSpPr>
          <p:spPr>
            <a:xfrm>
              <a:off x="3337305" y="776985"/>
              <a:ext cx="5115221" cy="5115221"/>
            </a:xfrm>
            <a:prstGeom prst="circularArrow">
              <a:avLst>
                <a:gd name="adj1" fmla="val 5085"/>
                <a:gd name="adj2" fmla="val 327528"/>
                <a:gd name="adj3" fmla="val 15872472"/>
                <a:gd name="adj4" fmla="val 10800000"/>
                <a:gd name="adj5" fmla="val 5932"/>
              </a:avLst>
            </a:prstGeom>
            <a:solidFill>
              <a:srgbClr val="A23C33"/>
            </a:solidFill>
            <a:ln>
              <a:solidFill>
                <a:schemeClr val="bg1"/>
              </a:solidFill>
            </a:ln>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grpSp>
      <p:sp>
        <p:nvSpPr>
          <p:cNvPr id="20" name="Metin kutusu 19">
            <a:extLst>
              <a:ext uri="{FF2B5EF4-FFF2-40B4-BE49-F238E27FC236}">
                <a16:creationId xmlns:a16="http://schemas.microsoft.com/office/drawing/2014/main" id="{288F671F-C983-4F46-AB87-48A5DD71A77B}"/>
              </a:ext>
            </a:extLst>
          </p:cNvPr>
          <p:cNvSpPr txBox="1"/>
          <p:nvPr/>
        </p:nvSpPr>
        <p:spPr>
          <a:xfrm>
            <a:off x="6179785" y="2910840"/>
            <a:ext cx="1626759" cy="400110"/>
          </a:xfrm>
          <a:prstGeom prst="rect">
            <a:avLst/>
          </a:prstGeom>
          <a:noFill/>
        </p:spPr>
        <p:txBody>
          <a:bodyPr wrap="square" rtlCol="0">
            <a:spAutoFit/>
          </a:bodyPr>
          <a:lstStyle/>
          <a:p>
            <a:r>
              <a:rPr lang="tr-TR" sz="2000" b="1" dirty="0">
                <a:solidFill>
                  <a:schemeClr val="bg1"/>
                </a:solidFill>
              </a:rPr>
              <a:t>PLANLA</a:t>
            </a:r>
          </a:p>
        </p:txBody>
      </p:sp>
      <p:sp>
        <p:nvSpPr>
          <p:cNvPr id="21" name="Metin kutusu 20">
            <a:extLst>
              <a:ext uri="{FF2B5EF4-FFF2-40B4-BE49-F238E27FC236}">
                <a16:creationId xmlns:a16="http://schemas.microsoft.com/office/drawing/2014/main" id="{D3F678B9-71C8-43C8-90E2-F0663BD92E36}"/>
              </a:ext>
            </a:extLst>
          </p:cNvPr>
          <p:cNvSpPr txBox="1"/>
          <p:nvPr/>
        </p:nvSpPr>
        <p:spPr>
          <a:xfrm>
            <a:off x="6195024" y="4419601"/>
            <a:ext cx="1626759" cy="400110"/>
          </a:xfrm>
          <a:prstGeom prst="rect">
            <a:avLst/>
          </a:prstGeom>
          <a:noFill/>
        </p:spPr>
        <p:txBody>
          <a:bodyPr wrap="square" rtlCol="0">
            <a:spAutoFit/>
          </a:bodyPr>
          <a:lstStyle/>
          <a:p>
            <a:r>
              <a:rPr lang="tr-TR" sz="2000" b="1" dirty="0">
                <a:solidFill>
                  <a:schemeClr val="bg1"/>
                </a:solidFill>
              </a:rPr>
              <a:t>UYGULA</a:t>
            </a:r>
          </a:p>
        </p:txBody>
      </p:sp>
      <p:sp>
        <p:nvSpPr>
          <p:cNvPr id="22" name="Metin kutusu 21">
            <a:extLst>
              <a:ext uri="{FF2B5EF4-FFF2-40B4-BE49-F238E27FC236}">
                <a16:creationId xmlns:a16="http://schemas.microsoft.com/office/drawing/2014/main" id="{0F94358F-4BAC-4067-A690-66DF4FFD8DB8}"/>
              </a:ext>
            </a:extLst>
          </p:cNvPr>
          <p:cNvSpPr txBox="1"/>
          <p:nvPr/>
        </p:nvSpPr>
        <p:spPr>
          <a:xfrm>
            <a:off x="4286233" y="4419601"/>
            <a:ext cx="1626759" cy="707886"/>
          </a:xfrm>
          <a:prstGeom prst="rect">
            <a:avLst/>
          </a:prstGeom>
          <a:noFill/>
        </p:spPr>
        <p:txBody>
          <a:bodyPr wrap="square" rtlCol="0">
            <a:spAutoFit/>
          </a:bodyPr>
          <a:lstStyle/>
          <a:p>
            <a:pPr algn="ctr"/>
            <a:r>
              <a:rPr lang="tr-TR" sz="2000" b="1" dirty="0">
                <a:solidFill>
                  <a:schemeClr val="bg1"/>
                </a:solidFill>
              </a:rPr>
              <a:t>KONTROL ET</a:t>
            </a:r>
          </a:p>
        </p:txBody>
      </p:sp>
      <p:sp>
        <p:nvSpPr>
          <p:cNvPr id="23" name="Metin kutusu 22">
            <a:extLst>
              <a:ext uri="{FF2B5EF4-FFF2-40B4-BE49-F238E27FC236}">
                <a16:creationId xmlns:a16="http://schemas.microsoft.com/office/drawing/2014/main" id="{26FE22BA-B763-4BC2-8AE6-A4ABC25715DD}"/>
              </a:ext>
            </a:extLst>
          </p:cNvPr>
          <p:cNvSpPr txBox="1"/>
          <p:nvPr/>
        </p:nvSpPr>
        <p:spPr>
          <a:xfrm>
            <a:off x="4222573" y="2787729"/>
            <a:ext cx="1626759" cy="707886"/>
          </a:xfrm>
          <a:prstGeom prst="rect">
            <a:avLst/>
          </a:prstGeom>
          <a:noFill/>
        </p:spPr>
        <p:txBody>
          <a:bodyPr wrap="square" rtlCol="0">
            <a:spAutoFit/>
          </a:bodyPr>
          <a:lstStyle/>
          <a:p>
            <a:pPr algn="ctr"/>
            <a:r>
              <a:rPr lang="tr-TR" sz="2000" b="1" dirty="0">
                <a:solidFill>
                  <a:schemeClr val="bg1"/>
                </a:solidFill>
              </a:rPr>
              <a:t>ÖNLEM</a:t>
            </a:r>
          </a:p>
          <a:p>
            <a:pPr algn="ctr"/>
            <a:r>
              <a:rPr lang="tr-TR" sz="2000" b="1" dirty="0">
                <a:solidFill>
                  <a:schemeClr val="bg1"/>
                </a:solidFill>
              </a:rPr>
              <a:t>AL</a:t>
            </a:r>
          </a:p>
        </p:txBody>
      </p:sp>
      <p:sp>
        <p:nvSpPr>
          <p:cNvPr id="24" name="Unvan 1">
            <a:extLst>
              <a:ext uri="{FF2B5EF4-FFF2-40B4-BE49-F238E27FC236}">
                <a16:creationId xmlns:a16="http://schemas.microsoft.com/office/drawing/2014/main" id="{93F6707E-E309-4004-95CD-EE4F0053AAF8}"/>
              </a:ext>
            </a:extLst>
          </p:cNvPr>
          <p:cNvSpPr>
            <a:spLocks noGrp="1"/>
          </p:cNvSpPr>
          <p:nvPr>
            <p:ph type="title"/>
          </p:nvPr>
        </p:nvSpPr>
        <p:spPr>
          <a:xfrm>
            <a:off x="1202271" y="486326"/>
            <a:ext cx="9601196" cy="1303867"/>
          </a:xfrm>
        </p:spPr>
        <p:txBody>
          <a:bodyPr>
            <a:normAutofit/>
          </a:bodyPr>
          <a:lstStyle/>
          <a:p>
            <a:r>
              <a:rPr lang="tr-TR" sz="4000" b="1" dirty="0">
                <a:solidFill>
                  <a:schemeClr val="accent1"/>
                </a:solidFill>
              </a:rPr>
              <a:t>PUKÖ</a:t>
            </a:r>
          </a:p>
        </p:txBody>
      </p:sp>
      <p:sp>
        <p:nvSpPr>
          <p:cNvPr id="3" name="Dikdörtgen: Yuvarlatılmış Köşeler 2">
            <a:extLst>
              <a:ext uri="{FF2B5EF4-FFF2-40B4-BE49-F238E27FC236}">
                <a16:creationId xmlns:a16="http://schemas.microsoft.com/office/drawing/2014/main" id="{7EC72AF4-3E62-4E70-8D8D-9C81254D495C}"/>
              </a:ext>
            </a:extLst>
          </p:cNvPr>
          <p:cNvSpPr/>
          <p:nvPr/>
        </p:nvSpPr>
        <p:spPr>
          <a:xfrm>
            <a:off x="1051561" y="1790193"/>
            <a:ext cx="2666744" cy="1668603"/>
          </a:xfrm>
          <a:prstGeom prst="roundRect">
            <a:avLst/>
          </a:prstGeom>
          <a:solidFill>
            <a:srgbClr val="D97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t>Revizyon, kaldırma, yeni süreç, mevcut durum devamı</a:t>
            </a:r>
          </a:p>
        </p:txBody>
      </p:sp>
      <p:sp>
        <p:nvSpPr>
          <p:cNvPr id="19" name="Dikdörtgen: Yuvarlatılmış Köşeler 18">
            <a:extLst>
              <a:ext uri="{FF2B5EF4-FFF2-40B4-BE49-F238E27FC236}">
                <a16:creationId xmlns:a16="http://schemas.microsoft.com/office/drawing/2014/main" id="{83700AB3-FE11-45FC-BEB4-453A6CD4D837}"/>
              </a:ext>
            </a:extLst>
          </p:cNvPr>
          <p:cNvSpPr/>
          <p:nvPr/>
        </p:nvSpPr>
        <p:spPr>
          <a:xfrm>
            <a:off x="8370645" y="1790877"/>
            <a:ext cx="2769794" cy="1668603"/>
          </a:xfrm>
          <a:prstGeom prst="roundRect">
            <a:avLst/>
          </a:prstGeom>
          <a:solidFill>
            <a:srgbClr val="3C9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t>Süreçlerin Belirlenmesi</a:t>
            </a:r>
          </a:p>
        </p:txBody>
      </p:sp>
      <p:sp>
        <p:nvSpPr>
          <p:cNvPr id="25" name="Dikdörtgen: Yuvarlatılmış Köşeler 24">
            <a:extLst>
              <a:ext uri="{FF2B5EF4-FFF2-40B4-BE49-F238E27FC236}">
                <a16:creationId xmlns:a16="http://schemas.microsoft.com/office/drawing/2014/main" id="{794E1B52-BF73-4410-A251-747DC5ADCE1F}"/>
              </a:ext>
            </a:extLst>
          </p:cNvPr>
          <p:cNvSpPr/>
          <p:nvPr/>
        </p:nvSpPr>
        <p:spPr>
          <a:xfrm>
            <a:off x="8370645" y="4507026"/>
            <a:ext cx="2769794" cy="1668603"/>
          </a:xfrm>
          <a:prstGeom prst="roundRect">
            <a:avLst/>
          </a:prstGeom>
          <a:solidFill>
            <a:srgbClr val="447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t>Süreçlerin Hazırlanması</a:t>
            </a:r>
          </a:p>
        </p:txBody>
      </p:sp>
      <p:sp>
        <p:nvSpPr>
          <p:cNvPr id="27" name="Dikdörtgen: Yuvarlatılmış Köşeler 26">
            <a:extLst>
              <a:ext uri="{FF2B5EF4-FFF2-40B4-BE49-F238E27FC236}">
                <a16:creationId xmlns:a16="http://schemas.microsoft.com/office/drawing/2014/main" id="{8130DC5F-4960-4DF1-A37F-2A089A34C65D}"/>
              </a:ext>
            </a:extLst>
          </p:cNvPr>
          <p:cNvSpPr/>
          <p:nvPr/>
        </p:nvSpPr>
        <p:spPr>
          <a:xfrm>
            <a:off x="1055417" y="4507026"/>
            <a:ext cx="2769794" cy="1668603"/>
          </a:xfrm>
          <a:prstGeom prst="roundRect">
            <a:avLst/>
          </a:prstGeom>
          <a:solidFill>
            <a:srgbClr val="A23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t>Süreçlerin gözden geçirilmesi</a:t>
            </a:r>
          </a:p>
        </p:txBody>
      </p:sp>
    </p:spTree>
    <p:extLst>
      <p:ext uri="{BB962C8B-B14F-4D97-AF65-F5344CB8AC3E}">
        <p14:creationId xmlns:p14="http://schemas.microsoft.com/office/powerpoint/2010/main" val="3606188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DE74F7-A365-4310-8536-6B1910BAE1B3}"/>
              </a:ext>
            </a:extLst>
          </p:cNvPr>
          <p:cNvSpPr>
            <a:spLocks noGrp="1"/>
          </p:cNvSpPr>
          <p:nvPr>
            <p:ph type="title"/>
          </p:nvPr>
        </p:nvSpPr>
        <p:spPr/>
        <p:txBody>
          <a:bodyPr/>
          <a:lstStyle/>
          <a:p>
            <a:r>
              <a:rPr lang="tr-TR" b="1" dirty="0">
                <a:solidFill>
                  <a:schemeClr val="accent1"/>
                </a:solidFill>
              </a:rPr>
              <a:t>PUKÖ-KİDR</a:t>
            </a:r>
            <a:endParaRPr lang="tr-TR" dirty="0"/>
          </a:p>
        </p:txBody>
      </p:sp>
      <p:pic>
        <p:nvPicPr>
          <p:cNvPr id="4" name="Resim 3">
            <a:extLst>
              <a:ext uri="{FF2B5EF4-FFF2-40B4-BE49-F238E27FC236}">
                <a16:creationId xmlns:a16="http://schemas.microsoft.com/office/drawing/2014/main" id="{36076F19-A279-441F-A089-9062DB650CB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4564" b="2223"/>
          <a:stretch/>
        </p:blipFill>
        <p:spPr>
          <a:xfrm>
            <a:off x="1870529" y="1596573"/>
            <a:ext cx="7948309" cy="4621347"/>
          </a:xfrm>
          <a:prstGeom prst="rect">
            <a:avLst/>
          </a:prstGeom>
        </p:spPr>
      </p:pic>
    </p:spTree>
    <p:extLst>
      <p:ext uri="{BB962C8B-B14F-4D97-AF65-F5344CB8AC3E}">
        <p14:creationId xmlns:p14="http://schemas.microsoft.com/office/powerpoint/2010/main" val="1663257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A6BF1E-7265-4E3A-8D6A-CA058B296EF8}"/>
              </a:ext>
            </a:extLst>
          </p:cNvPr>
          <p:cNvSpPr>
            <a:spLocks noGrp="1"/>
          </p:cNvSpPr>
          <p:nvPr>
            <p:ph type="title"/>
          </p:nvPr>
        </p:nvSpPr>
        <p:spPr>
          <a:xfrm>
            <a:off x="1097280" y="286603"/>
            <a:ext cx="10058400" cy="1450757"/>
          </a:xfrm>
        </p:spPr>
        <p:txBody>
          <a:bodyPr/>
          <a:lstStyle/>
          <a:p>
            <a:r>
              <a:rPr lang="tr-TR" b="1" dirty="0">
                <a:solidFill>
                  <a:schemeClr val="accent1"/>
                </a:solidFill>
              </a:rPr>
              <a:t>Kalite Güvence Sistemi Nedir?</a:t>
            </a:r>
            <a:endParaRPr lang="tr-TR" dirty="0">
              <a:solidFill>
                <a:schemeClr val="accent1"/>
              </a:solidFill>
            </a:endParaRPr>
          </a:p>
        </p:txBody>
      </p:sp>
      <p:sp>
        <p:nvSpPr>
          <p:cNvPr id="3" name="İçerik Yer Tutucusu 2">
            <a:extLst>
              <a:ext uri="{FF2B5EF4-FFF2-40B4-BE49-F238E27FC236}">
                <a16:creationId xmlns:a16="http://schemas.microsoft.com/office/drawing/2014/main" id="{FB0DBF1B-F443-4151-8F73-C4733CE0F7B2}"/>
              </a:ext>
            </a:extLst>
          </p:cNvPr>
          <p:cNvSpPr>
            <a:spLocks noGrp="1"/>
          </p:cNvSpPr>
          <p:nvPr>
            <p:ph idx="1"/>
          </p:nvPr>
        </p:nvSpPr>
        <p:spPr>
          <a:xfrm>
            <a:off x="1097280" y="1592826"/>
            <a:ext cx="10058400" cy="4359624"/>
          </a:xfrm>
        </p:spPr>
        <p:txBody>
          <a:bodyPr>
            <a:noAutofit/>
          </a:bodyPr>
          <a:lstStyle/>
          <a:p>
            <a:pPr marL="0" indent="0" algn="just">
              <a:buNone/>
            </a:pPr>
            <a:r>
              <a:rPr lang="tr-TR" sz="2000" dirty="0"/>
              <a:t>Yükseköğretim kurumlarının;</a:t>
            </a:r>
          </a:p>
          <a:p>
            <a:pPr marL="0" indent="0" algn="just">
              <a:buNone/>
            </a:pPr>
            <a:r>
              <a:rPr lang="tr-TR" sz="2000" b="1" dirty="0"/>
              <a:t>Eğitim-Öğretim, </a:t>
            </a:r>
          </a:p>
          <a:p>
            <a:pPr marL="0" indent="0" algn="just">
              <a:buNone/>
            </a:pPr>
            <a:r>
              <a:rPr lang="tr-TR" sz="2000" b="1" dirty="0"/>
              <a:t>Araştırma-Geliştirme</a:t>
            </a:r>
          </a:p>
          <a:p>
            <a:pPr marL="0" indent="0" algn="just">
              <a:buNone/>
            </a:pPr>
            <a:r>
              <a:rPr lang="tr-TR" sz="2000" b="1" dirty="0"/>
              <a:t>Toplumsal Katkı Faaliyetleri </a:t>
            </a:r>
          </a:p>
          <a:p>
            <a:pPr marL="0" indent="0" algn="just">
              <a:buNone/>
            </a:pPr>
            <a:r>
              <a:rPr lang="tr-TR" sz="2000" b="1" dirty="0"/>
              <a:t>İdari Hizmetlerinin </a:t>
            </a:r>
          </a:p>
          <a:p>
            <a:pPr marL="0" indent="0" algn="just">
              <a:buNone/>
            </a:pPr>
            <a:r>
              <a:rPr lang="tr-TR" sz="2000" dirty="0"/>
              <a:t>iç ve dış kalite güvencesi ve akreditasyon süreçlerini planlama ve uygulama esaslarının tümünü kapsar.</a:t>
            </a:r>
          </a:p>
          <a:p>
            <a:pPr marL="0" indent="0">
              <a:buNone/>
            </a:pPr>
            <a:r>
              <a:rPr lang="tr-TR" sz="2000" b="1" dirty="0"/>
              <a:t>Yükseköğretim kurumlarında kalite güvence sistemlerinin kurulması</a:t>
            </a:r>
          </a:p>
          <a:p>
            <a:pPr marL="0" indent="0">
              <a:buNone/>
            </a:pPr>
            <a:r>
              <a:rPr lang="tr-TR" sz="2000" b="1" dirty="0"/>
              <a:t>MADDE 9 </a:t>
            </a:r>
            <a:r>
              <a:rPr lang="tr-TR" sz="2000" dirty="0"/>
              <a:t>– (1) Yükseköğretim kurumları, kendi kurumlarında uygulanacak iç ve dış kalite güvence sisteminin kurulması ve işletilmesi ile iç ve dış değerlendirme sürecinin bu konuda hazırlanacak uygulama esasları kapsamında yürütülmesini sağlamakla yükümlüdür.</a:t>
            </a:r>
          </a:p>
        </p:txBody>
      </p:sp>
    </p:spTree>
    <p:extLst>
      <p:ext uri="{BB962C8B-B14F-4D97-AF65-F5344CB8AC3E}">
        <p14:creationId xmlns:p14="http://schemas.microsoft.com/office/powerpoint/2010/main" val="1794074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DE74F7-A365-4310-8536-6B1910BAE1B3}"/>
              </a:ext>
            </a:extLst>
          </p:cNvPr>
          <p:cNvSpPr>
            <a:spLocks noGrp="1"/>
          </p:cNvSpPr>
          <p:nvPr>
            <p:ph type="title"/>
          </p:nvPr>
        </p:nvSpPr>
        <p:spPr/>
        <p:txBody>
          <a:bodyPr/>
          <a:lstStyle/>
          <a:p>
            <a:pPr algn="l"/>
            <a:r>
              <a:rPr lang="tr-TR" b="1" dirty="0">
                <a:solidFill>
                  <a:schemeClr val="accent1"/>
                </a:solidFill>
              </a:rPr>
              <a:t>Akreditasyon</a:t>
            </a:r>
            <a:endParaRPr lang="tr-TR" dirty="0"/>
          </a:p>
        </p:txBody>
      </p:sp>
      <p:sp>
        <p:nvSpPr>
          <p:cNvPr id="5" name="Dikdörtgen 4">
            <a:extLst>
              <a:ext uri="{FF2B5EF4-FFF2-40B4-BE49-F238E27FC236}">
                <a16:creationId xmlns:a16="http://schemas.microsoft.com/office/drawing/2014/main" id="{CE4DFD79-A5AB-4ED5-B5FC-D4312EFFD8FC}"/>
              </a:ext>
            </a:extLst>
          </p:cNvPr>
          <p:cNvSpPr/>
          <p:nvPr/>
        </p:nvSpPr>
        <p:spPr>
          <a:xfrm>
            <a:off x="1295402" y="1781350"/>
            <a:ext cx="9414934" cy="1631216"/>
          </a:xfrm>
          <a:prstGeom prst="rect">
            <a:avLst/>
          </a:prstGeom>
        </p:spPr>
        <p:txBody>
          <a:bodyPr wrap="square">
            <a:spAutoFit/>
          </a:bodyPr>
          <a:lstStyle/>
          <a:p>
            <a:pPr algn="just"/>
            <a:r>
              <a:rPr lang="tr-TR" sz="2000" b="1" dirty="0"/>
              <a:t>Dış değerlendirme süreci ve takvimi</a:t>
            </a:r>
          </a:p>
          <a:p>
            <a:pPr algn="just"/>
            <a:r>
              <a:rPr lang="tr-TR" sz="2000" b="1" dirty="0"/>
              <a:t>MADDE 12 – </a:t>
            </a:r>
            <a:r>
              <a:rPr lang="tr-TR" sz="2000" dirty="0"/>
              <a:t>(1) Yükseköğretim kurumları, en az beş yılda bir, Yükseköğretim Kalite Kurulu tarafından yürütülecek periyodik bir kurumsal dış değerlendirme süreci kapsamında değerlendirilmekle yükümlüdürler. Yükseköğretim kurumlarının dış değerlendirme takvimi Yükseköğretim Kalite Kurulu tarafından hazırlanır ve ilân edilir.</a:t>
            </a:r>
          </a:p>
        </p:txBody>
      </p:sp>
      <p:pic>
        <p:nvPicPr>
          <p:cNvPr id="2051" name="Picture 3" descr="https://yokak.gov.tr/Common/Docs/Site_degerlendirme_prog_doc/kapsurec.jpg">
            <a:extLst>
              <a:ext uri="{FF2B5EF4-FFF2-40B4-BE49-F238E27FC236}">
                <a16:creationId xmlns:a16="http://schemas.microsoft.com/office/drawing/2014/main" id="{25D22FC8-E71F-4E19-9468-F5AB40A9CC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2" t="27117" r="8094" b="23519"/>
          <a:stretch/>
        </p:blipFill>
        <p:spPr bwMode="auto">
          <a:xfrm>
            <a:off x="1341968" y="3382604"/>
            <a:ext cx="9414934" cy="2852002"/>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F72FD24A-DC39-4A33-9724-0517D0ABF9ED}"/>
              </a:ext>
            </a:extLst>
          </p:cNvPr>
          <p:cNvPicPr>
            <a:picLocks noChangeAspect="1"/>
          </p:cNvPicPr>
          <p:nvPr/>
        </p:nvPicPr>
        <p:blipFill>
          <a:blip r:embed="rId3"/>
          <a:stretch>
            <a:fillRect/>
          </a:stretch>
        </p:blipFill>
        <p:spPr>
          <a:xfrm>
            <a:off x="5475205" y="614714"/>
            <a:ext cx="5421393" cy="1631216"/>
          </a:xfrm>
          <a:prstGeom prst="rect">
            <a:avLst/>
          </a:prstGeom>
        </p:spPr>
      </p:pic>
    </p:spTree>
    <p:extLst>
      <p:ext uri="{BB962C8B-B14F-4D97-AF65-F5344CB8AC3E}">
        <p14:creationId xmlns:p14="http://schemas.microsoft.com/office/powerpoint/2010/main" val="3140700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97BE909-128E-4EA3-8C28-429BD9973C64}"/>
              </a:ext>
            </a:extLst>
          </p:cNvPr>
          <p:cNvSpPr>
            <a:spLocks noGrp="1"/>
          </p:cNvSpPr>
          <p:nvPr>
            <p:ph idx="1"/>
          </p:nvPr>
        </p:nvSpPr>
        <p:spPr>
          <a:xfrm>
            <a:off x="7820141" y="1797270"/>
            <a:ext cx="3730728" cy="3767617"/>
          </a:xfrm>
        </p:spPr>
        <p:txBody>
          <a:bodyPr>
            <a:normAutofit fontScale="62500" lnSpcReduction="20000"/>
          </a:bodyPr>
          <a:lstStyle/>
          <a:p>
            <a:pPr marL="0" indent="0" algn="ctr">
              <a:buNone/>
            </a:pPr>
            <a:r>
              <a:rPr lang="tr-TR" sz="6500" b="1" dirty="0">
                <a:solidFill>
                  <a:schemeClr val="tx1"/>
                </a:solidFill>
              </a:rPr>
              <a:t>«Kalite Kaderimizdir.»</a:t>
            </a:r>
          </a:p>
          <a:p>
            <a:pPr marL="0" indent="0" algn="ctr">
              <a:buNone/>
            </a:pPr>
            <a:r>
              <a:rPr lang="tr-TR" sz="3600" b="1" dirty="0">
                <a:solidFill>
                  <a:schemeClr val="tx1"/>
                </a:solidFill>
              </a:rPr>
              <a:t>Prof. Dr. Ahmet KUTLUHAN</a:t>
            </a:r>
          </a:p>
          <a:p>
            <a:pPr marL="0" indent="0" algn="ctr">
              <a:buNone/>
            </a:pPr>
            <a:r>
              <a:rPr lang="tr-TR" sz="3600" b="1" dirty="0">
                <a:solidFill>
                  <a:schemeClr val="tx1"/>
                </a:solidFill>
              </a:rPr>
              <a:t>PAÜ Rektörü</a:t>
            </a:r>
          </a:p>
          <a:p>
            <a:pPr marL="0" indent="0" algn="r">
              <a:buNone/>
            </a:pPr>
            <a:endParaRPr lang="tr-TR" sz="3600" b="1" dirty="0">
              <a:solidFill>
                <a:schemeClr val="accent1"/>
              </a:solidFill>
            </a:endParaRPr>
          </a:p>
          <a:p>
            <a:pPr marL="0" indent="0" algn="r">
              <a:buNone/>
            </a:pPr>
            <a:r>
              <a:rPr lang="tr-TR" sz="3600" b="1" i="1" dirty="0">
                <a:solidFill>
                  <a:schemeClr val="accent1"/>
                </a:solidFill>
              </a:rPr>
              <a:t>Teşekkürler..</a:t>
            </a:r>
          </a:p>
          <a:p>
            <a:pPr marL="0" indent="0" algn="r">
              <a:buNone/>
            </a:pPr>
            <a:r>
              <a:rPr lang="tr-TR" sz="3600" b="1" i="1" dirty="0">
                <a:solidFill>
                  <a:schemeClr val="accent1"/>
                </a:solidFill>
              </a:rPr>
              <a:t>KAVDEM</a:t>
            </a:r>
          </a:p>
          <a:p>
            <a:pPr marL="0" indent="0" algn="r">
              <a:buNone/>
            </a:pPr>
            <a:endParaRPr lang="tr-TR" sz="3600" dirty="0"/>
          </a:p>
        </p:txBody>
      </p:sp>
      <p:sp>
        <p:nvSpPr>
          <p:cNvPr id="4" name="Dikdörtgen 3">
            <a:extLst>
              <a:ext uri="{FF2B5EF4-FFF2-40B4-BE49-F238E27FC236}">
                <a16:creationId xmlns:a16="http://schemas.microsoft.com/office/drawing/2014/main" id="{55C72F19-0B7B-4772-B54F-DA9386190FC1}"/>
              </a:ext>
            </a:extLst>
          </p:cNvPr>
          <p:cNvSpPr/>
          <p:nvPr/>
        </p:nvSpPr>
        <p:spPr>
          <a:xfrm>
            <a:off x="1519620" y="841010"/>
            <a:ext cx="3269100" cy="584775"/>
          </a:xfrm>
          <a:prstGeom prst="rect">
            <a:avLst/>
          </a:prstGeom>
        </p:spPr>
        <p:txBody>
          <a:bodyPr wrap="none">
            <a:spAutoFit/>
          </a:bodyPr>
          <a:lstStyle/>
          <a:p>
            <a:r>
              <a:rPr lang="tr-TR" sz="3200" b="1" dirty="0">
                <a:solidFill>
                  <a:schemeClr val="accent1"/>
                </a:solidFill>
              </a:rPr>
              <a:t>Görüş ve Öneriler</a:t>
            </a:r>
          </a:p>
        </p:txBody>
      </p:sp>
      <p:pic>
        <p:nvPicPr>
          <p:cNvPr id="1026" name="Picture 2" descr="Pamukkale Üniversitesi">
            <a:extLst>
              <a:ext uri="{FF2B5EF4-FFF2-40B4-BE49-F238E27FC236}">
                <a16:creationId xmlns:a16="http://schemas.microsoft.com/office/drawing/2014/main" id="{95B20EB5-7F9A-407C-8C1E-780B8CB22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076" y="1611553"/>
            <a:ext cx="6850065" cy="456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6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A6BF1E-7265-4E3A-8D6A-CA058B296EF8}"/>
              </a:ext>
            </a:extLst>
          </p:cNvPr>
          <p:cNvSpPr>
            <a:spLocks noGrp="1"/>
          </p:cNvSpPr>
          <p:nvPr>
            <p:ph type="title"/>
          </p:nvPr>
        </p:nvSpPr>
        <p:spPr>
          <a:xfrm>
            <a:off x="1097280" y="286603"/>
            <a:ext cx="10058400" cy="1450757"/>
          </a:xfrm>
        </p:spPr>
        <p:txBody>
          <a:bodyPr>
            <a:normAutofit/>
          </a:bodyPr>
          <a:lstStyle/>
          <a:p>
            <a:r>
              <a:rPr lang="tr-TR" sz="4200" b="1" dirty="0">
                <a:solidFill>
                  <a:schemeClr val="accent1"/>
                </a:solidFill>
              </a:rPr>
              <a:t>Kalite Güvencesi Sistemi Temel Prensipleri</a:t>
            </a:r>
            <a:endParaRPr lang="tr-TR" sz="4200" dirty="0">
              <a:solidFill>
                <a:schemeClr val="accent1"/>
              </a:solidFill>
            </a:endParaRPr>
          </a:p>
        </p:txBody>
      </p:sp>
      <p:sp>
        <p:nvSpPr>
          <p:cNvPr id="3" name="İçerik Yer Tutucusu 2">
            <a:extLst>
              <a:ext uri="{FF2B5EF4-FFF2-40B4-BE49-F238E27FC236}">
                <a16:creationId xmlns:a16="http://schemas.microsoft.com/office/drawing/2014/main" id="{FB0DBF1B-F443-4151-8F73-C4733CE0F7B2}"/>
              </a:ext>
            </a:extLst>
          </p:cNvPr>
          <p:cNvSpPr>
            <a:spLocks noGrp="1"/>
          </p:cNvSpPr>
          <p:nvPr>
            <p:ph idx="1"/>
          </p:nvPr>
        </p:nvSpPr>
        <p:spPr>
          <a:xfrm>
            <a:off x="1036320" y="1737360"/>
            <a:ext cx="10058400" cy="4359624"/>
          </a:xfrm>
        </p:spPr>
        <p:txBody>
          <a:bodyPr>
            <a:normAutofit fontScale="92500" lnSpcReduction="10000"/>
          </a:bodyPr>
          <a:lstStyle/>
          <a:p>
            <a:pPr marL="0" indent="0" algn="just">
              <a:buNone/>
            </a:pPr>
            <a:r>
              <a:rPr lang="tr-TR" dirty="0"/>
              <a:t>a)  Üniversite bünyesinde </a:t>
            </a:r>
            <a:r>
              <a:rPr lang="tr-TR" b="1" dirty="0"/>
              <a:t>kalite güvencesi kültürünün </a:t>
            </a:r>
            <a:r>
              <a:rPr lang="tr-TR" dirty="0"/>
              <a:t>yaygın hale getirilmesi,</a:t>
            </a:r>
          </a:p>
          <a:p>
            <a:pPr marL="0" indent="0" algn="just">
              <a:buNone/>
            </a:pPr>
            <a:r>
              <a:rPr lang="tr-TR" dirty="0"/>
              <a:t>b)  Üniversite bünyesindeki kalite güvencesi çalışmalarının üniversitenin ilan ettiği </a:t>
            </a:r>
            <a:r>
              <a:rPr lang="tr-TR" b="1" dirty="0"/>
              <a:t>Kalite Politikası</a:t>
            </a:r>
            <a:r>
              <a:rPr lang="tr-TR" dirty="0"/>
              <a:t> esaslarına dayanması,</a:t>
            </a:r>
          </a:p>
          <a:p>
            <a:pPr marL="0" indent="0" algn="just">
              <a:buNone/>
            </a:pPr>
            <a:r>
              <a:rPr lang="tr-TR" dirty="0"/>
              <a:t>c)  Üniversite içinde öğretim elemanlarının akademik konularda, idari personelin ise yönetimsel konulardan </a:t>
            </a:r>
            <a:r>
              <a:rPr lang="tr-TR" b="1" dirty="0"/>
              <a:t>kalite süreçlerini sahiplenmesi ve temel görevlerinden birisi olarak görmesi</a:t>
            </a:r>
            <a:r>
              <a:rPr lang="tr-TR" dirty="0"/>
              <a:t>,</a:t>
            </a:r>
          </a:p>
          <a:p>
            <a:pPr marL="0" indent="0" algn="just">
              <a:buNone/>
            </a:pPr>
            <a:r>
              <a:rPr lang="tr-TR" dirty="0"/>
              <a:t>d) Tüm faaliyetlerin </a:t>
            </a:r>
            <a:r>
              <a:rPr lang="tr-TR" b="1" dirty="0"/>
              <a:t>planlanması</a:t>
            </a:r>
            <a:r>
              <a:rPr lang="tr-TR" dirty="0"/>
              <a:t>, plana uygun olarak </a:t>
            </a:r>
            <a:r>
              <a:rPr lang="tr-TR" b="1" dirty="0"/>
              <a:t>uygulanması</a:t>
            </a:r>
            <a:r>
              <a:rPr lang="tr-TR" dirty="0"/>
              <a:t>, uygulama neticelerinin görülmesi için </a:t>
            </a:r>
            <a:r>
              <a:rPr lang="tr-TR" b="1" dirty="0"/>
              <a:t>ölçme</a:t>
            </a:r>
            <a:r>
              <a:rPr lang="tr-TR" dirty="0"/>
              <a:t> işlemlerinin gerçekleştirilmesi ve ölçme neticelerine göre geliştirilmesi gereken alanlar tespit edilerek </a:t>
            </a:r>
            <a:r>
              <a:rPr lang="tr-TR" b="1" dirty="0"/>
              <a:t>geliştirme</a:t>
            </a:r>
            <a:r>
              <a:rPr lang="tr-TR" dirty="0"/>
              <a:t> çalışmalarının gerçekleştirilmesi,</a:t>
            </a:r>
          </a:p>
          <a:p>
            <a:pPr marL="0" indent="0" algn="just">
              <a:buNone/>
            </a:pPr>
            <a:r>
              <a:rPr lang="tr-TR" dirty="0"/>
              <a:t>e) Üniversite içindeki tüm süreçlerin ilkeler ve görev tanımlarının </a:t>
            </a:r>
            <a:r>
              <a:rPr lang="tr-TR" b="1" dirty="0"/>
              <a:t>yazılı hale getirilmesi ve yazıldığı gibi uygulanması.</a:t>
            </a:r>
          </a:p>
          <a:p>
            <a:endParaRPr lang="tr-TR" sz="1800" dirty="0"/>
          </a:p>
        </p:txBody>
      </p:sp>
    </p:spTree>
    <p:extLst>
      <p:ext uri="{BB962C8B-B14F-4D97-AF65-F5344CB8AC3E}">
        <p14:creationId xmlns:p14="http://schemas.microsoft.com/office/powerpoint/2010/main" val="409626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86BEB71-988B-4BFA-9F1A-5D7DDC654FB1}"/>
              </a:ext>
            </a:extLst>
          </p:cNvPr>
          <p:cNvSpPr>
            <a:spLocks noGrp="1"/>
          </p:cNvSpPr>
          <p:nvPr>
            <p:ph type="title"/>
          </p:nvPr>
        </p:nvSpPr>
        <p:spPr/>
        <p:txBody>
          <a:bodyPr>
            <a:normAutofit/>
          </a:bodyPr>
          <a:lstStyle/>
          <a:p>
            <a:r>
              <a:rPr lang="tr-TR" sz="4200" b="1" dirty="0">
                <a:solidFill>
                  <a:schemeClr val="accent1"/>
                </a:solidFill>
              </a:rPr>
              <a:t>Kalite Güvencesi Kültürü</a:t>
            </a:r>
          </a:p>
        </p:txBody>
      </p:sp>
      <p:sp>
        <p:nvSpPr>
          <p:cNvPr id="3" name="İçerik Yer Tutucusu 2">
            <a:extLst>
              <a:ext uri="{FF2B5EF4-FFF2-40B4-BE49-F238E27FC236}">
                <a16:creationId xmlns:a16="http://schemas.microsoft.com/office/drawing/2014/main" id="{F5F358ED-F103-4031-A59D-8BDDF3FB3C43}"/>
              </a:ext>
            </a:extLst>
          </p:cNvPr>
          <p:cNvSpPr>
            <a:spLocks noGrp="1"/>
          </p:cNvSpPr>
          <p:nvPr>
            <p:ph idx="1"/>
          </p:nvPr>
        </p:nvSpPr>
        <p:spPr>
          <a:xfrm>
            <a:off x="1097280" y="1845734"/>
            <a:ext cx="10058400" cy="4023360"/>
          </a:xfrm>
        </p:spPr>
        <p:txBody>
          <a:bodyPr>
            <a:normAutofit fontScale="92500" lnSpcReduction="20000"/>
          </a:bodyPr>
          <a:lstStyle/>
          <a:p>
            <a:r>
              <a:rPr lang="tr-TR" dirty="0"/>
              <a:t>Tüm süreçleri kapsayan kalite politikası </a:t>
            </a:r>
          </a:p>
          <a:p>
            <a:r>
              <a:rPr lang="tr-TR" dirty="0"/>
              <a:t>Etkin insan kaynakları yönetimi</a:t>
            </a:r>
          </a:p>
          <a:p>
            <a:r>
              <a:rPr lang="tr-TR" dirty="0"/>
              <a:t>Kurumsal aidiyet</a:t>
            </a:r>
          </a:p>
          <a:p>
            <a:r>
              <a:rPr lang="tr-TR" dirty="0"/>
              <a:t>Etkin bir liderlik anlayışı </a:t>
            </a:r>
          </a:p>
          <a:p>
            <a:r>
              <a:rPr lang="tr-TR" dirty="0"/>
              <a:t>Kalite süreçleri sahiplenilmesi ve sorumlulukların paylaşılması</a:t>
            </a:r>
          </a:p>
          <a:p>
            <a:r>
              <a:rPr lang="tr-TR" dirty="0"/>
              <a:t>Paydaşlar ile etkin iletişim ve uzlaşı</a:t>
            </a:r>
          </a:p>
          <a:p>
            <a:r>
              <a:rPr lang="tr-TR" dirty="0"/>
              <a:t>Akademik ve idari birimler ile yönetim arasında etkin bir iletişim ağı</a:t>
            </a:r>
          </a:p>
          <a:p>
            <a:r>
              <a:rPr lang="tr-TR" dirty="0"/>
              <a:t>Süreçlerin bilgi yönetim sistemleri ile desteklenmesi</a:t>
            </a:r>
          </a:p>
          <a:p>
            <a:r>
              <a:rPr lang="tr-TR" dirty="0"/>
              <a:t>Geri bildirim mekanizması</a:t>
            </a:r>
            <a:endParaRPr lang="tr-TR" dirty="0">
              <a:hlinkClick r:id="rId3">
                <a:extLst>
                  <a:ext uri="{A12FA001-AC4F-418D-AE19-62706E023703}">
                    <ahyp:hlinkClr xmlns:ahyp="http://schemas.microsoft.com/office/drawing/2018/hyperlinkcolor" val="tx"/>
                  </a:ext>
                </a:extLst>
              </a:hlinkClick>
            </a:endParaRPr>
          </a:p>
          <a:p>
            <a:endParaRPr lang="tr-TR" dirty="0"/>
          </a:p>
        </p:txBody>
      </p:sp>
    </p:spTree>
    <p:extLst>
      <p:ext uri="{BB962C8B-B14F-4D97-AF65-F5344CB8AC3E}">
        <p14:creationId xmlns:p14="http://schemas.microsoft.com/office/powerpoint/2010/main" val="77905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86BEB71-988B-4BFA-9F1A-5D7DDC654FB1}"/>
              </a:ext>
            </a:extLst>
          </p:cNvPr>
          <p:cNvSpPr>
            <a:spLocks noGrp="1"/>
          </p:cNvSpPr>
          <p:nvPr>
            <p:ph type="title"/>
          </p:nvPr>
        </p:nvSpPr>
        <p:spPr/>
        <p:txBody>
          <a:bodyPr>
            <a:normAutofit/>
          </a:bodyPr>
          <a:lstStyle/>
          <a:p>
            <a:r>
              <a:rPr lang="tr-TR" sz="4200" b="1" dirty="0">
                <a:solidFill>
                  <a:schemeClr val="accent1"/>
                </a:solidFill>
              </a:rPr>
              <a:t>Kalite Güvencesi Kültürü</a:t>
            </a:r>
          </a:p>
        </p:txBody>
      </p:sp>
      <p:sp>
        <p:nvSpPr>
          <p:cNvPr id="3" name="İçerik Yer Tutucusu 2">
            <a:extLst>
              <a:ext uri="{FF2B5EF4-FFF2-40B4-BE49-F238E27FC236}">
                <a16:creationId xmlns:a16="http://schemas.microsoft.com/office/drawing/2014/main" id="{F5F358ED-F103-4031-A59D-8BDDF3FB3C43}"/>
              </a:ext>
            </a:extLst>
          </p:cNvPr>
          <p:cNvSpPr>
            <a:spLocks noGrp="1"/>
          </p:cNvSpPr>
          <p:nvPr>
            <p:ph idx="1"/>
          </p:nvPr>
        </p:nvSpPr>
        <p:spPr>
          <a:xfrm>
            <a:off x="1097280" y="1845734"/>
            <a:ext cx="10058400" cy="4023360"/>
          </a:xfrm>
        </p:spPr>
        <p:txBody>
          <a:bodyPr>
            <a:normAutofit fontScale="92500"/>
          </a:bodyPr>
          <a:lstStyle/>
          <a:p>
            <a:pPr marL="0" indent="0">
              <a:buNone/>
            </a:pPr>
            <a:r>
              <a:rPr lang="tr-TR" dirty="0"/>
              <a:t>Kalite kültürünün gelişimini olumlu yönde etkileyen yapısal ve yönetsel unsurlar arasında; </a:t>
            </a:r>
          </a:p>
          <a:p>
            <a:r>
              <a:rPr lang="tr-TR"/>
              <a:t>Üniversitenin </a:t>
            </a:r>
            <a:r>
              <a:rPr lang="tr-TR" dirty="0"/>
              <a:t>sürekli gelişimi için bir </a:t>
            </a:r>
            <a:r>
              <a:rPr lang="tr-TR" b="1" dirty="0"/>
              <a:t>strateji oluşturulması</a:t>
            </a:r>
            <a:endParaRPr lang="tr-TR" dirty="0"/>
          </a:p>
          <a:p>
            <a:r>
              <a:rPr lang="tr-TR" dirty="0"/>
              <a:t>Uygulanabilir ve iyi işleyen </a:t>
            </a:r>
            <a:r>
              <a:rPr lang="tr-TR" b="1" dirty="0"/>
              <a:t>kalite yönetimi ve kalite güvence sistemleri</a:t>
            </a:r>
          </a:p>
          <a:p>
            <a:r>
              <a:rPr lang="tr-TR" dirty="0"/>
              <a:t>Öğrencilerin ve akademik personelin </a:t>
            </a:r>
            <a:r>
              <a:rPr lang="tr-TR" b="1" dirty="0"/>
              <a:t>karar alma süreçlerine dâhil edilmesi</a:t>
            </a:r>
            <a:endParaRPr lang="tr-TR" dirty="0"/>
          </a:p>
          <a:p>
            <a:r>
              <a:rPr lang="tr-TR" dirty="0"/>
              <a:t>Üniversitede akademik ve idari birimler arasında </a:t>
            </a:r>
            <a:r>
              <a:rPr lang="tr-TR" b="1" dirty="0"/>
              <a:t>iyi uygulamaların paylaşılması</a:t>
            </a:r>
          </a:p>
          <a:p>
            <a:r>
              <a:rPr lang="tr-TR" dirty="0"/>
              <a:t>Dış paydaşların üniversitedeki kalite çalışmalarına erişimi</a:t>
            </a:r>
          </a:p>
          <a:p>
            <a:pPr>
              <a:buClr>
                <a:schemeClr val="accent5"/>
              </a:buClr>
              <a:buFont typeface="Wingdings" panose="05000000000000000000" pitchFamily="2" charset="2"/>
              <a:buChar char="ü"/>
            </a:pPr>
            <a:r>
              <a:rPr lang="tr-TR" dirty="0"/>
              <a:t>Üniversitemizin kalite kültürünün sürdürebilirliği; üniversitenin itibarını, üniversiteye olan güveni ve üniversitenin rekabet gücünü artırmaktadır.</a:t>
            </a:r>
          </a:p>
          <a:p>
            <a:endParaRPr lang="tr-TR" dirty="0">
              <a:hlinkClick r:id="rId3"/>
            </a:endParaRPr>
          </a:p>
          <a:p>
            <a:endParaRPr lang="tr-TR" dirty="0"/>
          </a:p>
        </p:txBody>
      </p:sp>
    </p:spTree>
    <p:extLst>
      <p:ext uri="{BB962C8B-B14F-4D97-AF65-F5344CB8AC3E}">
        <p14:creationId xmlns:p14="http://schemas.microsoft.com/office/powerpoint/2010/main" val="314255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52DCFB-2D5E-4614-9E60-79155A4228C9}"/>
              </a:ext>
            </a:extLst>
          </p:cNvPr>
          <p:cNvSpPr>
            <a:spLocks noGrp="1"/>
          </p:cNvSpPr>
          <p:nvPr>
            <p:ph type="title"/>
          </p:nvPr>
        </p:nvSpPr>
        <p:spPr/>
        <p:txBody>
          <a:bodyPr>
            <a:normAutofit/>
          </a:bodyPr>
          <a:lstStyle/>
          <a:p>
            <a:r>
              <a:rPr lang="tr-TR" sz="4200" b="1" dirty="0">
                <a:solidFill>
                  <a:schemeClr val="accent1"/>
                </a:solidFill>
              </a:rPr>
              <a:t>Kalite Güvence Sistemi ve Paydaşlar</a:t>
            </a:r>
          </a:p>
        </p:txBody>
      </p:sp>
      <p:sp>
        <p:nvSpPr>
          <p:cNvPr id="3" name="İçerik Yer Tutucusu 2">
            <a:extLst>
              <a:ext uri="{FF2B5EF4-FFF2-40B4-BE49-F238E27FC236}">
                <a16:creationId xmlns:a16="http://schemas.microsoft.com/office/drawing/2014/main" id="{FFB2B2EF-3A9A-4E7C-ADA3-21082552FDBA}"/>
              </a:ext>
            </a:extLst>
          </p:cNvPr>
          <p:cNvSpPr>
            <a:spLocks noGrp="1"/>
          </p:cNvSpPr>
          <p:nvPr>
            <p:ph idx="1"/>
          </p:nvPr>
        </p:nvSpPr>
        <p:spPr>
          <a:xfrm>
            <a:off x="1097280" y="1845734"/>
            <a:ext cx="10058400" cy="4023360"/>
          </a:xfrm>
        </p:spPr>
        <p:txBody>
          <a:bodyPr>
            <a:normAutofit fontScale="92500" lnSpcReduction="20000"/>
          </a:bodyPr>
          <a:lstStyle/>
          <a:p>
            <a:pPr algn="just"/>
            <a:r>
              <a:rPr lang="tr-TR" dirty="0"/>
              <a:t>Öğretim programı ile etkileşimde olan, programın </a:t>
            </a:r>
            <a:r>
              <a:rPr lang="tr-TR" b="1" dirty="0"/>
              <a:t>sonuçlarında etkili olan veya sonuçlarından etkilenen</a:t>
            </a:r>
            <a:r>
              <a:rPr lang="tr-TR" dirty="0"/>
              <a:t> kurum, kuruluş ve bireylerdir. </a:t>
            </a:r>
          </a:p>
          <a:p>
            <a:pPr algn="just"/>
            <a:r>
              <a:rPr lang="tr-TR" dirty="0"/>
              <a:t>Paydaşlar, </a:t>
            </a:r>
            <a:r>
              <a:rPr lang="tr-TR" b="1" dirty="0"/>
              <a:t>iç ve dış paydaşlar</a:t>
            </a:r>
            <a:r>
              <a:rPr lang="tr-TR" dirty="0"/>
              <a:t> olarak gruplanabilir. Öğrenciler ve mezunlar, programla ilişkili kurum ve kuruluşlar, işverenler, programda aktif görev alan yöneticiler, öğretim elemanları ve idari personel üniversitemizin paydaşlarını oluşturmaktadır.</a:t>
            </a:r>
          </a:p>
          <a:p>
            <a:pPr algn="just"/>
            <a:r>
              <a:rPr lang="tr-TR" dirty="0"/>
              <a:t>Paydaş katılımının fonksiyonu, üniversitemizin genel kalite güvencesi sisteminin işleyişine yönelik olarak </a:t>
            </a:r>
            <a:r>
              <a:rPr lang="tr-TR" b="1" dirty="0"/>
              <a:t>izleme ve iyileştirme çalışmalarının yapılması</a:t>
            </a:r>
            <a:r>
              <a:rPr lang="tr-TR" dirty="0"/>
              <a:t> ve ayrıca </a:t>
            </a:r>
            <a:r>
              <a:rPr lang="tr-TR" b="1" dirty="0"/>
              <a:t>paydaş memnuniyetinin </a:t>
            </a:r>
            <a:r>
              <a:rPr lang="tr-TR" dirty="0"/>
              <a:t>sağlanmasıdır.</a:t>
            </a:r>
          </a:p>
          <a:p>
            <a:pPr algn="just"/>
            <a:r>
              <a:rPr lang="tr-TR" dirty="0"/>
              <a:t>Paydaş görüşleri; anket, yazılı soru sorma, toplantılar ve odak grup görüşmeleri vb. şeklinde alınabilir.</a:t>
            </a:r>
          </a:p>
          <a:p>
            <a:pPr algn="just"/>
            <a:r>
              <a:rPr lang="tr-TR" dirty="0"/>
              <a:t>Danışma Kurulu, Öz Değerlendirme ve Dış Paydaş Anketleri, Genel Bildirim Sistemi, Öğrenci Anketleri</a:t>
            </a:r>
          </a:p>
          <a:p>
            <a:pPr algn="just"/>
            <a:endParaRPr lang="tr-TR" dirty="0">
              <a:hlinkClick r:id="rId2"/>
            </a:endParaRPr>
          </a:p>
          <a:p>
            <a:endParaRPr lang="tr-TR" dirty="0"/>
          </a:p>
        </p:txBody>
      </p:sp>
    </p:spTree>
    <p:extLst>
      <p:ext uri="{BB962C8B-B14F-4D97-AF65-F5344CB8AC3E}">
        <p14:creationId xmlns:p14="http://schemas.microsoft.com/office/powerpoint/2010/main" val="216213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37AECF3-1E90-47AB-9988-28470AF39A3F}"/>
              </a:ext>
            </a:extLst>
          </p:cNvPr>
          <p:cNvSpPr>
            <a:spLocks noGrp="1"/>
          </p:cNvSpPr>
          <p:nvPr>
            <p:ph type="title"/>
          </p:nvPr>
        </p:nvSpPr>
        <p:spPr/>
        <p:txBody>
          <a:bodyPr>
            <a:noAutofit/>
          </a:bodyPr>
          <a:lstStyle/>
          <a:p>
            <a:r>
              <a:rPr lang="sq-AL" sz="3200" b="1" dirty="0">
                <a:solidFill>
                  <a:schemeClr val="accent1"/>
                </a:solidFill>
              </a:rPr>
              <a:t>Birim Kalite Komitelerinin Çal</a:t>
            </a:r>
            <a:r>
              <a:rPr lang="tr-TR" sz="3200" b="1" dirty="0">
                <a:solidFill>
                  <a:schemeClr val="accent1"/>
                </a:solidFill>
              </a:rPr>
              <a:t>ı</a:t>
            </a:r>
            <a:r>
              <a:rPr lang="sq-AL" sz="3200" b="1" dirty="0">
                <a:solidFill>
                  <a:schemeClr val="accent1"/>
                </a:solidFill>
              </a:rPr>
              <a:t>şma Usul </a:t>
            </a:r>
            <a:r>
              <a:rPr lang="tr-TR" sz="3200" b="1" dirty="0">
                <a:solidFill>
                  <a:schemeClr val="accent1"/>
                </a:solidFill>
              </a:rPr>
              <a:t>v</a:t>
            </a:r>
            <a:r>
              <a:rPr lang="sq-AL" sz="3200" b="1" dirty="0">
                <a:solidFill>
                  <a:schemeClr val="accent1"/>
                </a:solidFill>
              </a:rPr>
              <a:t>e Esaslar</a:t>
            </a:r>
            <a:r>
              <a:rPr lang="tr-TR" sz="3200" b="1" dirty="0">
                <a:solidFill>
                  <a:schemeClr val="accent1"/>
                </a:solidFill>
              </a:rPr>
              <a:t>ı</a:t>
            </a:r>
          </a:p>
        </p:txBody>
      </p:sp>
      <p:sp>
        <p:nvSpPr>
          <p:cNvPr id="3" name="İçerik Yer Tutucusu 2">
            <a:extLst>
              <a:ext uri="{FF2B5EF4-FFF2-40B4-BE49-F238E27FC236}">
                <a16:creationId xmlns:a16="http://schemas.microsoft.com/office/drawing/2014/main" id="{E4DC015F-EF84-4489-AE26-536AF6F00039}"/>
              </a:ext>
            </a:extLst>
          </p:cNvPr>
          <p:cNvSpPr>
            <a:spLocks noGrp="1"/>
          </p:cNvSpPr>
          <p:nvPr>
            <p:ph idx="1"/>
          </p:nvPr>
        </p:nvSpPr>
        <p:spPr>
          <a:xfrm>
            <a:off x="1097280" y="1845734"/>
            <a:ext cx="10058400" cy="4023360"/>
          </a:xfrm>
        </p:spPr>
        <p:txBody>
          <a:bodyPr>
            <a:normAutofit fontScale="92500" lnSpcReduction="10000"/>
          </a:bodyPr>
          <a:lstStyle/>
          <a:p>
            <a:pPr algn="just"/>
            <a:r>
              <a:rPr lang="tr-TR" b="1" dirty="0"/>
              <a:t>PAÜ Kalite Komisyonu Yönergesi Madde 9 – </a:t>
            </a:r>
            <a:r>
              <a:rPr lang="tr-TR" dirty="0"/>
              <a:t>(1) </a:t>
            </a:r>
          </a:p>
          <a:p>
            <a:pPr algn="just"/>
            <a:r>
              <a:rPr lang="tr-TR" dirty="0"/>
              <a:t>Komite, kendisine verilen görevleri yerine getirebilmek için aşağıda belirtilen usul ve esaslar doğrultusunda çalışır:</a:t>
            </a:r>
          </a:p>
          <a:p>
            <a:pPr algn="just"/>
            <a:r>
              <a:rPr lang="tr-TR" dirty="0"/>
              <a:t>a) Pamukkale Üniversitesi Birim Kalite Komiteleri, </a:t>
            </a:r>
            <a:r>
              <a:rPr lang="tr-TR" b="1" dirty="0"/>
              <a:t>en az her akademik yarıyılda bir kez </a:t>
            </a:r>
            <a:r>
              <a:rPr lang="tr-TR" dirty="0"/>
              <a:t>olmak üzere Komite Başkanının belirleyeceği tarihlerde toplanır.</a:t>
            </a:r>
          </a:p>
          <a:p>
            <a:pPr algn="just"/>
            <a:r>
              <a:rPr lang="tr-TR" dirty="0"/>
              <a:t>b) Pamukkale Üniversitesi Birim Kalite Komiteleri üye tam sayısının salt çoğunluğu ile toplanır ve toplantıya katılanların salt çoğunluğu ile karar alır. Oyların eşit olması halinde Komite Başkanının oyu yönünde karar verilmiş sayılır.</a:t>
            </a:r>
          </a:p>
          <a:p>
            <a:pPr algn="just"/>
            <a:r>
              <a:rPr lang="tr-TR" dirty="0"/>
              <a:t>c) </a:t>
            </a:r>
            <a:r>
              <a:rPr lang="tr-TR" b="1" dirty="0"/>
              <a:t>Kararlar Başkan ve üyeler tarafından imzalanan tutanaklarla tespit edilir. </a:t>
            </a:r>
            <a:r>
              <a:rPr lang="tr-TR" dirty="0"/>
              <a:t>Kararlara her takvim yılı başından itibaren bir sıra numarası verilir. Kararlarda toplantı tarihi, karar sayısı, karar metni ve toplantı katılım durumu listesi yer alır. </a:t>
            </a:r>
          </a:p>
        </p:txBody>
      </p:sp>
    </p:spTree>
    <p:extLst>
      <p:ext uri="{BB962C8B-B14F-4D97-AF65-F5344CB8AC3E}">
        <p14:creationId xmlns:p14="http://schemas.microsoft.com/office/powerpoint/2010/main" val="266237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A24C1C5-1AD1-4496-B8F7-8C443AD774D9}"/>
              </a:ext>
            </a:extLst>
          </p:cNvPr>
          <p:cNvSpPr>
            <a:spLocks noGrp="1"/>
          </p:cNvSpPr>
          <p:nvPr>
            <p:ph type="title"/>
          </p:nvPr>
        </p:nvSpPr>
        <p:spPr/>
        <p:txBody>
          <a:bodyPr>
            <a:normAutofit/>
          </a:bodyPr>
          <a:lstStyle/>
          <a:p>
            <a:r>
              <a:rPr lang="sq-AL" sz="3200" b="1" dirty="0">
                <a:solidFill>
                  <a:schemeClr val="accent1"/>
                </a:solidFill>
              </a:rPr>
              <a:t>Birim Kalite Komitesinin Görev </a:t>
            </a:r>
            <a:r>
              <a:rPr lang="tr-TR" sz="3200" b="1" dirty="0">
                <a:solidFill>
                  <a:schemeClr val="accent1"/>
                </a:solidFill>
              </a:rPr>
              <a:t>v</a:t>
            </a:r>
            <a:r>
              <a:rPr lang="sq-AL" sz="3200" b="1" dirty="0">
                <a:solidFill>
                  <a:schemeClr val="accent1"/>
                </a:solidFill>
              </a:rPr>
              <a:t>e Sorumlulukları</a:t>
            </a:r>
            <a:endParaRPr lang="tr-TR" sz="3600" dirty="0"/>
          </a:p>
        </p:txBody>
      </p:sp>
      <p:sp>
        <p:nvSpPr>
          <p:cNvPr id="3" name="İçerik Yer Tutucusu 2">
            <a:extLst>
              <a:ext uri="{FF2B5EF4-FFF2-40B4-BE49-F238E27FC236}">
                <a16:creationId xmlns:a16="http://schemas.microsoft.com/office/drawing/2014/main" id="{EA4D7324-2915-417E-B919-F9E51336BC7E}"/>
              </a:ext>
            </a:extLst>
          </p:cNvPr>
          <p:cNvSpPr>
            <a:spLocks noGrp="1"/>
          </p:cNvSpPr>
          <p:nvPr>
            <p:ph idx="1"/>
          </p:nvPr>
        </p:nvSpPr>
        <p:spPr>
          <a:xfrm>
            <a:off x="1097280" y="1845734"/>
            <a:ext cx="10058400" cy="4023360"/>
          </a:xfrm>
        </p:spPr>
        <p:txBody>
          <a:bodyPr>
            <a:normAutofit lnSpcReduction="10000"/>
          </a:bodyPr>
          <a:lstStyle/>
          <a:p>
            <a:pPr marL="0" indent="0">
              <a:buNone/>
            </a:pPr>
            <a:r>
              <a:rPr lang="tr-TR" b="1" dirty="0"/>
              <a:t>PAÜ Kalite Komisyonu Yönergesi </a:t>
            </a:r>
            <a:r>
              <a:rPr lang="sq-AL" b="1" dirty="0"/>
              <a:t>MADDE 10 </a:t>
            </a:r>
            <a:r>
              <a:rPr lang="sq-AL" dirty="0"/>
              <a:t>– (1)</a:t>
            </a:r>
            <a:endParaRPr lang="tr-TR" dirty="0"/>
          </a:p>
          <a:p>
            <a:pPr marL="0" indent="0" algn="just">
              <a:buNone/>
            </a:pPr>
            <a:r>
              <a:rPr lang="sq-AL" dirty="0"/>
              <a:t>a) Üniversitenin stratejik planı ve hedefleri doğrultusunda, </a:t>
            </a:r>
            <a:r>
              <a:rPr lang="sq-AL" b="1" dirty="0"/>
              <a:t>birim stratejik faaliyetlerini planlamak, birim stratejik hedeflerini belirlemek ve izlemek</a:t>
            </a:r>
            <a:r>
              <a:rPr lang="sq-AL" dirty="0"/>
              <a:t>,</a:t>
            </a:r>
            <a:endParaRPr lang="tr-TR" dirty="0"/>
          </a:p>
          <a:p>
            <a:pPr marL="0" indent="0" algn="just">
              <a:buNone/>
            </a:pPr>
            <a:r>
              <a:rPr lang="sq-AL" dirty="0"/>
              <a:t>b) Üniversite stratejik performans göstergelerine ve kurumsal iç değerlendirme verilerine ilişkin </a:t>
            </a:r>
            <a:r>
              <a:rPr lang="sq-AL" b="1" dirty="0"/>
              <a:t>kendi birimine ait verileri hazırlamak ve raporlamak</a:t>
            </a:r>
            <a:r>
              <a:rPr lang="sq-AL" dirty="0"/>
              <a:t>,</a:t>
            </a:r>
            <a:endParaRPr lang="tr-TR" dirty="0"/>
          </a:p>
          <a:p>
            <a:pPr marL="0" indent="0" algn="just">
              <a:buNone/>
            </a:pPr>
            <a:r>
              <a:rPr lang="sq-AL" dirty="0"/>
              <a:t>c) Eğitim-öğretim, araştırma-geliştirme, toplumsal katkı faaliyetleri  ile idari hizmetlerin değerlendirilmesi ve kalitesinin geliştirilmesi ile ilgili biriminde iç ve dış </a:t>
            </a:r>
            <a:r>
              <a:rPr lang="sq-AL" b="1" dirty="0"/>
              <a:t>kalite güvence sistemini kurmak, kurumsal göstergeleri belirlemek ve bu çalışmaları Kalite Komisyonu  tarafından belirlenen araçlar vasıtasıyla raporlamak. </a:t>
            </a:r>
            <a:endParaRPr lang="tr-TR" b="1" dirty="0"/>
          </a:p>
        </p:txBody>
      </p:sp>
    </p:spTree>
    <p:extLst>
      <p:ext uri="{BB962C8B-B14F-4D97-AF65-F5344CB8AC3E}">
        <p14:creationId xmlns:p14="http://schemas.microsoft.com/office/powerpoint/2010/main" val="242124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FEC32D-9C46-4933-AA8F-F667E5B0C427}"/>
              </a:ext>
            </a:extLst>
          </p:cNvPr>
          <p:cNvSpPr>
            <a:spLocks noGrp="1"/>
          </p:cNvSpPr>
          <p:nvPr>
            <p:ph type="title"/>
          </p:nvPr>
        </p:nvSpPr>
        <p:spPr/>
        <p:txBody>
          <a:bodyPr>
            <a:normAutofit/>
          </a:bodyPr>
          <a:lstStyle/>
          <a:p>
            <a:r>
              <a:rPr lang="tr-TR" b="1" dirty="0">
                <a:solidFill>
                  <a:schemeClr val="accent1"/>
                </a:solidFill>
              </a:rPr>
              <a:t>Stratejik Plan</a:t>
            </a:r>
            <a:endParaRPr lang="tr-TR" dirty="0"/>
          </a:p>
        </p:txBody>
      </p:sp>
      <p:sp>
        <p:nvSpPr>
          <p:cNvPr id="8" name="İçerik Yer Tutucusu 7">
            <a:extLst>
              <a:ext uri="{FF2B5EF4-FFF2-40B4-BE49-F238E27FC236}">
                <a16:creationId xmlns:a16="http://schemas.microsoft.com/office/drawing/2014/main" id="{2900249C-F5CD-4C1F-96BE-E0F595188618}"/>
              </a:ext>
            </a:extLst>
          </p:cNvPr>
          <p:cNvSpPr>
            <a:spLocks noGrp="1"/>
          </p:cNvSpPr>
          <p:nvPr>
            <p:ph idx="1"/>
          </p:nvPr>
        </p:nvSpPr>
        <p:spPr>
          <a:xfrm>
            <a:off x="775550" y="2241971"/>
            <a:ext cx="5124450" cy="3318936"/>
          </a:xfrm>
        </p:spPr>
        <p:txBody>
          <a:bodyPr>
            <a:normAutofit fontScale="92500"/>
          </a:bodyPr>
          <a:lstStyle/>
          <a:p>
            <a:r>
              <a:rPr lang="tr-TR" dirty="0"/>
              <a:t>Üniversitemiz 2019-2023 Stratejik Planı </a:t>
            </a:r>
            <a:r>
              <a:rPr lang="tr-TR" b="1" i="1" dirty="0"/>
              <a:t>Amaç 4-Kaliteyi Güvence Altına Alarak Kurumsal Yönetim Süreçlerini Yapılandırmak ve Kurumsallaşmayı Sürekli Geliştirmek </a:t>
            </a:r>
            <a:r>
              <a:rPr lang="tr-TR" dirty="0"/>
              <a:t>hedeflerine ulaşmak amacıyla birimler tarafından gerekli planlamaların yapılması, gerçekleştirilmesi, izlenmesi, sonuçların değerlendirilmesi ve gerekli önlemlerin alınması</a:t>
            </a:r>
            <a:endParaRPr lang="tr-TR" b="1" i="1" dirty="0"/>
          </a:p>
        </p:txBody>
      </p:sp>
      <p:pic>
        <p:nvPicPr>
          <p:cNvPr id="9" name="Resim 8">
            <a:extLst>
              <a:ext uri="{FF2B5EF4-FFF2-40B4-BE49-F238E27FC236}">
                <a16:creationId xmlns:a16="http://schemas.microsoft.com/office/drawing/2014/main" id="{C94F86D5-9DF9-4F24-9C27-2D1E37404677}"/>
              </a:ext>
            </a:extLst>
          </p:cNvPr>
          <p:cNvPicPr>
            <a:picLocks noChangeAspect="1"/>
          </p:cNvPicPr>
          <p:nvPr/>
        </p:nvPicPr>
        <p:blipFill>
          <a:blip r:embed="rId2"/>
          <a:stretch>
            <a:fillRect/>
          </a:stretch>
        </p:blipFill>
        <p:spPr>
          <a:xfrm>
            <a:off x="5865279" y="1591627"/>
            <a:ext cx="5124450" cy="4619625"/>
          </a:xfrm>
          <a:prstGeom prst="rect">
            <a:avLst/>
          </a:prstGeom>
        </p:spPr>
      </p:pic>
    </p:spTree>
    <p:extLst>
      <p:ext uri="{BB962C8B-B14F-4D97-AF65-F5344CB8AC3E}">
        <p14:creationId xmlns:p14="http://schemas.microsoft.com/office/powerpoint/2010/main" val="36579045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602</TotalTime>
  <Words>1102</Words>
  <Application>Microsoft Office PowerPoint</Application>
  <PresentationFormat>Geniş ekran</PresentationFormat>
  <Paragraphs>143</Paragraphs>
  <Slides>21</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21</vt:i4>
      </vt:variant>
    </vt:vector>
  </HeadingPairs>
  <TitlesOfParts>
    <vt:vector size="28" baseType="lpstr">
      <vt:lpstr>Arial</vt:lpstr>
      <vt:lpstr>Calibri</vt:lpstr>
      <vt:lpstr>CamberW04-Medium</vt:lpstr>
      <vt:lpstr>DIN Pro Regular</vt:lpstr>
      <vt:lpstr>Garamond</vt:lpstr>
      <vt:lpstr>Wingdings</vt:lpstr>
      <vt:lpstr>Organik</vt:lpstr>
      <vt:lpstr>Kalite Yönetimi ve Veri Değerlendirme Uygulama ve Araştırma Merkezi KAVDEM</vt:lpstr>
      <vt:lpstr>Kalite Güvence Sistemi Nedir?</vt:lpstr>
      <vt:lpstr>Kalite Güvencesi Sistemi Temel Prensipleri</vt:lpstr>
      <vt:lpstr>Kalite Güvencesi Kültürü</vt:lpstr>
      <vt:lpstr>Kalite Güvencesi Kültürü</vt:lpstr>
      <vt:lpstr>Kalite Güvence Sistemi ve Paydaşlar</vt:lpstr>
      <vt:lpstr>Birim Kalite Komitelerinin Çalışma Usul ve Esasları</vt:lpstr>
      <vt:lpstr>Birim Kalite Komitesinin Görev ve Sorumlulukları</vt:lpstr>
      <vt:lpstr>Stratejik Plan</vt:lpstr>
      <vt:lpstr>Öz Değerlendirme Anketleri</vt:lpstr>
      <vt:lpstr>BEKLENTİLER</vt:lpstr>
      <vt:lpstr>Genel Bildirim Sistemi</vt:lpstr>
      <vt:lpstr>Kurum/Birim İç Değerlendirme Raporu</vt:lpstr>
      <vt:lpstr>KİDR İçeriği Nasıl Olmalıdır?</vt:lpstr>
      <vt:lpstr>Kanıtlar nasıl sunulmalı?</vt:lpstr>
      <vt:lpstr>PUKÖ</vt:lpstr>
      <vt:lpstr>PUKÖ</vt:lpstr>
      <vt:lpstr>PUKÖ</vt:lpstr>
      <vt:lpstr>PUKÖ-KİDR</vt:lpstr>
      <vt:lpstr>Akreditasyon</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Pau</dc:creator>
  <cp:lastModifiedBy>UMIT BASER</cp:lastModifiedBy>
  <cp:revision>57</cp:revision>
  <dcterms:created xsi:type="dcterms:W3CDTF">2021-12-24T06:12:39Z</dcterms:created>
  <dcterms:modified xsi:type="dcterms:W3CDTF">2022-10-03T08:39:20Z</dcterms:modified>
</cp:coreProperties>
</file>