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3"/>
  </p:notesMasterIdLst>
  <p:handoutMasterIdLst>
    <p:handoutMasterId r:id="rId84"/>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30" r:id="rId82"/>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smtClean="0"/>
            <a:t>Mahmud</a:t>
          </a:r>
          <a:r>
            <a:rPr lang="tr-TR" sz="1600" dirty="0" smtClean="0"/>
            <a:t> GÜNGÖR </a:t>
          </a:r>
          <a:endParaRPr lang="tr-TR" sz="1600" dirty="0"/>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a:t>
          </a:r>
          <a:r>
            <a:rPr lang="tr-TR" dirty="0" smtClean="0"/>
            <a:t>Mehmet İNEL </a:t>
          </a:r>
          <a:endParaRPr lang="tr-TR"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a:t>
          </a:r>
          <a:r>
            <a:rPr lang="tr-TR" b="0" dirty="0" smtClean="0"/>
            <a:t>Ersan ÖZ </a:t>
          </a:r>
          <a:endParaRPr lang="tr-TR" b="0" dirty="0"/>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a:t>
          </a:r>
          <a:r>
            <a:rPr lang="tr-TR" b="0" dirty="0" smtClean="0"/>
            <a:t>İbrahim TÜRKÇÜER </a:t>
          </a:r>
          <a:endParaRPr lang="tr-TR" b="0" dirty="0"/>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t>
        <a:bodyPr/>
        <a:lstStyle/>
        <a:p>
          <a:endParaRPr lang="tr-TR"/>
        </a:p>
      </dgm:t>
    </dgm:pt>
    <dgm:pt modelId="{3DE78937-AE13-4118-8126-FB3DF6E08DFD}" type="pres">
      <dgm:prSet presAssocID="{3ADE898B-3499-4786-A297-02479B17B3A6}" presName="composite" presStyleCnt="0"/>
      <dgm:spPr/>
      <dgm:t>
        <a:bodyPr/>
        <a:lstStyle/>
        <a:p>
          <a:endParaRPr lang="tr-TR"/>
        </a:p>
      </dgm:t>
    </dgm:pt>
    <dgm:pt modelId="{34FD37A4-28A6-49BE-B5CF-E10558B2A02E}" type="pres">
      <dgm:prSet presAssocID="{3ADE898B-3499-4786-A297-02479B17B3A6}" presName="background" presStyleLbl="node0" presStyleIdx="0" presStyleCnt="2"/>
      <dgm:spPr/>
      <dgm:t>
        <a:bodyPr/>
        <a:lstStyle/>
        <a:p>
          <a:endParaRPr lang="tr-TR"/>
        </a:p>
      </dgm:t>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t>
        <a:bodyPr/>
        <a:lstStyle/>
        <a:p>
          <a:endParaRPr lang="tr-TR"/>
        </a:p>
      </dgm:t>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t>
        <a:bodyPr/>
        <a:lstStyle/>
        <a:p>
          <a:endParaRPr lang="tr-TR"/>
        </a:p>
      </dgm:t>
    </dgm:pt>
    <dgm:pt modelId="{5CACF998-6723-47E9-8A18-3035EE0AB62B}" type="pres">
      <dgm:prSet presAssocID="{F35B3B63-A517-43E2-B8F4-D4F24259DAD0}" presName="composite2" presStyleCnt="0"/>
      <dgm:spPr/>
      <dgm:t>
        <a:bodyPr/>
        <a:lstStyle/>
        <a:p>
          <a:endParaRPr lang="tr-TR"/>
        </a:p>
      </dgm:t>
    </dgm:pt>
    <dgm:pt modelId="{9B2645A0-4323-45E6-A1A0-C5BE84282623}" type="pres">
      <dgm:prSet presAssocID="{F35B3B63-A517-43E2-B8F4-D4F24259DAD0}" presName="background2" presStyleLbl="node2" presStyleIdx="0" presStyleCnt="2"/>
      <dgm:spPr/>
      <dgm:t>
        <a:bodyPr/>
        <a:lstStyle/>
        <a:p>
          <a:endParaRPr lang="tr-TR"/>
        </a:p>
      </dgm:t>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t>
        <a:bodyPr/>
        <a:lstStyle/>
        <a:p>
          <a:endParaRPr lang="tr-TR"/>
        </a:p>
      </dgm:t>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t>
        <a:bodyPr/>
        <a:lstStyle/>
        <a:p>
          <a:endParaRPr lang="tr-TR"/>
        </a:p>
      </dgm:t>
    </dgm:pt>
    <dgm:pt modelId="{32689E91-72AD-43C8-B741-DAEF33C74B7B}" type="pres">
      <dgm:prSet presAssocID="{93461D05-5063-40B6-84AE-716274399DC7}" presName="composite2" presStyleCnt="0"/>
      <dgm:spPr/>
      <dgm:t>
        <a:bodyPr/>
        <a:lstStyle/>
        <a:p>
          <a:endParaRPr lang="tr-TR"/>
        </a:p>
      </dgm:t>
    </dgm:pt>
    <dgm:pt modelId="{E78B7142-65A3-4D7F-A323-04923BA5A963}" type="pres">
      <dgm:prSet presAssocID="{93461D05-5063-40B6-84AE-716274399DC7}" presName="background2" presStyleLbl="node2" presStyleIdx="1" presStyleCnt="2"/>
      <dgm:spPr/>
      <dgm:t>
        <a:bodyPr/>
        <a:lstStyle/>
        <a:p>
          <a:endParaRPr lang="tr-TR"/>
        </a:p>
      </dgm:t>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t>
        <a:bodyPr/>
        <a:lstStyle/>
        <a:p>
          <a:endParaRPr lang="tr-TR"/>
        </a:p>
      </dgm:t>
    </dgm:pt>
    <dgm:pt modelId="{15BCE840-1266-47DB-BAEB-DDE5A894BA2A}" type="pres">
      <dgm:prSet presAssocID="{CA90AC0A-26E0-4267-89D7-4DD7BEDFBD97}" presName="hierRoot1" presStyleCnt="0"/>
      <dgm:spPr/>
      <dgm:t>
        <a:bodyPr/>
        <a:lstStyle/>
        <a:p>
          <a:endParaRPr lang="tr-TR"/>
        </a:p>
      </dgm:t>
    </dgm:pt>
    <dgm:pt modelId="{36224876-1629-4F16-9411-40B097C01236}" type="pres">
      <dgm:prSet presAssocID="{CA90AC0A-26E0-4267-89D7-4DD7BEDFBD97}" presName="composite" presStyleCnt="0"/>
      <dgm:spPr/>
      <dgm:t>
        <a:bodyPr/>
        <a:lstStyle/>
        <a:p>
          <a:endParaRPr lang="tr-TR"/>
        </a:p>
      </dgm:t>
    </dgm:pt>
    <dgm:pt modelId="{44A4A3E4-0E17-429E-A5D9-F89545115AC9}" type="pres">
      <dgm:prSet presAssocID="{CA90AC0A-26E0-4267-89D7-4DD7BEDFBD97}" presName="background" presStyleLbl="node0" presStyleIdx="1" presStyleCnt="2"/>
      <dgm:spPr/>
      <dgm:t>
        <a:bodyPr/>
        <a:lstStyle/>
        <a:p>
          <a:endParaRPr lang="tr-TR"/>
        </a:p>
      </dgm:t>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t>
        <a:bodyPr/>
        <a:lstStyle/>
        <a:p>
          <a:endParaRPr lang="tr-TR"/>
        </a:p>
      </dgm:t>
    </dgm:pt>
    <dgm:pt modelId="{87D24FA5-6347-4D8C-B52E-465EAAF27617}" type="pres">
      <dgm:prSet presAssocID="{CA90AC0A-26E0-4267-89D7-4DD7BEDFBD97}" presName="hierChild2" presStyleCnt="0"/>
      <dgm:spPr/>
      <dgm:t>
        <a:bodyPr/>
        <a:lstStyle/>
        <a:p>
          <a:endParaRPr lang="tr-TR"/>
        </a:p>
      </dgm:t>
    </dgm:pt>
  </dgm:ptLst>
  <dgm:cxnLst>
    <dgm:cxn modelId="{A34D8146-42B4-40E7-AF94-ABA52B374D65}" srcId="{2C96B739-9F97-46C0-B76A-2CB52DFE04E6}" destId="{CA90AC0A-26E0-4267-89D7-4DD7BEDFBD97}" srcOrd="1" destOrd="0" parTransId="{461B64C8-1114-46C4-853A-DDCF6A4EEF9D}" sibTransId="{0F0280A8-0CEC-4D36-BDA9-F278E15183FD}"/>
    <dgm:cxn modelId="{8CB822B5-29B2-4BEF-83C7-F3FB9568F76E}"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C5B1A44E-E442-4792-8E60-7CC2ACF88443}" type="presOf" srcId="{987259EA-9F13-4A73-A7BD-F7855D780085}" destId="{B7709C76-3FD9-417D-B1B8-51B9EB1CB2C6}" srcOrd="0" destOrd="0" presId="urn:microsoft.com/office/officeart/2005/8/layout/hierarchy1"/>
    <dgm:cxn modelId="{766D0EE6-1BFB-4529-94DE-EA1A5735E330}"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B798CCD6-16D9-44AF-BC97-FB9353EBC746}" srcId="{3ADE898B-3499-4786-A297-02479B17B3A6}" destId="{93461D05-5063-40B6-84AE-716274399DC7}" srcOrd="1" destOrd="0" parTransId="{987259EA-9F13-4A73-A7BD-F7855D780085}" sibTransId="{0717B3E4-616B-4DE4-BC7C-7884E5E3CD68}"/>
    <dgm:cxn modelId="{B0FD8ED2-6B97-470A-B751-E34CFA581B95}" type="presOf" srcId="{F35B3B63-A517-43E2-B8F4-D4F24259DAD0}" destId="{4B10727F-1291-4BCB-9E65-61C5D28F851F}"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3EDDDF62-A5F8-4BBE-B80D-B57D5C388CBA}" type="presOf" srcId="{CA90AC0A-26E0-4267-89D7-4DD7BEDFBD97}" destId="{F9BEB341-FD56-4964-992B-77787026BF5F}"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t>
          </a:r>
          <a:r>
            <a:rPr lang="tr-TR" sz="1600" kern="1200" dirty="0" err="1" smtClean="0"/>
            <a:t>Mahmud</a:t>
          </a:r>
          <a:r>
            <a:rPr lang="tr-TR" sz="1600" kern="1200" dirty="0" smtClean="0"/>
            <a:t> GÜNGÖR </a:t>
          </a:r>
          <a:endParaRPr lang="tr-TR" sz="1600" kern="1200" dirty="0"/>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a:t>
          </a:r>
          <a:r>
            <a:rPr lang="tr-TR" sz="1400" kern="1200" dirty="0" smtClean="0"/>
            <a:t>Mehmet İNEL </a:t>
          </a:r>
          <a:endParaRPr lang="tr-TR" sz="1400" kern="1200" dirty="0"/>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a:t>
          </a:r>
          <a:r>
            <a:rPr lang="tr-TR" sz="1400" b="0" kern="1200" dirty="0" smtClean="0"/>
            <a:t>Ersan ÖZ </a:t>
          </a:r>
          <a:endParaRPr lang="tr-TR" sz="1400" b="0" kern="1200" dirty="0"/>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a:t>
          </a:r>
          <a:r>
            <a:rPr lang="tr-TR" sz="1400" b="0" kern="1200" dirty="0" smtClean="0"/>
            <a:t>İbrahim TÜRKÇÜER </a:t>
          </a:r>
          <a:endParaRPr lang="tr-TR" sz="1400" b="0" kern="1200" dirty="0"/>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YARDIMCISI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5.09.2025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5.09.2025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5.09.2025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5.09.2025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5.09.2025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5.09.2025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5.09.2025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5.09.2025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5.09.2025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5.09.2025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5.09.2025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5.09.2025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5.09.2025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5.09.2025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15 EYLÜL- 19 EYLÜL 2025</a:t>
            </a: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a:t>
            </a:r>
            <a:r>
              <a:rPr lang="tr-TR" sz="2800" dirty="0" smtClean="0"/>
              <a:t>2025 </a:t>
            </a:r>
            <a:r>
              <a:rPr lang="tr-TR" sz="2800" dirty="0"/>
              <a:t>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smtClean="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smtClean="0"/>
              <a:t>(6-12.09.2025)</a:t>
            </a:r>
            <a:endParaRPr lang="tr-TR" altLang="tr-TR" sz="1600" dirty="0"/>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a:t>
            </a:r>
            <a:r>
              <a:rPr lang="tr-TR" altLang="tr-TR" sz="1600" dirty="0" smtClean="0"/>
              <a:t>(15- 19.09.2025)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endParaRPr lang="tr-TR" altLang="tr-TR" sz="1800" b="1" dirty="0" smtClean="0"/>
          </a:p>
          <a:p>
            <a:pPr marL="0" indent="0" algn="r">
              <a:buNone/>
            </a:pPr>
            <a:r>
              <a:rPr lang="tr-TR" sz="1800" b="1" dirty="0" smtClean="0"/>
              <a:t>6</a:t>
            </a:r>
            <a:r>
              <a:rPr lang="tr-TR" sz="1800" dirty="0" smtClean="0"/>
              <a:t>-12 </a:t>
            </a:r>
            <a:r>
              <a:rPr lang="tr-TR" sz="1800" dirty="0"/>
              <a:t>Eylül </a:t>
            </a:r>
            <a:r>
              <a:rPr lang="tr-TR" sz="1800" dirty="0" smtClean="0"/>
              <a:t>2025</a:t>
            </a:r>
            <a:r>
              <a:rPr lang="tr-TR" sz="1800" dirty="0"/>
              <a:t>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smtClean="0"/>
              <a:t>2.25’in </a:t>
            </a:r>
            <a:r>
              <a:rPr lang="tr-TR" altLang="tr-TR" dirty="0"/>
              <a:t>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smtClean="0">
                <a:solidFill>
                  <a:schemeClr val="tx1"/>
                </a:solidFill>
              </a:rPr>
              <a:t>2.26-2.99 </a:t>
            </a:r>
            <a:r>
              <a:rPr lang="tr-TR" altLang="tr-TR" dirty="0">
                <a:solidFill>
                  <a:schemeClr val="tx1"/>
                </a:solidFill>
              </a:rPr>
              <a:t>arası olanlar için en fazla 36 kredi, </a:t>
            </a:r>
          </a:p>
          <a:p>
            <a:pPr marL="0" lvl="2" indent="0">
              <a:lnSpc>
                <a:spcPct val="80000"/>
              </a:lnSpc>
              <a:buFont typeface="Wingdings" panose="05000000000000000000" pitchFamily="2" charset="2"/>
              <a:buChar char="Ø"/>
            </a:pPr>
            <a:r>
              <a:rPr lang="tr-TR" altLang="tr-TR" dirty="0" smtClean="0"/>
              <a:t>3.00</a:t>
            </a:r>
            <a:r>
              <a:rPr lang="tr-TR" altLang="tr-TR" dirty="0" smtClean="0">
                <a:solidFill>
                  <a:schemeClr val="tx1"/>
                </a:solidFill>
              </a:rPr>
              <a:t>’den </a:t>
            </a:r>
            <a:r>
              <a:rPr lang="tr-TR" altLang="tr-TR" dirty="0">
                <a:solidFill>
                  <a:schemeClr val="tx1"/>
                </a:solidFill>
              </a:rPr>
              <a:t>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smtClean="0"/>
              <a:t>Mahmud</a:t>
            </a:r>
            <a:r>
              <a:rPr lang="tr-TR" dirty="0" smtClean="0"/>
              <a:t> GÜNGÖR</a:t>
            </a:r>
            <a:endParaRPr lang="tr-TR" dirty="0"/>
          </a:p>
          <a:p>
            <a:pPr marL="0" indent="0">
              <a:buNone/>
            </a:pPr>
            <a:r>
              <a:rPr lang="tr-TR" dirty="0"/>
              <a:t>Web adresi: </a:t>
            </a:r>
            <a:r>
              <a:rPr lang="tr-TR" dirty="0">
                <a:hlinkClick r:id="rId2"/>
              </a:rPr>
              <a:t>www.pau.edu.tr</a:t>
            </a:r>
            <a:endParaRPr lang="tr-TR" dirty="0"/>
          </a:p>
          <a:p>
            <a:pPr marL="0" indent="0">
              <a:buNone/>
            </a:pPr>
            <a:r>
              <a:rPr lang="tr-TR" dirty="0" smtClean="0"/>
              <a:t>39.153 </a:t>
            </a:r>
            <a:r>
              <a:rPr lang="tr-TR" dirty="0"/>
              <a:t>Öğrenci</a:t>
            </a:r>
          </a:p>
          <a:p>
            <a:pPr marL="0" indent="0">
              <a:buNone/>
            </a:pPr>
            <a:r>
              <a:rPr lang="tr-TR" dirty="0" smtClean="0"/>
              <a:t>2056 Akademik </a:t>
            </a:r>
            <a:r>
              <a:rPr lang="tr-TR" dirty="0"/>
              <a:t>Personel</a:t>
            </a:r>
          </a:p>
          <a:p>
            <a:pPr marL="0" indent="0">
              <a:buNone/>
            </a:pPr>
            <a:r>
              <a:rPr lang="tr-TR" dirty="0" smtClean="0"/>
              <a:t>1918 İdari </a:t>
            </a:r>
            <a:r>
              <a:rPr lang="tr-TR" dirty="0"/>
              <a:t>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a:t>
            </a:r>
            <a:r>
              <a:rPr lang="tr-TR" sz="1800" dirty="0" smtClean="0"/>
              <a:t>141 </a:t>
            </a:r>
            <a:r>
              <a:rPr lang="tr-TR" sz="1800" dirty="0"/>
              <a:t>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a:t>
            </a:r>
            <a:r>
              <a:rPr lang="tr-TR" dirty="0" smtClean="0"/>
              <a:t>ulaşabilirsiniz.</a:t>
            </a:r>
            <a:endParaRPr lang="tr-TR" dirty="0"/>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smtClean="0">
                <a:solidFill>
                  <a:prstClr val="black"/>
                </a:solidFill>
                <a:ea typeface="+mn-ea"/>
                <a:cs typeface="+mn-cs"/>
              </a:rPr>
              <a:t>ÖĞRENCİ DESTEK BİRİMİ (ÖDB)</a:t>
            </a:r>
            <a:endParaRPr lang="tr-TR" sz="3200" b="1" cap="none" dirty="0">
              <a:solidFill>
                <a:prstClr val="black"/>
              </a:solidFill>
              <a:ea typeface="+mn-ea"/>
              <a:cs typeface="+mn-cs"/>
            </a:endParaRP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r>
              <a:rPr lang="tr-TR" sz="2900" dirty="0"/>
              <a:t>.</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smtClean="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a:t>
            </a:r>
            <a:r>
              <a:rPr lang="tr-TR" dirty="0" smtClean="0">
                <a:latin typeface="Times New Roman" panose="02020603050405020304" pitchFamily="18" charset="0"/>
                <a:cs typeface="Times New Roman" panose="02020603050405020304" pitchFamily="18" charset="0"/>
              </a:rPr>
              <a:t>bünyesinde </a:t>
            </a:r>
            <a:r>
              <a:rPr lang="tr-TR" b="1" dirty="0" smtClean="0">
                <a:latin typeface="Times New Roman" panose="02020603050405020304" pitchFamily="18" charset="0"/>
                <a:cs typeface="Times New Roman" panose="02020603050405020304" pitchFamily="18" charset="0"/>
              </a:rPr>
              <a:t>Öğrenci </a:t>
            </a:r>
            <a:r>
              <a:rPr lang="tr-TR" b="1" dirty="0">
                <a:latin typeface="Times New Roman" panose="02020603050405020304" pitchFamily="18" charset="0"/>
                <a:cs typeface="Times New Roman" panose="02020603050405020304" pitchFamily="18" charset="0"/>
              </a:rPr>
              <a:t>Destek Birimi</a:t>
            </a:r>
            <a:r>
              <a:rPr lang="tr-TR" dirty="0">
                <a:latin typeface="Times New Roman" panose="02020603050405020304" pitchFamily="18" charset="0"/>
                <a:cs typeface="Times New Roman" panose="02020603050405020304" pitchFamily="18" charset="0"/>
              </a:rPr>
              <a:t>nin ayrı birer komisyonu bulunmaktadır</a:t>
            </a:r>
            <a:r>
              <a:rPr lang="tr-TR" dirty="0" smtClean="0">
                <a:latin typeface="Times New Roman" panose="02020603050405020304" pitchFamily="18" charset="0"/>
                <a:cs typeface="Times New Roman" panose="02020603050405020304" pitchFamily="18" charset="0"/>
              </a:rPr>
              <a:t>.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a:t>
            </a:r>
            <a:r>
              <a:rPr lang="tr-TR" dirty="0" smtClean="0">
                <a:latin typeface="Times New Roman" panose="02020603050405020304" pitchFamily="18" charset="0"/>
                <a:cs typeface="Times New Roman" panose="02020603050405020304" pitchFamily="18" charset="0"/>
              </a:rPr>
              <a:t>oluşmaktadır.</a:t>
            </a:r>
          </a:p>
          <a:p>
            <a:pPr algn="just"/>
            <a:r>
              <a:rPr lang="tr-TR" dirty="0" smtClean="0">
                <a:latin typeface="Times New Roman" panose="02020603050405020304" pitchFamily="18" charset="0"/>
                <a:cs typeface="Times New Roman" panose="02020603050405020304" pitchFamily="18" charset="0"/>
              </a:rPr>
              <a:t>Öğrenci </a:t>
            </a:r>
            <a:r>
              <a:rPr lang="tr-TR" dirty="0">
                <a:latin typeface="Times New Roman" panose="02020603050405020304" pitchFamily="18" charset="0"/>
                <a:cs typeface="Times New Roman" panose="02020603050405020304" pitchFamily="18" charset="0"/>
              </a:rPr>
              <a:t>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endParaRPr lang="tr-TR" dirty="0" smtClean="0">
              <a:latin typeface="Times New Roman" panose="02020603050405020304" pitchFamily="18" charset="0"/>
              <a:cs typeface="Times New Roman" panose="02020603050405020304" pitchFamily="18" charset="0"/>
            </a:endParaRPr>
          </a:p>
          <a:p>
            <a:pPr marL="0" indent="0" algn="just">
              <a:buNone/>
            </a:pPr>
            <a:endParaRPr lang="tr-TR"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smtClean="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smtClean="0">
                <a:solidFill>
                  <a:prstClr val="black"/>
                </a:solidFill>
                <a:ea typeface="+mn-ea"/>
                <a:cs typeface="+mn-cs"/>
              </a:rPr>
              <a:t>KARİYER PLANLAMA VE UYGULAMA MERKEZİ</a:t>
            </a:r>
            <a:endParaRPr lang="tr-TR" sz="3200" b="1" cap="none" dirty="0">
              <a:solidFill>
                <a:prstClr val="black"/>
              </a:solidFill>
              <a:ea typeface="+mn-ea"/>
              <a:cs typeface="+mn-cs"/>
            </a:endParaRP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smtClean="0"/>
              <a:t>Merkezin </a:t>
            </a:r>
            <a:r>
              <a:rPr lang="tr-TR" sz="1800" dirty="0"/>
              <a:t>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a:t>
            </a:r>
            <a:r>
              <a:rPr lang="tr-TR" sz="1800" dirty="0" smtClean="0"/>
              <a:t>; Üniversiteden </a:t>
            </a:r>
            <a:r>
              <a:rPr lang="tr-TR" sz="1800" dirty="0"/>
              <a:t>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a:t>
            </a:r>
            <a:r>
              <a:rPr lang="tr-TR" sz="1800" dirty="0" smtClean="0"/>
              <a:t>) </a:t>
            </a:r>
            <a:r>
              <a:rPr lang="tr-TR" sz="1800" dirty="0"/>
              <a:t>Üniversite öğrencilerinin staj yapabilecekleri kurum sayısını artırarak, öğrencilerin staj yapabilecekleri kurumlarla bağlantılar kurmalarını sağlamak.</a:t>
            </a:r>
          </a:p>
          <a:p>
            <a:pPr marL="0" indent="0">
              <a:buNone/>
            </a:pPr>
            <a:r>
              <a:rPr lang="tr-TR" sz="1800" dirty="0"/>
              <a:t>e</a:t>
            </a:r>
            <a:r>
              <a:rPr lang="tr-TR" sz="1800" dirty="0" smtClean="0"/>
              <a:t>) </a:t>
            </a:r>
            <a:r>
              <a:rPr lang="tr-TR" sz="1800" dirty="0"/>
              <a:t>Üniversite öğrencilerinin ve mezunlarının kariyer gelişim süreçlerine ilişkin izleme çalışmalarını yapmak</a:t>
            </a:r>
            <a:r>
              <a:rPr lang="tr-TR" sz="1800" dirty="0" smtClean="0"/>
              <a:t>.</a:t>
            </a:r>
          </a:p>
          <a:p>
            <a:pPr marL="0" indent="0">
              <a:buNone/>
            </a:pPr>
            <a:endParaRPr lang="tr-TR" sz="1800" dirty="0" smtClean="0"/>
          </a:p>
          <a:p>
            <a:pPr marL="0" indent="0">
              <a:buNone/>
            </a:pPr>
            <a:r>
              <a:rPr lang="tr-TR" sz="1800" dirty="0"/>
              <a:t>Merkez faaliyetlerine </a:t>
            </a:r>
            <a:r>
              <a:rPr lang="tr-TR" sz="1800" dirty="0">
                <a:hlinkClick r:id="rId2"/>
              </a:rPr>
              <a:t>https://</a:t>
            </a:r>
            <a:r>
              <a:rPr lang="tr-TR" sz="1800" dirty="0" smtClean="0">
                <a:hlinkClick r:id="rId2"/>
              </a:rPr>
              <a:t>www.pau.edu.tr/kariyer/tr</a:t>
            </a:r>
            <a:r>
              <a:rPr lang="tr-TR" sz="1800" dirty="0" smtClean="0"/>
              <a:t> üzerinden ulaşabilirsiniz.</a:t>
            </a: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smtClean="0"/>
              <a:t>Kariyer Planlama Uygulama Ve Araştırma Merkezi (KARMER)  </a:t>
            </a:r>
            <a:endParaRPr lang="tr-TR" b="1" dirty="0"/>
          </a:p>
        </p:txBody>
      </p:sp>
      <p:sp>
        <p:nvSpPr>
          <p:cNvPr id="3" name="Dikdörtgen 2"/>
          <p:cNvSpPr/>
          <p:nvPr/>
        </p:nvSpPr>
        <p:spPr>
          <a:xfrm>
            <a:off x="726141" y="2798820"/>
            <a:ext cx="6096000" cy="2031325"/>
          </a:xfrm>
          <a:prstGeom prst="rect">
            <a:avLst/>
          </a:prstGeom>
        </p:spPr>
        <p:txBody>
          <a:bodyPr>
            <a:spAutoFit/>
          </a:bodyPr>
          <a:lstStyle/>
          <a:p>
            <a:r>
              <a:rPr lang="tr-TR" dirty="0" smtClean="0">
                <a:solidFill>
                  <a:srgbClr val="212529"/>
                </a:solidFill>
                <a:latin typeface="inherit"/>
              </a:rPr>
              <a:t>Üniversitemiz </a:t>
            </a:r>
            <a:r>
              <a:rPr lang="tr-TR" dirty="0">
                <a:solidFill>
                  <a:srgbClr val="212529"/>
                </a:solidFill>
                <a:latin typeface="inherit"/>
              </a:rPr>
              <a:t>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81</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5405</TotalTime>
  <Words>4160</Words>
  <Application>Microsoft Office PowerPoint</Application>
  <PresentationFormat>Geniş ekran</PresentationFormat>
  <Paragraphs>678</Paragraphs>
  <Slides>81</Slides>
  <Notes>3</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81</vt:i4>
      </vt:variant>
    </vt:vector>
  </HeadingPairs>
  <TitlesOfParts>
    <vt:vector size="95" baseType="lpstr">
      <vt:lpstr>Arial</vt:lpstr>
      <vt:lpstr>Arial-BoldMT</vt:lpstr>
      <vt:lpstr>ArialMT</vt:lpstr>
      <vt:lpstr>Calibri</vt:lpstr>
      <vt:lpstr>Cambria</vt:lpstr>
      <vt:lpstr>Candara</vt:lpstr>
      <vt:lpstr>Century Gothic</vt:lpstr>
      <vt:lpstr>inherit</vt:lpstr>
      <vt:lpstr>MV Boli</vt:lpstr>
      <vt:lpstr>Roboto</vt:lpstr>
      <vt:lpstr>Segoe Print</vt:lpstr>
      <vt:lpstr>Times New Roman</vt:lpstr>
      <vt:lpstr>Wingdings</vt:lpstr>
      <vt:lpstr>Uçak İzi</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414</cp:revision>
  <dcterms:modified xsi:type="dcterms:W3CDTF">2025-09-05T07:57:38Z</dcterms:modified>
</cp:coreProperties>
</file>