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83"/>
  </p:notesMasterIdLst>
  <p:handoutMasterIdLst>
    <p:handoutMasterId r:id="rId84"/>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331" r:id="rId15"/>
    <p:sldId id="422" r:id="rId16"/>
    <p:sldId id="406" r:id="rId17"/>
    <p:sldId id="405" r:id="rId18"/>
    <p:sldId id="333" r:id="rId19"/>
    <p:sldId id="336" r:id="rId20"/>
    <p:sldId id="373" r:id="rId21"/>
    <p:sldId id="351" r:id="rId22"/>
    <p:sldId id="337" r:id="rId23"/>
    <p:sldId id="397" r:id="rId24"/>
    <p:sldId id="338" r:id="rId25"/>
    <p:sldId id="339" r:id="rId26"/>
    <p:sldId id="340" r:id="rId27"/>
    <p:sldId id="341" r:id="rId28"/>
    <p:sldId id="342" r:id="rId29"/>
    <p:sldId id="343" r:id="rId30"/>
    <p:sldId id="407" r:id="rId31"/>
    <p:sldId id="344" r:id="rId32"/>
    <p:sldId id="408" r:id="rId33"/>
    <p:sldId id="398" r:id="rId34"/>
    <p:sldId id="399" r:id="rId35"/>
    <p:sldId id="349" r:id="rId36"/>
    <p:sldId id="409" r:id="rId37"/>
    <p:sldId id="353" r:id="rId38"/>
    <p:sldId id="352" r:id="rId39"/>
    <p:sldId id="354" r:id="rId40"/>
    <p:sldId id="355" r:id="rId41"/>
    <p:sldId id="390" r:id="rId42"/>
    <p:sldId id="420" r:id="rId43"/>
    <p:sldId id="287" r:id="rId44"/>
    <p:sldId id="391" r:id="rId45"/>
    <p:sldId id="273" r:id="rId46"/>
    <p:sldId id="392" r:id="rId47"/>
    <p:sldId id="393" r:id="rId48"/>
    <p:sldId id="394" r:id="rId49"/>
    <p:sldId id="356" r:id="rId50"/>
    <p:sldId id="395" r:id="rId51"/>
    <p:sldId id="381" r:id="rId52"/>
    <p:sldId id="357" r:id="rId53"/>
    <p:sldId id="361" r:id="rId54"/>
    <p:sldId id="432" r:id="rId55"/>
    <p:sldId id="438" r:id="rId56"/>
    <p:sldId id="440" r:id="rId57"/>
    <p:sldId id="439" r:id="rId58"/>
    <p:sldId id="278" r:id="rId59"/>
    <p:sldId id="411" r:id="rId60"/>
    <p:sldId id="413" r:id="rId61"/>
    <p:sldId id="388" r:id="rId62"/>
    <p:sldId id="403" r:id="rId63"/>
    <p:sldId id="412" r:id="rId64"/>
    <p:sldId id="435" r:id="rId65"/>
    <p:sldId id="283" r:id="rId66"/>
    <p:sldId id="374" r:id="rId67"/>
    <p:sldId id="386" r:id="rId68"/>
    <p:sldId id="375" r:id="rId69"/>
    <p:sldId id="385" r:id="rId70"/>
    <p:sldId id="404" r:id="rId71"/>
    <p:sldId id="423" r:id="rId72"/>
    <p:sldId id="415" r:id="rId73"/>
    <p:sldId id="421" r:id="rId74"/>
    <p:sldId id="416" r:id="rId75"/>
    <p:sldId id="437" r:id="rId76"/>
    <p:sldId id="424" r:id="rId77"/>
    <p:sldId id="436" r:id="rId78"/>
    <p:sldId id="425" r:id="rId79"/>
    <p:sldId id="426" r:id="rId80"/>
    <p:sldId id="431" r:id="rId81"/>
    <p:sldId id="430" r:id="rId82"/>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drem Pdrem" initials="PP" lastIdx="0" clrIdx="0">
    <p:extLst>
      <p:ext uri="{19B8F6BF-5375-455C-9EA6-DF929625EA0E}">
        <p15:presenceInfo xmlns:p15="http://schemas.microsoft.com/office/powerpoint/2012/main" userId="Pdrem Pdre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3002" autoAdjust="0"/>
  </p:normalViewPr>
  <p:slideViewPr>
    <p:cSldViewPr snapToGrid="0">
      <p:cViewPr varScale="1">
        <p:scale>
          <a:sx n="107" d="100"/>
          <a:sy n="107" d="100"/>
        </p:scale>
        <p:origin x="750"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t>
          </a:r>
          <a:r>
            <a:rPr lang="tr-TR" sz="1600" dirty="0" err="1" smtClean="0"/>
            <a:t>Mahmud</a:t>
          </a:r>
          <a:r>
            <a:rPr lang="tr-TR" sz="1600" dirty="0" smtClean="0"/>
            <a:t> GÜNGÖR </a:t>
          </a:r>
          <a:endParaRPr lang="tr-TR" sz="1600" dirty="0"/>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a:t>
          </a:r>
          <a:r>
            <a:rPr lang="tr-TR" dirty="0" smtClean="0"/>
            <a:t>Mehmet İNEL </a:t>
          </a:r>
          <a:endParaRPr lang="tr-TR" dirty="0"/>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a:t>
          </a:r>
          <a:r>
            <a:rPr lang="tr-TR" b="0" dirty="0" smtClean="0"/>
            <a:t>Ersan ÖZ </a:t>
          </a:r>
          <a:endParaRPr lang="tr-TR" b="0" dirty="0"/>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CA90AC0A-26E0-4267-89D7-4DD7BEDFBD97}">
      <dgm:prSet phldrT="[Metin]"/>
      <dgm:spPr/>
      <dgm:t>
        <a:bodyPr/>
        <a:lstStyle/>
        <a:p>
          <a:r>
            <a:rPr lang="tr-TR" b="1" dirty="0"/>
            <a:t>REKTÖR YARDIMCISI</a:t>
          </a:r>
        </a:p>
        <a:p>
          <a:r>
            <a:rPr lang="tr-TR" b="0" dirty="0"/>
            <a:t>Prof. Dr. </a:t>
          </a:r>
          <a:r>
            <a:rPr lang="tr-TR" b="0" dirty="0" smtClean="0"/>
            <a:t>İbrahim TÜRKÇÜER </a:t>
          </a:r>
          <a:endParaRPr lang="tr-TR" b="0" dirty="0"/>
        </a:p>
      </dgm:t>
    </dgm:pt>
    <dgm:pt modelId="{461B64C8-1114-46C4-853A-DDCF6A4EEF9D}" type="parTrans" cxnId="{A34D8146-42B4-40E7-AF94-ABA52B374D65}">
      <dgm:prSet/>
      <dgm:spPr/>
      <dgm:t>
        <a:bodyPr/>
        <a:lstStyle/>
        <a:p>
          <a:endParaRPr lang="tr-TR"/>
        </a:p>
      </dgm:t>
    </dgm:pt>
    <dgm:pt modelId="{0F0280A8-0CEC-4D36-BDA9-F278E15183FD}" type="sibTrans" cxnId="{A34D8146-42B4-40E7-AF94-ABA52B374D65}">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t>
        <a:bodyPr/>
        <a:lstStyle/>
        <a:p>
          <a:endParaRPr lang="tr-TR"/>
        </a:p>
      </dgm:t>
    </dgm:pt>
    <dgm:pt modelId="{CAEE46B8-DE92-4967-B8E7-AD2F648EB40E}" type="pres">
      <dgm:prSet presAssocID="{3ADE898B-3499-4786-A297-02479B17B3A6}" presName="hierRoot1" presStyleCnt="0"/>
      <dgm:spPr/>
      <dgm:t>
        <a:bodyPr/>
        <a:lstStyle/>
        <a:p>
          <a:endParaRPr lang="tr-TR"/>
        </a:p>
      </dgm:t>
    </dgm:pt>
    <dgm:pt modelId="{3DE78937-AE13-4118-8126-FB3DF6E08DFD}" type="pres">
      <dgm:prSet presAssocID="{3ADE898B-3499-4786-A297-02479B17B3A6}" presName="composite" presStyleCnt="0"/>
      <dgm:spPr/>
      <dgm:t>
        <a:bodyPr/>
        <a:lstStyle/>
        <a:p>
          <a:endParaRPr lang="tr-TR"/>
        </a:p>
      </dgm:t>
    </dgm:pt>
    <dgm:pt modelId="{34FD37A4-28A6-49BE-B5CF-E10558B2A02E}" type="pres">
      <dgm:prSet presAssocID="{3ADE898B-3499-4786-A297-02479B17B3A6}" presName="background" presStyleLbl="node0" presStyleIdx="0" presStyleCnt="2"/>
      <dgm:spPr/>
      <dgm:t>
        <a:bodyPr/>
        <a:lstStyle/>
        <a:p>
          <a:endParaRPr lang="tr-TR"/>
        </a:p>
      </dgm:t>
    </dgm:pt>
    <dgm:pt modelId="{B72984D9-24C2-4724-8522-BEC87656CF6C}" type="pres">
      <dgm:prSet presAssocID="{3ADE898B-3499-4786-A297-02479B17B3A6}" presName="text" presStyleLbl="fgAcc0" presStyleIdx="0" presStyleCnt="2" custScaleX="133469" custLinFactNeighborX="-3762" custLinFactNeighborY="3386">
        <dgm:presLayoutVars>
          <dgm:chPref val="3"/>
        </dgm:presLayoutVars>
      </dgm:prSet>
      <dgm:spPr/>
      <dgm:t>
        <a:bodyPr/>
        <a:lstStyle/>
        <a:p>
          <a:endParaRPr lang="tr-TR"/>
        </a:p>
      </dgm:t>
    </dgm:pt>
    <dgm:pt modelId="{29C742F7-BBE2-4230-8764-2CF804B22C33}" type="pres">
      <dgm:prSet presAssocID="{3ADE898B-3499-4786-A297-02479B17B3A6}" presName="hierChild2" presStyleCnt="0"/>
      <dgm:spPr/>
      <dgm:t>
        <a:bodyPr/>
        <a:lstStyle/>
        <a:p>
          <a:endParaRPr lang="tr-TR"/>
        </a:p>
      </dgm:t>
    </dgm:pt>
    <dgm:pt modelId="{D9753188-1936-4EE5-8CEA-93FE745C7FE8}" type="pres">
      <dgm:prSet presAssocID="{B8000792-2B1B-4AB5-8A13-3AF23A929897}" presName="Name10" presStyleLbl="parChTrans1D2" presStyleIdx="0" presStyleCnt="2"/>
      <dgm:spPr/>
      <dgm:t>
        <a:bodyPr/>
        <a:lstStyle/>
        <a:p>
          <a:endParaRPr lang="tr-TR"/>
        </a:p>
      </dgm:t>
    </dgm:pt>
    <dgm:pt modelId="{5F3DB532-7ADB-4E6F-ADD4-B3057A4BCA72}" type="pres">
      <dgm:prSet presAssocID="{F35B3B63-A517-43E2-B8F4-D4F24259DAD0}" presName="hierRoot2" presStyleCnt="0"/>
      <dgm:spPr/>
      <dgm:t>
        <a:bodyPr/>
        <a:lstStyle/>
        <a:p>
          <a:endParaRPr lang="tr-TR"/>
        </a:p>
      </dgm:t>
    </dgm:pt>
    <dgm:pt modelId="{5CACF998-6723-47E9-8A18-3035EE0AB62B}" type="pres">
      <dgm:prSet presAssocID="{F35B3B63-A517-43E2-B8F4-D4F24259DAD0}" presName="composite2" presStyleCnt="0"/>
      <dgm:spPr/>
      <dgm:t>
        <a:bodyPr/>
        <a:lstStyle/>
        <a:p>
          <a:endParaRPr lang="tr-TR"/>
        </a:p>
      </dgm:t>
    </dgm:pt>
    <dgm:pt modelId="{9B2645A0-4323-45E6-A1A0-C5BE84282623}" type="pres">
      <dgm:prSet presAssocID="{F35B3B63-A517-43E2-B8F4-D4F24259DAD0}" presName="background2" presStyleLbl="node2" presStyleIdx="0" presStyleCnt="2"/>
      <dgm:spPr/>
      <dgm:t>
        <a:bodyPr/>
        <a:lstStyle/>
        <a:p>
          <a:endParaRPr lang="tr-TR"/>
        </a:p>
      </dgm:t>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t>
        <a:bodyPr/>
        <a:lstStyle/>
        <a:p>
          <a:endParaRPr lang="tr-TR"/>
        </a:p>
      </dgm:t>
    </dgm:pt>
    <dgm:pt modelId="{A335C440-440F-4EF7-9C06-7339961FDB1B}" type="pres">
      <dgm:prSet presAssocID="{F35B3B63-A517-43E2-B8F4-D4F24259DAD0}" presName="hierChild3" presStyleCnt="0"/>
      <dgm:spPr/>
      <dgm:t>
        <a:bodyPr/>
        <a:lstStyle/>
        <a:p>
          <a:endParaRPr lang="tr-TR"/>
        </a:p>
      </dgm:t>
    </dgm:pt>
    <dgm:pt modelId="{B7709C76-3FD9-417D-B1B8-51B9EB1CB2C6}" type="pres">
      <dgm:prSet presAssocID="{987259EA-9F13-4A73-A7BD-F7855D780085}" presName="Name10" presStyleLbl="parChTrans1D2" presStyleIdx="1" presStyleCnt="2"/>
      <dgm:spPr/>
      <dgm:t>
        <a:bodyPr/>
        <a:lstStyle/>
        <a:p>
          <a:endParaRPr lang="tr-TR"/>
        </a:p>
      </dgm:t>
    </dgm:pt>
    <dgm:pt modelId="{6101E8CE-0BB5-4C76-B18D-0941F7E6874A}" type="pres">
      <dgm:prSet presAssocID="{93461D05-5063-40B6-84AE-716274399DC7}" presName="hierRoot2" presStyleCnt="0"/>
      <dgm:spPr/>
      <dgm:t>
        <a:bodyPr/>
        <a:lstStyle/>
        <a:p>
          <a:endParaRPr lang="tr-TR"/>
        </a:p>
      </dgm:t>
    </dgm:pt>
    <dgm:pt modelId="{32689E91-72AD-43C8-B741-DAEF33C74B7B}" type="pres">
      <dgm:prSet presAssocID="{93461D05-5063-40B6-84AE-716274399DC7}" presName="composite2" presStyleCnt="0"/>
      <dgm:spPr/>
      <dgm:t>
        <a:bodyPr/>
        <a:lstStyle/>
        <a:p>
          <a:endParaRPr lang="tr-TR"/>
        </a:p>
      </dgm:t>
    </dgm:pt>
    <dgm:pt modelId="{E78B7142-65A3-4D7F-A323-04923BA5A963}" type="pres">
      <dgm:prSet presAssocID="{93461D05-5063-40B6-84AE-716274399DC7}" presName="background2" presStyleLbl="node2" presStyleIdx="1" presStyleCnt="2"/>
      <dgm:spPr/>
      <dgm:t>
        <a:bodyPr/>
        <a:lstStyle/>
        <a:p>
          <a:endParaRPr lang="tr-TR"/>
        </a:p>
      </dgm:t>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t>
        <a:bodyPr/>
        <a:lstStyle/>
        <a:p>
          <a:endParaRPr lang="tr-TR"/>
        </a:p>
      </dgm:t>
    </dgm:pt>
    <dgm:pt modelId="{290755A7-AE63-4EF9-93D2-C6AB76267285}" type="pres">
      <dgm:prSet presAssocID="{93461D05-5063-40B6-84AE-716274399DC7}" presName="hierChild3" presStyleCnt="0"/>
      <dgm:spPr/>
      <dgm:t>
        <a:bodyPr/>
        <a:lstStyle/>
        <a:p>
          <a:endParaRPr lang="tr-TR"/>
        </a:p>
      </dgm:t>
    </dgm:pt>
    <dgm:pt modelId="{15BCE840-1266-47DB-BAEB-DDE5A894BA2A}" type="pres">
      <dgm:prSet presAssocID="{CA90AC0A-26E0-4267-89D7-4DD7BEDFBD97}" presName="hierRoot1" presStyleCnt="0"/>
      <dgm:spPr/>
      <dgm:t>
        <a:bodyPr/>
        <a:lstStyle/>
        <a:p>
          <a:endParaRPr lang="tr-TR"/>
        </a:p>
      </dgm:t>
    </dgm:pt>
    <dgm:pt modelId="{36224876-1629-4F16-9411-40B097C01236}" type="pres">
      <dgm:prSet presAssocID="{CA90AC0A-26E0-4267-89D7-4DD7BEDFBD97}" presName="composite" presStyleCnt="0"/>
      <dgm:spPr/>
      <dgm:t>
        <a:bodyPr/>
        <a:lstStyle/>
        <a:p>
          <a:endParaRPr lang="tr-TR"/>
        </a:p>
      </dgm:t>
    </dgm:pt>
    <dgm:pt modelId="{44A4A3E4-0E17-429E-A5D9-F89545115AC9}" type="pres">
      <dgm:prSet presAssocID="{CA90AC0A-26E0-4267-89D7-4DD7BEDFBD97}" presName="background" presStyleLbl="node0" presStyleIdx="1" presStyleCnt="2"/>
      <dgm:spPr/>
      <dgm:t>
        <a:bodyPr/>
        <a:lstStyle/>
        <a:p>
          <a:endParaRPr lang="tr-TR"/>
        </a:p>
      </dgm:t>
    </dgm:pt>
    <dgm:pt modelId="{F9BEB341-FD56-4964-992B-77787026BF5F}" type="pres">
      <dgm:prSet presAssocID="{CA90AC0A-26E0-4267-89D7-4DD7BEDFBD97}" presName="text" presStyleLbl="fgAcc0" presStyleIdx="1" presStyleCnt="2" custLinFactY="28855" custLinFactNeighborX="35106" custLinFactNeighborY="100000">
        <dgm:presLayoutVars>
          <dgm:chPref val="3"/>
        </dgm:presLayoutVars>
      </dgm:prSet>
      <dgm:spPr/>
      <dgm:t>
        <a:bodyPr/>
        <a:lstStyle/>
        <a:p>
          <a:endParaRPr lang="tr-TR"/>
        </a:p>
      </dgm:t>
    </dgm:pt>
    <dgm:pt modelId="{87D24FA5-6347-4D8C-B52E-465EAAF27617}" type="pres">
      <dgm:prSet presAssocID="{CA90AC0A-26E0-4267-89D7-4DD7BEDFBD97}" presName="hierChild2" presStyleCnt="0"/>
      <dgm:spPr/>
      <dgm:t>
        <a:bodyPr/>
        <a:lstStyle/>
        <a:p>
          <a:endParaRPr lang="tr-TR"/>
        </a:p>
      </dgm:t>
    </dgm:pt>
  </dgm:ptLst>
  <dgm:cxnLst>
    <dgm:cxn modelId="{A34D8146-42B4-40E7-AF94-ABA52B374D65}" srcId="{2C96B739-9F97-46C0-B76A-2CB52DFE04E6}" destId="{CA90AC0A-26E0-4267-89D7-4DD7BEDFBD97}" srcOrd="1" destOrd="0" parTransId="{461B64C8-1114-46C4-853A-DDCF6A4EEF9D}" sibTransId="{0F0280A8-0CEC-4D36-BDA9-F278E15183FD}"/>
    <dgm:cxn modelId="{8CB822B5-29B2-4BEF-83C7-F3FB9568F76E}" type="presOf" srcId="{3ADE898B-3499-4786-A297-02479B17B3A6}" destId="{B72984D9-24C2-4724-8522-BEC87656CF6C}"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136912B2-74AE-461F-A7A1-18CD98ADA46C}" type="presOf" srcId="{2C96B739-9F97-46C0-B76A-2CB52DFE04E6}" destId="{4C22544B-E17B-4FC6-BCE1-BCFBCB2168D5}" srcOrd="0" destOrd="0" presId="urn:microsoft.com/office/officeart/2005/8/layout/hierarchy1"/>
    <dgm:cxn modelId="{C5B1A44E-E442-4792-8E60-7CC2ACF88443}" type="presOf" srcId="{987259EA-9F13-4A73-A7BD-F7855D780085}" destId="{B7709C76-3FD9-417D-B1B8-51B9EB1CB2C6}" srcOrd="0" destOrd="0" presId="urn:microsoft.com/office/officeart/2005/8/layout/hierarchy1"/>
    <dgm:cxn modelId="{766D0EE6-1BFB-4529-94DE-EA1A5735E330}" type="presOf" srcId="{B8000792-2B1B-4AB5-8A13-3AF23A929897}" destId="{D9753188-1936-4EE5-8CEA-93FE745C7FE8}"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B798CCD6-16D9-44AF-BC97-FB9353EBC746}" srcId="{3ADE898B-3499-4786-A297-02479B17B3A6}" destId="{93461D05-5063-40B6-84AE-716274399DC7}" srcOrd="1" destOrd="0" parTransId="{987259EA-9F13-4A73-A7BD-F7855D780085}" sibTransId="{0717B3E4-616B-4DE4-BC7C-7884E5E3CD68}"/>
    <dgm:cxn modelId="{B0FD8ED2-6B97-470A-B751-E34CFA581B95}" type="presOf" srcId="{F35B3B63-A517-43E2-B8F4-D4F24259DAD0}" destId="{4B10727F-1291-4BCB-9E65-61C5D28F851F}" srcOrd="0" destOrd="0" presId="urn:microsoft.com/office/officeart/2005/8/layout/hierarchy1"/>
    <dgm:cxn modelId="{37242943-623C-4251-AB56-BE7463D6A93F}" type="presOf" srcId="{93461D05-5063-40B6-84AE-716274399DC7}" destId="{37603A01-88FD-45CD-9CE1-DA45075DDAFE}" srcOrd="0" destOrd="0" presId="urn:microsoft.com/office/officeart/2005/8/layout/hierarchy1"/>
    <dgm:cxn modelId="{3EDDDF62-A5F8-4BBE-B80D-B57D5C388CBA}" type="presOf" srcId="{CA90AC0A-26E0-4267-89D7-4DD7BEDFBD97}" destId="{F9BEB341-FD56-4964-992B-77787026BF5F}" srcOrd="0" destOrd="0" presId="urn:microsoft.com/office/officeart/2005/8/layout/hierarchy1"/>
    <dgm:cxn modelId="{3B7F0140-BE6D-46AF-945E-8937FA0F092B}" type="presParOf" srcId="{4C22544B-E17B-4FC6-BCE1-BCFBCB2168D5}" destId="{CAEE46B8-DE92-4967-B8E7-AD2F648EB40E}" srcOrd="0" destOrd="0" presId="urn:microsoft.com/office/officeart/2005/8/layout/hierarchy1"/>
    <dgm:cxn modelId="{A15CE20A-E11A-4CC2-B221-327D78132108}" type="presParOf" srcId="{CAEE46B8-DE92-4967-B8E7-AD2F648EB40E}" destId="{3DE78937-AE13-4118-8126-FB3DF6E08DFD}" srcOrd="0" destOrd="0" presId="urn:microsoft.com/office/officeart/2005/8/layout/hierarchy1"/>
    <dgm:cxn modelId="{964A6223-BCD4-43B5-9B68-04E3B7653E21}" type="presParOf" srcId="{3DE78937-AE13-4118-8126-FB3DF6E08DFD}" destId="{34FD37A4-28A6-49BE-B5CF-E10558B2A02E}" srcOrd="0" destOrd="0" presId="urn:microsoft.com/office/officeart/2005/8/layout/hierarchy1"/>
    <dgm:cxn modelId="{47EC2C86-A174-4063-B00B-50BDF253E330}" type="presParOf" srcId="{3DE78937-AE13-4118-8126-FB3DF6E08DFD}" destId="{B72984D9-24C2-4724-8522-BEC87656CF6C}" srcOrd="1" destOrd="0" presId="urn:microsoft.com/office/officeart/2005/8/layout/hierarchy1"/>
    <dgm:cxn modelId="{1BA53C03-3614-4833-8CB9-95E043EE686B}" type="presParOf" srcId="{CAEE46B8-DE92-4967-B8E7-AD2F648EB40E}" destId="{29C742F7-BBE2-4230-8764-2CF804B22C33}" srcOrd="1" destOrd="0" presId="urn:microsoft.com/office/officeart/2005/8/layout/hierarchy1"/>
    <dgm:cxn modelId="{93CCC0D4-C468-403D-84D9-FBD5241FB4D4}" type="presParOf" srcId="{29C742F7-BBE2-4230-8764-2CF804B22C33}" destId="{D9753188-1936-4EE5-8CEA-93FE745C7FE8}" srcOrd="0" destOrd="0" presId="urn:microsoft.com/office/officeart/2005/8/layout/hierarchy1"/>
    <dgm:cxn modelId="{802BF21A-CCE8-49C1-B55C-C34D3BC1382F}" type="presParOf" srcId="{29C742F7-BBE2-4230-8764-2CF804B22C33}" destId="{5F3DB532-7ADB-4E6F-ADD4-B3057A4BCA72}" srcOrd="1" destOrd="0" presId="urn:microsoft.com/office/officeart/2005/8/layout/hierarchy1"/>
    <dgm:cxn modelId="{FBC8F1C8-E1CD-4B25-A744-E820C9D18FCA}" type="presParOf" srcId="{5F3DB532-7ADB-4E6F-ADD4-B3057A4BCA72}" destId="{5CACF998-6723-47E9-8A18-3035EE0AB62B}" srcOrd="0" destOrd="0" presId="urn:microsoft.com/office/officeart/2005/8/layout/hierarchy1"/>
    <dgm:cxn modelId="{10B70958-C654-47DD-A0B1-987AD047BFD0}" type="presParOf" srcId="{5CACF998-6723-47E9-8A18-3035EE0AB62B}" destId="{9B2645A0-4323-45E6-A1A0-C5BE84282623}" srcOrd="0" destOrd="0" presId="urn:microsoft.com/office/officeart/2005/8/layout/hierarchy1"/>
    <dgm:cxn modelId="{57B75A25-5C9B-46FE-98F9-7B7AD4D475E8}" type="presParOf" srcId="{5CACF998-6723-47E9-8A18-3035EE0AB62B}" destId="{4B10727F-1291-4BCB-9E65-61C5D28F851F}" srcOrd="1" destOrd="0" presId="urn:microsoft.com/office/officeart/2005/8/layout/hierarchy1"/>
    <dgm:cxn modelId="{283BF6AF-9138-489D-9443-15ECC4DD4CA5}" type="presParOf" srcId="{5F3DB532-7ADB-4E6F-ADD4-B3057A4BCA72}" destId="{A335C440-440F-4EF7-9C06-7339961FDB1B}" srcOrd="1" destOrd="0" presId="urn:microsoft.com/office/officeart/2005/8/layout/hierarchy1"/>
    <dgm:cxn modelId="{E0CFF861-A2E8-476E-9F55-4C55F246D70E}" type="presParOf" srcId="{29C742F7-BBE2-4230-8764-2CF804B22C33}" destId="{B7709C76-3FD9-417D-B1B8-51B9EB1CB2C6}" srcOrd="2" destOrd="0" presId="urn:microsoft.com/office/officeart/2005/8/layout/hierarchy1"/>
    <dgm:cxn modelId="{91702008-6070-4BFC-BBF5-E8F47602FAA7}" type="presParOf" srcId="{29C742F7-BBE2-4230-8764-2CF804B22C33}" destId="{6101E8CE-0BB5-4C76-B18D-0941F7E6874A}" srcOrd="3" destOrd="0" presId="urn:microsoft.com/office/officeart/2005/8/layout/hierarchy1"/>
    <dgm:cxn modelId="{43CDB64A-ABD7-4EAA-857D-09FE33090D95}" type="presParOf" srcId="{6101E8CE-0BB5-4C76-B18D-0941F7E6874A}" destId="{32689E91-72AD-43C8-B741-DAEF33C74B7B}" srcOrd="0" destOrd="0" presId="urn:microsoft.com/office/officeart/2005/8/layout/hierarchy1"/>
    <dgm:cxn modelId="{B949FA61-B5D9-4E90-93D3-97733E30340E}" type="presParOf" srcId="{32689E91-72AD-43C8-B741-DAEF33C74B7B}" destId="{E78B7142-65A3-4D7F-A323-04923BA5A963}" srcOrd="0" destOrd="0" presId="urn:microsoft.com/office/officeart/2005/8/layout/hierarchy1"/>
    <dgm:cxn modelId="{5C11A1FE-F821-4F52-AF15-CB96E678C3B1}" type="presParOf" srcId="{32689E91-72AD-43C8-B741-DAEF33C74B7B}" destId="{37603A01-88FD-45CD-9CE1-DA45075DDAFE}" srcOrd="1" destOrd="0" presId="urn:microsoft.com/office/officeart/2005/8/layout/hierarchy1"/>
    <dgm:cxn modelId="{5B1B532E-4443-4BD4-81DC-437CED195162}" type="presParOf" srcId="{6101E8CE-0BB5-4C76-B18D-0941F7E6874A}" destId="{290755A7-AE63-4EF9-93D2-C6AB76267285}" srcOrd="1" destOrd="0" presId="urn:microsoft.com/office/officeart/2005/8/layout/hierarchy1"/>
    <dgm:cxn modelId="{593EAFA2-76B6-450F-ACA0-FD9907DC57D4}" type="presParOf" srcId="{4C22544B-E17B-4FC6-BCE1-BCFBCB2168D5}" destId="{15BCE840-1266-47DB-BAEB-DDE5A894BA2A}" srcOrd="1" destOrd="0" presId="urn:microsoft.com/office/officeart/2005/8/layout/hierarchy1"/>
    <dgm:cxn modelId="{586DFCBD-6DF2-4728-9B1C-DB7CDE21772A}" type="presParOf" srcId="{15BCE840-1266-47DB-BAEB-DDE5A894BA2A}" destId="{36224876-1629-4F16-9411-40B097C01236}" srcOrd="0" destOrd="0" presId="urn:microsoft.com/office/officeart/2005/8/layout/hierarchy1"/>
    <dgm:cxn modelId="{DC245EB0-6EE0-458D-AA2E-8585876F8C0E}" type="presParOf" srcId="{36224876-1629-4F16-9411-40B097C01236}" destId="{44A4A3E4-0E17-429E-A5D9-F89545115AC9}" srcOrd="0" destOrd="0" presId="urn:microsoft.com/office/officeart/2005/8/layout/hierarchy1"/>
    <dgm:cxn modelId="{073E1261-F212-4DD7-B82A-94B36D5D1280}" type="presParOf" srcId="{36224876-1629-4F16-9411-40B097C01236}" destId="{F9BEB341-FD56-4964-992B-77787026BF5F}" srcOrd="1" destOrd="0" presId="urn:microsoft.com/office/officeart/2005/8/layout/hierarchy1"/>
    <dgm:cxn modelId="{97AF97A5-07D4-41A8-B1DD-FC6682921571}" type="presParOf" srcId="{15BCE840-1266-47DB-BAEB-DDE5A894BA2A}" destId="{87D24FA5-6347-4D8C-B52E-465EAAF2761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a:t>
          </a:r>
          <a:r>
            <a:rPr lang="tr-TR" sz="1400" b="1" dirty="0" smtClean="0"/>
            <a:t>SEKRETER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smtClean="0"/>
            <a:t>Fatih IŞIK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t>
        <a:bodyPr/>
        <a:lstStyle/>
        <a:p>
          <a:endParaRPr lang="tr-TR"/>
        </a:p>
      </dgm:t>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t>
        <a:bodyPr/>
        <a:lstStyle/>
        <a:p>
          <a:endParaRPr lang="tr-TR"/>
        </a:p>
      </dgm:t>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a:t>
          </a:r>
          <a:r>
            <a:rPr lang="tr-TR" sz="1400" b="1" dirty="0" smtClean="0"/>
            <a:t>SEKRETER YARDIMCISI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smtClean="0"/>
            <a:t>Bilal BOZOĞLU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t>
        <a:bodyPr/>
        <a:lstStyle/>
        <a:p>
          <a:endParaRPr lang="tr-TR"/>
        </a:p>
      </dgm:t>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t>
        <a:bodyPr/>
        <a:lstStyle/>
        <a:p>
          <a:endParaRPr lang="tr-TR"/>
        </a:p>
      </dgm:t>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t>
        <a:bodyPr/>
        <a:lstStyle/>
        <a:p>
          <a:endParaRPr lang="tr-TR"/>
        </a:p>
      </dgm:t>
    </dgm:pt>
    <dgm:pt modelId="{7199509C-36DF-4ED5-8926-0C2B2505BC90}" type="pres">
      <dgm:prSet presAssocID="{B373045E-D1DD-4606-B10D-55423BA9EAA9}" presName="rootConnector1" presStyleLbl="node1" presStyleIdx="0" presStyleCnt="0"/>
      <dgm:spPr/>
      <dgm:t>
        <a:bodyPr/>
        <a:lstStyle/>
        <a:p>
          <a:endParaRPr lang="tr-TR"/>
        </a:p>
      </dgm:t>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t>
        <a:bodyPr/>
        <a:lstStyle/>
        <a:p>
          <a:endParaRPr lang="tr-TR"/>
        </a:p>
      </dgm:t>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t>
        <a:bodyPr/>
        <a:lstStyle/>
        <a:p>
          <a:endParaRPr lang="tr-TR"/>
        </a:p>
      </dgm:t>
    </dgm:pt>
    <dgm:pt modelId="{BCFDFC24-081F-4312-B77E-A359892F16CF}" type="pres">
      <dgm:prSet presAssocID="{A56C28C3-D77D-4804-84E4-EBEA4546375C}" presName="rootConnector" presStyleLbl="node2" presStyleIdx="0" presStyleCnt="4"/>
      <dgm:spPr/>
      <dgm:t>
        <a:bodyPr/>
        <a:lstStyle/>
        <a:p>
          <a:endParaRPr lang="tr-TR"/>
        </a:p>
      </dgm:t>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t>
        <a:bodyPr/>
        <a:lstStyle/>
        <a:p>
          <a:endParaRPr lang="tr-TR"/>
        </a:p>
      </dgm:t>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t>
        <a:bodyPr/>
        <a:lstStyle/>
        <a:p>
          <a:endParaRPr lang="tr-TR"/>
        </a:p>
      </dgm:t>
    </dgm:pt>
    <dgm:pt modelId="{35D33F6A-5326-4DAD-8696-F79EDF32548C}" type="pres">
      <dgm:prSet presAssocID="{94E2E353-62E2-4218-BFBF-C03F2B070231}" presName="rootConnector" presStyleLbl="node2" presStyleIdx="1" presStyleCnt="4"/>
      <dgm:spPr/>
      <dgm:t>
        <a:bodyPr/>
        <a:lstStyle/>
        <a:p>
          <a:endParaRPr lang="tr-TR"/>
        </a:p>
      </dgm:t>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t>
        <a:bodyPr/>
        <a:lstStyle/>
        <a:p>
          <a:endParaRPr lang="tr-TR"/>
        </a:p>
      </dgm:t>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t>
        <a:bodyPr/>
        <a:lstStyle/>
        <a:p>
          <a:endParaRPr lang="tr-TR"/>
        </a:p>
      </dgm:t>
    </dgm:pt>
    <dgm:pt modelId="{E80218A6-574C-4898-A0CA-56319FDEF6C5}" type="pres">
      <dgm:prSet presAssocID="{EE18A607-5585-4511-B7FC-32B052D1CA6C}" presName="rootConnector" presStyleLbl="node3" presStyleIdx="0" presStyleCnt="1"/>
      <dgm:spPr/>
      <dgm:t>
        <a:bodyPr/>
        <a:lstStyle/>
        <a:p>
          <a:endParaRPr lang="tr-TR"/>
        </a:p>
      </dgm:t>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t>
        <a:bodyPr/>
        <a:lstStyle/>
        <a:p>
          <a:endParaRPr lang="tr-TR"/>
        </a:p>
      </dgm:t>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t>
        <a:bodyPr/>
        <a:lstStyle/>
        <a:p>
          <a:endParaRPr lang="tr-TR"/>
        </a:p>
      </dgm:t>
    </dgm:pt>
    <dgm:pt modelId="{CCA1E7E8-2309-4340-B6D1-B91289C147B1}" type="pres">
      <dgm:prSet presAssocID="{B627F02D-E4EC-40BA-879F-B4B11A5E50ED}" presName="rootConnector" presStyleLbl="node4" presStyleIdx="0" presStyleCnt="1"/>
      <dgm:spPr/>
      <dgm:t>
        <a:bodyPr/>
        <a:lstStyle/>
        <a:p>
          <a:endParaRPr lang="tr-TR"/>
        </a:p>
      </dgm:t>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t>
        <a:bodyPr/>
        <a:lstStyle/>
        <a:p>
          <a:endParaRPr lang="tr-TR"/>
        </a:p>
      </dgm:t>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t>
        <a:bodyPr/>
        <a:lstStyle/>
        <a:p>
          <a:endParaRPr lang="tr-TR"/>
        </a:p>
      </dgm:t>
    </dgm:pt>
    <dgm:pt modelId="{A0FD34A4-52F2-4116-9AAD-C6B216EA779F}" type="pres">
      <dgm:prSet presAssocID="{41A31E47-D659-45A4-B4C5-16C7F6B9F271}" presName="rootConnector" presStyleLbl="node2" presStyleIdx="2" presStyleCnt="4"/>
      <dgm:spPr/>
      <dgm:t>
        <a:bodyPr/>
        <a:lstStyle/>
        <a:p>
          <a:endParaRPr lang="tr-TR"/>
        </a:p>
      </dgm:t>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t>
        <a:bodyPr/>
        <a:lstStyle/>
        <a:p>
          <a:endParaRPr lang="tr-TR"/>
        </a:p>
      </dgm:t>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t>
        <a:bodyPr/>
        <a:lstStyle/>
        <a:p>
          <a:endParaRPr lang="tr-TR"/>
        </a:p>
      </dgm:t>
    </dgm:pt>
    <dgm:pt modelId="{A59A835F-5AF8-4CF3-AB01-047D0C92111D}" type="pres">
      <dgm:prSet presAssocID="{9B333C46-BDA1-4CE0-9A14-4B949462FA0F}" presName="rootConnector" presStyleLbl="node2" presStyleIdx="3" presStyleCnt="4"/>
      <dgm:spPr/>
      <dgm:t>
        <a:bodyPr/>
        <a:lstStyle/>
        <a:p>
          <a:endParaRPr lang="tr-TR"/>
        </a:p>
      </dgm:t>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58BF99D0-D240-4857-A219-E503A945CF30}" type="presOf" srcId="{516C5814-66BF-4399-8E6B-89E804F8E505}" destId="{D3B81FD6-26AC-49BC-9011-D3E5D6987D44}" srcOrd="0" destOrd="0" presId="urn:microsoft.com/office/officeart/2005/8/layout/orgChart1"/>
    <dgm:cxn modelId="{44E8E1D5-0276-4356-A94D-CF429AB4498B}" srcId="{94E2E353-62E2-4218-BFBF-C03F2B070231}" destId="{EE18A607-5585-4511-B7FC-32B052D1CA6C}" srcOrd="0" destOrd="0" parTransId="{516C5814-66BF-4399-8E6B-89E804F8E505}" sibTransId="{F44C9018-0772-4A9C-9FBF-17C03A90E6FA}"/>
    <dgm:cxn modelId="{77DE11A5-0F3B-439E-9730-4D3C2553E8C1}" type="presOf" srcId="{A56C28C3-D77D-4804-84E4-EBEA4546375C}" destId="{D016E18C-0EFA-4197-9D1C-A962A6FB6E02}"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42CB80DB-6D50-4DB6-A430-FC795CDC19AD}" srcId="{23142766-D62E-4A07-A5B9-2BB8BF57CA24}" destId="{B373045E-D1DD-4606-B10D-55423BA9EAA9}" srcOrd="0" destOrd="0" parTransId="{A6B9D84D-E1B0-4428-8D7C-D002F54E20EF}" sibTransId="{6408105C-84D0-4B67-9D89-23B03FD5C567}"/>
    <dgm:cxn modelId="{79F19910-BFB8-445B-81EA-9AA87B646561}" type="presOf" srcId="{B627F02D-E4EC-40BA-879F-B4B11A5E50ED}" destId="{CCA1E7E8-2309-4340-B6D1-B91289C147B1}" srcOrd="1"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69C79E24-8F3D-475F-9892-BA42899A4F6C}" type="presOf" srcId="{B627F02D-E4EC-40BA-879F-B4B11A5E50ED}" destId="{8F22D1B3-60E1-4BF7-8F94-AF425CC47B61}" srcOrd="0" destOrd="0" presId="urn:microsoft.com/office/officeart/2005/8/layout/orgChart1"/>
    <dgm:cxn modelId="{CB49F150-E10C-41FF-8BF8-DD7AFDC8F46C}" type="presOf" srcId="{9B333C46-BDA1-4CE0-9A14-4B949462FA0F}" destId="{A59A835F-5AF8-4CF3-AB01-047D0C92111D}" srcOrd="1"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F2E1A3A2-D3C9-4C1E-8682-EB68B7B2F27E}" type="presOf" srcId="{13B0A4F8-B14C-4912-8E8D-DB3113385D4B}" destId="{8EBE0991-F341-47B8-9F87-87F9B45DCBCF}"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B6205763-24B5-4595-8CF9-386A6C933C4A}" type="presOf" srcId="{41A31E47-D659-45A4-B4C5-16C7F6B9F271}" destId="{5D7D71E3-5A74-47E2-B2D8-D62B9CA5C6E9}" srcOrd="0"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594463DF-D267-4A53-B59F-ACF148C931E9}" srcId="{B373045E-D1DD-4606-B10D-55423BA9EAA9}" destId="{9B333C46-BDA1-4CE0-9A14-4B949462FA0F}" srcOrd="3" destOrd="0" parTransId="{13B0A4F8-B14C-4912-8E8D-DB3113385D4B}" sibTransId="{FC76D93D-7520-4E95-AE94-3CB86094E9A3}"/>
    <dgm:cxn modelId="{AE57124F-DEC0-41A2-8D0A-DD6DDBE002A6}" type="presOf" srcId="{96153FDA-2ACB-406D-BA65-E989DC054974}" destId="{94AC3476-AB74-4E2C-AB1E-2082D9BF710C}" srcOrd="0" destOrd="0" presId="urn:microsoft.com/office/officeart/2005/8/layout/orgChart1"/>
    <dgm:cxn modelId="{4BDCBEFA-2DD2-402D-8479-B3D6559F5BD7}" type="presOf" srcId="{B60DB14B-F419-4D9D-B8C3-C2BC27092B14}" destId="{BCBD7774-2F3E-42D3-8D3C-71149891F389}"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D8898DEC-334D-4CB5-8BBE-6D4FF6A3CF7C}" srcId="{B373045E-D1DD-4606-B10D-55423BA9EAA9}" destId="{A56C28C3-D77D-4804-84E4-EBEA4546375C}" srcOrd="0" destOrd="0" parTransId="{BF3B50E4-D294-4CE5-AF27-C22D08210662}" sibTransId="{67953AAE-A290-477E-B290-D2ACDE7A6FDD}"/>
    <dgm:cxn modelId="{727EE1A7-6A86-45AA-8DD4-57E1EE29291F}" type="presOf" srcId="{A56C28C3-D77D-4804-84E4-EBEA4546375C}" destId="{BCFDFC24-081F-4312-B77E-A359892F16CF}" srcOrd="1"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2740889" y="1089246"/>
          <a:ext cx="989932" cy="238691"/>
        </a:xfrm>
        <a:custGeom>
          <a:avLst/>
          <a:gdLst/>
          <a:ahLst/>
          <a:cxnLst/>
          <a:rect l="0" t="0" r="0" b="0"/>
          <a:pathLst>
            <a:path>
              <a:moveTo>
                <a:pt x="0" y="0"/>
              </a:moveTo>
              <a:lnTo>
                <a:pt x="0" y="85015"/>
              </a:lnTo>
              <a:lnTo>
                <a:pt x="989932" y="85015"/>
              </a:lnTo>
              <a:lnTo>
                <a:pt x="989932" y="238691"/>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1514651" y="1089246"/>
          <a:ext cx="1226238" cy="211419"/>
        </a:xfrm>
        <a:custGeom>
          <a:avLst/>
          <a:gdLst/>
          <a:ahLst/>
          <a:cxnLst/>
          <a:rect l="0" t="0" r="0" b="0"/>
          <a:pathLst>
            <a:path>
              <a:moveTo>
                <a:pt x="1226238" y="0"/>
              </a:moveTo>
              <a:lnTo>
                <a:pt x="1226238" y="57743"/>
              </a:lnTo>
              <a:lnTo>
                <a:pt x="0" y="57743"/>
              </a:lnTo>
              <a:lnTo>
                <a:pt x="0" y="211419"/>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1633851" y="35864"/>
          <a:ext cx="2214076"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B72984D9-24C2-4724-8522-BEC87656CF6C}">
      <dsp:nvSpPr>
        <dsp:cNvPr id="0" name=""/>
        <dsp:cNvSpPr/>
      </dsp:nvSpPr>
      <dsp:spPr>
        <a:xfrm>
          <a:off x="1818170" y="210967"/>
          <a:ext cx="2214076"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b="1" kern="1200" dirty="0"/>
            <a:t>REKTÖR</a:t>
          </a:r>
        </a:p>
        <a:p>
          <a:pPr lvl="0" algn="ctr" defTabSz="711200">
            <a:lnSpc>
              <a:spcPct val="90000"/>
            </a:lnSpc>
            <a:spcBef>
              <a:spcPct val="0"/>
            </a:spcBef>
            <a:spcAft>
              <a:spcPct val="35000"/>
            </a:spcAft>
          </a:pPr>
          <a:r>
            <a:rPr lang="tr-TR" sz="1600" kern="1200" dirty="0"/>
            <a:t>Prof. Dr. </a:t>
          </a:r>
          <a:r>
            <a:rPr lang="tr-TR" sz="1600" kern="1200" dirty="0" err="1" smtClean="0"/>
            <a:t>Mahmud</a:t>
          </a:r>
          <a:r>
            <a:rPr lang="tr-TR" sz="1600" kern="1200" dirty="0" smtClean="0"/>
            <a:t> GÜNGÖR </a:t>
          </a:r>
          <a:endParaRPr lang="tr-TR" sz="1600" kern="1200" dirty="0"/>
        </a:p>
      </dsp:txBody>
      <dsp:txXfrm>
        <a:off x="1849023" y="241820"/>
        <a:ext cx="2152370" cy="991676"/>
      </dsp:txXfrm>
    </dsp:sp>
    <dsp:sp modelId="{9B2645A0-4323-45E6-A1A0-C5BE84282623}">
      <dsp:nvSpPr>
        <dsp:cNvPr id="0" name=""/>
        <dsp:cNvSpPr/>
      </dsp:nvSpPr>
      <dsp:spPr>
        <a:xfrm>
          <a:off x="685217" y="1300666"/>
          <a:ext cx="1658869" cy="1294754"/>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B10727F-1291-4BCB-9E65-61C5D28F851F}">
      <dsp:nvSpPr>
        <dsp:cNvPr id="0" name=""/>
        <dsp:cNvSpPr/>
      </dsp:nvSpPr>
      <dsp:spPr>
        <a:xfrm>
          <a:off x="869536" y="1475769"/>
          <a:ext cx="1658869" cy="1294754"/>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kern="1200" dirty="0"/>
            <a:t>Prof. Dr. </a:t>
          </a:r>
          <a:r>
            <a:rPr lang="tr-TR" sz="1400" kern="1200" dirty="0" smtClean="0"/>
            <a:t>Mehmet İNEL </a:t>
          </a:r>
          <a:endParaRPr lang="tr-TR" sz="1400" kern="1200" dirty="0"/>
        </a:p>
      </dsp:txBody>
      <dsp:txXfrm>
        <a:off x="907458" y="1513691"/>
        <a:ext cx="1583025" cy="1218910"/>
      </dsp:txXfrm>
    </dsp:sp>
    <dsp:sp modelId="{E78B7142-65A3-4D7F-A323-04923BA5A963}">
      <dsp:nvSpPr>
        <dsp:cNvPr id="0" name=""/>
        <dsp:cNvSpPr/>
      </dsp:nvSpPr>
      <dsp:spPr>
        <a:xfrm>
          <a:off x="2901387" y="1327938"/>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7603A01-88FD-45CD-9CE1-DA45075DDAFE}">
      <dsp:nvSpPr>
        <dsp:cNvPr id="0" name=""/>
        <dsp:cNvSpPr/>
      </dsp:nvSpPr>
      <dsp:spPr>
        <a:xfrm>
          <a:off x="3085706" y="1503041"/>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b="0" kern="1200" dirty="0"/>
            <a:t>Prof. Dr. </a:t>
          </a:r>
          <a:r>
            <a:rPr lang="tr-TR" sz="1400" b="0" kern="1200" dirty="0" smtClean="0"/>
            <a:t>Ersan ÖZ </a:t>
          </a:r>
          <a:endParaRPr lang="tr-TR" sz="1400" b="0" kern="1200" dirty="0"/>
        </a:p>
      </dsp:txBody>
      <dsp:txXfrm>
        <a:off x="3116559" y="1533894"/>
        <a:ext cx="1597163" cy="991676"/>
      </dsp:txXfrm>
    </dsp:sp>
    <dsp:sp modelId="{44A4A3E4-0E17-429E-A5D9-F89545115AC9}">
      <dsp:nvSpPr>
        <dsp:cNvPr id="0" name=""/>
        <dsp:cNvSpPr/>
      </dsp:nvSpPr>
      <dsp:spPr>
        <a:xfrm>
          <a:off x="4861335" y="1357532"/>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9BEB341-FD56-4964-992B-77787026BF5F}">
      <dsp:nvSpPr>
        <dsp:cNvPr id="0" name=""/>
        <dsp:cNvSpPr/>
      </dsp:nvSpPr>
      <dsp:spPr>
        <a:xfrm>
          <a:off x="5045653" y="1532635"/>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b="0" kern="1200" dirty="0"/>
            <a:t>Prof. Dr. </a:t>
          </a:r>
          <a:r>
            <a:rPr lang="tr-TR" sz="1400" b="0" kern="1200" dirty="0" smtClean="0"/>
            <a:t>İbrahim TÜRKÇÜER </a:t>
          </a:r>
          <a:endParaRPr lang="tr-TR" sz="1400" b="0" kern="1200" dirty="0"/>
        </a:p>
      </dsp:txBody>
      <dsp:txXfrm>
        <a:off x="5076506" y="1563488"/>
        <a:ext cx="1597163" cy="9916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a:t>
          </a:r>
          <a:r>
            <a:rPr lang="tr-TR" sz="1400" b="1" kern="1200" dirty="0" smtClean="0"/>
            <a:t>SEKRETER </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smtClean="0"/>
            <a:t>Fatih IŞIK </a:t>
          </a:r>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a:t>
          </a:r>
          <a:r>
            <a:rPr lang="tr-TR" sz="1400" b="1" kern="1200" dirty="0" smtClean="0"/>
            <a:t>SEKRETER YARDIMCISI  </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smtClean="0"/>
            <a:t>Bilal BOZOĞLU </a:t>
          </a:r>
        </a:p>
      </dsp:txBody>
      <dsp:txXfrm>
        <a:off x="1195055" y="29185"/>
        <a:ext cx="1510847" cy="9380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5.09.2025</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5.09.2025</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5</a:t>
            </a:fld>
            <a:endParaRPr lang="tr-TR"/>
          </a:p>
        </p:txBody>
      </p:sp>
    </p:spTree>
    <p:extLst>
      <p:ext uri="{BB962C8B-B14F-4D97-AF65-F5344CB8AC3E}">
        <p14:creationId xmlns:p14="http://schemas.microsoft.com/office/powerpoint/2010/main" val="2624982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78</a:t>
            </a:fld>
            <a:endParaRPr lang="tr-TR"/>
          </a:p>
        </p:txBody>
      </p:sp>
    </p:spTree>
    <p:extLst>
      <p:ext uri="{BB962C8B-B14F-4D97-AF65-F5344CB8AC3E}">
        <p14:creationId xmlns:p14="http://schemas.microsoft.com/office/powerpoint/2010/main" val="1043558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79</a:t>
            </a:fld>
            <a:endParaRPr lang="tr-TR"/>
          </a:p>
        </p:txBody>
      </p:sp>
    </p:spTree>
    <p:extLst>
      <p:ext uri="{BB962C8B-B14F-4D97-AF65-F5344CB8AC3E}">
        <p14:creationId xmlns:p14="http://schemas.microsoft.com/office/powerpoint/2010/main" val="33362945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5.09.2025</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5.09.2025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5.09.2025</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5.09.2025</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5.09.2025</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5.09.2025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5.09.2025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5.09.2025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5.09.2025</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5.09.2025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5.09.2025</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5.09.2025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5.09.2025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5.09.2025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5.09.2025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5.09.2025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5.09.2025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5.09.2025</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5.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pau.edu.tr/eduroam/tr"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3.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5.jpeg"/><Relationship Id="rId7" Type="http://schemas.openxmlformats.org/officeDocument/2006/relationships/image" Target="../media/image49.jpeg"/><Relationship Id="rId12" Type="http://schemas.openxmlformats.org/officeDocument/2006/relationships/image" Target="../media/image54.pn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eg"/><Relationship Id="rId11" Type="http://schemas.openxmlformats.org/officeDocument/2006/relationships/image" Target="../media/image53.png"/><Relationship Id="rId5" Type="http://schemas.openxmlformats.org/officeDocument/2006/relationships/image" Target="../media/image47.jpeg"/><Relationship Id="rId15" Type="http://schemas.openxmlformats.org/officeDocument/2006/relationships/image" Target="../media/image57.jpeg"/><Relationship Id="rId10" Type="http://schemas.openxmlformats.org/officeDocument/2006/relationships/image" Target="../media/image52.png"/><Relationship Id="rId4" Type="http://schemas.openxmlformats.org/officeDocument/2006/relationships/image" Target="../media/image46.jpeg"/><Relationship Id="rId9" Type="http://schemas.openxmlformats.org/officeDocument/2006/relationships/image" Target="../media/image51.jpeg"/><Relationship Id="rId14" Type="http://schemas.openxmlformats.org/officeDocument/2006/relationships/image" Target="../media/image56.jpeg"/></Relationships>
</file>

<file path=ppt/slides/_rels/slide4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2.xml"/><Relationship Id="rId5" Type="http://schemas.openxmlformats.org/officeDocument/2006/relationships/image" Target="../media/image63.jpg"/><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69.jp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8.png"/><Relationship Id="rId18" Type="http://schemas.openxmlformats.org/officeDocument/2006/relationships/diagramColors" Target="../diagrams/colors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diagramQuickStyle" Target="../diagrams/quickStyle3.xml"/><Relationship Id="rId2" Type="http://schemas.openxmlformats.org/officeDocument/2006/relationships/notesSlide" Target="../notesSlides/notesSlide1.xml"/><Relationship Id="rId16" Type="http://schemas.openxmlformats.org/officeDocument/2006/relationships/diagramLayout" Target="../diagrams/layout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Data" Target="../diagrams/data3.xml"/><Relationship Id="rId10" Type="http://schemas.openxmlformats.org/officeDocument/2006/relationships/diagramQuickStyle" Target="../diagrams/quickStyle2.xml"/><Relationship Id="rId19" Type="http://schemas.microsoft.com/office/2007/relationships/diagramDrawing" Target="../diagrams/drawing3.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microsoft.com/office/2007/relationships/hdphoto" Target="../media/hdphoto3.wdp"/></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78.jpg"/><Relationship Id="rId3" Type="http://schemas.openxmlformats.org/officeDocument/2006/relationships/image" Target="../media/image73.png"/><Relationship Id="rId7" Type="http://schemas.openxmlformats.org/officeDocument/2006/relationships/image" Target="../media/image77.jp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jpg"/><Relationship Id="rId4" Type="http://schemas.openxmlformats.org/officeDocument/2006/relationships/image" Target="../media/image74.png"/><Relationship Id="rId9" Type="http://schemas.openxmlformats.org/officeDocument/2006/relationships/image" Target="../media/image79.jpeg"/></Relationships>
</file>

<file path=ppt/slides/_rels/slide5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s://www.pau.edu.tr/kariyer/tr"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59.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67.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png"/><Relationship Id="rId1" Type="http://schemas.openxmlformats.org/officeDocument/2006/relationships/slideLayout" Target="../slideLayouts/slideLayout7.xml"/><Relationship Id="rId4" Type="http://schemas.openxmlformats.org/officeDocument/2006/relationships/image" Target="../media/image99.jpeg"/></Relationships>
</file>

<file path=ppt/slides/_rels/slide6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7.xml"/><Relationship Id="rId5" Type="http://schemas.openxmlformats.org/officeDocument/2006/relationships/image" Target="../media/image103.png"/><Relationship Id="rId4" Type="http://schemas.openxmlformats.org/officeDocument/2006/relationships/image" Target="../media/image102.png"/></Relationships>
</file>

<file path=ppt/slides/_rels/slide69.xml.rels><?xml version="1.0" encoding="UTF-8" standalone="yes"?>
<Relationships xmlns="http://schemas.openxmlformats.org/package/2006/relationships"><Relationship Id="rId3" Type="http://schemas.openxmlformats.org/officeDocument/2006/relationships/image" Target="../media/image105.jpeg"/><Relationship Id="rId7" Type="http://schemas.openxmlformats.org/officeDocument/2006/relationships/image" Target="../media/image109.png"/><Relationship Id="rId2" Type="http://schemas.openxmlformats.org/officeDocument/2006/relationships/image" Target="../media/image104.jpeg"/><Relationship Id="rId1" Type="http://schemas.openxmlformats.org/officeDocument/2006/relationships/slideLayout" Target="../slideLayouts/slideLayout7.xml"/><Relationship Id="rId6" Type="http://schemas.openxmlformats.org/officeDocument/2006/relationships/image" Target="../media/image108.jpg"/><Relationship Id="rId5" Type="http://schemas.openxmlformats.org/officeDocument/2006/relationships/image" Target="../media/image107.jpg"/><Relationship Id="rId4" Type="http://schemas.openxmlformats.org/officeDocument/2006/relationships/image" Target="../media/image10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10.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jpg"/><Relationship Id="rId1" Type="http://schemas.openxmlformats.org/officeDocument/2006/relationships/slideLayout" Target="../slideLayouts/slideLayout7.xml"/><Relationship Id="rId4" Type="http://schemas.microsoft.com/office/2007/relationships/hdphoto" Target="../media/hdphoto13.wdp"/></Relationships>
</file>

<file path=ppt/slides/_rels/slide74.xml.rels><?xml version="1.0" encoding="UTF-8" standalone="yes"?>
<Relationships xmlns="http://schemas.openxmlformats.org/package/2006/relationships"><Relationship Id="rId2" Type="http://schemas.openxmlformats.org/officeDocument/2006/relationships/image" Target="../media/image116.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hyperlink" Target="https://www.pau.edu.tr/kariyer" TargetMode="Externa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7.xml"/><Relationship Id="rId4" Type="http://schemas.openxmlformats.org/officeDocument/2006/relationships/hyperlink" Target="https://app.pusula.pau.edu.tr/gbs/Oneri/Talep.aspx" TargetMode="External"/></Relationships>
</file>

<file path=ppt/slides/_rels/slide8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www.pau.edu.tr/pdrem" TargetMode="Externa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r>
              <a:rPr lang="tr-TR" sz="2800" dirty="0">
                <a:solidFill>
                  <a:srgbClr val="002060"/>
                </a:solidFill>
              </a:rPr>
              <a:t/>
            </a:r>
            <a:br>
              <a:rPr lang="tr-TR" sz="2800" dirty="0">
                <a:solidFill>
                  <a:srgbClr val="002060"/>
                </a:solidFill>
              </a:rPr>
            </a:br>
            <a:r>
              <a:rPr lang="tr-TR" sz="2800" dirty="0">
                <a:solidFill>
                  <a:srgbClr val="002060"/>
                </a:solidFill>
              </a:rPr>
              <a:t/>
            </a: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smtClean="0">
                <a:solidFill>
                  <a:srgbClr val="002060"/>
                </a:solidFill>
              </a:rPr>
              <a:t>15 EYLÜL- 19 EYLÜL 2025</a:t>
            </a:r>
            <a:endParaRPr lang="tr-TR" sz="2800" i="1" cap="none" dirty="0">
              <a:solidFill>
                <a:srgbClr val="002060"/>
              </a:solidFill>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Altay Toplulukları Dil ve Kültürleri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Spor </a:t>
            </a:r>
            <a:r>
              <a:rPr lang="tr-TR" sz="1500"/>
              <a:t>Bilimleri Teknolojisi Araştırma </a:t>
            </a:r>
            <a:r>
              <a:rPr lang="tr-TR" sz="1500" dirty="0"/>
              <a:t>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a:t>
            </a:r>
            <a:r>
              <a:rPr lang="tr-TR" sz="2800" dirty="0" smtClean="0"/>
              <a:t>2025 </a:t>
            </a:r>
            <a:r>
              <a:rPr lang="tr-TR" sz="2800" dirty="0"/>
              <a:t>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dirty="0"/>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20</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 </a:t>
            </a:r>
            <a:r>
              <a:rPr lang="tr-TR" altLang="tr-TR" sz="1600" dirty="0" smtClean="0"/>
              <a:t>(08-12.09.2025)</a:t>
            </a:r>
            <a:endParaRPr lang="tr-TR" altLang="tr-TR" sz="1600" dirty="0">
              <a:solidFill>
                <a:schemeClr val="tx1"/>
              </a:solidFill>
            </a:endParaRP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smtClean="0"/>
              <a:t>(6-12.09.2025)</a:t>
            </a:r>
            <a:endParaRPr lang="tr-TR" altLang="tr-TR" sz="1600" dirty="0"/>
          </a:p>
          <a:p>
            <a:pPr marL="457200" lvl="1" indent="0" algn="r">
              <a:lnSpc>
                <a:spcPct val="100000"/>
              </a:lnSpc>
              <a:spcBef>
                <a:spcPts val="0"/>
              </a:spcBef>
              <a:buNone/>
            </a:pPr>
            <a:endParaRPr lang="tr-TR" altLang="tr-TR" sz="1600" dirty="0"/>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a:t>
            </a:r>
            <a:r>
              <a:rPr lang="tr-TR" altLang="tr-TR" sz="1600" dirty="0" smtClean="0"/>
              <a:t>(15- 19.09.2025)</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22</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23</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endParaRPr lang="tr-TR" altLang="tr-TR" sz="1800" b="1" dirty="0" smtClean="0"/>
          </a:p>
          <a:p>
            <a:pPr marL="0" indent="0" algn="r">
              <a:buNone/>
            </a:pPr>
            <a:r>
              <a:rPr lang="tr-TR" sz="1800" b="1" dirty="0" smtClean="0"/>
              <a:t>6</a:t>
            </a:r>
            <a:r>
              <a:rPr lang="tr-TR" sz="1800" dirty="0" smtClean="0"/>
              <a:t>-12 </a:t>
            </a:r>
            <a:r>
              <a:rPr lang="tr-TR" sz="1800" dirty="0"/>
              <a:t>Eylül </a:t>
            </a:r>
            <a:r>
              <a:rPr lang="tr-TR" sz="1800" dirty="0" smtClean="0"/>
              <a:t>2025</a:t>
            </a:r>
            <a:r>
              <a:rPr lang="tr-TR" sz="1800" dirty="0"/>
              <a:t>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24</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smtClean="0"/>
              <a:t>2.25’in </a:t>
            </a:r>
            <a:r>
              <a:rPr lang="tr-TR" altLang="tr-TR" dirty="0"/>
              <a:t>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smtClean="0">
                <a:solidFill>
                  <a:schemeClr val="tx1"/>
                </a:solidFill>
              </a:rPr>
              <a:t>2.26-2.99 </a:t>
            </a:r>
            <a:r>
              <a:rPr lang="tr-TR" altLang="tr-TR" dirty="0">
                <a:solidFill>
                  <a:schemeClr val="tx1"/>
                </a:solidFill>
              </a:rPr>
              <a:t>arası olanlar için en fazla 36 kredi, </a:t>
            </a:r>
          </a:p>
          <a:p>
            <a:pPr marL="0" lvl="2" indent="0">
              <a:lnSpc>
                <a:spcPct val="80000"/>
              </a:lnSpc>
              <a:buFont typeface="Wingdings" panose="05000000000000000000" pitchFamily="2" charset="2"/>
              <a:buChar char="Ø"/>
            </a:pPr>
            <a:r>
              <a:rPr lang="tr-TR" altLang="tr-TR" dirty="0" smtClean="0"/>
              <a:t>3.00</a:t>
            </a:r>
            <a:r>
              <a:rPr lang="tr-TR" altLang="tr-TR" dirty="0" smtClean="0">
                <a:solidFill>
                  <a:schemeClr val="tx1"/>
                </a:solidFill>
              </a:rPr>
              <a:t>’den </a:t>
            </a:r>
            <a:r>
              <a:rPr lang="tr-TR" altLang="tr-TR" dirty="0">
                <a:solidFill>
                  <a:schemeClr val="tx1"/>
                </a:solidFill>
              </a:rPr>
              <a:t>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t>
            </a:r>
            <a:r>
              <a:rPr lang="tr-TR" dirty="0" err="1" smtClean="0"/>
              <a:t>Mahmud</a:t>
            </a:r>
            <a:r>
              <a:rPr lang="tr-TR" dirty="0" smtClean="0"/>
              <a:t> GÜNGÖR</a:t>
            </a:r>
            <a:endParaRPr lang="tr-TR" dirty="0"/>
          </a:p>
          <a:p>
            <a:pPr marL="0" indent="0">
              <a:buNone/>
            </a:pPr>
            <a:r>
              <a:rPr lang="tr-TR" dirty="0"/>
              <a:t>Web adresi: </a:t>
            </a:r>
            <a:r>
              <a:rPr lang="tr-TR" dirty="0">
                <a:hlinkClick r:id="rId2"/>
              </a:rPr>
              <a:t>www.pau.edu.tr</a:t>
            </a:r>
            <a:endParaRPr lang="tr-TR" dirty="0"/>
          </a:p>
          <a:p>
            <a:pPr marL="0" indent="0">
              <a:buNone/>
            </a:pPr>
            <a:r>
              <a:rPr lang="tr-TR" dirty="0" smtClean="0"/>
              <a:t>39.153 </a:t>
            </a:r>
            <a:r>
              <a:rPr lang="tr-TR" dirty="0"/>
              <a:t>Öğrenci</a:t>
            </a:r>
          </a:p>
          <a:p>
            <a:pPr marL="0" indent="0">
              <a:buNone/>
            </a:pPr>
            <a:r>
              <a:rPr lang="tr-TR" dirty="0" smtClean="0"/>
              <a:t>2056 Akademik </a:t>
            </a:r>
            <a:r>
              <a:rPr lang="tr-TR" dirty="0"/>
              <a:t>Personel</a:t>
            </a:r>
          </a:p>
          <a:p>
            <a:pPr marL="0" indent="0">
              <a:buNone/>
            </a:pPr>
            <a:r>
              <a:rPr lang="tr-TR" dirty="0" smtClean="0"/>
              <a:t>1918 İdari </a:t>
            </a:r>
            <a:r>
              <a:rPr lang="tr-TR" dirty="0"/>
              <a:t>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spTree>
    <p:extLst>
      <p:ext uri="{BB962C8B-B14F-4D97-AF65-F5344CB8AC3E}">
        <p14:creationId xmlns:p14="http://schemas.microsoft.com/office/powerpoint/2010/main" val="19879905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33</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4005849"/>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4"/>
            <a:ext cx="4100639" cy="2880319"/>
          </a:xfrm>
        </p:spPr>
        <p:txBody>
          <a:bodyPr>
            <a:noAutofit/>
          </a:bodyPr>
          <a:lstStyle/>
          <a:p>
            <a:pPr marL="0" indent="0" algn="just">
              <a:lnSpc>
                <a:spcPct val="100000"/>
              </a:lnSpc>
              <a:buNone/>
            </a:pPr>
            <a:r>
              <a:rPr lang="tr-TR" sz="1600" dirty="0" err="1">
                <a:latin typeface="Cambria" panose="02040503050406030204" pitchFamily="18" charset="0"/>
                <a:ea typeface="Cambria" panose="02040503050406030204" pitchFamily="18" charset="0"/>
              </a:rPr>
              <a:t>Eduroam’ı</a:t>
            </a:r>
            <a:r>
              <a:rPr lang="tr-TR" sz="1600" dirty="0">
                <a:latin typeface="Cambria" panose="02040503050406030204" pitchFamily="18" charset="0"/>
                <a:ea typeface="Cambria" panose="02040503050406030204" pitchFamily="18" charset="0"/>
              </a:rPr>
              <a:t> dizüstü veya masaüstü bilgisayarına, IOS ya da </a:t>
            </a:r>
            <a:r>
              <a:rPr lang="tr-TR" sz="1600" dirty="0" err="1">
                <a:latin typeface="Cambria" panose="02040503050406030204" pitchFamily="18" charset="0"/>
                <a:ea typeface="Cambria" panose="02040503050406030204" pitchFamily="18" charset="0"/>
              </a:rPr>
              <a:t>Android</a:t>
            </a:r>
            <a:r>
              <a:rPr lang="tr-TR" sz="1600" dirty="0">
                <a:latin typeface="Cambria" panose="02040503050406030204" pitchFamily="18" charset="0"/>
                <a:ea typeface="Cambria" panose="02040503050406030204" pitchFamily="18" charset="0"/>
              </a:rPr>
              <a:t> işletim sistemine sahip cep telefonuna yükleyebilirsin. Ekran görüntüleri ile birlikte adım adım kurulum için: </a:t>
            </a:r>
            <a:r>
              <a:rPr lang="tr-TR" sz="1600" u="sng" dirty="0">
                <a:solidFill>
                  <a:srgbClr val="FF0000"/>
                </a:solidFill>
                <a:latin typeface="Cambria" panose="02040503050406030204" pitchFamily="18" charset="0"/>
                <a:ea typeface="Cambria" panose="02040503050406030204" pitchFamily="18" charset="0"/>
                <a:hlinkClick r:id="rId2"/>
              </a:rPr>
              <a:t>https://www.pau.edu.tr/eduroam/tr</a:t>
            </a:r>
            <a:r>
              <a:rPr lang="tr-TR" sz="1600" u="sng" dirty="0">
                <a:solidFill>
                  <a:srgbClr val="FF0000"/>
                </a:solidFill>
                <a:latin typeface="Cambria" panose="02040503050406030204" pitchFamily="18" charset="0"/>
                <a:ea typeface="Cambria" panose="02040503050406030204" pitchFamily="18" charset="0"/>
              </a:rPr>
              <a:t>  </a:t>
            </a:r>
            <a:r>
              <a:rPr lang="tr-TR" sz="1600" dirty="0">
                <a:latin typeface="Cambria" panose="02040503050406030204" pitchFamily="18" charset="0"/>
                <a:ea typeface="Cambria" panose="02040503050406030204" pitchFamily="18" charset="0"/>
              </a:rPr>
              <a:t>bağlantısından ulaşabilirsin.</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37</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r>
              <a:rPr lang="tr-TR" dirty="0"/>
              <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pic>
        <p:nvPicPr>
          <p:cNvPr id="3" name="Resim 2"/>
          <p:cNvPicPr>
            <a:picLocks noChangeAspect="1"/>
          </p:cNvPicPr>
          <p:nvPr/>
        </p:nvPicPr>
        <p:blipFill>
          <a:blip r:embed="rId3"/>
          <a:stretch>
            <a:fillRect/>
          </a:stretch>
        </p:blipFill>
        <p:spPr>
          <a:xfrm>
            <a:off x="1819835" y="1730188"/>
            <a:ext cx="7987553" cy="4096871"/>
          </a:xfrm>
          <a:prstGeom prst="rect">
            <a:avLst/>
          </a:prstGeom>
        </p:spPr>
      </p:pic>
    </p:spTree>
    <p:extLst>
      <p:ext uri="{BB962C8B-B14F-4D97-AF65-F5344CB8AC3E}">
        <p14:creationId xmlns:p14="http://schemas.microsoft.com/office/powerpoint/2010/main" val="203146636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41</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a:t>
            </a:r>
            <a:r>
              <a:rPr lang="tr-TR" sz="1800" dirty="0" smtClean="0"/>
              <a:t>141 </a:t>
            </a:r>
            <a:r>
              <a:rPr lang="tr-TR" sz="1800" dirty="0"/>
              <a:t>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r>
              <a:rPr lang="tr-TR" sz="2800" b="1" dirty="0"/>
              <a:t/>
            </a:r>
            <a:br>
              <a:rPr lang="tr-TR" sz="2800" b="1" dirty="0"/>
            </a:br>
            <a:r>
              <a:rPr lang="tr-TR" sz="2800" b="1" dirty="0"/>
              <a:t/>
            </a: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Yüz yüze,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76 06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317048903"/>
              </p:ext>
            </p:extLst>
          </p:nvPr>
        </p:nvGraphicFramePr>
        <p:xfrm>
          <a:off x="4864751" y="2075649"/>
          <a:ext cx="7082269" cy="3006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4016219714"/>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3" cstate="print">
            <a:extLst>
              <a:ext uri="{BEBA8EAE-BF5A-486C-A8C5-ECC9F3942E4B}">
                <a14:imgProps xmlns:a14="http://schemas.microsoft.com/office/drawing/2010/main">
                  <a14:imgLayer r:embed="rId14">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graphicFrame>
        <p:nvGraphicFramePr>
          <p:cNvPr id="9" name="Diyagram 8"/>
          <p:cNvGraphicFramePr/>
          <p:nvPr>
            <p:extLst>
              <p:ext uri="{D42A27DB-BD31-4B8C-83A1-F6EECF244321}">
                <p14:modId xmlns:p14="http://schemas.microsoft.com/office/powerpoint/2010/main" val="548710691"/>
              </p:ext>
            </p:extLst>
          </p:nvPr>
        </p:nvGraphicFramePr>
        <p:xfrm>
          <a:off x="8763000" y="5071600"/>
          <a:ext cx="3823172" cy="1162595"/>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Tree>
    <p:extLst>
      <p:ext uri="{BB962C8B-B14F-4D97-AF65-F5344CB8AC3E}">
        <p14:creationId xmlns:p14="http://schemas.microsoft.com/office/powerpoint/2010/main" val="39717657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r>
              <a:rPr lang="tr-TR" b="1" i="1" dirty="0"/>
              <a:t/>
            </a:r>
            <a:br>
              <a:rPr lang="tr-TR" b="1" i="1" dirty="0"/>
            </a:br>
            <a:r>
              <a:rPr lang="tr-TR" sz="2800" b="1" dirty="0"/>
              <a:t/>
            </a: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50</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51</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ve 1 uzman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52</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139321"/>
          </a:xfrm>
          <a:prstGeom prst="rect">
            <a:avLst/>
          </a:prstGeom>
          <a:noFill/>
        </p:spPr>
        <p:txBody>
          <a:bodyPr wrap="square" rtlCol="0">
            <a:spAutoFit/>
          </a:bodyPr>
          <a:lstStyle/>
          <a:p>
            <a:r>
              <a:rPr lang="tr-TR" dirty="0"/>
              <a:t>Bireysel psikolojik Danışma Hizmetlerimizi yüz yüze sunmaktayız. Bireysel</a:t>
            </a:r>
          </a:p>
          <a:p>
            <a:r>
              <a:rPr lang="tr-TR" dirty="0"/>
              <a:t>psikolojik danışmanlık hizmetine başvurmak için PDREM </a:t>
            </a:r>
            <a:r>
              <a:rPr lang="tr-TR" dirty="0" err="1"/>
              <a:t>Sekreteryaya</a:t>
            </a:r>
            <a:r>
              <a:rPr lang="tr-TR" dirty="0"/>
              <a:t> uğrayıp başvuru yapabilirsiniz. </a:t>
            </a:r>
          </a:p>
          <a:p>
            <a:endParaRPr lang="tr-TR" dirty="0"/>
          </a:p>
          <a:p>
            <a:r>
              <a:rPr lang="tr-TR" dirty="0"/>
              <a:t>Sorularınız için PDREM </a:t>
            </a:r>
            <a:r>
              <a:rPr lang="tr-TR" dirty="0" err="1"/>
              <a:t>Sekreterya</a:t>
            </a:r>
            <a:r>
              <a:rPr lang="tr-TR" dirty="0"/>
              <a:t> ile hafta içi 08.00- 12.00/13.00-17.00 saatleri arasında iletişime geçebilirsiniz:</a:t>
            </a:r>
          </a:p>
          <a:p>
            <a:r>
              <a:rPr lang="tr-TR" dirty="0"/>
              <a:t>+90 258 296 13 42</a:t>
            </a:r>
          </a:p>
          <a:p>
            <a:r>
              <a:rPr lang="tr-TR" dirty="0"/>
              <a:t>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53</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BBB242-38D1-4561-AE31-318F82DD524D}"/>
              </a:ext>
            </a:extLst>
          </p:cNvPr>
          <p:cNvSpPr>
            <a:spLocks noGrp="1"/>
          </p:cNvSpPr>
          <p:nvPr>
            <p:ph type="title"/>
          </p:nvPr>
        </p:nvSpPr>
        <p:spPr/>
        <p:txBody>
          <a:bodyPr>
            <a:normAutofit fontScale="90000"/>
          </a:bodyPr>
          <a:lstStyle/>
          <a:p>
            <a:pPr lvl="0">
              <a:lnSpc>
                <a:spcPct val="100000"/>
              </a:lnSpc>
              <a:spcBef>
                <a:spcPts val="0"/>
              </a:spcBef>
            </a:pPr>
            <a:r>
              <a:rPr lang="tr-TR" sz="3600" b="1" i="1" cap="none" dirty="0">
                <a:solidFill>
                  <a:prstClr val="black"/>
                </a:solidFill>
                <a:ea typeface="+mn-ea"/>
                <a:cs typeface="+mn-cs"/>
              </a:rPr>
              <a:t>PSİKOLOJİK DANIŞMA VE REHBERLİK </a:t>
            </a:r>
            <a:br>
              <a:rPr lang="tr-TR" sz="3600" b="1" i="1" cap="none" dirty="0">
                <a:solidFill>
                  <a:prstClr val="black"/>
                </a:solidFill>
                <a:ea typeface="+mn-ea"/>
                <a:cs typeface="+mn-cs"/>
              </a:rPr>
            </a:br>
            <a:r>
              <a:rPr lang="tr-TR" sz="3600" b="1" i="1" cap="none" dirty="0">
                <a:solidFill>
                  <a:prstClr val="black"/>
                </a:solidFill>
                <a:ea typeface="+mn-ea"/>
                <a:cs typeface="+mn-cs"/>
              </a:rPr>
              <a:t>EĞİTİM, UYGULAMA VE ARAŞTIRMA MERKEZİ</a:t>
            </a:r>
            <a:r>
              <a:rPr lang="tr-TR" sz="2800" cap="none" dirty="0">
                <a:solidFill>
                  <a:prstClr val="black"/>
                </a:solidFill>
                <a:ea typeface="+mn-ea"/>
                <a:cs typeface="+mn-cs"/>
              </a:rPr>
              <a:t/>
            </a:r>
            <a:br>
              <a:rPr lang="tr-TR" sz="2800" cap="none" dirty="0">
                <a:solidFill>
                  <a:prstClr val="black"/>
                </a:solidFill>
                <a:ea typeface="+mn-ea"/>
                <a:cs typeface="+mn-cs"/>
              </a:rPr>
            </a:br>
            <a:endParaRPr lang="tr-TR" dirty="0"/>
          </a:p>
        </p:txBody>
      </p:sp>
      <p:sp>
        <p:nvSpPr>
          <p:cNvPr id="3" name="İçerik Yer Tutucusu 2">
            <a:extLst>
              <a:ext uri="{FF2B5EF4-FFF2-40B4-BE49-F238E27FC236}">
                <a16:creationId xmlns:a16="http://schemas.microsoft.com/office/drawing/2014/main" id="{7ED1E231-A85A-4127-B8A5-B30C0E8B617A}"/>
              </a:ext>
            </a:extLst>
          </p:cNvPr>
          <p:cNvSpPr>
            <a:spLocks noGrp="1"/>
          </p:cNvSpPr>
          <p:nvPr>
            <p:ph idx="1"/>
          </p:nvPr>
        </p:nvSpPr>
        <p:spPr>
          <a:xfrm>
            <a:off x="685800" y="2715768"/>
            <a:ext cx="10820400" cy="3502917"/>
          </a:xfrm>
        </p:spPr>
        <p:txBody>
          <a:bodyPr/>
          <a:lstStyle/>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a:t>
            </a:r>
            <a:r>
              <a:rPr lang="tr-TR" dirty="0" smtClean="0"/>
              <a:t>ulaşabilirsiniz.</a:t>
            </a:r>
            <a:endParaRPr lang="tr-TR" dirty="0"/>
          </a:p>
        </p:txBody>
      </p:sp>
      <p:sp>
        <p:nvSpPr>
          <p:cNvPr id="4" name="Slayt Numarası Yer Tutucusu 3">
            <a:extLst>
              <a:ext uri="{FF2B5EF4-FFF2-40B4-BE49-F238E27FC236}">
                <a16:creationId xmlns:a16="http://schemas.microsoft.com/office/drawing/2014/main" id="{E07B264B-38DB-4B86-8B1A-33F857063C9D}"/>
              </a:ext>
            </a:extLst>
          </p:cNvPr>
          <p:cNvSpPr>
            <a:spLocks noGrp="1"/>
          </p:cNvSpPr>
          <p:nvPr>
            <p:ph type="sldNum" sz="quarter" idx="12"/>
          </p:nvPr>
        </p:nvSpPr>
        <p:spPr/>
        <p:txBody>
          <a:bodyPr/>
          <a:lstStyle/>
          <a:p>
            <a:fld id="{F302176B-0E47-46AC-8F43-DAB4B8A37D06}" type="slidenum">
              <a:rPr lang="tr-TR" smtClean="0"/>
              <a:pPr/>
              <a:t>54</a:t>
            </a:fld>
            <a:endParaRPr lang="tr-TR"/>
          </a:p>
        </p:txBody>
      </p:sp>
    </p:spTree>
    <p:extLst>
      <p:ext uri="{BB962C8B-B14F-4D97-AF65-F5344CB8AC3E}">
        <p14:creationId xmlns:p14="http://schemas.microsoft.com/office/powerpoint/2010/main" val="362823439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3728" y="746125"/>
            <a:ext cx="10802471" cy="1293028"/>
          </a:xfrm>
        </p:spPr>
        <p:txBody>
          <a:bodyPr>
            <a:normAutofit/>
          </a:bodyPr>
          <a:lstStyle/>
          <a:p>
            <a:pPr algn="ctr"/>
            <a:r>
              <a:rPr lang="tr-TR" sz="3200" b="1" cap="none" dirty="0" smtClean="0">
                <a:solidFill>
                  <a:prstClr val="black"/>
                </a:solidFill>
                <a:ea typeface="+mn-ea"/>
                <a:cs typeface="+mn-cs"/>
              </a:rPr>
              <a:t>ÖĞRENCİ DESTEK BİRİMİ (ÖDB)</a:t>
            </a:r>
            <a:endParaRPr lang="tr-TR" sz="3200" b="1" cap="none" dirty="0">
              <a:solidFill>
                <a:prstClr val="black"/>
              </a:solidFill>
              <a:ea typeface="+mn-ea"/>
              <a:cs typeface="+mn-cs"/>
            </a:endParaRPr>
          </a:p>
        </p:txBody>
      </p:sp>
      <p:sp>
        <p:nvSpPr>
          <p:cNvPr id="3" name="İçerik Yer Tutucusu 2"/>
          <p:cNvSpPr>
            <a:spLocks noGrp="1"/>
          </p:cNvSpPr>
          <p:nvPr>
            <p:ph idx="1"/>
          </p:nvPr>
        </p:nvSpPr>
        <p:spPr>
          <a:xfrm>
            <a:off x="685800" y="1846729"/>
            <a:ext cx="10820400" cy="4536142"/>
          </a:xfrm>
        </p:spPr>
        <p:txBody>
          <a:bodyPr>
            <a:normAutofit fontScale="62500" lnSpcReduction="20000"/>
          </a:bodyPr>
          <a:lstStyle/>
          <a:p>
            <a:pPr indent="0" algn="just">
              <a:lnSpc>
                <a:spcPct val="150000"/>
              </a:lnSpc>
              <a:buNone/>
            </a:pPr>
            <a:r>
              <a:rPr lang="tr-TR" sz="2900" dirty="0"/>
              <a:t>Öğrenci Destek Birimi nedir?</a:t>
            </a:r>
          </a:p>
          <a:p>
            <a:pPr indent="0" algn="just">
              <a:lnSpc>
                <a:spcPct val="150000"/>
              </a:lnSpc>
              <a:buNone/>
            </a:pPr>
            <a:r>
              <a:rPr lang="tr-TR" sz="2900" dirty="0"/>
              <a:t>Öğrencileri merkeze alan ve onları pek çok anlamda desteklemeyi amaç edinmiş, bu doğrultuda projeler geliştiren ve sürdüren öğrenci odaklı bir oluşumdur. Bu yönüyle öğrenci destek birimleri, üniversitemizin öğrenci merkezli yaklaşımının bir göstergesidir ve üniversitemizi diğer üniversitelerden ayıran önemli bir artı değerdir</a:t>
            </a:r>
            <a:r>
              <a:rPr lang="tr-TR" sz="2900" dirty="0"/>
              <a:t>.</a:t>
            </a:r>
          </a:p>
          <a:p>
            <a:pPr indent="0" algn="just">
              <a:lnSpc>
                <a:spcPct val="150000"/>
              </a:lnSpc>
              <a:buNone/>
            </a:pPr>
            <a:r>
              <a:rPr lang="tr-TR" sz="2900" dirty="0"/>
              <a:t>ÖDB öğrencilerin;</a:t>
            </a:r>
          </a:p>
          <a:p>
            <a:pPr indent="449580" algn="just">
              <a:lnSpc>
                <a:spcPct val="150000"/>
              </a:lnSpc>
            </a:pPr>
            <a:r>
              <a:rPr lang="tr-TR" sz="2900" dirty="0"/>
              <a:t>akademik, </a:t>
            </a:r>
          </a:p>
          <a:p>
            <a:pPr indent="449580" algn="just">
              <a:lnSpc>
                <a:spcPct val="150000"/>
              </a:lnSpc>
            </a:pPr>
            <a:r>
              <a:rPr lang="tr-TR" sz="2900" dirty="0"/>
              <a:t>psikolojik,</a:t>
            </a:r>
          </a:p>
          <a:p>
            <a:pPr indent="449580" algn="just">
              <a:lnSpc>
                <a:spcPct val="150000"/>
              </a:lnSpc>
            </a:pPr>
            <a:r>
              <a:rPr lang="tr-TR" sz="2900" dirty="0"/>
              <a:t>sosyal destek almalarını sağlamak,</a:t>
            </a:r>
          </a:p>
          <a:p>
            <a:pPr indent="449580" algn="just">
              <a:lnSpc>
                <a:spcPct val="150000"/>
              </a:lnSpc>
            </a:pPr>
            <a:r>
              <a:rPr lang="tr-TR" sz="2900" dirty="0"/>
              <a:t>sosyal yardım hizmetlerine ulaşmalarını kolaylaştırmak amacıyla kurulmuştur.</a:t>
            </a:r>
          </a:p>
          <a:p>
            <a:pPr indent="449580" algn="just">
              <a:lnSpc>
                <a:spcPct val="150000"/>
              </a:lnSpc>
            </a:pPr>
            <a:endParaRPr lang="tr-TR" i="1" kern="100" dirty="0" smtClean="0">
              <a:solidFill>
                <a:srgbClr val="000000"/>
              </a:solidFill>
              <a:latin typeface="Times New Roman" panose="02020603050405020304" pitchFamily="18" charset="0"/>
              <a:ea typeface="Times New Roman" panose="02020603050405020304" pitchFamily="18" charset="0"/>
            </a:endParaRPr>
          </a:p>
          <a:p>
            <a:pPr indent="449580" algn="just">
              <a:lnSpc>
                <a:spcPct val="150000"/>
              </a:lnSpc>
            </a:pPr>
            <a:endParaRPr lang="tr-TR" kern="100" dirty="0">
              <a:latin typeface="Calibri" panose="020F0502020204030204" pitchFamily="34" charset="0"/>
              <a:ea typeface="Calibri" panose="020F0502020204030204" pitchFamily="34" charset="0"/>
            </a:endParaRPr>
          </a:p>
          <a:p>
            <a:endParaRPr lang="tr-TR" dirty="0"/>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55</a:t>
            </a:fld>
            <a:endParaRPr lang="tr-TR"/>
          </a:p>
        </p:txBody>
      </p:sp>
    </p:spTree>
    <p:extLst>
      <p:ext uri="{BB962C8B-B14F-4D97-AF65-F5344CB8AC3E}">
        <p14:creationId xmlns:p14="http://schemas.microsoft.com/office/powerpoint/2010/main" val="738669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851648"/>
            <a:ext cx="10820400" cy="5367038"/>
          </a:xfrm>
        </p:spPr>
        <p:txBody>
          <a:bodyPr/>
          <a:lstStyle/>
          <a:p>
            <a:pPr marL="0" indent="0">
              <a:buNone/>
            </a:pP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Fakülte, yüksekokul ya da meslek yüksekokulu </a:t>
            </a:r>
            <a:r>
              <a:rPr lang="tr-TR" dirty="0" smtClean="0">
                <a:latin typeface="Times New Roman" panose="02020603050405020304" pitchFamily="18" charset="0"/>
                <a:cs typeface="Times New Roman" panose="02020603050405020304" pitchFamily="18" charset="0"/>
              </a:rPr>
              <a:t>bünyesinde </a:t>
            </a:r>
            <a:r>
              <a:rPr lang="tr-TR" b="1" dirty="0" smtClean="0">
                <a:latin typeface="Times New Roman" panose="02020603050405020304" pitchFamily="18" charset="0"/>
                <a:cs typeface="Times New Roman" panose="02020603050405020304" pitchFamily="18" charset="0"/>
              </a:rPr>
              <a:t>Öğrenci </a:t>
            </a:r>
            <a:r>
              <a:rPr lang="tr-TR" b="1" dirty="0">
                <a:latin typeface="Times New Roman" panose="02020603050405020304" pitchFamily="18" charset="0"/>
                <a:cs typeface="Times New Roman" panose="02020603050405020304" pitchFamily="18" charset="0"/>
              </a:rPr>
              <a:t>Destek Birimi</a:t>
            </a:r>
            <a:r>
              <a:rPr lang="tr-TR" dirty="0">
                <a:latin typeface="Times New Roman" panose="02020603050405020304" pitchFamily="18" charset="0"/>
                <a:cs typeface="Times New Roman" panose="02020603050405020304" pitchFamily="18" charset="0"/>
              </a:rPr>
              <a:t>nin ayrı birer komisyonu bulunmaktadır</a:t>
            </a:r>
            <a:r>
              <a:rPr lang="tr-TR" dirty="0" smtClean="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Her birim, </a:t>
            </a:r>
            <a:r>
              <a:rPr lang="tr-TR" b="1" dirty="0">
                <a:latin typeface="Times New Roman" panose="02020603050405020304" pitchFamily="18" charset="0"/>
                <a:cs typeface="Times New Roman" panose="02020603050405020304" pitchFamily="18" charset="0"/>
              </a:rPr>
              <a:t>Öğrenci Destek Birimi Yönetim Kurulu</a:t>
            </a:r>
            <a:r>
              <a:rPr lang="tr-TR" dirty="0">
                <a:latin typeface="Times New Roman" panose="02020603050405020304" pitchFamily="18" charset="0"/>
                <a:cs typeface="Times New Roman" panose="02020603050405020304" pitchFamily="18" charset="0"/>
              </a:rPr>
              <a:t>na bağlıdır. İlgili kurul, geneli ruh sağlığı alanında çalışmalar yapan öğretim elemanları ile idari işleyişte rol alabilecek farklı birimlerin idari yöneticilerinden </a:t>
            </a:r>
            <a:r>
              <a:rPr lang="tr-TR" dirty="0" smtClean="0">
                <a:latin typeface="Times New Roman" panose="02020603050405020304" pitchFamily="18" charset="0"/>
                <a:cs typeface="Times New Roman" panose="02020603050405020304" pitchFamily="18" charset="0"/>
              </a:rPr>
              <a:t>oluşmaktadır.</a:t>
            </a:r>
          </a:p>
          <a:p>
            <a:pPr algn="just"/>
            <a:r>
              <a:rPr lang="tr-TR" dirty="0" smtClean="0">
                <a:latin typeface="Times New Roman" panose="02020603050405020304" pitchFamily="18" charset="0"/>
                <a:cs typeface="Times New Roman" panose="02020603050405020304" pitchFamily="18" charset="0"/>
              </a:rPr>
              <a:t>Öğrenci </a:t>
            </a:r>
            <a:r>
              <a:rPr lang="tr-TR" dirty="0">
                <a:latin typeface="Times New Roman" panose="02020603050405020304" pitchFamily="18" charset="0"/>
                <a:cs typeface="Times New Roman" panose="02020603050405020304" pitchFamily="18" charset="0"/>
              </a:rPr>
              <a:t>Destek Birimleri, kendi internet sayfalarında ayrı bir sekme olarak eklemişler, birimler için sosyal medya hesapları oluşturmuşlar ve öğrencilerle iletişimi sağlamak amacıyla e-posta adresleri almışlardır.</a:t>
            </a:r>
          </a:p>
          <a:p>
            <a:pPr algn="just"/>
            <a:r>
              <a:rPr lang="tr-TR" dirty="0">
                <a:latin typeface="Times New Roman" panose="02020603050405020304" pitchFamily="18" charset="0"/>
                <a:cs typeface="Times New Roman" panose="02020603050405020304" pitchFamily="18" charset="0"/>
              </a:rPr>
              <a:t>Bazı akademik departmanlarda öğrenci temsilcileri seçilmekte ve bu temsilciler öğrencilerin taleplerini, şikayetlerini iletmek üzere birim toplantılarına katılmaktadırlar. </a:t>
            </a:r>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smtClean="0">
              <a:solidFill>
                <a:srgbClr val="FF0000"/>
              </a:solidFill>
              <a:latin typeface="Times New Roman" panose="02020603050405020304" pitchFamily="18" charset="0"/>
              <a:cs typeface="Times New Roman" panose="02020603050405020304" pitchFamily="18" charset="0"/>
            </a:endParaRPr>
          </a:p>
          <a:p>
            <a:pPr marL="0" indent="0" algn="just">
              <a:buNone/>
            </a:pPr>
            <a:r>
              <a:rPr lang="tr-TR" dirty="0" smtClean="0">
                <a:solidFill>
                  <a:srgbClr val="FF0000"/>
                </a:solidFill>
                <a:latin typeface="Times New Roman" panose="02020603050405020304" pitchFamily="18" charset="0"/>
                <a:cs typeface="Times New Roman" panose="02020603050405020304" pitchFamily="18" charset="0"/>
              </a:rPr>
              <a:t>(NOT: Bu kısma her fakülte/yüksekokul/meslek yüksekokulu kendi ÖDB uygulamalarını yazabilir)</a:t>
            </a:r>
            <a:endParaRPr lang="tr-TR" dirty="0">
              <a:solidFill>
                <a:srgbClr val="FF0000"/>
              </a:solidFill>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56</a:t>
            </a:fld>
            <a:endParaRPr lang="tr-TR"/>
          </a:p>
        </p:txBody>
      </p:sp>
    </p:spTree>
    <p:extLst>
      <p:ext uri="{BB962C8B-B14F-4D97-AF65-F5344CB8AC3E}">
        <p14:creationId xmlns:p14="http://schemas.microsoft.com/office/powerpoint/2010/main" val="24779044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0" y="764373"/>
            <a:ext cx="10717306" cy="1293028"/>
          </a:xfrm>
        </p:spPr>
        <p:txBody>
          <a:bodyPr>
            <a:normAutofit/>
          </a:bodyPr>
          <a:lstStyle/>
          <a:p>
            <a:pPr algn="ctr"/>
            <a:r>
              <a:rPr lang="tr-TR" sz="3200" b="1" cap="none" dirty="0" smtClean="0">
                <a:solidFill>
                  <a:prstClr val="black"/>
                </a:solidFill>
                <a:ea typeface="+mn-ea"/>
                <a:cs typeface="+mn-cs"/>
              </a:rPr>
              <a:t>KARİYER PLANLAMA VE UYGULAMA MERKEZİ</a:t>
            </a:r>
            <a:endParaRPr lang="tr-TR" sz="3200" b="1" cap="none" dirty="0">
              <a:solidFill>
                <a:prstClr val="black"/>
              </a:solidFill>
              <a:ea typeface="+mn-ea"/>
              <a:cs typeface="+mn-cs"/>
            </a:endParaRPr>
          </a:p>
        </p:txBody>
      </p:sp>
      <p:sp>
        <p:nvSpPr>
          <p:cNvPr id="3" name="İçerik Yer Tutucusu 2"/>
          <p:cNvSpPr>
            <a:spLocks noGrp="1"/>
          </p:cNvSpPr>
          <p:nvPr>
            <p:ph idx="1"/>
          </p:nvPr>
        </p:nvSpPr>
        <p:spPr>
          <a:xfrm>
            <a:off x="685800" y="1783976"/>
            <a:ext cx="10820400" cy="4751295"/>
          </a:xfrm>
        </p:spPr>
        <p:txBody>
          <a:bodyPr>
            <a:normAutofit lnSpcReduction="10000"/>
          </a:bodyPr>
          <a:lstStyle/>
          <a:p>
            <a:pPr marL="0" indent="0">
              <a:buNone/>
            </a:pPr>
            <a:r>
              <a:rPr lang="tr-TR" sz="1800" dirty="0" smtClean="0"/>
              <a:t>Merkezin </a:t>
            </a:r>
            <a:r>
              <a:rPr lang="tr-TR" sz="1800" dirty="0"/>
              <a:t>amaçları şunlardır:</a:t>
            </a:r>
          </a:p>
          <a:p>
            <a:pPr marL="0" indent="0">
              <a:buNone/>
            </a:pPr>
            <a:r>
              <a:rPr lang="tr-TR" sz="1800" dirty="0"/>
              <a:t>a) Üniversitenin ilgili birimlerinin ve tüm akademik programlarının iş birliğiyle kariyer danışmanlığı alanında araştırmalar yapmak; Üniversite öğrencilerinin kariyer planlamalarına</a:t>
            </a:r>
            <a:r>
              <a:rPr lang="tr-TR" sz="1800" dirty="0" smtClean="0"/>
              <a:t>; Üniversiteden </a:t>
            </a:r>
            <a:r>
              <a:rPr lang="tr-TR" sz="1800" dirty="0"/>
              <a:t>çalışma yaşamına geçişlerinde uyum sağlayabilmelerine ve mezuniyet sonrasında kendi özelliklerine uygun işlere yerleşmelerine, kariyer psikolojik danışmanlığı yoluyla yardımcı olmak.</a:t>
            </a:r>
          </a:p>
          <a:p>
            <a:pPr marL="0" indent="0">
              <a:buNone/>
            </a:pPr>
            <a:r>
              <a:rPr lang="tr-TR" sz="1800" dirty="0"/>
              <a:t>b) Gerektiğinde Pamukkale Üniversitesi Sürekli Eğitim Uygulama ve Araştırma Merkezi ile iş birliği içinde Üniversitenin öğrencilerine ve mezunlarına, mesleki yeterliklerini artırmalarına ve alanlarındaki yeni gelişmeleri takip etmelerine yönelik eğitimler vermek.</a:t>
            </a:r>
          </a:p>
          <a:p>
            <a:pPr marL="0" indent="0">
              <a:buNone/>
            </a:pPr>
            <a:r>
              <a:rPr lang="tr-TR" sz="1800" dirty="0"/>
              <a:t>c) Mezunlara ve Üniversiteye değer katacak çalışmaların yapılabilmesine imkân sağlamak üzere, Üniversite ile mezunlar arasında bir iletişim birimi ve kanalı oluşturmak.</a:t>
            </a:r>
          </a:p>
          <a:p>
            <a:pPr marL="0" indent="0">
              <a:buNone/>
            </a:pPr>
            <a:r>
              <a:rPr lang="tr-TR" sz="1800" dirty="0"/>
              <a:t>d</a:t>
            </a:r>
            <a:r>
              <a:rPr lang="tr-TR" sz="1800" dirty="0" smtClean="0"/>
              <a:t>) </a:t>
            </a:r>
            <a:r>
              <a:rPr lang="tr-TR" sz="1800" dirty="0"/>
              <a:t>Üniversite öğrencilerinin staj yapabilecekleri kurum sayısını artırarak, öğrencilerin staj yapabilecekleri kurumlarla bağlantılar kurmalarını sağlamak.</a:t>
            </a:r>
          </a:p>
          <a:p>
            <a:pPr marL="0" indent="0">
              <a:buNone/>
            </a:pPr>
            <a:r>
              <a:rPr lang="tr-TR" sz="1800" dirty="0"/>
              <a:t>e</a:t>
            </a:r>
            <a:r>
              <a:rPr lang="tr-TR" sz="1800" dirty="0" smtClean="0"/>
              <a:t>) </a:t>
            </a:r>
            <a:r>
              <a:rPr lang="tr-TR" sz="1800" dirty="0"/>
              <a:t>Üniversite öğrencilerinin ve mezunlarının kariyer gelişim süreçlerine ilişkin izleme çalışmalarını yapmak</a:t>
            </a:r>
            <a:r>
              <a:rPr lang="tr-TR" sz="1800" dirty="0" smtClean="0"/>
              <a:t>.</a:t>
            </a:r>
          </a:p>
          <a:p>
            <a:pPr marL="0" indent="0">
              <a:buNone/>
            </a:pPr>
            <a:endParaRPr lang="tr-TR" sz="1800" dirty="0" smtClean="0"/>
          </a:p>
          <a:p>
            <a:pPr marL="0" indent="0">
              <a:buNone/>
            </a:pPr>
            <a:r>
              <a:rPr lang="tr-TR" sz="1800" dirty="0"/>
              <a:t>Merkez faaliyetlerine </a:t>
            </a:r>
            <a:r>
              <a:rPr lang="tr-TR" sz="1800" dirty="0">
                <a:hlinkClick r:id="rId2"/>
              </a:rPr>
              <a:t>https://</a:t>
            </a:r>
            <a:r>
              <a:rPr lang="tr-TR" sz="1800" dirty="0" smtClean="0">
                <a:hlinkClick r:id="rId2"/>
              </a:rPr>
              <a:t>www.pau.edu.tr/kariyer/tr</a:t>
            </a:r>
            <a:r>
              <a:rPr lang="tr-TR" sz="1800" dirty="0" smtClean="0"/>
              <a:t> üzerinden ulaşabilirsiniz.</a:t>
            </a: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57</a:t>
            </a:fld>
            <a:endParaRPr lang="tr-TR"/>
          </a:p>
        </p:txBody>
      </p:sp>
    </p:spTree>
    <p:extLst>
      <p:ext uri="{BB962C8B-B14F-4D97-AF65-F5344CB8AC3E}">
        <p14:creationId xmlns:p14="http://schemas.microsoft.com/office/powerpoint/2010/main" val="36251586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58</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59</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200" b="1" i="1" dirty="0"/>
              <a:t>FAKÜLTELER</a:t>
            </a:r>
          </a:p>
        </p:txBody>
      </p:sp>
      <p:sp>
        <p:nvSpPr>
          <p:cNvPr id="3" name="İçerik Yer Tutucusu 2"/>
          <p:cNvSpPr>
            <a:spLocks noGrp="1"/>
          </p:cNvSpPr>
          <p:nvPr>
            <p:ph idx="1"/>
          </p:nvPr>
        </p:nvSpPr>
        <p:spPr>
          <a:xfrm>
            <a:off x="4286251" y="1671638"/>
            <a:ext cx="7219949" cy="4957762"/>
          </a:xfrm>
        </p:spPr>
        <p:txBody>
          <a:bodyPr numCol="2">
            <a:noAutofit/>
          </a:bodyPr>
          <a:lstStyle/>
          <a:p>
            <a:pPr marL="0" indent="0" algn="r">
              <a:lnSpc>
                <a:spcPct val="170000"/>
              </a:lnSpc>
              <a:buNone/>
            </a:pPr>
            <a:r>
              <a:rPr lang="tr-TR" sz="1400" dirty="0">
                <a:solidFill>
                  <a:schemeClr val="tx1"/>
                </a:solidFill>
              </a:rPr>
              <a:t>Diş Hekimliği Fakültesi</a:t>
            </a:r>
          </a:p>
          <a:p>
            <a:pPr marL="0" indent="0" algn="r">
              <a:lnSpc>
                <a:spcPct val="170000"/>
              </a:lnSpc>
              <a:buNone/>
            </a:pPr>
            <a:r>
              <a:rPr lang="tr-TR" sz="1400" dirty="0">
                <a:solidFill>
                  <a:schemeClr val="tx1"/>
                </a:solidFill>
              </a:rPr>
              <a:t>Eğitim Fakültesi</a:t>
            </a:r>
          </a:p>
          <a:p>
            <a:pPr marL="0" indent="0" algn="r">
              <a:lnSpc>
                <a:spcPct val="170000"/>
              </a:lnSpc>
              <a:buNone/>
            </a:pPr>
            <a:r>
              <a:rPr lang="tr-TR" sz="1400" dirty="0"/>
              <a:t>İnsan ve Toplum Bilimleri </a:t>
            </a:r>
            <a:r>
              <a:rPr lang="tr-TR" sz="1400" dirty="0">
                <a:solidFill>
                  <a:schemeClr val="tx1"/>
                </a:solidFill>
              </a:rPr>
              <a:t>Fakültesi</a:t>
            </a:r>
          </a:p>
          <a:p>
            <a:pPr marL="0" indent="0" algn="r">
              <a:lnSpc>
                <a:spcPct val="170000"/>
              </a:lnSpc>
              <a:buNone/>
            </a:pPr>
            <a:r>
              <a:rPr lang="tr-TR" sz="1400" dirty="0">
                <a:solidFill>
                  <a:schemeClr val="tx1"/>
                </a:solidFill>
              </a:rPr>
              <a:t>Fen Fakültesi</a:t>
            </a:r>
          </a:p>
          <a:p>
            <a:pPr marL="0" indent="0" algn="r">
              <a:lnSpc>
                <a:spcPct val="170000"/>
              </a:lnSpc>
              <a:buNone/>
            </a:pPr>
            <a:r>
              <a:rPr lang="tr-TR" sz="1400" dirty="0"/>
              <a:t>Fizyoterapi ve Rehabilitasyon Fakültesi </a:t>
            </a:r>
            <a:endParaRPr lang="tr-TR" sz="1400" dirty="0">
              <a:solidFill>
                <a:schemeClr val="tx1"/>
              </a:solidFill>
            </a:endParaRPr>
          </a:p>
          <a:p>
            <a:pPr marL="0" indent="0" algn="r">
              <a:lnSpc>
                <a:spcPct val="170000"/>
              </a:lnSpc>
              <a:buNone/>
            </a:pPr>
            <a:r>
              <a:rPr lang="tr-TR" sz="1400" dirty="0">
                <a:solidFill>
                  <a:schemeClr val="tx1"/>
                </a:solidFill>
              </a:rPr>
              <a:t>İktisadi ve İdari Bilimler Fakültesi</a:t>
            </a:r>
          </a:p>
          <a:p>
            <a:pPr marL="0" indent="0" algn="r">
              <a:lnSpc>
                <a:spcPct val="170000"/>
              </a:lnSpc>
              <a:buNone/>
            </a:pPr>
            <a:r>
              <a:rPr lang="tr-TR" sz="1400" dirty="0">
                <a:solidFill>
                  <a:schemeClr val="tx1"/>
                </a:solidFill>
              </a:rPr>
              <a:t>Hukuk Fakültesi</a:t>
            </a:r>
          </a:p>
          <a:p>
            <a:pPr marL="0" indent="0" algn="r">
              <a:lnSpc>
                <a:spcPct val="170000"/>
              </a:lnSpc>
              <a:buNone/>
            </a:pPr>
            <a:r>
              <a:rPr lang="tr-TR" sz="1400" dirty="0">
                <a:solidFill>
                  <a:schemeClr val="tx1"/>
                </a:solidFill>
              </a:rPr>
              <a:t>İlahiyat Fakültesi</a:t>
            </a:r>
          </a:p>
          <a:p>
            <a:pPr marL="0" indent="0" algn="r">
              <a:lnSpc>
                <a:spcPct val="170000"/>
              </a:lnSpc>
              <a:buNone/>
            </a:pPr>
            <a:r>
              <a:rPr lang="tr-TR" sz="1400" dirty="0">
                <a:solidFill>
                  <a:schemeClr val="tx1"/>
                </a:solidFill>
              </a:rPr>
              <a:t>İletişim Fakültesi</a:t>
            </a:r>
          </a:p>
          <a:p>
            <a:pPr marL="0" indent="0" algn="r">
              <a:lnSpc>
                <a:spcPct val="170000"/>
              </a:lnSpc>
              <a:buNone/>
            </a:pPr>
            <a:r>
              <a:rPr lang="tr-TR" sz="1400" dirty="0">
                <a:solidFill>
                  <a:schemeClr val="tx1"/>
                </a:solidFill>
              </a:rPr>
              <a:t>Mimarlık ve Tasarım Fakültesi</a:t>
            </a:r>
          </a:p>
          <a:p>
            <a:pPr marL="0" indent="0" algn="r">
              <a:lnSpc>
                <a:spcPct val="170000"/>
              </a:lnSpc>
              <a:buNone/>
            </a:pPr>
            <a:endParaRPr lang="tr-TR" sz="1400" dirty="0"/>
          </a:p>
          <a:p>
            <a:pPr marL="0" indent="0" algn="r">
              <a:lnSpc>
                <a:spcPct val="170000"/>
              </a:lnSpc>
              <a:buNone/>
            </a:pPr>
            <a:endParaRPr lang="tr-TR" sz="1400" dirty="0"/>
          </a:p>
          <a:p>
            <a:pPr marL="0" indent="0" algn="r">
              <a:lnSpc>
                <a:spcPct val="170000"/>
              </a:lnSpc>
              <a:buNone/>
            </a:pPr>
            <a:r>
              <a:rPr lang="tr-TR" sz="1400" dirty="0"/>
              <a:t>Mühendislik Fakültesi</a:t>
            </a:r>
          </a:p>
          <a:p>
            <a:pPr marL="0" indent="0" algn="r">
              <a:lnSpc>
                <a:spcPct val="170000"/>
              </a:lnSpc>
              <a:buNone/>
            </a:pPr>
            <a:r>
              <a:rPr lang="tr-TR" sz="1400" dirty="0"/>
              <a:t>Müzik ve Sahne Sanatları Fakültesi</a:t>
            </a:r>
          </a:p>
          <a:p>
            <a:pPr marL="0" indent="0" algn="r">
              <a:lnSpc>
                <a:spcPct val="170000"/>
              </a:lnSpc>
              <a:buNone/>
            </a:pPr>
            <a:r>
              <a:rPr lang="tr-TR" sz="1400" dirty="0"/>
              <a:t>Sağlık Bilimleri Fakültesi</a:t>
            </a:r>
          </a:p>
          <a:p>
            <a:pPr marL="0" indent="0" algn="r">
              <a:lnSpc>
                <a:spcPct val="170000"/>
              </a:lnSpc>
              <a:buNone/>
            </a:pPr>
            <a:r>
              <a:rPr lang="tr-TR" sz="1400" dirty="0"/>
              <a:t>Spor Bilimleri Fakültesi</a:t>
            </a:r>
          </a:p>
          <a:p>
            <a:pPr marL="0" indent="0" algn="r">
              <a:lnSpc>
                <a:spcPct val="170000"/>
              </a:lnSpc>
              <a:buNone/>
            </a:pPr>
            <a:r>
              <a:rPr lang="tr-TR" sz="1400" dirty="0"/>
              <a:t>Teknik Eğitim Fakültesi</a:t>
            </a:r>
          </a:p>
          <a:p>
            <a:pPr marL="0" indent="0" algn="r">
              <a:lnSpc>
                <a:spcPct val="170000"/>
              </a:lnSpc>
              <a:buNone/>
            </a:pPr>
            <a:r>
              <a:rPr lang="tr-TR" sz="1400" dirty="0"/>
              <a:t>Teknoloji Fakültesi</a:t>
            </a:r>
          </a:p>
          <a:p>
            <a:pPr marL="0" indent="0" algn="r">
              <a:lnSpc>
                <a:spcPct val="170000"/>
              </a:lnSpc>
              <a:buNone/>
            </a:pPr>
            <a:r>
              <a:rPr lang="tr-TR" sz="1400" dirty="0"/>
              <a:t>Tıp Fakültesi</a:t>
            </a:r>
          </a:p>
          <a:p>
            <a:pPr marL="0" indent="0" algn="r">
              <a:lnSpc>
                <a:spcPct val="170000"/>
              </a:lnSpc>
              <a:buNone/>
            </a:pPr>
            <a:r>
              <a:rPr lang="tr-TR" sz="1400" dirty="0"/>
              <a:t>Turizm Fakültesi</a:t>
            </a:r>
          </a:p>
          <a:p>
            <a:pPr marL="0" indent="0" algn="r">
              <a:lnSpc>
                <a:spcPct val="170000"/>
              </a:lnSpc>
              <a:buNone/>
            </a:pPr>
            <a:r>
              <a:rPr lang="tr-TR" sz="1400" dirty="0"/>
              <a:t>Uygulamalı Bilimler Fakültesi</a:t>
            </a:r>
          </a:p>
          <a:p>
            <a:pPr marL="0" indent="0" algn="r">
              <a:lnSpc>
                <a:spcPct val="170000"/>
              </a:lnSpc>
              <a:buNone/>
            </a:pPr>
            <a:r>
              <a:rPr lang="tr-TR" sz="14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60</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61</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62</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E27743-443D-4DF7-915A-5B32F8FB4325}"/>
              </a:ext>
            </a:extLst>
          </p:cNvPr>
          <p:cNvSpPr>
            <a:spLocks noGrp="1"/>
          </p:cNvSpPr>
          <p:nvPr>
            <p:ph type="title"/>
          </p:nvPr>
        </p:nvSpPr>
        <p:spPr/>
        <p:txBody>
          <a:bodyPr/>
          <a:lstStyle/>
          <a:p>
            <a:pPr algn="ctr"/>
            <a:r>
              <a:rPr lang="tr-TR" dirty="0"/>
              <a:t>KAMPÜSTE TEMASSIZ ÖDEME</a:t>
            </a:r>
          </a:p>
        </p:txBody>
      </p:sp>
      <p:sp>
        <p:nvSpPr>
          <p:cNvPr id="3" name="İçerik Yer Tutucusu 2">
            <a:extLst>
              <a:ext uri="{FF2B5EF4-FFF2-40B4-BE49-F238E27FC236}">
                <a16:creationId xmlns:a16="http://schemas.microsoft.com/office/drawing/2014/main" id="{B6DFF431-2101-4A51-8654-42EDC965F90A}"/>
              </a:ext>
            </a:extLst>
          </p:cNvPr>
          <p:cNvSpPr>
            <a:spLocks noGrp="1"/>
          </p:cNvSpPr>
          <p:nvPr>
            <p:ph idx="1"/>
          </p:nvPr>
        </p:nvSpPr>
        <p:spPr>
          <a:xfrm>
            <a:off x="685800" y="1700784"/>
            <a:ext cx="10820400" cy="4024125"/>
          </a:xfrm>
        </p:spPr>
        <p:txBody>
          <a:bodyPr>
            <a:normAutofit/>
          </a:bodyPr>
          <a:lstStyle/>
          <a:p>
            <a:r>
              <a:rPr lang="tr-TR" b="1" dirty="0">
                <a:solidFill>
                  <a:schemeClr val="accent6">
                    <a:lumMod val="50000"/>
                  </a:schemeClr>
                </a:solidFill>
              </a:rPr>
              <a:t>HALKBANK KAMPÜSTE UYGULAMASI</a:t>
            </a:r>
          </a:p>
          <a:p>
            <a:r>
              <a:rPr lang="tr-TR" dirty="0">
                <a:latin typeface="Candara" panose="020E0502030303020204" pitchFamily="34" charset="0"/>
              </a:rPr>
              <a:t>Mobil uygulama içindeki </a:t>
            </a:r>
            <a:r>
              <a:rPr lang="tr-TR" dirty="0" err="1">
                <a:latin typeface="Candara" panose="020E0502030303020204" pitchFamily="34" charset="0"/>
              </a:rPr>
              <a:t>karekod</a:t>
            </a:r>
            <a:r>
              <a:rPr lang="tr-TR" dirty="0">
                <a:latin typeface="Candara" panose="020E0502030303020204" pitchFamily="34" charset="0"/>
              </a:rPr>
              <a:t> ile kampüs içerisindeki yemekhane, kafeler, kantin, sosyal tesisler gibi noktalarda tüm ödemeler artık tek bir uygulamadan yapılabileceksin.</a:t>
            </a:r>
          </a:p>
          <a:p>
            <a:r>
              <a:rPr lang="tr-TR" dirty="0">
                <a:latin typeface="Candara" panose="020E0502030303020204" pitchFamily="34" charset="0"/>
              </a:rPr>
              <a:t>PAÜ yemekhanelerindeki menüler hakkında bilgi edinme, doluluk oranlarını takip etme, rezervasyon yapabilme gibi olanaklarla birlikte sağlık, kültür, spor ve sanat ile ilgili içerikler, etkinlikler, duyurular, kampüs içi anlık bildirimler de bu uygulama içinde yer alıyor.</a:t>
            </a:r>
          </a:p>
          <a:p>
            <a:r>
              <a:rPr lang="tr-TR" dirty="0">
                <a:latin typeface="Candara" panose="020E0502030303020204" pitchFamily="34" charset="0"/>
              </a:rPr>
              <a:t>Halkbank Kampüste uygulamasının indirilmesi ve Pusula Bilgi Sistemi’nde yer alan aşağıdaki linkten Temassız Ödeme ile ilgili metnin onaylanması ile işlemler otomatik olarak gerçekleştirilecek.</a:t>
            </a:r>
          </a:p>
          <a:p>
            <a:r>
              <a:rPr lang="tr-TR" dirty="0">
                <a:latin typeface="Candara" panose="020E0502030303020204" pitchFamily="34" charset="0"/>
              </a:rPr>
              <a:t>https://pusula.pau.edu.tr/yemekOnay.aspx</a:t>
            </a:r>
          </a:p>
        </p:txBody>
      </p:sp>
      <p:sp>
        <p:nvSpPr>
          <p:cNvPr id="4" name="Slayt Numarası Yer Tutucusu 3">
            <a:extLst>
              <a:ext uri="{FF2B5EF4-FFF2-40B4-BE49-F238E27FC236}">
                <a16:creationId xmlns:a16="http://schemas.microsoft.com/office/drawing/2014/main" id="{3ECD9DA0-1B8F-4E8E-8485-3C353BFCC18A}"/>
              </a:ext>
            </a:extLst>
          </p:cNvPr>
          <p:cNvSpPr>
            <a:spLocks noGrp="1"/>
          </p:cNvSpPr>
          <p:nvPr>
            <p:ph type="sldNum" sz="quarter" idx="12"/>
          </p:nvPr>
        </p:nvSpPr>
        <p:spPr/>
        <p:txBody>
          <a:bodyPr/>
          <a:lstStyle/>
          <a:p>
            <a:fld id="{F302176B-0E47-46AC-8F43-DAB4B8A37D06}" type="slidenum">
              <a:rPr lang="tr-TR" smtClean="0"/>
              <a:pPr/>
              <a:t>64</a:t>
            </a:fld>
            <a:endParaRPr lang="tr-TR"/>
          </a:p>
        </p:txBody>
      </p:sp>
    </p:spTree>
    <p:extLst>
      <p:ext uri="{BB962C8B-B14F-4D97-AF65-F5344CB8AC3E}">
        <p14:creationId xmlns:p14="http://schemas.microsoft.com/office/powerpoint/2010/main" val="405998781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Pamukkale Üniversitesi Kınıklı Yerleşkesi yemekhane binasında öğrenciler için yeşil salon ve beyaz salon olmak üzere iki salonda hizmet verilmektedir. Beyaz ve yeşil salonda önceden rezervasyon yaptırdıysan yemeğini 25 TL’ye yiyebilirsin, eğer rezervasyonun yoksa 50 TL ödemen gerekir.</a:t>
            </a:r>
          </a:p>
          <a:p>
            <a:pPr marL="0" indent="0">
              <a:buNone/>
            </a:pPr>
            <a:r>
              <a:rPr lang="tr-TR" sz="1800" dirty="0"/>
              <a:t>Halkbank Kampüste uygulaması üzerinden rezervasyonu en geç bir önceki gün saat 22.00 saatine kadar alabilirsin. </a:t>
            </a:r>
          </a:p>
          <a:p>
            <a:pPr marL="0" indent="0">
              <a:buNone/>
            </a:pPr>
            <a:endParaRPr lang="tr-TR" sz="1800" b="1" dirty="0"/>
          </a:p>
          <a:p>
            <a:pPr marL="0" indent="0">
              <a:buNone/>
            </a:pPr>
            <a:endParaRPr lang="tr-TR" sz="1800" b="1" dirty="0"/>
          </a:p>
          <a:p>
            <a:pPr marL="0" indent="0">
              <a:buNone/>
            </a:pPr>
            <a:endParaRPr lang="tr-TR" sz="1800" b="1" dirty="0"/>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65</a:t>
            </a:fld>
            <a:endParaRPr lang="tr-TR"/>
          </a:p>
        </p:txBody>
      </p:sp>
      <p:pic>
        <p:nvPicPr>
          <p:cNvPr id="4" name="Resim 3"/>
          <p:cNvPicPr>
            <a:picLocks noChangeAspect="1"/>
          </p:cNvPicPr>
          <p:nvPr/>
        </p:nvPicPr>
        <p:blipFill>
          <a:blip r:embed="rId2"/>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66</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67</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68</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3804264" y="1940717"/>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3804265" y="1520148"/>
            <a:ext cx="2477664"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69</a:t>
            </a:fld>
            <a:endParaRPr lang="tr-T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4"/>
          <a:stretch>
            <a:fillRect/>
          </a:stretch>
        </p:blipFill>
        <p:spPr>
          <a:xfrm>
            <a:off x="7546594" y="4086824"/>
            <a:ext cx="2771706" cy="195002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7726681" y="1520148"/>
            <a:ext cx="2103120"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3" name="Resim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4264" y="4162274"/>
            <a:ext cx="2556000" cy="1950022"/>
          </a:xfrm>
          <a:prstGeom prst="rect">
            <a:avLst/>
          </a:prstGeom>
        </p:spPr>
      </p:pic>
      <p:pic>
        <p:nvPicPr>
          <p:cNvPr id="15" name="Resim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46300" y="194071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70</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71</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72</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893100"/>
          </a:xfrm>
          <a:prstGeom prst="rect">
            <a:avLst/>
          </a:prstGeom>
          <a:noFill/>
        </p:spPr>
        <p:txBody>
          <a:bodyPr wrap="square" rtlCol="0">
            <a:spAutoFit/>
          </a:bodyPr>
          <a:lstStyle/>
          <a:p>
            <a:pPr algn="just"/>
            <a:r>
              <a:rPr lang="tr-TR" sz="1400" dirty="0"/>
              <a:t>Daha yeşil bir yerleşke ve sürdürülebilir çevre adına Pamukkale Üniversitesi olarak yerleşkemiz içerisinde iki noktaya “Mobil Atık Getirme Ünitesi” yerleştirilmiştir. İlki Merkez Yemekhane önü diğeri ise üniversite hastanemizin poliklinikler</a:t>
            </a:r>
          </a:p>
          <a:p>
            <a:pPr algn="just"/>
            <a:r>
              <a:rPr lang="tr-TR" sz="1400" dirty="0"/>
              <a:t>bölgesine konumlandırılmıştır.</a:t>
            </a:r>
          </a:p>
          <a:p>
            <a:pPr algn="just"/>
            <a:endParaRPr lang="tr-TR" sz="1400" dirty="0"/>
          </a:p>
          <a:p>
            <a:pPr algn="just"/>
            <a:r>
              <a:rPr lang="tr-TR" sz="1400" dirty="0"/>
              <a:t>Ayrıca 22 ayrı noktaya yerleştirilen</a:t>
            </a:r>
          </a:p>
          <a:p>
            <a:pPr algn="just"/>
            <a:r>
              <a:rPr lang="tr-TR" sz="1400" dirty="0"/>
              <a:t>yıpranma ve aşınmaya karşı dayanıklı, yüzde yüz</a:t>
            </a:r>
          </a:p>
          <a:p>
            <a:pPr algn="just"/>
            <a:r>
              <a:rPr lang="tr-TR" sz="1400" dirty="0"/>
              <a:t>sızdırmazlık özelliğine sahip 2 bin 200 litre kapasiteli</a:t>
            </a:r>
          </a:p>
          <a:p>
            <a:pPr algn="just"/>
            <a:r>
              <a:rPr lang="tr-TR" sz="1400" dirty="0"/>
              <a:t>hidrolik sistem yeraltı çöp konteynerleri ile kötü koku ve görüntü kirliliğinin önüne geçilmesi planlanmıştır.</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73</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74</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75</a:t>
            </a:fld>
            <a:endParaRPr lang="tr-TR"/>
          </a:p>
        </p:txBody>
      </p:sp>
      <p:sp>
        <p:nvSpPr>
          <p:cNvPr id="5" name="Dikdörtgen 4"/>
          <p:cNvSpPr/>
          <p:nvPr/>
        </p:nvSpPr>
        <p:spPr>
          <a:xfrm>
            <a:off x="5382185" y="1035578"/>
            <a:ext cx="6096000" cy="646331"/>
          </a:xfrm>
          <a:prstGeom prst="rect">
            <a:avLst/>
          </a:prstGeom>
        </p:spPr>
        <p:txBody>
          <a:bodyPr>
            <a:spAutoFit/>
          </a:bodyPr>
          <a:lstStyle/>
          <a:p>
            <a:r>
              <a:rPr lang="tr-TR" b="1" dirty="0" smtClean="0"/>
              <a:t>Kariyer Planlama Uygulama Ve Araştırma Merkezi (KARMER)  </a:t>
            </a:r>
            <a:endParaRPr lang="tr-TR" b="1" dirty="0"/>
          </a:p>
        </p:txBody>
      </p:sp>
      <p:sp>
        <p:nvSpPr>
          <p:cNvPr id="3" name="Dikdörtgen 2"/>
          <p:cNvSpPr/>
          <p:nvPr/>
        </p:nvSpPr>
        <p:spPr>
          <a:xfrm>
            <a:off x="726141" y="2798820"/>
            <a:ext cx="6096000" cy="2031325"/>
          </a:xfrm>
          <a:prstGeom prst="rect">
            <a:avLst/>
          </a:prstGeom>
        </p:spPr>
        <p:txBody>
          <a:bodyPr>
            <a:spAutoFit/>
          </a:bodyPr>
          <a:lstStyle/>
          <a:p>
            <a:r>
              <a:rPr lang="tr-TR" dirty="0" smtClean="0">
                <a:solidFill>
                  <a:srgbClr val="212529"/>
                </a:solidFill>
                <a:latin typeface="inherit"/>
              </a:rPr>
              <a:t>Üniversitemiz </a:t>
            </a:r>
            <a:r>
              <a:rPr lang="tr-TR" dirty="0">
                <a:solidFill>
                  <a:srgbClr val="212529"/>
                </a:solidFill>
                <a:latin typeface="inherit"/>
              </a:rPr>
              <a:t>bünyesinde Kariyer Destek hizmeti vermektedir. Yetenek Kapısı üzerinden kayıt ve başvuru yapıldığı taktirde, </a:t>
            </a:r>
            <a:r>
              <a:rPr lang="tr-TR" dirty="0" err="1">
                <a:solidFill>
                  <a:srgbClr val="212529"/>
                </a:solidFill>
                <a:latin typeface="inherit"/>
              </a:rPr>
              <a:t>KARMER’den</a:t>
            </a:r>
            <a:r>
              <a:rPr lang="tr-TR" dirty="0">
                <a:solidFill>
                  <a:srgbClr val="212529"/>
                </a:solidFill>
                <a:latin typeface="inherit"/>
              </a:rPr>
              <a:t> alınacak randevu ile Kariyer Destek hizmeti alınabilmektedir. </a:t>
            </a:r>
            <a:r>
              <a:rPr lang="tr-TR" dirty="0" err="1">
                <a:solidFill>
                  <a:srgbClr val="212529"/>
                </a:solidFill>
                <a:latin typeface="inherit"/>
              </a:rPr>
              <a:t>KARMER’in</a:t>
            </a:r>
            <a:r>
              <a:rPr lang="tr-TR" dirty="0">
                <a:solidFill>
                  <a:srgbClr val="212529"/>
                </a:solidFill>
                <a:latin typeface="inherit"/>
              </a:rPr>
              <a:t> web sayfası aynı zamanda güncel kariyer etkinliklerini ve staj duyurularını da paylaşmaktadır. </a:t>
            </a:r>
          </a:p>
          <a:p>
            <a:r>
              <a:rPr lang="tr-TR" dirty="0">
                <a:solidFill>
                  <a:srgbClr val="212529"/>
                </a:solidFill>
                <a:latin typeface="inherit"/>
              </a:rPr>
              <a:t>Erişim için: </a:t>
            </a:r>
            <a:r>
              <a:rPr lang="tr-TR" dirty="0">
                <a:solidFill>
                  <a:srgbClr val="0D6EFD"/>
                </a:solidFill>
                <a:latin typeface="inherit"/>
                <a:hlinkClick r:id="rId2"/>
              </a:rPr>
              <a:t>https://www.pau.edu.tr/kariyer</a:t>
            </a:r>
            <a:endParaRPr lang="tr-TR" b="0" i="0" dirty="0">
              <a:solidFill>
                <a:srgbClr val="212529"/>
              </a:solidFill>
              <a:effectLst/>
              <a:latin typeface="inherit"/>
            </a:endParaRPr>
          </a:p>
        </p:txBody>
      </p:sp>
      <p:pic>
        <p:nvPicPr>
          <p:cNvPr id="4" name="Resim 3"/>
          <p:cNvPicPr>
            <a:picLocks noChangeAspect="1"/>
          </p:cNvPicPr>
          <p:nvPr/>
        </p:nvPicPr>
        <p:blipFill>
          <a:blip r:embed="rId3"/>
          <a:stretch>
            <a:fillRect/>
          </a:stretch>
        </p:blipFill>
        <p:spPr>
          <a:xfrm>
            <a:off x="7315200" y="2375648"/>
            <a:ext cx="3808606" cy="3092824"/>
          </a:xfrm>
          <a:prstGeom prst="rect">
            <a:avLst/>
          </a:prstGeom>
        </p:spPr>
      </p:pic>
    </p:spTree>
    <p:extLst>
      <p:ext uri="{BB962C8B-B14F-4D97-AF65-F5344CB8AC3E}">
        <p14:creationId xmlns:p14="http://schemas.microsoft.com/office/powerpoint/2010/main" val="412199083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611907" y="952321"/>
            <a:ext cx="5422526" cy="646331"/>
          </a:xfrm>
          <a:prstGeom prst="rect">
            <a:avLst/>
          </a:prstGeom>
        </p:spPr>
        <p:txBody>
          <a:bodyPr wrap="square">
            <a:spAutoFit/>
          </a:bodyPr>
          <a:lstStyle/>
          <a:p>
            <a:r>
              <a:rPr lang="tr-TR" dirty="0"/>
              <a:t>ÖĞRENCİ KATILIMI</a:t>
            </a:r>
            <a:br>
              <a:rPr lang="tr-TR" dirty="0"/>
            </a:br>
            <a:r>
              <a:rPr lang="tr-TR" i="1" dirty="0"/>
              <a:t>«ÖNEMLİ, EŞİT VE SORUMLU OYUNCULAR»</a:t>
            </a:r>
            <a:endParaRPr lang="tr-TR" dirty="0"/>
          </a:p>
        </p:txBody>
      </p:sp>
      <p:pic>
        <p:nvPicPr>
          <p:cNvPr id="6" name="Resim 5">
            <a:extLst>
              <a:ext uri="{FF2B5EF4-FFF2-40B4-BE49-F238E27FC236}">
                <a16:creationId xmlns:a16="http://schemas.microsoft.com/office/drawing/2014/main" id="{08614772-7BC3-4FEC-99C3-DEE3A7D53E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8879" y="2655815"/>
            <a:ext cx="6003121" cy="4202185"/>
          </a:xfrm>
          <a:prstGeom prst="rect">
            <a:avLst/>
          </a:prstGeom>
        </p:spPr>
      </p:pic>
      <p:sp>
        <p:nvSpPr>
          <p:cNvPr id="9" name="Dikdörtgen 8"/>
          <p:cNvSpPr/>
          <p:nvPr/>
        </p:nvSpPr>
        <p:spPr>
          <a:xfrm>
            <a:off x="491939" y="1735596"/>
            <a:ext cx="10542494" cy="1338828"/>
          </a:xfrm>
          <a:prstGeom prst="rect">
            <a:avLst/>
          </a:prstGeom>
        </p:spPr>
        <p:txBody>
          <a:bodyPr wrap="square">
            <a:spAutoFit/>
          </a:bodyPr>
          <a:lstStyle/>
          <a:p>
            <a:pPr lvl="0">
              <a:lnSpc>
                <a:spcPct val="150000"/>
              </a:lnSpc>
            </a:pPr>
            <a:r>
              <a:rPr lang="tr-TR" dirty="0">
                <a:solidFill>
                  <a:prstClr val="black"/>
                </a:solidFill>
              </a:rPr>
              <a:t>Aktif öğrenci </a:t>
            </a:r>
            <a:r>
              <a:rPr lang="tr-TR" dirty="0">
                <a:solidFill>
                  <a:prstClr val="black"/>
                </a:solidFill>
                <a:sym typeface="Wingdings" panose="05000000000000000000" pitchFamily="2" charset="2"/>
              </a:rPr>
              <a:t></a:t>
            </a:r>
            <a:r>
              <a:rPr lang="tr-TR" dirty="0">
                <a:solidFill>
                  <a:prstClr val="black"/>
                </a:solidFill>
              </a:rPr>
              <a:t> “çalışmaya önemli ölçüde zaman harcayan, yerleşkede vakit geçiren, öğrenci organizasyonlarına aktif katılan, öğrenciler ve biriminin diğer personelleri ile sık sık etkileşime giren kişi”</a:t>
            </a:r>
          </a:p>
        </p:txBody>
      </p:sp>
      <p:sp>
        <p:nvSpPr>
          <p:cNvPr id="10" name="İçerik Yer Tutucusu 2">
            <a:extLst>
              <a:ext uri="{FF2B5EF4-FFF2-40B4-BE49-F238E27FC236}">
                <a16:creationId xmlns:a16="http://schemas.microsoft.com/office/drawing/2014/main" id="{B0ECB63A-2229-4633-B5B3-EE04A05196D8}"/>
              </a:ext>
            </a:extLst>
          </p:cNvPr>
          <p:cNvSpPr txBox="1">
            <a:spLocks/>
          </p:cNvSpPr>
          <p:nvPr/>
        </p:nvSpPr>
        <p:spPr>
          <a:xfrm>
            <a:off x="1014748" y="3582300"/>
            <a:ext cx="5099180" cy="313810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Sürekli Öğrenme ve Gelişim</a:t>
            </a:r>
          </a:p>
          <a:p>
            <a:pPr marL="285750" indent="-285750">
              <a:lnSpc>
                <a:spcPct val="150000"/>
              </a:lnSpc>
              <a:buFont typeface="Wingdings" panose="05000000000000000000" pitchFamily="2" charset="2"/>
              <a:buChar char="ü"/>
            </a:pPr>
            <a:r>
              <a:rPr lang="tr-TR" dirty="0"/>
              <a:t>Aidiyet ve Motivasyon</a:t>
            </a:r>
          </a:p>
          <a:p>
            <a:pPr marL="285750" indent="-285750">
              <a:lnSpc>
                <a:spcPct val="150000"/>
              </a:lnSpc>
              <a:buFont typeface="Wingdings" panose="05000000000000000000" pitchFamily="2" charset="2"/>
              <a:buChar char="ü"/>
            </a:pPr>
            <a:r>
              <a:rPr lang="tr-TR" dirty="0"/>
              <a:t>Farklı Deneyimler</a:t>
            </a:r>
          </a:p>
          <a:p>
            <a:pPr marL="285750" indent="-285750">
              <a:lnSpc>
                <a:spcPct val="150000"/>
              </a:lnSpc>
              <a:buFont typeface="Wingdings" panose="05000000000000000000" pitchFamily="2" charset="2"/>
              <a:buChar char="ü"/>
            </a:pPr>
            <a:r>
              <a:rPr lang="tr-TR" dirty="0"/>
              <a:t>Problem Çözme</a:t>
            </a:r>
          </a:p>
          <a:p>
            <a:pPr marL="285750" indent="-285750">
              <a:lnSpc>
                <a:spcPct val="150000"/>
              </a:lnSpc>
              <a:buFont typeface="Wingdings" panose="05000000000000000000" pitchFamily="2" charset="2"/>
              <a:buChar char="ü"/>
            </a:pPr>
            <a:r>
              <a:rPr lang="tr-TR" dirty="0"/>
              <a:t>Sorumluluk</a:t>
            </a:r>
          </a:p>
          <a:p>
            <a:pPr marL="285750" indent="-285750">
              <a:lnSpc>
                <a:spcPct val="150000"/>
              </a:lnSpc>
              <a:buFont typeface="Wingdings" panose="05000000000000000000" pitchFamily="2" charset="2"/>
              <a:buChar char="ü"/>
            </a:pPr>
            <a:r>
              <a:rPr lang="tr-TR" dirty="0"/>
              <a:t>Gönüllülük</a:t>
            </a:r>
          </a:p>
        </p:txBody>
      </p:sp>
      <p:sp>
        <p:nvSpPr>
          <p:cNvPr id="3" name="Dikdörtgen 2"/>
          <p:cNvSpPr/>
          <p:nvPr/>
        </p:nvSpPr>
        <p:spPr>
          <a:xfrm>
            <a:off x="6113928" y="173256"/>
            <a:ext cx="4992221" cy="646331"/>
          </a:xfrm>
          <a:prstGeom prst="rect">
            <a:avLst/>
          </a:prstGeom>
        </p:spPr>
        <p:txBody>
          <a:bodyPr wrap="square">
            <a:spAutoFit/>
          </a:bodyPr>
          <a:lstStyle/>
          <a:p>
            <a:pPr algn="just"/>
            <a:r>
              <a:rPr lang="tr-TR" b="1" dirty="0">
                <a:solidFill>
                  <a:srgbClr val="212529"/>
                </a:solidFill>
                <a:latin typeface="inherit"/>
              </a:rPr>
              <a:t>Kalite Yönetimi ve Veri Değerlendirme Uygulama ve Araştırma Merkezi (KAVDEM) </a:t>
            </a:r>
            <a:endParaRPr lang="tr-TR" b="1" i="0" dirty="0">
              <a:solidFill>
                <a:srgbClr val="212529"/>
              </a:solidFill>
              <a:effectLst/>
              <a:latin typeface="Roboto"/>
            </a:endParaRPr>
          </a:p>
        </p:txBody>
      </p:sp>
    </p:spTree>
    <p:extLst>
      <p:ext uri="{BB962C8B-B14F-4D97-AF65-F5344CB8AC3E}">
        <p14:creationId xmlns:p14="http://schemas.microsoft.com/office/powerpoint/2010/main" val="93622241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214804" y="1100102"/>
            <a:ext cx="6979669" cy="369332"/>
          </a:xfrm>
          <a:prstGeom prst="rect">
            <a:avLst/>
          </a:prstGeom>
        </p:spPr>
        <p:txBody>
          <a:bodyPr wrap="square">
            <a:spAutoFit/>
          </a:bodyPr>
          <a:lstStyle/>
          <a:p>
            <a:r>
              <a:rPr lang="tr-TR" b="1" dirty="0"/>
              <a:t>YÜKSEKÖĞRETİMDE KALİTE GÜVENCE SİSTEMİNİN HEDEFİ</a:t>
            </a:r>
            <a:endParaRPr lang="tr-TR" dirty="0"/>
          </a:p>
        </p:txBody>
      </p:sp>
      <p:pic>
        <p:nvPicPr>
          <p:cNvPr id="2" name="Resim 1"/>
          <p:cNvPicPr>
            <a:picLocks noChangeAspect="1"/>
          </p:cNvPicPr>
          <p:nvPr/>
        </p:nvPicPr>
        <p:blipFill rotWithShape="1">
          <a:blip r:embed="rId2"/>
          <a:srcRect l="209" r="429"/>
          <a:stretch/>
        </p:blipFill>
        <p:spPr>
          <a:xfrm>
            <a:off x="790144" y="1469434"/>
            <a:ext cx="8732548" cy="3712166"/>
          </a:xfrm>
          <a:prstGeom prst="rect">
            <a:avLst/>
          </a:prstGeom>
        </p:spPr>
      </p:pic>
      <p:sp>
        <p:nvSpPr>
          <p:cNvPr id="4" name="Dikdörtgen 3"/>
          <p:cNvSpPr/>
          <p:nvPr/>
        </p:nvSpPr>
        <p:spPr>
          <a:xfrm>
            <a:off x="4214804" y="4673769"/>
            <a:ext cx="7758546" cy="1754326"/>
          </a:xfrm>
          <a:prstGeom prst="rect">
            <a:avLst/>
          </a:prstGeom>
        </p:spPr>
        <p:txBody>
          <a:bodyPr wrap="square">
            <a:spAutoFit/>
          </a:bodyPr>
          <a:lstStyle/>
          <a:p>
            <a:r>
              <a:rPr lang="tr-TR" dirty="0">
                <a:solidFill>
                  <a:srgbClr val="000000"/>
                </a:solidFill>
                <a:latin typeface="Arial-BoldMT"/>
              </a:rPr>
              <a:t>Yükseköğretim kurumlarında kalite güvence sisteminin en önemli boyutu; öğrencilerin hedeflenen yeterliliklere ulaşabilmesinin güvence altına alınmasıdır. </a:t>
            </a:r>
          </a:p>
          <a:p>
            <a:endParaRPr lang="tr-TR" b="1" dirty="0">
              <a:solidFill>
                <a:srgbClr val="000000"/>
              </a:solidFill>
              <a:latin typeface="Arial-BoldMT"/>
            </a:endParaRPr>
          </a:p>
          <a:p>
            <a:r>
              <a:rPr lang="tr-TR" dirty="0">
                <a:solidFill>
                  <a:srgbClr val="000000"/>
                </a:solidFill>
                <a:latin typeface="Arial-BoldMT"/>
              </a:rPr>
              <a:t>Bu nedenle öğrenciler </a:t>
            </a:r>
            <a:r>
              <a:rPr lang="tr-TR" dirty="0">
                <a:solidFill>
                  <a:srgbClr val="000000"/>
                </a:solidFill>
                <a:latin typeface="ArialMT"/>
              </a:rPr>
              <a:t>yükseköğretimde kalite güvencesi süreçlerinin en önemli paydaşlarından birisi olup süreçlere katılımı beklenmektedir.</a:t>
            </a:r>
          </a:p>
        </p:txBody>
      </p:sp>
    </p:spTree>
    <p:extLst>
      <p:ext uri="{BB962C8B-B14F-4D97-AF65-F5344CB8AC3E}">
        <p14:creationId xmlns:p14="http://schemas.microsoft.com/office/powerpoint/2010/main" val="255187617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78</a:t>
            </a:fld>
            <a:endParaRPr lang="tr-TR" dirty="0"/>
          </a:p>
        </p:txBody>
      </p:sp>
      <p:sp>
        <p:nvSpPr>
          <p:cNvPr id="3" name="Dikdörtgen 2"/>
          <p:cNvSpPr/>
          <p:nvPr/>
        </p:nvSpPr>
        <p:spPr>
          <a:xfrm>
            <a:off x="5168701" y="729972"/>
            <a:ext cx="5665695" cy="584775"/>
          </a:xfrm>
          <a:prstGeom prst="rect">
            <a:avLst/>
          </a:prstGeom>
        </p:spPr>
        <p:txBody>
          <a:bodyPr wrap="square">
            <a:spAutoFit/>
          </a:bodyPr>
          <a:lstStyle/>
          <a:p>
            <a:r>
              <a:rPr lang="tr-TR" sz="3200" dirty="0"/>
              <a:t>ÖĞRENCİ KATILIMI NASIL?</a:t>
            </a:r>
          </a:p>
        </p:txBody>
      </p:sp>
      <p:pic>
        <p:nvPicPr>
          <p:cNvPr id="4" name="Resim 3">
            <a:extLst>
              <a:ext uri="{FF2B5EF4-FFF2-40B4-BE49-F238E27FC236}">
                <a16:creationId xmlns:a16="http://schemas.microsoft.com/office/drawing/2014/main" id="{D855472F-857F-49A7-BDA3-3795F38146B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28" t="12718" r="4615" b="9333"/>
          <a:stretch/>
        </p:blipFill>
        <p:spPr>
          <a:xfrm>
            <a:off x="5607161" y="1314747"/>
            <a:ext cx="5137299" cy="4436758"/>
          </a:xfrm>
          <a:prstGeom prst="rect">
            <a:avLst/>
          </a:prstGeom>
        </p:spPr>
      </p:pic>
      <p:sp>
        <p:nvSpPr>
          <p:cNvPr id="5" name="İçerik Yer Tutucusu 2">
            <a:extLst>
              <a:ext uri="{FF2B5EF4-FFF2-40B4-BE49-F238E27FC236}">
                <a16:creationId xmlns:a16="http://schemas.microsoft.com/office/drawing/2014/main" id="{14FF0742-3D5F-4D18-B5B2-C7614CE2418E}"/>
              </a:ext>
            </a:extLst>
          </p:cNvPr>
          <p:cNvSpPr txBox="1">
            <a:spLocks/>
          </p:cNvSpPr>
          <p:nvPr/>
        </p:nvSpPr>
        <p:spPr>
          <a:xfrm>
            <a:off x="696491" y="1835078"/>
            <a:ext cx="5099180" cy="43898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Fakülte/Bölüm Program Değerlendirme Komiteleri</a:t>
            </a:r>
          </a:p>
          <a:p>
            <a:pPr marL="285750" indent="-285750">
              <a:lnSpc>
                <a:spcPct val="150000"/>
              </a:lnSpc>
              <a:buFont typeface="Wingdings" panose="05000000000000000000" pitchFamily="2" charset="2"/>
              <a:buChar char="ü"/>
            </a:pPr>
            <a:r>
              <a:rPr lang="tr-TR" dirty="0"/>
              <a:t>Fakülte/Bölüm Kurulları</a:t>
            </a:r>
          </a:p>
          <a:p>
            <a:pPr marL="285750" indent="-285750">
              <a:lnSpc>
                <a:spcPct val="150000"/>
              </a:lnSpc>
              <a:buFont typeface="Wingdings" panose="05000000000000000000" pitchFamily="2" charset="2"/>
              <a:buChar char="ü"/>
            </a:pPr>
            <a:r>
              <a:rPr lang="tr-TR" dirty="0"/>
              <a:t>Bölüm Danışma Kurulları</a:t>
            </a:r>
          </a:p>
          <a:p>
            <a:pPr marL="285750" indent="-285750">
              <a:lnSpc>
                <a:spcPct val="150000"/>
              </a:lnSpc>
              <a:buFont typeface="Wingdings" panose="05000000000000000000" pitchFamily="2" charset="2"/>
              <a:buChar char="ü"/>
            </a:pPr>
            <a:r>
              <a:rPr lang="tr-TR" dirty="0"/>
              <a:t>Kalite Komisyonu Öğrenci Temsilcisi</a:t>
            </a:r>
          </a:p>
          <a:p>
            <a:pPr marL="285750" indent="-285750">
              <a:lnSpc>
                <a:spcPct val="150000"/>
              </a:lnSpc>
              <a:buFont typeface="Wingdings" panose="05000000000000000000" pitchFamily="2" charset="2"/>
              <a:buChar char="ü"/>
            </a:pPr>
            <a:r>
              <a:rPr lang="tr-TR" dirty="0"/>
              <a:t>Birim </a:t>
            </a:r>
            <a:r>
              <a:rPr lang="tr-TR"/>
              <a:t>Kalite Komiteleri</a:t>
            </a:r>
            <a:endParaRPr lang="tr-TR" dirty="0"/>
          </a:p>
        </p:txBody>
      </p:sp>
      <p:sp>
        <p:nvSpPr>
          <p:cNvPr id="6" name="Dikdörtgen 5">
            <a:extLst>
              <a:ext uri="{FF2B5EF4-FFF2-40B4-BE49-F238E27FC236}">
                <a16:creationId xmlns:a16="http://schemas.microsoft.com/office/drawing/2014/main" id="{C46E597D-9729-4BEF-A597-794BF338C76E}"/>
              </a:ext>
            </a:extLst>
          </p:cNvPr>
          <p:cNvSpPr/>
          <p:nvPr/>
        </p:nvSpPr>
        <p:spPr>
          <a:xfrm>
            <a:off x="8134618" y="5566839"/>
            <a:ext cx="2699778" cy="369332"/>
          </a:xfrm>
          <a:prstGeom prst="rect">
            <a:avLst/>
          </a:prstGeom>
        </p:spPr>
        <p:txBody>
          <a:bodyPr wrap="none">
            <a:spAutoFit/>
          </a:bodyPr>
          <a:lstStyle/>
          <a:p>
            <a:r>
              <a:rPr lang="tr-TR" i="1" dirty="0"/>
              <a:t>«ÖĞRENCİ HER YERDE»</a:t>
            </a:r>
            <a:endParaRPr lang="tr-TR" dirty="0"/>
          </a:p>
        </p:txBody>
      </p:sp>
    </p:spTree>
    <p:extLst>
      <p:ext uri="{BB962C8B-B14F-4D97-AF65-F5344CB8AC3E}">
        <p14:creationId xmlns:p14="http://schemas.microsoft.com/office/powerpoint/2010/main" val="70738795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79</a:t>
            </a:fld>
            <a:endParaRPr lang="tr-TR"/>
          </a:p>
        </p:txBody>
      </p:sp>
      <p:sp>
        <p:nvSpPr>
          <p:cNvPr id="3" name="Unvan 1">
            <a:extLst>
              <a:ext uri="{FF2B5EF4-FFF2-40B4-BE49-F238E27FC236}">
                <a16:creationId xmlns:a16="http://schemas.microsoft.com/office/drawing/2014/main" id="{1A910938-AAC9-4ADC-AB4E-AA48621F1E10}"/>
              </a:ext>
            </a:extLst>
          </p:cNvPr>
          <p:cNvSpPr txBox="1">
            <a:spLocks/>
          </p:cNvSpPr>
          <p:nvPr/>
        </p:nvSpPr>
        <p:spPr>
          <a:xfrm>
            <a:off x="2792963" y="612283"/>
            <a:ext cx="8610600" cy="1293028"/>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a:t>ANKETLER</a:t>
            </a:r>
            <a:endParaRPr lang="tr-TR" dirty="0"/>
          </a:p>
        </p:txBody>
      </p:sp>
      <p:sp>
        <p:nvSpPr>
          <p:cNvPr id="4" name="İçerik Yer Tutucusu 2">
            <a:extLst>
              <a:ext uri="{FF2B5EF4-FFF2-40B4-BE49-F238E27FC236}">
                <a16:creationId xmlns:a16="http://schemas.microsoft.com/office/drawing/2014/main" id="{48DA286B-7AF5-46C7-8C80-0032C1DB2BB7}"/>
              </a:ext>
            </a:extLst>
          </p:cNvPr>
          <p:cNvSpPr txBox="1">
            <a:spLocks/>
          </p:cNvSpPr>
          <p:nvPr/>
        </p:nvSpPr>
        <p:spPr>
          <a:xfrm>
            <a:off x="685800" y="2054601"/>
            <a:ext cx="5257800" cy="402412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200000"/>
              </a:lnSpc>
              <a:buFont typeface="Wingdings" panose="05000000000000000000" pitchFamily="2" charset="2"/>
              <a:buChar char="Ø"/>
            </a:pPr>
            <a:r>
              <a:rPr lang="tr-TR"/>
              <a:t>PUSULA Bilgi Sistemi</a:t>
            </a:r>
          </a:p>
          <a:p>
            <a:pPr lvl="1">
              <a:lnSpc>
                <a:spcPct val="200000"/>
              </a:lnSpc>
              <a:buFont typeface="Wingdings" panose="05000000000000000000" pitchFamily="2" charset="2"/>
              <a:buChar char="ü"/>
            </a:pPr>
            <a:r>
              <a:rPr lang="tr-TR"/>
              <a:t>DERS DEĞERLENDİRME ANKETLERİ</a:t>
            </a:r>
          </a:p>
          <a:p>
            <a:pPr lvl="1">
              <a:lnSpc>
                <a:spcPct val="200000"/>
              </a:lnSpc>
              <a:buFont typeface="Wingdings" panose="05000000000000000000" pitchFamily="2" charset="2"/>
              <a:buChar char="ü"/>
            </a:pPr>
            <a:r>
              <a:rPr lang="tr-TR"/>
              <a:t>DERS KAZANIMLARI ANKETİ</a:t>
            </a:r>
          </a:p>
          <a:p>
            <a:pPr lvl="1">
              <a:lnSpc>
                <a:spcPct val="200000"/>
              </a:lnSpc>
              <a:buFont typeface="Wingdings" panose="05000000000000000000" pitchFamily="2" charset="2"/>
              <a:buChar char="ü"/>
            </a:pPr>
            <a:r>
              <a:rPr lang="tr-TR"/>
              <a:t>PROGRAM YETERLİLİKLERİ ANKETİ</a:t>
            </a:r>
          </a:p>
          <a:p>
            <a:pPr lvl="1">
              <a:lnSpc>
                <a:spcPct val="200000"/>
              </a:lnSpc>
              <a:buFont typeface="Wingdings" panose="05000000000000000000" pitchFamily="2" charset="2"/>
              <a:buChar char="ü"/>
            </a:pPr>
            <a:r>
              <a:rPr lang="tr-TR"/>
              <a:t>AKTS İŞ YÜKÜ ANKETİ</a:t>
            </a:r>
          </a:p>
          <a:p>
            <a:pPr>
              <a:lnSpc>
                <a:spcPct val="200000"/>
              </a:lnSpc>
              <a:buFont typeface="Wingdings" panose="05000000000000000000" pitchFamily="2" charset="2"/>
              <a:buChar char="Ø"/>
            </a:pPr>
            <a:r>
              <a:rPr lang="tr-TR"/>
              <a:t>ÖZDEĞERLENDİRME ANKETİ (YILLIK)</a:t>
            </a:r>
            <a:endParaRPr lang="tr-TR" dirty="0"/>
          </a:p>
        </p:txBody>
      </p:sp>
      <p:sp>
        <p:nvSpPr>
          <p:cNvPr id="5" name="İçerik Yer Tutucusu 2">
            <a:extLst>
              <a:ext uri="{FF2B5EF4-FFF2-40B4-BE49-F238E27FC236}">
                <a16:creationId xmlns:a16="http://schemas.microsoft.com/office/drawing/2014/main" id="{F9629CB4-678F-4B45-AD00-E08744BDE31B}"/>
              </a:ext>
            </a:extLst>
          </p:cNvPr>
          <p:cNvSpPr txBox="1">
            <a:spLocks/>
          </p:cNvSpPr>
          <p:nvPr/>
        </p:nvSpPr>
        <p:spPr>
          <a:xfrm>
            <a:off x="6380583" y="1746113"/>
            <a:ext cx="5257800" cy="4024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200000"/>
              </a:lnSpc>
              <a:buNone/>
            </a:pPr>
            <a:r>
              <a:rPr lang="tr-TR" dirty="0"/>
              <a:t>Aldığınız eğitim ve hizmetlerin kalitesini iyileştirmek, Üniversitemizin sürekli gelişimini sağlamak amacıyla görüşleriniz bizim için değerli…</a:t>
            </a:r>
          </a:p>
        </p:txBody>
      </p:sp>
      <p:pic>
        <p:nvPicPr>
          <p:cNvPr id="6" name="Resim 5">
            <a:extLst>
              <a:ext uri="{FF2B5EF4-FFF2-40B4-BE49-F238E27FC236}">
                <a16:creationId xmlns:a16="http://schemas.microsoft.com/office/drawing/2014/main" id="{1A128F04-80F2-40C3-AB4E-CB20F5E921A8}"/>
              </a:ext>
            </a:extLst>
          </p:cNvPr>
          <p:cNvPicPr>
            <a:picLocks noChangeAspect="1"/>
          </p:cNvPicPr>
          <p:nvPr/>
        </p:nvPicPr>
        <p:blipFill>
          <a:blip r:embed="rId3" cstate="print">
            <a:clrChange>
              <a:clrFrom>
                <a:srgbClr val="D6E7FB"/>
              </a:clrFrom>
              <a:clrTo>
                <a:srgbClr val="D6E7FB">
                  <a:alpha val="0"/>
                </a:srgbClr>
              </a:clrTo>
            </a:clrChange>
            <a:extLst>
              <a:ext uri="{28A0092B-C50C-407E-A947-70E740481C1C}">
                <a14:useLocalDpi xmlns:a14="http://schemas.microsoft.com/office/drawing/2010/main" val="0"/>
              </a:ext>
            </a:extLst>
          </a:blip>
          <a:stretch>
            <a:fillRect/>
          </a:stretch>
        </p:blipFill>
        <p:spPr>
          <a:xfrm>
            <a:off x="8415705" y="3724390"/>
            <a:ext cx="3659661" cy="3659661"/>
          </a:xfrm>
          <a:prstGeom prst="rect">
            <a:avLst/>
          </a:prstGeom>
        </p:spPr>
      </p:pic>
    </p:spTree>
    <p:extLst>
      <p:ext uri="{BB962C8B-B14F-4D97-AF65-F5344CB8AC3E}">
        <p14:creationId xmlns:p14="http://schemas.microsoft.com/office/powerpoint/2010/main" val="11487319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80</a:t>
            </a:fld>
            <a:endParaRPr lang="tr-TR"/>
          </a:p>
        </p:txBody>
      </p:sp>
      <p:sp>
        <p:nvSpPr>
          <p:cNvPr id="3" name="Unvan 1">
            <a:extLst>
              <a:ext uri="{FF2B5EF4-FFF2-40B4-BE49-F238E27FC236}">
                <a16:creationId xmlns:a16="http://schemas.microsoft.com/office/drawing/2014/main" id="{3587D680-CFB6-4DE9-8B8D-2086C5DFA270}"/>
              </a:ext>
            </a:extLst>
          </p:cNvPr>
          <p:cNvSpPr txBox="1">
            <a:spLocks/>
          </p:cNvSpPr>
          <p:nvPr/>
        </p:nvSpPr>
        <p:spPr>
          <a:xfrm>
            <a:off x="2599764" y="47717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dirty="0"/>
              <a:t>GENEL BİLDİRİM(ÖNERİ) SİSTEMİ</a:t>
            </a:r>
          </a:p>
        </p:txBody>
      </p:sp>
      <p:pic>
        <p:nvPicPr>
          <p:cNvPr id="4" name="Resim 3"/>
          <p:cNvPicPr>
            <a:picLocks noChangeAspect="1"/>
          </p:cNvPicPr>
          <p:nvPr/>
        </p:nvPicPr>
        <p:blipFill>
          <a:blip r:embed="rId2"/>
          <a:stretch>
            <a:fillRect/>
          </a:stretch>
        </p:blipFill>
        <p:spPr>
          <a:xfrm>
            <a:off x="251928" y="1424276"/>
            <a:ext cx="4154840" cy="3185046"/>
          </a:xfrm>
          <a:prstGeom prst="rect">
            <a:avLst/>
          </a:prstGeom>
        </p:spPr>
      </p:pic>
      <p:pic>
        <p:nvPicPr>
          <p:cNvPr id="5" name="Resim 4"/>
          <p:cNvPicPr>
            <a:picLocks noChangeAspect="1"/>
          </p:cNvPicPr>
          <p:nvPr/>
        </p:nvPicPr>
        <p:blipFill>
          <a:blip r:embed="rId3"/>
          <a:stretch>
            <a:fillRect/>
          </a:stretch>
        </p:blipFill>
        <p:spPr>
          <a:xfrm>
            <a:off x="5136812" y="1358767"/>
            <a:ext cx="6875851" cy="5175250"/>
          </a:xfrm>
          <a:prstGeom prst="rect">
            <a:avLst/>
          </a:prstGeom>
        </p:spPr>
      </p:pic>
      <p:sp>
        <p:nvSpPr>
          <p:cNvPr id="6" name="İçerik Yer Tutucusu 2">
            <a:extLst>
              <a:ext uri="{FF2B5EF4-FFF2-40B4-BE49-F238E27FC236}">
                <a16:creationId xmlns:a16="http://schemas.microsoft.com/office/drawing/2014/main" id="{5108EE76-9F58-4DF3-8978-F4B1050F2291}"/>
              </a:ext>
            </a:extLst>
          </p:cNvPr>
          <p:cNvSpPr txBox="1">
            <a:spLocks/>
          </p:cNvSpPr>
          <p:nvPr/>
        </p:nvSpPr>
        <p:spPr>
          <a:xfrm>
            <a:off x="251928" y="4609322"/>
            <a:ext cx="5024584" cy="17634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tr-TR"/>
              <a:t>Üniversitede yaşadığınız deneyimlere yönelik istek, memnuniyet, öneri ya da şikayetlerinizi paylaşabilirsiniz…</a:t>
            </a:r>
          </a:p>
          <a:p>
            <a:pPr marL="0" indent="0">
              <a:buFont typeface="Arial" panose="020B0604020202020204" pitchFamily="34" charset="0"/>
              <a:buNone/>
            </a:pPr>
            <a:r>
              <a:rPr lang="tr-TR">
                <a:hlinkClick r:id="rId4"/>
              </a:rPr>
              <a:t>Genel Bildirim Sistemi</a:t>
            </a:r>
            <a:endParaRPr lang="tr-TR" dirty="0"/>
          </a:p>
        </p:txBody>
      </p:sp>
    </p:spTree>
    <p:extLst>
      <p:ext uri="{BB962C8B-B14F-4D97-AF65-F5344CB8AC3E}">
        <p14:creationId xmlns:p14="http://schemas.microsoft.com/office/powerpoint/2010/main" val="183517876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81</a:t>
            </a:fld>
            <a:endParaRPr lang="tr-TR"/>
          </a:p>
        </p:txBody>
      </p:sp>
      <p:sp>
        <p:nvSpPr>
          <p:cNvPr id="3" name="Metin kutusu 2">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5" name="İçerik Yer Tutucusu 1"/>
          <p:cNvSpPr txBox="1">
            <a:spLocks/>
          </p:cNvSpPr>
          <p:nvPr/>
        </p:nvSpPr>
        <p:spPr>
          <a:xfrm>
            <a:off x="6692348" y="4453378"/>
            <a:ext cx="4452730" cy="1080120"/>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r>
              <a:rPr lang="tr-TR" sz="3600" i="1" cap="all" dirty="0">
                <a:latin typeface="+mj-lt"/>
                <a:ea typeface="+mj-ea"/>
                <a:cs typeface="+mj-cs"/>
              </a:rPr>
              <a:t>Oryantasyon programı</a:t>
            </a:r>
          </a:p>
          <a:p>
            <a:pPr marL="0" indent="0" algn="ctr">
              <a:buFont typeface="Arial" panose="020B0604020202020204" pitchFamily="34" charset="0"/>
              <a:buNone/>
            </a:pPr>
            <a:r>
              <a:rPr lang="tr-TR" sz="3600" i="1" cap="all" dirty="0">
                <a:latin typeface="+mj-lt"/>
                <a:ea typeface="+mj-ea"/>
                <a:cs typeface="+mj-cs"/>
              </a:rPr>
              <a:t>ile ilgili Ayrıntılı bilgi için</a:t>
            </a:r>
          </a:p>
          <a:p>
            <a:pPr marL="0" indent="0" algn="ctr">
              <a:buFont typeface="Arial" panose="020B0604020202020204" pitchFamily="34" charset="0"/>
              <a:buNone/>
            </a:pPr>
            <a:r>
              <a:rPr lang="tr-TR" sz="3600" b="1" i="1" cap="all" dirty="0">
                <a:latin typeface="+mj-lt"/>
                <a:ea typeface="+mj-ea"/>
                <a:cs typeface="+mj-cs"/>
                <a:hlinkClick r:id="rId4"/>
              </a:rPr>
              <a:t>www.pau.edu.tr/pdrem</a:t>
            </a:r>
            <a:endParaRPr lang="tr-TR" sz="3600" b="1" i="1" cap="all" dirty="0">
              <a:latin typeface="+mj-lt"/>
              <a:ea typeface="+mj-ea"/>
              <a:cs typeface="+mj-cs"/>
            </a:endParaRPr>
          </a:p>
          <a:p>
            <a:pPr marL="0" indent="0" algn="ctr">
              <a:buFont typeface="Arial" panose="020B0604020202020204" pitchFamily="34" charset="0"/>
              <a:buNone/>
            </a:pPr>
            <a:endParaRPr lang="tr-TR" sz="3600" b="1" i="1" cap="all" dirty="0">
              <a:latin typeface="+mj-lt"/>
              <a:ea typeface="+mj-ea"/>
              <a:cs typeface="+mj-cs"/>
            </a:endParaRPr>
          </a:p>
        </p:txBody>
      </p:sp>
    </p:spTree>
    <p:extLst>
      <p:ext uri="{BB962C8B-B14F-4D97-AF65-F5344CB8AC3E}">
        <p14:creationId xmlns:p14="http://schemas.microsoft.com/office/powerpoint/2010/main" val="10209486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timing>
    <p:tnLst>
      <p:par>
        <p:cTn id="1" dur="indefinite" restart="never" nodeType="tmRoot"/>
      </p:par>
    </p:tnLst>
  </p:timing>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5405</TotalTime>
  <Words>4160</Words>
  <Application>Microsoft Office PowerPoint</Application>
  <PresentationFormat>Geniş ekran</PresentationFormat>
  <Paragraphs>678</Paragraphs>
  <Slides>81</Slides>
  <Notes>3</Notes>
  <HiddenSlides>0</HiddenSlides>
  <MMClips>0</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81</vt:i4>
      </vt:variant>
    </vt:vector>
  </HeadingPairs>
  <TitlesOfParts>
    <vt:vector size="95" baseType="lpstr">
      <vt:lpstr>Arial</vt:lpstr>
      <vt:lpstr>Arial-BoldMT</vt:lpstr>
      <vt:lpstr>ArialMT</vt:lpstr>
      <vt:lpstr>Calibri</vt:lpstr>
      <vt:lpstr>Cambria</vt:lpstr>
      <vt:lpstr>Candara</vt:lpstr>
      <vt:lpstr>Century Gothic</vt:lpstr>
      <vt:lpstr>inherit</vt:lpstr>
      <vt:lpstr>MV Boli</vt:lpstr>
      <vt:lpstr>Roboto</vt:lpstr>
      <vt:lpstr>Segoe Print</vt:lpstr>
      <vt:lpstr>Times New Roman</vt:lpstr>
      <vt:lpstr>Wingdings</vt:lpstr>
      <vt:lpstr>Uçak İzi</vt:lpstr>
      <vt:lpstr>PAMUKKALE ÜNİVERSİTESİ  oryantasyon programı 15 EYLÜL- 19 EYLÜL 2025</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PSİKOLOJİK DANIŞMA VE REHBERLİK  EĞİTİM, UYGULAMA VE ARAŞTIRMA MERKEZİ </vt:lpstr>
      <vt:lpstr>ÖĞRENCİ DESTEK BİRİMİ (ÖDB)</vt:lpstr>
      <vt:lpstr>PowerPoint Sunusu</vt:lpstr>
      <vt:lpstr>KARİYER PLANLAMA VE UYGULAMA MERKEZİ</vt:lpstr>
      <vt:lpstr>PowerPoint Sunusu</vt:lpstr>
      <vt:lpstr>PowerPoint Sunusu</vt:lpstr>
      <vt:lpstr>PowerPoint Sunusu</vt:lpstr>
      <vt:lpstr>PowerPoint Sunusu</vt:lpstr>
      <vt:lpstr>PowerPoint Sunusu</vt:lpstr>
      <vt:lpstr>PowerPoint Sunusu</vt:lpstr>
      <vt:lpstr>KAMPÜSTE TEMASSIZ ÖDEME</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Pau</cp:lastModifiedBy>
  <cp:revision>414</cp:revision>
  <dcterms:modified xsi:type="dcterms:W3CDTF">2025-09-05T07:57:38Z</dcterms:modified>
</cp:coreProperties>
</file>