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4" r:id="rId2"/>
    <p:sldId id="312" r:id="rId3"/>
    <p:sldId id="260" r:id="rId4"/>
    <p:sldId id="262" r:id="rId5"/>
    <p:sldId id="300" r:id="rId6"/>
    <p:sldId id="270" r:id="rId7"/>
    <p:sldId id="266" r:id="rId8"/>
    <p:sldId id="271" r:id="rId9"/>
    <p:sldId id="272" r:id="rId10"/>
    <p:sldId id="274" r:id="rId11"/>
    <p:sldId id="308" r:id="rId12"/>
    <p:sldId id="275" r:id="rId13"/>
    <p:sldId id="268" r:id="rId14"/>
    <p:sldId id="276" r:id="rId15"/>
    <p:sldId id="277" r:id="rId16"/>
    <p:sldId id="278" r:id="rId17"/>
    <p:sldId id="279" r:id="rId18"/>
    <p:sldId id="281" r:id="rId19"/>
    <p:sldId id="269" r:id="rId20"/>
    <p:sldId id="294" r:id="rId21"/>
    <p:sldId id="296" r:id="rId22"/>
    <p:sldId id="299" r:id="rId23"/>
    <p:sldId id="301" r:id="rId24"/>
    <p:sldId id="267" r:id="rId25"/>
    <p:sldId id="302" r:id="rId26"/>
    <p:sldId id="304" r:id="rId27"/>
    <p:sldId id="305" r:id="rId28"/>
    <p:sldId id="306" r:id="rId29"/>
    <p:sldId id="309" r:id="rId30"/>
    <p:sldId id="310" r:id="rId3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svg"/><Relationship Id="rId1" Type="http://schemas.openxmlformats.org/officeDocument/2006/relationships/image" Target="../media/image34.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svg"/><Relationship Id="rId1" Type="http://schemas.openxmlformats.org/officeDocument/2006/relationships/image" Target="../media/image34.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3DF706-6B77-489C-8BDD-323461E26A47}"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tr-TR"/>
        </a:p>
      </dgm:t>
    </dgm:pt>
    <dgm:pt modelId="{F458A4D7-36E9-407C-BB22-55E27309FEBE}">
      <dgm:prSet phldrT="[Metin]"/>
      <dgm:spPr/>
      <dgm:t>
        <a:bodyPr/>
        <a:lstStyle/>
        <a:p>
          <a:r>
            <a:rPr lang="en-US" b="1" spc="-10" dirty="0"/>
            <a:t>1992 </a:t>
          </a:r>
          <a:endParaRPr lang="tr-TR" dirty="0"/>
        </a:p>
      </dgm:t>
    </dgm:pt>
    <dgm:pt modelId="{7677069F-FBD5-41A9-9B42-1E61D1145167}" type="parTrans" cxnId="{AAD96B45-D7A5-408B-A946-1FDAD6BA9B79}">
      <dgm:prSet/>
      <dgm:spPr/>
      <dgm:t>
        <a:bodyPr/>
        <a:lstStyle/>
        <a:p>
          <a:endParaRPr lang="tr-TR"/>
        </a:p>
      </dgm:t>
    </dgm:pt>
    <dgm:pt modelId="{8FBA37FC-6C01-4885-9C81-70F3D201E13D}" type="sibTrans" cxnId="{AAD96B45-D7A5-408B-A946-1FDAD6BA9B79}">
      <dgm:prSet/>
      <dgm:spPr/>
      <dgm:t>
        <a:bodyPr/>
        <a:lstStyle/>
        <a:p>
          <a:endParaRPr lang="tr-TR"/>
        </a:p>
      </dgm:t>
    </dgm:pt>
    <dgm:pt modelId="{5EEE98F9-36C0-4261-BF90-4C7024BCDBA8}">
      <dgm:prSet phldrT="[Metin]"/>
      <dgm:spPr/>
      <dgm:t>
        <a:bodyPr/>
        <a:lstStyle/>
        <a:p>
          <a:r>
            <a:rPr lang="tr-TR" dirty="0"/>
            <a:t>Fizik Bölümü Kuruluşu</a:t>
          </a:r>
        </a:p>
      </dgm:t>
    </dgm:pt>
    <dgm:pt modelId="{DAB2D10D-B9EF-4D6B-9AC4-E213AD82730F}" type="parTrans" cxnId="{5E0613B1-A5E0-4F9D-94A9-05921EE1CBF2}">
      <dgm:prSet/>
      <dgm:spPr/>
      <dgm:t>
        <a:bodyPr/>
        <a:lstStyle/>
        <a:p>
          <a:endParaRPr lang="tr-TR"/>
        </a:p>
      </dgm:t>
    </dgm:pt>
    <dgm:pt modelId="{3A2F7FFF-017A-4690-9A0D-CF58AC458E04}" type="sibTrans" cxnId="{5E0613B1-A5E0-4F9D-94A9-05921EE1CBF2}">
      <dgm:prSet/>
      <dgm:spPr/>
      <dgm:t>
        <a:bodyPr/>
        <a:lstStyle/>
        <a:p>
          <a:endParaRPr lang="tr-TR"/>
        </a:p>
      </dgm:t>
    </dgm:pt>
    <dgm:pt modelId="{B5A8892B-C78D-443C-AAC1-6A7369B779BA}">
      <dgm:prSet phldrT="[Metin]"/>
      <dgm:spPr/>
      <dgm:t>
        <a:bodyPr/>
        <a:lstStyle/>
        <a:p>
          <a:r>
            <a:rPr lang="en-US" b="1" spc="-10" dirty="0"/>
            <a:t>1994 </a:t>
          </a:r>
          <a:endParaRPr lang="tr-TR" dirty="0"/>
        </a:p>
      </dgm:t>
    </dgm:pt>
    <dgm:pt modelId="{40BAB86D-A4AB-40A9-AE70-15F2B9283CEF}" type="parTrans" cxnId="{8A04C359-1813-4B6A-9147-3ED4D84672C7}">
      <dgm:prSet/>
      <dgm:spPr/>
      <dgm:t>
        <a:bodyPr/>
        <a:lstStyle/>
        <a:p>
          <a:endParaRPr lang="tr-TR"/>
        </a:p>
      </dgm:t>
    </dgm:pt>
    <dgm:pt modelId="{413F9FA8-D113-467A-9861-7F53DA2C99E1}" type="sibTrans" cxnId="{8A04C359-1813-4B6A-9147-3ED4D84672C7}">
      <dgm:prSet/>
      <dgm:spPr/>
      <dgm:t>
        <a:bodyPr/>
        <a:lstStyle/>
        <a:p>
          <a:endParaRPr lang="tr-TR"/>
        </a:p>
      </dgm:t>
    </dgm:pt>
    <dgm:pt modelId="{F0DCD60D-0A0B-4E6C-B058-1B4E6F4D9EC2}">
      <dgm:prSet phldrT="[Metin]"/>
      <dgm:spPr/>
      <dgm:t>
        <a:bodyPr/>
        <a:lstStyle/>
        <a:p>
          <a:r>
            <a:rPr lang="tr-TR" dirty="0"/>
            <a:t>Lisans ve Yüksek Lisans Eğitimine Başlangıç</a:t>
          </a:r>
        </a:p>
      </dgm:t>
    </dgm:pt>
    <dgm:pt modelId="{0155A088-9CDC-4E5D-9D6F-642CDBE2931B}" type="parTrans" cxnId="{3273EECC-6D7A-4CF7-A3CE-422EDF856929}">
      <dgm:prSet/>
      <dgm:spPr/>
      <dgm:t>
        <a:bodyPr/>
        <a:lstStyle/>
        <a:p>
          <a:endParaRPr lang="tr-TR"/>
        </a:p>
      </dgm:t>
    </dgm:pt>
    <dgm:pt modelId="{4AFE04B4-F202-49F0-87AD-3E71EF3F6FC2}" type="sibTrans" cxnId="{3273EECC-6D7A-4CF7-A3CE-422EDF856929}">
      <dgm:prSet/>
      <dgm:spPr/>
      <dgm:t>
        <a:bodyPr/>
        <a:lstStyle/>
        <a:p>
          <a:endParaRPr lang="tr-TR"/>
        </a:p>
      </dgm:t>
    </dgm:pt>
    <dgm:pt modelId="{860773F2-6D06-4E4C-8E80-43C3FC5FE5B5}">
      <dgm:prSet phldrT="[Metin]"/>
      <dgm:spPr/>
      <dgm:t>
        <a:bodyPr/>
        <a:lstStyle/>
        <a:p>
          <a:r>
            <a:rPr lang="en-US" b="1" spc="-10" dirty="0"/>
            <a:t>2008</a:t>
          </a:r>
          <a:endParaRPr lang="tr-TR" dirty="0"/>
        </a:p>
      </dgm:t>
    </dgm:pt>
    <dgm:pt modelId="{196C3E95-A568-47C3-BCC5-8662814B045B}" type="parTrans" cxnId="{078E9D8C-5FBA-4060-AB7B-5AA207ED9451}">
      <dgm:prSet/>
      <dgm:spPr/>
      <dgm:t>
        <a:bodyPr/>
        <a:lstStyle/>
        <a:p>
          <a:endParaRPr lang="tr-TR"/>
        </a:p>
      </dgm:t>
    </dgm:pt>
    <dgm:pt modelId="{5DCC7541-4672-4D43-9BD6-54C7AF84E998}" type="sibTrans" cxnId="{078E9D8C-5FBA-4060-AB7B-5AA207ED9451}">
      <dgm:prSet/>
      <dgm:spPr/>
      <dgm:t>
        <a:bodyPr/>
        <a:lstStyle/>
        <a:p>
          <a:endParaRPr lang="tr-TR"/>
        </a:p>
      </dgm:t>
    </dgm:pt>
    <dgm:pt modelId="{96B0BB9A-19D2-4E74-A2CD-6AE21E995900}">
      <dgm:prSet phldrT="[Metin]"/>
      <dgm:spPr/>
      <dgm:t>
        <a:bodyPr/>
        <a:lstStyle/>
        <a:p>
          <a:r>
            <a:rPr lang="tr-TR" dirty="0"/>
            <a:t>Doktora Programına Başlangıç</a:t>
          </a:r>
        </a:p>
      </dgm:t>
    </dgm:pt>
    <dgm:pt modelId="{A8AE0A28-1829-490B-90F1-2073BBA7D4BC}" type="parTrans" cxnId="{F6F7C2CA-D388-4182-9C28-A0D9A8E91624}">
      <dgm:prSet/>
      <dgm:spPr/>
      <dgm:t>
        <a:bodyPr/>
        <a:lstStyle/>
        <a:p>
          <a:endParaRPr lang="tr-TR"/>
        </a:p>
      </dgm:t>
    </dgm:pt>
    <dgm:pt modelId="{CA5CBC43-D04A-426D-9474-4B234F0E8AB2}" type="sibTrans" cxnId="{F6F7C2CA-D388-4182-9C28-A0D9A8E91624}">
      <dgm:prSet/>
      <dgm:spPr/>
      <dgm:t>
        <a:bodyPr/>
        <a:lstStyle/>
        <a:p>
          <a:endParaRPr lang="tr-TR"/>
        </a:p>
      </dgm:t>
    </dgm:pt>
    <dgm:pt modelId="{4E5BEBF1-AD61-4782-8BAE-200A817EB6B3}">
      <dgm:prSet phldrT="[Metin]"/>
      <dgm:spPr/>
      <dgm:t>
        <a:bodyPr/>
        <a:lstStyle/>
        <a:p>
          <a:r>
            <a:rPr lang="tr-TR" b="1" spc="-10" dirty="0"/>
            <a:t>2023 -</a:t>
          </a:r>
          <a:endParaRPr lang="tr-TR" dirty="0"/>
        </a:p>
      </dgm:t>
    </dgm:pt>
    <dgm:pt modelId="{1F10907A-F251-4A4A-B5ED-00D1D6FFB21C}" type="parTrans" cxnId="{E43AAD08-21A1-42B3-9A55-5B33D87C45B8}">
      <dgm:prSet/>
      <dgm:spPr/>
      <dgm:t>
        <a:bodyPr/>
        <a:lstStyle/>
        <a:p>
          <a:endParaRPr lang="tr-TR"/>
        </a:p>
      </dgm:t>
    </dgm:pt>
    <dgm:pt modelId="{2B699AA6-6CD0-4E0B-B37A-E224AFC05D35}" type="sibTrans" cxnId="{E43AAD08-21A1-42B3-9A55-5B33D87C45B8}">
      <dgm:prSet/>
      <dgm:spPr/>
      <dgm:t>
        <a:bodyPr/>
        <a:lstStyle/>
        <a:p>
          <a:endParaRPr lang="tr-TR"/>
        </a:p>
      </dgm:t>
    </dgm:pt>
    <dgm:pt modelId="{F1CF90D7-43FE-4479-8DE0-F95D4CA82772}">
      <dgm:prSet phldrT="[Metin]"/>
      <dgm:spPr/>
      <dgm:t>
        <a:bodyPr/>
        <a:lstStyle/>
        <a:p>
          <a:r>
            <a:rPr lang="tr-TR" dirty="0"/>
            <a:t>Her yıl  lisans ve  lisansüstü öğrenciler ile eğiti- öğretime ve araştırmalara devam edilmektedir.</a:t>
          </a:r>
        </a:p>
      </dgm:t>
    </dgm:pt>
    <dgm:pt modelId="{098B3656-672D-4A13-95DD-DC436EE9049E}" type="parTrans" cxnId="{2E7F0015-D6D2-4A12-A854-583AE33049E4}">
      <dgm:prSet/>
      <dgm:spPr/>
      <dgm:t>
        <a:bodyPr/>
        <a:lstStyle/>
        <a:p>
          <a:endParaRPr lang="tr-TR"/>
        </a:p>
      </dgm:t>
    </dgm:pt>
    <dgm:pt modelId="{CAB7FDB9-9E6A-4494-8BA3-8769F874EF70}" type="sibTrans" cxnId="{2E7F0015-D6D2-4A12-A854-583AE33049E4}">
      <dgm:prSet/>
      <dgm:spPr/>
      <dgm:t>
        <a:bodyPr/>
        <a:lstStyle/>
        <a:p>
          <a:endParaRPr lang="tr-TR"/>
        </a:p>
      </dgm:t>
    </dgm:pt>
    <dgm:pt modelId="{963EC532-528F-44D2-90AC-AB9AAC8490DC}" type="pres">
      <dgm:prSet presAssocID="{7E3DF706-6B77-489C-8BDD-323461E26A47}" presName="Name0" presStyleCnt="0">
        <dgm:presLayoutVars>
          <dgm:dir/>
          <dgm:resizeHandles val="exact"/>
        </dgm:presLayoutVars>
      </dgm:prSet>
      <dgm:spPr/>
      <dgm:t>
        <a:bodyPr/>
        <a:lstStyle/>
        <a:p>
          <a:endParaRPr lang="tr-TR"/>
        </a:p>
      </dgm:t>
    </dgm:pt>
    <dgm:pt modelId="{2DA3EA10-B416-48CC-AE8A-021DADA1D3BD}" type="pres">
      <dgm:prSet presAssocID="{F458A4D7-36E9-407C-BB22-55E27309FEBE}" presName="node" presStyleLbl="node1" presStyleIdx="0" presStyleCnt="4" custLinFactNeighborX="-279" custLinFactNeighborY="0">
        <dgm:presLayoutVars>
          <dgm:bulletEnabled val="1"/>
        </dgm:presLayoutVars>
      </dgm:prSet>
      <dgm:spPr/>
      <dgm:t>
        <a:bodyPr/>
        <a:lstStyle/>
        <a:p>
          <a:endParaRPr lang="tr-TR"/>
        </a:p>
      </dgm:t>
    </dgm:pt>
    <dgm:pt modelId="{A2E17D9E-D3E9-487F-8A40-DD6E8D443E87}" type="pres">
      <dgm:prSet presAssocID="{8FBA37FC-6C01-4885-9C81-70F3D201E13D}" presName="sibTrans" presStyleCnt="0"/>
      <dgm:spPr/>
    </dgm:pt>
    <dgm:pt modelId="{8AB2FAD3-6A63-43E1-BDC8-18A168A0F259}" type="pres">
      <dgm:prSet presAssocID="{B5A8892B-C78D-443C-AAC1-6A7369B779BA}" presName="node" presStyleLbl="node1" presStyleIdx="1" presStyleCnt="4">
        <dgm:presLayoutVars>
          <dgm:bulletEnabled val="1"/>
        </dgm:presLayoutVars>
      </dgm:prSet>
      <dgm:spPr/>
      <dgm:t>
        <a:bodyPr/>
        <a:lstStyle/>
        <a:p>
          <a:endParaRPr lang="tr-TR"/>
        </a:p>
      </dgm:t>
    </dgm:pt>
    <dgm:pt modelId="{B22A8305-58CD-4D22-8A49-5FFFF28D54DE}" type="pres">
      <dgm:prSet presAssocID="{413F9FA8-D113-467A-9861-7F53DA2C99E1}" presName="sibTrans" presStyleCnt="0"/>
      <dgm:spPr/>
    </dgm:pt>
    <dgm:pt modelId="{4511F2DA-D196-4113-9C4E-25902E5A128A}" type="pres">
      <dgm:prSet presAssocID="{860773F2-6D06-4E4C-8E80-43C3FC5FE5B5}" presName="node" presStyleLbl="node1" presStyleIdx="2" presStyleCnt="4">
        <dgm:presLayoutVars>
          <dgm:bulletEnabled val="1"/>
        </dgm:presLayoutVars>
      </dgm:prSet>
      <dgm:spPr/>
      <dgm:t>
        <a:bodyPr/>
        <a:lstStyle/>
        <a:p>
          <a:endParaRPr lang="tr-TR"/>
        </a:p>
      </dgm:t>
    </dgm:pt>
    <dgm:pt modelId="{7955191A-4209-4F07-8B80-B589B8936298}" type="pres">
      <dgm:prSet presAssocID="{5DCC7541-4672-4D43-9BD6-54C7AF84E998}" presName="sibTrans" presStyleCnt="0"/>
      <dgm:spPr/>
    </dgm:pt>
    <dgm:pt modelId="{712A1DDF-0521-4438-8090-B60F4CF33749}" type="pres">
      <dgm:prSet presAssocID="{4E5BEBF1-AD61-4782-8BAE-200A817EB6B3}" presName="node" presStyleLbl="node1" presStyleIdx="3" presStyleCnt="4" custScaleX="88951" custScaleY="97049" custLinFactNeighborX="-18468" custLinFactNeighborY="1311">
        <dgm:presLayoutVars>
          <dgm:bulletEnabled val="1"/>
        </dgm:presLayoutVars>
      </dgm:prSet>
      <dgm:spPr/>
      <dgm:t>
        <a:bodyPr/>
        <a:lstStyle/>
        <a:p>
          <a:endParaRPr lang="tr-TR"/>
        </a:p>
      </dgm:t>
    </dgm:pt>
  </dgm:ptLst>
  <dgm:cxnLst>
    <dgm:cxn modelId="{3273EECC-6D7A-4CF7-A3CE-422EDF856929}" srcId="{B5A8892B-C78D-443C-AAC1-6A7369B779BA}" destId="{F0DCD60D-0A0B-4E6C-B058-1B4E6F4D9EC2}" srcOrd="0" destOrd="0" parTransId="{0155A088-9CDC-4E5D-9D6F-642CDBE2931B}" sibTransId="{4AFE04B4-F202-49F0-87AD-3E71EF3F6FC2}"/>
    <dgm:cxn modelId="{136ED5E5-32DA-48D2-ADA8-69D2363D04AC}" type="presOf" srcId="{860773F2-6D06-4E4C-8E80-43C3FC5FE5B5}" destId="{4511F2DA-D196-4113-9C4E-25902E5A128A}" srcOrd="0" destOrd="0" presId="urn:microsoft.com/office/officeart/2005/8/layout/hList6"/>
    <dgm:cxn modelId="{E43AAD08-21A1-42B3-9A55-5B33D87C45B8}" srcId="{7E3DF706-6B77-489C-8BDD-323461E26A47}" destId="{4E5BEBF1-AD61-4782-8BAE-200A817EB6B3}" srcOrd="3" destOrd="0" parTransId="{1F10907A-F251-4A4A-B5ED-00D1D6FFB21C}" sibTransId="{2B699AA6-6CD0-4E0B-B37A-E224AFC05D35}"/>
    <dgm:cxn modelId="{AAD96B45-D7A5-408B-A946-1FDAD6BA9B79}" srcId="{7E3DF706-6B77-489C-8BDD-323461E26A47}" destId="{F458A4D7-36E9-407C-BB22-55E27309FEBE}" srcOrd="0" destOrd="0" parTransId="{7677069F-FBD5-41A9-9B42-1E61D1145167}" sibTransId="{8FBA37FC-6C01-4885-9C81-70F3D201E13D}"/>
    <dgm:cxn modelId="{22FACA1D-9AFD-479E-9EA8-866E8E73F95E}" type="presOf" srcId="{7E3DF706-6B77-489C-8BDD-323461E26A47}" destId="{963EC532-528F-44D2-90AC-AB9AAC8490DC}" srcOrd="0" destOrd="0" presId="urn:microsoft.com/office/officeart/2005/8/layout/hList6"/>
    <dgm:cxn modelId="{9B6F360D-82FC-47AC-A658-9530A285517C}" type="presOf" srcId="{F0DCD60D-0A0B-4E6C-B058-1B4E6F4D9EC2}" destId="{8AB2FAD3-6A63-43E1-BDC8-18A168A0F259}" srcOrd="0" destOrd="1" presId="urn:microsoft.com/office/officeart/2005/8/layout/hList6"/>
    <dgm:cxn modelId="{5E0613B1-A5E0-4F9D-94A9-05921EE1CBF2}" srcId="{F458A4D7-36E9-407C-BB22-55E27309FEBE}" destId="{5EEE98F9-36C0-4261-BF90-4C7024BCDBA8}" srcOrd="0" destOrd="0" parTransId="{DAB2D10D-B9EF-4D6B-9AC4-E213AD82730F}" sibTransId="{3A2F7FFF-017A-4690-9A0D-CF58AC458E04}"/>
    <dgm:cxn modelId="{B17E1A7E-E87F-49B3-8206-F5C1B85CF98A}" type="presOf" srcId="{F458A4D7-36E9-407C-BB22-55E27309FEBE}" destId="{2DA3EA10-B416-48CC-AE8A-021DADA1D3BD}" srcOrd="0" destOrd="0" presId="urn:microsoft.com/office/officeart/2005/8/layout/hList6"/>
    <dgm:cxn modelId="{C059E9A7-DEFD-419B-ADA1-744B288C5990}" type="presOf" srcId="{B5A8892B-C78D-443C-AAC1-6A7369B779BA}" destId="{8AB2FAD3-6A63-43E1-BDC8-18A168A0F259}" srcOrd="0" destOrd="0" presId="urn:microsoft.com/office/officeart/2005/8/layout/hList6"/>
    <dgm:cxn modelId="{8A04C359-1813-4B6A-9147-3ED4D84672C7}" srcId="{7E3DF706-6B77-489C-8BDD-323461E26A47}" destId="{B5A8892B-C78D-443C-AAC1-6A7369B779BA}" srcOrd="1" destOrd="0" parTransId="{40BAB86D-A4AB-40A9-AE70-15F2B9283CEF}" sibTransId="{413F9FA8-D113-467A-9861-7F53DA2C99E1}"/>
    <dgm:cxn modelId="{3DAA8ACA-BFA6-475A-A758-4FDC9BFD082B}" type="presOf" srcId="{96B0BB9A-19D2-4E74-A2CD-6AE21E995900}" destId="{4511F2DA-D196-4113-9C4E-25902E5A128A}" srcOrd="0" destOrd="1" presId="urn:microsoft.com/office/officeart/2005/8/layout/hList6"/>
    <dgm:cxn modelId="{2E7F0015-D6D2-4A12-A854-583AE33049E4}" srcId="{4E5BEBF1-AD61-4782-8BAE-200A817EB6B3}" destId="{F1CF90D7-43FE-4479-8DE0-F95D4CA82772}" srcOrd="0" destOrd="0" parTransId="{098B3656-672D-4A13-95DD-DC436EE9049E}" sibTransId="{CAB7FDB9-9E6A-4494-8BA3-8769F874EF70}"/>
    <dgm:cxn modelId="{94AED0CF-9F71-4FE1-93EF-9081EA55CD12}" type="presOf" srcId="{5EEE98F9-36C0-4261-BF90-4C7024BCDBA8}" destId="{2DA3EA10-B416-48CC-AE8A-021DADA1D3BD}" srcOrd="0" destOrd="1" presId="urn:microsoft.com/office/officeart/2005/8/layout/hList6"/>
    <dgm:cxn modelId="{078E9D8C-5FBA-4060-AB7B-5AA207ED9451}" srcId="{7E3DF706-6B77-489C-8BDD-323461E26A47}" destId="{860773F2-6D06-4E4C-8E80-43C3FC5FE5B5}" srcOrd="2" destOrd="0" parTransId="{196C3E95-A568-47C3-BCC5-8662814B045B}" sibTransId="{5DCC7541-4672-4D43-9BD6-54C7AF84E998}"/>
    <dgm:cxn modelId="{F6F7C2CA-D388-4182-9C28-A0D9A8E91624}" srcId="{860773F2-6D06-4E4C-8E80-43C3FC5FE5B5}" destId="{96B0BB9A-19D2-4E74-A2CD-6AE21E995900}" srcOrd="0" destOrd="0" parTransId="{A8AE0A28-1829-490B-90F1-2073BBA7D4BC}" sibTransId="{CA5CBC43-D04A-426D-9474-4B234F0E8AB2}"/>
    <dgm:cxn modelId="{DE285697-5C33-4AF0-A629-07C545C77482}" type="presOf" srcId="{4E5BEBF1-AD61-4782-8BAE-200A817EB6B3}" destId="{712A1DDF-0521-4438-8090-B60F4CF33749}" srcOrd="0" destOrd="0" presId="urn:microsoft.com/office/officeart/2005/8/layout/hList6"/>
    <dgm:cxn modelId="{A43DC428-0980-4E6B-981D-B839E1045AA6}" type="presOf" srcId="{F1CF90D7-43FE-4479-8DE0-F95D4CA82772}" destId="{712A1DDF-0521-4438-8090-B60F4CF33749}" srcOrd="0" destOrd="1" presId="urn:microsoft.com/office/officeart/2005/8/layout/hList6"/>
    <dgm:cxn modelId="{D40F9DF8-D8AA-4D2E-9EB3-00AD981BF5EE}" type="presParOf" srcId="{963EC532-528F-44D2-90AC-AB9AAC8490DC}" destId="{2DA3EA10-B416-48CC-AE8A-021DADA1D3BD}" srcOrd="0" destOrd="0" presId="urn:microsoft.com/office/officeart/2005/8/layout/hList6"/>
    <dgm:cxn modelId="{476C178A-F116-4371-9CEB-8F42E9A4114D}" type="presParOf" srcId="{963EC532-528F-44D2-90AC-AB9AAC8490DC}" destId="{A2E17D9E-D3E9-487F-8A40-DD6E8D443E87}" srcOrd="1" destOrd="0" presId="urn:microsoft.com/office/officeart/2005/8/layout/hList6"/>
    <dgm:cxn modelId="{F1499721-C5FF-4388-8339-B6A006E59508}" type="presParOf" srcId="{963EC532-528F-44D2-90AC-AB9AAC8490DC}" destId="{8AB2FAD3-6A63-43E1-BDC8-18A168A0F259}" srcOrd="2" destOrd="0" presId="urn:microsoft.com/office/officeart/2005/8/layout/hList6"/>
    <dgm:cxn modelId="{162AE3DE-6389-4157-9AF1-11BF69FF27F8}" type="presParOf" srcId="{963EC532-528F-44D2-90AC-AB9AAC8490DC}" destId="{B22A8305-58CD-4D22-8A49-5FFFF28D54DE}" srcOrd="3" destOrd="0" presId="urn:microsoft.com/office/officeart/2005/8/layout/hList6"/>
    <dgm:cxn modelId="{7C10AAE9-E3B7-4890-96B0-BD74F4FFB73E}" type="presParOf" srcId="{963EC532-528F-44D2-90AC-AB9AAC8490DC}" destId="{4511F2DA-D196-4113-9C4E-25902E5A128A}" srcOrd="4" destOrd="0" presId="urn:microsoft.com/office/officeart/2005/8/layout/hList6"/>
    <dgm:cxn modelId="{C8A56FF5-43BD-46A1-A4B5-1300118DE866}" type="presParOf" srcId="{963EC532-528F-44D2-90AC-AB9AAC8490DC}" destId="{7955191A-4209-4F07-8B80-B589B8936298}" srcOrd="5" destOrd="0" presId="urn:microsoft.com/office/officeart/2005/8/layout/hList6"/>
    <dgm:cxn modelId="{108737B5-0205-4CCF-A5B2-54F5EAB692E5}" type="presParOf" srcId="{963EC532-528F-44D2-90AC-AB9AAC8490DC}" destId="{712A1DDF-0521-4438-8090-B60F4CF33749}"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2D30EB-0D74-459C-9F9D-58E4BC31B85E}" type="doc">
      <dgm:prSet loTypeId="urn:microsoft.com/office/officeart/2018/2/layout/IconVerticalSolid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9A346C8F-3E25-411E-86C7-65FCAD4DAC73}">
      <dgm:prSet custT="1"/>
      <dgm:spPr/>
      <dgm:t>
        <a:bodyPr/>
        <a:lstStyle/>
        <a:p>
          <a:pPr algn="ctr">
            <a:lnSpc>
              <a:spcPct val="100000"/>
            </a:lnSpc>
          </a:pPr>
          <a:r>
            <a:rPr lang="tr-TR" sz="2000" b="1" dirty="0">
              <a:solidFill>
                <a:schemeClr val="bg1"/>
              </a:solidFill>
              <a:latin typeface="Arial Nova Light" panose="020B0304020202020204" pitchFamily="34" charset="0"/>
            </a:rPr>
            <a:t>Bilim ve evrensel değerler ışığında  uluslararası düzeyde fizik eğitimi vermek ve  araştırma yapmak.</a:t>
          </a:r>
          <a:endParaRPr lang="en-US" sz="2000" dirty="0">
            <a:solidFill>
              <a:schemeClr val="bg1"/>
            </a:solidFill>
            <a:latin typeface="Arial Nova Light" panose="020B0304020202020204" pitchFamily="34" charset="0"/>
          </a:endParaRPr>
        </a:p>
      </dgm:t>
    </dgm:pt>
    <dgm:pt modelId="{ECEC0578-50B5-43C0-B4A9-B28D53C0EDE0}" type="parTrans" cxnId="{E1FB488C-1570-4770-8155-8422B9591B9D}">
      <dgm:prSet/>
      <dgm:spPr/>
      <dgm:t>
        <a:bodyPr/>
        <a:lstStyle/>
        <a:p>
          <a:endParaRPr lang="en-US"/>
        </a:p>
      </dgm:t>
    </dgm:pt>
    <dgm:pt modelId="{D145519B-54D6-4424-803F-2601FF8974E3}" type="sibTrans" cxnId="{E1FB488C-1570-4770-8155-8422B9591B9D}">
      <dgm:prSet/>
      <dgm:spPr/>
      <dgm:t>
        <a:bodyPr/>
        <a:lstStyle/>
        <a:p>
          <a:endParaRPr lang="en-US"/>
        </a:p>
      </dgm:t>
    </dgm:pt>
    <dgm:pt modelId="{CEFBE92C-D4E4-4351-8954-53F6D98F1D78}">
      <dgm:prSet custT="1"/>
      <dgm:spPr/>
      <dgm:t>
        <a:bodyPr/>
        <a:lstStyle/>
        <a:p>
          <a:pPr algn="ctr">
            <a:lnSpc>
              <a:spcPct val="100000"/>
            </a:lnSpc>
          </a:pPr>
          <a:r>
            <a:rPr lang="en-US" sz="2000" b="1" dirty="0" smtClean="0">
              <a:solidFill>
                <a:schemeClr val="bg1"/>
              </a:solidFill>
              <a:latin typeface="Arial Nova Light" panose="020B0304020202020204" pitchFamily="34" charset="0"/>
              <a:cs typeface="Arial" panose="020B0604020202020204" pitchFamily="34" charset="0"/>
            </a:rPr>
            <a:t>Mezunlarının</a:t>
          </a:r>
          <a:r>
            <a:rPr lang="tr-TR" sz="2000" b="1" dirty="0" smtClean="0">
              <a:solidFill>
                <a:schemeClr val="bg1"/>
              </a:solidFill>
              <a:latin typeface="Arial Nova Light" panose="020B0304020202020204" pitchFamily="34" charset="0"/>
              <a:cs typeface="Arial" panose="020B0604020202020204" pitchFamily="34" charset="0"/>
            </a:rPr>
            <a:t> </a:t>
          </a:r>
          <a:r>
            <a:rPr lang="en-US" sz="2000" b="1" dirty="0" smtClean="0">
              <a:solidFill>
                <a:schemeClr val="bg1"/>
              </a:solidFill>
              <a:latin typeface="Arial Nova Light" panose="020B0304020202020204" pitchFamily="34" charset="0"/>
              <a:cs typeface="Arial" panose="020B0604020202020204" pitchFamily="34" charset="0"/>
            </a:rPr>
            <a:t>kolayca </a:t>
          </a:r>
          <a:r>
            <a:rPr lang="tr-TR" sz="2000" b="1" dirty="0">
              <a:solidFill>
                <a:schemeClr val="bg1"/>
              </a:solidFill>
              <a:latin typeface="Arial Nova Light" panose="020B0304020202020204" pitchFamily="34" charset="0"/>
              <a:cs typeface="Arial" panose="020B0604020202020204" pitchFamily="34" charset="0"/>
            </a:rPr>
            <a:t>i</a:t>
          </a:r>
          <a:r>
            <a:rPr lang="en-US" sz="2000" b="1" dirty="0">
              <a:solidFill>
                <a:schemeClr val="bg1"/>
              </a:solidFill>
              <a:latin typeface="Arial Nova Light" panose="020B0304020202020204" pitchFamily="34" charset="0"/>
              <a:cs typeface="Arial" panose="020B0604020202020204" pitchFamily="34" charset="0"/>
            </a:rPr>
            <a:t>ş bulab</a:t>
          </a:r>
          <a:r>
            <a:rPr lang="tr-TR" sz="2000" b="1" dirty="0">
              <a:solidFill>
                <a:schemeClr val="bg1"/>
              </a:solidFill>
              <a:latin typeface="Arial Nova Light" panose="020B0304020202020204" pitchFamily="34" charset="0"/>
              <a:cs typeface="Arial" panose="020B0604020202020204" pitchFamily="34" charset="0"/>
            </a:rPr>
            <a:t>ildiği</a:t>
          </a:r>
          <a:r>
            <a:rPr lang="en-US" sz="2000" b="1" dirty="0">
              <a:solidFill>
                <a:schemeClr val="bg1"/>
              </a:solidFill>
              <a:latin typeface="Arial Nova Light" panose="020B0304020202020204" pitchFamily="34" charset="0"/>
              <a:cs typeface="Arial" panose="020B0604020202020204" pitchFamily="34" charset="0"/>
            </a:rPr>
            <a:t> uygulamalı f</a:t>
          </a:r>
          <a:r>
            <a:rPr lang="tr-TR" sz="2000" b="1" dirty="0">
              <a:solidFill>
                <a:schemeClr val="bg1"/>
              </a:solidFill>
              <a:latin typeface="Arial Nova Light" panose="020B0304020202020204" pitchFamily="34" charset="0"/>
              <a:cs typeface="Arial" panose="020B0604020202020204" pitchFamily="34" charset="0"/>
            </a:rPr>
            <a:t>i</a:t>
          </a:r>
          <a:r>
            <a:rPr lang="en-US" sz="2000" b="1" dirty="0">
              <a:solidFill>
                <a:schemeClr val="bg1"/>
              </a:solidFill>
              <a:latin typeface="Arial Nova Light" panose="020B0304020202020204" pitchFamily="34" charset="0"/>
              <a:cs typeface="Arial" panose="020B0604020202020204" pitchFamily="34" charset="0"/>
            </a:rPr>
            <a:t>z</a:t>
          </a:r>
          <a:r>
            <a:rPr lang="tr-TR" sz="2000" b="1" dirty="0">
              <a:solidFill>
                <a:schemeClr val="bg1"/>
              </a:solidFill>
              <a:latin typeface="Arial Nova Light" panose="020B0304020202020204" pitchFamily="34" charset="0"/>
              <a:cs typeface="Arial" panose="020B0604020202020204" pitchFamily="34" charset="0"/>
            </a:rPr>
            <a:t>i</a:t>
          </a:r>
          <a:r>
            <a:rPr lang="en-US" sz="2000" b="1" dirty="0">
              <a:solidFill>
                <a:schemeClr val="bg1"/>
              </a:solidFill>
              <a:latin typeface="Arial Nova Light" panose="020B0304020202020204" pitchFamily="34" charset="0"/>
              <a:cs typeface="Arial" panose="020B0604020202020204" pitchFamily="34" charset="0"/>
            </a:rPr>
            <a:t>k </a:t>
          </a:r>
          <a:r>
            <a:rPr lang="en-US" sz="2000" b="1" dirty="0" err="1">
              <a:solidFill>
                <a:schemeClr val="bg1"/>
              </a:solidFill>
              <a:latin typeface="Arial Nova Light" panose="020B0304020202020204" pitchFamily="34" charset="0"/>
              <a:cs typeface="Arial" panose="020B0604020202020204" pitchFamily="34" charset="0"/>
            </a:rPr>
            <a:t>alanında</a:t>
          </a:r>
          <a:r>
            <a:rPr lang="en-US" sz="2000" b="1" dirty="0">
              <a:solidFill>
                <a:schemeClr val="bg1"/>
              </a:solidFill>
              <a:latin typeface="Arial Nova Light" panose="020B0304020202020204" pitchFamily="34" charset="0"/>
              <a:cs typeface="Arial" panose="020B0604020202020204" pitchFamily="34" charset="0"/>
            </a:rPr>
            <a:t> </a:t>
          </a:r>
          <a:r>
            <a:rPr lang="en-US" sz="2000" b="1" dirty="0" err="1" smtClean="0">
              <a:solidFill>
                <a:schemeClr val="bg1"/>
              </a:solidFill>
              <a:latin typeface="Arial Nova Light" panose="020B0304020202020204" pitchFamily="34" charset="0"/>
              <a:cs typeface="Arial" panose="020B0604020202020204" pitchFamily="34" charset="0"/>
            </a:rPr>
            <a:t>temat</a:t>
          </a:r>
          <a:r>
            <a:rPr lang="tr-TR" sz="2000" b="1" dirty="0" smtClean="0">
              <a:solidFill>
                <a:schemeClr val="bg1"/>
              </a:solidFill>
              <a:latin typeface="Arial Nova Light" panose="020B0304020202020204" pitchFamily="34" charset="0"/>
              <a:cs typeface="Arial" panose="020B0604020202020204" pitchFamily="34" charset="0"/>
            </a:rPr>
            <a:t>i</a:t>
          </a:r>
          <a:r>
            <a:rPr lang="en-US" sz="2000" b="1" dirty="0" smtClean="0">
              <a:solidFill>
                <a:schemeClr val="bg1"/>
              </a:solidFill>
              <a:latin typeface="Arial Nova Light" panose="020B0304020202020204" pitchFamily="34" charset="0"/>
              <a:cs typeface="Arial" panose="020B0604020202020204" pitchFamily="34" charset="0"/>
            </a:rPr>
            <a:t>k </a:t>
          </a:r>
          <a:r>
            <a:rPr lang="en-US" sz="2000" b="1" dirty="0">
              <a:solidFill>
                <a:schemeClr val="bg1"/>
              </a:solidFill>
              <a:latin typeface="Arial Nova Light" panose="020B0304020202020204" pitchFamily="34" charset="0"/>
              <a:cs typeface="Arial" panose="020B0604020202020204" pitchFamily="34" charset="0"/>
            </a:rPr>
            <a:t>b</a:t>
          </a:r>
          <a:r>
            <a:rPr lang="tr-TR" sz="2000" b="1" dirty="0">
              <a:solidFill>
                <a:schemeClr val="bg1"/>
              </a:solidFill>
              <a:latin typeface="Arial Nova Light" panose="020B0304020202020204" pitchFamily="34" charset="0"/>
              <a:cs typeface="Arial" panose="020B0604020202020204" pitchFamily="34" charset="0"/>
            </a:rPr>
            <a:t>i</a:t>
          </a:r>
          <a:r>
            <a:rPr lang="en-US" sz="2000" b="1" dirty="0">
              <a:solidFill>
                <a:schemeClr val="bg1"/>
              </a:solidFill>
              <a:latin typeface="Arial Nova Light" panose="020B0304020202020204" pitchFamily="34" charset="0"/>
              <a:cs typeface="Arial" panose="020B0604020202020204" pitchFamily="34" charset="0"/>
            </a:rPr>
            <a:t>r </a:t>
          </a:r>
          <a:r>
            <a:rPr lang="en-US" sz="2000" b="1" dirty="0" err="1">
              <a:solidFill>
                <a:schemeClr val="bg1"/>
              </a:solidFill>
              <a:latin typeface="Arial Nova Light" panose="020B0304020202020204" pitchFamily="34" charset="0"/>
              <a:cs typeface="Arial" panose="020B0604020202020204" pitchFamily="34" charset="0"/>
            </a:rPr>
            <a:t>bölüm</a:t>
          </a:r>
          <a:r>
            <a:rPr lang="en-US" sz="2000" b="1" dirty="0">
              <a:solidFill>
                <a:schemeClr val="bg1"/>
              </a:solidFill>
              <a:latin typeface="Arial Nova Light" panose="020B0304020202020204" pitchFamily="34" charset="0"/>
              <a:cs typeface="Arial" panose="020B0604020202020204" pitchFamily="34" charset="0"/>
            </a:rPr>
            <a:t>  </a:t>
          </a:r>
          <a:r>
            <a:rPr lang="en-US" sz="2000" b="1" dirty="0" err="1">
              <a:solidFill>
                <a:schemeClr val="bg1"/>
              </a:solidFill>
              <a:latin typeface="Arial Nova Light" panose="020B0304020202020204" pitchFamily="34" charset="0"/>
              <a:cs typeface="Arial" panose="020B0604020202020204" pitchFamily="34" charset="0"/>
            </a:rPr>
            <a:t>yaratmak</a:t>
          </a:r>
          <a:r>
            <a:rPr lang="en-US" sz="2000" b="1" dirty="0">
              <a:solidFill>
                <a:schemeClr val="bg1"/>
              </a:solidFill>
              <a:latin typeface="Arial Nova Light" panose="020B0304020202020204" pitchFamily="34" charset="0"/>
              <a:cs typeface="Arial" panose="020B0604020202020204" pitchFamily="34" charset="0"/>
            </a:rPr>
            <a:t>.</a:t>
          </a:r>
          <a:endParaRPr lang="en-US" sz="2000" dirty="0">
            <a:solidFill>
              <a:schemeClr val="bg1"/>
            </a:solidFill>
            <a:latin typeface="Arial Nova Light" panose="020B0304020202020204" pitchFamily="34" charset="0"/>
            <a:cs typeface="Arial" panose="020B0604020202020204" pitchFamily="34" charset="0"/>
          </a:endParaRPr>
        </a:p>
      </dgm:t>
    </dgm:pt>
    <dgm:pt modelId="{9ED15B16-A892-4AEE-AC71-1BC732B47757}" type="parTrans" cxnId="{8F80E672-61E4-4646-9397-A68148778780}">
      <dgm:prSet/>
      <dgm:spPr/>
      <dgm:t>
        <a:bodyPr/>
        <a:lstStyle/>
        <a:p>
          <a:endParaRPr lang="en-US"/>
        </a:p>
      </dgm:t>
    </dgm:pt>
    <dgm:pt modelId="{AE9F0BAC-EF19-4FC9-8F15-AC3A7FB91A92}" type="sibTrans" cxnId="{8F80E672-61E4-4646-9397-A68148778780}">
      <dgm:prSet/>
      <dgm:spPr/>
      <dgm:t>
        <a:bodyPr/>
        <a:lstStyle/>
        <a:p>
          <a:endParaRPr lang="en-US"/>
        </a:p>
      </dgm:t>
    </dgm:pt>
    <dgm:pt modelId="{28A51C6D-A7EC-45A5-9BAE-749EC7B0E2D5}" type="pres">
      <dgm:prSet presAssocID="{4B2D30EB-0D74-459C-9F9D-58E4BC31B85E}" presName="root" presStyleCnt="0">
        <dgm:presLayoutVars>
          <dgm:dir/>
          <dgm:resizeHandles val="exact"/>
        </dgm:presLayoutVars>
      </dgm:prSet>
      <dgm:spPr/>
      <dgm:t>
        <a:bodyPr/>
        <a:lstStyle/>
        <a:p>
          <a:endParaRPr lang="tr-TR"/>
        </a:p>
      </dgm:t>
    </dgm:pt>
    <dgm:pt modelId="{F300320E-AFEA-42E4-BF65-2EB33C5EE6B6}" type="pres">
      <dgm:prSet presAssocID="{9A346C8F-3E25-411E-86C7-65FCAD4DAC73}" presName="compNode" presStyleCnt="0"/>
      <dgm:spPr/>
    </dgm:pt>
    <dgm:pt modelId="{64D06FCF-E1D5-4B7C-8090-FC80B2FE0E4D}" type="pres">
      <dgm:prSet presAssocID="{9A346C8F-3E25-411E-86C7-65FCAD4DAC73}" presName="bgRect" presStyleLbl="bgShp" presStyleIdx="0" presStyleCnt="2" custLinFactNeighborX="-11618" custLinFactNeighborY="4505"/>
      <dgm:spPr/>
    </dgm:pt>
    <dgm:pt modelId="{10DAD23D-8D06-4536-BC95-D957A73F9607}" type="pres">
      <dgm:prSet presAssocID="{9A346C8F-3E25-411E-86C7-65FCAD4DAC73}"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dgm:spPr>
      <dgm:t>
        <a:bodyPr/>
        <a:lstStyle/>
        <a:p>
          <a:endParaRPr lang="tr-TR"/>
        </a:p>
      </dgm:t>
      <dgm:extLst>
        <a:ext uri="{E40237B7-FDA0-4F09-8148-C483321AD2D9}">
          <dgm14:cNvPr xmlns:dgm14="http://schemas.microsoft.com/office/drawing/2010/diagram" id="0" name="" descr="Kitaplar"/>
        </a:ext>
      </dgm:extLst>
    </dgm:pt>
    <dgm:pt modelId="{97DC27EA-6D3C-4D43-A52F-224CAEE29E42}" type="pres">
      <dgm:prSet presAssocID="{9A346C8F-3E25-411E-86C7-65FCAD4DAC73}" presName="spaceRect" presStyleCnt="0"/>
      <dgm:spPr/>
    </dgm:pt>
    <dgm:pt modelId="{C482B59A-D84E-4C71-8C91-78F6ABD5D57B}" type="pres">
      <dgm:prSet presAssocID="{9A346C8F-3E25-411E-86C7-65FCAD4DAC73}" presName="parTx" presStyleLbl="revTx" presStyleIdx="0" presStyleCnt="2">
        <dgm:presLayoutVars>
          <dgm:chMax val="0"/>
          <dgm:chPref val="0"/>
        </dgm:presLayoutVars>
      </dgm:prSet>
      <dgm:spPr/>
      <dgm:t>
        <a:bodyPr/>
        <a:lstStyle/>
        <a:p>
          <a:endParaRPr lang="tr-TR"/>
        </a:p>
      </dgm:t>
    </dgm:pt>
    <dgm:pt modelId="{11D5CD9A-3CED-4FAB-913F-D60B345F782B}" type="pres">
      <dgm:prSet presAssocID="{D145519B-54D6-4424-803F-2601FF8974E3}" presName="sibTrans" presStyleCnt="0"/>
      <dgm:spPr/>
    </dgm:pt>
    <dgm:pt modelId="{E8B879A1-FBA1-47A1-9C0F-4123F3557B31}" type="pres">
      <dgm:prSet presAssocID="{CEFBE92C-D4E4-4351-8954-53F6D98F1D78}" presName="compNode" presStyleCnt="0"/>
      <dgm:spPr/>
    </dgm:pt>
    <dgm:pt modelId="{EF002785-8457-447A-97C6-199CADA273B1}" type="pres">
      <dgm:prSet presAssocID="{CEFBE92C-D4E4-4351-8954-53F6D98F1D78}" presName="bgRect" presStyleLbl="bgShp" presStyleIdx="1" presStyleCnt="2"/>
      <dgm:spPr/>
    </dgm:pt>
    <dgm:pt modelId="{43AA847D-B5DE-4E96-AF0E-F1DF095E6624}" type="pres">
      <dgm:prSet presAssocID="{CEFBE92C-D4E4-4351-8954-53F6D98F1D78}"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dgm:spPr>
      <dgm:t>
        <a:bodyPr/>
        <a:lstStyle/>
        <a:p>
          <a:endParaRPr lang="tr-TR"/>
        </a:p>
      </dgm:t>
      <dgm:extLst>
        <a:ext uri="{E40237B7-FDA0-4F09-8148-C483321AD2D9}">
          <dgm14:cNvPr xmlns:dgm14="http://schemas.microsoft.com/office/drawing/2010/diagram" id="0" name="" descr="Office Worker"/>
        </a:ext>
      </dgm:extLst>
    </dgm:pt>
    <dgm:pt modelId="{30C69A9D-8F1C-449D-91BF-76CB55F5C81C}" type="pres">
      <dgm:prSet presAssocID="{CEFBE92C-D4E4-4351-8954-53F6D98F1D78}" presName="spaceRect" presStyleCnt="0"/>
      <dgm:spPr/>
    </dgm:pt>
    <dgm:pt modelId="{78696AA1-AAA5-4B5C-911F-9F79BEA02DD2}" type="pres">
      <dgm:prSet presAssocID="{CEFBE92C-D4E4-4351-8954-53F6D98F1D78}" presName="parTx" presStyleLbl="revTx" presStyleIdx="1" presStyleCnt="2">
        <dgm:presLayoutVars>
          <dgm:chMax val="0"/>
          <dgm:chPref val="0"/>
        </dgm:presLayoutVars>
      </dgm:prSet>
      <dgm:spPr/>
      <dgm:t>
        <a:bodyPr/>
        <a:lstStyle/>
        <a:p>
          <a:endParaRPr lang="tr-TR"/>
        </a:p>
      </dgm:t>
    </dgm:pt>
  </dgm:ptLst>
  <dgm:cxnLst>
    <dgm:cxn modelId="{E0D05F68-4AC2-48A1-BF53-382F6CC41269}" type="presOf" srcId="{9A346C8F-3E25-411E-86C7-65FCAD4DAC73}" destId="{C482B59A-D84E-4C71-8C91-78F6ABD5D57B}" srcOrd="0" destOrd="0" presId="urn:microsoft.com/office/officeart/2018/2/layout/IconVerticalSolidList"/>
    <dgm:cxn modelId="{1EBAFA3F-9698-4FA6-9DF0-D1B7A056AA49}" type="presOf" srcId="{4B2D30EB-0D74-459C-9F9D-58E4BC31B85E}" destId="{28A51C6D-A7EC-45A5-9BAE-749EC7B0E2D5}" srcOrd="0" destOrd="0" presId="urn:microsoft.com/office/officeart/2018/2/layout/IconVerticalSolidList"/>
    <dgm:cxn modelId="{8F80E672-61E4-4646-9397-A68148778780}" srcId="{4B2D30EB-0D74-459C-9F9D-58E4BC31B85E}" destId="{CEFBE92C-D4E4-4351-8954-53F6D98F1D78}" srcOrd="1" destOrd="0" parTransId="{9ED15B16-A892-4AEE-AC71-1BC732B47757}" sibTransId="{AE9F0BAC-EF19-4FC9-8F15-AC3A7FB91A92}"/>
    <dgm:cxn modelId="{EF8D6EF4-16E2-40BD-9562-07390850CF9F}" type="presOf" srcId="{CEFBE92C-D4E4-4351-8954-53F6D98F1D78}" destId="{78696AA1-AAA5-4B5C-911F-9F79BEA02DD2}" srcOrd="0" destOrd="0" presId="urn:microsoft.com/office/officeart/2018/2/layout/IconVerticalSolidList"/>
    <dgm:cxn modelId="{E1FB488C-1570-4770-8155-8422B9591B9D}" srcId="{4B2D30EB-0D74-459C-9F9D-58E4BC31B85E}" destId="{9A346C8F-3E25-411E-86C7-65FCAD4DAC73}" srcOrd="0" destOrd="0" parTransId="{ECEC0578-50B5-43C0-B4A9-B28D53C0EDE0}" sibTransId="{D145519B-54D6-4424-803F-2601FF8974E3}"/>
    <dgm:cxn modelId="{8AB2F775-9290-422E-B6EC-E6EB13DB36C9}" type="presParOf" srcId="{28A51C6D-A7EC-45A5-9BAE-749EC7B0E2D5}" destId="{F300320E-AFEA-42E4-BF65-2EB33C5EE6B6}" srcOrd="0" destOrd="0" presId="urn:microsoft.com/office/officeart/2018/2/layout/IconVerticalSolidList"/>
    <dgm:cxn modelId="{AE5D6890-BC22-4890-83BA-EFD931A5AC4B}" type="presParOf" srcId="{F300320E-AFEA-42E4-BF65-2EB33C5EE6B6}" destId="{64D06FCF-E1D5-4B7C-8090-FC80B2FE0E4D}" srcOrd="0" destOrd="0" presId="urn:microsoft.com/office/officeart/2018/2/layout/IconVerticalSolidList"/>
    <dgm:cxn modelId="{6C3CCAC8-5DCB-44E7-B44A-4F5F53018920}" type="presParOf" srcId="{F300320E-AFEA-42E4-BF65-2EB33C5EE6B6}" destId="{10DAD23D-8D06-4536-BC95-D957A73F9607}" srcOrd="1" destOrd="0" presId="urn:microsoft.com/office/officeart/2018/2/layout/IconVerticalSolidList"/>
    <dgm:cxn modelId="{7355AD15-35B3-4406-8A56-6DCAAB00105F}" type="presParOf" srcId="{F300320E-AFEA-42E4-BF65-2EB33C5EE6B6}" destId="{97DC27EA-6D3C-4D43-A52F-224CAEE29E42}" srcOrd="2" destOrd="0" presId="urn:microsoft.com/office/officeart/2018/2/layout/IconVerticalSolidList"/>
    <dgm:cxn modelId="{00465162-3855-466D-BA60-2BACCE36C7A2}" type="presParOf" srcId="{F300320E-AFEA-42E4-BF65-2EB33C5EE6B6}" destId="{C482B59A-D84E-4C71-8C91-78F6ABD5D57B}" srcOrd="3" destOrd="0" presId="urn:microsoft.com/office/officeart/2018/2/layout/IconVerticalSolidList"/>
    <dgm:cxn modelId="{12A7D053-F2C7-40EF-84C6-A2A8A9F59432}" type="presParOf" srcId="{28A51C6D-A7EC-45A5-9BAE-749EC7B0E2D5}" destId="{11D5CD9A-3CED-4FAB-913F-D60B345F782B}" srcOrd="1" destOrd="0" presId="urn:microsoft.com/office/officeart/2018/2/layout/IconVerticalSolidList"/>
    <dgm:cxn modelId="{8F4F4D26-3E58-4565-973C-2B5A2212A9B0}" type="presParOf" srcId="{28A51C6D-A7EC-45A5-9BAE-749EC7B0E2D5}" destId="{E8B879A1-FBA1-47A1-9C0F-4123F3557B31}" srcOrd="2" destOrd="0" presId="urn:microsoft.com/office/officeart/2018/2/layout/IconVerticalSolidList"/>
    <dgm:cxn modelId="{8516E8F4-40ED-40D8-930C-CF464730A2AD}" type="presParOf" srcId="{E8B879A1-FBA1-47A1-9C0F-4123F3557B31}" destId="{EF002785-8457-447A-97C6-199CADA273B1}" srcOrd="0" destOrd="0" presId="urn:microsoft.com/office/officeart/2018/2/layout/IconVerticalSolidList"/>
    <dgm:cxn modelId="{9469FBFC-2029-44D3-8DC5-F635B64FDE16}" type="presParOf" srcId="{E8B879A1-FBA1-47A1-9C0F-4123F3557B31}" destId="{43AA847D-B5DE-4E96-AF0E-F1DF095E6624}" srcOrd="1" destOrd="0" presId="urn:microsoft.com/office/officeart/2018/2/layout/IconVerticalSolidList"/>
    <dgm:cxn modelId="{ADE22B4F-D329-4C79-99FF-846C7F2A39A8}" type="presParOf" srcId="{E8B879A1-FBA1-47A1-9C0F-4123F3557B31}" destId="{30C69A9D-8F1C-449D-91BF-76CB55F5C81C}" srcOrd="2" destOrd="0" presId="urn:microsoft.com/office/officeart/2018/2/layout/IconVerticalSolidList"/>
    <dgm:cxn modelId="{8D092EFA-60E9-4269-A0BE-65997C7DC304}" type="presParOf" srcId="{E8B879A1-FBA1-47A1-9C0F-4123F3557B31}" destId="{78696AA1-AAA5-4B5C-911F-9F79BEA02DD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F72218-BD41-4278-B23D-B8688338E844}" type="doc">
      <dgm:prSet loTypeId="urn:microsoft.com/office/officeart/2005/8/layout/vList2" loCatId="list" qsTypeId="urn:microsoft.com/office/officeart/2005/8/quickstyle/simple4" qsCatId="simple" csTypeId="urn:microsoft.com/office/officeart/2005/8/colors/accent6_2" csCatId="accent6" phldr="1"/>
      <dgm:spPr/>
      <dgm:t>
        <a:bodyPr/>
        <a:lstStyle/>
        <a:p>
          <a:endParaRPr lang="en-US"/>
        </a:p>
      </dgm:t>
    </dgm:pt>
    <dgm:pt modelId="{88D7C102-13E7-49FB-9457-6611006954DB}">
      <dgm:prSet/>
      <dgm:spPr/>
      <dgm:t>
        <a:bodyPr/>
        <a:lstStyle/>
        <a:p>
          <a:r>
            <a:rPr lang="tr-TR" b="1" dirty="0"/>
            <a:t>Atom ve Molekül Fiziği</a:t>
          </a:r>
          <a:endParaRPr lang="en-US" dirty="0"/>
        </a:p>
      </dgm:t>
    </dgm:pt>
    <dgm:pt modelId="{8E4B87FA-1AA9-45D8-B909-76744E831E76}" type="parTrans" cxnId="{290077AE-95EF-4EF6-8F0A-7B773DFF5522}">
      <dgm:prSet/>
      <dgm:spPr/>
      <dgm:t>
        <a:bodyPr/>
        <a:lstStyle/>
        <a:p>
          <a:endParaRPr lang="en-US"/>
        </a:p>
      </dgm:t>
    </dgm:pt>
    <dgm:pt modelId="{0BBB6E17-B21C-41AD-A9D4-C0A012783B27}" type="sibTrans" cxnId="{290077AE-95EF-4EF6-8F0A-7B773DFF5522}">
      <dgm:prSet/>
      <dgm:spPr/>
      <dgm:t>
        <a:bodyPr/>
        <a:lstStyle/>
        <a:p>
          <a:endParaRPr lang="en-US"/>
        </a:p>
      </dgm:t>
    </dgm:pt>
    <dgm:pt modelId="{C52C07C5-CCE9-483C-B787-CC6A4B06AF24}">
      <dgm:prSet/>
      <dgm:spPr/>
      <dgm:t>
        <a:bodyPr/>
        <a:lstStyle/>
        <a:p>
          <a:r>
            <a:rPr lang="tr-TR" b="1"/>
            <a:t>Katıhal Fiziği</a:t>
          </a:r>
          <a:endParaRPr lang="en-US"/>
        </a:p>
      </dgm:t>
    </dgm:pt>
    <dgm:pt modelId="{8F2E1B49-DA95-4B60-A4B3-4EEE2EED2D72}" type="parTrans" cxnId="{23791CFD-A139-4305-933A-B5D52D01DFBD}">
      <dgm:prSet/>
      <dgm:spPr/>
      <dgm:t>
        <a:bodyPr/>
        <a:lstStyle/>
        <a:p>
          <a:endParaRPr lang="en-US"/>
        </a:p>
      </dgm:t>
    </dgm:pt>
    <dgm:pt modelId="{A7BF506B-C49A-47CB-BA57-E774C3FDDCBE}" type="sibTrans" cxnId="{23791CFD-A139-4305-933A-B5D52D01DFBD}">
      <dgm:prSet/>
      <dgm:spPr/>
      <dgm:t>
        <a:bodyPr/>
        <a:lstStyle/>
        <a:p>
          <a:endParaRPr lang="en-US"/>
        </a:p>
      </dgm:t>
    </dgm:pt>
    <dgm:pt modelId="{F4A2A3C6-4751-4C9C-AEE5-463FBB898E23}">
      <dgm:prSet/>
      <dgm:spPr/>
      <dgm:t>
        <a:bodyPr/>
        <a:lstStyle/>
        <a:p>
          <a:r>
            <a:rPr lang="tr-TR" b="1"/>
            <a:t>Nükleer Fizik</a:t>
          </a:r>
          <a:endParaRPr lang="en-US"/>
        </a:p>
      </dgm:t>
    </dgm:pt>
    <dgm:pt modelId="{62C0137F-9EE1-4A86-A6F6-28BEC983D864}" type="parTrans" cxnId="{3EBC9B9F-9C15-49FA-A957-A49FB20EC00F}">
      <dgm:prSet/>
      <dgm:spPr/>
      <dgm:t>
        <a:bodyPr/>
        <a:lstStyle/>
        <a:p>
          <a:endParaRPr lang="en-US"/>
        </a:p>
      </dgm:t>
    </dgm:pt>
    <dgm:pt modelId="{8EE72B04-F3CA-40C0-B9CD-ECFA18B20B3E}" type="sibTrans" cxnId="{3EBC9B9F-9C15-49FA-A957-A49FB20EC00F}">
      <dgm:prSet/>
      <dgm:spPr/>
      <dgm:t>
        <a:bodyPr/>
        <a:lstStyle/>
        <a:p>
          <a:endParaRPr lang="en-US"/>
        </a:p>
      </dgm:t>
    </dgm:pt>
    <dgm:pt modelId="{415D8928-AC8C-42F7-9DD7-F519CDA4C7D9}">
      <dgm:prSet/>
      <dgm:spPr/>
      <dgm:t>
        <a:bodyPr/>
        <a:lstStyle/>
        <a:p>
          <a:r>
            <a:rPr lang="tr-TR" b="1"/>
            <a:t>Genel Fizik</a:t>
          </a:r>
          <a:endParaRPr lang="en-US"/>
        </a:p>
      </dgm:t>
    </dgm:pt>
    <dgm:pt modelId="{209C0474-B67C-43A4-97DB-E0E8F82D1D7D}" type="parTrans" cxnId="{D05E617F-83F0-445F-87E3-596ECBFEA6AA}">
      <dgm:prSet/>
      <dgm:spPr/>
      <dgm:t>
        <a:bodyPr/>
        <a:lstStyle/>
        <a:p>
          <a:endParaRPr lang="en-US"/>
        </a:p>
      </dgm:t>
    </dgm:pt>
    <dgm:pt modelId="{819F729E-4276-4468-B783-746CF4265CAA}" type="sibTrans" cxnId="{D05E617F-83F0-445F-87E3-596ECBFEA6AA}">
      <dgm:prSet/>
      <dgm:spPr/>
      <dgm:t>
        <a:bodyPr/>
        <a:lstStyle/>
        <a:p>
          <a:endParaRPr lang="en-US"/>
        </a:p>
      </dgm:t>
    </dgm:pt>
    <dgm:pt modelId="{9E5CA23B-B22E-4B8C-AAE6-72CD55610AED}">
      <dgm:prSet/>
      <dgm:spPr/>
      <dgm:t>
        <a:bodyPr/>
        <a:lstStyle/>
        <a:p>
          <a:r>
            <a:rPr lang="tr-TR" b="1" dirty="0"/>
            <a:t>Matematiksel Fizik</a:t>
          </a:r>
          <a:endParaRPr lang="en-US" dirty="0"/>
        </a:p>
      </dgm:t>
    </dgm:pt>
    <dgm:pt modelId="{09405AA1-49D5-477D-BB1F-2F978CABA8E8}" type="parTrans" cxnId="{22D4C177-F57D-4921-8327-CB4D3913CA1D}">
      <dgm:prSet/>
      <dgm:spPr/>
      <dgm:t>
        <a:bodyPr/>
        <a:lstStyle/>
        <a:p>
          <a:endParaRPr lang="en-US"/>
        </a:p>
      </dgm:t>
    </dgm:pt>
    <dgm:pt modelId="{7B1F364B-471F-4DDA-BA8F-D323181FD702}" type="sibTrans" cxnId="{22D4C177-F57D-4921-8327-CB4D3913CA1D}">
      <dgm:prSet/>
      <dgm:spPr/>
      <dgm:t>
        <a:bodyPr/>
        <a:lstStyle/>
        <a:p>
          <a:endParaRPr lang="en-US"/>
        </a:p>
      </dgm:t>
    </dgm:pt>
    <dgm:pt modelId="{2DF2A226-FFA5-4DEA-A0AB-FB78261E4238}">
      <dgm:prSet/>
      <dgm:spPr/>
      <dgm:t>
        <a:bodyPr/>
        <a:lstStyle/>
        <a:p>
          <a:r>
            <a:rPr lang="tr-TR" b="1" dirty="0"/>
            <a:t>Yüksek Enerji ve Plazma Fiziği</a:t>
          </a:r>
          <a:endParaRPr lang="en-US" dirty="0"/>
        </a:p>
      </dgm:t>
    </dgm:pt>
    <dgm:pt modelId="{0E87127A-C932-45BC-A824-16C5011327AC}" type="parTrans" cxnId="{681C55F1-521F-477F-9983-A4770EF7506C}">
      <dgm:prSet/>
      <dgm:spPr/>
      <dgm:t>
        <a:bodyPr/>
        <a:lstStyle/>
        <a:p>
          <a:endParaRPr lang="en-US"/>
        </a:p>
      </dgm:t>
    </dgm:pt>
    <dgm:pt modelId="{47085891-1DD8-4121-B07F-3419F16BB55F}" type="sibTrans" cxnId="{681C55F1-521F-477F-9983-A4770EF7506C}">
      <dgm:prSet/>
      <dgm:spPr/>
      <dgm:t>
        <a:bodyPr/>
        <a:lstStyle/>
        <a:p>
          <a:endParaRPr lang="en-US"/>
        </a:p>
      </dgm:t>
    </dgm:pt>
    <dgm:pt modelId="{494AAB67-2749-40F4-89AC-DA64ABBED5A9}" type="pres">
      <dgm:prSet presAssocID="{DCF72218-BD41-4278-B23D-B8688338E844}" presName="linear" presStyleCnt="0">
        <dgm:presLayoutVars>
          <dgm:animLvl val="lvl"/>
          <dgm:resizeHandles val="exact"/>
        </dgm:presLayoutVars>
      </dgm:prSet>
      <dgm:spPr/>
      <dgm:t>
        <a:bodyPr/>
        <a:lstStyle/>
        <a:p>
          <a:endParaRPr lang="tr-TR"/>
        </a:p>
      </dgm:t>
    </dgm:pt>
    <dgm:pt modelId="{91A24B26-9629-4A7E-B3F0-3E33AE6CE831}" type="pres">
      <dgm:prSet presAssocID="{88D7C102-13E7-49FB-9457-6611006954DB}" presName="parentText" presStyleLbl="node1" presStyleIdx="0" presStyleCnt="6">
        <dgm:presLayoutVars>
          <dgm:chMax val="0"/>
          <dgm:bulletEnabled val="1"/>
        </dgm:presLayoutVars>
      </dgm:prSet>
      <dgm:spPr/>
      <dgm:t>
        <a:bodyPr/>
        <a:lstStyle/>
        <a:p>
          <a:endParaRPr lang="tr-TR"/>
        </a:p>
      </dgm:t>
    </dgm:pt>
    <dgm:pt modelId="{F0B7F730-234D-4070-8E9B-21FA9F987E7E}" type="pres">
      <dgm:prSet presAssocID="{0BBB6E17-B21C-41AD-A9D4-C0A012783B27}" presName="spacer" presStyleCnt="0"/>
      <dgm:spPr/>
    </dgm:pt>
    <dgm:pt modelId="{4F08613D-B1D1-4110-BD18-3863DF713031}" type="pres">
      <dgm:prSet presAssocID="{C52C07C5-CCE9-483C-B787-CC6A4B06AF24}" presName="parentText" presStyleLbl="node1" presStyleIdx="1" presStyleCnt="6">
        <dgm:presLayoutVars>
          <dgm:chMax val="0"/>
          <dgm:bulletEnabled val="1"/>
        </dgm:presLayoutVars>
      </dgm:prSet>
      <dgm:spPr/>
      <dgm:t>
        <a:bodyPr/>
        <a:lstStyle/>
        <a:p>
          <a:endParaRPr lang="tr-TR"/>
        </a:p>
      </dgm:t>
    </dgm:pt>
    <dgm:pt modelId="{1B273EC7-772F-48A0-91F1-8B9ADEE7C17C}" type="pres">
      <dgm:prSet presAssocID="{A7BF506B-C49A-47CB-BA57-E774C3FDDCBE}" presName="spacer" presStyleCnt="0"/>
      <dgm:spPr/>
    </dgm:pt>
    <dgm:pt modelId="{3AAB1AB7-2B86-4964-9635-4E7A7DBE4044}" type="pres">
      <dgm:prSet presAssocID="{F4A2A3C6-4751-4C9C-AEE5-463FBB898E23}" presName="parentText" presStyleLbl="node1" presStyleIdx="2" presStyleCnt="6">
        <dgm:presLayoutVars>
          <dgm:chMax val="0"/>
          <dgm:bulletEnabled val="1"/>
        </dgm:presLayoutVars>
      </dgm:prSet>
      <dgm:spPr/>
      <dgm:t>
        <a:bodyPr/>
        <a:lstStyle/>
        <a:p>
          <a:endParaRPr lang="tr-TR"/>
        </a:p>
      </dgm:t>
    </dgm:pt>
    <dgm:pt modelId="{53F93D8A-AFC9-42C4-8C04-DBD944785424}" type="pres">
      <dgm:prSet presAssocID="{8EE72B04-F3CA-40C0-B9CD-ECFA18B20B3E}" presName="spacer" presStyleCnt="0"/>
      <dgm:spPr/>
    </dgm:pt>
    <dgm:pt modelId="{A1ADCB99-84B9-4E7D-A270-1D5A1D52FF83}" type="pres">
      <dgm:prSet presAssocID="{415D8928-AC8C-42F7-9DD7-F519CDA4C7D9}" presName="parentText" presStyleLbl="node1" presStyleIdx="3" presStyleCnt="6">
        <dgm:presLayoutVars>
          <dgm:chMax val="0"/>
          <dgm:bulletEnabled val="1"/>
        </dgm:presLayoutVars>
      </dgm:prSet>
      <dgm:spPr/>
      <dgm:t>
        <a:bodyPr/>
        <a:lstStyle/>
        <a:p>
          <a:endParaRPr lang="tr-TR"/>
        </a:p>
      </dgm:t>
    </dgm:pt>
    <dgm:pt modelId="{7ACCF39F-3DA9-4D4D-9143-56F1FA79BFBF}" type="pres">
      <dgm:prSet presAssocID="{819F729E-4276-4468-B783-746CF4265CAA}" presName="spacer" presStyleCnt="0"/>
      <dgm:spPr/>
    </dgm:pt>
    <dgm:pt modelId="{AFB0E011-601F-4BFF-B7BA-3DE4C1955C67}" type="pres">
      <dgm:prSet presAssocID="{9E5CA23B-B22E-4B8C-AAE6-72CD55610AED}" presName="parentText" presStyleLbl="node1" presStyleIdx="4" presStyleCnt="6">
        <dgm:presLayoutVars>
          <dgm:chMax val="0"/>
          <dgm:bulletEnabled val="1"/>
        </dgm:presLayoutVars>
      </dgm:prSet>
      <dgm:spPr/>
      <dgm:t>
        <a:bodyPr/>
        <a:lstStyle/>
        <a:p>
          <a:endParaRPr lang="tr-TR"/>
        </a:p>
      </dgm:t>
    </dgm:pt>
    <dgm:pt modelId="{36457356-9E72-46C7-97EB-4CA02737F76F}" type="pres">
      <dgm:prSet presAssocID="{7B1F364B-471F-4DDA-BA8F-D323181FD702}" presName="spacer" presStyleCnt="0"/>
      <dgm:spPr/>
    </dgm:pt>
    <dgm:pt modelId="{0526F839-B274-444F-A8EE-B97DD5215AF7}" type="pres">
      <dgm:prSet presAssocID="{2DF2A226-FFA5-4DEA-A0AB-FB78261E4238}" presName="parentText" presStyleLbl="node1" presStyleIdx="5" presStyleCnt="6">
        <dgm:presLayoutVars>
          <dgm:chMax val="0"/>
          <dgm:bulletEnabled val="1"/>
        </dgm:presLayoutVars>
      </dgm:prSet>
      <dgm:spPr/>
      <dgm:t>
        <a:bodyPr/>
        <a:lstStyle/>
        <a:p>
          <a:endParaRPr lang="tr-TR"/>
        </a:p>
      </dgm:t>
    </dgm:pt>
  </dgm:ptLst>
  <dgm:cxnLst>
    <dgm:cxn modelId="{22D4C177-F57D-4921-8327-CB4D3913CA1D}" srcId="{DCF72218-BD41-4278-B23D-B8688338E844}" destId="{9E5CA23B-B22E-4B8C-AAE6-72CD55610AED}" srcOrd="4" destOrd="0" parTransId="{09405AA1-49D5-477D-BB1F-2F978CABA8E8}" sibTransId="{7B1F364B-471F-4DDA-BA8F-D323181FD702}"/>
    <dgm:cxn modelId="{73D804F5-E9B4-4C84-8EB7-F77D95348D89}" type="presOf" srcId="{415D8928-AC8C-42F7-9DD7-F519CDA4C7D9}" destId="{A1ADCB99-84B9-4E7D-A270-1D5A1D52FF83}" srcOrd="0" destOrd="0" presId="urn:microsoft.com/office/officeart/2005/8/layout/vList2"/>
    <dgm:cxn modelId="{23791CFD-A139-4305-933A-B5D52D01DFBD}" srcId="{DCF72218-BD41-4278-B23D-B8688338E844}" destId="{C52C07C5-CCE9-483C-B787-CC6A4B06AF24}" srcOrd="1" destOrd="0" parTransId="{8F2E1B49-DA95-4B60-A4B3-4EEE2EED2D72}" sibTransId="{A7BF506B-C49A-47CB-BA57-E774C3FDDCBE}"/>
    <dgm:cxn modelId="{38327D28-3FA6-4C67-98DA-F3ADADA5CD61}" type="presOf" srcId="{2DF2A226-FFA5-4DEA-A0AB-FB78261E4238}" destId="{0526F839-B274-444F-A8EE-B97DD5215AF7}" srcOrd="0" destOrd="0" presId="urn:microsoft.com/office/officeart/2005/8/layout/vList2"/>
    <dgm:cxn modelId="{386B7791-BC42-44B5-9158-FD4FEBAA48B9}" type="presOf" srcId="{C52C07C5-CCE9-483C-B787-CC6A4B06AF24}" destId="{4F08613D-B1D1-4110-BD18-3863DF713031}" srcOrd="0" destOrd="0" presId="urn:microsoft.com/office/officeart/2005/8/layout/vList2"/>
    <dgm:cxn modelId="{3EBC9B9F-9C15-49FA-A957-A49FB20EC00F}" srcId="{DCF72218-BD41-4278-B23D-B8688338E844}" destId="{F4A2A3C6-4751-4C9C-AEE5-463FBB898E23}" srcOrd="2" destOrd="0" parTransId="{62C0137F-9EE1-4A86-A6F6-28BEC983D864}" sibTransId="{8EE72B04-F3CA-40C0-B9CD-ECFA18B20B3E}"/>
    <dgm:cxn modelId="{D05E617F-83F0-445F-87E3-596ECBFEA6AA}" srcId="{DCF72218-BD41-4278-B23D-B8688338E844}" destId="{415D8928-AC8C-42F7-9DD7-F519CDA4C7D9}" srcOrd="3" destOrd="0" parTransId="{209C0474-B67C-43A4-97DB-E0E8F82D1D7D}" sibTransId="{819F729E-4276-4468-B783-746CF4265CAA}"/>
    <dgm:cxn modelId="{E83D6DDD-A65D-4B9F-A8E3-CB1EFBF9F85D}" type="presOf" srcId="{9E5CA23B-B22E-4B8C-AAE6-72CD55610AED}" destId="{AFB0E011-601F-4BFF-B7BA-3DE4C1955C67}" srcOrd="0" destOrd="0" presId="urn:microsoft.com/office/officeart/2005/8/layout/vList2"/>
    <dgm:cxn modelId="{410FFEB1-C9B5-4AE3-9068-674D7492B09F}" type="presOf" srcId="{88D7C102-13E7-49FB-9457-6611006954DB}" destId="{91A24B26-9629-4A7E-B3F0-3E33AE6CE831}" srcOrd="0" destOrd="0" presId="urn:microsoft.com/office/officeart/2005/8/layout/vList2"/>
    <dgm:cxn modelId="{45FBE31E-DB22-42F2-AE91-F7E21E2534B2}" type="presOf" srcId="{DCF72218-BD41-4278-B23D-B8688338E844}" destId="{494AAB67-2749-40F4-89AC-DA64ABBED5A9}" srcOrd="0" destOrd="0" presId="urn:microsoft.com/office/officeart/2005/8/layout/vList2"/>
    <dgm:cxn modelId="{7D360FA0-D98F-46EB-BED4-9A3FE7D757C3}" type="presOf" srcId="{F4A2A3C6-4751-4C9C-AEE5-463FBB898E23}" destId="{3AAB1AB7-2B86-4964-9635-4E7A7DBE4044}" srcOrd="0" destOrd="0" presId="urn:microsoft.com/office/officeart/2005/8/layout/vList2"/>
    <dgm:cxn modelId="{290077AE-95EF-4EF6-8F0A-7B773DFF5522}" srcId="{DCF72218-BD41-4278-B23D-B8688338E844}" destId="{88D7C102-13E7-49FB-9457-6611006954DB}" srcOrd="0" destOrd="0" parTransId="{8E4B87FA-1AA9-45D8-B909-76744E831E76}" sibTransId="{0BBB6E17-B21C-41AD-A9D4-C0A012783B27}"/>
    <dgm:cxn modelId="{681C55F1-521F-477F-9983-A4770EF7506C}" srcId="{DCF72218-BD41-4278-B23D-B8688338E844}" destId="{2DF2A226-FFA5-4DEA-A0AB-FB78261E4238}" srcOrd="5" destOrd="0" parTransId="{0E87127A-C932-45BC-A824-16C5011327AC}" sibTransId="{47085891-1DD8-4121-B07F-3419F16BB55F}"/>
    <dgm:cxn modelId="{DFD01BED-F86F-4779-B8B5-8B33653C83E8}" type="presParOf" srcId="{494AAB67-2749-40F4-89AC-DA64ABBED5A9}" destId="{91A24B26-9629-4A7E-B3F0-3E33AE6CE831}" srcOrd="0" destOrd="0" presId="urn:microsoft.com/office/officeart/2005/8/layout/vList2"/>
    <dgm:cxn modelId="{F9048857-EEBD-4A27-87FE-45926663A2C0}" type="presParOf" srcId="{494AAB67-2749-40F4-89AC-DA64ABBED5A9}" destId="{F0B7F730-234D-4070-8E9B-21FA9F987E7E}" srcOrd="1" destOrd="0" presId="urn:microsoft.com/office/officeart/2005/8/layout/vList2"/>
    <dgm:cxn modelId="{40A8F682-43F9-4C0D-8BF2-18F7AA06106B}" type="presParOf" srcId="{494AAB67-2749-40F4-89AC-DA64ABBED5A9}" destId="{4F08613D-B1D1-4110-BD18-3863DF713031}" srcOrd="2" destOrd="0" presId="urn:microsoft.com/office/officeart/2005/8/layout/vList2"/>
    <dgm:cxn modelId="{EAA0F24C-EB1D-460C-BF93-59751ECF3569}" type="presParOf" srcId="{494AAB67-2749-40F4-89AC-DA64ABBED5A9}" destId="{1B273EC7-772F-48A0-91F1-8B9ADEE7C17C}" srcOrd="3" destOrd="0" presId="urn:microsoft.com/office/officeart/2005/8/layout/vList2"/>
    <dgm:cxn modelId="{3936917A-2920-400C-88D6-404BCA731045}" type="presParOf" srcId="{494AAB67-2749-40F4-89AC-DA64ABBED5A9}" destId="{3AAB1AB7-2B86-4964-9635-4E7A7DBE4044}" srcOrd="4" destOrd="0" presId="urn:microsoft.com/office/officeart/2005/8/layout/vList2"/>
    <dgm:cxn modelId="{F73954EA-6AF9-4DFB-934C-5FEDBE229FD8}" type="presParOf" srcId="{494AAB67-2749-40F4-89AC-DA64ABBED5A9}" destId="{53F93D8A-AFC9-42C4-8C04-DBD944785424}" srcOrd="5" destOrd="0" presId="urn:microsoft.com/office/officeart/2005/8/layout/vList2"/>
    <dgm:cxn modelId="{0FA1E970-F81B-4ABB-B2E5-35444E90AEC3}" type="presParOf" srcId="{494AAB67-2749-40F4-89AC-DA64ABBED5A9}" destId="{A1ADCB99-84B9-4E7D-A270-1D5A1D52FF83}" srcOrd="6" destOrd="0" presId="urn:microsoft.com/office/officeart/2005/8/layout/vList2"/>
    <dgm:cxn modelId="{B6166995-B73D-4C0E-9E9D-22082B516CB8}" type="presParOf" srcId="{494AAB67-2749-40F4-89AC-DA64ABBED5A9}" destId="{7ACCF39F-3DA9-4D4D-9143-56F1FA79BFBF}" srcOrd="7" destOrd="0" presId="urn:microsoft.com/office/officeart/2005/8/layout/vList2"/>
    <dgm:cxn modelId="{0A285B07-F73E-458C-A776-8A806CA08F5B}" type="presParOf" srcId="{494AAB67-2749-40F4-89AC-DA64ABBED5A9}" destId="{AFB0E011-601F-4BFF-B7BA-3DE4C1955C67}" srcOrd="8" destOrd="0" presId="urn:microsoft.com/office/officeart/2005/8/layout/vList2"/>
    <dgm:cxn modelId="{73EDA698-92FB-4DDF-9207-6E5100BA2511}" type="presParOf" srcId="{494AAB67-2749-40F4-89AC-DA64ABBED5A9}" destId="{36457356-9E72-46C7-97EB-4CA02737F76F}" srcOrd="9" destOrd="0" presId="urn:microsoft.com/office/officeart/2005/8/layout/vList2"/>
    <dgm:cxn modelId="{93518547-C70A-4834-9DDC-3E1A1268277E}" type="presParOf" srcId="{494AAB67-2749-40F4-89AC-DA64ABBED5A9}" destId="{0526F839-B274-444F-A8EE-B97DD5215AF7}"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ECC5A1-940A-4A19-84C5-67142A3D706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717EB75-58AD-4ECF-A76E-12406E623BF5}">
      <dgm:prSet/>
      <dgm:spPr/>
      <dgm:t>
        <a:bodyPr/>
        <a:lstStyle/>
        <a:p>
          <a:r>
            <a:rPr lang="en-US" b="1" dirty="0" err="1"/>
            <a:t>Hesaplamalı</a:t>
          </a:r>
          <a:r>
            <a:rPr lang="en-US" b="1" dirty="0"/>
            <a:t> </a:t>
          </a:r>
          <a:r>
            <a:rPr lang="en-US" b="1" dirty="0" err="1"/>
            <a:t>Fizik</a:t>
          </a:r>
          <a:r>
            <a:rPr lang="en-US" b="1" dirty="0"/>
            <a:t> </a:t>
          </a:r>
          <a:r>
            <a:rPr lang="en-US" b="1" dirty="0" err="1"/>
            <a:t>Laboratuvarı</a:t>
          </a:r>
          <a:endParaRPr lang="en-US" dirty="0"/>
        </a:p>
      </dgm:t>
    </dgm:pt>
    <dgm:pt modelId="{F681D798-5A10-463A-A8D3-5B13B598C361}" type="parTrans" cxnId="{D026BCCF-7D22-47B0-934F-CF63491DDB66}">
      <dgm:prSet/>
      <dgm:spPr/>
      <dgm:t>
        <a:bodyPr/>
        <a:lstStyle/>
        <a:p>
          <a:endParaRPr lang="en-US"/>
        </a:p>
      </dgm:t>
    </dgm:pt>
    <dgm:pt modelId="{106A5A26-8CF9-4BB1-8744-83841FCC6ADB}" type="sibTrans" cxnId="{D026BCCF-7D22-47B0-934F-CF63491DDB66}">
      <dgm:prSet/>
      <dgm:spPr/>
      <dgm:t>
        <a:bodyPr/>
        <a:lstStyle/>
        <a:p>
          <a:endParaRPr lang="en-US"/>
        </a:p>
      </dgm:t>
    </dgm:pt>
    <dgm:pt modelId="{4E37943E-D838-4ACD-8063-A146A0809DAE}">
      <dgm:prSet/>
      <dgm:spPr/>
      <dgm:t>
        <a:bodyPr/>
        <a:lstStyle/>
        <a:p>
          <a:r>
            <a:rPr lang="en-US" b="1" dirty="0" err="1"/>
            <a:t>Malzeme</a:t>
          </a:r>
          <a:r>
            <a:rPr lang="en-US" b="1" dirty="0"/>
            <a:t> </a:t>
          </a:r>
          <a:r>
            <a:rPr lang="en-US" b="1" dirty="0" err="1"/>
            <a:t>Fiziği</a:t>
          </a:r>
          <a:r>
            <a:rPr lang="en-US" b="1" dirty="0"/>
            <a:t> </a:t>
          </a:r>
          <a:r>
            <a:rPr lang="en-US" b="1"/>
            <a:t>Simülasyon</a:t>
          </a:r>
          <a:r>
            <a:rPr lang="en-US" b="1" dirty="0"/>
            <a:t> </a:t>
          </a:r>
          <a:r>
            <a:rPr lang="en-US" b="1" dirty="0" err="1"/>
            <a:t>Laboratuvarı</a:t>
          </a:r>
          <a:endParaRPr lang="en-US" dirty="0"/>
        </a:p>
      </dgm:t>
    </dgm:pt>
    <dgm:pt modelId="{7C705912-4488-45A5-ACC9-EDEDDA04E7C6}" type="parTrans" cxnId="{4B627F0F-F7C9-42B5-8A4C-2CD1505BADC8}">
      <dgm:prSet/>
      <dgm:spPr/>
      <dgm:t>
        <a:bodyPr/>
        <a:lstStyle/>
        <a:p>
          <a:endParaRPr lang="en-US"/>
        </a:p>
      </dgm:t>
    </dgm:pt>
    <dgm:pt modelId="{5A51FB8E-AEAC-4375-9474-F6BE2D8188C7}" type="sibTrans" cxnId="{4B627F0F-F7C9-42B5-8A4C-2CD1505BADC8}">
      <dgm:prSet/>
      <dgm:spPr/>
      <dgm:t>
        <a:bodyPr/>
        <a:lstStyle/>
        <a:p>
          <a:endParaRPr lang="en-US"/>
        </a:p>
      </dgm:t>
    </dgm:pt>
    <dgm:pt modelId="{3EB313E1-173E-42AC-866C-591EDAD1313C}">
      <dgm:prSet/>
      <dgm:spPr/>
      <dgm:t>
        <a:bodyPr/>
        <a:lstStyle/>
        <a:p>
          <a:r>
            <a:rPr lang="en-US" b="1"/>
            <a:t>Tek Kristal Numune Hazırlama  Laboratuvarı</a:t>
          </a:r>
          <a:endParaRPr lang="en-US"/>
        </a:p>
      </dgm:t>
    </dgm:pt>
    <dgm:pt modelId="{EA42495B-A02A-44C8-AB80-249B461E18B7}" type="parTrans" cxnId="{3E4BDA93-F85D-4225-A32B-7AA19DD7826D}">
      <dgm:prSet/>
      <dgm:spPr/>
      <dgm:t>
        <a:bodyPr/>
        <a:lstStyle/>
        <a:p>
          <a:endParaRPr lang="en-US"/>
        </a:p>
      </dgm:t>
    </dgm:pt>
    <dgm:pt modelId="{2EBB5A2B-46C0-4C03-AE9B-1F57124783AC}" type="sibTrans" cxnId="{3E4BDA93-F85D-4225-A32B-7AA19DD7826D}">
      <dgm:prSet/>
      <dgm:spPr/>
      <dgm:t>
        <a:bodyPr/>
        <a:lstStyle/>
        <a:p>
          <a:endParaRPr lang="en-US"/>
        </a:p>
      </dgm:t>
    </dgm:pt>
    <dgm:pt modelId="{69AE9C8C-793C-42AD-8279-C95B028E1100}">
      <dgm:prSet/>
      <dgm:spPr/>
      <dgm:t>
        <a:bodyPr/>
        <a:lstStyle/>
        <a:p>
          <a:r>
            <a:rPr lang="en-US" b="1"/>
            <a:t>Yarıiletken Büyütme ve Karakterizasyon  Laboratuvarı</a:t>
          </a:r>
          <a:endParaRPr lang="en-US"/>
        </a:p>
      </dgm:t>
    </dgm:pt>
    <dgm:pt modelId="{49C00F23-3B41-451A-8F01-C054FEE0E7B3}" type="parTrans" cxnId="{5F2F6A22-9B2F-4191-AA9D-AD2CD88CED3A}">
      <dgm:prSet/>
      <dgm:spPr/>
      <dgm:t>
        <a:bodyPr/>
        <a:lstStyle/>
        <a:p>
          <a:endParaRPr lang="en-US"/>
        </a:p>
      </dgm:t>
    </dgm:pt>
    <dgm:pt modelId="{4894E81E-5D5A-43C0-8EDB-DEB66E5DAC6C}" type="sibTrans" cxnId="{5F2F6A22-9B2F-4191-AA9D-AD2CD88CED3A}">
      <dgm:prSet/>
      <dgm:spPr/>
      <dgm:t>
        <a:bodyPr/>
        <a:lstStyle/>
        <a:p>
          <a:endParaRPr lang="en-US"/>
        </a:p>
      </dgm:t>
    </dgm:pt>
    <dgm:pt modelId="{058686DE-12E0-48C2-8EA2-B6200165D7EC}">
      <dgm:prSet/>
      <dgm:spPr/>
      <dgm:t>
        <a:bodyPr/>
        <a:lstStyle/>
        <a:p>
          <a:r>
            <a:rPr lang="en-US" b="1"/>
            <a:t>Süperiletkenlik ve İletkenlik Ölçüm  Laboratuvarı</a:t>
          </a:r>
          <a:endParaRPr lang="en-US"/>
        </a:p>
      </dgm:t>
    </dgm:pt>
    <dgm:pt modelId="{54C25438-B748-4291-A15B-91CB9FED7687}" type="parTrans" cxnId="{3B895A32-936D-464C-9AC4-A0FC94EAD073}">
      <dgm:prSet/>
      <dgm:spPr/>
      <dgm:t>
        <a:bodyPr/>
        <a:lstStyle/>
        <a:p>
          <a:endParaRPr lang="en-US"/>
        </a:p>
      </dgm:t>
    </dgm:pt>
    <dgm:pt modelId="{30F1817D-76BD-4451-9D54-F4276C80BC10}" type="sibTrans" cxnId="{3B895A32-936D-464C-9AC4-A0FC94EAD073}">
      <dgm:prSet/>
      <dgm:spPr/>
      <dgm:t>
        <a:bodyPr/>
        <a:lstStyle/>
        <a:p>
          <a:endParaRPr lang="en-US"/>
        </a:p>
      </dgm:t>
    </dgm:pt>
    <dgm:pt modelId="{B8400FFD-4C10-4A22-B6D3-B54E8EAAB537}" type="pres">
      <dgm:prSet presAssocID="{D9ECC5A1-940A-4A19-84C5-67142A3D706F}" presName="linear" presStyleCnt="0">
        <dgm:presLayoutVars>
          <dgm:animLvl val="lvl"/>
          <dgm:resizeHandles val="exact"/>
        </dgm:presLayoutVars>
      </dgm:prSet>
      <dgm:spPr/>
      <dgm:t>
        <a:bodyPr/>
        <a:lstStyle/>
        <a:p>
          <a:endParaRPr lang="tr-TR"/>
        </a:p>
      </dgm:t>
    </dgm:pt>
    <dgm:pt modelId="{CB5A1CFF-839A-45D3-8315-6C70BE0E0696}" type="pres">
      <dgm:prSet presAssocID="{1717EB75-58AD-4ECF-A76E-12406E623BF5}" presName="parentText" presStyleLbl="node1" presStyleIdx="0" presStyleCnt="5">
        <dgm:presLayoutVars>
          <dgm:chMax val="0"/>
          <dgm:bulletEnabled val="1"/>
        </dgm:presLayoutVars>
      </dgm:prSet>
      <dgm:spPr/>
      <dgm:t>
        <a:bodyPr/>
        <a:lstStyle/>
        <a:p>
          <a:endParaRPr lang="tr-TR"/>
        </a:p>
      </dgm:t>
    </dgm:pt>
    <dgm:pt modelId="{27556ECE-5B10-4871-A712-F8A1CCBFCDAB}" type="pres">
      <dgm:prSet presAssocID="{106A5A26-8CF9-4BB1-8744-83841FCC6ADB}" presName="spacer" presStyleCnt="0"/>
      <dgm:spPr/>
    </dgm:pt>
    <dgm:pt modelId="{0C914396-07BD-4F14-8558-848F0CFBB769}" type="pres">
      <dgm:prSet presAssocID="{4E37943E-D838-4ACD-8063-A146A0809DAE}" presName="parentText" presStyleLbl="node1" presStyleIdx="1" presStyleCnt="5">
        <dgm:presLayoutVars>
          <dgm:chMax val="0"/>
          <dgm:bulletEnabled val="1"/>
        </dgm:presLayoutVars>
      </dgm:prSet>
      <dgm:spPr/>
      <dgm:t>
        <a:bodyPr/>
        <a:lstStyle/>
        <a:p>
          <a:endParaRPr lang="tr-TR"/>
        </a:p>
      </dgm:t>
    </dgm:pt>
    <dgm:pt modelId="{9856D0A5-2381-4581-B265-9461E77CD14B}" type="pres">
      <dgm:prSet presAssocID="{5A51FB8E-AEAC-4375-9474-F6BE2D8188C7}" presName="spacer" presStyleCnt="0"/>
      <dgm:spPr/>
    </dgm:pt>
    <dgm:pt modelId="{34311AC6-DA18-43AE-9103-1D6335CCE816}" type="pres">
      <dgm:prSet presAssocID="{3EB313E1-173E-42AC-866C-591EDAD1313C}" presName="parentText" presStyleLbl="node1" presStyleIdx="2" presStyleCnt="5">
        <dgm:presLayoutVars>
          <dgm:chMax val="0"/>
          <dgm:bulletEnabled val="1"/>
        </dgm:presLayoutVars>
      </dgm:prSet>
      <dgm:spPr/>
      <dgm:t>
        <a:bodyPr/>
        <a:lstStyle/>
        <a:p>
          <a:endParaRPr lang="tr-TR"/>
        </a:p>
      </dgm:t>
    </dgm:pt>
    <dgm:pt modelId="{6345ED59-8436-4660-B38B-1C34D0C1CE5B}" type="pres">
      <dgm:prSet presAssocID="{2EBB5A2B-46C0-4C03-AE9B-1F57124783AC}" presName="spacer" presStyleCnt="0"/>
      <dgm:spPr/>
    </dgm:pt>
    <dgm:pt modelId="{0233F40F-56DF-4C05-AD09-92CF433B6C39}" type="pres">
      <dgm:prSet presAssocID="{69AE9C8C-793C-42AD-8279-C95B028E1100}" presName="parentText" presStyleLbl="node1" presStyleIdx="3" presStyleCnt="5">
        <dgm:presLayoutVars>
          <dgm:chMax val="0"/>
          <dgm:bulletEnabled val="1"/>
        </dgm:presLayoutVars>
      </dgm:prSet>
      <dgm:spPr/>
      <dgm:t>
        <a:bodyPr/>
        <a:lstStyle/>
        <a:p>
          <a:endParaRPr lang="tr-TR"/>
        </a:p>
      </dgm:t>
    </dgm:pt>
    <dgm:pt modelId="{07734FF9-FF37-4CDC-B7FE-490539748303}" type="pres">
      <dgm:prSet presAssocID="{4894E81E-5D5A-43C0-8EDB-DEB66E5DAC6C}" presName="spacer" presStyleCnt="0"/>
      <dgm:spPr/>
    </dgm:pt>
    <dgm:pt modelId="{D712AC57-DC23-4DA1-9CB4-025E1D7081FF}" type="pres">
      <dgm:prSet presAssocID="{058686DE-12E0-48C2-8EA2-B6200165D7EC}" presName="parentText" presStyleLbl="node1" presStyleIdx="4" presStyleCnt="5">
        <dgm:presLayoutVars>
          <dgm:chMax val="0"/>
          <dgm:bulletEnabled val="1"/>
        </dgm:presLayoutVars>
      </dgm:prSet>
      <dgm:spPr/>
      <dgm:t>
        <a:bodyPr/>
        <a:lstStyle/>
        <a:p>
          <a:endParaRPr lang="tr-TR"/>
        </a:p>
      </dgm:t>
    </dgm:pt>
  </dgm:ptLst>
  <dgm:cxnLst>
    <dgm:cxn modelId="{F2EE25CC-5DD2-4FE9-BADE-31C0C33708E7}" type="presOf" srcId="{4E37943E-D838-4ACD-8063-A146A0809DAE}" destId="{0C914396-07BD-4F14-8558-848F0CFBB769}" srcOrd="0" destOrd="0" presId="urn:microsoft.com/office/officeart/2005/8/layout/vList2"/>
    <dgm:cxn modelId="{27BCACAE-B825-4D53-902C-B31FDD0826BE}" type="presOf" srcId="{69AE9C8C-793C-42AD-8279-C95B028E1100}" destId="{0233F40F-56DF-4C05-AD09-92CF433B6C39}" srcOrd="0" destOrd="0" presId="urn:microsoft.com/office/officeart/2005/8/layout/vList2"/>
    <dgm:cxn modelId="{CC413FB4-A764-4E8B-98A4-6D1B92A9786A}" type="presOf" srcId="{058686DE-12E0-48C2-8EA2-B6200165D7EC}" destId="{D712AC57-DC23-4DA1-9CB4-025E1D7081FF}" srcOrd="0" destOrd="0" presId="urn:microsoft.com/office/officeart/2005/8/layout/vList2"/>
    <dgm:cxn modelId="{5F2F6A22-9B2F-4191-AA9D-AD2CD88CED3A}" srcId="{D9ECC5A1-940A-4A19-84C5-67142A3D706F}" destId="{69AE9C8C-793C-42AD-8279-C95B028E1100}" srcOrd="3" destOrd="0" parTransId="{49C00F23-3B41-451A-8F01-C054FEE0E7B3}" sibTransId="{4894E81E-5D5A-43C0-8EDB-DEB66E5DAC6C}"/>
    <dgm:cxn modelId="{5FCEA7FD-C8F1-47C5-8B0D-D1F33A117AF6}" type="presOf" srcId="{1717EB75-58AD-4ECF-A76E-12406E623BF5}" destId="{CB5A1CFF-839A-45D3-8315-6C70BE0E0696}" srcOrd="0" destOrd="0" presId="urn:microsoft.com/office/officeart/2005/8/layout/vList2"/>
    <dgm:cxn modelId="{4B627F0F-F7C9-42B5-8A4C-2CD1505BADC8}" srcId="{D9ECC5A1-940A-4A19-84C5-67142A3D706F}" destId="{4E37943E-D838-4ACD-8063-A146A0809DAE}" srcOrd="1" destOrd="0" parTransId="{7C705912-4488-45A5-ACC9-EDEDDA04E7C6}" sibTransId="{5A51FB8E-AEAC-4375-9474-F6BE2D8188C7}"/>
    <dgm:cxn modelId="{95033DD3-8E1C-4BB8-9D20-666C1472A5BB}" type="presOf" srcId="{D9ECC5A1-940A-4A19-84C5-67142A3D706F}" destId="{B8400FFD-4C10-4A22-B6D3-B54E8EAAB537}" srcOrd="0" destOrd="0" presId="urn:microsoft.com/office/officeart/2005/8/layout/vList2"/>
    <dgm:cxn modelId="{35B4EACB-EF31-4080-8481-4AA2455D4BFB}" type="presOf" srcId="{3EB313E1-173E-42AC-866C-591EDAD1313C}" destId="{34311AC6-DA18-43AE-9103-1D6335CCE816}" srcOrd="0" destOrd="0" presId="urn:microsoft.com/office/officeart/2005/8/layout/vList2"/>
    <dgm:cxn modelId="{3E4BDA93-F85D-4225-A32B-7AA19DD7826D}" srcId="{D9ECC5A1-940A-4A19-84C5-67142A3D706F}" destId="{3EB313E1-173E-42AC-866C-591EDAD1313C}" srcOrd="2" destOrd="0" parTransId="{EA42495B-A02A-44C8-AB80-249B461E18B7}" sibTransId="{2EBB5A2B-46C0-4C03-AE9B-1F57124783AC}"/>
    <dgm:cxn modelId="{3B895A32-936D-464C-9AC4-A0FC94EAD073}" srcId="{D9ECC5A1-940A-4A19-84C5-67142A3D706F}" destId="{058686DE-12E0-48C2-8EA2-B6200165D7EC}" srcOrd="4" destOrd="0" parTransId="{54C25438-B748-4291-A15B-91CB9FED7687}" sibTransId="{30F1817D-76BD-4451-9D54-F4276C80BC10}"/>
    <dgm:cxn modelId="{D026BCCF-7D22-47B0-934F-CF63491DDB66}" srcId="{D9ECC5A1-940A-4A19-84C5-67142A3D706F}" destId="{1717EB75-58AD-4ECF-A76E-12406E623BF5}" srcOrd="0" destOrd="0" parTransId="{F681D798-5A10-463A-A8D3-5B13B598C361}" sibTransId="{106A5A26-8CF9-4BB1-8744-83841FCC6ADB}"/>
    <dgm:cxn modelId="{6FBF7A11-9D8B-426D-ABE8-64B401441A2E}" type="presParOf" srcId="{B8400FFD-4C10-4A22-B6D3-B54E8EAAB537}" destId="{CB5A1CFF-839A-45D3-8315-6C70BE0E0696}" srcOrd="0" destOrd="0" presId="urn:microsoft.com/office/officeart/2005/8/layout/vList2"/>
    <dgm:cxn modelId="{82CD6E85-4077-4851-81A4-65FCE447504A}" type="presParOf" srcId="{B8400FFD-4C10-4A22-B6D3-B54E8EAAB537}" destId="{27556ECE-5B10-4871-A712-F8A1CCBFCDAB}" srcOrd="1" destOrd="0" presId="urn:microsoft.com/office/officeart/2005/8/layout/vList2"/>
    <dgm:cxn modelId="{7D06E3D4-6C4E-46F5-9DD8-E4D7F9A70A2D}" type="presParOf" srcId="{B8400FFD-4C10-4A22-B6D3-B54E8EAAB537}" destId="{0C914396-07BD-4F14-8558-848F0CFBB769}" srcOrd="2" destOrd="0" presId="urn:microsoft.com/office/officeart/2005/8/layout/vList2"/>
    <dgm:cxn modelId="{2BE655F2-41AE-4F90-B64E-E8DA53CEF539}" type="presParOf" srcId="{B8400FFD-4C10-4A22-B6D3-B54E8EAAB537}" destId="{9856D0A5-2381-4581-B265-9461E77CD14B}" srcOrd="3" destOrd="0" presId="urn:microsoft.com/office/officeart/2005/8/layout/vList2"/>
    <dgm:cxn modelId="{1A07F592-230E-4EB0-B91A-6199931D6A3D}" type="presParOf" srcId="{B8400FFD-4C10-4A22-B6D3-B54E8EAAB537}" destId="{34311AC6-DA18-43AE-9103-1D6335CCE816}" srcOrd="4" destOrd="0" presId="urn:microsoft.com/office/officeart/2005/8/layout/vList2"/>
    <dgm:cxn modelId="{F2DF0149-B311-4043-9ACF-78288F1B7E79}" type="presParOf" srcId="{B8400FFD-4C10-4A22-B6D3-B54E8EAAB537}" destId="{6345ED59-8436-4660-B38B-1C34D0C1CE5B}" srcOrd="5" destOrd="0" presId="urn:microsoft.com/office/officeart/2005/8/layout/vList2"/>
    <dgm:cxn modelId="{06FE5DBC-009F-4EDE-B540-A7E77AE152C8}" type="presParOf" srcId="{B8400FFD-4C10-4A22-B6D3-B54E8EAAB537}" destId="{0233F40F-56DF-4C05-AD09-92CF433B6C39}" srcOrd="6" destOrd="0" presId="urn:microsoft.com/office/officeart/2005/8/layout/vList2"/>
    <dgm:cxn modelId="{6E911A3C-DB75-4B2D-9037-8621B5955A41}" type="presParOf" srcId="{B8400FFD-4C10-4A22-B6D3-B54E8EAAB537}" destId="{07734FF9-FF37-4CDC-B7FE-490539748303}" srcOrd="7" destOrd="0" presId="urn:microsoft.com/office/officeart/2005/8/layout/vList2"/>
    <dgm:cxn modelId="{9A3478C0-DA42-4775-9570-E265E448EC64}" type="presParOf" srcId="{B8400FFD-4C10-4A22-B6D3-B54E8EAAB537}" destId="{D712AC57-DC23-4DA1-9CB4-025E1D7081FF}" srcOrd="8"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F72218-BD41-4278-B23D-B8688338E844}"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88D7C102-13E7-49FB-9457-6611006954DB}">
      <dgm:prSet/>
      <dgm:spPr/>
      <dgm:t>
        <a:bodyPr/>
        <a:lstStyle/>
        <a:p>
          <a:r>
            <a:rPr lang="tr-TR" b="1" dirty="0"/>
            <a:t>Genel Fizik–I Laboratuvarı</a:t>
          </a:r>
          <a:endParaRPr lang="en-US" dirty="0"/>
        </a:p>
      </dgm:t>
    </dgm:pt>
    <dgm:pt modelId="{8E4B87FA-1AA9-45D8-B909-76744E831E76}" type="parTrans" cxnId="{290077AE-95EF-4EF6-8F0A-7B773DFF5522}">
      <dgm:prSet/>
      <dgm:spPr/>
      <dgm:t>
        <a:bodyPr/>
        <a:lstStyle/>
        <a:p>
          <a:endParaRPr lang="en-US"/>
        </a:p>
      </dgm:t>
    </dgm:pt>
    <dgm:pt modelId="{0BBB6E17-B21C-41AD-A9D4-C0A012783B27}" type="sibTrans" cxnId="{290077AE-95EF-4EF6-8F0A-7B773DFF5522}">
      <dgm:prSet/>
      <dgm:spPr/>
      <dgm:t>
        <a:bodyPr/>
        <a:lstStyle/>
        <a:p>
          <a:endParaRPr lang="en-US"/>
        </a:p>
      </dgm:t>
    </dgm:pt>
    <dgm:pt modelId="{C52C07C5-CCE9-483C-B787-CC6A4B06AF24}">
      <dgm:prSet/>
      <dgm:spPr/>
      <dgm:t>
        <a:bodyPr/>
        <a:lstStyle/>
        <a:p>
          <a:r>
            <a:rPr lang="tr-TR" b="1" dirty="0"/>
            <a:t>Genel Fizik–III Laboratuvarı</a:t>
          </a:r>
          <a:endParaRPr lang="en-US" dirty="0"/>
        </a:p>
      </dgm:t>
    </dgm:pt>
    <dgm:pt modelId="{8F2E1B49-DA95-4B60-A4B3-4EEE2EED2D72}" type="parTrans" cxnId="{23791CFD-A139-4305-933A-B5D52D01DFBD}">
      <dgm:prSet/>
      <dgm:spPr/>
      <dgm:t>
        <a:bodyPr/>
        <a:lstStyle/>
        <a:p>
          <a:endParaRPr lang="en-US"/>
        </a:p>
      </dgm:t>
    </dgm:pt>
    <dgm:pt modelId="{A7BF506B-C49A-47CB-BA57-E774C3FDDCBE}" type="sibTrans" cxnId="{23791CFD-A139-4305-933A-B5D52D01DFBD}">
      <dgm:prSet/>
      <dgm:spPr/>
      <dgm:t>
        <a:bodyPr/>
        <a:lstStyle/>
        <a:p>
          <a:endParaRPr lang="en-US"/>
        </a:p>
      </dgm:t>
    </dgm:pt>
    <dgm:pt modelId="{F4A2A3C6-4751-4C9C-AEE5-463FBB898E23}">
      <dgm:prSet/>
      <dgm:spPr/>
      <dgm:t>
        <a:bodyPr/>
        <a:lstStyle/>
        <a:p>
          <a:r>
            <a:rPr lang="tr-TR" b="1" dirty="0"/>
            <a:t>Optik Laboratuvarı</a:t>
          </a:r>
          <a:endParaRPr lang="en-US" dirty="0"/>
        </a:p>
      </dgm:t>
    </dgm:pt>
    <dgm:pt modelId="{62C0137F-9EE1-4A86-A6F6-28BEC983D864}" type="parTrans" cxnId="{3EBC9B9F-9C15-49FA-A957-A49FB20EC00F}">
      <dgm:prSet/>
      <dgm:spPr/>
      <dgm:t>
        <a:bodyPr/>
        <a:lstStyle/>
        <a:p>
          <a:endParaRPr lang="en-US"/>
        </a:p>
      </dgm:t>
    </dgm:pt>
    <dgm:pt modelId="{8EE72B04-F3CA-40C0-B9CD-ECFA18B20B3E}" type="sibTrans" cxnId="{3EBC9B9F-9C15-49FA-A957-A49FB20EC00F}">
      <dgm:prSet/>
      <dgm:spPr/>
      <dgm:t>
        <a:bodyPr/>
        <a:lstStyle/>
        <a:p>
          <a:endParaRPr lang="en-US"/>
        </a:p>
      </dgm:t>
    </dgm:pt>
    <dgm:pt modelId="{415D8928-AC8C-42F7-9DD7-F519CDA4C7D9}">
      <dgm:prSet/>
      <dgm:spPr/>
      <dgm:t>
        <a:bodyPr/>
        <a:lstStyle/>
        <a:p>
          <a:r>
            <a:rPr lang="tr-TR" b="1" dirty="0"/>
            <a:t>Manyetizma Laboratuvarı</a:t>
          </a:r>
          <a:endParaRPr lang="en-US" dirty="0"/>
        </a:p>
      </dgm:t>
    </dgm:pt>
    <dgm:pt modelId="{209C0474-B67C-43A4-97DB-E0E8F82D1D7D}" type="parTrans" cxnId="{D05E617F-83F0-445F-87E3-596ECBFEA6AA}">
      <dgm:prSet/>
      <dgm:spPr/>
      <dgm:t>
        <a:bodyPr/>
        <a:lstStyle/>
        <a:p>
          <a:endParaRPr lang="en-US"/>
        </a:p>
      </dgm:t>
    </dgm:pt>
    <dgm:pt modelId="{819F729E-4276-4468-B783-746CF4265CAA}" type="sibTrans" cxnId="{D05E617F-83F0-445F-87E3-596ECBFEA6AA}">
      <dgm:prSet/>
      <dgm:spPr/>
      <dgm:t>
        <a:bodyPr/>
        <a:lstStyle/>
        <a:p>
          <a:endParaRPr lang="en-US"/>
        </a:p>
      </dgm:t>
    </dgm:pt>
    <dgm:pt modelId="{9E5CA23B-B22E-4B8C-AAE6-72CD55610AED}">
      <dgm:prSet/>
      <dgm:spPr/>
      <dgm:t>
        <a:bodyPr/>
        <a:lstStyle/>
        <a:p>
          <a:r>
            <a:rPr lang="tr-TR" b="1" dirty="0"/>
            <a:t>Elektronik Laboratuvarı</a:t>
          </a:r>
          <a:endParaRPr lang="en-US" dirty="0"/>
        </a:p>
      </dgm:t>
    </dgm:pt>
    <dgm:pt modelId="{09405AA1-49D5-477D-BB1F-2F978CABA8E8}" type="parTrans" cxnId="{22D4C177-F57D-4921-8327-CB4D3913CA1D}">
      <dgm:prSet/>
      <dgm:spPr/>
      <dgm:t>
        <a:bodyPr/>
        <a:lstStyle/>
        <a:p>
          <a:endParaRPr lang="en-US"/>
        </a:p>
      </dgm:t>
    </dgm:pt>
    <dgm:pt modelId="{7B1F364B-471F-4DDA-BA8F-D323181FD702}" type="sibTrans" cxnId="{22D4C177-F57D-4921-8327-CB4D3913CA1D}">
      <dgm:prSet/>
      <dgm:spPr/>
      <dgm:t>
        <a:bodyPr/>
        <a:lstStyle/>
        <a:p>
          <a:endParaRPr lang="en-US"/>
        </a:p>
      </dgm:t>
    </dgm:pt>
    <dgm:pt modelId="{2DF2A226-FFA5-4DEA-A0AB-FB78261E4238}">
      <dgm:prSet/>
      <dgm:spPr/>
      <dgm:t>
        <a:bodyPr/>
        <a:lstStyle/>
        <a:p>
          <a:r>
            <a:rPr lang="tr-TR" b="1" dirty="0"/>
            <a:t>Atom ve Çekirdek Fiziği Laboratuvarı</a:t>
          </a:r>
          <a:endParaRPr lang="en-US" dirty="0"/>
        </a:p>
      </dgm:t>
    </dgm:pt>
    <dgm:pt modelId="{0E87127A-C932-45BC-A824-16C5011327AC}" type="parTrans" cxnId="{681C55F1-521F-477F-9983-A4770EF7506C}">
      <dgm:prSet/>
      <dgm:spPr/>
      <dgm:t>
        <a:bodyPr/>
        <a:lstStyle/>
        <a:p>
          <a:endParaRPr lang="en-US"/>
        </a:p>
      </dgm:t>
    </dgm:pt>
    <dgm:pt modelId="{47085891-1DD8-4121-B07F-3419F16BB55F}" type="sibTrans" cxnId="{681C55F1-521F-477F-9983-A4770EF7506C}">
      <dgm:prSet/>
      <dgm:spPr/>
      <dgm:t>
        <a:bodyPr/>
        <a:lstStyle/>
        <a:p>
          <a:endParaRPr lang="en-US"/>
        </a:p>
      </dgm:t>
    </dgm:pt>
    <dgm:pt modelId="{494AAB67-2749-40F4-89AC-DA64ABBED5A9}" type="pres">
      <dgm:prSet presAssocID="{DCF72218-BD41-4278-B23D-B8688338E844}" presName="linear" presStyleCnt="0">
        <dgm:presLayoutVars>
          <dgm:animLvl val="lvl"/>
          <dgm:resizeHandles val="exact"/>
        </dgm:presLayoutVars>
      </dgm:prSet>
      <dgm:spPr/>
      <dgm:t>
        <a:bodyPr/>
        <a:lstStyle/>
        <a:p>
          <a:endParaRPr lang="tr-TR"/>
        </a:p>
      </dgm:t>
    </dgm:pt>
    <dgm:pt modelId="{91A24B26-9629-4A7E-B3F0-3E33AE6CE831}" type="pres">
      <dgm:prSet presAssocID="{88D7C102-13E7-49FB-9457-6611006954DB}" presName="parentText" presStyleLbl="node1" presStyleIdx="0" presStyleCnt="6">
        <dgm:presLayoutVars>
          <dgm:chMax val="0"/>
          <dgm:bulletEnabled val="1"/>
        </dgm:presLayoutVars>
      </dgm:prSet>
      <dgm:spPr/>
      <dgm:t>
        <a:bodyPr/>
        <a:lstStyle/>
        <a:p>
          <a:endParaRPr lang="tr-TR"/>
        </a:p>
      </dgm:t>
    </dgm:pt>
    <dgm:pt modelId="{F0B7F730-234D-4070-8E9B-21FA9F987E7E}" type="pres">
      <dgm:prSet presAssocID="{0BBB6E17-B21C-41AD-A9D4-C0A012783B27}" presName="spacer" presStyleCnt="0"/>
      <dgm:spPr/>
    </dgm:pt>
    <dgm:pt modelId="{4F08613D-B1D1-4110-BD18-3863DF713031}" type="pres">
      <dgm:prSet presAssocID="{C52C07C5-CCE9-483C-B787-CC6A4B06AF24}" presName="parentText" presStyleLbl="node1" presStyleIdx="1" presStyleCnt="6">
        <dgm:presLayoutVars>
          <dgm:chMax val="0"/>
          <dgm:bulletEnabled val="1"/>
        </dgm:presLayoutVars>
      </dgm:prSet>
      <dgm:spPr/>
      <dgm:t>
        <a:bodyPr/>
        <a:lstStyle/>
        <a:p>
          <a:endParaRPr lang="tr-TR"/>
        </a:p>
      </dgm:t>
    </dgm:pt>
    <dgm:pt modelId="{1B273EC7-772F-48A0-91F1-8B9ADEE7C17C}" type="pres">
      <dgm:prSet presAssocID="{A7BF506B-C49A-47CB-BA57-E774C3FDDCBE}" presName="spacer" presStyleCnt="0"/>
      <dgm:spPr/>
    </dgm:pt>
    <dgm:pt modelId="{3AAB1AB7-2B86-4964-9635-4E7A7DBE4044}" type="pres">
      <dgm:prSet presAssocID="{F4A2A3C6-4751-4C9C-AEE5-463FBB898E23}" presName="parentText" presStyleLbl="node1" presStyleIdx="2" presStyleCnt="6">
        <dgm:presLayoutVars>
          <dgm:chMax val="0"/>
          <dgm:bulletEnabled val="1"/>
        </dgm:presLayoutVars>
      </dgm:prSet>
      <dgm:spPr/>
      <dgm:t>
        <a:bodyPr/>
        <a:lstStyle/>
        <a:p>
          <a:endParaRPr lang="tr-TR"/>
        </a:p>
      </dgm:t>
    </dgm:pt>
    <dgm:pt modelId="{53F93D8A-AFC9-42C4-8C04-DBD944785424}" type="pres">
      <dgm:prSet presAssocID="{8EE72B04-F3CA-40C0-B9CD-ECFA18B20B3E}" presName="spacer" presStyleCnt="0"/>
      <dgm:spPr/>
    </dgm:pt>
    <dgm:pt modelId="{A1ADCB99-84B9-4E7D-A270-1D5A1D52FF83}" type="pres">
      <dgm:prSet presAssocID="{415D8928-AC8C-42F7-9DD7-F519CDA4C7D9}" presName="parentText" presStyleLbl="node1" presStyleIdx="3" presStyleCnt="6">
        <dgm:presLayoutVars>
          <dgm:chMax val="0"/>
          <dgm:bulletEnabled val="1"/>
        </dgm:presLayoutVars>
      </dgm:prSet>
      <dgm:spPr/>
      <dgm:t>
        <a:bodyPr/>
        <a:lstStyle/>
        <a:p>
          <a:endParaRPr lang="tr-TR"/>
        </a:p>
      </dgm:t>
    </dgm:pt>
    <dgm:pt modelId="{7ACCF39F-3DA9-4D4D-9143-56F1FA79BFBF}" type="pres">
      <dgm:prSet presAssocID="{819F729E-4276-4468-B783-746CF4265CAA}" presName="spacer" presStyleCnt="0"/>
      <dgm:spPr/>
    </dgm:pt>
    <dgm:pt modelId="{AFB0E011-601F-4BFF-B7BA-3DE4C1955C67}" type="pres">
      <dgm:prSet presAssocID="{9E5CA23B-B22E-4B8C-AAE6-72CD55610AED}" presName="parentText" presStyleLbl="node1" presStyleIdx="4" presStyleCnt="6">
        <dgm:presLayoutVars>
          <dgm:chMax val="0"/>
          <dgm:bulletEnabled val="1"/>
        </dgm:presLayoutVars>
      </dgm:prSet>
      <dgm:spPr/>
      <dgm:t>
        <a:bodyPr/>
        <a:lstStyle/>
        <a:p>
          <a:endParaRPr lang="tr-TR"/>
        </a:p>
      </dgm:t>
    </dgm:pt>
    <dgm:pt modelId="{36457356-9E72-46C7-97EB-4CA02737F76F}" type="pres">
      <dgm:prSet presAssocID="{7B1F364B-471F-4DDA-BA8F-D323181FD702}" presName="spacer" presStyleCnt="0"/>
      <dgm:spPr/>
    </dgm:pt>
    <dgm:pt modelId="{0526F839-B274-444F-A8EE-B97DD5215AF7}" type="pres">
      <dgm:prSet presAssocID="{2DF2A226-FFA5-4DEA-A0AB-FB78261E4238}" presName="parentText" presStyleLbl="node1" presStyleIdx="5" presStyleCnt="6">
        <dgm:presLayoutVars>
          <dgm:chMax val="0"/>
          <dgm:bulletEnabled val="1"/>
        </dgm:presLayoutVars>
      </dgm:prSet>
      <dgm:spPr/>
      <dgm:t>
        <a:bodyPr/>
        <a:lstStyle/>
        <a:p>
          <a:endParaRPr lang="tr-TR"/>
        </a:p>
      </dgm:t>
    </dgm:pt>
  </dgm:ptLst>
  <dgm:cxnLst>
    <dgm:cxn modelId="{22D4C177-F57D-4921-8327-CB4D3913CA1D}" srcId="{DCF72218-BD41-4278-B23D-B8688338E844}" destId="{9E5CA23B-B22E-4B8C-AAE6-72CD55610AED}" srcOrd="4" destOrd="0" parTransId="{09405AA1-49D5-477D-BB1F-2F978CABA8E8}" sibTransId="{7B1F364B-471F-4DDA-BA8F-D323181FD702}"/>
    <dgm:cxn modelId="{73D804F5-E9B4-4C84-8EB7-F77D95348D89}" type="presOf" srcId="{415D8928-AC8C-42F7-9DD7-F519CDA4C7D9}" destId="{A1ADCB99-84B9-4E7D-A270-1D5A1D52FF83}" srcOrd="0" destOrd="0" presId="urn:microsoft.com/office/officeart/2005/8/layout/vList2"/>
    <dgm:cxn modelId="{23791CFD-A139-4305-933A-B5D52D01DFBD}" srcId="{DCF72218-BD41-4278-B23D-B8688338E844}" destId="{C52C07C5-CCE9-483C-B787-CC6A4B06AF24}" srcOrd="1" destOrd="0" parTransId="{8F2E1B49-DA95-4B60-A4B3-4EEE2EED2D72}" sibTransId="{A7BF506B-C49A-47CB-BA57-E774C3FDDCBE}"/>
    <dgm:cxn modelId="{38327D28-3FA6-4C67-98DA-F3ADADA5CD61}" type="presOf" srcId="{2DF2A226-FFA5-4DEA-A0AB-FB78261E4238}" destId="{0526F839-B274-444F-A8EE-B97DD5215AF7}" srcOrd="0" destOrd="0" presId="urn:microsoft.com/office/officeart/2005/8/layout/vList2"/>
    <dgm:cxn modelId="{386B7791-BC42-44B5-9158-FD4FEBAA48B9}" type="presOf" srcId="{C52C07C5-CCE9-483C-B787-CC6A4B06AF24}" destId="{4F08613D-B1D1-4110-BD18-3863DF713031}" srcOrd="0" destOrd="0" presId="urn:microsoft.com/office/officeart/2005/8/layout/vList2"/>
    <dgm:cxn modelId="{3EBC9B9F-9C15-49FA-A957-A49FB20EC00F}" srcId="{DCF72218-BD41-4278-B23D-B8688338E844}" destId="{F4A2A3C6-4751-4C9C-AEE5-463FBB898E23}" srcOrd="2" destOrd="0" parTransId="{62C0137F-9EE1-4A86-A6F6-28BEC983D864}" sibTransId="{8EE72B04-F3CA-40C0-B9CD-ECFA18B20B3E}"/>
    <dgm:cxn modelId="{D05E617F-83F0-445F-87E3-596ECBFEA6AA}" srcId="{DCF72218-BD41-4278-B23D-B8688338E844}" destId="{415D8928-AC8C-42F7-9DD7-F519CDA4C7D9}" srcOrd="3" destOrd="0" parTransId="{209C0474-B67C-43A4-97DB-E0E8F82D1D7D}" sibTransId="{819F729E-4276-4468-B783-746CF4265CAA}"/>
    <dgm:cxn modelId="{E83D6DDD-A65D-4B9F-A8E3-CB1EFBF9F85D}" type="presOf" srcId="{9E5CA23B-B22E-4B8C-AAE6-72CD55610AED}" destId="{AFB0E011-601F-4BFF-B7BA-3DE4C1955C67}" srcOrd="0" destOrd="0" presId="urn:microsoft.com/office/officeart/2005/8/layout/vList2"/>
    <dgm:cxn modelId="{410FFEB1-C9B5-4AE3-9068-674D7492B09F}" type="presOf" srcId="{88D7C102-13E7-49FB-9457-6611006954DB}" destId="{91A24B26-9629-4A7E-B3F0-3E33AE6CE831}" srcOrd="0" destOrd="0" presId="urn:microsoft.com/office/officeart/2005/8/layout/vList2"/>
    <dgm:cxn modelId="{45FBE31E-DB22-42F2-AE91-F7E21E2534B2}" type="presOf" srcId="{DCF72218-BD41-4278-B23D-B8688338E844}" destId="{494AAB67-2749-40F4-89AC-DA64ABBED5A9}" srcOrd="0" destOrd="0" presId="urn:microsoft.com/office/officeart/2005/8/layout/vList2"/>
    <dgm:cxn modelId="{7D360FA0-D98F-46EB-BED4-9A3FE7D757C3}" type="presOf" srcId="{F4A2A3C6-4751-4C9C-AEE5-463FBB898E23}" destId="{3AAB1AB7-2B86-4964-9635-4E7A7DBE4044}" srcOrd="0" destOrd="0" presId="urn:microsoft.com/office/officeart/2005/8/layout/vList2"/>
    <dgm:cxn modelId="{290077AE-95EF-4EF6-8F0A-7B773DFF5522}" srcId="{DCF72218-BD41-4278-B23D-B8688338E844}" destId="{88D7C102-13E7-49FB-9457-6611006954DB}" srcOrd="0" destOrd="0" parTransId="{8E4B87FA-1AA9-45D8-B909-76744E831E76}" sibTransId="{0BBB6E17-B21C-41AD-A9D4-C0A012783B27}"/>
    <dgm:cxn modelId="{681C55F1-521F-477F-9983-A4770EF7506C}" srcId="{DCF72218-BD41-4278-B23D-B8688338E844}" destId="{2DF2A226-FFA5-4DEA-A0AB-FB78261E4238}" srcOrd="5" destOrd="0" parTransId="{0E87127A-C932-45BC-A824-16C5011327AC}" sibTransId="{47085891-1DD8-4121-B07F-3419F16BB55F}"/>
    <dgm:cxn modelId="{DFD01BED-F86F-4779-B8B5-8B33653C83E8}" type="presParOf" srcId="{494AAB67-2749-40F4-89AC-DA64ABBED5A9}" destId="{91A24B26-9629-4A7E-B3F0-3E33AE6CE831}" srcOrd="0" destOrd="0" presId="urn:microsoft.com/office/officeart/2005/8/layout/vList2"/>
    <dgm:cxn modelId="{F9048857-EEBD-4A27-87FE-45926663A2C0}" type="presParOf" srcId="{494AAB67-2749-40F4-89AC-DA64ABBED5A9}" destId="{F0B7F730-234D-4070-8E9B-21FA9F987E7E}" srcOrd="1" destOrd="0" presId="urn:microsoft.com/office/officeart/2005/8/layout/vList2"/>
    <dgm:cxn modelId="{40A8F682-43F9-4C0D-8BF2-18F7AA06106B}" type="presParOf" srcId="{494AAB67-2749-40F4-89AC-DA64ABBED5A9}" destId="{4F08613D-B1D1-4110-BD18-3863DF713031}" srcOrd="2" destOrd="0" presId="urn:microsoft.com/office/officeart/2005/8/layout/vList2"/>
    <dgm:cxn modelId="{EAA0F24C-EB1D-460C-BF93-59751ECF3569}" type="presParOf" srcId="{494AAB67-2749-40F4-89AC-DA64ABBED5A9}" destId="{1B273EC7-772F-48A0-91F1-8B9ADEE7C17C}" srcOrd="3" destOrd="0" presId="urn:microsoft.com/office/officeart/2005/8/layout/vList2"/>
    <dgm:cxn modelId="{3936917A-2920-400C-88D6-404BCA731045}" type="presParOf" srcId="{494AAB67-2749-40F4-89AC-DA64ABBED5A9}" destId="{3AAB1AB7-2B86-4964-9635-4E7A7DBE4044}" srcOrd="4" destOrd="0" presId="urn:microsoft.com/office/officeart/2005/8/layout/vList2"/>
    <dgm:cxn modelId="{F73954EA-6AF9-4DFB-934C-5FEDBE229FD8}" type="presParOf" srcId="{494AAB67-2749-40F4-89AC-DA64ABBED5A9}" destId="{53F93D8A-AFC9-42C4-8C04-DBD944785424}" srcOrd="5" destOrd="0" presId="urn:microsoft.com/office/officeart/2005/8/layout/vList2"/>
    <dgm:cxn modelId="{0FA1E970-F81B-4ABB-B2E5-35444E90AEC3}" type="presParOf" srcId="{494AAB67-2749-40F4-89AC-DA64ABBED5A9}" destId="{A1ADCB99-84B9-4E7D-A270-1D5A1D52FF83}" srcOrd="6" destOrd="0" presId="urn:microsoft.com/office/officeart/2005/8/layout/vList2"/>
    <dgm:cxn modelId="{B6166995-B73D-4C0E-9E9D-22082B516CB8}" type="presParOf" srcId="{494AAB67-2749-40F4-89AC-DA64ABBED5A9}" destId="{7ACCF39F-3DA9-4D4D-9143-56F1FA79BFBF}" srcOrd="7" destOrd="0" presId="urn:microsoft.com/office/officeart/2005/8/layout/vList2"/>
    <dgm:cxn modelId="{0A285B07-F73E-458C-A776-8A806CA08F5B}" type="presParOf" srcId="{494AAB67-2749-40F4-89AC-DA64ABBED5A9}" destId="{AFB0E011-601F-4BFF-B7BA-3DE4C1955C67}" srcOrd="8" destOrd="0" presId="urn:microsoft.com/office/officeart/2005/8/layout/vList2"/>
    <dgm:cxn modelId="{73EDA698-92FB-4DDF-9207-6E5100BA2511}" type="presParOf" srcId="{494AAB67-2749-40F4-89AC-DA64ABBED5A9}" destId="{36457356-9E72-46C7-97EB-4CA02737F76F}" srcOrd="9" destOrd="0" presId="urn:microsoft.com/office/officeart/2005/8/layout/vList2"/>
    <dgm:cxn modelId="{93518547-C70A-4834-9DDC-3E1A1268277E}" type="presParOf" srcId="{494AAB67-2749-40F4-89AC-DA64ABBED5A9}" destId="{0526F839-B274-444F-A8EE-B97DD5215AF7}" srcOrd="1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A3EA10-B416-48CC-AE8A-021DADA1D3BD}">
      <dsp:nvSpPr>
        <dsp:cNvPr id="0" name=""/>
        <dsp:cNvSpPr/>
      </dsp:nvSpPr>
      <dsp:spPr>
        <a:xfrm rot="16200000">
          <a:off x="-1441666" y="1442931"/>
          <a:ext cx="4416065" cy="1530201"/>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5806" bIns="0" numCol="1" spcCol="1270" anchor="t" anchorCtr="0">
          <a:noAutofit/>
        </a:bodyPr>
        <a:lstStyle/>
        <a:p>
          <a:pPr lvl="0" algn="l" defTabSz="800100">
            <a:lnSpc>
              <a:spcPct val="90000"/>
            </a:lnSpc>
            <a:spcBef>
              <a:spcPct val="0"/>
            </a:spcBef>
            <a:spcAft>
              <a:spcPct val="35000"/>
            </a:spcAft>
          </a:pPr>
          <a:r>
            <a:rPr lang="en-US" sz="1800" b="1" kern="1200" spc="-10" dirty="0"/>
            <a:t>1992 </a:t>
          </a:r>
          <a:endParaRPr lang="tr-TR" sz="1800" kern="1200" dirty="0"/>
        </a:p>
        <a:p>
          <a:pPr marL="114300" lvl="1" indent="-114300" algn="l" defTabSz="622300">
            <a:lnSpc>
              <a:spcPct val="90000"/>
            </a:lnSpc>
            <a:spcBef>
              <a:spcPct val="0"/>
            </a:spcBef>
            <a:spcAft>
              <a:spcPct val="15000"/>
            </a:spcAft>
            <a:buChar char="••"/>
          </a:pPr>
          <a:r>
            <a:rPr lang="tr-TR" sz="1400" kern="1200" dirty="0"/>
            <a:t>Fizik Bölümü Kuruluşu</a:t>
          </a:r>
        </a:p>
      </dsp:txBody>
      <dsp:txXfrm rot="5400000">
        <a:off x="1266" y="883212"/>
        <a:ext cx="1530201" cy="2649639"/>
      </dsp:txXfrm>
    </dsp:sp>
    <dsp:sp modelId="{8AB2FAD3-6A63-43E1-BDC8-18A168A0F259}">
      <dsp:nvSpPr>
        <dsp:cNvPr id="0" name=""/>
        <dsp:cNvSpPr/>
      </dsp:nvSpPr>
      <dsp:spPr>
        <a:xfrm rot="16200000">
          <a:off x="203620" y="1442931"/>
          <a:ext cx="4416065" cy="1530201"/>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5806" bIns="0" numCol="1" spcCol="1270" anchor="t" anchorCtr="0">
          <a:noAutofit/>
        </a:bodyPr>
        <a:lstStyle/>
        <a:p>
          <a:pPr lvl="0" algn="l" defTabSz="800100">
            <a:lnSpc>
              <a:spcPct val="90000"/>
            </a:lnSpc>
            <a:spcBef>
              <a:spcPct val="0"/>
            </a:spcBef>
            <a:spcAft>
              <a:spcPct val="35000"/>
            </a:spcAft>
          </a:pPr>
          <a:r>
            <a:rPr lang="en-US" sz="1800" b="1" kern="1200" spc="-10" dirty="0"/>
            <a:t>1994 </a:t>
          </a:r>
          <a:endParaRPr lang="tr-TR" sz="1800" kern="1200" dirty="0"/>
        </a:p>
        <a:p>
          <a:pPr marL="114300" lvl="1" indent="-114300" algn="l" defTabSz="622300">
            <a:lnSpc>
              <a:spcPct val="90000"/>
            </a:lnSpc>
            <a:spcBef>
              <a:spcPct val="0"/>
            </a:spcBef>
            <a:spcAft>
              <a:spcPct val="15000"/>
            </a:spcAft>
            <a:buChar char="••"/>
          </a:pPr>
          <a:r>
            <a:rPr lang="tr-TR" sz="1400" kern="1200" dirty="0"/>
            <a:t>Lisans ve Yüksek Lisans Eğitimine Başlangıç</a:t>
          </a:r>
        </a:p>
      </dsp:txBody>
      <dsp:txXfrm rot="5400000">
        <a:off x="1646552" y="883212"/>
        <a:ext cx="1530201" cy="2649639"/>
      </dsp:txXfrm>
    </dsp:sp>
    <dsp:sp modelId="{4511F2DA-D196-4113-9C4E-25902E5A128A}">
      <dsp:nvSpPr>
        <dsp:cNvPr id="0" name=""/>
        <dsp:cNvSpPr/>
      </dsp:nvSpPr>
      <dsp:spPr>
        <a:xfrm rot="16200000">
          <a:off x="1848586" y="1442931"/>
          <a:ext cx="4416065" cy="1530201"/>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5806" bIns="0" numCol="1" spcCol="1270" anchor="t" anchorCtr="0">
          <a:noAutofit/>
        </a:bodyPr>
        <a:lstStyle/>
        <a:p>
          <a:pPr lvl="0" algn="l" defTabSz="800100">
            <a:lnSpc>
              <a:spcPct val="90000"/>
            </a:lnSpc>
            <a:spcBef>
              <a:spcPct val="0"/>
            </a:spcBef>
            <a:spcAft>
              <a:spcPct val="35000"/>
            </a:spcAft>
          </a:pPr>
          <a:r>
            <a:rPr lang="en-US" sz="1800" b="1" kern="1200" spc="-10" dirty="0"/>
            <a:t>2008</a:t>
          </a:r>
          <a:endParaRPr lang="tr-TR" sz="1800" kern="1200" dirty="0"/>
        </a:p>
        <a:p>
          <a:pPr marL="114300" lvl="1" indent="-114300" algn="l" defTabSz="622300">
            <a:lnSpc>
              <a:spcPct val="90000"/>
            </a:lnSpc>
            <a:spcBef>
              <a:spcPct val="0"/>
            </a:spcBef>
            <a:spcAft>
              <a:spcPct val="15000"/>
            </a:spcAft>
            <a:buChar char="••"/>
          </a:pPr>
          <a:r>
            <a:rPr lang="tr-TR" sz="1400" kern="1200" dirty="0"/>
            <a:t>Doktora Programına Başlangıç</a:t>
          </a:r>
        </a:p>
      </dsp:txBody>
      <dsp:txXfrm rot="5400000">
        <a:off x="3291518" y="883212"/>
        <a:ext cx="1530201" cy="2649639"/>
      </dsp:txXfrm>
    </dsp:sp>
    <dsp:sp modelId="{712A1DDF-0521-4438-8090-B60F4CF33749}">
      <dsp:nvSpPr>
        <dsp:cNvPr id="0" name=""/>
        <dsp:cNvSpPr/>
      </dsp:nvSpPr>
      <dsp:spPr>
        <a:xfrm rot="16200000">
          <a:off x="3452981" y="1585362"/>
          <a:ext cx="4285746" cy="1361129"/>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5806" bIns="0" numCol="1" spcCol="1270" anchor="t" anchorCtr="0">
          <a:noAutofit/>
        </a:bodyPr>
        <a:lstStyle/>
        <a:p>
          <a:pPr lvl="0" algn="l" defTabSz="800100">
            <a:lnSpc>
              <a:spcPct val="90000"/>
            </a:lnSpc>
            <a:spcBef>
              <a:spcPct val="0"/>
            </a:spcBef>
            <a:spcAft>
              <a:spcPct val="35000"/>
            </a:spcAft>
          </a:pPr>
          <a:r>
            <a:rPr lang="tr-TR" sz="1800" b="1" kern="1200" spc="-10" dirty="0"/>
            <a:t>2023 -</a:t>
          </a:r>
          <a:endParaRPr lang="tr-TR" sz="1800" kern="1200" dirty="0"/>
        </a:p>
        <a:p>
          <a:pPr marL="114300" lvl="1" indent="-114300" algn="l" defTabSz="622300">
            <a:lnSpc>
              <a:spcPct val="90000"/>
            </a:lnSpc>
            <a:spcBef>
              <a:spcPct val="0"/>
            </a:spcBef>
            <a:spcAft>
              <a:spcPct val="15000"/>
            </a:spcAft>
            <a:buChar char="••"/>
          </a:pPr>
          <a:r>
            <a:rPr lang="tr-TR" sz="1400" kern="1200" dirty="0"/>
            <a:t>Her yıl  lisans ve  lisansüstü öğrenciler ile eğiti- öğretime ve araştırmalara devam edilmektedir.</a:t>
          </a:r>
        </a:p>
      </dsp:txBody>
      <dsp:txXfrm rot="5400000">
        <a:off x="4915289" y="980203"/>
        <a:ext cx="1361129" cy="25714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06FCF-E1D5-4B7C-8090-FC80B2FE0E4D}">
      <dsp:nvSpPr>
        <dsp:cNvPr id="0" name=""/>
        <dsp:cNvSpPr/>
      </dsp:nvSpPr>
      <dsp:spPr>
        <a:xfrm>
          <a:off x="0" y="889597"/>
          <a:ext cx="5585259" cy="1516230"/>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DAD23D-8D06-4536-BC95-D957A73F9607}">
      <dsp:nvSpPr>
        <dsp:cNvPr id="0" name=""/>
        <dsp:cNvSpPr/>
      </dsp:nvSpPr>
      <dsp:spPr>
        <a:xfrm>
          <a:off x="458659" y="1162443"/>
          <a:ext cx="833926" cy="83392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82B59A-D84E-4C71-8C91-78F6ABD5D57B}">
      <dsp:nvSpPr>
        <dsp:cNvPr id="0" name=""/>
        <dsp:cNvSpPr/>
      </dsp:nvSpPr>
      <dsp:spPr>
        <a:xfrm>
          <a:off x="1751246" y="821291"/>
          <a:ext cx="3834012" cy="1516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468" tIns="160468" rIns="160468" bIns="160468" numCol="1" spcCol="1270" anchor="ctr" anchorCtr="0">
          <a:noAutofit/>
        </a:bodyPr>
        <a:lstStyle/>
        <a:p>
          <a:pPr lvl="0" algn="ctr" defTabSz="889000">
            <a:lnSpc>
              <a:spcPct val="100000"/>
            </a:lnSpc>
            <a:spcBef>
              <a:spcPct val="0"/>
            </a:spcBef>
            <a:spcAft>
              <a:spcPct val="35000"/>
            </a:spcAft>
          </a:pPr>
          <a:r>
            <a:rPr lang="tr-TR" sz="2000" b="1" kern="1200" dirty="0">
              <a:solidFill>
                <a:schemeClr val="bg1"/>
              </a:solidFill>
              <a:latin typeface="Arial Nova Light" panose="020B0304020202020204" pitchFamily="34" charset="0"/>
            </a:rPr>
            <a:t>Bilim ve evrensel değerler ışığında  uluslararası düzeyde fizik eğitimi vermek ve  araştırma yapmak.</a:t>
          </a:r>
          <a:endParaRPr lang="en-US" sz="2000" kern="1200" dirty="0">
            <a:solidFill>
              <a:schemeClr val="bg1"/>
            </a:solidFill>
            <a:latin typeface="Arial Nova Light" panose="020B0304020202020204" pitchFamily="34" charset="0"/>
          </a:endParaRPr>
        </a:p>
      </dsp:txBody>
      <dsp:txXfrm>
        <a:off x="1751246" y="821291"/>
        <a:ext cx="3834012" cy="1516230"/>
      </dsp:txXfrm>
    </dsp:sp>
    <dsp:sp modelId="{EF002785-8457-447A-97C6-199CADA273B1}">
      <dsp:nvSpPr>
        <dsp:cNvPr id="0" name=""/>
        <dsp:cNvSpPr/>
      </dsp:nvSpPr>
      <dsp:spPr>
        <a:xfrm>
          <a:off x="0" y="2716580"/>
          <a:ext cx="5585259" cy="1516230"/>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AA847D-B5DE-4E96-AF0E-F1DF095E6624}">
      <dsp:nvSpPr>
        <dsp:cNvPr id="0" name=""/>
        <dsp:cNvSpPr/>
      </dsp:nvSpPr>
      <dsp:spPr>
        <a:xfrm>
          <a:off x="458659" y="3057732"/>
          <a:ext cx="833926" cy="83392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696AA1-AAA5-4B5C-911F-9F79BEA02DD2}">
      <dsp:nvSpPr>
        <dsp:cNvPr id="0" name=""/>
        <dsp:cNvSpPr/>
      </dsp:nvSpPr>
      <dsp:spPr>
        <a:xfrm>
          <a:off x="1751246" y="2716580"/>
          <a:ext cx="3834012" cy="1516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468" tIns="160468" rIns="160468" bIns="160468" numCol="1" spcCol="1270" anchor="ctr" anchorCtr="0">
          <a:noAutofit/>
        </a:bodyPr>
        <a:lstStyle/>
        <a:p>
          <a:pPr lvl="0" algn="ctr" defTabSz="889000">
            <a:lnSpc>
              <a:spcPct val="100000"/>
            </a:lnSpc>
            <a:spcBef>
              <a:spcPct val="0"/>
            </a:spcBef>
            <a:spcAft>
              <a:spcPct val="35000"/>
            </a:spcAft>
          </a:pPr>
          <a:r>
            <a:rPr lang="en-US" sz="2000" b="1" kern="1200" dirty="0" smtClean="0">
              <a:solidFill>
                <a:schemeClr val="bg1"/>
              </a:solidFill>
              <a:latin typeface="Arial Nova Light" panose="020B0304020202020204" pitchFamily="34" charset="0"/>
              <a:cs typeface="Arial" panose="020B0604020202020204" pitchFamily="34" charset="0"/>
            </a:rPr>
            <a:t>Mezunlarının</a:t>
          </a:r>
          <a:r>
            <a:rPr lang="tr-TR" sz="2000" b="1" kern="1200" dirty="0" smtClean="0">
              <a:solidFill>
                <a:schemeClr val="bg1"/>
              </a:solidFill>
              <a:latin typeface="Arial Nova Light" panose="020B0304020202020204" pitchFamily="34" charset="0"/>
              <a:cs typeface="Arial" panose="020B0604020202020204" pitchFamily="34" charset="0"/>
            </a:rPr>
            <a:t> </a:t>
          </a:r>
          <a:r>
            <a:rPr lang="en-US" sz="2000" b="1" kern="1200" dirty="0" smtClean="0">
              <a:solidFill>
                <a:schemeClr val="bg1"/>
              </a:solidFill>
              <a:latin typeface="Arial Nova Light" panose="020B0304020202020204" pitchFamily="34" charset="0"/>
              <a:cs typeface="Arial" panose="020B0604020202020204" pitchFamily="34" charset="0"/>
            </a:rPr>
            <a:t>kolayca </a:t>
          </a:r>
          <a:r>
            <a:rPr lang="tr-TR" sz="2000" b="1" kern="1200" dirty="0">
              <a:solidFill>
                <a:schemeClr val="bg1"/>
              </a:solidFill>
              <a:latin typeface="Arial Nova Light" panose="020B0304020202020204" pitchFamily="34" charset="0"/>
              <a:cs typeface="Arial" panose="020B0604020202020204" pitchFamily="34" charset="0"/>
            </a:rPr>
            <a:t>i</a:t>
          </a:r>
          <a:r>
            <a:rPr lang="en-US" sz="2000" b="1" kern="1200" dirty="0">
              <a:solidFill>
                <a:schemeClr val="bg1"/>
              </a:solidFill>
              <a:latin typeface="Arial Nova Light" panose="020B0304020202020204" pitchFamily="34" charset="0"/>
              <a:cs typeface="Arial" panose="020B0604020202020204" pitchFamily="34" charset="0"/>
            </a:rPr>
            <a:t>ş bulab</a:t>
          </a:r>
          <a:r>
            <a:rPr lang="tr-TR" sz="2000" b="1" kern="1200" dirty="0">
              <a:solidFill>
                <a:schemeClr val="bg1"/>
              </a:solidFill>
              <a:latin typeface="Arial Nova Light" panose="020B0304020202020204" pitchFamily="34" charset="0"/>
              <a:cs typeface="Arial" panose="020B0604020202020204" pitchFamily="34" charset="0"/>
            </a:rPr>
            <a:t>ildiği</a:t>
          </a:r>
          <a:r>
            <a:rPr lang="en-US" sz="2000" b="1" kern="1200" dirty="0">
              <a:solidFill>
                <a:schemeClr val="bg1"/>
              </a:solidFill>
              <a:latin typeface="Arial Nova Light" panose="020B0304020202020204" pitchFamily="34" charset="0"/>
              <a:cs typeface="Arial" panose="020B0604020202020204" pitchFamily="34" charset="0"/>
            </a:rPr>
            <a:t> uygulamalı f</a:t>
          </a:r>
          <a:r>
            <a:rPr lang="tr-TR" sz="2000" b="1" kern="1200" dirty="0">
              <a:solidFill>
                <a:schemeClr val="bg1"/>
              </a:solidFill>
              <a:latin typeface="Arial Nova Light" panose="020B0304020202020204" pitchFamily="34" charset="0"/>
              <a:cs typeface="Arial" panose="020B0604020202020204" pitchFamily="34" charset="0"/>
            </a:rPr>
            <a:t>i</a:t>
          </a:r>
          <a:r>
            <a:rPr lang="en-US" sz="2000" b="1" kern="1200" dirty="0">
              <a:solidFill>
                <a:schemeClr val="bg1"/>
              </a:solidFill>
              <a:latin typeface="Arial Nova Light" panose="020B0304020202020204" pitchFamily="34" charset="0"/>
              <a:cs typeface="Arial" panose="020B0604020202020204" pitchFamily="34" charset="0"/>
            </a:rPr>
            <a:t>z</a:t>
          </a:r>
          <a:r>
            <a:rPr lang="tr-TR" sz="2000" b="1" kern="1200" dirty="0">
              <a:solidFill>
                <a:schemeClr val="bg1"/>
              </a:solidFill>
              <a:latin typeface="Arial Nova Light" panose="020B0304020202020204" pitchFamily="34" charset="0"/>
              <a:cs typeface="Arial" panose="020B0604020202020204" pitchFamily="34" charset="0"/>
            </a:rPr>
            <a:t>i</a:t>
          </a:r>
          <a:r>
            <a:rPr lang="en-US" sz="2000" b="1" kern="1200" dirty="0">
              <a:solidFill>
                <a:schemeClr val="bg1"/>
              </a:solidFill>
              <a:latin typeface="Arial Nova Light" panose="020B0304020202020204" pitchFamily="34" charset="0"/>
              <a:cs typeface="Arial" panose="020B0604020202020204" pitchFamily="34" charset="0"/>
            </a:rPr>
            <a:t>k </a:t>
          </a:r>
          <a:r>
            <a:rPr lang="en-US" sz="2000" b="1" kern="1200" dirty="0" err="1">
              <a:solidFill>
                <a:schemeClr val="bg1"/>
              </a:solidFill>
              <a:latin typeface="Arial Nova Light" panose="020B0304020202020204" pitchFamily="34" charset="0"/>
              <a:cs typeface="Arial" panose="020B0604020202020204" pitchFamily="34" charset="0"/>
            </a:rPr>
            <a:t>alanında</a:t>
          </a:r>
          <a:r>
            <a:rPr lang="en-US" sz="2000" b="1" kern="1200" dirty="0">
              <a:solidFill>
                <a:schemeClr val="bg1"/>
              </a:solidFill>
              <a:latin typeface="Arial Nova Light" panose="020B0304020202020204" pitchFamily="34" charset="0"/>
              <a:cs typeface="Arial" panose="020B0604020202020204" pitchFamily="34" charset="0"/>
            </a:rPr>
            <a:t> </a:t>
          </a:r>
          <a:r>
            <a:rPr lang="en-US" sz="2000" b="1" kern="1200" dirty="0" err="1" smtClean="0">
              <a:solidFill>
                <a:schemeClr val="bg1"/>
              </a:solidFill>
              <a:latin typeface="Arial Nova Light" panose="020B0304020202020204" pitchFamily="34" charset="0"/>
              <a:cs typeface="Arial" panose="020B0604020202020204" pitchFamily="34" charset="0"/>
            </a:rPr>
            <a:t>temat</a:t>
          </a:r>
          <a:r>
            <a:rPr lang="tr-TR" sz="2000" b="1" kern="1200" dirty="0" smtClean="0">
              <a:solidFill>
                <a:schemeClr val="bg1"/>
              </a:solidFill>
              <a:latin typeface="Arial Nova Light" panose="020B0304020202020204" pitchFamily="34" charset="0"/>
              <a:cs typeface="Arial" panose="020B0604020202020204" pitchFamily="34" charset="0"/>
            </a:rPr>
            <a:t>i</a:t>
          </a:r>
          <a:r>
            <a:rPr lang="en-US" sz="2000" b="1" kern="1200" dirty="0" smtClean="0">
              <a:solidFill>
                <a:schemeClr val="bg1"/>
              </a:solidFill>
              <a:latin typeface="Arial Nova Light" panose="020B0304020202020204" pitchFamily="34" charset="0"/>
              <a:cs typeface="Arial" panose="020B0604020202020204" pitchFamily="34" charset="0"/>
            </a:rPr>
            <a:t>k </a:t>
          </a:r>
          <a:r>
            <a:rPr lang="en-US" sz="2000" b="1" kern="1200" dirty="0">
              <a:solidFill>
                <a:schemeClr val="bg1"/>
              </a:solidFill>
              <a:latin typeface="Arial Nova Light" panose="020B0304020202020204" pitchFamily="34" charset="0"/>
              <a:cs typeface="Arial" panose="020B0604020202020204" pitchFamily="34" charset="0"/>
            </a:rPr>
            <a:t>b</a:t>
          </a:r>
          <a:r>
            <a:rPr lang="tr-TR" sz="2000" b="1" kern="1200" dirty="0">
              <a:solidFill>
                <a:schemeClr val="bg1"/>
              </a:solidFill>
              <a:latin typeface="Arial Nova Light" panose="020B0304020202020204" pitchFamily="34" charset="0"/>
              <a:cs typeface="Arial" panose="020B0604020202020204" pitchFamily="34" charset="0"/>
            </a:rPr>
            <a:t>i</a:t>
          </a:r>
          <a:r>
            <a:rPr lang="en-US" sz="2000" b="1" kern="1200" dirty="0">
              <a:solidFill>
                <a:schemeClr val="bg1"/>
              </a:solidFill>
              <a:latin typeface="Arial Nova Light" panose="020B0304020202020204" pitchFamily="34" charset="0"/>
              <a:cs typeface="Arial" panose="020B0604020202020204" pitchFamily="34" charset="0"/>
            </a:rPr>
            <a:t>r </a:t>
          </a:r>
          <a:r>
            <a:rPr lang="en-US" sz="2000" b="1" kern="1200" dirty="0" err="1">
              <a:solidFill>
                <a:schemeClr val="bg1"/>
              </a:solidFill>
              <a:latin typeface="Arial Nova Light" panose="020B0304020202020204" pitchFamily="34" charset="0"/>
              <a:cs typeface="Arial" panose="020B0604020202020204" pitchFamily="34" charset="0"/>
            </a:rPr>
            <a:t>bölüm</a:t>
          </a:r>
          <a:r>
            <a:rPr lang="en-US" sz="2000" b="1" kern="1200" dirty="0">
              <a:solidFill>
                <a:schemeClr val="bg1"/>
              </a:solidFill>
              <a:latin typeface="Arial Nova Light" panose="020B0304020202020204" pitchFamily="34" charset="0"/>
              <a:cs typeface="Arial" panose="020B0604020202020204" pitchFamily="34" charset="0"/>
            </a:rPr>
            <a:t>  </a:t>
          </a:r>
          <a:r>
            <a:rPr lang="en-US" sz="2000" b="1" kern="1200" dirty="0" err="1">
              <a:solidFill>
                <a:schemeClr val="bg1"/>
              </a:solidFill>
              <a:latin typeface="Arial Nova Light" panose="020B0304020202020204" pitchFamily="34" charset="0"/>
              <a:cs typeface="Arial" panose="020B0604020202020204" pitchFamily="34" charset="0"/>
            </a:rPr>
            <a:t>yaratmak</a:t>
          </a:r>
          <a:r>
            <a:rPr lang="en-US" sz="2000" b="1" kern="1200" dirty="0">
              <a:solidFill>
                <a:schemeClr val="bg1"/>
              </a:solidFill>
              <a:latin typeface="Arial Nova Light" panose="020B0304020202020204" pitchFamily="34" charset="0"/>
              <a:cs typeface="Arial" panose="020B0604020202020204" pitchFamily="34" charset="0"/>
            </a:rPr>
            <a:t>.</a:t>
          </a:r>
          <a:endParaRPr lang="en-US" sz="2000" kern="1200" dirty="0">
            <a:solidFill>
              <a:schemeClr val="bg1"/>
            </a:solidFill>
            <a:latin typeface="Arial Nova Light" panose="020B0304020202020204" pitchFamily="34" charset="0"/>
            <a:cs typeface="Arial" panose="020B0604020202020204" pitchFamily="34" charset="0"/>
          </a:endParaRPr>
        </a:p>
      </dsp:txBody>
      <dsp:txXfrm>
        <a:off x="1751246" y="2716580"/>
        <a:ext cx="3834012" cy="15162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24B26-9629-4A7E-B3F0-3E33AE6CE831}">
      <dsp:nvSpPr>
        <dsp:cNvPr id="0" name=""/>
        <dsp:cNvSpPr/>
      </dsp:nvSpPr>
      <dsp:spPr>
        <a:xfrm>
          <a:off x="0" y="188693"/>
          <a:ext cx="3721222" cy="52767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tr-TR" sz="2200" b="1" kern="1200" dirty="0"/>
            <a:t>Atom ve Molekül Fiziği</a:t>
          </a:r>
          <a:endParaRPr lang="en-US" sz="2200" kern="1200" dirty="0"/>
        </a:p>
      </dsp:txBody>
      <dsp:txXfrm>
        <a:off x="25759" y="214452"/>
        <a:ext cx="3669704" cy="476152"/>
      </dsp:txXfrm>
    </dsp:sp>
    <dsp:sp modelId="{4F08613D-B1D1-4110-BD18-3863DF713031}">
      <dsp:nvSpPr>
        <dsp:cNvPr id="0" name=""/>
        <dsp:cNvSpPr/>
      </dsp:nvSpPr>
      <dsp:spPr>
        <a:xfrm>
          <a:off x="0" y="779723"/>
          <a:ext cx="3721222" cy="52767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tr-TR" sz="2200" b="1" kern="1200"/>
            <a:t>Katıhal Fiziği</a:t>
          </a:r>
          <a:endParaRPr lang="en-US" sz="2200" kern="1200"/>
        </a:p>
      </dsp:txBody>
      <dsp:txXfrm>
        <a:off x="25759" y="805482"/>
        <a:ext cx="3669704" cy="476152"/>
      </dsp:txXfrm>
    </dsp:sp>
    <dsp:sp modelId="{3AAB1AB7-2B86-4964-9635-4E7A7DBE4044}">
      <dsp:nvSpPr>
        <dsp:cNvPr id="0" name=""/>
        <dsp:cNvSpPr/>
      </dsp:nvSpPr>
      <dsp:spPr>
        <a:xfrm>
          <a:off x="0" y="1370753"/>
          <a:ext cx="3721222" cy="52767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tr-TR" sz="2200" b="1" kern="1200"/>
            <a:t>Nükleer Fizik</a:t>
          </a:r>
          <a:endParaRPr lang="en-US" sz="2200" kern="1200"/>
        </a:p>
      </dsp:txBody>
      <dsp:txXfrm>
        <a:off x="25759" y="1396512"/>
        <a:ext cx="3669704" cy="476152"/>
      </dsp:txXfrm>
    </dsp:sp>
    <dsp:sp modelId="{A1ADCB99-84B9-4E7D-A270-1D5A1D52FF83}">
      <dsp:nvSpPr>
        <dsp:cNvPr id="0" name=""/>
        <dsp:cNvSpPr/>
      </dsp:nvSpPr>
      <dsp:spPr>
        <a:xfrm>
          <a:off x="0" y="1961783"/>
          <a:ext cx="3721222" cy="52767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tr-TR" sz="2200" b="1" kern="1200"/>
            <a:t>Genel Fizik</a:t>
          </a:r>
          <a:endParaRPr lang="en-US" sz="2200" kern="1200"/>
        </a:p>
      </dsp:txBody>
      <dsp:txXfrm>
        <a:off x="25759" y="1987542"/>
        <a:ext cx="3669704" cy="476152"/>
      </dsp:txXfrm>
    </dsp:sp>
    <dsp:sp modelId="{AFB0E011-601F-4BFF-B7BA-3DE4C1955C67}">
      <dsp:nvSpPr>
        <dsp:cNvPr id="0" name=""/>
        <dsp:cNvSpPr/>
      </dsp:nvSpPr>
      <dsp:spPr>
        <a:xfrm>
          <a:off x="0" y="2552813"/>
          <a:ext cx="3721222" cy="52767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tr-TR" sz="2200" b="1" kern="1200" dirty="0"/>
            <a:t>Matematiksel Fizik</a:t>
          </a:r>
          <a:endParaRPr lang="en-US" sz="2200" kern="1200" dirty="0"/>
        </a:p>
      </dsp:txBody>
      <dsp:txXfrm>
        <a:off x="25759" y="2578572"/>
        <a:ext cx="3669704" cy="476152"/>
      </dsp:txXfrm>
    </dsp:sp>
    <dsp:sp modelId="{0526F839-B274-444F-A8EE-B97DD5215AF7}">
      <dsp:nvSpPr>
        <dsp:cNvPr id="0" name=""/>
        <dsp:cNvSpPr/>
      </dsp:nvSpPr>
      <dsp:spPr>
        <a:xfrm>
          <a:off x="0" y="3143843"/>
          <a:ext cx="3721222" cy="52767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tr-TR" sz="2200" b="1" kern="1200" dirty="0"/>
            <a:t>Yüksek Enerji ve Plazma Fiziği</a:t>
          </a:r>
          <a:endParaRPr lang="en-US" sz="2200" kern="1200" dirty="0"/>
        </a:p>
      </dsp:txBody>
      <dsp:txXfrm>
        <a:off x="25759" y="3169602"/>
        <a:ext cx="3669704" cy="4761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A1CFF-839A-45D3-8315-6C70BE0E0696}">
      <dsp:nvSpPr>
        <dsp:cNvPr id="0" name=""/>
        <dsp:cNvSpPr/>
      </dsp:nvSpPr>
      <dsp:spPr>
        <a:xfrm>
          <a:off x="0" y="52914"/>
          <a:ext cx="3530814"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1" kern="1200" dirty="0" err="1"/>
            <a:t>Hesaplamalı</a:t>
          </a:r>
          <a:r>
            <a:rPr lang="en-US" sz="1700" b="1" kern="1200" dirty="0"/>
            <a:t> </a:t>
          </a:r>
          <a:r>
            <a:rPr lang="en-US" sz="1700" b="1" kern="1200" dirty="0" err="1"/>
            <a:t>Fizik</a:t>
          </a:r>
          <a:r>
            <a:rPr lang="en-US" sz="1700" b="1" kern="1200" dirty="0"/>
            <a:t> </a:t>
          </a:r>
          <a:r>
            <a:rPr lang="en-US" sz="1700" b="1" kern="1200" dirty="0" err="1"/>
            <a:t>Laboratuvarı</a:t>
          </a:r>
          <a:endParaRPr lang="en-US" sz="1700" kern="1200" dirty="0"/>
        </a:p>
      </dsp:txBody>
      <dsp:txXfrm>
        <a:off x="32967" y="85881"/>
        <a:ext cx="3464880" cy="609393"/>
      </dsp:txXfrm>
    </dsp:sp>
    <dsp:sp modelId="{0C914396-07BD-4F14-8558-848F0CFBB769}">
      <dsp:nvSpPr>
        <dsp:cNvPr id="0" name=""/>
        <dsp:cNvSpPr/>
      </dsp:nvSpPr>
      <dsp:spPr>
        <a:xfrm>
          <a:off x="0" y="777202"/>
          <a:ext cx="3530814"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1" kern="1200" dirty="0" err="1"/>
            <a:t>Malzeme</a:t>
          </a:r>
          <a:r>
            <a:rPr lang="en-US" sz="1700" b="1" kern="1200" dirty="0"/>
            <a:t> </a:t>
          </a:r>
          <a:r>
            <a:rPr lang="en-US" sz="1700" b="1" kern="1200" dirty="0" err="1"/>
            <a:t>Fiziği</a:t>
          </a:r>
          <a:r>
            <a:rPr lang="en-US" sz="1700" b="1" kern="1200" dirty="0"/>
            <a:t> </a:t>
          </a:r>
          <a:r>
            <a:rPr lang="en-US" sz="1700" b="1" kern="1200"/>
            <a:t>Simülasyon</a:t>
          </a:r>
          <a:r>
            <a:rPr lang="en-US" sz="1700" b="1" kern="1200" dirty="0"/>
            <a:t> </a:t>
          </a:r>
          <a:r>
            <a:rPr lang="en-US" sz="1700" b="1" kern="1200" dirty="0" err="1"/>
            <a:t>Laboratuvarı</a:t>
          </a:r>
          <a:endParaRPr lang="en-US" sz="1700" kern="1200" dirty="0"/>
        </a:p>
      </dsp:txBody>
      <dsp:txXfrm>
        <a:off x="32967" y="810169"/>
        <a:ext cx="3464880" cy="609393"/>
      </dsp:txXfrm>
    </dsp:sp>
    <dsp:sp modelId="{34311AC6-DA18-43AE-9103-1D6335CCE816}">
      <dsp:nvSpPr>
        <dsp:cNvPr id="0" name=""/>
        <dsp:cNvSpPr/>
      </dsp:nvSpPr>
      <dsp:spPr>
        <a:xfrm>
          <a:off x="0" y="1501489"/>
          <a:ext cx="3530814"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1" kern="1200"/>
            <a:t>Tek Kristal Numune Hazırlama  Laboratuvarı</a:t>
          </a:r>
          <a:endParaRPr lang="en-US" sz="1700" kern="1200"/>
        </a:p>
      </dsp:txBody>
      <dsp:txXfrm>
        <a:off x="32967" y="1534456"/>
        <a:ext cx="3464880" cy="609393"/>
      </dsp:txXfrm>
    </dsp:sp>
    <dsp:sp modelId="{0233F40F-56DF-4C05-AD09-92CF433B6C39}">
      <dsp:nvSpPr>
        <dsp:cNvPr id="0" name=""/>
        <dsp:cNvSpPr/>
      </dsp:nvSpPr>
      <dsp:spPr>
        <a:xfrm>
          <a:off x="0" y="2225777"/>
          <a:ext cx="3530814"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1" kern="1200"/>
            <a:t>Yarıiletken Büyütme ve Karakterizasyon  Laboratuvarı</a:t>
          </a:r>
          <a:endParaRPr lang="en-US" sz="1700" kern="1200"/>
        </a:p>
      </dsp:txBody>
      <dsp:txXfrm>
        <a:off x="32967" y="2258744"/>
        <a:ext cx="3464880" cy="609393"/>
      </dsp:txXfrm>
    </dsp:sp>
    <dsp:sp modelId="{D712AC57-DC23-4DA1-9CB4-025E1D7081FF}">
      <dsp:nvSpPr>
        <dsp:cNvPr id="0" name=""/>
        <dsp:cNvSpPr/>
      </dsp:nvSpPr>
      <dsp:spPr>
        <a:xfrm>
          <a:off x="0" y="2950064"/>
          <a:ext cx="3530814"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1" kern="1200"/>
            <a:t>Süperiletkenlik ve İletkenlik Ölçüm  Laboratuvarı</a:t>
          </a:r>
          <a:endParaRPr lang="en-US" sz="1700" kern="1200"/>
        </a:p>
      </dsp:txBody>
      <dsp:txXfrm>
        <a:off x="32967" y="2983031"/>
        <a:ext cx="3464880" cy="6093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24B26-9629-4A7E-B3F0-3E33AE6CE831}">
      <dsp:nvSpPr>
        <dsp:cNvPr id="0" name=""/>
        <dsp:cNvSpPr/>
      </dsp:nvSpPr>
      <dsp:spPr>
        <a:xfrm>
          <a:off x="0" y="267848"/>
          <a:ext cx="4346132" cy="50368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tr-TR" sz="2100" b="1" kern="1200" dirty="0"/>
            <a:t>Genel Fizik–I Laboratuvarı</a:t>
          </a:r>
          <a:endParaRPr lang="en-US" sz="2100" kern="1200" dirty="0"/>
        </a:p>
      </dsp:txBody>
      <dsp:txXfrm>
        <a:off x="24588" y="292436"/>
        <a:ext cx="4296956" cy="454509"/>
      </dsp:txXfrm>
    </dsp:sp>
    <dsp:sp modelId="{4F08613D-B1D1-4110-BD18-3863DF713031}">
      <dsp:nvSpPr>
        <dsp:cNvPr id="0" name=""/>
        <dsp:cNvSpPr/>
      </dsp:nvSpPr>
      <dsp:spPr>
        <a:xfrm>
          <a:off x="0" y="832013"/>
          <a:ext cx="4346132" cy="50368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tr-TR" sz="2100" b="1" kern="1200" dirty="0"/>
            <a:t>Genel Fizik–III Laboratuvarı</a:t>
          </a:r>
          <a:endParaRPr lang="en-US" sz="2100" kern="1200" dirty="0"/>
        </a:p>
      </dsp:txBody>
      <dsp:txXfrm>
        <a:off x="24588" y="856601"/>
        <a:ext cx="4296956" cy="454509"/>
      </dsp:txXfrm>
    </dsp:sp>
    <dsp:sp modelId="{3AAB1AB7-2B86-4964-9635-4E7A7DBE4044}">
      <dsp:nvSpPr>
        <dsp:cNvPr id="0" name=""/>
        <dsp:cNvSpPr/>
      </dsp:nvSpPr>
      <dsp:spPr>
        <a:xfrm>
          <a:off x="0" y="1396178"/>
          <a:ext cx="4346132" cy="50368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tr-TR" sz="2100" b="1" kern="1200" dirty="0"/>
            <a:t>Optik Laboratuvarı</a:t>
          </a:r>
          <a:endParaRPr lang="en-US" sz="2100" kern="1200" dirty="0"/>
        </a:p>
      </dsp:txBody>
      <dsp:txXfrm>
        <a:off x="24588" y="1420766"/>
        <a:ext cx="4296956" cy="454509"/>
      </dsp:txXfrm>
    </dsp:sp>
    <dsp:sp modelId="{A1ADCB99-84B9-4E7D-A270-1D5A1D52FF83}">
      <dsp:nvSpPr>
        <dsp:cNvPr id="0" name=""/>
        <dsp:cNvSpPr/>
      </dsp:nvSpPr>
      <dsp:spPr>
        <a:xfrm>
          <a:off x="0" y="1960343"/>
          <a:ext cx="4346132" cy="50368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tr-TR" sz="2100" b="1" kern="1200" dirty="0"/>
            <a:t>Manyetizma Laboratuvarı</a:t>
          </a:r>
          <a:endParaRPr lang="en-US" sz="2100" kern="1200" dirty="0"/>
        </a:p>
      </dsp:txBody>
      <dsp:txXfrm>
        <a:off x="24588" y="1984931"/>
        <a:ext cx="4296956" cy="454509"/>
      </dsp:txXfrm>
    </dsp:sp>
    <dsp:sp modelId="{AFB0E011-601F-4BFF-B7BA-3DE4C1955C67}">
      <dsp:nvSpPr>
        <dsp:cNvPr id="0" name=""/>
        <dsp:cNvSpPr/>
      </dsp:nvSpPr>
      <dsp:spPr>
        <a:xfrm>
          <a:off x="0" y="2524508"/>
          <a:ext cx="4346132" cy="50368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tr-TR" sz="2100" b="1" kern="1200" dirty="0"/>
            <a:t>Elektronik Laboratuvarı</a:t>
          </a:r>
          <a:endParaRPr lang="en-US" sz="2100" kern="1200" dirty="0"/>
        </a:p>
      </dsp:txBody>
      <dsp:txXfrm>
        <a:off x="24588" y="2549096"/>
        <a:ext cx="4296956" cy="454509"/>
      </dsp:txXfrm>
    </dsp:sp>
    <dsp:sp modelId="{0526F839-B274-444F-A8EE-B97DD5215AF7}">
      <dsp:nvSpPr>
        <dsp:cNvPr id="0" name=""/>
        <dsp:cNvSpPr/>
      </dsp:nvSpPr>
      <dsp:spPr>
        <a:xfrm>
          <a:off x="0" y="3088673"/>
          <a:ext cx="4346132" cy="50368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tr-TR" sz="2100" b="1" kern="1200" dirty="0"/>
            <a:t>Atom ve Çekirdek Fiziği Laboratuvarı</a:t>
          </a:r>
          <a:endParaRPr lang="en-US" sz="2100" kern="1200" dirty="0"/>
        </a:p>
      </dsp:txBody>
      <dsp:txXfrm>
        <a:off x="24588" y="3113261"/>
        <a:ext cx="4296956" cy="454509"/>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48F75A-7F23-4495-80D5-CCFA5101637E}" type="datetimeFigureOut">
              <a:rPr lang="tr-TR" smtClean="0"/>
              <a:t>16.04.2025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9604B-FADC-4C6F-8177-3B831CCC5C78}" type="slidenum">
              <a:rPr lang="tr-TR" smtClean="0"/>
              <a:t>‹#›</a:t>
            </a:fld>
            <a:endParaRPr lang="tr-TR"/>
          </a:p>
        </p:txBody>
      </p:sp>
    </p:spTree>
    <p:extLst>
      <p:ext uri="{BB962C8B-B14F-4D97-AF65-F5344CB8AC3E}">
        <p14:creationId xmlns:p14="http://schemas.microsoft.com/office/powerpoint/2010/main" val="3681965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D99604B-FADC-4C6F-8177-3B831CCC5C78}" type="slidenum">
              <a:rPr lang="tr-TR" smtClean="0"/>
              <a:t>1</a:t>
            </a:fld>
            <a:endParaRPr lang="tr-TR"/>
          </a:p>
        </p:txBody>
      </p:sp>
    </p:spTree>
    <p:extLst>
      <p:ext uri="{BB962C8B-B14F-4D97-AF65-F5344CB8AC3E}">
        <p14:creationId xmlns:p14="http://schemas.microsoft.com/office/powerpoint/2010/main" val="3646030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9D36F957-7634-4160-8171-4FA084BB7F88}" type="datetimeFigureOut">
              <a:rPr lang="tr-TR" smtClean="0"/>
              <a:t>16.04.2025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83879B1-58D9-464D-9333-860D9AE2F9C1}" type="slidenum">
              <a:rPr lang="tr-TR" smtClean="0"/>
              <a:t>‹#›</a:t>
            </a:fld>
            <a:endParaRPr lang="tr-TR"/>
          </a:p>
        </p:txBody>
      </p:sp>
    </p:spTree>
    <p:extLst>
      <p:ext uri="{BB962C8B-B14F-4D97-AF65-F5344CB8AC3E}">
        <p14:creationId xmlns:p14="http://schemas.microsoft.com/office/powerpoint/2010/main" val="4045496234"/>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D36F957-7634-4160-8171-4FA084BB7F88}" type="datetimeFigureOut">
              <a:rPr lang="tr-TR" smtClean="0"/>
              <a:t>16.04.2025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83879B1-58D9-464D-9333-860D9AE2F9C1}" type="slidenum">
              <a:rPr lang="tr-TR" smtClean="0"/>
              <a:t>‹#›</a:t>
            </a:fld>
            <a:endParaRPr lang="tr-TR"/>
          </a:p>
        </p:txBody>
      </p:sp>
    </p:spTree>
    <p:extLst>
      <p:ext uri="{BB962C8B-B14F-4D97-AF65-F5344CB8AC3E}">
        <p14:creationId xmlns:p14="http://schemas.microsoft.com/office/powerpoint/2010/main" val="3784445250"/>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D36F957-7634-4160-8171-4FA084BB7F88}" type="datetimeFigureOut">
              <a:rPr lang="tr-TR" smtClean="0"/>
              <a:t>16.04.2025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83879B1-58D9-464D-9333-860D9AE2F9C1}" type="slidenum">
              <a:rPr lang="tr-TR" smtClean="0"/>
              <a:t>‹#›</a:t>
            </a:fld>
            <a:endParaRPr lang="tr-TR"/>
          </a:p>
        </p:txBody>
      </p:sp>
    </p:spTree>
    <p:extLst>
      <p:ext uri="{BB962C8B-B14F-4D97-AF65-F5344CB8AC3E}">
        <p14:creationId xmlns:p14="http://schemas.microsoft.com/office/powerpoint/2010/main" val="1078554636"/>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D36F957-7634-4160-8171-4FA084BB7F88}" type="datetimeFigureOut">
              <a:rPr lang="tr-TR" smtClean="0"/>
              <a:t>16.04.2025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83879B1-58D9-464D-9333-860D9AE2F9C1}" type="slidenum">
              <a:rPr lang="tr-TR" smtClean="0"/>
              <a:t>‹#›</a:t>
            </a:fld>
            <a:endParaRPr lang="tr-TR"/>
          </a:p>
        </p:txBody>
      </p:sp>
    </p:spTree>
    <p:extLst>
      <p:ext uri="{BB962C8B-B14F-4D97-AF65-F5344CB8AC3E}">
        <p14:creationId xmlns:p14="http://schemas.microsoft.com/office/powerpoint/2010/main" val="2339726649"/>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9D36F957-7634-4160-8171-4FA084BB7F88}" type="datetimeFigureOut">
              <a:rPr lang="tr-TR" smtClean="0"/>
              <a:t>16.04.2025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83879B1-58D9-464D-9333-860D9AE2F9C1}" type="slidenum">
              <a:rPr lang="tr-TR" smtClean="0"/>
              <a:t>‹#›</a:t>
            </a:fld>
            <a:endParaRPr lang="tr-TR"/>
          </a:p>
        </p:txBody>
      </p:sp>
    </p:spTree>
    <p:extLst>
      <p:ext uri="{BB962C8B-B14F-4D97-AF65-F5344CB8AC3E}">
        <p14:creationId xmlns:p14="http://schemas.microsoft.com/office/powerpoint/2010/main" val="1120676341"/>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9D36F957-7634-4160-8171-4FA084BB7F88}" type="datetimeFigureOut">
              <a:rPr lang="tr-TR" smtClean="0"/>
              <a:t>16.04.2025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83879B1-58D9-464D-9333-860D9AE2F9C1}" type="slidenum">
              <a:rPr lang="tr-TR" smtClean="0"/>
              <a:t>‹#›</a:t>
            </a:fld>
            <a:endParaRPr lang="tr-TR"/>
          </a:p>
        </p:txBody>
      </p:sp>
    </p:spTree>
    <p:extLst>
      <p:ext uri="{BB962C8B-B14F-4D97-AF65-F5344CB8AC3E}">
        <p14:creationId xmlns:p14="http://schemas.microsoft.com/office/powerpoint/2010/main" val="3386217270"/>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9D36F957-7634-4160-8171-4FA084BB7F88}" type="datetimeFigureOut">
              <a:rPr lang="tr-TR" smtClean="0"/>
              <a:t>16.04.2025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83879B1-58D9-464D-9333-860D9AE2F9C1}" type="slidenum">
              <a:rPr lang="tr-TR" smtClean="0"/>
              <a:t>‹#›</a:t>
            </a:fld>
            <a:endParaRPr lang="tr-TR"/>
          </a:p>
        </p:txBody>
      </p:sp>
    </p:spTree>
    <p:extLst>
      <p:ext uri="{BB962C8B-B14F-4D97-AF65-F5344CB8AC3E}">
        <p14:creationId xmlns:p14="http://schemas.microsoft.com/office/powerpoint/2010/main" val="3158183332"/>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9D36F957-7634-4160-8171-4FA084BB7F88}" type="datetimeFigureOut">
              <a:rPr lang="tr-TR" smtClean="0"/>
              <a:t>16.04.2025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83879B1-58D9-464D-9333-860D9AE2F9C1}" type="slidenum">
              <a:rPr lang="tr-TR" smtClean="0"/>
              <a:t>‹#›</a:t>
            </a:fld>
            <a:endParaRPr lang="tr-TR"/>
          </a:p>
        </p:txBody>
      </p:sp>
    </p:spTree>
    <p:extLst>
      <p:ext uri="{BB962C8B-B14F-4D97-AF65-F5344CB8AC3E}">
        <p14:creationId xmlns:p14="http://schemas.microsoft.com/office/powerpoint/2010/main" val="3659530317"/>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9D36F957-7634-4160-8171-4FA084BB7F88}" type="datetimeFigureOut">
              <a:rPr lang="tr-TR" smtClean="0"/>
              <a:t>16.04.2025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83879B1-58D9-464D-9333-860D9AE2F9C1}" type="slidenum">
              <a:rPr lang="tr-TR" smtClean="0"/>
              <a:t>‹#›</a:t>
            </a:fld>
            <a:endParaRPr lang="tr-TR"/>
          </a:p>
        </p:txBody>
      </p:sp>
    </p:spTree>
    <p:extLst>
      <p:ext uri="{BB962C8B-B14F-4D97-AF65-F5344CB8AC3E}">
        <p14:creationId xmlns:p14="http://schemas.microsoft.com/office/powerpoint/2010/main" val="616309601"/>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9D36F957-7634-4160-8171-4FA084BB7F88}" type="datetimeFigureOut">
              <a:rPr lang="tr-TR" smtClean="0"/>
              <a:t>16.04.2025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83879B1-58D9-464D-9333-860D9AE2F9C1}" type="slidenum">
              <a:rPr lang="tr-TR" smtClean="0"/>
              <a:t>‹#›</a:t>
            </a:fld>
            <a:endParaRPr lang="tr-TR"/>
          </a:p>
        </p:txBody>
      </p:sp>
    </p:spTree>
    <p:extLst>
      <p:ext uri="{BB962C8B-B14F-4D97-AF65-F5344CB8AC3E}">
        <p14:creationId xmlns:p14="http://schemas.microsoft.com/office/powerpoint/2010/main" val="2659285104"/>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9D36F957-7634-4160-8171-4FA084BB7F88}" type="datetimeFigureOut">
              <a:rPr lang="tr-TR" smtClean="0"/>
              <a:t>16.04.2025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83879B1-58D9-464D-9333-860D9AE2F9C1}" type="slidenum">
              <a:rPr lang="tr-TR" smtClean="0"/>
              <a:t>‹#›</a:t>
            </a:fld>
            <a:endParaRPr lang="tr-TR"/>
          </a:p>
        </p:txBody>
      </p:sp>
    </p:spTree>
    <p:extLst>
      <p:ext uri="{BB962C8B-B14F-4D97-AF65-F5344CB8AC3E}">
        <p14:creationId xmlns:p14="http://schemas.microsoft.com/office/powerpoint/2010/main" val="3278201708"/>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36F957-7634-4160-8171-4FA084BB7F88}" type="datetimeFigureOut">
              <a:rPr lang="tr-TR" smtClean="0"/>
              <a:t>16.04.2025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879B1-58D9-464D-9333-860D9AE2F9C1}" type="slidenum">
              <a:rPr lang="tr-TR" smtClean="0"/>
              <a:t>‹#›</a:t>
            </a:fld>
            <a:endParaRPr lang="tr-TR"/>
          </a:p>
        </p:txBody>
      </p:sp>
    </p:spTree>
    <p:extLst>
      <p:ext uri="{BB962C8B-B14F-4D97-AF65-F5344CB8AC3E}">
        <p14:creationId xmlns:p14="http://schemas.microsoft.com/office/powerpoint/2010/main" val="1890898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Layout" Target="../diagrams/layout1.xml"/><Relationship Id="rId7" Type="http://schemas.openxmlformats.org/officeDocument/2006/relationships/image" Target="../media/image2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yok.gov.tr/Sayfalar/Haberler/2020/yok-destek-burslarina-devam-ediyor.aspx"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3.wdp"/><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7" name="Resi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69261" y="14638"/>
            <a:ext cx="3209551" cy="3721616"/>
          </a:xfrm>
          <a:prstGeom prst="rect">
            <a:avLst/>
          </a:prstGeom>
        </p:spPr>
      </p:pic>
      <p:pic>
        <p:nvPicPr>
          <p:cNvPr id="6" name="Resi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782" y="39551"/>
            <a:ext cx="3124206" cy="3261367"/>
          </a:xfrm>
          <a:prstGeom prst="rect">
            <a:avLst/>
          </a:prstGeom>
        </p:spPr>
      </p:pic>
      <p:pic>
        <p:nvPicPr>
          <p:cNvPr id="5" name="Tören Marşı - 1 SA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
        <p:nvSpPr>
          <p:cNvPr id="4" name="Unvan 3"/>
          <p:cNvSpPr>
            <a:spLocks noGrp="1"/>
          </p:cNvSpPr>
          <p:nvPr>
            <p:ph type="ctrTitle"/>
          </p:nvPr>
        </p:nvSpPr>
        <p:spPr/>
        <p:txBody>
          <a:bodyPr/>
          <a:lstStyle/>
          <a:p>
            <a:r>
              <a:rPr lang="tr-TR" dirty="0" smtClean="0"/>
              <a:t>FEN FAKÜLTESİ</a:t>
            </a:r>
            <a:br>
              <a:rPr lang="tr-TR" dirty="0" smtClean="0"/>
            </a:br>
            <a:r>
              <a:rPr lang="tr-TR" dirty="0" smtClean="0"/>
              <a:t>TANITIM</a:t>
            </a:r>
            <a:endParaRPr lang="tr-TR" dirty="0"/>
          </a:p>
        </p:txBody>
      </p:sp>
    </p:spTree>
    <p:extLst>
      <p:ext uri="{BB962C8B-B14F-4D97-AF65-F5344CB8AC3E}">
        <p14:creationId xmlns:p14="http://schemas.microsoft.com/office/powerpoint/2010/main" val="804111156"/>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73496F-EFBA-C225-2EDD-F5E2C486E2DC}"/>
              </a:ext>
            </a:extLst>
          </p:cNvPr>
          <p:cNvSpPr>
            <a:spLocks noGrp="1"/>
          </p:cNvSpPr>
          <p:nvPr>
            <p:ph type="title"/>
          </p:nvPr>
        </p:nvSpPr>
        <p:spPr>
          <a:xfrm>
            <a:off x="838200" y="0"/>
            <a:ext cx="10515600" cy="1325563"/>
          </a:xfrm>
        </p:spPr>
        <p:txBody>
          <a:bodyPr>
            <a:normAutofit/>
          </a:bodyPr>
          <a:lstStyle/>
          <a:p>
            <a:pPr algn="ctr"/>
            <a:r>
              <a:rPr lang="tr-TR" sz="2800" b="1" dirty="0">
                <a:latin typeface="Times New Roman" panose="02020603050405020304" pitchFamily="18" charset="0"/>
                <a:cs typeface="Times New Roman" panose="02020603050405020304" pitchFamily="18" charset="0"/>
              </a:rPr>
              <a:t>ARAŞTIRMA ve UYGULAMA MERKEZLERİ</a:t>
            </a:r>
            <a:br>
              <a:rPr lang="tr-TR" sz="2800" b="1" dirty="0">
                <a:latin typeface="Times New Roman" panose="02020603050405020304" pitchFamily="18" charset="0"/>
                <a:cs typeface="Times New Roman" panose="02020603050405020304" pitchFamily="18" charset="0"/>
              </a:rPr>
            </a:br>
            <a:endParaRPr lang="tr-TR" sz="2800" b="1" dirty="0">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5815021A-1385-937C-6EB3-87AD597C2DA6}"/>
              </a:ext>
            </a:extLst>
          </p:cNvPr>
          <p:cNvSpPr>
            <a:spLocks noGrp="1"/>
          </p:cNvSpPr>
          <p:nvPr>
            <p:ph idx="1"/>
          </p:nvPr>
        </p:nvSpPr>
        <p:spPr>
          <a:xfrm>
            <a:off x="129540" y="858684"/>
            <a:ext cx="3778350" cy="4896803"/>
          </a:xfrm>
        </p:spPr>
        <p:txBody>
          <a:bodyPr>
            <a:normAutofit/>
          </a:bodyPr>
          <a:lstStyle/>
          <a:p>
            <a:pPr marL="0" indent="0" algn="ctr">
              <a:buNone/>
            </a:pPr>
            <a:r>
              <a:rPr lang="tr-TR" sz="1800" b="1" dirty="0">
                <a:latin typeface="Times New Roman" panose="02020603050405020304" pitchFamily="18" charset="0"/>
                <a:cs typeface="Times New Roman" panose="02020603050405020304" pitchFamily="18" charset="0"/>
              </a:rPr>
              <a:t>BİYOM (Bitki Genetiği ve Tarımsal Biyoteknoloji Uygulama ve Araştırma Merkezi)</a:t>
            </a:r>
          </a:p>
          <a:p>
            <a:pPr marL="0" indent="0" algn="just">
              <a:lnSpc>
                <a:spcPct val="100000"/>
              </a:lnSpc>
              <a:spcBef>
                <a:spcPts val="0"/>
              </a:spcBef>
              <a:buNone/>
            </a:pPr>
            <a:r>
              <a:rPr lang="tr-TR" sz="1800" dirty="0">
                <a:solidFill>
                  <a:prstClr val="black"/>
                </a:solidFill>
                <a:latin typeface="Times New Roman" panose="02020603050405020304" pitchFamily="18" charset="0"/>
                <a:cs typeface="Times New Roman" panose="02020603050405020304" pitchFamily="18" charset="0"/>
              </a:rPr>
              <a:t>Denizli ve Türkiye için ekonomik ve kültürel öneme sahip bitki türlerinin modern teknolojilerle toplanması, karakterize edilmesi, korunması, çoğaltılması ve ıslah edilmesine imkan sağlamaktadır. Merkez ülkemizin kaybolmakta olan bitkisel gen kaynaklarının korunabilmesi için gerekli teknolojilerin geliştirilmesine ev sahipliği yapmaktadır.</a:t>
            </a:r>
          </a:p>
          <a:p>
            <a:pPr algn="just"/>
            <a:endParaRPr lang="tr-TR" sz="1800" dirty="0">
              <a:solidFill>
                <a:prstClr val="black"/>
              </a:solidFill>
              <a:latin typeface="Times New Roman" panose="02020603050405020304" pitchFamily="18" charset="0"/>
              <a:cs typeface="Times New Roman" panose="02020603050405020304" pitchFamily="18" charset="0"/>
            </a:endParaRPr>
          </a:p>
          <a:p>
            <a:pPr algn="just"/>
            <a:endParaRPr lang="tr-TR" sz="1800" dirty="0">
              <a:latin typeface="Times New Roman" panose="02020603050405020304" pitchFamily="18" charset="0"/>
              <a:cs typeface="Times New Roman" panose="02020603050405020304" pitchFamily="18" charset="0"/>
            </a:endParaRPr>
          </a:p>
        </p:txBody>
      </p:sp>
      <p:sp>
        <p:nvSpPr>
          <p:cNvPr id="4" name="Metin kutusu 3">
            <a:extLst>
              <a:ext uri="{FF2B5EF4-FFF2-40B4-BE49-F238E27FC236}">
                <a16:creationId xmlns:a16="http://schemas.microsoft.com/office/drawing/2014/main" id="{141E0823-52F7-433A-DC42-E6B92C8B02E7}"/>
              </a:ext>
            </a:extLst>
          </p:cNvPr>
          <p:cNvSpPr txBox="1"/>
          <p:nvPr/>
        </p:nvSpPr>
        <p:spPr>
          <a:xfrm>
            <a:off x="3980487" y="858684"/>
            <a:ext cx="4192907" cy="3360920"/>
          </a:xfrm>
          <a:prstGeom prst="rect">
            <a:avLst/>
          </a:prstGeom>
          <a:noFill/>
        </p:spPr>
        <p:txBody>
          <a:bodyPr wrap="square" rtlCol="0">
            <a:spAutoFit/>
          </a:bodyPr>
          <a:lstStyle/>
          <a:p>
            <a:pPr algn="ctr">
              <a:lnSpc>
                <a:spcPct val="90000"/>
              </a:lnSpc>
              <a:spcBef>
                <a:spcPts val="100"/>
              </a:spcBef>
            </a:pPr>
            <a:r>
              <a:rPr lang="tr-TR" sz="1800" b="1" dirty="0">
                <a:latin typeface="Times New Roman" panose="02020603050405020304" pitchFamily="18" charset="0"/>
                <a:cs typeface="Times New Roman" panose="02020603050405020304" pitchFamily="18" charset="0"/>
              </a:rPr>
              <a:t>DEKAMER (Deniz Kaplumbağaları Araştırma </a:t>
            </a:r>
            <a:r>
              <a:rPr lang="tr-TR" sz="1800" b="1" dirty="0" smtClean="0">
                <a:latin typeface="Times New Roman" panose="02020603050405020304" pitchFamily="18" charset="0"/>
                <a:cs typeface="Times New Roman" panose="02020603050405020304" pitchFamily="18" charset="0"/>
              </a:rPr>
              <a:t>ve Uygulama </a:t>
            </a:r>
            <a:r>
              <a:rPr lang="tr-TR" sz="1800" b="1" dirty="0">
                <a:latin typeface="Times New Roman" panose="02020603050405020304" pitchFamily="18" charset="0"/>
                <a:cs typeface="Times New Roman" panose="02020603050405020304" pitchFamily="18" charset="0"/>
              </a:rPr>
              <a:t>Merkezi)</a:t>
            </a:r>
            <a:endParaRPr lang="tr-TR" b="1" dirty="0">
              <a:solidFill>
                <a:prstClr val="black"/>
              </a:solidFill>
              <a:latin typeface="Times New Roman" panose="02020603050405020304" pitchFamily="18" charset="0"/>
              <a:cs typeface="Times New Roman" panose="02020603050405020304" pitchFamily="18" charset="0"/>
            </a:endParaRPr>
          </a:p>
          <a:p>
            <a:pPr algn="just"/>
            <a:r>
              <a:rPr lang="tr-TR" dirty="0">
                <a:solidFill>
                  <a:prstClr val="black"/>
                </a:solidFill>
                <a:latin typeface="Times New Roman" panose="02020603050405020304" pitchFamily="18" charset="0"/>
                <a:cs typeface="Times New Roman" panose="02020603050405020304" pitchFamily="18" charset="0"/>
              </a:rPr>
              <a:t>Deniz kaplumbağalarının üreme kumsallarında ayrıntılı bilimsel çalışmalar yapmak, yaralı deniz kaplumbağalarının bakım ve tedavilerini yaparak doğal yaşam ortamlarına geri dönmelerini sağlamak, yaralanma ve ölümlerin sebepleri üzerine araştırmalar yaparak, bu konularda kamuoyu ve ilgili tarafları bilgilendirici projeler üretmek gibi çalışmalara imkan sağlamaktadır.</a:t>
            </a:r>
            <a:endParaRPr lang="tr-TR" dirty="0">
              <a:latin typeface="Times New Roman" panose="02020603050405020304" pitchFamily="18" charset="0"/>
              <a:cs typeface="Times New Roman" panose="02020603050405020304" pitchFamily="18" charset="0"/>
            </a:endParaRPr>
          </a:p>
        </p:txBody>
      </p:sp>
      <p:sp>
        <p:nvSpPr>
          <p:cNvPr id="5" name="Metin kutusu 4">
            <a:extLst>
              <a:ext uri="{FF2B5EF4-FFF2-40B4-BE49-F238E27FC236}">
                <a16:creationId xmlns:a16="http://schemas.microsoft.com/office/drawing/2014/main" id="{AFEA40DD-9900-8103-6B6D-D529FD13F1BB}"/>
              </a:ext>
            </a:extLst>
          </p:cNvPr>
          <p:cNvSpPr txBox="1"/>
          <p:nvPr/>
        </p:nvSpPr>
        <p:spPr>
          <a:xfrm>
            <a:off x="8173394" y="873306"/>
            <a:ext cx="3651885" cy="2862322"/>
          </a:xfrm>
          <a:prstGeom prst="rect">
            <a:avLst/>
          </a:prstGeom>
          <a:noFill/>
        </p:spPr>
        <p:txBody>
          <a:bodyPr wrap="square" rtlCol="0">
            <a:spAutoFit/>
          </a:bodyPr>
          <a:lstStyle/>
          <a:p>
            <a:pPr algn="ctr"/>
            <a:r>
              <a:rPr lang="tr-TR" sz="1800" b="1" dirty="0">
                <a:latin typeface="Times New Roman" panose="02020603050405020304" pitchFamily="18" charset="0"/>
                <a:cs typeface="Times New Roman" panose="02020603050405020304" pitchFamily="18" charset="0"/>
              </a:rPr>
              <a:t>FAGUMER (Flora ve Fauna Araştırma Geliştirme Uygulama ve Araştırma Merkezi)</a:t>
            </a:r>
            <a:endParaRPr lang="tr-TR" b="1" dirty="0">
              <a:solidFill>
                <a:prstClr val="black"/>
              </a:solidFill>
              <a:latin typeface="Times New Roman" panose="02020603050405020304" pitchFamily="18" charset="0"/>
              <a:cs typeface="Times New Roman" panose="02020603050405020304" pitchFamily="18" charset="0"/>
            </a:endParaRPr>
          </a:p>
          <a:p>
            <a:pPr algn="just"/>
            <a:r>
              <a:rPr lang="tr-TR" dirty="0">
                <a:solidFill>
                  <a:prstClr val="black"/>
                </a:solidFill>
                <a:latin typeface="Times New Roman" panose="02020603050405020304" pitchFamily="18" charset="0"/>
                <a:cs typeface="Times New Roman" panose="02020603050405020304" pitchFamily="18" charset="0"/>
              </a:rPr>
              <a:t>Denizli ve Türkiye’deki biyolojik zenginliklerin, canlı türlerinin, genetik kaynakların ve ender özellikli doğal alanların belirlenip, tanımlanarak, doğal alan içerisinde (in-</a:t>
            </a:r>
            <a:r>
              <a:rPr lang="tr-TR" dirty="0" err="1">
                <a:solidFill>
                  <a:prstClr val="black"/>
                </a:solidFill>
                <a:latin typeface="Times New Roman" panose="02020603050405020304" pitchFamily="18" charset="0"/>
                <a:cs typeface="Times New Roman" panose="02020603050405020304" pitchFamily="18" charset="0"/>
              </a:rPr>
              <a:t>situ</a:t>
            </a:r>
            <a:r>
              <a:rPr lang="tr-TR" dirty="0">
                <a:solidFill>
                  <a:prstClr val="black"/>
                </a:solidFill>
                <a:latin typeface="Times New Roman" panose="02020603050405020304" pitchFamily="18" charset="0"/>
                <a:cs typeface="Times New Roman" panose="02020603050405020304" pitchFamily="18" charset="0"/>
              </a:rPr>
              <a:t>) ve/veya doğal alan dışında (</a:t>
            </a:r>
            <a:r>
              <a:rPr lang="tr-TR" dirty="0" err="1">
                <a:solidFill>
                  <a:prstClr val="black"/>
                </a:solidFill>
                <a:latin typeface="Times New Roman" panose="02020603050405020304" pitchFamily="18" charset="0"/>
                <a:cs typeface="Times New Roman" panose="02020603050405020304" pitchFamily="18" charset="0"/>
              </a:rPr>
              <a:t>ex-situ</a:t>
            </a:r>
            <a:r>
              <a:rPr lang="tr-TR" dirty="0">
                <a:solidFill>
                  <a:prstClr val="black"/>
                </a:solidFill>
                <a:latin typeface="Times New Roman" panose="02020603050405020304" pitchFamily="18" charset="0"/>
                <a:cs typeface="Times New Roman" panose="02020603050405020304" pitchFamily="18" charset="0"/>
              </a:rPr>
              <a:t>) korunmasını sağlamaktadır.</a:t>
            </a:r>
            <a:endParaRPr lang="tr-TR" dirty="0">
              <a:latin typeface="Times New Roman" panose="02020603050405020304" pitchFamily="18" charset="0"/>
              <a:cs typeface="Times New Roman" panose="02020603050405020304" pitchFamily="18" charset="0"/>
            </a:endParaRPr>
          </a:p>
        </p:txBody>
      </p:sp>
      <p:pic>
        <p:nvPicPr>
          <p:cNvPr id="6" name="Picture 2">
            <a:extLst>
              <a:ext uri="{FF2B5EF4-FFF2-40B4-BE49-F238E27FC236}">
                <a16:creationId xmlns:a16="http://schemas.microsoft.com/office/drawing/2014/main" id="{355209C4-B996-4BA5-8B3F-4B0A3C98880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97918" y="4730495"/>
            <a:ext cx="1260000" cy="1260000"/>
          </a:xfrm>
          <a:prstGeom prst="rect">
            <a:avLst/>
          </a:prstGeom>
          <a:extLst>
            <a:ext uri="{909E8E84-426E-40DD-AFC4-6F175D3DCCD1}">
              <a14:hiddenFill xmlns:a14="http://schemas.microsoft.com/office/drawing/2010/main">
                <a:solidFill>
                  <a:srgbClr val="FFFFFF"/>
                </a:solidFill>
              </a14:hiddenFill>
            </a:ext>
          </a:extLst>
        </p:spPr>
      </p:pic>
      <p:pic>
        <p:nvPicPr>
          <p:cNvPr id="7" name="Picture 10" descr="Uydu takip cihazı takılan 2 caretta caretta denize salındı">
            <a:extLst>
              <a:ext uri="{FF2B5EF4-FFF2-40B4-BE49-F238E27FC236}">
                <a16:creationId xmlns:a16="http://schemas.microsoft.com/office/drawing/2014/main" id="{6747241F-310B-48BD-8341-5D89035BBCE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28322" y="4538086"/>
            <a:ext cx="2702500"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CED776A9-1434-4BFB-BE3B-287102EF00D5}"/>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53208" y="4603215"/>
            <a:ext cx="1238216" cy="1514561"/>
          </a:xfrm>
          <a:prstGeom prst="rect">
            <a:avLst/>
          </a:prstGeom>
          <a:noFill/>
        </p:spPr>
      </p:pic>
      <p:pic>
        <p:nvPicPr>
          <p:cNvPr id="9" name="Picture 2">
            <a:extLst>
              <a:ext uri="{FF2B5EF4-FFF2-40B4-BE49-F238E27FC236}">
                <a16:creationId xmlns:a16="http://schemas.microsoft.com/office/drawing/2014/main" id="{B5370B96-5DDA-EB2D-E6F4-C75551D4FFF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75061" y="4526975"/>
            <a:ext cx="2400000"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a:extLst>
              <a:ext uri="{FF2B5EF4-FFF2-40B4-BE49-F238E27FC236}">
                <a16:creationId xmlns:a16="http://schemas.microsoft.com/office/drawing/2014/main" id="{B271E4AE-AC13-4B69-AF4C-3F28BFCA5C5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66912" y="4724694"/>
            <a:ext cx="1260000" cy="12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04CD43B2-4E13-EC54-E93A-D501D64E7AE5}"/>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9513679" y="4554284"/>
            <a:ext cx="2548781" cy="17838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1903367"/>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Bölüm Öğretim Üyelerinin Görev aldığı diğer Araştırma Merkezleri</a:t>
            </a:r>
            <a:endParaRPr lang="tr-TR" dirty="0"/>
          </a:p>
        </p:txBody>
      </p:sp>
      <p:sp>
        <p:nvSpPr>
          <p:cNvPr id="3" name="İçerik Yer Tutucusu 2"/>
          <p:cNvSpPr>
            <a:spLocks noGrp="1"/>
          </p:cNvSpPr>
          <p:nvPr>
            <p:ph idx="1"/>
          </p:nvPr>
        </p:nvSpPr>
        <p:spPr/>
        <p:txBody>
          <a:bodyPr/>
          <a:lstStyle/>
          <a:p>
            <a:r>
              <a:rPr lang="tr-TR" dirty="0" smtClean="0"/>
              <a:t>Botanik Bahçesi Uygulama ve Araştırma Merkezi</a:t>
            </a:r>
          </a:p>
          <a:p>
            <a:r>
              <a:rPr lang="tr-TR" dirty="0" smtClean="0"/>
              <a:t>Hayvan Islahı ve Genetik Uygulama ve Araştırma Merkezi</a:t>
            </a:r>
          </a:p>
          <a:p>
            <a:r>
              <a:rPr lang="tr-TR" dirty="0" smtClean="0"/>
              <a:t>Tohum Islahı ve Genetik Uygulama ve Araştırma Merkezi</a:t>
            </a:r>
          </a:p>
          <a:p>
            <a:endParaRPr lang="tr-TR" dirty="0"/>
          </a:p>
        </p:txBody>
      </p:sp>
    </p:spTree>
    <p:extLst>
      <p:ext uri="{BB962C8B-B14F-4D97-AF65-F5344CB8AC3E}">
        <p14:creationId xmlns:p14="http://schemas.microsoft.com/office/powerpoint/2010/main" val="2387352427"/>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51088F2E-7FEB-4DF2-947F-3CD40677AB6E}"/>
              </a:ext>
            </a:extLst>
          </p:cNvPr>
          <p:cNvSpPr>
            <a:spLocks noGrp="1"/>
          </p:cNvSpPr>
          <p:nvPr>
            <p:ph type="ftr" sz="quarter" idx="11"/>
          </p:nvPr>
        </p:nvSpPr>
        <p:spPr/>
        <p:txBody>
          <a:bodyPr/>
          <a:lstStyle/>
          <a:p>
            <a:r>
              <a:rPr lang="tr-TR"/>
              <a:t>PAÜ FİZİK</a:t>
            </a:r>
          </a:p>
        </p:txBody>
      </p:sp>
      <p:sp>
        <p:nvSpPr>
          <p:cNvPr id="3" name="Slayt Numarası Yer Tutucusu 2">
            <a:extLst>
              <a:ext uri="{FF2B5EF4-FFF2-40B4-BE49-F238E27FC236}">
                <a16:creationId xmlns:a16="http://schemas.microsoft.com/office/drawing/2014/main" id="{F99DF8C3-B00E-4B45-8EC7-960CD3078540}"/>
              </a:ext>
            </a:extLst>
          </p:cNvPr>
          <p:cNvSpPr>
            <a:spLocks noGrp="1"/>
          </p:cNvSpPr>
          <p:nvPr>
            <p:ph type="sldNum" sz="quarter" idx="12"/>
          </p:nvPr>
        </p:nvSpPr>
        <p:spPr/>
        <p:txBody>
          <a:bodyPr/>
          <a:lstStyle/>
          <a:p>
            <a:fld id="{B6F15528-21DE-4FAA-801E-634DDDAF4B2B}" type="slidenum">
              <a:rPr lang="tr-TR" smtClean="0"/>
              <a:t>12</a:t>
            </a:fld>
            <a:endParaRPr lang="tr-TR" dirty="0"/>
          </a:p>
        </p:txBody>
      </p:sp>
      <p:graphicFrame>
        <p:nvGraphicFramePr>
          <p:cNvPr id="4" name="Diyagram 3">
            <a:extLst>
              <a:ext uri="{FF2B5EF4-FFF2-40B4-BE49-F238E27FC236}">
                <a16:creationId xmlns:a16="http://schemas.microsoft.com/office/drawing/2014/main" id="{261CFEC3-C141-94DB-B270-A870B1607B25}"/>
              </a:ext>
            </a:extLst>
          </p:cNvPr>
          <p:cNvGraphicFramePr/>
          <p:nvPr>
            <p:extLst/>
          </p:nvPr>
        </p:nvGraphicFramePr>
        <p:xfrm>
          <a:off x="2756866" y="1890851"/>
          <a:ext cx="6299200" cy="44160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ikdörtgen 4">
            <a:extLst>
              <a:ext uri="{FF2B5EF4-FFF2-40B4-BE49-F238E27FC236}">
                <a16:creationId xmlns:a16="http://schemas.microsoft.com/office/drawing/2014/main" id="{693F6D89-50DC-6502-BBA7-9ADD3E7ADEAE}"/>
              </a:ext>
            </a:extLst>
          </p:cNvPr>
          <p:cNvSpPr/>
          <p:nvPr/>
        </p:nvSpPr>
        <p:spPr>
          <a:xfrm>
            <a:off x="1830733" y="136525"/>
            <a:ext cx="8151467" cy="1754326"/>
          </a:xfrm>
          <a:prstGeom prst="rect">
            <a:avLst/>
          </a:prstGeom>
          <a:noFill/>
        </p:spPr>
        <p:txBody>
          <a:bodyPr wrap="square" lIns="91440" tIns="45720" rIns="91440" bIns="45720">
            <a:spAutoFit/>
          </a:bodyPr>
          <a:lstStyle/>
          <a:p>
            <a:pPr algn="ctr"/>
            <a:r>
              <a:rPr lang="tr-TR"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PAMUKKALE ÜNİVERSİTESİ </a:t>
            </a:r>
          </a:p>
          <a:p>
            <a:pPr algn="ctr"/>
            <a:r>
              <a:rPr lang="tr-TR"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FEN FAKÜLTESİ</a:t>
            </a:r>
          </a:p>
          <a:p>
            <a:pPr algn="ctr"/>
            <a:r>
              <a:rPr lang="tr-TR"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FİZİK BÖLÜMÜ</a:t>
            </a:r>
          </a:p>
        </p:txBody>
      </p:sp>
      <p:pic>
        <p:nvPicPr>
          <p:cNvPr id="6" name="Resim 5" descr="simge, sembol, daire, logo, yazı tipi içeren bir resim&#10;&#10;Açıklama otomatik olarak oluşturuldu">
            <a:extLst>
              <a:ext uri="{FF2B5EF4-FFF2-40B4-BE49-F238E27FC236}">
                <a16:creationId xmlns:a16="http://schemas.microsoft.com/office/drawing/2014/main" id="{B5FA8684-E6EC-AE22-2822-93A2C9EF43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56065" y="207633"/>
            <a:ext cx="1732651" cy="1732651"/>
          </a:xfrm>
          <a:prstGeom prst="rect">
            <a:avLst/>
          </a:prstGeom>
        </p:spPr>
      </p:pic>
      <p:pic>
        <p:nvPicPr>
          <p:cNvPr id="8" name="Resim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224" y="117301"/>
            <a:ext cx="1873508" cy="1957669"/>
          </a:xfrm>
          <a:prstGeom prst="rect">
            <a:avLst/>
          </a:prstGeom>
        </p:spPr>
      </p:pic>
      <p:sp>
        <p:nvSpPr>
          <p:cNvPr id="10" name="Metin kutusu 9"/>
          <p:cNvSpPr txBox="1"/>
          <p:nvPr/>
        </p:nvSpPr>
        <p:spPr>
          <a:xfrm>
            <a:off x="9541164" y="2660073"/>
            <a:ext cx="2290618" cy="3046988"/>
          </a:xfrm>
          <a:prstGeom prst="rect">
            <a:avLst/>
          </a:prstGeom>
          <a:solidFill>
            <a:srgbClr val="FFC000"/>
          </a:solidFill>
        </p:spPr>
        <p:txBody>
          <a:bodyPr wrap="square" rtlCol="0">
            <a:spAutoFit/>
          </a:bodyPr>
          <a:lstStyle/>
          <a:p>
            <a:pPr algn="just"/>
            <a:r>
              <a:rPr lang="tr-TR" sz="2400" dirty="0"/>
              <a:t>T</a:t>
            </a:r>
            <a:r>
              <a:rPr lang="tr-TR" sz="2400" dirty="0" smtClean="0"/>
              <a:t>üm felsefe,  </a:t>
            </a:r>
            <a:r>
              <a:rPr lang="tr-TR" sz="2400" dirty="0"/>
              <a:t>ağaç gibidir</a:t>
            </a:r>
            <a:r>
              <a:rPr lang="tr-TR" sz="2400" dirty="0" smtClean="0"/>
              <a:t>: kök, gövde </a:t>
            </a:r>
            <a:r>
              <a:rPr lang="tr-TR" sz="2400" dirty="0"/>
              <a:t>ve dallar</a:t>
            </a:r>
            <a:r>
              <a:rPr lang="tr-TR" sz="2400" dirty="0" smtClean="0"/>
              <a:t>. Kökleri </a:t>
            </a:r>
            <a:r>
              <a:rPr lang="tr-TR" sz="2400" dirty="0"/>
              <a:t>fizikötesi</a:t>
            </a:r>
            <a:r>
              <a:rPr lang="tr-TR" sz="2400" dirty="0" smtClean="0"/>
              <a:t>, gövdesi </a:t>
            </a:r>
            <a:r>
              <a:rPr lang="tr-TR" sz="2400" dirty="0"/>
              <a:t>fizik ve dalları da diğer </a:t>
            </a:r>
            <a:r>
              <a:rPr lang="tr-TR" sz="2400" dirty="0" smtClean="0"/>
              <a:t>bilimleri oluşturur.</a:t>
            </a:r>
            <a:endParaRPr lang="tr-TR" sz="2400" dirty="0"/>
          </a:p>
        </p:txBody>
      </p:sp>
    </p:spTree>
    <p:extLst>
      <p:ext uri="{BB962C8B-B14F-4D97-AF65-F5344CB8AC3E}">
        <p14:creationId xmlns:p14="http://schemas.microsoft.com/office/powerpoint/2010/main" val="287926018"/>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158182" y="365125"/>
            <a:ext cx="4322618" cy="1620693"/>
          </a:xfrm>
        </p:spPr>
        <p:txBody>
          <a:bodyPr/>
          <a:lstStyle/>
          <a:p>
            <a:r>
              <a:rPr lang="tr-TR" dirty="0" smtClean="0"/>
              <a:t>FİZİK BÖLÜMÜ</a:t>
            </a:r>
            <a:endParaRPr lang="tr-TR" dirty="0"/>
          </a:p>
        </p:txBody>
      </p:sp>
      <p:pic>
        <p:nvPicPr>
          <p:cNvPr id="5" name="İçerik Yer Tutucusu 4"/>
          <p:cNvPicPr>
            <a:picLocks noGrp="1" noChangeAspect="1"/>
          </p:cNvPicPr>
          <p:nvPr>
            <p:ph idx="1"/>
          </p:nvPr>
        </p:nvPicPr>
        <p:blipFill rotWithShape="1">
          <a:blip r:embed="rId2"/>
          <a:srcRect l="55099" t="68847"/>
          <a:stretch/>
        </p:blipFill>
        <p:spPr>
          <a:xfrm>
            <a:off x="1742767" y="3733015"/>
            <a:ext cx="10449234" cy="3055712"/>
          </a:xfrm>
          <a:prstGeom prst="rect">
            <a:avLst/>
          </a:prstGeom>
        </p:spPr>
      </p:pic>
      <p:pic>
        <p:nvPicPr>
          <p:cNvPr id="4" name="Resim 3"/>
          <p:cNvPicPr>
            <a:picLocks noChangeAspect="1"/>
          </p:cNvPicPr>
          <p:nvPr/>
        </p:nvPicPr>
        <p:blipFill rotWithShape="1">
          <a:blip r:embed="rId3"/>
          <a:srcRect l="26007" t="27760" r="39744" b="37845"/>
          <a:stretch/>
        </p:blipFill>
        <p:spPr>
          <a:xfrm>
            <a:off x="79198" y="230909"/>
            <a:ext cx="6500711" cy="3502106"/>
          </a:xfrm>
          <a:prstGeom prst="rect">
            <a:avLst/>
          </a:prstGeom>
        </p:spPr>
      </p:pic>
    </p:spTree>
    <p:extLst>
      <p:ext uri="{BB962C8B-B14F-4D97-AF65-F5344CB8AC3E}">
        <p14:creationId xmlns:p14="http://schemas.microsoft.com/office/powerpoint/2010/main" val="1370997676"/>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8" descr="vortex, yıldız içeren bir resim&#10;&#10;Açıklama otomatik olarak oluşturuldu">
            <a:extLst>
              <a:ext uri="{FF2B5EF4-FFF2-40B4-BE49-F238E27FC236}">
                <a16:creationId xmlns:a16="http://schemas.microsoft.com/office/drawing/2014/main" id="{7279126D-C11E-4EA8-858E-4C1B2533859B}"/>
              </a:ext>
            </a:extLst>
          </p:cNvPr>
          <p:cNvPicPr>
            <a:picLocks noChangeAspect="1"/>
          </p:cNvPicPr>
          <p:nvPr/>
        </p:nvPicPr>
        <p:blipFill rotWithShape="1">
          <a:blip r:embed="rId2"/>
          <a:srcRect l="17069" r="51070"/>
          <a:stretch/>
        </p:blipFill>
        <p:spPr>
          <a:xfrm>
            <a:off x="0" y="10"/>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graphicFrame>
        <p:nvGraphicFramePr>
          <p:cNvPr id="16" name="object 14">
            <a:extLst>
              <a:ext uri="{FF2B5EF4-FFF2-40B4-BE49-F238E27FC236}">
                <a16:creationId xmlns:a16="http://schemas.microsoft.com/office/drawing/2014/main" id="{F98FB4EA-B2D4-4BA3-9749-D69C7EE0C967}"/>
              </a:ext>
            </a:extLst>
          </p:cNvPr>
          <p:cNvGraphicFramePr/>
          <p:nvPr>
            <p:extLst>
              <p:ext uri="{D42A27DB-BD31-4B8C-83A1-F6EECF244321}">
                <p14:modId xmlns:p14="http://schemas.microsoft.com/office/powerpoint/2010/main" val="1397347702"/>
              </p:ext>
            </p:extLst>
          </p:nvPr>
        </p:nvGraphicFramePr>
        <p:xfrm>
          <a:off x="5360770" y="1331318"/>
          <a:ext cx="5585259" cy="50541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lt Bilgi Yer Tutucusu 1">
            <a:extLst>
              <a:ext uri="{FF2B5EF4-FFF2-40B4-BE49-F238E27FC236}">
                <a16:creationId xmlns:a16="http://schemas.microsoft.com/office/drawing/2014/main" id="{BF45FA11-56D1-401E-924E-3360E9FF886D}"/>
              </a:ext>
            </a:extLst>
          </p:cNvPr>
          <p:cNvSpPr>
            <a:spLocks noGrp="1"/>
          </p:cNvSpPr>
          <p:nvPr>
            <p:ph type="ftr" sz="quarter" idx="11"/>
          </p:nvPr>
        </p:nvSpPr>
        <p:spPr/>
        <p:txBody>
          <a:bodyPr/>
          <a:lstStyle/>
          <a:p>
            <a:r>
              <a:rPr lang="tr-TR">
                <a:solidFill>
                  <a:prstClr val="black">
                    <a:tint val="75000"/>
                  </a:prstClr>
                </a:solidFill>
                <a:latin typeface="Calibri" panose="020F0502020204030204"/>
              </a:rPr>
              <a:t>PAÜ FİZİK</a:t>
            </a:r>
          </a:p>
        </p:txBody>
      </p:sp>
      <p:sp>
        <p:nvSpPr>
          <p:cNvPr id="3" name="Slayt Numarası Yer Tutucusu 2">
            <a:extLst>
              <a:ext uri="{FF2B5EF4-FFF2-40B4-BE49-F238E27FC236}">
                <a16:creationId xmlns:a16="http://schemas.microsoft.com/office/drawing/2014/main" id="{5A97D4EE-56B9-4E5D-B600-ED72879A1D66}"/>
              </a:ext>
            </a:extLst>
          </p:cNvPr>
          <p:cNvSpPr>
            <a:spLocks noGrp="1"/>
          </p:cNvSpPr>
          <p:nvPr>
            <p:ph type="sldNum" sz="quarter" idx="12"/>
          </p:nvPr>
        </p:nvSpPr>
        <p:spPr/>
        <p:txBody>
          <a:bodyPr/>
          <a:lstStyle/>
          <a:p>
            <a:fld id="{B6F15528-21DE-4FAA-801E-634DDDAF4B2B}" type="slidenum">
              <a:rPr lang="tr-TR" smtClean="0">
                <a:solidFill>
                  <a:prstClr val="black">
                    <a:tint val="75000"/>
                  </a:prstClr>
                </a:solidFill>
                <a:latin typeface="Calibri" panose="020F0502020204030204"/>
              </a:rPr>
              <a:pPr/>
              <a:t>14</a:t>
            </a:fld>
            <a:endParaRPr lang="tr-TR">
              <a:solidFill>
                <a:prstClr val="black">
                  <a:tint val="75000"/>
                </a:prstClr>
              </a:solidFill>
              <a:latin typeface="Calibri" panose="020F0502020204030204"/>
            </a:endParaRPr>
          </a:p>
        </p:txBody>
      </p:sp>
      <p:sp>
        <p:nvSpPr>
          <p:cNvPr id="4" name="Dikdörtgen 3">
            <a:extLst>
              <a:ext uri="{FF2B5EF4-FFF2-40B4-BE49-F238E27FC236}">
                <a16:creationId xmlns:a16="http://schemas.microsoft.com/office/drawing/2014/main" id="{734663B6-4D51-976F-E44E-15AD356ECB9D}"/>
              </a:ext>
            </a:extLst>
          </p:cNvPr>
          <p:cNvSpPr/>
          <p:nvPr/>
        </p:nvSpPr>
        <p:spPr>
          <a:xfrm>
            <a:off x="5518947" y="472579"/>
            <a:ext cx="5592942" cy="923330"/>
          </a:xfrm>
          <a:prstGeom prst="rect">
            <a:avLst/>
          </a:prstGeom>
          <a:noFill/>
        </p:spPr>
        <p:txBody>
          <a:bodyPr wrap="none" lIns="91440" tIns="45720" rIns="91440" bIns="45720">
            <a:spAutoFit/>
          </a:bodyPr>
          <a:lstStyle/>
          <a:p>
            <a:pPr algn="ctr"/>
            <a:r>
              <a:rPr lang="en-US" sz="5400" b="1" i="1" kern="1200"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ea typeface="+mj-ea"/>
                <a:cs typeface="+mj-cs"/>
              </a:rPr>
              <a:t>MİSYON VE</a:t>
            </a:r>
            <a:r>
              <a:rPr lang="en-US" sz="5400" b="1" i="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VİZYON</a:t>
            </a:r>
            <a:endParaRPr lang="tr-TR"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252500390"/>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2">
            <a:extLst>
              <a:ext uri="{FF2B5EF4-FFF2-40B4-BE49-F238E27FC236}">
                <a16:creationId xmlns:a16="http://schemas.microsoft.com/office/drawing/2014/main" id="{BBB258AB-3221-7E64-5B49-7303FDEA9AF6}"/>
              </a:ext>
            </a:extLst>
          </p:cNvPr>
          <p:cNvGraphicFramePr>
            <a:graphicFrameLocks noGrp="1"/>
          </p:cNvGraphicFramePr>
          <p:nvPr>
            <p:ph idx="1"/>
            <p:extLst/>
          </p:nvPr>
        </p:nvGraphicFramePr>
        <p:xfrm>
          <a:off x="167197" y="2034566"/>
          <a:ext cx="3721222" cy="38602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object 23">
            <a:extLst>
              <a:ext uri="{FF2B5EF4-FFF2-40B4-BE49-F238E27FC236}">
                <a16:creationId xmlns:a16="http://schemas.microsoft.com/office/drawing/2014/main" id="{985BCCC8-0733-DDC4-E7FF-D7F375C3C264}"/>
              </a:ext>
            </a:extLst>
          </p:cNvPr>
          <p:cNvGraphicFramePr/>
          <p:nvPr>
            <p:extLst/>
          </p:nvPr>
        </p:nvGraphicFramePr>
        <p:xfrm>
          <a:off x="8510679" y="2034566"/>
          <a:ext cx="3530814" cy="36783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İçerik Yer Tutucusu 2">
            <a:extLst>
              <a:ext uri="{FF2B5EF4-FFF2-40B4-BE49-F238E27FC236}">
                <a16:creationId xmlns:a16="http://schemas.microsoft.com/office/drawing/2014/main" id="{D225BB96-B561-0F1B-96CB-115FEA06DCA1}"/>
              </a:ext>
            </a:extLst>
          </p:cNvPr>
          <p:cNvGraphicFramePr>
            <a:graphicFrameLocks/>
          </p:cNvGraphicFramePr>
          <p:nvPr>
            <p:extLst/>
          </p:nvPr>
        </p:nvGraphicFramePr>
        <p:xfrm>
          <a:off x="4026483" y="1919156"/>
          <a:ext cx="4346132" cy="386020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1" name="Dikdörtgen 10">
            <a:extLst>
              <a:ext uri="{FF2B5EF4-FFF2-40B4-BE49-F238E27FC236}">
                <a16:creationId xmlns:a16="http://schemas.microsoft.com/office/drawing/2014/main" id="{63CBE1C2-E594-C4F9-78DF-BA388D1E7EF7}"/>
              </a:ext>
            </a:extLst>
          </p:cNvPr>
          <p:cNvSpPr/>
          <p:nvPr/>
        </p:nvSpPr>
        <p:spPr>
          <a:xfrm>
            <a:off x="8235472" y="718826"/>
            <a:ext cx="3721223" cy="1200329"/>
          </a:xfrm>
          <a:prstGeom prst="rect">
            <a:avLst/>
          </a:prstGeom>
          <a:noFill/>
        </p:spPr>
        <p:txBody>
          <a:bodyPr wrap="square" lIns="91440" tIns="45720" rIns="91440" bIns="45720">
            <a:spAutoFit/>
          </a:bodyPr>
          <a:lstStyle/>
          <a:p>
            <a:pPr algn="ctr"/>
            <a:r>
              <a:rPr kumimoji="0" lang="en-US" sz="3600" b="1" i="0" u="none" strike="noStrike" kern="120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Calibri Light" panose="020F0302020204030204"/>
                <a:ea typeface="+mj-ea"/>
                <a:cs typeface="+mj-cs"/>
              </a:rPr>
              <a:t>ARAŞTIRMA LABORATUVARLARI</a:t>
            </a:r>
            <a:endParaRPr lang="tr-TR"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2" name="Dikdörtgen 11">
            <a:extLst>
              <a:ext uri="{FF2B5EF4-FFF2-40B4-BE49-F238E27FC236}">
                <a16:creationId xmlns:a16="http://schemas.microsoft.com/office/drawing/2014/main" id="{DE11F214-0EA7-CE42-B514-BCB712D2E49E}"/>
              </a:ext>
            </a:extLst>
          </p:cNvPr>
          <p:cNvSpPr/>
          <p:nvPr/>
        </p:nvSpPr>
        <p:spPr>
          <a:xfrm>
            <a:off x="4235388" y="718827"/>
            <a:ext cx="3721223" cy="1200329"/>
          </a:xfrm>
          <a:prstGeom prst="rect">
            <a:avLst/>
          </a:prstGeom>
          <a:noFill/>
        </p:spPr>
        <p:txBody>
          <a:bodyPr wrap="square" lIns="91440" tIns="45720" rIns="91440" bIns="45720">
            <a:spAutoFit/>
          </a:bodyPr>
          <a:lstStyle/>
          <a:p>
            <a:pPr algn="ctr"/>
            <a:r>
              <a:rPr lang="tr-TR"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alibri Light" panose="020F0302020204030204"/>
                <a:ea typeface="+mj-ea"/>
                <a:cs typeface="+mj-cs"/>
              </a:rPr>
              <a:t>ÖĞRENCİ</a:t>
            </a:r>
            <a:r>
              <a:rPr kumimoji="0" lang="en-US" sz="3600" b="1" i="0" u="none" strike="noStrike" kern="1200" normalizeH="0" baseline="0" noProof="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uLnTx/>
                <a:uFillTx/>
                <a:latin typeface="Calibri Light" panose="020F0302020204030204"/>
                <a:ea typeface="+mj-ea"/>
                <a:cs typeface="+mj-cs"/>
              </a:rPr>
              <a:t> LABORATUVARLARI</a:t>
            </a:r>
            <a:endParaRPr lang="tr-TR"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13" name="Dikdörtgen 12">
            <a:extLst>
              <a:ext uri="{FF2B5EF4-FFF2-40B4-BE49-F238E27FC236}">
                <a16:creationId xmlns:a16="http://schemas.microsoft.com/office/drawing/2014/main" id="{1B3CCC85-E0E1-CEBA-0569-3761CB8A1DED}"/>
              </a:ext>
            </a:extLst>
          </p:cNvPr>
          <p:cNvSpPr/>
          <p:nvPr/>
        </p:nvSpPr>
        <p:spPr>
          <a:xfrm>
            <a:off x="167197" y="1147747"/>
            <a:ext cx="3721223" cy="646331"/>
          </a:xfrm>
          <a:prstGeom prst="rect">
            <a:avLst/>
          </a:prstGeom>
          <a:noFill/>
        </p:spPr>
        <p:txBody>
          <a:bodyPr wrap="square" lIns="91440" tIns="45720" rIns="91440" bIns="45720">
            <a:spAutoFit/>
          </a:bodyPr>
          <a:lstStyle/>
          <a:p>
            <a:pPr algn="ctr"/>
            <a:r>
              <a:rPr kumimoji="0" lang="tr-TR" sz="3600" b="1" i="0" u="none" strike="noStrike" kern="1200" normalizeH="0" baseline="0" noProof="0" dirty="0">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uLnTx/>
                <a:uFillTx/>
                <a:latin typeface="Calibri Light" panose="020F0302020204030204"/>
                <a:ea typeface="+mj-ea"/>
                <a:cs typeface="+mj-cs"/>
              </a:rPr>
              <a:t>ANABİLİM DALLARI</a:t>
            </a:r>
            <a:endParaRPr lang="tr-TR" sz="3600" b="1" dirty="0">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endParaRPr>
          </a:p>
        </p:txBody>
      </p:sp>
      <p:sp>
        <p:nvSpPr>
          <p:cNvPr id="2" name="Metin kutusu 1"/>
          <p:cNvSpPr txBox="1"/>
          <p:nvPr/>
        </p:nvSpPr>
        <p:spPr>
          <a:xfrm>
            <a:off x="2230581" y="5894773"/>
            <a:ext cx="7730836" cy="646331"/>
          </a:xfrm>
          <a:prstGeom prst="rect">
            <a:avLst/>
          </a:prstGeom>
          <a:solidFill>
            <a:srgbClr val="FFC000"/>
          </a:solidFill>
        </p:spPr>
        <p:txBody>
          <a:bodyPr wrap="square" rtlCol="0">
            <a:spAutoFit/>
          </a:bodyPr>
          <a:lstStyle/>
          <a:p>
            <a:r>
              <a:rPr lang="tr-TR" dirty="0" smtClean="0"/>
              <a:t>YÜZEY KAPLAMA, YÖK tarafından öncelikli alan olarak Üniversitemizi de dahil ederek Fizik, Kimya bölümlerinde öncelikli araştırma imkanı sunmuştur.</a:t>
            </a:r>
            <a:endParaRPr lang="tr-TR" dirty="0"/>
          </a:p>
        </p:txBody>
      </p:sp>
    </p:spTree>
    <p:extLst>
      <p:ext uri="{BB962C8B-B14F-4D97-AF65-F5344CB8AC3E}">
        <p14:creationId xmlns:p14="http://schemas.microsoft.com/office/powerpoint/2010/main" val="3737155569"/>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B437464F-A53A-B482-916A-45E15725CCD7}"/>
              </a:ext>
            </a:extLst>
          </p:cNvPr>
          <p:cNvSpPr txBox="1"/>
          <p:nvPr/>
        </p:nvSpPr>
        <p:spPr>
          <a:xfrm>
            <a:off x="76456" y="1109146"/>
            <a:ext cx="5857332" cy="3305804"/>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1600" b="0" i="0" dirty="0">
                <a:effectLst/>
              </a:rPr>
              <a:t>Süper </a:t>
            </a:r>
            <a:r>
              <a:rPr lang="en-US" sz="1600" b="0" i="0" dirty="0" err="1">
                <a:effectLst/>
              </a:rPr>
              <a:t>iletkenliklerin</a:t>
            </a:r>
            <a:r>
              <a:rPr lang="en-US" sz="1600" b="0" i="0" dirty="0">
                <a:effectLst/>
              </a:rPr>
              <a:t> </a:t>
            </a:r>
            <a:r>
              <a:rPr lang="en-US" sz="1600" b="0" i="0" dirty="0" err="1">
                <a:effectLst/>
              </a:rPr>
              <a:t>elektrik</a:t>
            </a:r>
            <a:r>
              <a:rPr lang="en-US" sz="1600" b="0" i="0" dirty="0">
                <a:effectLst/>
              </a:rPr>
              <a:t> </a:t>
            </a:r>
            <a:r>
              <a:rPr lang="en-US" sz="1600" b="0" i="0" dirty="0" err="1">
                <a:effectLst/>
              </a:rPr>
              <a:t>ve</a:t>
            </a:r>
            <a:r>
              <a:rPr lang="en-US" sz="1600" b="0" i="0" dirty="0">
                <a:effectLst/>
              </a:rPr>
              <a:t> </a:t>
            </a:r>
            <a:r>
              <a:rPr lang="en-US" sz="1600" b="0" i="0" dirty="0" err="1">
                <a:effectLst/>
              </a:rPr>
              <a:t>manyetik</a:t>
            </a:r>
            <a:r>
              <a:rPr lang="en-US" sz="1600" b="0" i="0" dirty="0">
                <a:effectLst/>
              </a:rPr>
              <a:t> </a:t>
            </a:r>
            <a:r>
              <a:rPr lang="en-US" sz="1600" b="0" i="0" dirty="0" err="1">
                <a:effectLst/>
              </a:rPr>
              <a:t>özelliklerinin</a:t>
            </a:r>
            <a:r>
              <a:rPr lang="en-US" sz="1600" b="0" i="0" dirty="0">
                <a:effectLst/>
              </a:rPr>
              <a:t> </a:t>
            </a:r>
            <a:r>
              <a:rPr lang="en-US" sz="1600" b="0" i="0" dirty="0" err="1">
                <a:effectLst/>
              </a:rPr>
              <a:t>incelenmesi</a:t>
            </a:r>
            <a:endParaRPr lang="en-US" sz="1600" b="0" i="0" dirty="0">
              <a:effectLst/>
            </a:endParaRPr>
          </a:p>
          <a:p>
            <a:pPr marL="285750" indent="-228600">
              <a:lnSpc>
                <a:spcPct val="90000"/>
              </a:lnSpc>
              <a:spcAft>
                <a:spcPts val="600"/>
              </a:spcAft>
              <a:buFont typeface="Arial" panose="020B0604020202020204" pitchFamily="34" charset="0"/>
              <a:buChar char="•"/>
            </a:pPr>
            <a:r>
              <a:rPr lang="en-US" sz="1600" b="0" i="0" dirty="0" err="1">
                <a:effectLst/>
              </a:rPr>
              <a:t>Riemannsal</a:t>
            </a:r>
            <a:r>
              <a:rPr lang="en-US" sz="1600" b="0" i="0" dirty="0">
                <a:effectLst/>
              </a:rPr>
              <a:t> </a:t>
            </a:r>
            <a:r>
              <a:rPr lang="en-US" sz="1600" b="0" i="0" dirty="0" err="1">
                <a:effectLst/>
              </a:rPr>
              <a:t>olmayan</a:t>
            </a:r>
            <a:r>
              <a:rPr lang="en-US" sz="1600" b="0" i="0" dirty="0">
                <a:effectLst/>
              </a:rPr>
              <a:t> </a:t>
            </a:r>
            <a:r>
              <a:rPr lang="en-US" sz="1600" b="0" i="0" dirty="0" err="1">
                <a:effectLst/>
              </a:rPr>
              <a:t>uzay</a:t>
            </a:r>
            <a:r>
              <a:rPr lang="en-US" sz="1600" b="0" i="0" dirty="0">
                <a:effectLst/>
              </a:rPr>
              <a:t> </a:t>
            </a:r>
            <a:r>
              <a:rPr lang="en-US" sz="1600" b="0" i="0" dirty="0" err="1">
                <a:effectLst/>
              </a:rPr>
              <a:t>zamanlarda</a:t>
            </a:r>
            <a:r>
              <a:rPr lang="en-US" sz="1600" b="0" i="0" dirty="0">
                <a:effectLst/>
              </a:rPr>
              <a:t> </a:t>
            </a:r>
            <a:r>
              <a:rPr lang="en-US" sz="1600" b="0" i="0" dirty="0" err="1">
                <a:effectLst/>
              </a:rPr>
              <a:t>spinör</a:t>
            </a:r>
            <a:r>
              <a:rPr lang="en-US" sz="1600" b="0" i="0" dirty="0">
                <a:effectLst/>
              </a:rPr>
              <a:t>, </a:t>
            </a:r>
            <a:r>
              <a:rPr lang="en-US" sz="1600" b="0" i="0" dirty="0" err="1">
                <a:effectLst/>
              </a:rPr>
              <a:t>dilaton</a:t>
            </a:r>
            <a:r>
              <a:rPr lang="en-US" sz="1600" b="0" i="0" dirty="0">
                <a:effectLst/>
              </a:rPr>
              <a:t> </a:t>
            </a:r>
            <a:r>
              <a:rPr lang="en-US" sz="1600" b="0" i="0" dirty="0" err="1">
                <a:effectLst/>
              </a:rPr>
              <a:t>ve</a:t>
            </a:r>
            <a:r>
              <a:rPr lang="en-US" sz="1600" b="0" i="0" dirty="0">
                <a:effectLst/>
              </a:rPr>
              <a:t> </a:t>
            </a:r>
            <a:r>
              <a:rPr lang="en-US" sz="1600" b="0" i="0" dirty="0" err="1">
                <a:effectLst/>
              </a:rPr>
              <a:t>gravitasyon</a:t>
            </a:r>
            <a:r>
              <a:rPr lang="en-US" sz="1600" b="0" i="0" dirty="0">
                <a:effectLst/>
              </a:rPr>
              <a:t> </a:t>
            </a:r>
            <a:r>
              <a:rPr lang="en-US" sz="1600" b="0" i="0" dirty="0" err="1">
                <a:effectLst/>
              </a:rPr>
              <a:t>modelleri</a:t>
            </a:r>
            <a:r>
              <a:rPr lang="en-US" sz="1600" b="0" i="0" dirty="0">
                <a:effectLst/>
              </a:rPr>
              <a:t>.</a:t>
            </a:r>
            <a:endParaRPr lang="en-US" sz="1600" dirty="0"/>
          </a:p>
          <a:p>
            <a:pPr marL="285750" indent="-228600">
              <a:lnSpc>
                <a:spcPct val="90000"/>
              </a:lnSpc>
              <a:spcAft>
                <a:spcPts val="600"/>
              </a:spcAft>
              <a:buFont typeface="Arial" panose="020B0604020202020204" pitchFamily="34" charset="0"/>
              <a:buChar char="•"/>
            </a:pPr>
            <a:r>
              <a:rPr lang="en-US" sz="1600" b="0" i="0" dirty="0" err="1">
                <a:effectLst/>
              </a:rPr>
              <a:t>Metallerin</a:t>
            </a:r>
            <a:r>
              <a:rPr lang="en-US" sz="1600" b="0" i="0" dirty="0">
                <a:effectLst/>
              </a:rPr>
              <a:t> </a:t>
            </a:r>
            <a:r>
              <a:rPr lang="en-US" sz="1600" b="0" i="0" dirty="0" err="1">
                <a:effectLst/>
              </a:rPr>
              <a:t>ve</a:t>
            </a:r>
            <a:r>
              <a:rPr lang="en-US" sz="1600" b="0" i="0" dirty="0">
                <a:effectLst/>
              </a:rPr>
              <a:t> </a:t>
            </a:r>
            <a:r>
              <a:rPr lang="en-US" sz="1600" b="0" i="0" dirty="0" err="1">
                <a:effectLst/>
              </a:rPr>
              <a:t>alaşımların</a:t>
            </a:r>
            <a:r>
              <a:rPr lang="en-US" sz="1600" b="0" i="0" dirty="0">
                <a:effectLst/>
              </a:rPr>
              <a:t> </a:t>
            </a:r>
            <a:r>
              <a:rPr lang="en-US" sz="1600" b="0" i="0" dirty="0" err="1">
                <a:effectLst/>
              </a:rPr>
              <a:t>yapılarının</a:t>
            </a:r>
            <a:r>
              <a:rPr lang="en-US" sz="1600" b="0" i="0" dirty="0">
                <a:effectLst/>
              </a:rPr>
              <a:t>, </a:t>
            </a:r>
            <a:r>
              <a:rPr lang="en-US" sz="1600" b="0" i="0" dirty="0" err="1">
                <a:effectLst/>
              </a:rPr>
              <a:t>termodinamik</a:t>
            </a:r>
            <a:r>
              <a:rPr lang="en-US" sz="1600" b="0" i="0" dirty="0">
                <a:effectLst/>
              </a:rPr>
              <a:t> </a:t>
            </a:r>
            <a:r>
              <a:rPr lang="en-US" sz="1600" b="0" i="0" dirty="0" err="1">
                <a:effectLst/>
              </a:rPr>
              <a:t>ve</a:t>
            </a:r>
            <a:r>
              <a:rPr lang="en-US" sz="1600" b="0" i="0" dirty="0">
                <a:effectLst/>
              </a:rPr>
              <a:t> </a:t>
            </a:r>
            <a:r>
              <a:rPr lang="en-US" sz="1600" b="0" i="0" dirty="0" err="1">
                <a:effectLst/>
              </a:rPr>
              <a:t>iletim</a:t>
            </a:r>
            <a:r>
              <a:rPr lang="en-US" sz="1600" b="0" i="0" dirty="0">
                <a:effectLst/>
              </a:rPr>
              <a:t> </a:t>
            </a:r>
            <a:r>
              <a:rPr lang="en-US" sz="1600" b="0" i="0" dirty="0" err="1">
                <a:effectLst/>
              </a:rPr>
              <a:t>özelliklerinin</a:t>
            </a:r>
            <a:r>
              <a:rPr lang="en-US" sz="1600" b="0" i="0" dirty="0">
                <a:effectLst/>
              </a:rPr>
              <a:t> </a:t>
            </a:r>
            <a:r>
              <a:rPr lang="en-US" sz="1600" b="0" i="0" dirty="0" err="1">
                <a:effectLst/>
              </a:rPr>
              <a:t>moleküler</a:t>
            </a:r>
            <a:r>
              <a:rPr lang="en-US" sz="1600" b="0" i="0" dirty="0">
                <a:effectLst/>
              </a:rPr>
              <a:t> </a:t>
            </a:r>
            <a:r>
              <a:rPr lang="en-US" sz="1600" b="0" i="0" dirty="0" err="1">
                <a:effectLst/>
              </a:rPr>
              <a:t>dinamik</a:t>
            </a:r>
            <a:r>
              <a:rPr lang="en-US" sz="1600" b="0" i="0" dirty="0">
                <a:effectLst/>
              </a:rPr>
              <a:t> </a:t>
            </a:r>
            <a:r>
              <a:rPr lang="en-US" sz="1600" b="0" i="0" dirty="0" err="1">
                <a:effectLst/>
              </a:rPr>
              <a:t>benzetişim</a:t>
            </a:r>
            <a:r>
              <a:rPr lang="en-US" sz="1600" b="0" i="0" dirty="0">
                <a:effectLst/>
              </a:rPr>
              <a:t> </a:t>
            </a:r>
            <a:r>
              <a:rPr lang="en-US" sz="1600" b="0" i="0" dirty="0" err="1">
                <a:effectLst/>
              </a:rPr>
              <a:t>ile</a:t>
            </a:r>
            <a:r>
              <a:rPr lang="en-US" sz="1600" b="0" i="0" dirty="0">
                <a:effectLst/>
              </a:rPr>
              <a:t> </a:t>
            </a:r>
            <a:r>
              <a:rPr lang="en-US" sz="1600" b="0" i="0" dirty="0" err="1">
                <a:effectLst/>
              </a:rPr>
              <a:t>incelenmesi</a:t>
            </a:r>
            <a:r>
              <a:rPr lang="en-US" sz="1600" b="0" i="0" dirty="0">
                <a:effectLst/>
              </a:rPr>
              <a:t>.</a:t>
            </a:r>
            <a:endParaRPr lang="en-US" sz="1600" dirty="0"/>
          </a:p>
          <a:p>
            <a:pPr marL="285750" indent="-228600">
              <a:lnSpc>
                <a:spcPct val="90000"/>
              </a:lnSpc>
              <a:spcAft>
                <a:spcPts val="600"/>
              </a:spcAft>
              <a:buFont typeface="Arial" panose="020B0604020202020204" pitchFamily="34" charset="0"/>
              <a:buChar char="•"/>
            </a:pPr>
            <a:r>
              <a:rPr lang="en-US" sz="1600" b="0" i="0" dirty="0" err="1">
                <a:effectLst/>
              </a:rPr>
              <a:t>Optik</a:t>
            </a:r>
            <a:r>
              <a:rPr lang="en-US" sz="1600" b="0" i="0" dirty="0">
                <a:effectLst/>
              </a:rPr>
              <a:t> </a:t>
            </a:r>
            <a:r>
              <a:rPr lang="en-US" sz="1600" b="0" i="0" dirty="0" err="1">
                <a:effectLst/>
              </a:rPr>
              <a:t>uyarılmalı</a:t>
            </a:r>
            <a:r>
              <a:rPr lang="en-US" sz="1600" b="0" i="0" dirty="0">
                <a:effectLst/>
              </a:rPr>
              <a:t> </a:t>
            </a:r>
            <a:r>
              <a:rPr lang="en-US" sz="1600" b="0" i="0" dirty="0" err="1">
                <a:effectLst/>
              </a:rPr>
              <a:t>lüminesans</a:t>
            </a:r>
            <a:r>
              <a:rPr lang="en-US" sz="1600" b="0" i="0" dirty="0">
                <a:effectLst/>
              </a:rPr>
              <a:t> </a:t>
            </a:r>
            <a:r>
              <a:rPr lang="en-US" sz="1600" b="0" i="0" dirty="0" err="1">
                <a:effectLst/>
              </a:rPr>
              <a:t>yöntemiyle</a:t>
            </a:r>
            <a:r>
              <a:rPr lang="en-US" sz="1600" b="0" i="0" dirty="0">
                <a:effectLst/>
              </a:rPr>
              <a:t> </a:t>
            </a:r>
            <a:r>
              <a:rPr lang="en-US" sz="1600" b="0" i="0" dirty="0" err="1">
                <a:effectLst/>
              </a:rPr>
              <a:t>yaş</a:t>
            </a:r>
            <a:r>
              <a:rPr lang="en-US" sz="1600" b="0" i="0" dirty="0">
                <a:effectLst/>
              </a:rPr>
              <a:t> </a:t>
            </a:r>
            <a:r>
              <a:rPr lang="en-US" sz="1600" b="0" i="0" dirty="0" err="1">
                <a:effectLst/>
              </a:rPr>
              <a:t>tayinleri</a:t>
            </a:r>
            <a:r>
              <a:rPr lang="en-US" sz="1600" b="0" i="0" dirty="0">
                <a:effectLst/>
              </a:rPr>
              <a:t> </a:t>
            </a:r>
            <a:r>
              <a:rPr lang="en-US" sz="1600" b="0" i="0" dirty="0" err="1">
                <a:effectLst/>
              </a:rPr>
              <a:t>yapılması</a:t>
            </a:r>
            <a:r>
              <a:rPr lang="en-US" sz="1600" b="0" i="0" dirty="0">
                <a:effectLst/>
              </a:rPr>
              <a:t>.</a:t>
            </a:r>
            <a:endParaRPr lang="en-US" sz="1600" dirty="0"/>
          </a:p>
          <a:p>
            <a:pPr marL="285750" indent="-228600">
              <a:lnSpc>
                <a:spcPct val="90000"/>
              </a:lnSpc>
              <a:spcAft>
                <a:spcPts val="600"/>
              </a:spcAft>
              <a:buFont typeface="Arial" panose="020B0604020202020204" pitchFamily="34" charset="0"/>
              <a:buChar char="•"/>
            </a:pPr>
            <a:r>
              <a:rPr lang="en-US" sz="1600" b="0" i="0" dirty="0">
                <a:effectLst/>
              </a:rPr>
              <a:t>Kristal </a:t>
            </a:r>
            <a:r>
              <a:rPr lang="en-US" sz="1600" b="0" i="0" dirty="0" err="1">
                <a:effectLst/>
              </a:rPr>
              <a:t>büyütme</a:t>
            </a:r>
            <a:r>
              <a:rPr lang="en-US" sz="1600" b="0" i="0" dirty="0">
                <a:effectLst/>
              </a:rPr>
              <a:t>, </a:t>
            </a:r>
            <a:r>
              <a:rPr lang="en-US" sz="1600" b="0" i="0" dirty="0" err="1">
                <a:effectLst/>
              </a:rPr>
              <a:t>elektrik</a:t>
            </a:r>
            <a:r>
              <a:rPr lang="en-US" sz="1600" b="0" i="0" dirty="0">
                <a:effectLst/>
              </a:rPr>
              <a:t> </a:t>
            </a:r>
            <a:r>
              <a:rPr lang="en-US" sz="1600" b="0" i="0" dirty="0" err="1">
                <a:effectLst/>
              </a:rPr>
              <a:t>ve</a:t>
            </a:r>
            <a:r>
              <a:rPr lang="en-US" sz="1600" b="0" i="0" dirty="0">
                <a:effectLst/>
              </a:rPr>
              <a:t> </a:t>
            </a:r>
            <a:r>
              <a:rPr lang="en-US" sz="1600" b="0" i="0" dirty="0" err="1">
                <a:effectLst/>
              </a:rPr>
              <a:t>optik</a:t>
            </a:r>
            <a:r>
              <a:rPr lang="en-US" sz="1600" b="0" i="0" dirty="0">
                <a:effectLst/>
              </a:rPr>
              <a:t> </a:t>
            </a:r>
            <a:r>
              <a:rPr lang="en-US" sz="1600" b="0" i="0" dirty="0" err="1">
                <a:effectLst/>
              </a:rPr>
              <a:t>özelliklerin</a:t>
            </a:r>
            <a:r>
              <a:rPr lang="en-US" sz="1600" b="0" i="0" dirty="0">
                <a:effectLst/>
              </a:rPr>
              <a:t> </a:t>
            </a:r>
            <a:r>
              <a:rPr lang="en-US" sz="1600" b="0" i="0" dirty="0" err="1">
                <a:effectLst/>
              </a:rPr>
              <a:t>belirlenmesi</a:t>
            </a:r>
            <a:r>
              <a:rPr lang="en-US" sz="1600" b="0" i="0" dirty="0">
                <a:effectLst/>
              </a:rPr>
              <a:t>.</a:t>
            </a:r>
            <a:endParaRPr lang="en-US" sz="1600" dirty="0"/>
          </a:p>
          <a:p>
            <a:pPr marL="285750" indent="-228600">
              <a:lnSpc>
                <a:spcPct val="90000"/>
              </a:lnSpc>
              <a:spcAft>
                <a:spcPts val="600"/>
              </a:spcAft>
              <a:buFont typeface="Arial" panose="020B0604020202020204" pitchFamily="34" charset="0"/>
              <a:buChar char="•"/>
            </a:pPr>
            <a:r>
              <a:rPr lang="en-US" sz="1600" b="0" i="0" dirty="0" err="1">
                <a:effectLst/>
              </a:rPr>
              <a:t>Termal</a:t>
            </a:r>
            <a:r>
              <a:rPr lang="en-US" sz="1600" b="0" i="0" dirty="0">
                <a:effectLst/>
              </a:rPr>
              <a:t> </a:t>
            </a:r>
            <a:r>
              <a:rPr lang="en-US" sz="1600" b="0" i="0" dirty="0" err="1">
                <a:effectLst/>
              </a:rPr>
              <a:t>buharlaşmayla</a:t>
            </a:r>
            <a:r>
              <a:rPr lang="en-US" sz="1600" b="0" i="0" dirty="0">
                <a:effectLst/>
              </a:rPr>
              <a:t> </a:t>
            </a:r>
            <a:r>
              <a:rPr lang="en-US" sz="1600" b="0" i="0" dirty="0" err="1">
                <a:effectLst/>
              </a:rPr>
              <a:t>yapılan</a:t>
            </a:r>
            <a:r>
              <a:rPr lang="en-US" sz="1600" b="0" i="0" dirty="0">
                <a:effectLst/>
              </a:rPr>
              <a:t> </a:t>
            </a:r>
            <a:r>
              <a:rPr lang="en-US" sz="1600" b="0" i="0" dirty="0" err="1">
                <a:effectLst/>
              </a:rPr>
              <a:t>ince</a:t>
            </a:r>
            <a:r>
              <a:rPr lang="en-US" sz="1600" b="0" i="0" dirty="0">
                <a:effectLst/>
              </a:rPr>
              <a:t> </a:t>
            </a:r>
            <a:r>
              <a:rPr lang="en-US" sz="1600" b="0" i="0" dirty="0" err="1">
                <a:effectLst/>
              </a:rPr>
              <a:t>filmler</a:t>
            </a:r>
            <a:r>
              <a:rPr lang="en-US" sz="1600" b="0" i="0" dirty="0">
                <a:effectLst/>
              </a:rPr>
              <a:t>, </a:t>
            </a:r>
            <a:r>
              <a:rPr lang="en-US" sz="1600" b="0" i="0" dirty="0" err="1">
                <a:effectLst/>
              </a:rPr>
              <a:t>elektrik</a:t>
            </a:r>
            <a:r>
              <a:rPr lang="en-US" sz="1600" b="0" i="0" dirty="0">
                <a:effectLst/>
              </a:rPr>
              <a:t> </a:t>
            </a:r>
            <a:r>
              <a:rPr lang="en-US" sz="1600" b="0" i="0" dirty="0" err="1">
                <a:effectLst/>
              </a:rPr>
              <a:t>ve</a:t>
            </a:r>
            <a:r>
              <a:rPr lang="en-US" sz="1600" b="0" i="0" dirty="0">
                <a:effectLst/>
              </a:rPr>
              <a:t> </a:t>
            </a:r>
            <a:r>
              <a:rPr lang="en-US" sz="1600" b="0" i="0" dirty="0" err="1">
                <a:effectLst/>
              </a:rPr>
              <a:t>optik</a:t>
            </a:r>
            <a:r>
              <a:rPr lang="en-US" sz="1600" b="0" i="0" dirty="0">
                <a:effectLst/>
              </a:rPr>
              <a:t> </a:t>
            </a:r>
            <a:r>
              <a:rPr lang="en-US" sz="1600" b="0" i="0" dirty="0" err="1">
                <a:effectLst/>
              </a:rPr>
              <a:t>özelliklerinin</a:t>
            </a:r>
            <a:r>
              <a:rPr lang="en-US" sz="1600" b="0" i="0" dirty="0">
                <a:effectLst/>
              </a:rPr>
              <a:t> </a:t>
            </a:r>
            <a:r>
              <a:rPr lang="en-US" sz="1600" b="0" i="0" dirty="0" err="1">
                <a:effectLst/>
              </a:rPr>
              <a:t>belirlenmesi</a:t>
            </a:r>
            <a:r>
              <a:rPr lang="en-US" sz="1600" b="0" i="0" dirty="0">
                <a:effectLst/>
              </a:rPr>
              <a:t>.</a:t>
            </a:r>
            <a:endParaRPr lang="en-US" sz="1600" dirty="0"/>
          </a:p>
          <a:p>
            <a:pPr marL="285750" indent="-228600">
              <a:lnSpc>
                <a:spcPct val="90000"/>
              </a:lnSpc>
              <a:spcAft>
                <a:spcPts val="600"/>
              </a:spcAft>
              <a:buFont typeface="Arial" panose="020B0604020202020204" pitchFamily="34" charset="0"/>
              <a:buChar char="•"/>
            </a:pPr>
            <a:r>
              <a:rPr lang="en-US" sz="1600" b="0" i="0" dirty="0">
                <a:effectLst/>
              </a:rPr>
              <a:t>Gamma </a:t>
            </a:r>
            <a:r>
              <a:rPr lang="en-US" sz="1600" b="0" i="0" dirty="0" err="1">
                <a:effectLst/>
              </a:rPr>
              <a:t>ışınlarına</a:t>
            </a:r>
            <a:r>
              <a:rPr lang="en-US" sz="1600" b="0" i="0" dirty="0">
                <a:effectLst/>
              </a:rPr>
              <a:t> </a:t>
            </a:r>
            <a:r>
              <a:rPr lang="en-US" sz="1600" b="0" i="0" dirty="0" err="1">
                <a:effectLst/>
              </a:rPr>
              <a:t>maruz</a:t>
            </a:r>
            <a:r>
              <a:rPr lang="en-US" sz="1600" b="0" i="0" dirty="0">
                <a:effectLst/>
              </a:rPr>
              <a:t> </a:t>
            </a:r>
            <a:r>
              <a:rPr lang="en-US" sz="1600" b="0" i="0" dirty="0" err="1">
                <a:effectLst/>
              </a:rPr>
              <a:t>bırakılan</a:t>
            </a:r>
            <a:r>
              <a:rPr lang="en-US" sz="1600" b="0" i="0" dirty="0">
                <a:effectLst/>
              </a:rPr>
              <a:t> </a:t>
            </a:r>
            <a:r>
              <a:rPr lang="en-US" sz="1600" b="0" i="0" dirty="0" err="1">
                <a:effectLst/>
              </a:rPr>
              <a:t>kimyasal</a:t>
            </a:r>
            <a:r>
              <a:rPr lang="en-US" sz="1600" b="0" i="0" dirty="0">
                <a:effectLst/>
              </a:rPr>
              <a:t> </a:t>
            </a:r>
            <a:r>
              <a:rPr lang="en-US" sz="1600" b="0" i="0" dirty="0" err="1">
                <a:effectLst/>
              </a:rPr>
              <a:t>ve</a:t>
            </a:r>
            <a:r>
              <a:rPr lang="en-US" sz="1600" b="0" i="0" dirty="0">
                <a:effectLst/>
              </a:rPr>
              <a:t> </a:t>
            </a:r>
            <a:r>
              <a:rPr lang="en-US" sz="1600" b="0" i="0" dirty="0" err="1">
                <a:effectLst/>
              </a:rPr>
              <a:t>biyolojik</a:t>
            </a:r>
            <a:r>
              <a:rPr lang="en-US" sz="1600" b="0" i="0" dirty="0">
                <a:effectLst/>
              </a:rPr>
              <a:t> </a:t>
            </a:r>
            <a:r>
              <a:rPr lang="en-US" sz="1600" b="0" i="0" dirty="0" err="1">
                <a:effectLst/>
              </a:rPr>
              <a:t>numunelerdeki</a:t>
            </a:r>
            <a:r>
              <a:rPr lang="en-US" sz="1600" b="0" i="0" dirty="0">
                <a:effectLst/>
              </a:rPr>
              <a:t> </a:t>
            </a:r>
            <a:r>
              <a:rPr lang="en-US" sz="1600" b="0" i="0" dirty="0" err="1">
                <a:effectLst/>
              </a:rPr>
              <a:t>hasarların</a:t>
            </a:r>
            <a:r>
              <a:rPr lang="en-US" sz="1600" b="0" i="0" dirty="0">
                <a:effectLst/>
              </a:rPr>
              <a:t>.</a:t>
            </a:r>
          </a:p>
        </p:txBody>
      </p:sp>
      <p:pic>
        <p:nvPicPr>
          <p:cNvPr id="8" name="Picture 2">
            <a:extLst>
              <a:ext uri="{FF2B5EF4-FFF2-40B4-BE49-F238E27FC236}">
                <a16:creationId xmlns:a16="http://schemas.microsoft.com/office/drawing/2014/main" id="{5F9867BA-995F-E1FE-CCA6-6EE392AF809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500" r="2" b="2"/>
          <a:stretch/>
        </p:blipFill>
        <p:spPr bwMode="auto">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sim 1">
            <a:extLst>
              <a:ext uri="{FF2B5EF4-FFF2-40B4-BE49-F238E27FC236}">
                <a16:creationId xmlns:a16="http://schemas.microsoft.com/office/drawing/2014/main" id="{6317A89D-E518-4797-F643-A56787F997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60" r="20940"/>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3" name="Picture 2">
            <a:extLst>
              <a:ext uri="{FF2B5EF4-FFF2-40B4-BE49-F238E27FC236}">
                <a16:creationId xmlns:a16="http://schemas.microsoft.com/office/drawing/2014/main" id="{4C4AACF7-FF52-ED55-15DC-BAA0E66F9C0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7" r="8607" b="4"/>
          <a:stretch/>
        </p:blipFill>
        <p:spPr bwMode="auto">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çerik Yer Tutucusu 3">
            <a:extLst>
              <a:ext uri="{FF2B5EF4-FFF2-40B4-BE49-F238E27FC236}">
                <a16:creationId xmlns:a16="http://schemas.microsoft.com/office/drawing/2014/main" id="{1BB2DA98-8153-1545-695B-3B3F35A5F4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42" r="20738" b="2"/>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7" name="Picture 2" descr="F:\duygu\deneysel\lab foto\Lab foto\Fotoğraf095.jpg">
            <a:extLst>
              <a:ext uri="{FF2B5EF4-FFF2-40B4-BE49-F238E27FC236}">
                <a16:creationId xmlns:a16="http://schemas.microsoft.com/office/drawing/2014/main" id="{824F4B0C-8FF1-9638-366E-7AF6ED36C72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832" r="5" b="29666"/>
          <a:stretch/>
        </p:blipFill>
        <p:spPr bwMode="auto">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Lst>
        </p:spPr>
      </p:pic>
      <p:pic>
        <p:nvPicPr>
          <p:cNvPr id="9" name="Picture 2" descr="D:\Paü_fizik_Bölümü\22042011878.jpg">
            <a:extLst>
              <a:ext uri="{FF2B5EF4-FFF2-40B4-BE49-F238E27FC236}">
                <a16:creationId xmlns:a16="http://schemas.microsoft.com/office/drawing/2014/main" id="{F3C9F367-C485-38AA-CC8E-7937E7F1929F}"/>
              </a:ext>
            </a:extLst>
          </p:cNvPr>
          <p:cNvPicPr>
            <a:picLocks noChangeAspect="1" noChangeArrowheads="1"/>
          </p:cNvPicPr>
          <p:nvPr/>
        </p:nvPicPr>
        <p:blipFill rotWithShape="1">
          <a:blip r:embed="rId7" cstate="print"/>
          <a:srcRect r="4099" b="-1"/>
          <a:stretch/>
        </p:blipFill>
        <p:spPr bwMode="auto">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p:spPr>
      </p:pic>
      <p:sp>
        <p:nvSpPr>
          <p:cNvPr id="10" name="Dikdörtgen 9">
            <a:extLst>
              <a:ext uri="{FF2B5EF4-FFF2-40B4-BE49-F238E27FC236}">
                <a16:creationId xmlns:a16="http://schemas.microsoft.com/office/drawing/2014/main" id="{CDA0BDF7-7E03-DEBC-D28D-720CB3000910}"/>
              </a:ext>
            </a:extLst>
          </p:cNvPr>
          <p:cNvSpPr/>
          <p:nvPr/>
        </p:nvSpPr>
        <p:spPr>
          <a:xfrm>
            <a:off x="231191" y="237245"/>
            <a:ext cx="5383269" cy="707886"/>
          </a:xfrm>
          <a:prstGeom prst="rect">
            <a:avLst/>
          </a:prstGeom>
          <a:noFill/>
        </p:spPr>
        <p:txBody>
          <a:bodyPr wrap="none" lIns="91440" tIns="45720" rIns="91440" bIns="45720">
            <a:spAutoFit/>
          </a:bodyPr>
          <a:lstStyle/>
          <a:p>
            <a:pPr algn="ctr"/>
            <a:r>
              <a:rPr lang="en-US" sz="40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j-ea"/>
                <a:cs typeface="+mj-cs"/>
              </a:rPr>
              <a:t>ARAŞTIRMA FAALİYETLERİ</a:t>
            </a:r>
            <a:endParaRPr lang="tr-TR"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680485322"/>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6D1C8E6E-3583-F807-0686-48000B508F3D}"/>
              </a:ext>
            </a:extLst>
          </p:cNvPr>
          <p:cNvSpPr/>
          <p:nvPr/>
        </p:nvSpPr>
        <p:spPr>
          <a:xfrm>
            <a:off x="1474237" y="99536"/>
            <a:ext cx="8799653" cy="769441"/>
          </a:xfrm>
          <a:prstGeom prst="rect">
            <a:avLst/>
          </a:prstGeom>
          <a:noFill/>
        </p:spPr>
        <p:txBody>
          <a:bodyPr wrap="none" lIns="91440" tIns="45720" rIns="91440" bIns="45720">
            <a:spAutoFit/>
          </a:bodyPr>
          <a:lstStyle/>
          <a:p>
            <a:pPr algn="ctr"/>
            <a:r>
              <a:rPr lang="tr-TR"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Light" panose="020F0302020204030204"/>
                <a:ea typeface="+mj-ea"/>
                <a:cs typeface="+mj-cs"/>
              </a:rPr>
              <a:t>FİZİK MEZUNLARI NERELERDE ÇALIŞIR?</a:t>
            </a:r>
            <a:endParaRPr lang="tr-TR"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Metin kutusu 2">
            <a:extLst>
              <a:ext uri="{FF2B5EF4-FFF2-40B4-BE49-F238E27FC236}">
                <a16:creationId xmlns:a16="http://schemas.microsoft.com/office/drawing/2014/main" id="{37CFBFE6-BE30-7B95-3C4A-30DF0D4466B3}"/>
              </a:ext>
            </a:extLst>
          </p:cNvPr>
          <p:cNvSpPr txBox="1"/>
          <p:nvPr/>
        </p:nvSpPr>
        <p:spPr>
          <a:xfrm>
            <a:off x="204188" y="941033"/>
            <a:ext cx="5619563" cy="5586145"/>
          </a:xfrm>
          <a:prstGeom prst="rect">
            <a:avLst/>
          </a:prstGeom>
          <a:solidFill>
            <a:schemeClr val="accent5">
              <a:lumMod val="40000"/>
              <a:lumOff val="60000"/>
            </a:schemeClr>
          </a:solidFill>
        </p:spPr>
        <p:txBody>
          <a:bodyPr wrap="square">
            <a:spAutoFit/>
          </a:bodyPr>
          <a:lstStyle/>
          <a:p>
            <a:pPr algn="l"/>
            <a:endParaRPr lang="tr-TR" b="0" i="0" dirty="0">
              <a:solidFill>
                <a:srgbClr val="212529"/>
              </a:solidFill>
              <a:effectLst/>
              <a:latin typeface="inherit"/>
            </a:endParaRPr>
          </a:p>
          <a:p>
            <a:pPr marL="285750" indent="-285750" algn="l">
              <a:buFont typeface="Wingdings" panose="05000000000000000000" pitchFamily="2" charset="2"/>
              <a:buChar char="v"/>
            </a:pPr>
            <a:r>
              <a:rPr lang="tr-TR" b="1" i="0" dirty="0">
                <a:solidFill>
                  <a:srgbClr val="212529"/>
                </a:solidFill>
                <a:effectLst/>
                <a:latin typeface="inherit"/>
              </a:rPr>
              <a:t>AKADEMİK ARAŞTIRMA: </a:t>
            </a:r>
            <a:r>
              <a:rPr lang="tr-TR" b="0" i="0" dirty="0">
                <a:solidFill>
                  <a:srgbClr val="212529"/>
                </a:solidFill>
                <a:effectLst/>
                <a:latin typeface="inherit"/>
              </a:rPr>
              <a:t>Üniversitelerde veya araştırma enstitülerinde teorik ve deneysel fizikçi olarak, yeni fenomenleri ve olayları anlamak ve açıklamak için araştırmalar yürütürler.</a:t>
            </a:r>
          </a:p>
          <a:p>
            <a:pPr marL="285750" indent="-285750" algn="l">
              <a:buFont typeface="Wingdings" panose="05000000000000000000" pitchFamily="2" charset="2"/>
              <a:buChar char="v"/>
            </a:pPr>
            <a:endParaRPr lang="tr-TR" b="0" i="0" dirty="0">
              <a:solidFill>
                <a:srgbClr val="212529"/>
              </a:solidFill>
              <a:effectLst/>
              <a:latin typeface="inherit"/>
            </a:endParaRPr>
          </a:p>
          <a:p>
            <a:pPr marL="285750" indent="-285750" algn="l">
              <a:buFont typeface="Wingdings" panose="05000000000000000000" pitchFamily="2" charset="2"/>
              <a:buChar char="v"/>
            </a:pPr>
            <a:r>
              <a:rPr lang="tr-TR" b="1" i="0" dirty="0">
                <a:solidFill>
                  <a:srgbClr val="212529"/>
                </a:solidFill>
                <a:effectLst/>
                <a:latin typeface="inherit"/>
              </a:rPr>
              <a:t>ENDÜSTRİYEL ARAŞTIRMA VE GELİŞTİRME (AR-GE): </a:t>
            </a:r>
            <a:r>
              <a:rPr lang="tr-TR" b="0" i="0" dirty="0">
                <a:solidFill>
                  <a:srgbClr val="212529"/>
                </a:solidFill>
                <a:effectLst/>
                <a:latin typeface="inherit"/>
              </a:rPr>
              <a:t>Özel sektördeki şirketlerde, teknoloji firmalarında ve endüstriyel laboratuvarlarda ve TÜBİTAK, ASELSAN, HAVELSAN, TENMAK </a:t>
            </a:r>
            <a:r>
              <a:rPr lang="tr-TR" dirty="0">
                <a:solidFill>
                  <a:srgbClr val="212529"/>
                </a:solidFill>
                <a:latin typeface="inherit"/>
              </a:rPr>
              <a:t>gibi devlet veya büyük savunma kuruluşlarında </a:t>
            </a:r>
            <a:r>
              <a:rPr lang="tr-TR" b="0" i="0" dirty="0">
                <a:solidFill>
                  <a:srgbClr val="212529"/>
                </a:solidFill>
                <a:effectLst/>
                <a:latin typeface="inherit"/>
              </a:rPr>
              <a:t>çalışarak, yeni teknolojilerin geliştirilmesi, ürün iyileştirmeleri ve yenilikçi çözümler için AR-GE çalışmalarına katılabilirler.</a:t>
            </a:r>
          </a:p>
          <a:p>
            <a:pPr marL="285750" indent="-285750" algn="l">
              <a:buFont typeface="Wingdings" panose="05000000000000000000" pitchFamily="2" charset="2"/>
              <a:buChar char="v"/>
            </a:pPr>
            <a:endParaRPr lang="tr-TR" b="0" i="0" dirty="0">
              <a:solidFill>
                <a:srgbClr val="212529"/>
              </a:solidFill>
              <a:effectLst/>
              <a:latin typeface="inherit"/>
            </a:endParaRPr>
          </a:p>
          <a:p>
            <a:pPr marL="285750" indent="-285750" algn="l">
              <a:buFont typeface="Wingdings" panose="05000000000000000000" pitchFamily="2" charset="2"/>
              <a:buChar char="v"/>
            </a:pPr>
            <a:r>
              <a:rPr lang="tr-TR" b="1" i="0" dirty="0">
                <a:solidFill>
                  <a:srgbClr val="212529"/>
                </a:solidFill>
                <a:effectLst/>
                <a:latin typeface="inherit"/>
              </a:rPr>
              <a:t>TEKNOLOJİ SEKTÖRÜ: </a:t>
            </a:r>
            <a:r>
              <a:rPr lang="tr-TR" b="0" i="0" dirty="0">
                <a:solidFill>
                  <a:srgbClr val="212529"/>
                </a:solidFill>
                <a:effectLst/>
                <a:latin typeface="inherit"/>
              </a:rPr>
              <a:t>Elektronik, bilgisayar, haberleşme ve diğer teknoloji odaklı alanlarda yazılım mühendisliği, veri analitiği, yapay zeka ve makine öğrenimi gibi alanlarda rol alabilirler.</a:t>
            </a:r>
          </a:p>
          <a:p>
            <a:pPr algn="l"/>
            <a:endParaRPr lang="tr-TR" sz="1100" dirty="0">
              <a:solidFill>
                <a:srgbClr val="212529"/>
              </a:solidFill>
              <a:latin typeface="inherit"/>
            </a:endParaRPr>
          </a:p>
          <a:p>
            <a:pPr algn="l"/>
            <a:endParaRPr lang="tr-TR" sz="1100" dirty="0">
              <a:solidFill>
                <a:srgbClr val="212529"/>
              </a:solidFill>
              <a:latin typeface="inherit"/>
            </a:endParaRPr>
          </a:p>
          <a:p>
            <a:pPr algn="l"/>
            <a:endParaRPr lang="tr-TR" sz="1100" dirty="0">
              <a:solidFill>
                <a:srgbClr val="212529"/>
              </a:solidFill>
              <a:latin typeface="inherit"/>
            </a:endParaRPr>
          </a:p>
        </p:txBody>
      </p:sp>
      <p:sp>
        <p:nvSpPr>
          <p:cNvPr id="11" name="Metin kutusu 10">
            <a:extLst>
              <a:ext uri="{FF2B5EF4-FFF2-40B4-BE49-F238E27FC236}">
                <a16:creationId xmlns:a16="http://schemas.microsoft.com/office/drawing/2014/main" id="{3FD3987C-4C13-5523-3149-A3E4717A713A}"/>
              </a:ext>
            </a:extLst>
          </p:cNvPr>
          <p:cNvSpPr txBox="1"/>
          <p:nvPr/>
        </p:nvSpPr>
        <p:spPr>
          <a:xfrm>
            <a:off x="5967275" y="941033"/>
            <a:ext cx="5619563" cy="5632311"/>
          </a:xfrm>
          <a:prstGeom prst="rect">
            <a:avLst/>
          </a:prstGeom>
          <a:solidFill>
            <a:schemeClr val="accent5">
              <a:lumMod val="40000"/>
              <a:lumOff val="60000"/>
            </a:schemeClr>
          </a:solidFill>
        </p:spPr>
        <p:txBody>
          <a:bodyPr wrap="square">
            <a:spAutoFit/>
          </a:bodyPr>
          <a:lstStyle/>
          <a:p>
            <a:pPr algn="l"/>
            <a:endParaRPr lang="tr-TR" b="0" i="0" dirty="0">
              <a:solidFill>
                <a:srgbClr val="212529"/>
              </a:solidFill>
              <a:effectLst/>
              <a:latin typeface="inherit"/>
            </a:endParaRPr>
          </a:p>
          <a:p>
            <a:pPr marL="285750" indent="-285750">
              <a:buFont typeface="Wingdings" panose="05000000000000000000" pitchFamily="2" charset="2"/>
              <a:buChar char="v"/>
            </a:pPr>
            <a:r>
              <a:rPr lang="tr-TR" b="1" i="0" dirty="0">
                <a:solidFill>
                  <a:srgbClr val="212529"/>
                </a:solidFill>
                <a:effectLst/>
                <a:latin typeface="inherit"/>
              </a:rPr>
              <a:t>ENERJİ SEKTÖRÜ: </a:t>
            </a:r>
            <a:r>
              <a:rPr lang="tr-TR" b="0" i="0" dirty="0">
                <a:solidFill>
                  <a:srgbClr val="212529"/>
                </a:solidFill>
                <a:effectLst/>
                <a:latin typeface="inherit"/>
              </a:rPr>
              <a:t>Nükleer enerji, güneş enerjisi, rüzgar enerjisi gibi enerji kaynakları üzerinde enerji verimliliği ve sürdürülebilirlik çalışmalarına katkıda bulunabilirler.</a:t>
            </a:r>
          </a:p>
          <a:p>
            <a:pPr marL="285750" indent="-285750" algn="l">
              <a:buFont typeface="Wingdings" panose="05000000000000000000" pitchFamily="2" charset="2"/>
              <a:buChar char="v"/>
            </a:pPr>
            <a:endParaRPr lang="tr-TR" b="0" i="0" dirty="0">
              <a:solidFill>
                <a:srgbClr val="212529"/>
              </a:solidFill>
              <a:effectLst/>
              <a:latin typeface="inherit"/>
            </a:endParaRPr>
          </a:p>
          <a:p>
            <a:pPr marL="285750" indent="-285750" algn="l">
              <a:buFont typeface="Wingdings" panose="05000000000000000000" pitchFamily="2" charset="2"/>
              <a:buChar char="v"/>
            </a:pPr>
            <a:r>
              <a:rPr lang="tr-TR" b="1" i="0" dirty="0">
                <a:solidFill>
                  <a:srgbClr val="212529"/>
                </a:solidFill>
                <a:effectLst/>
                <a:latin typeface="inherit"/>
              </a:rPr>
              <a:t>TIBBİ FİZİK: </a:t>
            </a:r>
            <a:r>
              <a:rPr lang="tr-TR" b="0" i="0" dirty="0">
                <a:solidFill>
                  <a:srgbClr val="212529"/>
                </a:solidFill>
                <a:effectLst/>
                <a:latin typeface="inherit"/>
              </a:rPr>
              <a:t>Tıp, radyasyon onkolojisi, </a:t>
            </a:r>
            <a:r>
              <a:rPr lang="tr-TR" b="0" i="0" dirty="0" err="1">
                <a:solidFill>
                  <a:srgbClr val="212529"/>
                </a:solidFill>
                <a:effectLst/>
                <a:latin typeface="inherit"/>
              </a:rPr>
              <a:t>radyodiagnostik</a:t>
            </a:r>
            <a:r>
              <a:rPr lang="tr-TR" b="0" i="0" dirty="0">
                <a:solidFill>
                  <a:srgbClr val="212529"/>
                </a:solidFill>
                <a:effectLst/>
                <a:latin typeface="inherit"/>
              </a:rPr>
              <a:t> ve nükleer tıp gibi alanlarda tıbbi cihazların geliştirilmesi ve kullanımı için çalışabilirler.</a:t>
            </a:r>
          </a:p>
          <a:p>
            <a:pPr marL="285750" indent="-285750" algn="l">
              <a:buFont typeface="Wingdings" panose="05000000000000000000" pitchFamily="2" charset="2"/>
              <a:buChar char="v"/>
            </a:pPr>
            <a:endParaRPr lang="tr-TR" b="0" i="0" dirty="0">
              <a:solidFill>
                <a:srgbClr val="212529"/>
              </a:solidFill>
              <a:effectLst/>
              <a:latin typeface="inherit"/>
            </a:endParaRPr>
          </a:p>
          <a:p>
            <a:pPr marL="285750" indent="-285750" algn="l">
              <a:buFont typeface="Wingdings" panose="05000000000000000000" pitchFamily="2" charset="2"/>
              <a:buChar char="v"/>
            </a:pPr>
            <a:r>
              <a:rPr lang="tr-TR" b="1" i="0" dirty="0">
                <a:solidFill>
                  <a:srgbClr val="212529"/>
                </a:solidFill>
                <a:effectLst/>
                <a:latin typeface="inherit"/>
              </a:rPr>
              <a:t>FİNANS VE FİNANSAL MODELLEME: </a:t>
            </a:r>
            <a:r>
              <a:rPr lang="tr-TR" b="0" i="0" dirty="0">
                <a:solidFill>
                  <a:srgbClr val="212529"/>
                </a:solidFill>
                <a:effectLst/>
                <a:latin typeface="inherit"/>
              </a:rPr>
              <a:t>Finans sektöründe, risk analizi, finansal modelleme ve türev ürünlerin değerlemesi gibi alanlarda yer alabilirler</a:t>
            </a:r>
          </a:p>
          <a:p>
            <a:pPr marL="285750" indent="-285750" algn="l">
              <a:buFont typeface="Wingdings" panose="05000000000000000000" pitchFamily="2" charset="2"/>
              <a:buChar char="v"/>
            </a:pPr>
            <a:r>
              <a:rPr lang="tr-TR" b="1" i="0" dirty="0" smtClean="0">
                <a:solidFill>
                  <a:srgbClr val="212529"/>
                </a:solidFill>
                <a:effectLst/>
                <a:latin typeface="inherit"/>
              </a:rPr>
              <a:t>EĞİTİM</a:t>
            </a:r>
            <a:r>
              <a:rPr lang="tr-TR" b="1" i="0" dirty="0">
                <a:solidFill>
                  <a:srgbClr val="212529"/>
                </a:solidFill>
                <a:effectLst/>
                <a:latin typeface="inherit"/>
              </a:rPr>
              <a:t>:</a:t>
            </a:r>
            <a:r>
              <a:rPr lang="tr-TR" b="0" i="0" dirty="0">
                <a:solidFill>
                  <a:srgbClr val="212529"/>
                </a:solidFill>
                <a:effectLst/>
                <a:latin typeface="inherit"/>
              </a:rPr>
              <a:t>  Formasyon eğitimi alarak çeşitli eğitim kurumlarında öğretmen olarak görev alabilirler.</a:t>
            </a:r>
          </a:p>
          <a:p>
            <a:pPr marL="285750" indent="-285750" algn="l">
              <a:buFont typeface="Wingdings" panose="05000000000000000000" pitchFamily="2" charset="2"/>
              <a:buChar char="v"/>
            </a:pPr>
            <a:r>
              <a:rPr lang="tr-TR" b="1" i="0" dirty="0" smtClean="0">
                <a:solidFill>
                  <a:srgbClr val="212529"/>
                </a:solidFill>
                <a:effectLst/>
                <a:latin typeface="inherit"/>
              </a:rPr>
              <a:t>PATENT </a:t>
            </a:r>
            <a:r>
              <a:rPr lang="tr-TR" b="1" i="0" dirty="0">
                <a:solidFill>
                  <a:srgbClr val="212529"/>
                </a:solidFill>
                <a:effectLst/>
                <a:latin typeface="inherit"/>
              </a:rPr>
              <a:t>VE YASAL DANIŞMANLIK: </a:t>
            </a:r>
            <a:r>
              <a:rPr lang="tr-TR" b="0" i="0" dirty="0">
                <a:solidFill>
                  <a:srgbClr val="212529"/>
                </a:solidFill>
                <a:effectLst/>
                <a:latin typeface="inherit"/>
              </a:rPr>
              <a:t>Yeni teknolojilerin patent süreçleri ve yasal konularda uzmanlık sağlayarak danışmanlık yapabilirler</a:t>
            </a:r>
            <a:r>
              <a:rPr lang="tr-TR" b="0" i="0" dirty="0" smtClean="0">
                <a:solidFill>
                  <a:srgbClr val="212529"/>
                </a:solidFill>
                <a:effectLst/>
                <a:latin typeface="inherit"/>
              </a:rPr>
              <a:t>.</a:t>
            </a:r>
            <a:endParaRPr lang="tr-TR" b="0" i="0" dirty="0">
              <a:solidFill>
                <a:srgbClr val="212529"/>
              </a:solidFill>
              <a:effectLst/>
              <a:latin typeface="inherit"/>
            </a:endParaRPr>
          </a:p>
        </p:txBody>
      </p:sp>
    </p:spTree>
    <p:extLst>
      <p:ext uri="{BB962C8B-B14F-4D97-AF65-F5344CB8AC3E}">
        <p14:creationId xmlns:p14="http://schemas.microsoft.com/office/powerpoint/2010/main" val="877520466"/>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ctrTitle" idx="4294967295"/>
          </p:nvPr>
        </p:nvSpPr>
        <p:spPr>
          <a:xfrm>
            <a:off x="2151797" y="260351"/>
            <a:ext cx="7436703" cy="804175"/>
          </a:xfrm>
        </p:spPr>
        <p:txBody>
          <a:bodyPr/>
          <a:lstStyle/>
          <a:p>
            <a:r>
              <a:rPr lang="tr-TR" sz="3600" b="1" dirty="0">
                <a:solidFill>
                  <a:srgbClr val="002060"/>
                </a:solidFill>
                <a:effectLst>
                  <a:outerShdw blurRad="38100" dist="38100" dir="2700000" algn="tl">
                    <a:srgbClr val="000000">
                      <a:alpha val="43137"/>
                    </a:srgbClr>
                  </a:outerShdw>
                </a:effectLst>
              </a:rPr>
              <a:t>KİMYA BÖLÜMÜ</a:t>
            </a:r>
          </a:p>
        </p:txBody>
      </p:sp>
      <p:sp>
        <p:nvSpPr>
          <p:cNvPr id="3" name="Dikdörtgen 2"/>
          <p:cNvSpPr/>
          <p:nvPr/>
        </p:nvSpPr>
        <p:spPr>
          <a:xfrm>
            <a:off x="2277035" y="4550050"/>
            <a:ext cx="7885356" cy="1538883"/>
          </a:xfrm>
          <a:prstGeom prst="rect">
            <a:avLst/>
          </a:prstGeom>
        </p:spPr>
        <p:txBody>
          <a:bodyPr wrap="square">
            <a:spAutoFit/>
          </a:bodyPr>
          <a:lstStyle/>
          <a:p>
            <a:pPr algn="ctr"/>
            <a:endParaRPr lang="tr-TR" dirty="0"/>
          </a:p>
          <a:p>
            <a:pPr algn="ctr"/>
            <a:endParaRPr lang="tr-TR" dirty="0"/>
          </a:p>
          <a:p>
            <a:pPr algn="ctr"/>
            <a:r>
              <a:rPr lang="tr-TR" sz="2000" dirty="0">
                <a:solidFill>
                  <a:srgbClr val="002060"/>
                </a:solidFill>
              </a:rPr>
              <a:t>Kimya Bölümü 1994 yılında kurulmuştur. </a:t>
            </a:r>
          </a:p>
          <a:p>
            <a:pPr algn="ctr"/>
            <a:r>
              <a:rPr lang="tr-TR" sz="2000" dirty="0">
                <a:solidFill>
                  <a:srgbClr val="002060"/>
                </a:solidFill>
              </a:rPr>
              <a:t>Aynı yıl içerisinde ilk kez Eğitim-Öğretim faaliyetlerine başlamıştır.</a:t>
            </a:r>
            <a:endParaRPr lang="tr-TR" dirty="0"/>
          </a:p>
          <a:p>
            <a:pPr algn="ctr"/>
            <a:endParaRPr lang="tr-TR" dirty="0"/>
          </a:p>
        </p:txBody>
      </p:sp>
      <p:pic>
        <p:nvPicPr>
          <p:cNvPr id="6" name="Resim 5">
            <a:extLst>
              <a:ext uri="{FF2B5EF4-FFF2-40B4-BE49-F238E27FC236}">
                <a16:creationId xmlns:a16="http://schemas.microsoft.com/office/drawing/2014/main" id="{0536A871-FFEF-44EA-B115-432708FCC4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6541" y="1686848"/>
            <a:ext cx="3450229" cy="2590247"/>
          </a:xfrm>
          <a:prstGeom prst="ellipse">
            <a:avLst/>
          </a:prstGeom>
        </p:spPr>
      </p:pic>
      <p:pic>
        <p:nvPicPr>
          <p:cNvPr id="2050" name="Picture 2" descr="kimya ile ilgili gÃ¶rsel sonucu">
            <a:extLst>
              <a:ext uri="{FF2B5EF4-FFF2-40B4-BE49-F238E27FC236}">
                <a16:creationId xmlns:a16="http://schemas.microsoft.com/office/drawing/2014/main" id="{3203255E-588C-4B9B-8B31-843AF498025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902"/>
          <a:stretch/>
        </p:blipFill>
        <p:spPr bwMode="auto">
          <a:xfrm>
            <a:off x="6109976" y="234841"/>
            <a:ext cx="3930228" cy="2590247"/>
          </a:xfrm>
          <a:prstGeom prst="ellipse">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1E0FD0B8-7510-46ED-86F9-1297F55415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8956" y="3171676"/>
            <a:ext cx="3450229" cy="1755166"/>
          </a:xfrm>
          <a:prstGeom prst="rect">
            <a:avLst/>
          </a:prstGeom>
        </p:spPr>
      </p:pic>
      <p:sp>
        <p:nvSpPr>
          <p:cNvPr id="10" name="Slayt Numarası Yer Tutucusu 5">
            <a:extLst>
              <a:ext uri="{FF2B5EF4-FFF2-40B4-BE49-F238E27FC236}">
                <a16:creationId xmlns:a16="http://schemas.microsoft.com/office/drawing/2014/main" id="{854BF6EF-4771-4899-B46C-275F32DF3023}"/>
              </a:ext>
            </a:extLst>
          </p:cNvPr>
          <p:cNvSpPr>
            <a:spLocks noGrp="1"/>
          </p:cNvSpPr>
          <p:nvPr>
            <p:ph type="sldNum" sz="quarter" idx="12"/>
          </p:nvPr>
        </p:nvSpPr>
        <p:spPr>
          <a:xfrm>
            <a:off x="8949345" y="6459787"/>
            <a:ext cx="984019" cy="365125"/>
          </a:xfrm>
        </p:spPr>
        <p:txBody>
          <a:bodyPr/>
          <a:lstStyle/>
          <a:p>
            <a:fld id="{F302176B-0E47-46AC-8F43-DAB4B8A37D06}" type="slidenum">
              <a:rPr lang="tr-TR" b="1" smtClean="0">
                <a:solidFill>
                  <a:schemeClr val="bg1"/>
                </a:solidFill>
                <a:effectLst>
                  <a:outerShdw blurRad="38100" dist="38100" dir="2700000" algn="tl">
                    <a:srgbClr val="000000">
                      <a:alpha val="43137"/>
                    </a:srgbClr>
                  </a:outerShdw>
                </a:effectLst>
              </a:rPr>
              <a:pPr/>
              <a:t>18</a:t>
            </a:fld>
            <a:endParaRPr lang="tr-TR"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2983809"/>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945746" y="31147"/>
            <a:ext cx="4445000" cy="1325563"/>
          </a:xfrm>
        </p:spPr>
        <p:txBody>
          <a:bodyPr/>
          <a:lstStyle/>
          <a:p>
            <a:r>
              <a:rPr lang="tr-TR" dirty="0" smtClean="0"/>
              <a:t>KİMYA BÖLÜMÜ</a:t>
            </a:r>
            <a:endParaRPr lang="tr-TR" dirty="0"/>
          </a:p>
        </p:txBody>
      </p:sp>
      <p:pic>
        <p:nvPicPr>
          <p:cNvPr id="6" name="İçerik Yer Tutucusu 5"/>
          <p:cNvPicPr>
            <a:picLocks noGrp="1" noChangeAspect="1"/>
          </p:cNvPicPr>
          <p:nvPr>
            <p:ph idx="1"/>
          </p:nvPr>
        </p:nvPicPr>
        <p:blipFill rotWithShape="1">
          <a:blip r:embed="rId2"/>
          <a:srcRect l="26202" t="26607" r="39861" b="37506"/>
          <a:stretch/>
        </p:blipFill>
        <p:spPr>
          <a:xfrm>
            <a:off x="0" y="0"/>
            <a:ext cx="6513922" cy="3695307"/>
          </a:xfrm>
          <a:prstGeom prst="rect">
            <a:avLst/>
          </a:prstGeom>
        </p:spPr>
      </p:pic>
      <p:pic>
        <p:nvPicPr>
          <p:cNvPr id="7" name="Resim 6"/>
          <p:cNvPicPr>
            <a:picLocks noChangeAspect="1"/>
          </p:cNvPicPr>
          <p:nvPr/>
        </p:nvPicPr>
        <p:blipFill rotWithShape="1">
          <a:blip r:embed="rId3"/>
          <a:srcRect l="54754" t="72170"/>
          <a:stretch/>
        </p:blipFill>
        <p:spPr>
          <a:xfrm>
            <a:off x="1174666" y="3898507"/>
            <a:ext cx="11017334" cy="2853275"/>
          </a:xfrm>
          <a:prstGeom prst="rect">
            <a:avLst/>
          </a:prstGeom>
        </p:spPr>
      </p:pic>
      <p:pic>
        <p:nvPicPr>
          <p:cNvPr id="8" name="Resim 7"/>
          <p:cNvPicPr>
            <a:picLocks noChangeAspect="1"/>
          </p:cNvPicPr>
          <p:nvPr/>
        </p:nvPicPr>
        <p:blipFill>
          <a:blip r:embed="rId4"/>
          <a:stretch>
            <a:fillRect/>
          </a:stretch>
        </p:blipFill>
        <p:spPr>
          <a:xfrm>
            <a:off x="6945747" y="1183455"/>
            <a:ext cx="4202544" cy="2558795"/>
          </a:xfrm>
          <a:prstGeom prst="rect">
            <a:avLst/>
          </a:prstGeom>
        </p:spPr>
      </p:pic>
    </p:spTree>
    <p:extLst>
      <p:ext uri="{BB962C8B-B14F-4D97-AF65-F5344CB8AC3E}">
        <p14:creationId xmlns:p14="http://schemas.microsoft.com/office/powerpoint/2010/main" val="2018579525"/>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Sunum İçeriği</a:t>
            </a:r>
            <a:endParaRPr lang="tr-TR" dirty="0"/>
          </a:p>
        </p:txBody>
      </p:sp>
      <p:sp>
        <p:nvSpPr>
          <p:cNvPr id="4" name="Unvan 1"/>
          <p:cNvSpPr>
            <a:spLocks noGrp="1"/>
          </p:cNvSpPr>
          <p:nvPr>
            <p:ph idx="1"/>
          </p:nvPr>
        </p:nvSpPr>
        <p:spPr/>
        <p:txBody>
          <a:bodyPr>
            <a:normAutofit fontScale="97500"/>
          </a:bodyPr>
          <a:lstStyle/>
          <a:p>
            <a:r>
              <a:rPr lang="tr-TR" dirty="0"/>
              <a:t>Fakülte ve Bölümlerin Genel Tanıtımı</a:t>
            </a:r>
          </a:p>
          <a:p>
            <a:r>
              <a:rPr lang="tr-TR" dirty="0"/>
              <a:t>Akademik Personel istatistikleri</a:t>
            </a:r>
          </a:p>
          <a:p>
            <a:r>
              <a:rPr lang="tr-TR" dirty="0"/>
              <a:t>Öğrenci istatistikleri</a:t>
            </a:r>
          </a:p>
          <a:p>
            <a:r>
              <a:rPr lang="tr-TR" dirty="0" smtClean="0"/>
              <a:t>Bölümlerin Tanıtımı (</a:t>
            </a:r>
            <a:r>
              <a:rPr lang="tr-TR" sz="2700" dirty="0" smtClean="0">
                <a:solidFill>
                  <a:srgbClr val="92D050"/>
                </a:solidFill>
              </a:rPr>
              <a:t>Biyoloji, Fizik, Kimya, Matematik bölümleri öğrenci </a:t>
            </a:r>
            <a:r>
              <a:rPr lang="tr-TR" sz="2700" dirty="0" err="1" smtClean="0">
                <a:solidFill>
                  <a:srgbClr val="92D050"/>
                </a:solidFill>
              </a:rPr>
              <a:t>almaktadır.</a:t>
            </a:r>
            <a:r>
              <a:rPr lang="tr-TR" sz="2700" dirty="0" err="1" smtClean="0">
                <a:solidFill>
                  <a:srgbClr val="FFC000"/>
                </a:solidFill>
              </a:rPr>
              <a:t>İstatistik</a:t>
            </a:r>
            <a:r>
              <a:rPr lang="tr-TR" sz="2700" dirty="0" smtClean="0">
                <a:solidFill>
                  <a:srgbClr val="FFC000"/>
                </a:solidFill>
              </a:rPr>
              <a:t>-Moleküler Biyoloji ve Genetik henüz öğrenci kabulüne başlamamıştır.)</a:t>
            </a:r>
          </a:p>
          <a:p>
            <a:r>
              <a:rPr lang="tr-TR" sz="2700" smtClean="0"/>
              <a:t>Araştırma </a:t>
            </a:r>
            <a:r>
              <a:rPr lang="tr-TR" sz="2700" dirty="0"/>
              <a:t>Olanakları, Çalışma iş </a:t>
            </a:r>
            <a:r>
              <a:rPr lang="tr-TR" sz="2700" dirty="0" smtClean="0"/>
              <a:t>olanakları ve Fakültemizin avantajları</a:t>
            </a:r>
          </a:p>
        </p:txBody>
      </p:sp>
    </p:spTree>
    <p:extLst>
      <p:ext uri="{BB962C8B-B14F-4D97-AF65-F5344CB8AC3E}">
        <p14:creationId xmlns:p14="http://schemas.microsoft.com/office/powerpoint/2010/main" val="12933295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203200" y="406400"/>
            <a:ext cx="5073773" cy="1200329"/>
          </a:xfrm>
          <a:prstGeom prst="rect">
            <a:avLst/>
          </a:prstGeom>
          <a:noFill/>
        </p:spPr>
        <p:txBody>
          <a:bodyPr wrap="square" rtlCol="0">
            <a:spAutoFit/>
          </a:bodyPr>
          <a:lstStyle/>
          <a:p>
            <a:pPr algn="ctr"/>
            <a:r>
              <a:rPr lang="tr-TR" sz="2400" b="1" dirty="0">
                <a:solidFill>
                  <a:srgbClr val="002060"/>
                </a:solidFill>
                <a:effectLst>
                  <a:outerShdw blurRad="38100" dist="38100" dir="2700000" algn="tl">
                    <a:srgbClr val="000000">
                      <a:alpha val="43137"/>
                    </a:srgbClr>
                  </a:outerShdw>
                </a:effectLst>
              </a:rPr>
              <a:t>KİMYA BÖLÜMÜ ÖĞRENCİ </a:t>
            </a:r>
            <a:r>
              <a:rPr lang="tr-TR" sz="2400" b="1" dirty="0" smtClean="0">
                <a:solidFill>
                  <a:srgbClr val="002060"/>
                </a:solidFill>
                <a:effectLst>
                  <a:outerShdw blurRad="38100" dist="38100" dir="2700000" algn="tl">
                    <a:srgbClr val="000000">
                      <a:alpha val="43137"/>
                    </a:srgbClr>
                  </a:outerShdw>
                </a:effectLst>
              </a:rPr>
              <a:t>ve ARAŞTIRMA LABORATUVARLARI</a:t>
            </a:r>
          </a:p>
          <a:p>
            <a:pPr algn="ctr"/>
            <a:endParaRPr lang="tr-TR" sz="2400" b="1" dirty="0">
              <a:solidFill>
                <a:srgbClr val="002060"/>
              </a:solidFill>
              <a:effectLst>
                <a:outerShdw blurRad="38100" dist="38100" dir="2700000" algn="tl">
                  <a:srgbClr val="000000">
                    <a:alpha val="43137"/>
                  </a:srgbClr>
                </a:outerShdw>
              </a:effectLst>
            </a:endParaRPr>
          </a:p>
        </p:txBody>
      </p:sp>
      <p:sp>
        <p:nvSpPr>
          <p:cNvPr id="7" name="Slayt Numarası Yer Tutucusu 5">
            <a:extLst>
              <a:ext uri="{FF2B5EF4-FFF2-40B4-BE49-F238E27FC236}">
                <a16:creationId xmlns:a16="http://schemas.microsoft.com/office/drawing/2014/main" id="{2CE159DF-11DF-4236-91D6-6F811511E5F8}"/>
              </a:ext>
            </a:extLst>
          </p:cNvPr>
          <p:cNvSpPr>
            <a:spLocks noGrp="1"/>
          </p:cNvSpPr>
          <p:nvPr>
            <p:ph type="sldNum" sz="quarter" idx="12"/>
          </p:nvPr>
        </p:nvSpPr>
        <p:spPr>
          <a:xfrm>
            <a:off x="8949345" y="6459787"/>
            <a:ext cx="984019" cy="365125"/>
          </a:xfrm>
        </p:spPr>
        <p:txBody>
          <a:bodyPr/>
          <a:lstStyle/>
          <a:p>
            <a:fld id="{F302176B-0E47-46AC-8F43-DAB4B8A37D06}" type="slidenum">
              <a:rPr lang="tr-TR" b="1" smtClean="0">
                <a:solidFill>
                  <a:schemeClr val="bg1"/>
                </a:solidFill>
                <a:effectLst>
                  <a:outerShdw blurRad="38100" dist="38100" dir="2700000" algn="tl">
                    <a:srgbClr val="000000">
                      <a:alpha val="43137"/>
                    </a:srgbClr>
                  </a:outerShdw>
                </a:effectLst>
              </a:rPr>
              <a:pPr/>
              <a:t>20</a:t>
            </a:fld>
            <a:endParaRPr lang="tr-TR" b="1" dirty="0">
              <a:solidFill>
                <a:schemeClr val="bg1"/>
              </a:solidFill>
              <a:effectLst>
                <a:outerShdw blurRad="38100" dist="38100" dir="2700000" algn="tl">
                  <a:srgbClr val="000000">
                    <a:alpha val="43137"/>
                  </a:srgbClr>
                </a:outerShdw>
              </a:effectLst>
            </a:endParaRPr>
          </a:p>
        </p:txBody>
      </p:sp>
      <p:pic>
        <p:nvPicPr>
          <p:cNvPr id="2" name="Resim 1">
            <a:extLst>
              <a:ext uri="{FF2B5EF4-FFF2-40B4-BE49-F238E27FC236}">
                <a16:creationId xmlns:a16="http://schemas.microsoft.com/office/drawing/2014/main" id="{941052EB-98FA-4BE3-A710-48391693FA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5310" y="2722240"/>
            <a:ext cx="5401524" cy="3560373"/>
          </a:xfrm>
          <a:prstGeom prst="rect">
            <a:avLst/>
          </a:prstGeom>
        </p:spPr>
      </p:pic>
      <p:pic>
        <p:nvPicPr>
          <p:cNvPr id="4" name="Resim 3">
            <a:extLst>
              <a:ext uri="{FF2B5EF4-FFF2-40B4-BE49-F238E27FC236}">
                <a16:creationId xmlns:a16="http://schemas.microsoft.com/office/drawing/2014/main" id="{87715773-A489-428B-97C8-4E074C624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5166" y="57848"/>
            <a:ext cx="5401524" cy="3438442"/>
          </a:xfrm>
          <a:prstGeom prst="rect">
            <a:avLst/>
          </a:prstGeom>
        </p:spPr>
      </p:pic>
      <p:pic>
        <p:nvPicPr>
          <p:cNvPr id="5" name="Resim 4"/>
          <p:cNvPicPr>
            <a:picLocks noChangeAspect="1"/>
          </p:cNvPicPr>
          <p:nvPr/>
        </p:nvPicPr>
        <p:blipFill rotWithShape="1">
          <a:blip r:embed="rId4"/>
          <a:srcRect r="37584"/>
          <a:stretch/>
        </p:blipFill>
        <p:spPr>
          <a:xfrm>
            <a:off x="7151788" y="3496290"/>
            <a:ext cx="4579131" cy="3450635"/>
          </a:xfrm>
          <a:prstGeom prst="rect">
            <a:avLst/>
          </a:prstGeom>
        </p:spPr>
      </p:pic>
    </p:spTree>
    <p:extLst>
      <p:ext uri="{BB962C8B-B14F-4D97-AF65-F5344CB8AC3E}">
        <p14:creationId xmlns:p14="http://schemas.microsoft.com/office/powerpoint/2010/main" val="1609923453"/>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Lí thuyết về đồng và hợp chất của đồng [ Thi THPT quốc gia ]"/>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17800" y="208832"/>
            <a:ext cx="2696677" cy="3055172"/>
          </a:xfrm>
          <a:prstGeom prst="rect">
            <a:avLst/>
          </a:prstGeom>
          <a:noFill/>
        </p:spPr>
      </p:pic>
      <p:sp>
        <p:nvSpPr>
          <p:cNvPr id="3073" name="Rectangle 1"/>
          <p:cNvSpPr>
            <a:spLocks noChangeArrowheads="1"/>
          </p:cNvSpPr>
          <p:nvPr/>
        </p:nvSpPr>
        <p:spPr bwMode="auto">
          <a:xfrm>
            <a:off x="4930841" y="208832"/>
            <a:ext cx="5746831"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2581275" algn="l"/>
              </a:tabLst>
            </a:pPr>
            <a:r>
              <a:rPr lang="tr-TR" b="1" dirty="0">
                <a:solidFill>
                  <a:srgbClr val="002060"/>
                </a:solidFill>
              </a:rPr>
              <a:t> </a:t>
            </a:r>
            <a:r>
              <a:rPr lang="tr-TR" b="1" dirty="0" smtClean="0">
                <a:solidFill>
                  <a:srgbClr val="002060"/>
                </a:solidFill>
              </a:rPr>
              <a:t>STAJ ve ERASMUS DEĞİŞİM PROGRAMLARI</a:t>
            </a:r>
            <a:r>
              <a:rPr lang="tr-TR" b="1" dirty="0">
                <a:solidFill>
                  <a:srgbClr val="002060"/>
                </a:solidFill>
              </a:rPr>
              <a:t/>
            </a:r>
            <a:br>
              <a:rPr lang="tr-TR" b="1" dirty="0">
                <a:solidFill>
                  <a:srgbClr val="002060"/>
                </a:solidFill>
              </a:rPr>
            </a:br>
            <a:r>
              <a:rPr lang="tr-TR" b="1" dirty="0">
                <a:solidFill>
                  <a:srgbClr val="002060"/>
                </a:solidFill>
              </a:rPr>
              <a:t/>
            </a:r>
            <a:br>
              <a:rPr lang="tr-TR" b="1" dirty="0">
                <a:solidFill>
                  <a:srgbClr val="002060"/>
                </a:solidFill>
              </a:rPr>
            </a:br>
            <a:r>
              <a:rPr lang="tr-TR" b="1" dirty="0">
                <a:solidFill>
                  <a:srgbClr val="002060"/>
                </a:solidFill>
              </a:rPr>
              <a:t>     </a:t>
            </a:r>
            <a:r>
              <a:rPr lang="tr-TR" b="1" dirty="0" smtClean="0">
                <a:solidFill>
                  <a:srgbClr val="002060"/>
                </a:solidFill>
              </a:rPr>
              <a:t>KİMYA BÖLÜMÜNDA STAJ ZORUNLUDUR DİĞER BÖLÜMLER İSTEĞE BAĞLI STAJ YAPABİLİRLER. </a:t>
            </a:r>
          </a:p>
          <a:p>
            <a:pPr algn="ctr" fontAlgn="base">
              <a:spcBef>
                <a:spcPct val="0"/>
              </a:spcBef>
              <a:spcAft>
                <a:spcPct val="0"/>
              </a:spcAft>
              <a:tabLst>
                <a:tab pos="2581275" algn="l"/>
              </a:tabLst>
            </a:pPr>
            <a:r>
              <a:rPr lang="tr-TR" dirty="0">
                <a:solidFill>
                  <a:srgbClr val="002060"/>
                </a:solidFill>
              </a:rPr>
              <a:t/>
            </a:r>
            <a:br>
              <a:rPr lang="tr-TR" dirty="0">
                <a:solidFill>
                  <a:srgbClr val="002060"/>
                </a:solidFill>
              </a:rPr>
            </a:br>
            <a:r>
              <a:rPr lang="tr-TR" dirty="0">
                <a:solidFill>
                  <a:srgbClr val="002060"/>
                </a:solidFill>
              </a:rPr>
              <a:t/>
            </a:r>
            <a:br>
              <a:rPr lang="tr-TR" dirty="0">
                <a:solidFill>
                  <a:srgbClr val="002060"/>
                </a:solidFill>
              </a:rPr>
            </a:br>
            <a:endParaRPr lang="tr-TR" dirty="0">
              <a:solidFill>
                <a:srgbClr val="002060"/>
              </a:solidFill>
            </a:endParaRPr>
          </a:p>
        </p:txBody>
      </p:sp>
      <p:pic>
        <p:nvPicPr>
          <p:cNvPr id="5" name="Resim 4">
            <a:extLst>
              <a:ext uri="{FF2B5EF4-FFF2-40B4-BE49-F238E27FC236}">
                <a16:creationId xmlns:a16="http://schemas.microsoft.com/office/drawing/2014/main" id="{9D737779-F1C7-4814-909A-12165F44F4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4256" y="1633400"/>
            <a:ext cx="3673535" cy="2363125"/>
          </a:xfrm>
          <a:prstGeom prst="rect">
            <a:avLst/>
          </a:prstGeom>
        </p:spPr>
      </p:pic>
      <p:sp>
        <p:nvSpPr>
          <p:cNvPr id="11" name="Slayt Numarası Yer Tutucusu 5">
            <a:extLst>
              <a:ext uri="{FF2B5EF4-FFF2-40B4-BE49-F238E27FC236}">
                <a16:creationId xmlns:a16="http://schemas.microsoft.com/office/drawing/2014/main" id="{DFD6AC64-04DA-4AF7-9890-1E5B40328252}"/>
              </a:ext>
            </a:extLst>
          </p:cNvPr>
          <p:cNvSpPr>
            <a:spLocks noGrp="1"/>
          </p:cNvSpPr>
          <p:nvPr>
            <p:ph type="sldNum" sz="quarter" idx="12"/>
          </p:nvPr>
        </p:nvSpPr>
        <p:spPr>
          <a:xfrm>
            <a:off x="8949345" y="6459787"/>
            <a:ext cx="984019" cy="365125"/>
          </a:xfrm>
        </p:spPr>
        <p:txBody>
          <a:bodyPr/>
          <a:lstStyle/>
          <a:p>
            <a:fld id="{F302176B-0E47-46AC-8F43-DAB4B8A37D06}" type="slidenum">
              <a:rPr lang="tr-TR" b="1" smtClean="0">
                <a:solidFill>
                  <a:schemeClr val="bg1"/>
                </a:solidFill>
                <a:effectLst>
                  <a:outerShdw blurRad="38100" dist="38100" dir="2700000" algn="tl">
                    <a:srgbClr val="000000">
                      <a:alpha val="43137"/>
                    </a:srgbClr>
                  </a:outerShdw>
                </a:effectLst>
              </a:rPr>
              <a:pPr/>
              <a:t>21</a:t>
            </a:fld>
            <a:endParaRPr lang="tr-TR" b="1" dirty="0">
              <a:solidFill>
                <a:schemeClr val="bg1"/>
              </a:solidFill>
              <a:effectLst>
                <a:outerShdw blurRad="38100" dist="38100" dir="2700000" algn="tl">
                  <a:srgbClr val="000000">
                    <a:alpha val="43137"/>
                  </a:srgbClr>
                </a:outerShdw>
              </a:effectLst>
            </a:endParaRPr>
          </a:p>
        </p:txBody>
      </p:sp>
      <p:sp>
        <p:nvSpPr>
          <p:cNvPr id="3" name="Metin kutusu 2"/>
          <p:cNvSpPr txBox="1"/>
          <p:nvPr/>
        </p:nvSpPr>
        <p:spPr>
          <a:xfrm>
            <a:off x="1219200" y="3879273"/>
            <a:ext cx="6151418" cy="2585323"/>
          </a:xfrm>
          <a:prstGeom prst="rect">
            <a:avLst/>
          </a:prstGeom>
          <a:noFill/>
        </p:spPr>
        <p:txBody>
          <a:bodyPr wrap="square" rtlCol="0">
            <a:spAutoFit/>
          </a:bodyPr>
          <a:lstStyle/>
          <a:p>
            <a:pPr marL="285750" indent="-285750">
              <a:buFont typeface="Arial" panose="020B0604020202020204" pitchFamily="34" charset="0"/>
              <a:buChar char="•"/>
            </a:pPr>
            <a:r>
              <a:rPr lang="tr-TR" dirty="0" smtClean="0">
                <a:solidFill>
                  <a:srgbClr val="002060"/>
                </a:solidFill>
              </a:rPr>
              <a:t>LLP/</a:t>
            </a:r>
            <a:r>
              <a:rPr lang="tr-TR" dirty="0" err="1" smtClean="0">
                <a:solidFill>
                  <a:srgbClr val="002060"/>
                </a:solidFill>
              </a:rPr>
              <a:t>Erasmus</a:t>
            </a:r>
            <a:r>
              <a:rPr lang="tr-TR" dirty="0" smtClean="0">
                <a:solidFill>
                  <a:srgbClr val="002060"/>
                </a:solidFill>
              </a:rPr>
              <a:t> </a:t>
            </a:r>
            <a:r>
              <a:rPr lang="tr-TR" dirty="0">
                <a:solidFill>
                  <a:srgbClr val="002060"/>
                </a:solidFill>
              </a:rPr>
              <a:t>programı size bir Avrupa Birliği ülkesinde 1 ya da 2 dönem eğitim görebilme ve 3 ila 12 ay süresince staj yapma imkanı sunmaktadır. </a:t>
            </a:r>
          </a:p>
          <a:p>
            <a:pPr marL="285750" indent="-285750">
              <a:buFont typeface="Arial" panose="020B0604020202020204" pitchFamily="34" charset="0"/>
              <a:buChar char="•"/>
            </a:pPr>
            <a:r>
              <a:rPr lang="tr-TR" dirty="0" err="1" smtClean="0">
                <a:solidFill>
                  <a:srgbClr val="002060"/>
                </a:solidFill>
              </a:rPr>
              <a:t>Erasmus</a:t>
            </a:r>
            <a:r>
              <a:rPr lang="tr-TR" dirty="0" smtClean="0">
                <a:solidFill>
                  <a:srgbClr val="002060"/>
                </a:solidFill>
              </a:rPr>
              <a:t> </a:t>
            </a:r>
            <a:r>
              <a:rPr lang="tr-TR" dirty="0">
                <a:solidFill>
                  <a:srgbClr val="002060"/>
                </a:solidFill>
              </a:rPr>
              <a:t>öğrenci başvuruları her sene 1 Ağustos-30 Eylül tarihleri arasında yapılır. </a:t>
            </a:r>
            <a:endParaRPr lang="tr-TR" dirty="0" smtClean="0">
              <a:solidFill>
                <a:srgbClr val="002060"/>
              </a:solidFill>
            </a:endParaRPr>
          </a:p>
          <a:p>
            <a:pPr marL="285750" indent="-285750">
              <a:buFont typeface="Arial" panose="020B0604020202020204" pitchFamily="34" charset="0"/>
              <a:buChar char="•"/>
            </a:pPr>
            <a:r>
              <a:rPr lang="tr-TR" dirty="0" smtClean="0">
                <a:solidFill>
                  <a:srgbClr val="002060"/>
                </a:solidFill>
              </a:rPr>
              <a:t>Başvuracak </a:t>
            </a:r>
            <a:r>
              <a:rPr lang="tr-TR" dirty="0">
                <a:solidFill>
                  <a:srgbClr val="002060"/>
                </a:solidFill>
              </a:rPr>
              <a:t>öğrencinin akademik not ortalaması 4 üzerinden en 2 ve üstü olmalıdır. Seçmelerde %50 not ortalaması, %50 dil sınav notuna göre değerlendirme yapılır.</a:t>
            </a:r>
          </a:p>
          <a:p>
            <a:endParaRPr lang="tr-TR" dirty="0"/>
          </a:p>
        </p:txBody>
      </p:sp>
    </p:spTree>
    <p:extLst>
      <p:ext uri="{BB962C8B-B14F-4D97-AF65-F5344CB8AC3E}">
        <p14:creationId xmlns:p14="http://schemas.microsoft.com/office/powerpoint/2010/main" val="1369719407"/>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6074484" y="921746"/>
            <a:ext cx="4518211" cy="4801314"/>
          </a:xfrm>
          <a:prstGeom prst="rect">
            <a:avLst/>
          </a:prstGeom>
        </p:spPr>
        <p:txBody>
          <a:bodyPr wrap="square">
            <a:spAutoFit/>
          </a:bodyPr>
          <a:lstStyle/>
          <a:p>
            <a:pPr fontAlgn="b"/>
            <a:r>
              <a:rPr lang="tr-TR" dirty="0">
                <a:solidFill>
                  <a:srgbClr val="002060"/>
                </a:solidFill>
              </a:rPr>
              <a:t>– Laboratuvar Kimyasalları ve Araç Gereçleri</a:t>
            </a:r>
          </a:p>
          <a:p>
            <a:pPr fontAlgn="b"/>
            <a:r>
              <a:rPr lang="tr-TR" dirty="0">
                <a:solidFill>
                  <a:srgbClr val="002060"/>
                </a:solidFill>
              </a:rPr>
              <a:t>– Gıda Analiz Laboratuvarları</a:t>
            </a:r>
          </a:p>
          <a:p>
            <a:pPr fontAlgn="b"/>
            <a:r>
              <a:rPr lang="tr-TR" dirty="0">
                <a:solidFill>
                  <a:srgbClr val="002060"/>
                </a:solidFill>
              </a:rPr>
              <a:t>– Su ve Atık Su Analiz Laboratuvarları</a:t>
            </a:r>
          </a:p>
          <a:p>
            <a:pPr fontAlgn="b"/>
            <a:r>
              <a:rPr lang="tr-TR" dirty="0">
                <a:solidFill>
                  <a:srgbClr val="002060"/>
                </a:solidFill>
              </a:rPr>
              <a:t>– Çevre Analiz Laboratuvarları</a:t>
            </a:r>
          </a:p>
          <a:p>
            <a:pPr fontAlgn="b"/>
            <a:r>
              <a:rPr lang="tr-TR" dirty="0">
                <a:solidFill>
                  <a:srgbClr val="002060"/>
                </a:solidFill>
              </a:rPr>
              <a:t>– Biyokimya Laboratuvarları</a:t>
            </a:r>
          </a:p>
          <a:p>
            <a:pPr fontAlgn="b"/>
            <a:r>
              <a:rPr lang="tr-TR" dirty="0">
                <a:solidFill>
                  <a:srgbClr val="002060"/>
                </a:solidFill>
              </a:rPr>
              <a:t>– Bilimsel Araştırma Merkezleri ve Hastane Laboratuvarları</a:t>
            </a:r>
          </a:p>
          <a:p>
            <a:pPr fontAlgn="b"/>
            <a:r>
              <a:rPr lang="tr-TR" dirty="0">
                <a:solidFill>
                  <a:srgbClr val="002060"/>
                </a:solidFill>
              </a:rPr>
              <a:t>– Kalite Sertifikasyon Eğitim ve Çevre</a:t>
            </a:r>
          </a:p>
          <a:p>
            <a:pPr fontAlgn="b"/>
            <a:r>
              <a:rPr lang="tr-TR" dirty="0">
                <a:solidFill>
                  <a:srgbClr val="002060"/>
                </a:solidFill>
              </a:rPr>
              <a:t>– Danışmanlık Firmaları</a:t>
            </a:r>
          </a:p>
          <a:p>
            <a:pPr fontAlgn="b"/>
            <a:r>
              <a:rPr lang="tr-TR" dirty="0">
                <a:solidFill>
                  <a:srgbClr val="002060"/>
                </a:solidFill>
              </a:rPr>
              <a:t>– İş Güvenliği Uzmanlığı</a:t>
            </a:r>
          </a:p>
          <a:p>
            <a:pPr fontAlgn="b"/>
            <a:r>
              <a:rPr lang="tr-TR" dirty="0">
                <a:solidFill>
                  <a:srgbClr val="002060"/>
                </a:solidFill>
              </a:rPr>
              <a:t>– Tehlikeli Madde  Güvenlik Danışmanlığı</a:t>
            </a:r>
          </a:p>
          <a:p>
            <a:pPr fontAlgn="b"/>
            <a:r>
              <a:rPr lang="tr-TR" dirty="0">
                <a:solidFill>
                  <a:srgbClr val="002060"/>
                </a:solidFill>
              </a:rPr>
              <a:t>– Kamu veya özel sektöre ait kimyasal madde üreten ve kullanan endüstri kuruluşlarının AR-GE, kalite kontrol, üretim planlama ve geliştirme bölümleri</a:t>
            </a:r>
          </a:p>
          <a:p>
            <a:pPr fontAlgn="b"/>
            <a:r>
              <a:rPr lang="tr-TR" dirty="0">
                <a:solidFill>
                  <a:srgbClr val="002060"/>
                </a:solidFill>
              </a:rPr>
              <a:t>– Kimyasal ürün ve laboratuar cihazları satış ve servis şirketleri</a:t>
            </a:r>
          </a:p>
        </p:txBody>
      </p:sp>
      <p:sp>
        <p:nvSpPr>
          <p:cNvPr id="9" name="8 Paralelkenar"/>
          <p:cNvSpPr/>
          <p:nvPr/>
        </p:nvSpPr>
        <p:spPr>
          <a:xfrm rot="20683522">
            <a:off x="3802072" y="2754371"/>
            <a:ext cx="1355464" cy="914400"/>
          </a:xfrm>
          <a:prstGeom prst="parallelogram">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dirty="0">
                <a:solidFill>
                  <a:schemeClr val="tx1"/>
                </a:solidFill>
              </a:rPr>
              <a:t>Tekstil</a:t>
            </a:r>
          </a:p>
        </p:txBody>
      </p:sp>
      <p:sp>
        <p:nvSpPr>
          <p:cNvPr id="18" name="17 Oval"/>
          <p:cNvSpPr/>
          <p:nvPr/>
        </p:nvSpPr>
        <p:spPr>
          <a:xfrm>
            <a:off x="4729790" y="2076256"/>
            <a:ext cx="1108038" cy="1054250"/>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Gıda</a:t>
            </a:r>
          </a:p>
        </p:txBody>
      </p:sp>
      <p:sp>
        <p:nvSpPr>
          <p:cNvPr id="6" name="5 Dikdörtgen"/>
          <p:cNvSpPr/>
          <p:nvPr/>
        </p:nvSpPr>
        <p:spPr>
          <a:xfrm>
            <a:off x="3212962" y="1947165"/>
            <a:ext cx="1151069" cy="84985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İlaç </a:t>
            </a:r>
          </a:p>
        </p:txBody>
      </p:sp>
      <p:sp>
        <p:nvSpPr>
          <p:cNvPr id="7" name="6 Oval"/>
          <p:cNvSpPr/>
          <p:nvPr/>
        </p:nvSpPr>
        <p:spPr>
          <a:xfrm rot="1471385">
            <a:off x="2755891" y="2693157"/>
            <a:ext cx="1151068" cy="957433"/>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Metal </a:t>
            </a:r>
          </a:p>
        </p:txBody>
      </p:sp>
      <p:sp>
        <p:nvSpPr>
          <p:cNvPr id="5" name="4 Oval"/>
          <p:cNvSpPr/>
          <p:nvPr/>
        </p:nvSpPr>
        <p:spPr>
          <a:xfrm rot="20803059">
            <a:off x="2453012" y="1134376"/>
            <a:ext cx="1828800" cy="871369"/>
          </a:xfrm>
          <a:prstGeom prst="ellipse">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tr-TR" dirty="0">
                <a:solidFill>
                  <a:schemeClr val="tx1"/>
                </a:solidFill>
              </a:rPr>
              <a:t>Plastik </a:t>
            </a:r>
          </a:p>
        </p:txBody>
      </p:sp>
      <p:sp>
        <p:nvSpPr>
          <p:cNvPr id="8" name="7 Düzgün Beşgen"/>
          <p:cNvSpPr/>
          <p:nvPr/>
        </p:nvSpPr>
        <p:spPr>
          <a:xfrm rot="619076">
            <a:off x="4128042" y="1266057"/>
            <a:ext cx="1202326" cy="912327"/>
          </a:xfrm>
          <a:prstGeom prst="pentagon">
            <a:avLst/>
          </a:prstGeom>
          <a:solidFill>
            <a:schemeClr val="accent4">
              <a:lumMod val="7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tr-TR" dirty="0">
                <a:solidFill>
                  <a:schemeClr val="tx1"/>
                </a:solidFill>
              </a:rPr>
              <a:t>Boya </a:t>
            </a:r>
          </a:p>
        </p:txBody>
      </p:sp>
      <p:sp>
        <p:nvSpPr>
          <p:cNvPr id="13" name="12 Yuvarlatılmış Dikdörtgen"/>
          <p:cNvSpPr/>
          <p:nvPr/>
        </p:nvSpPr>
        <p:spPr>
          <a:xfrm rot="387064">
            <a:off x="4554081" y="3445935"/>
            <a:ext cx="1262743" cy="642258"/>
          </a:xfrm>
          <a:prstGeom prst="round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dirty="0">
                <a:solidFill>
                  <a:schemeClr val="tx1"/>
                </a:solidFill>
              </a:rPr>
              <a:t>Çimento</a:t>
            </a:r>
          </a:p>
        </p:txBody>
      </p:sp>
      <p:sp>
        <p:nvSpPr>
          <p:cNvPr id="21" name="20 Elmas"/>
          <p:cNvSpPr/>
          <p:nvPr/>
        </p:nvSpPr>
        <p:spPr>
          <a:xfrm rot="20920360">
            <a:off x="4234922" y="4001875"/>
            <a:ext cx="1484556" cy="1129553"/>
          </a:xfrm>
          <a:prstGeom prst="diamon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Kağıt</a:t>
            </a:r>
          </a:p>
        </p:txBody>
      </p:sp>
      <p:sp>
        <p:nvSpPr>
          <p:cNvPr id="16" name="15 Altıgen"/>
          <p:cNvSpPr/>
          <p:nvPr/>
        </p:nvSpPr>
        <p:spPr>
          <a:xfrm rot="21052116">
            <a:off x="2933262" y="3754448"/>
            <a:ext cx="1441525" cy="1118795"/>
          </a:xfrm>
          <a:prstGeom prst="hexagon">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Seramik</a:t>
            </a:r>
          </a:p>
        </p:txBody>
      </p:sp>
      <p:sp>
        <p:nvSpPr>
          <p:cNvPr id="14" name="13 İkizkenar Üçgen"/>
          <p:cNvSpPr/>
          <p:nvPr/>
        </p:nvSpPr>
        <p:spPr>
          <a:xfrm rot="1823833">
            <a:off x="1727266" y="2783085"/>
            <a:ext cx="1358049" cy="789635"/>
          </a:xfrm>
          <a:prstGeom prst="triangle">
            <a:avLst/>
          </a:prstGeom>
          <a:solidFill>
            <a:srgbClr val="40D8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Cam</a:t>
            </a:r>
          </a:p>
        </p:txBody>
      </p:sp>
      <p:sp>
        <p:nvSpPr>
          <p:cNvPr id="10" name="9 Elmas"/>
          <p:cNvSpPr/>
          <p:nvPr/>
        </p:nvSpPr>
        <p:spPr>
          <a:xfrm>
            <a:off x="1911415" y="1862128"/>
            <a:ext cx="1301675" cy="1215614"/>
          </a:xfrm>
          <a:prstGeom prst="diamon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Deri</a:t>
            </a:r>
          </a:p>
        </p:txBody>
      </p:sp>
      <p:sp>
        <p:nvSpPr>
          <p:cNvPr id="19" name="18 Oval"/>
          <p:cNvSpPr/>
          <p:nvPr/>
        </p:nvSpPr>
        <p:spPr>
          <a:xfrm rot="20091839">
            <a:off x="1680028" y="3738866"/>
            <a:ext cx="1839557" cy="738722"/>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Deterjan-Sabun</a:t>
            </a:r>
          </a:p>
        </p:txBody>
      </p:sp>
      <p:sp>
        <p:nvSpPr>
          <p:cNvPr id="22" name="21 Paralelkenar"/>
          <p:cNvSpPr/>
          <p:nvPr/>
        </p:nvSpPr>
        <p:spPr>
          <a:xfrm rot="627880">
            <a:off x="1616986" y="4677750"/>
            <a:ext cx="2262052" cy="652765"/>
          </a:xfrm>
          <a:prstGeom prst="parallelogram">
            <a:avLst>
              <a:gd name="adj" fmla="val 80622"/>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Petrokimya</a:t>
            </a:r>
          </a:p>
        </p:txBody>
      </p:sp>
      <p:sp>
        <p:nvSpPr>
          <p:cNvPr id="25" name="24 Çapraz Köşesi Kesik Dikdörtgen"/>
          <p:cNvSpPr/>
          <p:nvPr/>
        </p:nvSpPr>
        <p:spPr>
          <a:xfrm>
            <a:off x="3750829" y="4927034"/>
            <a:ext cx="1398495" cy="580913"/>
          </a:xfrm>
          <a:prstGeom prst="snip2DiagRect">
            <a:avLst/>
          </a:prstGeom>
          <a:solidFill>
            <a:srgbClr val="FC3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Kozmetik</a:t>
            </a:r>
          </a:p>
        </p:txBody>
      </p:sp>
      <p:sp>
        <p:nvSpPr>
          <p:cNvPr id="26" name="25 Metin kutusu"/>
          <p:cNvSpPr txBox="1"/>
          <p:nvPr/>
        </p:nvSpPr>
        <p:spPr>
          <a:xfrm>
            <a:off x="3869168" y="204396"/>
            <a:ext cx="4490717" cy="461665"/>
          </a:xfrm>
          <a:prstGeom prst="rect">
            <a:avLst/>
          </a:prstGeom>
          <a:noFill/>
        </p:spPr>
        <p:txBody>
          <a:bodyPr wrap="none" rtlCol="0">
            <a:spAutoFit/>
          </a:bodyPr>
          <a:lstStyle/>
          <a:p>
            <a:r>
              <a:rPr lang="tr-TR" sz="2400" b="1" dirty="0">
                <a:solidFill>
                  <a:srgbClr val="002060"/>
                </a:solidFill>
                <a:effectLst>
                  <a:outerShdw blurRad="38100" dist="38100" dir="2700000" algn="tl">
                    <a:srgbClr val="000000">
                      <a:alpha val="43137"/>
                    </a:srgbClr>
                  </a:outerShdw>
                </a:effectLst>
              </a:rPr>
              <a:t>KİMYAGER ÇALIŞMA OLANAKLARI</a:t>
            </a:r>
          </a:p>
        </p:txBody>
      </p:sp>
      <p:sp>
        <p:nvSpPr>
          <p:cNvPr id="20" name="Slayt Numarası Yer Tutucusu 5">
            <a:extLst>
              <a:ext uri="{FF2B5EF4-FFF2-40B4-BE49-F238E27FC236}">
                <a16:creationId xmlns:a16="http://schemas.microsoft.com/office/drawing/2014/main" id="{9CDF8170-7195-4C81-8EFC-95308C229530}"/>
              </a:ext>
            </a:extLst>
          </p:cNvPr>
          <p:cNvSpPr>
            <a:spLocks noGrp="1"/>
          </p:cNvSpPr>
          <p:nvPr>
            <p:ph type="sldNum" sz="quarter" idx="12"/>
          </p:nvPr>
        </p:nvSpPr>
        <p:spPr>
          <a:xfrm>
            <a:off x="8949345" y="6459787"/>
            <a:ext cx="984019" cy="365125"/>
          </a:xfrm>
        </p:spPr>
        <p:txBody>
          <a:bodyPr/>
          <a:lstStyle/>
          <a:p>
            <a:fld id="{F302176B-0E47-46AC-8F43-DAB4B8A37D06}" type="slidenum">
              <a:rPr lang="tr-TR" b="1" smtClean="0">
                <a:solidFill>
                  <a:schemeClr val="bg1"/>
                </a:solidFill>
                <a:effectLst>
                  <a:outerShdw blurRad="38100" dist="38100" dir="2700000" algn="tl">
                    <a:srgbClr val="000000">
                      <a:alpha val="43137"/>
                    </a:srgbClr>
                  </a:outerShdw>
                </a:effectLst>
              </a:rPr>
              <a:pPr/>
              <a:t>22</a:t>
            </a:fld>
            <a:endParaRPr lang="tr-TR"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41399541"/>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C460BE5-43DE-8B4E-1490-B6B64BFE8A74}"/>
              </a:ext>
            </a:extLst>
          </p:cNvPr>
          <p:cNvSpPr>
            <a:spLocks noGrp="1"/>
          </p:cNvSpPr>
          <p:nvPr>
            <p:ph type="ctrTitle"/>
          </p:nvPr>
        </p:nvSpPr>
        <p:spPr>
          <a:xfrm>
            <a:off x="6822831" y="2944090"/>
            <a:ext cx="4600557" cy="2387600"/>
          </a:xfrm>
        </p:spPr>
        <p:txBody>
          <a:bodyPr anchor="t">
            <a:normAutofit/>
          </a:bodyPr>
          <a:lstStyle/>
          <a:p>
            <a:pPr algn="ctr"/>
            <a:r>
              <a:rPr lang="tr-TR" sz="5400" b="1" dirty="0">
                <a:latin typeface="Times New Roman" panose="02020603050405020304" pitchFamily="18" charset="0"/>
                <a:cs typeface="Times New Roman" panose="02020603050405020304" pitchFamily="18" charset="0"/>
              </a:rPr>
              <a:t>MATEMATİK BÖLÜMÜ</a:t>
            </a:r>
          </a:p>
        </p:txBody>
      </p:sp>
      <p:pic>
        <p:nvPicPr>
          <p:cNvPr id="3" name="Resim 2">
            <a:extLst>
              <a:ext uri="{FF2B5EF4-FFF2-40B4-BE49-F238E27FC236}">
                <a16:creationId xmlns:a16="http://schemas.microsoft.com/office/drawing/2014/main" id="{5B4D006E-D022-A472-13C0-D4A02D5B66D7}"/>
              </a:ext>
            </a:extLst>
          </p:cNvPr>
          <p:cNvPicPr>
            <a:picLocks noChangeAspect="1"/>
          </p:cNvPicPr>
          <p:nvPr/>
        </p:nvPicPr>
        <p:blipFill>
          <a:blip r:embed="rId2"/>
          <a:stretch>
            <a:fillRect/>
          </a:stretch>
        </p:blipFill>
        <p:spPr>
          <a:xfrm>
            <a:off x="602374" y="420263"/>
            <a:ext cx="3565180" cy="3721700"/>
          </a:xfrm>
          <a:prstGeom prst="rect">
            <a:avLst/>
          </a:prstGeom>
        </p:spPr>
      </p:pic>
      <p:pic>
        <p:nvPicPr>
          <p:cNvPr id="7" name="Resim 6">
            <a:extLst>
              <a:ext uri="{FF2B5EF4-FFF2-40B4-BE49-F238E27FC236}">
                <a16:creationId xmlns:a16="http://schemas.microsoft.com/office/drawing/2014/main" id="{B17943FD-E4DC-42C6-9883-87FAE7DFD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554" y="1186961"/>
            <a:ext cx="4093698" cy="5117123"/>
          </a:xfrm>
          <a:prstGeom prst="rect">
            <a:avLst/>
          </a:prstGeom>
        </p:spPr>
      </p:pic>
    </p:spTree>
    <p:extLst>
      <p:ext uri="{BB962C8B-B14F-4D97-AF65-F5344CB8AC3E}">
        <p14:creationId xmlns:p14="http://schemas.microsoft.com/office/powerpoint/2010/main" val="825518412"/>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647708" y="365125"/>
            <a:ext cx="3879274" cy="1842366"/>
          </a:xfrm>
        </p:spPr>
        <p:txBody>
          <a:bodyPr/>
          <a:lstStyle/>
          <a:p>
            <a:r>
              <a:rPr lang="tr-TR" dirty="0" smtClean="0"/>
              <a:t>MATEMATİK BÖLÜMÜ</a:t>
            </a:r>
            <a:endParaRPr lang="tr-TR" dirty="0"/>
          </a:p>
        </p:txBody>
      </p:sp>
      <p:pic>
        <p:nvPicPr>
          <p:cNvPr id="4" name="Resim 3"/>
          <p:cNvPicPr>
            <a:picLocks noChangeAspect="1"/>
          </p:cNvPicPr>
          <p:nvPr/>
        </p:nvPicPr>
        <p:blipFill rotWithShape="1">
          <a:blip r:embed="rId2"/>
          <a:srcRect l="26077" t="27191" r="39644" b="37427"/>
          <a:stretch/>
        </p:blipFill>
        <p:spPr>
          <a:xfrm>
            <a:off x="0" y="0"/>
            <a:ext cx="7589461" cy="4202545"/>
          </a:xfrm>
          <a:prstGeom prst="rect">
            <a:avLst/>
          </a:prstGeom>
        </p:spPr>
      </p:pic>
      <p:pic>
        <p:nvPicPr>
          <p:cNvPr id="5" name="İçerik Yer Tutucusu 4"/>
          <p:cNvPicPr>
            <a:picLocks noGrp="1" noChangeAspect="1"/>
          </p:cNvPicPr>
          <p:nvPr>
            <p:ph idx="1"/>
          </p:nvPr>
        </p:nvPicPr>
        <p:blipFill rotWithShape="1">
          <a:blip r:embed="rId2"/>
          <a:srcRect l="60529" t="61730" r="11011" b="22686"/>
          <a:stretch/>
        </p:blipFill>
        <p:spPr>
          <a:xfrm>
            <a:off x="2816818" y="4133560"/>
            <a:ext cx="9274774" cy="2724440"/>
          </a:xfrm>
          <a:prstGeom prst="rect">
            <a:avLst/>
          </a:prstGeom>
        </p:spPr>
      </p:pic>
    </p:spTree>
    <p:extLst>
      <p:ext uri="{BB962C8B-B14F-4D97-AF65-F5344CB8AC3E}">
        <p14:creationId xmlns:p14="http://schemas.microsoft.com/office/powerpoint/2010/main" val="3209684063"/>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A5715EB-1D58-B714-C9B2-1A612CB5CD13}"/>
              </a:ext>
            </a:extLst>
          </p:cNvPr>
          <p:cNvSpPr>
            <a:spLocks noGrp="1"/>
          </p:cNvSpPr>
          <p:nvPr>
            <p:ph type="title"/>
          </p:nvPr>
        </p:nvSpPr>
        <p:spPr>
          <a:xfrm>
            <a:off x="497289" y="220813"/>
            <a:ext cx="11325256" cy="1128068"/>
          </a:xfrm>
        </p:spPr>
        <p:txBody>
          <a:bodyPr anchor="ctr">
            <a:normAutofit fontScale="90000"/>
          </a:bodyPr>
          <a:lstStyle/>
          <a:p>
            <a:pPr algn="ctr"/>
            <a:r>
              <a:rPr lang="tr-TR" sz="4000" dirty="0">
                <a:solidFill>
                  <a:srgbClr val="FF0000"/>
                </a:solidFill>
              </a:rPr>
              <a:t>Bir matematikçi sanmaz fakat bilir, inandırmaya </a:t>
            </a:r>
            <a:r>
              <a:rPr lang="tr-TR" sz="4000" dirty="0" smtClean="0">
                <a:solidFill>
                  <a:srgbClr val="FF0000"/>
                </a:solidFill>
              </a:rPr>
              <a:t>çalışmaz çünkü </a:t>
            </a:r>
            <a:r>
              <a:rPr lang="tr-TR" sz="4000" dirty="0">
                <a:solidFill>
                  <a:srgbClr val="FF0000"/>
                </a:solidFill>
              </a:rPr>
              <a:t>ispat eder.</a:t>
            </a:r>
            <a:r>
              <a:rPr lang="tr-TR" sz="3700" dirty="0">
                <a:effectLst/>
                <a:latin typeface="Calibri" panose="020F0502020204030204" pitchFamily="34" charset="0"/>
                <a:ea typeface="Calibri" panose="020F0502020204030204" pitchFamily="34" charset="0"/>
                <a:cs typeface="Times New Roman" panose="02020603050405020304" pitchFamily="18" charset="0"/>
              </a:rPr>
              <a:t/>
            </a:r>
            <a:br>
              <a:rPr lang="tr-TR" sz="3700" dirty="0">
                <a:effectLst/>
                <a:latin typeface="Calibri" panose="020F0502020204030204" pitchFamily="34" charset="0"/>
                <a:ea typeface="Calibri" panose="020F0502020204030204" pitchFamily="34" charset="0"/>
                <a:cs typeface="Times New Roman" panose="02020603050405020304" pitchFamily="18" charset="0"/>
              </a:rPr>
            </a:br>
            <a:endParaRPr lang="tr-TR" sz="3700" dirty="0"/>
          </a:p>
        </p:txBody>
      </p:sp>
      <p:sp>
        <p:nvSpPr>
          <p:cNvPr id="23" name="İçerik Yer Tutucusu 2">
            <a:extLst>
              <a:ext uri="{FF2B5EF4-FFF2-40B4-BE49-F238E27FC236}">
                <a16:creationId xmlns:a16="http://schemas.microsoft.com/office/drawing/2014/main" id="{DDD93C38-7ADD-4931-A8C8-CD198C9E065D}"/>
              </a:ext>
            </a:extLst>
          </p:cNvPr>
          <p:cNvSpPr>
            <a:spLocks noGrp="1"/>
          </p:cNvSpPr>
          <p:nvPr>
            <p:ph idx="1"/>
          </p:nvPr>
        </p:nvSpPr>
        <p:spPr>
          <a:xfrm>
            <a:off x="5979955" y="1348881"/>
            <a:ext cx="5908555" cy="5393664"/>
          </a:xfrm>
        </p:spPr>
        <p:txBody>
          <a:bodyPr anchor="ctr">
            <a:noAutofit/>
          </a:bodyPr>
          <a:lstStyle/>
          <a:p>
            <a:pPr algn="just"/>
            <a:r>
              <a:rPr lang="tr-TR" sz="2500" dirty="0">
                <a:latin typeface="Times New Roman" panose="02020603050405020304" pitchFamily="18" charset="0"/>
                <a:ea typeface="Calibri" panose="020F0502020204030204" pitchFamily="34" charset="0"/>
                <a:cs typeface="Times New Roman" panose="02020603050405020304" pitchFamily="18" charset="0"/>
              </a:rPr>
              <a:t>İlk öğrencilerini 1994 yılında almıştır.</a:t>
            </a:r>
          </a:p>
          <a:p>
            <a:pPr algn="just"/>
            <a:r>
              <a:rPr lang="tr-TR" sz="2400" dirty="0" smtClean="0">
                <a:latin typeface="Times New Roman" panose="02020603050405020304" pitchFamily="18" charset="0"/>
                <a:ea typeface="Calibri" panose="020F0502020204030204" pitchFamily="34" charset="0"/>
                <a:cs typeface="Times New Roman" panose="02020603050405020304" pitchFamily="18" charset="0"/>
              </a:rPr>
              <a:t>Bölümümüz</a:t>
            </a:r>
            <a:r>
              <a:rPr lang="tr-TR" sz="2400" dirty="0">
                <a:latin typeface="Times New Roman" panose="02020603050405020304" pitchFamily="18" charset="0"/>
                <a:ea typeface="Calibri" panose="020F0502020204030204" pitchFamily="34" charset="0"/>
                <a:cs typeface="Times New Roman" panose="02020603050405020304" pitchFamily="18" charset="0"/>
              </a:rPr>
              <a:t>, yurtiçi ve yurtdışından araştırmacıların konuşmaları ve bölümümüzün düzenlenmesinde rol oynadığı uluslararası </a:t>
            </a:r>
            <a:r>
              <a:rPr lang="tr-TR" sz="2400" dirty="0" smtClean="0">
                <a:latin typeface="Times New Roman" panose="02020603050405020304" pitchFamily="18" charset="0"/>
                <a:ea typeface="Calibri" panose="020F0502020204030204" pitchFamily="34" charset="0"/>
                <a:cs typeface="Times New Roman" panose="02020603050405020304" pitchFamily="18" charset="0"/>
              </a:rPr>
              <a:t>konferanslar düzenlemektedir.</a:t>
            </a:r>
          </a:p>
          <a:p>
            <a:pPr algn="just"/>
            <a:r>
              <a:rPr lang="tr-TR"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tr-TR" sz="2400" dirty="0">
                <a:latin typeface="Times New Roman" panose="02020603050405020304" pitchFamily="18" charset="0"/>
                <a:ea typeface="Calibri" panose="020F0502020204030204" pitchFamily="34" charset="0"/>
                <a:cs typeface="Times New Roman" panose="02020603050405020304" pitchFamily="18" charset="0"/>
              </a:rPr>
              <a:t>Denizli'mize ve ülkemizde bilimin gelişmesine katkı sağlamaya devam etmektedir</a:t>
            </a:r>
            <a:r>
              <a:rPr lang="tr-TR" sz="24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r>
              <a:rPr lang="tr-TR" sz="2400" dirty="0">
                <a:latin typeface="Times New Roman" panose="02020603050405020304" pitchFamily="18" charset="0"/>
                <a:cs typeface="Times New Roman" panose="02020603050405020304" pitchFamily="18" charset="0"/>
              </a:rPr>
              <a:t>Bölümümüz tarafından, daha önce gerçekleştirilen konferanslar bünyesinde, satranç turnuvaları ve matematik olimpiyatları düzenlenmiş ve ilimizin en iyileri bu turnuvalarda yarışmıştır.</a:t>
            </a:r>
          </a:p>
          <a:p>
            <a:pPr algn="just"/>
            <a:endParaRPr lang="tr-TR" sz="2500" dirty="0"/>
          </a:p>
        </p:txBody>
      </p:sp>
      <p:pic>
        <p:nvPicPr>
          <p:cNvPr id="8" name="İçerik Yer Tutucusu 3">
            <a:extLst>
              <a:ext uri="{FF2B5EF4-FFF2-40B4-BE49-F238E27FC236}">
                <a16:creationId xmlns:a16="http://schemas.microsoft.com/office/drawing/2014/main" id="{80EB6122-9275-4CD9-8532-19F97D4A7727}"/>
              </a:ext>
            </a:extLst>
          </p:cNvPr>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392" y="1478376"/>
            <a:ext cx="2954601" cy="2670893"/>
          </a:xfrm>
          <a:prstGeom prst="rect">
            <a:avLst/>
          </a:prstGeom>
        </p:spPr>
      </p:pic>
      <p:pic>
        <p:nvPicPr>
          <p:cNvPr id="3" name="Resim 2"/>
          <p:cNvPicPr>
            <a:picLocks noChangeAspect="1"/>
          </p:cNvPicPr>
          <p:nvPr/>
        </p:nvPicPr>
        <p:blipFill>
          <a:blip r:embed="rId3"/>
          <a:stretch>
            <a:fillRect/>
          </a:stretch>
        </p:blipFill>
        <p:spPr>
          <a:xfrm>
            <a:off x="3136993" y="2485555"/>
            <a:ext cx="3010526" cy="4256990"/>
          </a:xfrm>
          <a:prstGeom prst="rect">
            <a:avLst/>
          </a:prstGeom>
        </p:spPr>
      </p:pic>
    </p:spTree>
    <p:extLst>
      <p:ext uri="{BB962C8B-B14F-4D97-AF65-F5344CB8AC3E}">
        <p14:creationId xmlns:p14="http://schemas.microsoft.com/office/powerpoint/2010/main" val="450029837"/>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A6BDF0-B37B-2EE0-D454-9AC3D6CE29F2}"/>
              </a:ext>
            </a:extLst>
          </p:cNvPr>
          <p:cNvSpPr>
            <a:spLocks noGrp="1"/>
          </p:cNvSpPr>
          <p:nvPr>
            <p:ph type="title"/>
          </p:nvPr>
        </p:nvSpPr>
        <p:spPr>
          <a:xfrm>
            <a:off x="293150" y="1004434"/>
            <a:ext cx="4928291" cy="1035781"/>
          </a:xfrm>
        </p:spPr>
        <p:txBody>
          <a:bodyPr anchor="ctr">
            <a:normAutofit fontScale="90000"/>
          </a:bodyPr>
          <a:lstStyle/>
          <a:p>
            <a:pPr algn="ctr"/>
            <a:r>
              <a:rPr lang="tr-TR" sz="3700" b="1" dirty="0">
                <a:effectLst/>
                <a:latin typeface="Times New Roman" panose="02020603050405020304" pitchFamily="18" charset="0"/>
                <a:ea typeface="Calibri" panose="020F0502020204030204" pitchFamily="34" charset="0"/>
                <a:cs typeface="Times New Roman" panose="02020603050405020304" pitchFamily="18" charset="0"/>
              </a:rPr>
              <a:t>AMAÇ</a:t>
            </a:r>
            <a:r>
              <a:rPr lang="tr-TR" sz="3300" dirty="0">
                <a:effectLst/>
                <a:latin typeface="Calibri" panose="020F0502020204030204" pitchFamily="34" charset="0"/>
                <a:ea typeface="Calibri" panose="020F0502020204030204" pitchFamily="34" charset="0"/>
                <a:cs typeface="Times New Roman" panose="02020603050405020304" pitchFamily="18" charset="0"/>
              </a:rPr>
              <a:t/>
            </a:r>
            <a:br>
              <a:rPr lang="tr-TR" sz="3300" dirty="0">
                <a:effectLst/>
                <a:latin typeface="Calibri" panose="020F0502020204030204" pitchFamily="34" charset="0"/>
                <a:ea typeface="Calibri" panose="020F0502020204030204" pitchFamily="34" charset="0"/>
                <a:cs typeface="Times New Roman" panose="02020603050405020304" pitchFamily="18" charset="0"/>
              </a:rPr>
            </a:br>
            <a:endParaRPr lang="tr-TR" sz="3300" dirty="0"/>
          </a:p>
        </p:txBody>
      </p:sp>
      <p:sp>
        <p:nvSpPr>
          <p:cNvPr id="22" name="İçerik Yer Tutucusu 2">
            <a:extLst>
              <a:ext uri="{FF2B5EF4-FFF2-40B4-BE49-F238E27FC236}">
                <a16:creationId xmlns:a16="http://schemas.microsoft.com/office/drawing/2014/main" id="{30CC8F30-3064-41B6-AA31-DCAE365F0895}"/>
              </a:ext>
            </a:extLst>
          </p:cNvPr>
          <p:cNvSpPr>
            <a:spLocks noGrp="1"/>
          </p:cNvSpPr>
          <p:nvPr>
            <p:ph idx="1"/>
          </p:nvPr>
        </p:nvSpPr>
        <p:spPr>
          <a:xfrm>
            <a:off x="6713772" y="885670"/>
            <a:ext cx="4513362" cy="4096816"/>
          </a:xfrm>
        </p:spPr>
        <p:txBody>
          <a:bodyPr anchor="ctr">
            <a:noAutofit/>
          </a:bodyPr>
          <a:lstStyle/>
          <a:p>
            <a:pPr algn="just"/>
            <a:r>
              <a:rPr lang="tr-TR" sz="25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Matematik Bölümünün Amacı; </a:t>
            </a:r>
            <a:r>
              <a:rPr lang="tr-TR" sz="2500" dirty="0">
                <a:latin typeface="Times New Roman" panose="02020603050405020304" pitchFamily="18" charset="0"/>
                <a:ea typeface="Calibri" panose="020F0502020204030204" pitchFamily="34" charset="0"/>
                <a:cs typeface="Times New Roman" panose="02020603050405020304" pitchFamily="18" charset="0"/>
              </a:rPr>
              <a:t>Yeni matematik bilgisi üretebilecek sosyal bilimlerle işbirliği içerisinde iş yaşamında karşılaştığı sorunların matematiksel modelini oluşturup çözebilecek, analitik düşünmeyi yaygınlaştırabilecek, toplumun ve bireyin gelişmesine katkıda bulunabilecek bireyler yetiştirmektir.</a:t>
            </a:r>
          </a:p>
          <a:p>
            <a:pPr algn="just"/>
            <a:endParaRPr lang="tr-TR" sz="25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Resim 6">
            <a:extLst>
              <a:ext uri="{FF2B5EF4-FFF2-40B4-BE49-F238E27FC236}">
                <a16:creationId xmlns:a16="http://schemas.microsoft.com/office/drawing/2014/main" id="{386C79C1-F1D5-4489-B82E-55144AB61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150" y="1757410"/>
            <a:ext cx="6347544" cy="4096155"/>
          </a:xfrm>
          <a:prstGeom prst="rect">
            <a:avLst/>
          </a:prstGeom>
        </p:spPr>
      </p:pic>
    </p:spTree>
    <p:extLst>
      <p:ext uri="{BB962C8B-B14F-4D97-AF65-F5344CB8AC3E}">
        <p14:creationId xmlns:p14="http://schemas.microsoft.com/office/powerpoint/2010/main" val="2564385168"/>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5CC2B395-18C9-4CCA-A653-B331A1D7D63E}"/>
              </a:ext>
            </a:extLst>
          </p:cNvPr>
          <p:cNvSpPr txBox="1"/>
          <p:nvPr/>
        </p:nvSpPr>
        <p:spPr>
          <a:xfrm>
            <a:off x="417633" y="1735751"/>
            <a:ext cx="5121521" cy="5093702"/>
          </a:xfrm>
          <a:prstGeom prst="rect">
            <a:avLst/>
          </a:prstGeom>
          <a:noFill/>
        </p:spPr>
        <p:txBody>
          <a:bodyPr wrap="square">
            <a:spAutoFit/>
          </a:bodyPr>
          <a:lstStyle/>
          <a:p>
            <a:pPr algn="just"/>
            <a:r>
              <a:rPr lang="tr-TR" sz="2500" dirty="0">
                <a:latin typeface="Times New Roman" panose="02020603050405020304" pitchFamily="18" charset="0"/>
                <a:ea typeface="Calibri" panose="020F0502020204030204" pitchFamily="34" charset="0"/>
                <a:cs typeface="Times New Roman" panose="02020603050405020304" pitchFamily="18" charset="0"/>
              </a:rPr>
              <a:t>Matematik Bölümünün Misyonu; Pamukkale Üniversitesi genelinde lisansüstü öğretimine katkımızı artırmak, teorik ve uygulamalı matematik alanlarında dinamik ve üretken bir kadro oluşturmak, lisansüstü öğretime Matematik Bölümü içinden nitelikli elaman talebini artıracak aktif girişimlerde bulunmak, lisans ve lisansüstü öğretimini bölüm misyonu doğrultusunda yapılandırmak.</a:t>
            </a:r>
          </a:p>
          <a:p>
            <a:pPr algn="just"/>
            <a:endParaRPr lang="tr-TR" sz="25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Metin kutusu 6">
            <a:extLst>
              <a:ext uri="{FF2B5EF4-FFF2-40B4-BE49-F238E27FC236}">
                <a16:creationId xmlns:a16="http://schemas.microsoft.com/office/drawing/2014/main" id="{A36980A7-4A0E-48BD-A0BE-81DA6AD6D30C}"/>
              </a:ext>
            </a:extLst>
          </p:cNvPr>
          <p:cNvSpPr txBox="1"/>
          <p:nvPr/>
        </p:nvSpPr>
        <p:spPr>
          <a:xfrm>
            <a:off x="7830274" y="1138150"/>
            <a:ext cx="2802074" cy="600164"/>
          </a:xfrm>
          <a:prstGeom prst="rect">
            <a:avLst/>
          </a:prstGeom>
          <a:noFill/>
        </p:spPr>
        <p:txBody>
          <a:bodyPr wrap="square">
            <a:spAutoFit/>
          </a:bodyPr>
          <a:lstStyle/>
          <a:p>
            <a:r>
              <a:rPr lang="tr-TR" sz="3300" b="1" dirty="0">
                <a:effectLst/>
                <a:latin typeface="Times New Roman" panose="02020603050405020304" pitchFamily="18" charset="0"/>
                <a:ea typeface="Calibri" panose="020F0502020204030204" pitchFamily="34" charset="0"/>
                <a:cs typeface="Times New Roman" panose="02020603050405020304" pitchFamily="18" charset="0"/>
              </a:rPr>
              <a:t>MİSYON</a:t>
            </a:r>
            <a:endParaRPr lang="tr-TR" dirty="0"/>
          </a:p>
        </p:txBody>
      </p:sp>
      <p:pic>
        <p:nvPicPr>
          <p:cNvPr id="11" name="Resim 10">
            <a:extLst>
              <a:ext uri="{FF2B5EF4-FFF2-40B4-BE49-F238E27FC236}">
                <a16:creationId xmlns:a16="http://schemas.microsoft.com/office/drawing/2014/main" id="{E5AF6540-AAEF-4E6A-BFD2-ED8772D2A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9343" y="1863969"/>
            <a:ext cx="6373009" cy="4326413"/>
          </a:xfrm>
          <a:prstGeom prst="rect">
            <a:avLst/>
          </a:prstGeom>
        </p:spPr>
      </p:pic>
    </p:spTree>
    <p:extLst>
      <p:ext uri="{BB962C8B-B14F-4D97-AF65-F5344CB8AC3E}">
        <p14:creationId xmlns:p14="http://schemas.microsoft.com/office/powerpoint/2010/main" val="3676121501"/>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a:extLst>
              <a:ext uri="{FF2B5EF4-FFF2-40B4-BE49-F238E27FC236}">
                <a16:creationId xmlns:a16="http://schemas.microsoft.com/office/drawing/2014/main" id="{A36980A7-4A0E-48BD-A0BE-81DA6AD6D30C}"/>
              </a:ext>
            </a:extLst>
          </p:cNvPr>
          <p:cNvSpPr txBox="1"/>
          <p:nvPr/>
        </p:nvSpPr>
        <p:spPr>
          <a:xfrm>
            <a:off x="1041115" y="544498"/>
            <a:ext cx="4479681" cy="600164"/>
          </a:xfrm>
          <a:prstGeom prst="rect">
            <a:avLst/>
          </a:prstGeom>
          <a:noFill/>
        </p:spPr>
        <p:txBody>
          <a:bodyPr wrap="square">
            <a:spAutoFit/>
          </a:bodyPr>
          <a:lstStyle/>
          <a:p>
            <a:r>
              <a:rPr lang="tr-TR" sz="3300" b="1" dirty="0">
                <a:effectLst/>
                <a:latin typeface="Times New Roman" panose="02020603050405020304" pitchFamily="18" charset="0"/>
                <a:ea typeface="Calibri" panose="020F0502020204030204" pitchFamily="34" charset="0"/>
                <a:cs typeface="Times New Roman" panose="02020603050405020304" pitchFamily="18" charset="0"/>
              </a:rPr>
              <a:t>VİZYON</a:t>
            </a:r>
            <a:endParaRPr lang="tr-TR" dirty="0"/>
          </a:p>
        </p:txBody>
      </p:sp>
      <p:sp>
        <p:nvSpPr>
          <p:cNvPr id="11" name="Metin kutusu 10">
            <a:extLst>
              <a:ext uri="{FF2B5EF4-FFF2-40B4-BE49-F238E27FC236}">
                <a16:creationId xmlns:a16="http://schemas.microsoft.com/office/drawing/2014/main" id="{EDB0D18C-F410-4D55-97FD-CDDE1E34DB94}"/>
              </a:ext>
            </a:extLst>
          </p:cNvPr>
          <p:cNvSpPr txBox="1"/>
          <p:nvPr/>
        </p:nvSpPr>
        <p:spPr>
          <a:xfrm>
            <a:off x="700451" y="1122898"/>
            <a:ext cx="11119337" cy="2015936"/>
          </a:xfrm>
          <a:prstGeom prst="rect">
            <a:avLst/>
          </a:prstGeom>
          <a:noFill/>
        </p:spPr>
        <p:txBody>
          <a:bodyPr wrap="square">
            <a:spAutoFit/>
          </a:bodyPr>
          <a:lstStyle/>
          <a:p>
            <a:pPr algn="just"/>
            <a:r>
              <a:rPr lang="tr-TR" sz="2500" dirty="0">
                <a:latin typeface="Times New Roman" panose="02020603050405020304" pitchFamily="18" charset="0"/>
                <a:ea typeface="Calibri" panose="020F0502020204030204" pitchFamily="34" charset="0"/>
                <a:cs typeface="Times New Roman" panose="02020603050405020304" pitchFamily="18" charset="0"/>
              </a:rPr>
              <a:t>Bölümümüzün Vizyonu; Uluslararası düzeyde en iyi eğitimi veren Matematik Bölümleri arasında olmak öncelikli hedeflerimiz arasındadır. Toplumsal sorumluluk bilicinde olarak, ülke ve dünya toplumlarının mevcut ve gelecekteki ihtiyaçlarına cevap veren, yeni teknolojileri kullanıp geliştirebilen, bilimin dili olan Matematiği yerince kullanabilen, alanında aktif rol alabilecek matematikçiler yetiştirmektir.</a:t>
            </a:r>
            <a:endParaRPr lang="tr-TR" sz="2500" dirty="0"/>
          </a:p>
        </p:txBody>
      </p:sp>
      <p:pic>
        <p:nvPicPr>
          <p:cNvPr id="5" name="Resim 4">
            <a:extLst>
              <a:ext uri="{FF2B5EF4-FFF2-40B4-BE49-F238E27FC236}">
                <a16:creationId xmlns:a16="http://schemas.microsoft.com/office/drawing/2014/main" id="{E2381C23-E0DB-436D-8EFC-1429043CA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451" y="3138833"/>
            <a:ext cx="11119337" cy="3532367"/>
          </a:xfrm>
          <a:prstGeom prst="rect">
            <a:avLst/>
          </a:prstGeom>
        </p:spPr>
      </p:pic>
    </p:spTree>
    <p:extLst>
      <p:ext uri="{BB962C8B-B14F-4D97-AF65-F5344CB8AC3E}">
        <p14:creationId xmlns:p14="http://schemas.microsoft.com/office/powerpoint/2010/main" val="449515441"/>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0FF3CE4-728C-A234-3997-211100742D18}"/>
              </a:ext>
            </a:extLst>
          </p:cNvPr>
          <p:cNvSpPr>
            <a:spLocks noGrp="1"/>
          </p:cNvSpPr>
          <p:nvPr>
            <p:ph idx="1"/>
          </p:nvPr>
        </p:nvSpPr>
        <p:spPr>
          <a:xfrm>
            <a:off x="838200" y="1552247"/>
            <a:ext cx="10515600" cy="4351338"/>
          </a:xfrm>
        </p:spPr>
        <p:txBody>
          <a:bodyPr>
            <a:normAutofit/>
          </a:bodyPr>
          <a:lstStyle/>
          <a:p>
            <a:pPr algn="just">
              <a:buFont typeface="Wingdings" panose="05000000000000000000" pitchFamily="2" charset="2"/>
              <a:buChar char="v"/>
            </a:pPr>
            <a:r>
              <a:rPr lang="tr-TR" sz="2400" dirty="0"/>
              <a:t> Yeni YÖK" olarak stratejik alanlar olarak belirlenen temel bilimler (fizik, kimya, biyoloji, matematik) lisans programlarına ilk </a:t>
            </a:r>
            <a:r>
              <a:rPr lang="tr-TR" sz="2400" dirty="0">
                <a:solidFill>
                  <a:srgbClr val="FF0000"/>
                </a:solidFill>
              </a:rPr>
              <a:t>15 tercihinde yer veren ve ilgili programa ilk 3 sırada yerleşen öğrencilere</a:t>
            </a:r>
            <a:r>
              <a:rPr lang="tr-TR" sz="2400" dirty="0"/>
              <a:t> öğrenim süreleri boyunca aylık burs YÖK tarafından verilmektedir. </a:t>
            </a:r>
          </a:p>
          <a:p>
            <a:pPr marL="0" indent="0" algn="just">
              <a:buNone/>
            </a:pPr>
            <a:r>
              <a:rPr lang="tr-TR" sz="2400" dirty="0">
                <a:hlinkClick r:id="rId2"/>
              </a:rPr>
              <a:t>https://www.yok.gov.tr/Sayfalar/Haberler/2020/yok-destek-burslarina-devam-ediyor.aspx</a:t>
            </a:r>
            <a:endParaRPr lang="tr-TR" sz="2400" dirty="0"/>
          </a:p>
          <a:p>
            <a:pPr marL="0" indent="0" algn="just">
              <a:buNone/>
            </a:pPr>
            <a:endParaRPr lang="tr-TR" sz="2400" dirty="0"/>
          </a:p>
        </p:txBody>
      </p:sp>
      <p:sp>
        <p:nvSpPr>
          <p:cNvPr id="4" name="Dikdörtgen 3">
            <a:extLst>
              <a:ext uri="{FF2B5EF4-FFF2-40B4-BE49-F238E27FC236}">
                <a16:creationId xmlns:a16="http://schemas.microsoft.com/office/drawing/2014/main" id="{AC4DA12A-02DB-F02D-B601-763708E69DED}"/>
              </a:ext>
            </a:extLst>
          </p:cNvPr>
          <p:cNvSpPr/>
          <p:nvPr/>
        </p:nvSpPr>
        <p:spPr>
          <a:xfrm>
            <a:off x="828970" y="365537"/>
            <a:ext cx="10270119" cy="769441"/>
          </a:xfrm>
          <a:prstGeom prst="rect">
            <a:avLst/>
          </a:prstGeom>
          <a:noFill/>
        </p:spPr>
        <p:txBody>
          <a:bodyPr wrap="none" lIns="91440" tIns="45720" rIns="91440" bIns="45720">
            <a:spAutoFit/>
          </a:bodyPr>
          <a:lstStyle/>
          <a:p>
            <a:pPr algn="ctr"/>
            <a:r>
              <a:rPr lang="tr-TR"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Fakültemiz Bölümlerinde Eğitim </a:t>
            </a:r>
            <a:r>
              <a:rPr lang="tr-TR"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Avantajları</a:t>
            </a:r>
          </a:p>
        </p:txBody>
      </p:sp>
    </p:spTree>
    <p:extLst>
      <p:ext uri="{BB962C8B-B14F-4D97-AF65-F5344CB8AC3E}">
        <p14:creationId xmlns:p14="http://schemas.microsoft.com/office/powerpoint/2010/main" val="2561971487"/>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8756" y="102973"/>
            <a:ext cx="11712262" cy="968446"/>
          </a:xfrm>
        </p:spPr>
        <p:txBody>
          <a:bodyPr/>
          <a:lstStyle/>
          <a:p>
            <a:pPr algn="ctr"/>
            <a:r>
              <a:rPr lang="tr-TR" dirty="0" smtClean="0">
                <a:latin typeface="Times New Roman" panose="02020603050405020304" pitchFamily="18" charset="0"/>
                <a:cs typeface="Times New Roman" panose="02020603050405020304" pitchFamily="18" charset="0"/>
              </a:rPr>
              <a:t>ÖĞRENCİ-AKADEMİK PERSONEL SAYILARI</a:t>
            </a:r>
            <a:endParaRPr lang="tr-TR" dirty="0">
              <a:latin typeface="Times New Roman" panose="02020603050405020304" pitchFamily="18" charset="0"/>
              <a:cs typeface="Times New Roman" panose="02020603050405020304" pitchFamily="18" charset="0"/>
            </a:endParaRPr>
          </a:p>
        </p:txBody>
      </p:sp>
      <p:graphicFrame>
        <p:nvGraphicFramePr>
          <p:cNvPr id="3" name="Tablo 2"/>
          <p:cNvGraphicFramePr>
            <a:graphicFrameLocks noGrp="1"/>
          </p:cNvGraphicFramePr>
          <p:nvPr>
            <p:extLst>
              <p:ext uri="{D42A27DB-BD31-4B8C-83A1-F6EECF244321}">
                <p14:modId xmlns:p14="http://schemas.microsoft.com/office/powerpoint/2010/main" val="1264049758"/>
              </p:ext>
            </p:extLst>
          </p:nvPr>
        </p:nvGraphicFramePr>
        <p:xfrm>
          <a:off x="255137" y="3556536"/>
          <a:ext cx="4411892" cy="2494280"/>
        </p:xfrm>
        <a:graphic>
          <a:graphicData uri="http://schemas.openxmlformats.org/drawingml/2006/table">
            <a:tbl>
              <a:tblPr firstRow="1" bandRow="1">
                <a:tableStyleId>{5C22544A-7EE6-4342-B048-85BDC9FD1C3A}</a:tableStyleId>
              </a:tblPr>
              <a:tblGrid>
                <a:gridCol w="1370694">
                  <a:extLst>
                    <a:ext uri="{9D8B030D-6E8A-4147-A177-3AD203B41FA5}">
                      <a16:colId xmlns:a16="http://schemas.microsoft.com/office/drawing/2014/main" val="602296199"/>
                    </a:ext>
                  </a:extLst>
                </a:gridCol>
                <a:gridCol w="1946664">
                  <a:extLst>
                    <a:ext uri="{9D8B030D-6E8A-4147-A177-3AD203B41FA5}">
                      <a16:colId xmlns:a16="http://schemas.microsoft.com/office/drawing/2014/main" val="2603564858"/>
                    </a:ext>
                  </a:extLst>
                </a:gridCol>
                <a:gridCol w="1094534">
                  <a:extLst>
                    <a:ext uri="{9D8B030D-6E8A-4147-A177-3AD203B41FA5}">
                      <a16:colId xmlns:a16="http://schemas.microsoft.com/office/drawing/2014/main" val="807496596"/>
                    </a:ext>
                  </a:extLst>
                </a:gridCol>
              </a:tblGrid>
              <a:tr h="370840">
                <a:tc>
                  <a:txBody>
                    <a:bodyPr/>
                    <a:lstStyle/>
                    <a:p>
                      <a:r>
                        <a:rPr lang="tr-TR" dirty="0" smtClean="0">
                          <a:latin typeface="Times New Roman" panose="02020603050405020304" pitchFamily="18" charset="0"/>
                          <a:cs typeface="Times New Roman" panose="02020603050405020304" pitchFamily="18" charset="0"/>
                        </a:rPr>
                        <a:t>ABD</a:t>
                      </a:r>
                      <a:endParaRPr lang="tr-TR" dirty="0">
                        <a:latin typeface="Times New Roman" panose="02020603050405020304" pitchFamily="18" charset="0"/>
                        <a:cs typeface="Times New Roman" panose="02020603050405020304" pitchFamily="18" charset="0"/>
                      </a:endParaRPr>
                    </a:p>
                  </a:txBody>
                  <a:tcPr/>
                </a:tc>
                <a:tc>
                  <a:txBody>
                    <a:bodyPr/>
                    <a:lstStyle/>
                    <a:p>
                      <a:r>
                        <a:rPr lang="tr-TR" dirty="0" smtClean="0">
                          <a:latin typeface="Times New Roman" panose="02020603050405020304" pitchFamily="18" charset="0"/>
                          <a:cs typeface="Times New Roman" panose="02020603050405020304" pitchFamily="18" charset="0"/>
                        </a:rPr>
                        <a:t>Y. Lisans</a:t>
                      </a:r>
                      <a:endParaRPr lang="tr-TR" dirty="0">
                        <a:latin typeface="Times New Roman" panose="02020603050405020304" pitchFamily="18" charset="0"/>
                        <a:cs typeface="Times New Roman" panose="02020603050405020304" pitchFamily="18" charset="0"/>
                      </a:endParaRPr>
                    </a:p>
                  </a:txBody>
                  <a:tcPr/>
                </a:tc>
                <a:tc>
                  <a:txBody>
                    <a:bodyPr/>
                    <a:lstStyle/>
                    <a:p>
                      <a:r>
                        <a:rPr lang="tr-TR" dirty="0" smtClean="0">
                          <a:latin typeface="Times New Roman" panose="02020603050405020304" pitchFamily="18" charset="0"/>
                          <a:cs typeface="Times New Roman" panose="02020603050405020304" pitchFamily="18" charset="0"/>
                        </a:rPr>
                        <a:t>Doktora</a:t>
                      </a:r>
                      <a:endParaRPr lang="tr-TR"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74122214"/>
                  </a:ext>
                </a:extLst>
              </a:tr>
              <a:tr h="370840">
                <a:tc>
                  <a:txBody>
                    <a:bodyPr/>
                    <a:lstStyle/>
                    <a:p>
                      <a:r>
                        <a:rPr lang="tr-TR" dirty="0" smtClean="0">
                          <a:latin typeface="Times New Roman" panose="02020603050405020304" pitchFamily="18" charset="0"/>
                          <a:cs typeface="Times New Roman" panose="02020603050405020304" pitchFamily="18" charset="0"/>
                        </a:rPr>
                        <a:t>Biyoloji</a:t>
                      </a:r>
                      <a:endParaRPr lang="tr-TR" dirty="0">
                        <a:latin typeface="Times New Roman" panose="02020603050405020304" pitchFamily="18" charset="0"/>
                        <a:cs typeface="Times New Roman" panose="02020603050405020304" pitchFamily="18" charset="0"/>
                      </a:endParaRPr>
                    </a:p>
                  </a:txBody>
                  <a:tcPr/>
                </a:tc>
                <a:tc>
                  <a:txBody>
                    <a:bodyPr/>
                    <a:lstStyle/>
                    <a:p>
                      <a:r>
                        <a:rPr lang="tr-TR" dirty="0" smtClean="0">
                          <a:latin typeface="Times New Roman" panose="02020603050405020304" pitchFamily="18" charset="0"/>
                          <a:cs typeface="Times New Roman" panose="02020603050405020304" pitchFamily="18" charset="0"/>
                        </a:rPr>
                        <a:t>48</a:t>
                      </a:r>
                      <a:endParaRPr lang="tr-TR" dirty="0">
                        <a:latin typeface="Times New Roman" panose="02020603050405020304" pitchFamily="18" charset="0"/>
                        <a:cs typeface="Times New Roman" panose="02020603050405020304" pitchFamily="18" charset="0"/>
                      </a:endParaRPr>
                    </a:p>
                  </a:txBody>
                  <a:tcPr/>
                </a:tc>
                <a:tc>
                  <a:txBody>
                    <a:bodyPr/>
                    <a:lstStyle/>
                    <a:p>
                      <a:r>
                        <a:rPr lang="tr-TR" dirty="0" smtClean="0">
                          <a:latin typeface="Times New Roman" panose="02020603050405020304" pitchFamily="18" charset="0"/>
                          <a:cs typeface="Times New Roman" panose="02020603050405020304" pitchFamily="18" charset="0"/>
                        </a:rPr>
                        <a:t>30</a:t>
                      </a:r>
                      <a:endParaRPr lang="tr-TR"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08826246"/>
                  </a:ext>
                </a:extLst>
              </a:tr>
              <a:tr h="370840">
                <a:tc>
                  <a:txBody>
                    <a:bodyPr/>
                    <a:lstStyle/>
                    <a:p>
                      <a:r>
                        <a:rPr lang="tr-TR" dirty="0" smtClean="0">
                          <a:latin typeface="Times New Roman" panose="02020603050405020304" pitchFamily="18" charset="0"/>
                          <a:cs typeface="Times New Roman" panose="02020603050405020304" pitchFamily="18" charset="0"/>
                        </a:rPr>
                        <a:t>Matematik</a:t>
                      </a:r>
                      <a:endParaRPr lang="tr-TR" dirty="0">
                        <a:latin typeface="Times New Roman" panose="02020603050405020304" pitchFamily="18" charset="0"/>
                        <a:cs typeface="Times New Roman" panose="02020603050405020304" pitchFamily="18" charset="0"/>
                      </a:endParaRPr>
                    </a:p>
                  </a:txBody>
                  <a:tcPr/>
                </a:tc>
                <a:tc>
                  <a:txBody>
                    <a:bodyPr/>
                    <a:lstStyle/>
                    <a:p>
                      <a:r>
                        <a:rPr lang="tr-TR" dirty="0" smtClean="0">
                          <a:latin typeface="Times New Roman" panose="02020603050405020304" pitchFamily="18" charset="0"/>
                          <a:cs typeface="Times New Roman" panose="02020603050405020304" pitchFamily="18" charset="0"/>
                        </a:rPr>
                        <a:t>39</a:t>
                      </a:r>
                      <a:endParaRPr lang="tr-TR" dirty="0">
                        <a:latin typeface="Times New Roman" panose="02020603050405020304" pitchFamily="18" charset="0"/>
                        <a:cs typeface="Times New Roman" panose="02020603050405020304" pitchFamily="18" charset="0"/>
                      </a:endParaRPr>
                    </a:p>
                  </a:txBody>
                  <a:tcPr/>
                </a:tc>
                <a:tc>
                  <a:txBody>
                    <a:bodyPr/>
                    <a:lstStyle/>
                    <a:p>
                      <a:r>
                        <a:rPr lang="tr-TR" dirty="0" smtClean="0">
                          <a:latin typeface="Times New Roman" panose="02020603050405020304" pitchFamily="18" charset="0"/>
                          <a:cs typeface="Times New Roman" panose="02020603050405020304" pitchFamily="18" charset="0"/>
                        </a:rPr>
                        <a:t>13</a:t>
                      </a:r>
                      <a:endParaRPr lang="tr-TR"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4314479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latin typeface="Times New Roman" panose="02020603050405020304" pitchFamily="18" charset="0"/>
                          <a:cs typeface="Times New Roman" panose="02020603050405020304" pitchFamily="18" charset="0"/>
                        </a:rPr>
                        <a:t>Kimya</a:t>
                      </a:r>
                    </a:p>
                    <a:p>
                      <a:endParaRPr lang="tr-TR" dirty="0">
                        <a:latin typeface="Times New Roman" panose="02020603050405020304" pitchFamily="18" charset="0"/>
                        <a:cs typeface="Times New Roman" panose="02020603050405020304" pitchFamily="18" charset="0"/>
                      </a:endParaRPr>
                    </a:p>
                  </a:txBody>
                  <a:tcPr/>
                </a:tc>
                <a:tc>
                  <a:txBody>
                    <a:bodyPr/>
                    <a:lstStyle/>
                    <a:p>
                      <a:r>
                        <a:rPr lang="tr-TR" dirty="0" smtClean="0">
                          <a:latin typeface="Times New Roman" panose="02020603050405020304" pitchFamily="18" charset="0"/>
                          <a:cs typeface="Times New Roman" panose="02020603050405020304" pitchFamily="18" charset="0"/>
                        </a:rPr>
                        <a:t>24</a:t>
                      </a:r>
                      <a:endParaRPr lang="tr-TR" dirty="0">
                        <a:latin typeface="Times New Roman" panose="02020603050405020304" pitchFamily="18" charset="0"/>
                        <a:cs typeface="Times New Roman" panose="02020603050405020304" pitchFamily="18" charset="0"/>
                      </a:endParaRPr>
                    </a:p>
                  </a:txBody>
                  <a:tcPr/>
                </a:tc>
                <a:tc>
                  <a:txBody>
                    <a:bodyPr/>
                    <a:lstStyle/>
                    <a:p>
                      <a:r>
                        <a:rPr lang="tr-TR" dirty="0" smtClean="0">
                          <a:latin typeface="Times New Roman" panose="02020603050405020304" pitchFamily="18" charset="0"/>
                          <a:cs typeface="Times New Roman" panose="02020603050405020304" pitchFamily="18" charset="0"/>
                        </a:rPr>
                        <a:t>15</a:t>
                      </a:r>
                      <a:endParaRPr lang="tr-TR"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4757404"/>
                  </a:ext>
                </a:extLst>
              </a:tr>
              <a:tr h="370840">
                <a:tc>
                  <a:txBody>
                    <a:bodyPr/>
                    <a:lstStyle/>
                    <a:p>
                      <a:r>
                        <a:rPr lang="tr-TR" dirty="0" smtClean="0">
                          <a:latin typeface="Times New Roman" panose="02020603050405020304" pitchFamily="18" charset="0"/>
                          <a:cs typeface="Times New Roman" panose="02020603050405020304" pitchFamily="18" charset="0"/>
                        </a:rPr>
                        <a:t>Fizik</a:t>
                      </a:r>
                      <a:endParaRPr lang="tr-TR" dirty="0">
                        <a:latin typeface="Times New Roman" panose="02020603050405020304" pitchFamily="18" charset="0"/>
                        <a:cs typeface="Times New Roman" panose="02020603050405020304" pitchFamily="18" charset="0"/>
                      </a:endParaRPr>
                    </a:p>
                  </a:txBody>
                  <a:tcPr/>
                </a:tc>
                <a:tc>
                  <a:txBody>
                    <a:bodyPr/>
                    <a:lstStyle/>
                    <a:p>
                      <a:r>
                        <a:rPr lang="tr-TR" dirty="0" smtClean="0">
                          <a:latin typeface="Times New Roman" panose="02020603050405020304" pitchFamily="18" charset="0"/>
                          <a:cs typeface="Times New Roman" panose="02020603050405020304" pitchFamily="18" charset="0"/>
                        </a:rPr>
                        <a:t>14</a:t>
                      </a:r>
                      <a:endParaRPr lang="tr-TR" dirty="0">
                        <a:latin typeface="Times New Roman" panose="02020603050405020304" pitchFamily="18" charset="0"/>
                        <a:cs typeface="Times New Roman" panose="02020603050405020304" pitchFamily="18" charset="0"/>
                      </a:endParaRPr>
                    </a:p>
                  </a:txBody>
                  <a:tcPr/>
                </a:tc>
                <a:tc>
                  <a:txBody>
                    <a:bodyPr/>
                    <a:lstStyle/>
                    <a:p>
                      <a:r>
                        <a:rPr lang="tr-TR" dirty="0" smtClean="0">
                          <a:latin typeface="Times New Roman" panose="02020603050405020304" pitchFamily="18" charset="0"/>
                          <a:cs typeface="Times New Roman" panose="02020603050405020304" pitchFamily="18" charset="0"/>
                        </a:rPr>
                        <a:t>14</a:t>
                      </a:r>
                      <a:endParaRPr lang="tr-TR"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90621121"/>
                  </a:ext>
                </a:extLst>
              </a:tr>
              <a:tr h="370840">
                <a:tc>
                  <a:txBody>
                    <a:bodyPr/>
                    <a:lstStyle/>
                    <a:p>
                      <a:r>
                        <a:rPr lang="tr-TR" dirty="0" smtClean="0">
                          <a:solidFill>
                            <a:srgbClr val="FF0000"/>
                          </a:solidFill>
                          <a:latin typeface="Times New Roman" panose="02020603050405020304" pitchFamily="18" charset="0"/>
                          <a:cs typeface="Times New Roman" panose="02020603050405020304" pitchFamily="18" charset="0"/>
                        </a:rPr>
                        <a:t>Toplam</a:t>
                      </a:r>
                      <a:endParaRPr lang="tr-TR"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tr-TR" dirty="0" smtClean="0">
                          <a:solidFill>
                            <a:srgbClr val="FF0000"/>
                          </a:solidFill>
                          <a:latin typeface="Times New Roman" panose="02020603050405020304" pitchFamily="18" charset="0"/>
                          <a:cs typeface="Times New Roman" panose="02020603050405020304" pitchFamily="18" charset="0"/>
                        </a:rPr>
                        <a:t>125</a:t>
                      </a:r>
                      <a:endParaRPr lang="tr-TR"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tr-TR" dirty="0" smtClean="0">
                          <a:solidFill>
                            <a:srgbClr val="FF0000"/>
                          </a:solidFill>
                          <a:latin typeface="Times New Roman" panose="02020603050405020304" pitchFamily="18" charset="0"/>
                          <a:cs typeface="Times New Roman" panose="02020603050405020304" pitchFamily="18" charset="0"/>
                        </a:rPr>
                        <a:t>72</a:t>
                      </a:r>
                      <a:endParaRPr lang="tr-TR"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62659656"/>
                  </a:ext>
                </a:extLst>
              </a:tr>
            </a:tbl>
          </a:graphicData>
        </a:graphic>
      </p:graphicFrame>
      <p:sp>
        <p:nvSpPr>
          <p:cNvPr id="5" name="Dikdörtgen 4"/>
          <p:cNvSpPr/>
          <p:nvPr/>
        </p:nvSpPr>
        <p:spPr>
          <a:xfrm>
            <a:off x="57405" y="6153658"/>
            <a:ext cx="5698835" cy="461665"/>
          </a:xfrm>
          <a:prstGeom prst="rect">
            <a:avLst/>
          </a:prstGeom>
          <a:solidFill>
            <a:srgbClr val="FFC000"/>
          </a:solidFill>
        </p:spPr>
        <p:txBody>
          <a:bodyPr wrap="square">
            <a:spAutoFit/>
          </a:bodyPr>
          <a:lstStyle/>
          <a:p>
            <a:r>
              <a:rPr lang="tr-TR" sz="2400" dirty="0" smtClean="0">
                <a:latin typeface="Times New Roman" panose="02020603050405020304" pitchFamily="18" charset="0"/>
                <a:cs typeface="Times New Roman" panose="02020603050405020304" pitchFamily="18" charset="0"/>
              </a:rPr>
              <a:t>670 lisans VE 197 lisansüstü ÖĞRENCİ</a:t>
            </a:r>
            <a:endParaRPr lang="tr-TR" sz="2400"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rotWithShape="1">
          <a:blip r:embed="rId2"/>
          <a:srcRect b="23828"/>
          <a:stretch/>
        </p:blipFill>
        <p:spPr>
          <a:xfrm>
            <a:off x="5813645" y="1391019"/>
            <a:ext cx="6378355" cy="5224304"/>
          </a:xfrm>
          <a:prstGeom prst="rect">
            <a:avLst/>
          </a:prstGeom>
        </p:spPr>
      </p:pic>
      <p:pic>
        <p:nvPicPr>
          <p:cNvPr id="8" name="Resim 7"/>
          <p:cNvPicPr>
            <a:picLocks noChangeAspect="1"/>
          </p:cNvPicPr>
          <p:nvPr/>
        </p:nvPicPr>
        <p:blipFill rotWithShape="1">
          <a:blip r:embed="rId3"/>
          <a:srcRect l="1" t="21334" r="53073"/>
          <a:stretch/>
        </p:blipFill>
        <p:spPr>
          <a:xfrm>
            <a:off x="0" y="1391019"/>
            <a:ext cx="5698835" cy="2230094"/>
          </a:xfrm>
          <a:prstGeom prst="rect">
            <a:avLst/>
          </a:prstGeom>
        </p:spPr>
      </p:pic>
      <p:pic>
        <p:nvPicPr>
          <p:cNvPr id="10" name="İçerik Yer Tutucusu 3"/>
          <p:cNvPicPr>
            <a:picLocks noGrp="1" noChangeAspect="1"/>
          </p:cNvPicPr>
          <p:nvPr>
            <p:ph idx="1"/>
          </p:nvPr>
        </p:nvPicPr>
        <p:blipFill rotWithShape="1">
          <a:blip r:embed="rId4"/>
          <a:srcRect l="85936" t="51821" r="7701" b="37865"/>
          <a:stretch/>
        </p:blipFill>
        <p:spPr>
          <a:xfrm>
            <a:off x="3069778" y="1273835"/>
            <a:ext cx="2498103" cy="2244436"/>
          </a:xfrm>
          <a:prstGeom prst="rect">
            <a:avLst/>
          </a:prstGeom>
        </p:spPr>
      </p:pic>
    </p:spTree>
    <p:extLst>
      <p:ext uri="{BB962C8B-B14F-4D97-AF65-F5344CB8AC3E}">
        <p14:creationId xmlns:p14="http://schemas.microsoft.com/office/powerpoint/2010/main" val="2529643524"/>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63682" y="295564"/>
            <a:ext cx="11080174" cy="6428509"/>
          </a:xfrm>
        </p:spPr>
        <p:txBody>
          <a:bodyPr>
            <a:noAutofit/>
          </a:bodyPr>
          <a:lstStyle/>
          <a:p>
            <a:pPr algn="just"/>
            <a:r>
              <a:rPr lang="tr-TR" sz="2000" dirty="0"/>
              <a:t> </a:t>
            </a:r>
            <a:r>
              <a:rPr lang="tr-TR" sz="2000" dirty="0" smtClean="0"/>
              <a:t>89 Akademik personelimiz mevcut olup Fakültemizde 7 öğrenciye bir akademik personel ile en iyi eğitim ve araştırma imkanının sunulduğu Fakültelerden biridir.</a:t>
            </a:r>
            <a:endParaRPr lang="tr-TR" sz="2000" dirty="0"/>
          </a:p>
          <a:p>
            <a:pPr algn="just"/>
            <a:r>
              <a:rPr lang="tr-TR" sz="2000" dirty="0" smtClean="0"/>
              <a:t>Uluslararası </a:t>
            </a:r>
            <a:r>
              <a:rPr lang="tr-TR" sz="2000" dirty="0"/>
              <a:t>standartlarda hizmet veren bir üniversitenin en temel fakültesinde, </a:t>
            </a:r>
            <a:r>
              <a:rPr lang="tr-TR" sz="2000" dirty="0" smtClean="0"/>
              <a:t>bilginin </a:t>
            </a:r>
            <a:r>
              <a:rPr lang="tr-TR" sz="2000" dirty="0"/>
              <a:t>teknolojiye dönüşmesi ve topluma aktarılması hususunda çalışmalar </a:t>
            </a:r>
            <a:r>
              <a:rPr lang="tr-TR" sz="2000" dirty="0" smtClean="0"/>
              <a:t>yapılmakta ve mezunlar uluslararası standartlarda birer araştırmacı olarak mezun olmaktadır. (</a:t>
            </a:r>
            <a:r>
              <a:rPr lang="tr-TR" sz="2000" dirty="0" smtClean="0">
                <a:solidFill>
                  <a:srgbClr val="FF0000"/>
                </a:solidFill>
              </a:rPr>
              <a:t>1341 </a:t>
            </a:r>
            <a:r>
              <a:rPr lang="tr-TR" sz="2000" dirty="0">
                <a:solidFill>
                  <a:srgbClr val="FF0000"/>
                </a:solidFill>
              </a:rPr>
              <a:t>SCI kapsamlı yayın sayısı, 2022 yılında üretilen 87 SCI </a:t>
            </a:r>
            <a:r>
              <a:rPr lang="tr-TR" sz="2000" dirty="0" smtClean="0">
                <a:solidFill>
                  <a:srgbClr val="FF0000"/>
                </a:solidFill>
              </a:rPr>
              <a:t>Makale</a:t>
            </a:r>
            <a:r>
              <a:rPr lang="tr-TR" sz="2000" dirty="0" smtClean="0"/>
              <a:t>)</a:t>
            </a:r>
            <a:endParaRPr lang="tr-TR" sz="2000" dirty="0"/>
          </a:p>
          <a:p>
            <a:pPr algn="just"/>
            <a:r>
              <a:rPr lang="tr-TR" sz="2000" dirty="0" smtClean="0"/>
              <a:t>ERASMUS </a:t>
            </a:r>
            <a:r>
              <a:rPr lang="tr-TR" sz="2000" dirty="0"/>
              <a:t>değişim ve staj programlarından yararlanabilmekte ve yan dal </a:t>
            </a:r>
            <a:r>
              <a:rPr lang="tr-TR" sz="2000" dirty="0" smtClean="0"/>
              <a:t>yaparak uluslararası tecrübeye sahip olmaktadır.</a:t>
            </a:r>
          </a:p>
          <a:p>
            <a:pPr algn="just"/>
            <a:r>
              <a:rPr lang="tr-TR" sz="2000" dirty="0"/>
              <a:t>Çift Ana Dal – Yan </a:t>
            </a:r>
            <a:r>
              <a:rPr lang="tr-TR" sz="2000" dirty="0" smtClean="0"/>
              <a:t>Dal imkanı ile ilginize göre ilave dersler alabilmektesiniz.</a:t>
            </a:r>
          </a:p>
          <a:p>
            <a:pPr algn="just"/>
            <a:r>
              <a:rPr lang="tr-TR" sz="2000" dirty="0" smtClean="0"/>
              <a:t>Ulusal </a:t>
            </a:r>
            <a:r>
              <a:rPr lang="tr-TR" sz="2000" dirty="0"/>
              <a:t>ve </a:t>
            </a:r>
            <a:r>
              <a:rPr lang="tr-TR" sz="2000" dirty="0" smtClean="0"/>
              <a:t>Uluslararası düzeyde eğitim-öğretim </a:t>
            </a:r>
            <a:r>
              <a:rPr lang="tr-TR" sz="2000" dirty="0"/>
              <a:t>ve araştırma </a:t>
            </a:r>
            <a:r>
              <a:rPr lang="tr-TR" sz="2000" dirty="0" smtClean="0"/>
              <a:t>faaliyetleri yürütülmektedir</a:t>
            </a:r>
            <a:r>
              <a:rPr lang="tr-TR" sz="2000" dirty="0"/>
              <a:t>. </a:t>
            </a:r>
            <a:endParaRPr lang="tr-TR" sz="2000" dirty="0" smtClean="0"/>
          </a:p>
          <a:p>
            <a:pPr algn="just"/>
            <a:r>
              <a:rPr lang="tr-TR" sz="2000" dirty="0" smtClean="0"/>
              <a:t>Yüksel kaliteli bilimsel </a:t>
            </a:r>
            <a:r>
              <a:rPr lang="tr-TR" sz="2000" dirty="0"/>
              <a:t>ve akademik çalışmalar yapabilecek mezunlar verilmektedir.</a:t>
            </a:r>
          </a:p>
          <a:p>
            <a:pPr algn="just"/>
            <a:r>
              <a:rPr lang="tr-TR" sz="2000" dirty="0" smtClean="0"/>
              <a:t>Öncelikli </a:t>
            </a:r>
            <a:r>
              <a:rPr lang="tr-TR" sz="2000" dirty="0"/>
              <a:t>alanlarda araştırmalar yapan laboratuvar ile Ulusal ve Uluslararası alanda tanınan bir </a:t>
            </a:r>
            <a:r>
              <a:rPr lang="tr-TR" sz="2000" dirty="0" smtClean="0"/>
              <a:t>Fakülte </a:t>
            </a:r>
            <a:r>
              <a:rPr lang="tr-TR" sz="2000" dirty="0"/>
              <a:t>olmak için planlamalar yapmaktadır</a:t>
            </a:r>
            <a:r>
              <a:rPr lang="tr-TR" sz="2000" dirty="0" smtClean="0"/>
              <a:t>.</a:t>
            </a:r>
          </a:p>
          <a:p>
            <a:pPr algn="just"/>
            <a:r>
              <a:rPr lang="tr-TR" sz="2000" dirty="0" smtClean="0"/>
              <a:t>Mezunlar; Hastane, Laboratuvar, Devlet Araştırma Kurumları, Bakanlıklarda görev almaktadır.</a:t>
            </a:r>
          </a:p>
          <a:p>
            <a:pPr algn="just"/>
            <a:r>
              <a:rPr lang="tr-TR" sz="2000" dirty="0" err="1" smtClean="0"/>
              <a:t>Pedegojik</a:t>
            </a:r>
            <a:r>
              <a:rPr lang="tr-TR" sz="2000" dirty="0" smtClean="0"/>
              <a:t> Formasyon eğitimi alanlar Milli Eğitim ve özel okullarda öğretmen olarak da görev yapmaktadır. </a:t>
            </a:r>
          </a:p>
          <a:p>
            <a:pPr algn="just"/>
            <a:endParaRPr lang="tr-TR" sz="2000" dirty="0"/>
          </a:p>
        </p:txBody>
      </p:sp>
    </p:spTree>
    <p:extLst>
      <p:ext uri="{BB962C8B-B14F-4D97-AF65-F5344CB8AC3E}">
        <p14:creationId xmlns:p14="http://schemas.microsoft.com/office/powerpoint/2010/main" val="3444209139"/>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63433" t="49314" r="5631" b="37285"/>
          <a:stretch/>
        </p:blipFill>
        <p:spPr>
          <a:xfrm>
            <a:off x="0" y="-1"/>
            <a:ext cx="12143588" cy="2835565"/>
          </a:xfrm>
          <a:prstGeom prst="rect">
            <a:avLst/>
          </a:prstGeom>
        </p:spPr>
      </p:pic>
      <p:pic>
        <p:nvPicPr>
          <p:cNvPr id="5" name="Resim 4"/>
          <p:cNvPicPr>
            <a:picLocks noChangeAspect="1"/>
          </p:cNvPicPr>
          <p:nvPr/>
        </p:nvPicPr>
        <p:blipFill>
          <a:blip r:embed="rId3"/>
          <a:stretch>
            <a:fillRect/>
          </a:stretch>
        </p:blipFill>
        <p:spPr>
          <a:xfrm>
            <a:off x="231534" y="3114400"/>
            <a:ext cx="6889077" cy="2347163"/>
          </a:xfrm>
          <a:prstGeom prst="rect">
            <a:avLst/>
          </a:prstGeom>
        </p:spPr>
      </p:pic>
      <p:sp>
        <p:nvSpPr>
          <p:cNvPr id="6" name="Metin kutusu 5"/>
          <p:cNvSpPr txBox="1"/>
          <p:nvPr/>
        </p:nvSpPr>
        <p:spPr>
          <a:xfrm>
            <a:off x="7906327" y="3749964"/>
            <a:ext cx="3703782" cy="1477328"/>
          </a:xfrm>
          <a:prstGeom prst="rect">
            <a:avLst/>
          </a:prstGeom>
          <a:solidFill>
            <a:srgbClr val="FFC000"/>
          </a:solidFill>
        </p:spPr>
        <p:txBody>
          <a:bodyPr wrap="square" rtlCol="0">
            <a:spAutoFit/>
          </a:bodyPr>
          <a:lstStyle/>
          <a:p>
            <a:r>
              <a:rPr lang="tr-TR" dirty="0" smtClean="0"/>
              <a:t>İstatistik Bölümü</a:t>
            </a:r>
          </a:p>
          <a:p>
            <a:r>
              <a:rPr lang="tr-TR" dirty="0" smtClean="0"/>
              <a:t>Moleküler Biyoloji ve Genetik Bölümü</a:t>
            </a:r>
          </a:p>
          <a:p>
            <a:endParaRPr lang="tr-TR" dirty="0"/>
          </a:p>
          <a:p>
            <a:endParaRPr lang="tr-TR" dirty="0" smtClean="0"/>
          </a:p>
          <a:p>
            <a:r>
              <a:rPr lang="tr-TR" dirty="0" smtClean="0"/>
              <a:t>Henüz öğrenci almaya başlamamıştır.</a:t>
            </a:r>
            <a:endParaRPr lang="tr-TR" dirty="0"/>
          </a:p>
        </p:txBody>
      </p:sp>
    </p:spTree>
    <p:extLst>
      <p:ext uri="{BB962C8B-B14F-4D97-AF65-F5344CB8AC3E}">
        <p14:creationId xmlns:p14="http://schemas.microsoft.com/office/powerpoint/2010/main" val="3836058042"/>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033164" y="184727"/>
            <a:ext cx="2687781" cy="2087418"/>
          </a:xfrm>
        </p:spPr>
        <p:txBody>
          <a:bodyPr>
            <a:normAutofit/>
          </a:bodyPr>
          <a:lstStyle/>
          <a:p>
            <a:r>
              <a:rPr lang="tr-TR" dirty="0" smtClean="0"/>
              <a:t>YURTDIŞI ÖĞRENCİ SAYILARI</a:t>
            </a:r>
            <a:endParaRPr lang="tr-TR" dirty="0"/>
          </a:p>
        </p:txBody>
      </p:sp>
      <p:pic>
        <p:nvPicPr>
          <p:cNvPr id="4" name="İçerik Yer Tutucusu 3"/>
          <p:cNvPicPr>
            <a:picLocks noGrp="1" noChangeAspect="1"/>
          </p:cNvPicPr>
          <p:nvPr>
            <p:ph idx="1"/>
          </p:nvPr>
        </p:nvPicPr>
        <p:blipFill rotWithShape="1">
          <a:blip r:embed="rId2"/>
          <a:srcRect l="26315" t="26605" r="26656" b="24535"/>
          <a:stretch/>
        </p:blipFill>
        <p:spPr>
          <a:xfrm>
            <a:off x="0" y="0"/>
            <a:ext cx="8828888" cy="4920792"/>
          </a:xfrm>
          <a:prstGeom prst="rect">
            <a:avLst/>
          </a:prstGeom>
        </p:spPr>
      </p:pic>
      <p:pic>
        <p:nvPicPr>
          <p:cNvPr id="5" name="İçerik Yer Tutucusu 3"/>
          <p:cNvPicPr>
            <a:picLocks noChangeAspect="1"/>
          </p:cNvPicPr>
          <p:nvPr/>
        </p:nvPicPr>
        <p:blipFill rotWithShape="1">
          <a:blip r:embed="rId2"/>
          <a:srcRect l="55190" t="75403" r="26656" b="13324"/>
          <a:stretch/>
        </p:blipFill>
        <p:spPr>
          <a:xfrm>
            <a:off x="6632525" y="5015346"/>
            <a:ext cx="5448600" cy="1814946"/>
          </a:xfrm>
          <a:prstGeom prst="rect">
            <a:avLst/>
          </a:prstGeom>
        </p:spPr>
      </p:pic>
    </p:spTree>
    <p:extLst>
      <p:ext uri="{BB962C8B-B14F-4D97-AF65-F5344CB8AC3E}">
        <p14:creationId xmlns:p14="http://schemas.microsoft.com/office/powerpoint/2010/main" val="3944251130"/>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C460BE5-43DE-8B4E-1490-B6B64BFE8A74}"/>
              </a:ext>
            </a:extLst>
          </p:cNvPr>
          <p:cNvSpPr>
            <a:spLocks noGrp="1"/>
          </p:cNvSpPr>
          <p:nvPr>
            <p:ph type="ctrTitle"/>
          </p:nvPr>
        </p:nvSpPr>
        <p:spPr>
          <a:xfrm>
            <a:off x="7041856" y="2944090"/>
            <a:ext cx="4036334" cy="2387600"/>
          </a:xfrm>
        </p:spPr>
        <p:txBody>
          <a:bodyPr anchor="t">
            <a:normAutofit/>
          </a:bodyPr>
          <a:lstStyle/>
          <a:p>
            <a:r>
              <a:rPr lang="tr-TR" sz="5400" b="1" dirty="0">
                <a:latin typeface="Times New Roman" panose="02020603050405020304" pitchFamily="18" charset="0"/>
                <a:cs typeface="Times New Roman" panose="02020603050405020304" pitchFamily="18" charset="0"/>
              </a:rPr>
              <a:t>BİYOLOJİ BÖLÜMÜ</a:t>
            </a:r>
          </a:p>
        </p:txBody>
      </p:sp>
      <p:pic>
        <p:nvPicPr>
          <p:cNvPr id="6" name="Graphic 5" descr="Mikroskop">
            <a:extLst>
              <a:ext uri="{FF2B5EF4-FFF2-40B4-BE49-F238E27FC236}">
                <a16:creationId xmlns:a16="http://schemas.microsoft.com/office/drawing/2014/main" id="{3577283C-32E3-2244-F62B-D9B37020B3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68612" y="666728"/>
            <a:ext cx="5465791" cy="5465791"/>
          </a:xfrm>
          <a:prstGeom prst="rect">
            <a:avLst/>
          </a:prstGeom>
        </p:spPr>
      </p:pic>
      <p:pic>
        <p:nvPicPr>
          <p:cNvPr id="3" name="Resim 2">
            <a:extLst>
              <a:ext uri="{FF2B5EF4-FFF2-40B4-BE49-F238E27FC236}">
                <a16:creationId xmlns:a16="http://schemas.microsoft.com/office/drawing/2014/main" id="{5B4D006E-D022-A472-13C0-D4A02D5B66D7}"/>
              </a:ext>
            </a:extLst>
          </p:cNvPr>
          <p:cNvPicPr>
            <a:picLocks noChangeAspect="1"/>
          </p:cNvPicPr>
          <p:nvPr/>
        </p:nvPicPr>
        <p:blipFill>
          <a:blip r:embed="rId4"/>
          <a:stretch>
            <a:fillRect/>
          </a:stretch>
        </p:blipFill>
        <p:spPr>
          <a:xfrm>
            <a:off x="602374" y="420263"/>
            <a:ext cx="1724299" cy="1800000"/>
          </a:xfrm>
          <a:prstGeom prst="rect">
            <a:avLst/>
          </a:prstGeom>
        </p:spPr>
      </p:pic>
      <p:pic>
        <p:nvPicPr>
          <p:cNvPr id="4" name="Resim 3">
            <a:extLst>
              <a:ext uri="{FF2B5EF4-FFF2-40B4-BE49-F238E27FC236}">
                <a16:creationId xmlns:a16="http://schemas.microsoft.com/office/drawing/2014/main" id="{561079C5-AA76-7A4F-1C7E-A7F4E1C339D2}"/>
              </a:ext>
            </a:extLst>
          </p:cNvPr>
          <p:cNvPicPr>
            <a:picLocks noChangeAspect="1"/>
          </p:cNvPicPr>
          <p:nvPr/>
        </p:nvPicPr>
        <p:blipFill>
          <a:blip r:embed="rId5"/>
          <a:stretch>
            <a:fillRect/>
          </a:stretch>
        </p:blipFill>
        <p:spPr>
          <a:xfrm>
            <a:off x="9895176" y="420263"/>
            <a:ext cx="1800000" cy="1800000"/>
          </a:xfrm>
          <a:prstGeom prst="rect">
            <a:avLst/>
          </a:prstGeom>
        </p:spPr>
      </p:pic>
    </p:spTree>
    <p:extLst>
      <p:ext uri="{BB962C8B-B14F-4D97-AF65-F5344CB8AC3E}">
        <p14:creationId xmlns:p14="http://schemas.microsoft.com/office/powerpoint/2010/main" val="319086134"/>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40436" y="365125"/>
            <a:ext cx="3013364" cy="1325563"/>
          </a:xfrm>
        </p:spPr>
        <p:txBody>
          <a:bodyPr/>
          <a:lstStyle/>
          <a:p>
            <a:r>
              <a:rPr lang="tr-TR" dirty="0" smtClean="0"/>
              <a:t>BİYOLOJİ BÖLÜMÜ</a:t>
            </a:r>
            <a:endParaRPr lang="tr-TR" dirty="0"/>
          </a:p>
        </p:txBody>
      </p:sp>
      <p:pic>
        <p:nvPicPr>
          <p:cNvPr id="4" name="Resim 3"/>
          <p:cNvPicPr>
            <a:picLocks noChangeAspect="1"/>
          </p:cNvPicPr>
          <p:nvPr/>
        </p:nvPicPr>
        <p:blipFill rotWithShape="1">
          <a:blip r:embed="rId2"/>
          <a:srcRect l="25825" t="27091" r="39901" b="38160"/>
          <a:stretch/>
        </p:blipFill>
        <p:spPr>
          <a:xfrm>
            <a:off x="0" y="0"/>
            <a:ext cx="8049562" cy="4378035"/>
          </a:xfrm>
          <a:prstGeom prst="rect">
            <a:avLst/>
          </a:prstGeom>
        </p:spPr>
      </p:pic>
      <p:pic>
        <p:nvPicPr>
          <p:cNvPr id="5" name="İçerik Yer Tutucusu 4"/>
          <p:cNvPicPr>
            <a:picLocks noGrp="1" noChangeAspect="1"/>
          </p:cNvPicPr>
          <p:nvPr>
            <p:ph idx="1"/>
          </p:nvPr>
        </p:nvPicPr>
        <p:blipFill rotWithShape="1">
          <a:blip r:embed="rId2"/>
          <a:srcRect l="60570" t="62403" r="10331" b="25014"/>
          <a:stretch/>
        </p:blipFill>
        <p:spPr>
          <a:xfrm>
            <a:off x="1501192" y="4378034"/>
            <a:ext cx="10690808" cy="2479965"/>
          </a:xfrm>
          <a:prstGeom prst="rect">
            <a:avLst/>
          </a:prstGeom>
        </p:spPr>
      </p:pic>
    </p:spTree>
    <p:extLst>
      <p:ext uri="{BB962C8B-B14F-4D97-AF65-F5344CB8AC3E}">
        <p14:creationId xmlns:p14="http://schemas.microsoft.com/office/powerpoint/2010/main" val="3245533420"/>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2BDB0D1-247B-ABDD-657C-37ACA55A8772}"/>
              </a:ext>
            </a:extLst>
          </p:cNvPr>
          <p:cNvSpPr>
            <a:spLocks noGrp="1"/>
          </p:cNvSpPr>
          <p:nvPr>
            <p:ph idx="1"/>
          </p:nvPr>
        </p:nvSpPr>
        <p:spPr>
          <a:xfrm>
            <a:off x="487422" y="987686"/>
            <a:ext cx="5908555" cy="3979585"/>
          </a:xfrm>
        </p:spPr>
        <p:txBody>
          <a:bodyPr anchor="ctr">
            <a:noAutofit/>
          </a:bodyPr>
          <a:lstStyle/>
          <a:p>
            <a:pPr algn="just"/>
            <a:r>
              <a:rPr lang="tr-TR" sz="2000" dirty="0" smtClean="0">
                <a:effectLst/>
                <a:latin typeface="Times New Roman" panose="02020603050405020304" pitchFamily="18" charset="0"/>
                <a:ea typeface="Calibri" panose="020F0502020204030204" pitchFamily="34" charset="0"/>
                <a:cs typeface="Times New Roman" panose="02020603050405020304" pitchFamily="18" charset="0"/>
              </a:rPr>
              <a:t>Biyoloji Bölümü, </a:t>
            </a: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1994'te Fen-Edebiyat Fakültesi bünyesinde kurulmuş, ilk öğrencilerini 1999-2000 akademik yılında almıştır. </a:t>
            </a:r>
            <a:endParaRPr lang="tr-TR"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tr-TR" sz="2000" dirty="0" smtClean="0">
                <a:effectLst/>
                <a:latin typeface="Times New Roman" panose="02020603050405020304" pitchFamily="18" charset="0"/>
                <a:ea typeface="Calibri" panose="020F0502020204030204" pitchFamily="34" charset="0"/>
                <a:cs typeface="Times New Roman" panose="02020603050405020304" pitchFamily="18" charset="0"/>
              </a:rPr>
              <a:t>Bölümümüzde </a:t>
            </a: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16 araştırma laboratuvarı, 1 öğrenci laboratuvarı, 1 Bölüm müzesi ve 1 </a:t>
            </a:r>
            <a:r>
              <a:rPr lang="tr-TR" sz="2000" dirty="0" err="1">
                <a:effectLst/>
                <a:latin typeface="Times New Roman" panose="02020603050405020304" pitchFamily="18" charset="0"/>
                <a:ea typeface="Calibri" panose="020F0502020204030204" pitchFamily="34" charset="0"/>
                <a:cs typeface="Times New Roman" panose="02020603050405020304" pitchFamily="18" charset="0"/>
              </a:rPr>
              <a:t>Herbaryum</a:t>
            </a: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 bulunmaktadır. </a:t>
            </a:r>
            <a:endParaRPr lang="tr-TR" sz="2000" dirty="0"/>
          </a:p>
        </p:txBody>
      </p:sp>
      <p:pic>
        <p:nvPicPr>
          <p:cNvPr id="5" name="Resim 4" descr="iç mekan, sahne, mobilya, duvar içeren bir resim&#10;&#10;Açıklama otomatik olarak oluşturuldu">
            <a:extLst>
              <a:ext uri="{FF2B5EF4-FFF2-40B4-BE49-F238E27FC236}">
                <a16:creationId xmlns:a16="http://schemas.microsoft.com/office/drawing/2014/main" id="{E79D6972-206F-49A3-BB2D-28E1CB411242}"/>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r="-4" b="-4"/>
          <a:stretch/>
        </p:blipFill>
        <p:spPr>
          <a:xfrm>
            <a:off x="7083423" y="581892"/>
            <a:ext cx="4397433" cy="2518756"/>
          </a:xfrm>
          <a:prstGeom prst="rect">
            <a:avLst/>
          </a:prstGeom>
        </p:spPr>
      </p:pic>
      <p:pic>
        <p:nvPicPr>
          <p:cNvPr id="4" name="Resim 3" descr="duvar, iç mekan, metin, televizyon içeren bir resim&#10;&#10;Açıklama otomatik olarak oluşturuldu">
            <a:extLst>
              <a:ext uri="{FF2B5EF4-FFF2-40B4-BE49-F238E27FC236}">
                <a16:creationId xmlns:a16="http://schemas.microsoft.com/office/drawing/2014/main" id="{01C743DD-F5BA-4FAE-B75B-BA48EDD172C4}"/>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8021829" y="2769487"/>
            <a:ext cx="2518756" cy="4395569"/>
          </a:xfrm>
          <a:prstGeom prst="rect">
            <a:avLst/>
          </a:prstGeom>
        </p:spPr>
      </p:pic>
      <p:sp>
        <p:nvSpPr>
          <p:cNvPr id="7" name="Metin kutusu 6"/>
          <p:cNvSpPr txBox="1"/>
          <p:nvPr/>
        </p:nvSpPr>
        <p:spPr>
          <a:xfrm>
            <a:off x="387927" y="110836"/>
            <a:ext cx="6844145" cy="584775"/>
          </a:xfrm>
          <a:prstGeom prst="rect">
            <a:avLst/>
          </a:prstGeom>
          <a:noFill/>
        </p:spPr>
        <p:txBody>
          <a:bodyPr wrap="square" rtlCol="0">
            <a:spAutoFit/>
          </a:bodyPr>
          <a:lstStyle/>
          <a:p>
            <a:r>
              <a:rPr lang="tr-TR" sz="3200" dirty="0" smtClean="0">
                <a:solidFill>
                  <a:srgbClr val="FFC000"/>
                </a:solidFill>
              </a:rPr>
              <a:t>SINIFLAR VE BİLGİLENDİRME EKRANLARI</a:t>
            </a:r>
            <a:endParaRPr lang="tr-TR" sz="3200" dirty="0">
              <a:solidFill>
                <a:srgbClr val="FFC000"/>
              </a:solidFill>
            </a:endParaRPr>
          </a:p>
        </p:txBody>
      </p:sp>
    </p:spTree>
    <p:extLst>
      <p:ext uri="{BB962C8B-B14F-4D97-AF65-F5344CB8AC3E}">
        <p14:creationId xmlns:p14="http://schemas.microsoft.com/office/powerpoint/2010/main" val="4126942238"/>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1F08CF7-8681-FE7F-863F-B6CE531C11B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1647" y="393681"/>
            <a:ext cx="3005162" cy="1374838"/>
          </a:xfrm>
          <a:prstGeom prst="rect">
            <a:avLst/>
          </a:prstGeom>
        </p:spPr>
      </p:pic>
      <p:pic>
        <p:nvPicPr>
          <p:cNvPr id="5" name="Resim 4">
            <a:extLst>
              <a:ext uri="{FF2B5EF4-FFF2-40B4-BE49-F238E27FC236}">
                <a16:creationId xmlns:a16="http://schemas.microsoft.com/office/drawing/2014/main" id="{2C9BEDA2-1951-C46F-6278-8845542A142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581648" y="3492952"/>
            <a:ext cx="3005162" cy="1374838"/>
          </a:xfrm>
          <a:prstGeom prst="rect">
            <a:avLst/>
          </a:prstGeom>
        </p:spPr>
      </p:pic>
      <p:pic>
        <p:nvPicPr>
          <p:cNvPr id="6" name="Resim 5">
            <a:extLst>
              <a:ext uri="{FF2B5EF4-FFF2-40B4-BE49-F238E27FC236}">
                <a16:creationId xmlns:a16="http://schemas.microsoft.com/office/drawing/2014/main" id="{26867540-F0DF-C7A8-0AC1-C5C0A9B04C89}"/>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581648" y="5042588"/>
            <a:ext cx="3005162" cy="1374838"/>
          </a:xfrm>
          <a:prstGeom prst="rect">
            <a:avLst/>
          </a:prstGeom>
        </p:spPr>
      </p:pic>
      <p:sp>
        <p:nvSpPr>
          <p:cNvPr id="3" name="İçerik Yer Tutucusu 2">
            <a:extLst>
              <a:ext uri="{FF2B5EF4-FFF2-40B4-BE49-F238E27FC236}">
                <a16:creationId xmlns:a16="http://schemas.microsoft.com/office/drawing/2014/main" id="{08034DE8-46C5-3EAF-1EF9-3DA14B677BC5}"/>
              </a:ext>
            </a:extLst>
          </p:cNvPr>
          <p:cNvSpPr>
            <a:spLocks noGrp="1"/>
          </p:cNvSpPr>
          <p:nvPr>
            <p:ph idx="1"/>
          </p:nvPr>
        </p:nvSpPr>
        <p:spPr>
          <a:xfrm>
            <a:off x="3904085" y="100171"/>
            <a:ext cx="7115139" cy="4767619"/>
          </a:xfrm>
        </p:spPr>
        <p:txBody>
          <a:bodyPr anchor="t">
            <a:noAutofit/>
          </a:bodyPr>
          <a:lstStyle/>
          <a:p>
            <a:pPr algn="just"/>
            <a:r>
              <a:rPr lang="tr-TR" sz="2000" dirty="0" smtClean="0">
                <a:latin typeface="Times New Roman" panose="02020603050405020304" pitchFamily="18" charset="0"/>
                <a:cs typeface="Times New Roman" panose="02020603050405020304" pitchFamily="18" charset="0"/>
              </a:rPr>
              <a:t>Bu </a:t>
            </a:r>
            <a:r>
              <a:rPr lang="tr-TR" sz="2000" dirty="0">
                <a:latin typeface="Times New Roman" panose="02020603050405020304" pitchFamily="18" charset="0"/>
                <a:cs typeface="Times New Roman" panose="02020603050405020304" pitchFamily="18" charset="0"/>
              </a:rPr>
              <a:t>çerçevede lisansüstü seminerler, biyolojik eğitimler, bilimsel konferanslar, teknik geziler, poster günleri, müze ve </a:t>
            </a:r>
            <a:r>
              <a:rPr lang="tr-TR" sz="2000" dirty="0" err="1">
                <a:latin typeface="Times New Roman" panose="02020603050405020304" pitchFamily="18" charset="0"/>
                <a:cs typeface="Times New Roman" panose="02020603050405020304" pitchFamily="18" charset="0"/>
              </a:rPr>
              <a:t>herbaryum</a:t>
            </a:r>
            <a:r>
              <a:rPr lang="tr-TR" sz="2000" dirty="0">
                <a:latin typeface="Times New Roman" panose="02020603050405020304" pitchFamily="18" charset="0"/>
                <a:cs typeface="Times New Roman" panose="02020603050405020304" pitchFamily="18" charset="0"/>
              </a:rPr>
              <a:t> tanıtım çalışmaları vb. aktiviteler gerçekleştirilmektedir.</a:t>
            </a:r>
          </a:p>
          <a:p>
            <a:pPr algn="just"/>
            <a:r>
              <a:rPr lang="tr-TR" sz="2000" dirty="0" smtClean="0">
                <a:latin typeface="Times New Roman" panose="02020603050405020304" pitchFamily="18" charset="0"/>
                <a:cs typeface="Times New Roman" panose="02020603050405020304" pitchFamily="18" charset="0"/>
              </a:rPr>
              <a:t>Avrupa </a:t>
            </a:r>
            <a:r>
              <a:rPr lang="tr-TR" sz="2000" dirty="0">
                <a:latin typeface="Times New Roman" panose="02020603050405020304" pitchFamily="18" charset="0"/>
                <a:cs typeface="Times New Roman" panose="02020603050405020304" pitchFamily="18" charset="0"/>
              </a:rPr>
              <a:t>Birliği, Tübitak, </a:t>
            </a:r>
            <a:r>
              <a:rPr lang="tr-TR" sz="2000" dirty="0" smtClean="0">
                <a:latin typeface="Times New Roman" panose="02020603050405020304" pitchFamily="18" charset="0"/>
                <a:cs typeface="Times New Roman" panose="02020603050405020304" pitchFamily="18" charset="0"/>
              </a:rPr>
              <a:t>Bakanlık destekli projeler </a:t>
            </a:r>
            <a:r>
              <a:rPr lang="tr-TR" sz="2000" dirty="0">
                <a:latin typeface="Times New Roman" panose="02020603050405020304" pitchFamily="18" charset="0"/>
                <a:cs typeface="Times New Roman" panose="02020603050405020304" pitchFamily="18" charset="0"/>
              </a:rPr>
              <a:t>sayesinde öğrencilerimize akademik gelişim fırsatlarının yanı sıra burs olanakları da sağlanabilmektedir</a:t>
            </a:r>
            <a:r>
              <a:rPr lang="tr-TR" sz="2000" dirty="0" smtClean="0">
                <a:latin typeface="Times New Roman" panose="02020603050405020304" pitchFamily="18" charset="0"/>
                <a:cs typeface="Times New Roman" panose="02020603050405020304" pitchFamily="18" charset="0"/>
              </a:rPr>
              <a:t>.</a:t>
            </a:r>
          </a:p>
          <a:p>
            <a:pPr algn="just"/>
            <a:r>
              <a:rPr lang="tr-TR" sz="2000" dirty="0">
                <a:latin typeface="Times New Roman" panose="02020603050405020304" pitchFamily="18" charset="0"/>
                <a:ea typeface="Calibri" panose="020F0502020204030204" pitchFamily="34" charset="0"/>
                <a:cs typeface="Times New Roman" panose="02020603050405020304" pitchFamily="18" charset="0"/>
              </a:rPr>
              <a:t>Akademik açıdan donanımlı ve güncel araştırma konuları hakkında bilgi sahibi olacak şekilde yetiştirerek </a:t>
            </a:r>
            <a:r>
              <a:rPr lang="tr-TR" sz="2000" dirty="0" err="1">
                <a:latin typeface="Times New Roman" panose="02020603050405020304" pitchFamily="18" charset="0"/>
                <a:ea typeface="Calibri" panose="020F0502020204030204" pitchFamily="34" charset="0"/>
                <a:cs typeface="Times New Roman" panose="02020603050405020304" pitchFamily="18" charset="0"/>
              </a:rPr>
              <a:t>inovatif</a:t>
            </a:r>
            <a:r>
              <a:rPr lang="tr-TR" sz="2000" dirty="0">
                <a:latin typeface="Times New Roman" panose="02020603050405020304" pitchFamily="18" charset="0"/>
                <a:ea typeface="Calibri" panose="020F0502020204030204" pitchFamily="34" charset="0"/>
                <a:cs typeface="Times New Roman" panose="02020603050405020304" pitchFamily="18" charset="0"/>
              </a:rPr>
              <a:t> bir gelecek için hazırlamaktır. </a:t>
            </a:r>
          </a:p>
          <a:p>
            <a:pPr algn="just"/>
            <a:r>
              <a:rPr lang="tr-TR" sz="2000" dirty="0">
                <a:latin typeface="Times New Roman" panose="02020603050405020304" pitchFamily="18" charset="0"/>
                <a:ea typeface="Calibri" panose="020F0502020204030204" pitchFamily="34" charset="0"/>
                <a:cs typeface="Times New Roman" panose="02020603050405020304" pitchFamily="18" charset="0"/>
              </a:rPr>
              <a:t>Hedefimiz, biyolojik bilimlerde gün geçtikçe ortaya çıkan önemli alanların araştırılması ile eğitici fırsatlar sunmaktır. 21. yüzyılın bilimi olarak görülen biyoloji bilimi, çevresel politikanın oluşturulmasındaki zorunluluk, biyolojik zenginliklerin korunması ve </a:t>
            </a:r>
            <a:r>
              <a:rPr lang="tr-TR" sz="2000" dirty="0" err="1">
                <a:latin typeface="Times New Roman" panose="02020603050405020304" pitchFamily="18" charset="0"/>
                <a:ea typeface="Calibri" panose="020F0502020204030204" pitchFamily="34" charset="0"/>
                <a:cs typeface="Times New Roman" panose="02020603050405020304" pitchFamily="18" charset="0"/>
              </a:rPr>
              <a:t>biyoteknolojiyi</a:t>
            </a:r>
            <a:r>
              <a:rPr lang="tr-TR" sz="2000" dirty="0">
                <a:latin typeface="Times New Roman" panose="02020603050405020304" pitchFamily="18" charset="0"/>
                <a:ea typeface="Calibri" panose="020F0502020204030204" pitchFamily="34" charset="0"/>
                <a:cs typeface="Times New Roman" panose="02020603050405020304" pitchFamily="18" charset="0"/>
              </a:rPr>
              <a:t> kullanan sektörleri etkin hale getirmesi nedeni ile gerek dünya gerekse Türkiye için hayati bir öneme sahiptir. </a:t>
            </a:r>
            <a:endParaRPr lang="tr-TR" sz="2000" dirty="0">
              <a:latin typeface="Times New Roman" panose="02020603050405020304" pitchFamily="18" charset="0"/>
              <a:cs typeface="Times New Roman" panose="02020603050405020304" pitchFamily="18" charset="0"/>
            </a:endParaRPr>
          </a:p>
        </p:txBody>
      </p:sp>
      <p:pic>
        <p:nvPicPr>
          <p:cNvPr id="8" name="Resim 7">
            <a:extLst>
              <a:ext uri="{FF2B5EF4-FFF2-40B4-BE49-F238E27FC236}">
                <a16:creationId xmlns:a16="http://schemas.microsoft.com/office/drawing/2014/main" id="{ADF7110A-B262-F399-8175-A17412C93B3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3520" y="1915181"/>
            <a:ext cx="3006000" cy="1423740"/>
          </a:xfrm>
          <a:prstGeom prst="rect">
            <a:avLst/>
          </a:prstGeom>
        </p:spPr>
      </p:pic>
      <p:pic>
        <p:nvPicPr>
          <p:cNvPr id="2" name="Resim 1"/>
          <p:cNvPicPr>
            <a:picLocks noChangeAspect="1"/>
          </p:cNvPicPr>
          <p:nvPr/>
        </p:nvPicPr>
        <p:blipFill>
          <a:blip r:embed="rId8"/>
          <a:stretch>
            <a:fillRect/>
          </a:stretch>
        </p:blipFill>
        <p:spPr>
          <a:xfrm>
            <a:off x="10510982" y="5132201"/>
            <a:ext cx="1681018" cy="1725799"/>
          </a:xfrm>
          <a:prstGeom prst="rect">
            <a:avLst/>
          </a:prstGeom>
        </p:spPr>
      </p:pic>
      <p:pic>
        <p:nvPicPr>
          <p:cNvPr id="7" name="Resim 6"/>
          <p:cNvPicPr>
            <a:picLocks noChangeAspect="1"/>
          </p:cNvPicPr>
          <p:nvPr/>
        </p:nvPicPr>
        <p:blipFill>
          <a:blip r:embed="rId9"/>
          <a:stretch>
            <a:fillRect/>
          </a:stretch>
        </p:blipFill>
        <p:spPr>
          <a:xfrm>
            <a:off x="4261482" y="5101636"/>
            <a:ext cx="1705209" cy="1753622"/>
          </a:xfrm>
          <a:prstGeom prst="rect">
            <a:avLst/>
          </a:prstGeom>
        </p:spPr>
      </p:pic>
      <p:pic>
        <p:nvPicPr>
          <p:cNvPr id="9" name="Resim 8"/>
          <p:cNvPicPr>
            <a:picLocks noChangeAspect="1"/>
          </p:cNvPicPr>
          <p:nvPr/>
        </p:nvPicPr>
        <p:blipFill>
          <a:blip r:embed="rId10"/>
          <a:stretch>
            <a:fillRect/>
          </a:stretch>
        </p:blipFill>
        <p:spPr>
          <a:xfrm>
            <a:off x="7387185" y="5101636"/>
            <a:ext cx="1713263" cy="1756364"/>
          </a:xfrm>
          <a:prstGeom prst="rect">
            <a:avLst/>
          </a:prstGeom>
        </p:spPr>
      </p:pic>
    </p:spTree>
    <p:extLst>
      <p:ext uri="{BB962C8B-B14F-4D97-AF65-F5344CB8AC3E}">
        <p14:creationId xmlns:p14="http://schemas.microsoft.com/office/powerpoint/2010/main" val="1527088660"/>
      </p:ext>
    </p:extLst>
  </p:cSld>
  <p:clrMapOvr>
    <a:masterClrMapping/>
  </p:clrMapOvr>
  <mc:AlternateContent xmlns:mc="http://schemas.openxmlformats.org/markup-compatibility/2006" xmlns:p14="http://schemas.microsoft.com/office/powerpoint/2010/main">
    <mc:Choice Requires="p14">
      <p:transition spd="slow" p14:dur="100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1024</TotalTime>
  <Words>1341</Words>
  <Application>Microsoft Office PowerPoint</Application>
  <PresentationFormat>Geniş ekran</PresentationFormat>
  <Paragraphs>187</Paragraphs>
  <Slides>30</Slides>
  <Notes>1</Notes>
  <HiddenSlides>0</HiddenSlides>
  <MMClips>1</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30</vt:i4>
      </vt:variant>
    </vt:vector>
  </HeadingPairs>
  <TitlesOfParts>
    <vt:vector size="38" baseType="lpstr">
      <vt:lpstr>Arial</vt:lpstr>
      <vt:lpstr>Arial Nova Light</vt:lpstr>
      <vt:lpstr>Calibri</vt:lpstr>
      <vt:lpstr>Calibri Light</vt:lpstr>
      <vt:lpstr>inherit</vt:lpstr>
      <vt:lpstr>Times New Roman</vt:lpstr>
      <vt:lpstr>Wingdings</vt:lpstr>
      <vt:lpstr>Office Teması</vt:lpstr>
      <vt:lpstr>FEN FAKÜLTESİ TANITIM</vt:lpstr>
      <vt:lpstr>Sunum İçeriği</vt:lpstr>
      <vt:lpstr>ÖĞRENCİ-AKADEMİK PERSONEL SAYILARI</vt:lpstr>
      <vt:lpstr>PowerPoint Sunusu</vt:lpstr>
      <vt:lpstr>YURTDIŞI ÖĞRENCİ SAYILARI</vt:lpstr>
      <vt:lpstr>BİYOLOJİ BÖLÜMÜ</vt:lpstr>
      <vt:lpstr>BİYOLOJİ BÖLÜMÜ</vt:lpstr>
      <vt:lpstr>PowerPoint Sunusu</vt:lpstr>
      <vt:lpstr>PowerPoint Sunusu</vt:lpstr>
      <vt:lpstr>ARAŞTIRMA ve UYGULAMA MERKEZLERİ </vt:lpstr>
      <vt:lpstr>Bölüm Öğretim Üyelerinin Görev aldığı diğer Araştırma Merkezleri</vt:lpstr>
      <vt:lpstr>PowerPoint Sunusu</vt:lpstr>
      <vt:lpstr>FİZİK BÖLÜMÜ</vt:lpstr>
      <vt:lpstr>PowerPoint Sunusu</vt:lpstr>
      <vt:lpstr>PowerPoint Sunusu</vt:lpstr>
      <vt:lpstr>PowerPoint Sunusu</vt:lpstr>
      <vt:lpstr>PowerPoint Sunusu</vt:lpstr>
      <vt:lpstr>KİMYA BÖLÜMÜ</vt:lpstr>
      <vt:lpstr>KİMYA BÖLÜMÜ</vt:lpstr>
      <vt:lpstr>PowerPoint Sunusu</vt:lpstr>
      <vt:lpstr>PowerPoint Sunusu</vt:lpstr>
      <vt:lpstr>PowerPoint Sunusu</vt:lpstr>
      <vt:lpstr>MATEMATİK BÖLÜMÜ</vt:lpstr>
      <vt:lpstr>MATEMATİK BÖLÜMÜ</vt:lpstr>
      <vt:lpstr>Bir matematikçi sanmaz fakat bilir, inandırmaya çalışmaz çünkü ispat eder. </vt:lpstr>
      <vt:lpstr>AMAÇ </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Windows Kullanıcısı</dc:creator>
  <cp:lastModifiedBy>Windows Kullanıcısı</cp:lastModifiedBy>
  <cp:revision>146</cp:revision>
  <dcterms:created xsi:type="dcterms:W3CDTF">2022-09-09T11:15:22Z</dcterms:created>
  <dcterms:modified xsi:type="dcterms:W3CDTF">2025-04-16T07:37:04Z</dcterms:modified>
</cp:coreProperties>
</file>