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 id="2147484195" r:id="rId2"/>
  </p:sldMasterIdLst>
  <p:notesMasterIdLst>
    <p:notesMasterId r:id="rId110"/>
  </p:notesMasterIdLst>
  <p:handoutMasterIdLst>
    <p:handoutMasterId r:id="rId111"/>
  </p:handoutMasterIdLst>
  <p:sldIdLst>
    <p:sldId id="256" r:id="rId3"/>
    <p:sldId id="372" r:id="rId4"/>
    <p:sldId id="257" r:id="rId5"/>
    <p:sldId id="376" r:id="rId6"/>
    <p:sldId id="266" r:id="rId7"/>
    <p:sldId id="265" r:id="rId8"/>
    <p:sldId id="264" r:id="rId9"/>
    <p:sldId id="263" r:id="rId10"/>
    <p:sldId id="262" r:id="rId11"/>
    <p:sldId id="400" r:id="rId12"/>
    <p:sldId id="401" r:id="rId13"/>
    <p:sldId id="402" r:id="rId14"/>
    <p:sldId id="261" r:id="rId15"/>
    <p:sldId id="331" r:id="rId16"/>
    <p:sldId id="422" r:id="rId17"/>
    <p:sldId id="406" r:id="rId18"/>
    <p:sldId id="405" r:id="rId19"/>
    <p:sldId id="333" r:id="rId20"/>
    <p:sldId id="336" r:id="rId21"/>
    <p:sldId id="373" r:id="rId22"/>
    <p:sldId id="351" r:id="rId23"/>
    <p:sldId id="337" r:id="rId24"/>
    <p:sldId id="397" r:id="rId25"/>
    <p:sldId id="338" r:id="rId26"/>
    <p:sldId id="339" r:id="rId27"/>
    <p:sldId id="340" r:id="rId28"/>
    <p:sldId id="341" r:id="rId29"/>
    <p:sldId id="342" r:id="rId30"/>
    <p:sldId id="343" r:id="rId31"/>
    <p:sldId id="407" r:id="rId32"/>
    <p:sldId id="344" r:id="rId33"/>
    <p:sldId id="408" r:id="rId34"/>
    <p:sldId id="398" r:id="rId35"/>
    <p:sldId id="399" r:id="rId36"/>
    <p:sldId id="349" r:id="rId37"/>
    <p:sldId id="409" r:id="rId38"/>
    <p:sldId id="353" r:id="rId39"/>
    <p:sldId id="352" r:id="rId40"/>
    <p:sldId id="354" r:id="rId41"/>
    <p:sldId id="355" r:id="rId42"/>
    <p:sldId id="390" r:id="rId43"/>
    <p:sldId id="420" r:id="rId44"/>
    <p:sldId id="287" r:id="rId45"/>
    <p:sldId id="391" r:id="rId46"/>
    <p:sldId id="273" r:id="rId47"/>
    <p:sldId id="392" r:id="rId48"/>
    <p:sldId id="393" r:id="rId49"/>
    <p:sldId id="394" r:id="rId50"/>
    <p:sldId id="356" r:id="rId51"/>
    <p:sldId id="395" r:id="rId52"/>
    <p:sldId id="381" r:id="rId53"/>
    <p:sldId id="357" r:id="rId54"/>
    <p:sldId id="361" r:id="rId55"/>
    <p:sldId id="278" r:id="rId56"/>
    <p:sldId id="411" r:id="rId57"/>
    <p:sldId id="413" r:id="rId58"/>
    <p:sldId id="388" r:id="rId59"/>
    <p:sldId id="403" r:id="rId60"/>
    <p:sldId id="412" r:id="rId61"/>
    <p:sldId id="283" r:id="rId62"/>
    <p:sldId id="374" r:id="rId63"/>
    <p:sldId id="386" r:id="rId64"/>
    <p:sldId id="375" r:id="rId65"/>
    <p:sldId id="385" r:id="rId66"/>
    <p:sldId id="404" r:id="rId67"/>
    <p:sldId id="423" r:id="rId68"/>
    <p:sldId id="415" r:id="rId69"/>
    <p:sldId id="421" r:id="rId70"/>
    <p:sldId id="416" r:id="rId71"/>
    <p:sldId id="442" r:id="rId72"/>
    <p:sldId id="443" r:id="rId73"/>
    <p:sldId id="444" r:id="rId74"/>
    <p:sldId id="445" r:id="rId75"/>
    <p:sldId id="446" r:id="rId76"/>
    <p:sldId id="447" r:id="rId77"/>
    <p:sldId id="448" r:id="rId78"/>
    <p:sldId id="449" r:id="rId79"/>
    <p:sldId id="450" r:id="rId80"/>
    <p:sldId id="451" r:id="rId81"/>
    <p:sldId id="452" r:id="rId82"/>
    <p:sldId id="453" r:id="rId83"/>
    <p:sldId id="454" r:id="rId84"/>
    <p:sldId id="455" r:id="rId85"/>
    <p:sldId id="456" r:id="rId86"/>
    <p:sldId id="457" r:id="rId87"/>
    <p:sldId id="481" r:id="rId88"/>
    <p:sldId id="482" r:id="rId89"/>
    <p:sldId id="483" r:id="rId90"/>
    <p:sldId id="484" r:id="rId91"/>
    <p:sldId id="485" r:id="rId92"/>
    <p:sldId id="486" r:id="rId93"/>
    <p:sldId id="487" r:id="rId94"/>
    <p:sldId id="458" r:id="rId95"/>
    <p:sldId id="459" r:id="rId96"/>
    <p:sldId id="460" r:id="rId97"/>
    <p:sldId id="461" r:id="rId98"/>
    <p:sldId id="462" r:id="rId99"/>
    <p:sldId id="479" r:id="rId100"/>
    <p:sldId id="477" r:id="rId101"/>
    <p:sldId id="464" r:id="rId102"/>
    <p:sldId id="478" r:id="rId103"/>
    <p:sldId id="480" r:id="rId104"/>
    <p:sldId id="466" r:id="rId105"/>
    <p:sldId id="470" r:id="rId106"/>
    <p:sldId id="475" r:id="rId107"/>
    <p:sldId id="476" r:id="rId108"/>
    <p:sldId id="419" r:id="rId109"/>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3002" autoAdjust="0"/>
  </p:normalViewPr>
  <p:slideViewPr>
    <p:cSldViewPr snapToGrid="0">
      <p:cViewPr varScale="1">
        <p:scale>
          <a:sx n="67" d="100"/>
          <a:sy n="67" d="100"/>
        </p:scale>
        <p:origin x="864"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Bilal SÖĞÜT</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Necip ATAR</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Lst>
  <dgm:cxnLst>
    <dgm:cxn modelId="{E063F709-AECC-4CC4-A8B9-6DA5209E9054}" type="presOf" srcId="{F35B3B63-A517-43E2-B8F4-D4F24259DAD0}" destId="{4B10727F-1291-4BCB-9E65-61C5D28F851F}" srcOrd="0" destOrd="0" presId="urn:microsoft.com/office/officeart/2005/8/layout/hierarchy1"/>
    <dgm:cxn modelId="{2DDA6B1E-31BC-416A-8232-268498B35941}" type="presOf" srcId="{B8000792-2B1B-4AB5-8A13-3AF23A929897}" destId="{D9753188-1936-4EE5-8CEA-93FE745C7FE8}"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61817055-9031-4958-AA49-8CB7408AE70A}" type="presOf" srcId="{3ADE898B-3499-4786-A297-02479B17B3A6}" destId="{B72984D9-24C2-4724-8522-BEC87656CF6C}"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489972B3-72E1-473C-BF59-9405F8FD1E5C}" srcId="{2C96B739-9F97-46C0-B76A-2CB52DFE04E6}" destId="{3ADE898B-3499-4786-A297-02479B17B3A6}" srcOrd="0" destOrd="0" parTransId="{B1771CC0-9F8F-49E2-A03C-E0E2751B3513}" sibTransId="{C18284F2-2293-4D8A-8F6D-B2F9FEA8B868}"/>
    <dgm:cxn modelId="{E5679BCF-EDB7-4E7A-97C3-7FF0C395B05B}" type="presOf" srcId="{987259EA-9F13-4A73-A7BD-F7855D780085}" destId="{B7709C76-3FD9-417D-B1B8-51B9EB1CB2C6}" srcOrd="0" destOrd="0" presId="urn:microsoft.com/office/officeart/2005/8/layout/hierarchy1"/>
    <dgm:cxn modelId="{424B38D6-B3C2-4B42-BC23-6ECDD9EB4467}" type="presOf" srcId="{2C96B739-9F97-46C0-B76A-2CB52DFE04E6}" destId="{4C22544B-E17B-4FC6-BCE1-BCFBCB2168D5}"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Tamer CEYLAN</a:t>
          </a:r>
          <a:endParaRPr lang="tr-TR" sz="1000" b="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CB49F150-E10C-41FF-8BF8-DD7AFDC8F46C}" type="presOf" srcId="{9B333C46-BDA1-4CE0-9A14-4B949462FA0F}" destId="{A59A835F-5AF8-4CF3-AB01-047D0C92111D}" srcOrd="1" destOrd="0" presId="urn:microsoft.com/office/officeart/2005/8/layout/orgChart1"/>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Bilal SÖĞÜT</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Necip ATAR</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Tamer CEYLAN</a:t>
          </a:r>
          <a:endParaRPr lang="tr-TR" sz="1000" b="0" kern="1200" dirty="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20.9.2022</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20.9.2022</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fld id="{B111B67E-9989-4556-A9D5-2FDB13DC093C}" type="slidenum">
              <a:rPr lang="tr-TR" smtClean="0"/>
              <a:t>80</a:t>
            </a:fld>
            <a:endParaRPr lang="tr-TR"/>
          </a:p>
        </p:txBody>
      </p:sp>
    </p:spTree>
    <p:extLst>
      <p:ext uri="{BB962C8B-B14F-4D97-AF65-F5344CB8AC3E}">
        <p14:creationId xmlns:p14="http://schemas.microsoft.com/office/powerpoint/2010/main" val="279306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err="1"/>
              <a:t>Professor</a:t>
            </a:r>
            <a:r>
              <a:rPr lang="tr-TR" dirty="0"/>
              <a:t> </a:t>
            </a:r>
            <a:r>
              <a:rPr lang="tr-TR" dirty="0" err="1"/>
              <a:t>means</a:t>
            </a:r>
            <a:r>
              <a:rPr lang="tr-TR" dirty="0"/>
              <a:t> «</a:t>
            </a:r>
            <a:r>
              <a:rPr lang="tr-TR" dirty="0" err="1"/>
              <a:t>any</a:t>
            </a:r>
            <a:r>
              <a:rPr lang="tr-TR" baseline="0" dirty="0"/>
              <a:t> </a:t>
            </a:r>
            <a:r>
              <a:rPr lang="tr-TR" baseline="0" dirty="0" err="1"/>
              <a:t>type</a:t>
            </a:r>
            <a:r>
              <a:rPr lang="tr-TR" baseline="0" dirty="0"/>
              <a:t> of </a:t>
            </a:r>
            <a:r>
              <a:rPr lang="tr-TR" baseline="0" dirty="0" err="1"/>
              <a:t>university</a:t>
            </a:r>
            <a:r>
              <a:rPr lang="tr-TR" baseline="0" dirty="0"/>
              <a:t> </a:t>
            </a:r>
            <a:r>
              <a:rPr lang="tr-TR" dirty="0" err="1"/>
              <a:t>instructor</a:t>
            </a:r>
            <a:r>
              <a:rPr lang="tr-TR" dirty="0"/>
              <a:t>» in English,</a:t>
            </a:r>
            <a:r>
              <a:rPr lang="tr-TR" baseline="0" dirty="0"/>
              <a:t> </a:t>
            </a:r>
            <a:r>
              <a:rPr lang="tr-TR" baseline="0" dirty="0" err="1"/>
              <a:t>Explain</a:t>
            </a:r>
            <a:r>
              <a:rPr lang="tr-TR" baseline="0" dirty="0"/>
              <a:t> </a:t>
            </a:r>
            <a:r>
              <a:rPr lang="tr-TR" baseline="0" dirty="0" err="1"/>
              <a:t>what</a:t>
            </a:r>
            <a:r>
              <a:rPr lang="tr-TR" baseline="0" dirty="0"/>
              <a:t> </a:t>
            </a:r>
            <a:r>
              <a:rPr lang="tr-TR" baseline="0" dirty="0" err="1"/>
              <a:t>you</a:t>
            </a:r>
            <a:r>
              <a:rPr lang="tr-TR" baseline="0" dirty="0"/>
              <a:t> </a:t>
            </a:r>
            <a:r>
              <a:rPr lang="tr-TR" baseline="0" dirty="0" err="1"/>
              <a:t>want</a:t>
            </a:r>
            <a:r>
              <a:rPr lang="tr-TR" baseline="0" dirty="0"/>
              <a:t> </a:t>
            </a:r>
            <a:r>
              <a:rPr lang="tr-TR" baseline="0" dirty="0" err="1"/>
              <a:t>from</a:t>
            </a:r>
            <a:r>
              <a:rPr lang="tr-TR" baseline="0" dirty="0"/>
              <a:t> </a:t>
            </a:r>
            <a:r>
              <a:rPr lang="tr-TR" baseline="0" dirty="0" err="1"/>
              <a:t>the</a:t>
            </a:r>
            <a:r>
              <a:rPr lang="tr-TR" baseline="0" dirty="0"/>
              <a:t> </a:t>
            </a:r>
            <a:r>
              <a:rPr lang="tr-TR" baseline="0" dirty="0" err="1"/>
              <a:t>instructor</a:t>
            </a:r>
            <a:r>
              <a:rPr lang="tr-TR" baseline="0" dirty="0"/>
              <a:t> </a:t>
            </a:r>
            <a:r>
              <a:rPr lang="tr-TR" baseline="0" dirty="0" err="1"/>
              <a:t>clearly</a:t>
            </a:r>
            <a:r>
              <a:rPr lang="tr-TR" baseline="0" dirty="0"/>
              <a:t>, </a:t>
            </a:r>
            <a:r>
              <a:rPr lang="tr-TR" baseline="0" dirty="0" err="1"/>
              <a:t>Give</a:t>
            </a:r>
            <a:r>
              <a:rPr lang="tr-TR" baseline="0" dirty="0"/>
              <a:t> </a:t>
            </a:r>
            <a:r>
              <a:rPr lang="tr-TR" baseline="0" dirty="0" err="1"/>
              <a:t>details</a:t>
            </a:r>
            <a:r>
              <a:rPr lang="tr-TR" baseline="0" dirty="0"/>
              <a:t>- </a:t>
            </a:r>
            <a:r>
              <a:rPr lang="tr-TR" baseline="0" dirty="0" err="1"/>
              <a:t>we</a:t>
            </a:r>
            <a:r>
              <a:rPr lang="tr-TR" baseline="0" dirty="0"/>
              <a:t> </a:t>
            </a:r>
            <a:r>
              <a:rPr lang="tr-TR" baseline="0" dirty="0" err="1"/>
              <a:t>cannot</a:t>
            </a:r>
            <a:r>
              <a:rPr lang="tr-TR" baseline="0" dirty="0"/>
              <a:t> </a:t>
            </a:r>
            <a:r>
              <a:rPr lang="tr-TR" baseline="0" dirty="0" err="1"/>
              <a:t>know</a:t>
            </a:r>
            <a:r>
              <a:rPr lang="tr-TR" baseline="0" dirty="0"/>
              <a:t> </a:t>
            </a:r>
            <a:r>
              <a:rPr lang="tr-TR" baseline="0" dirty="0" err="1"/>
              <a:t>everything</a:t>
            </a:r>
            <a:r>
              <a:rPr lang="tr-TR" baseline="0" dirty="0"/>
              <a:t> </a:t>
            </a:r>
            <a:r>
              <a:rPr lang="tr-TR" baseline="0" dirty="0" err="1"/>
              <a:t>about</a:t>
            </a:r>
            <a:r>
              <a:rPr lang="tr-TR" baseline="0" dirty="0"/>
              <a:t> </a:t>
            </a:r>
            <a:r>
              <a:rPr lang="tr-TR" baseline="0" dirty="0" err="1"/>
              <a:t>your</a:t>
            </a:r>
            <a:r>
              <a:rPr lang="tr-TR" baseline="0" dirty="0"/>
              <a:t> </a:t>
            </a:r>
            <a:r>
              <a:rPr lang="tr-TR" baseline="0" dirty="0" err="1"/>
              <a:t>condition</a:t>
            </a:r>
            <a:endParaRPr lang="en-US" dirty="0"/>
          </a:p>
        </p:txBody>
      </p:sp>
      <p:sp>
        <p:nvSpPr>
          <p:cNvPr id="4" name="Slide Number Placeholder 3"/>
          <p:cNvSpPr>
            <a:spLocks noGrp="1"/>
          </p:cNvSpPr>
          <p:nvPr>
            <p:ph type="sldNum" sz="quarter" idx="10"/>
          </p:nvPr>
        </p:nvSpPr>
        <p:spPr/>
        <p:txBody>
          <a:bodyPr/>
          <a:lstStyle/>
          <a:p>
            <a:fld id="{73225B7A-5285-4FF7-8C2B-34C62696BE61}" type="slidenum">
              <a:rPr lang="en-US" smtClean="0"/>
              <a:pPr/>
              <a:t>105</a:t>
            </a:fld>
            <a:endParaRPr lang="en-US"/>
          </a:p>
        </p:txBody>
      </p:sp>
    </p:spTree>
    <p:extLst>
      <p:ext uri="{BB962C8B-B14F-4D97-AF65-F5344CB8AC3E}">
        <p14:creationId xmlns:p14="http://schemas.microsoft.com/office/powerpoint/2010/main" val="1166807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20.9.2022</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20.9.2022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20.9.2022</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20.9.2022</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20.9.2022</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20.9.2022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20.9.2022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20.9.2022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20.9.2022</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D98216-432C-EE52-730D-A1B3E2AB9B4F}"/>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3FEE47EA-FDEE-25DD-9433-B9263AB67F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A08E9A7E-51F3-563A-5306-88F8D5192305}"/>
              </a:ext>
            </a:extLst>
          </p:cNvPr>
          <p:cNvSpPr>
            <a:spLocks noGrp="1"/>
          </p:cNvSpPr>
          <p:nvPr>
            <p:ph type="dt" sz="half" idx="10"/>
          </p:nvPr>
        </p:nvSpPr>
        <p:spPr/>
        <p:txBody>
          <a:bodyPr/>
          <a:lstStyle/>
          <a:p>
            <a:fld id="{C98E333C-0E0A-4803-8230-B40CD90D0A26}" type="datetime1">
              <a:rPr lang="tr-TR" smtClean="0"/>
              <a:t>20.9.2022</a:t>
            </a:fld>
            <a:endParaRPr lang="tr-TR"/>
          </a:p>
        </p:txBody>
      </p:sp>
      <p:sp>
        <p:nvSpPr>
          <p:cNvPr id="5" name="Alt Bilgi Yer Tutucusu 4">
            <a:extLst>
              <a:ext uri="{FF2B5EF4-FFF2-40B4-BE49-F238E27FC236}">
                <a16:creationId xmlns:a16="http://schemas.microsoft.com/office/drawing/2014/main" id="{BAA3A276-432E-BF35-8A5F-4C5387D6149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5573C79-43EC-E5ED-9110-D1912300D02A}"/>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48417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2342F9-D1A2-5E07-0DA8-CA73006959D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807F150-7B83-2DBD-55F7-9EAD2763A044}"/>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33AD4BF-C248-B35E-C00B-35ACF8308985}"/>
              </a:ext>
            </a:extLst>
          </p:cNvPr>
          <p:cNvSpPr>
            <a:spLocks noGrp="1"/>
          </p:cNvSpPr>
          <p:nvPr>
            <p:ph type="dt" sz="half" idx="10"/>
          </p:nvPr>
        </p:nvSpPr>
        <p:spPr/>
        <p:txBody>
          <a:bodyPr/>
          <a:lstStyle/>
          <a:p>
            <a:fld id="{31A8CC8C-9AFA-4121-B325-3F2A28710985}" type="datetime1">
              <a:rPr lang="tr-TR" smtClean="0"/>
              <a:t>20.9.2022</a:t>
            </a:fld>
            <a:endParaRPr lang="tr-TR"/>
          </a:p>
        </p:txBody>
      </p:sp>
      <p:sp>
        <p:nvSpPr>
          <p:cNvPr id="5" name="Alt Bilgi Yer Tutucusu 4">
            <a:extLst>
              <a:ext uri="{FF2B5EF4-FFF2-40B4-BE49-F238E27FC236}">
                <a16:creationId xmlns:a16="http://schemas.microsoft.com/office/drawing/2014/main" id="{C7190663-C344-B38F-440A-46E6B4157D3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B537817-B6E2-9346-B11E-AE70331FB6B5}"/>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72769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20.9.2022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232C47-7B40-85D9-FA21-3BAD92105920}"/>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6C65CF0E-55A2-9288-8843-666968B958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F82B2232-D90E-FAAB-F919-5DFACE0268CA}"/>
              </a:ext>
            </a:extLst>
          </p:cNvPr>
          <p:cNvSpPr>
            <a:spLocks noGrp="1"/>
          </p:cNvSpPr>
          <p:nvPr>
            <p:ph type="dt" sz="half" idx="10"/>
          </p:nvPr>
        </p:nvSpPr>
        <p:spPr/>
        <p:txBody>
          <a:bodyPr/>
          <a:lstStyle/>
          <a:p>
            <a:fld id="{2F4DBC28-A9D8-4A72-ABEC-7B4C40620B52}" type="datetime1">
              <a:rPr lang="tr-TR" smtClean="0"/>
              <a:t>20.9.2022</a:t>
            </a:fld>
            <a:endParaRPr lang="tr-TR"/>
          </a:p>
        </p:txBody>
      </p:sp>
      <p:sp>
        <p:nvSpPr>
          <p:cNvPr id="5" name="Alt Bilgi Yer Tutucusu 4">
            <a:extLst>
              <a:ext uri="{FF2B5EF4-FFF2-40B4-BE49-F238E27FC236}">
                <a16:creationId xmlns:a16="http://schemas.microsoft.com/office/drawing/2014/main" id="{B7587F9D-62E4-05CA-8D33-B7BE6433EEC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F54F966-4F06-34DB-F27F-A6F6EAC4A540}"/>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3167703"/>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9D2D7E-633A-4C60-251D-FA1F22D5AF5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48C2AA4-F897-2CC7-C45E-395B980AE724}"/>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19B5D94C-CA98-46E8-6EAF-E3DE9B013058}"/>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3B058F2-0284-8DAF-3581-1FB079CF73BB}"/>
              </a:ext>
            </a:extLst>
          </p:cNvPr>
          <p:cNvSpPr>
            <a:spLocks noGrp="1"/>
          </p:cNvSpPr>
          <p:nvPr>
            <p:ph type="dt" sz="half" idx="10"/>
          </p:nvPr>
        </p:nvSpPr>
        <p:spPr/>
        <p:txBody>
          <a:bodyPr/>
          <a:lstStyle/>
          <a:p>
            <a:fld id="{B127BAF2-6253-416D-8420-FD775B084F2D}" type="datetime1">
              <a:rPr lang="tr-TR" smtClean="0"/>
              <a:t>20.9.2022</a:t>
            </a:fld>
            <a:endParaRPr lang="tr-TR"/>
          </a:p>
        </p:txBody>
      </p:sp>
      <p:sp>
        <p:nvSpPr>
          <p:cNvPr id="6" name="Alt Bilgi Yer Tutucusu 5">
            <a:extLst>
              <a:ext uri="{FF2B5EF4-FFF2-40B4-BE49-F238E27FC236}">
                <a16:creationId xmlns:a16="http://schemas.microsoft.com/office/drawing/2014/main" id="{0C709738-C99C-424E-D7CD-596F0E644F1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6A076ED-107B-C409-40F4-06F663CF4AA1}"/>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860085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B0EDE38-B135-CA4F-7E53-85FA9D664FBB}"/>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84316DC-048D-B7BF-3475-4E2EA03088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E4977E4-8D49-D9FE-EA06-FEB84EB20DC1}"/>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CCA98C83-5E9C-D135-DB00-8101B13F2C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1405A98-AC74-47A8-E461-B36E390B0BA2}"/>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EE8D5B96-3035-6EC2-4803-2D5C8472E765}"/>
              </a:ext>
            </a:extLst>
          </p:cNvPr>
          <p:cNvSpPr>
            <a:spLocks noGrp="1"/>
          </p:cNvSpPr>
          <p:nvPr>
            <p:ph type="dt" sz="half" idx="10"/>
          </p:nvPr>
        </p:nvSpPr>
        <p:spPr/>
        <p:txBody>
          <a:bodyPr/>
          <a:lstStyle/>
          <a:p>
            <a:fld id="{569BCDCE-4778-4DC9-A0E9-9EBBAB377FAA}" type="datetime1">
              <a:rPr lang="tr-TR" smtClean="0"/>
              <a:t>20.9.2022</a:t>
            </a:fld>
            <a:endParaRPr lang="tr-TR"/>
          </a:p>
        </p:txBody>
      </p:sp>
      <p:sp>
        <p:nvSpPr>
          <p:cNvPr id="8" name="Alt Bilgi Yer Tutucusu 7">
            <a:extLst>
              <a:ext uri="{FF2B5EF4-FFF2-40B4-BE49-F238E27FC236}">
                <a16:creationId xmlns:a16="http://schemas.microsoft.com/office/drawing/2014/main" id="{A6348B04-ABFA-61D9-1FCC-0722E366C7EA}"/>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4D32FD1C-8367-B6FA-612F-744AF58B34BF}"/>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937217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62BD3A-F82F-7476-377F-535BFE7E1F8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FB245B1-5484-689D-031A-82F49ACF1E2A}"/>
              </a:ext>
            </a:extLst>
          </p:cNvPr>
          <p:cNvSpPr>
            <a:spLocks noGrp="1"/>
          </p:cNvSpPr>
          <p:nvPr>
            <p:ph type="dt" sz="half" idx="10"/>
          </p:nvPr>
        </p:nvSpPr>
        <p:spPr/>
        <p:txBody>
          <a:bodyPr/>
          <a:lstStyle/>
          <a:p>
            <a:fld id="{B4511048-326D-4314-A963-5ADC466A5D81}" type="datetime1">
              <a:rPr lang="tr-TR" smtClean="0"/>
              <a:t>20.9.2022</a:t>
            </a:fld>
            <a:endParaRPr lang="tr-TR"/>
          </a:p>
        </p:txBody>
      </p:sp>
      <p:sp>
        <p:nvSpPr>
          <p:cNvPr id="4" name="Alt Bilgi Yer Tutucusu 3">
            <a:extLst>
              <a:ext uri="{FF2B5EF4-FFF2-40B4-BE49-F238E27FC236}">
                <a16:creationId xmlns:a16="http://schemas.microsoft.com/office/drawing/2014/main" id="{595AB621-18D3-6B9C-5F07-B01A8FF44EEB}"/>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4E006C6-7191-CD03-333F-6B608FC589EB}"/>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1639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B3D43A3-EFE5-3154-453D-1983627D4A4A}"/>
              </a:ext>
            </a:extLst>
          </p:cNvPr>
          <p:cNvSpPr>
            <a:spLocks noGrp="1"/>
          </p:cNvSpPr>
          <p:nvPr>
            <p:ph type="dt" sz="half" idx="10"/>
          </p:nvPr>
        </p:nvSpPr>
        <p:spPr/>
        <p:txBody>
          <a:bodyPr/>
          <a:lstStyle/>
          <a:p>
            <a:fld id="{F13CD3F0-9FA3-49B3-991E-11BF67EC13DE}" type="datetime1">
              <a:rPr lang="tr-TR" smtClean="0"/>
              <a:t>20.9.2022</a:t>
            </a:fld>
            <a:endParaRPr lang="tr-TR"/>
          </a:p>
        </p:txBody>
      </p:sp>
      <p:sp>
        <p:nvSpPr>
          <p:cNvPr id="3" name="Alt Bilgi Yer Tutucusu 2">
            <a:extLst>
              <a:ext uri="{FF2B5EF4-FFF2-40B4-BE49-F238E27FC236}">
                <a16:creationId xmlns:a16="http://schemas.microsoft.com/office/drawing/2014/main" id="{F537A577-E786-9DE9-C0E1-A5C0C0B90F1E}"/>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C6770556-6956-B23D-CDFF-E0D021D06B45}"/>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08124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57FA2A-B997-9D16-09E3-2F999F01EB7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A6203AD-DFF8-8CB7-2775-237747AD14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3D6FC90F-C43C-A88D-F324-F152593E7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69CF012A-2C8F-148D-8EFA-E77322FCEBAF}"/>
              </a:ext>
            </a:extLst>
          </p:cNvPr>
          <p:cNvSpPr>
            <a:spLocks noGrp="1"/>
          </p:cNvSpPr>
          <p:nvPr>
            <p:ph type="dt" sz="half" idx="10"/>
          </p:nvPr>
        </p:nvSpPr>
        <p:spPr/>
        <p:txBody>
          <a:bodyPr/>
          <a:lstStyle/>
          <a:p>
            <a:fld id="{9C29C719-6846-4ADA-AEBE-5A3F1C2F71BC}" type="datetime1">
              <a:rPr lang="tr-TR" smtClean="0"/>
              <a:t>20.9.2022</a:t>
            </a:fld>
            <a:endParaRPr lang="tr-TR"/>
          </a:p>
        </p:txBody>
      </p:sp>
      <p:sp>
        <p:nvSpPr>
          <p:cNvPr id="6" name="Alt Bilgi Yer Tutucusu 5">
            <a:extLst>
              <a:ext uri="{FF2B5EF4-FFF2-40B4-BE49-F238E27FC236}">
                <a16:creationId xmlns:a16="http://schemas.microsoft.com/office/drawing/2014/main" id="{B31943B1-54C5-BA14-4F71-8F6FB44A9D1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18DB3E8-4055-C35F-B83B-9C94F670CB0E}"/>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769850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E26416-945A-1256-502A-F41CBE1D56F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93B62B9-1B5A-DB30-5C7C-9C658783C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A73B822-FAE4-C1C5-CD4E-0E2564341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AA397E8-A8EB-1448-9E5F-23FDB0B52089}"/>
              </a:ext>
            </a:extLst>
          </p:cNvPr>
          <p:cNvSpPr>
            <a:spLocks noGrp="1"/>
          </p:cNvSpPr>
          <p:nvPr>
            <p:ph type="dt" sz="half" idx="10"/>
          </p:nvPr>
        </p:nvSpPr>
        <p:spPr/>
        <p:txBody>
          <a:bodyPr/>
          <a:lstStyle/>
          <a:p>
            <a:fld id="{1CF82122-8B02-4308-8BAB-1751DBDF6E06}" type="datetime1">
              <a:rPr lang="tr-TR" smtClean="0"/>
              <a:t>20.9.2022</a:t>
            </a:fld>
            <a:endParaRPr lang="tr-TR"/>
          </a:p>
        </p:txBody>
      </p:sp>
      <p:sp>
        <p:nvSpPr>
          <p:cNvPr id="6" name="Alt Bilgi Yer Tutucusu 5">
            <a:extLst>
              <a:ext uri="{FF2B5EF4-FFF2-40B4-BE49-F238E27FC236}">
                <a16:creationId xmlns:a16="http://schemas.microsoft.com/office/drawing/2014/main" id="{5C2B7EC0-B967-93F9-67B3-BE319F4E361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D3CCD2D-CB47-7A79-2565-238FF8A4651D}"/>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038421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8DDF39-01E4-5810-1060-E479D1E4C3B9}"/>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BC00C9A-509F-175A-3EF2-125E22C1CA2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F77103C-F50A-BFFB-BD69-48C713035AFD}"/>
              </a:ext>
            </a:extLst>
          </p:cNvPr>
          <p:cNvSpPr>
            <a:spLocks noGrp="1"/>
          </p:cNvSpPr>
          <p:nvPr>
            <p:ph type="dt" sz="half" idx="10"/>
          </p:nvPr>
        </p:nvSpPr>
        <p:spPr/>
        <p:txBody>
          <a:bodyPr/>
          <a:lstStyle/>
          <a:p>
            <a:fld id="{EBB10E2E-E656-40A8-96D1-7521BA806DF4}" type="datetime1">
              <a:rPr lang="tr-TR" smtClean="0"/>
              <a:t>20.9.2022</a:t>
            </a:fld>
            <a:endParaRPr lang="tr-TR"/>
          </a:p>
        </p:txBody>
      </p:sp>
      <p:sp>
        <p:nvSpPr>
          <p:cNvPr id="5" name="Alt Bilgi Yer Tutucusu 4">
            <a:extLst>
              <a:ext uri="{FF2B5EF4-FFF2-40B4-BE49-F238E27FC236}">
                <a16:creationId xmlns:a16="http://schemas.microsoft.com/office/drawing/2014/main" id="{3B3EED4C-CF51-22EB-98D3-C64680B9B67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344055E-6267-1013-6B69-E975016537BD}"/>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81250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7D7E3BE4-6F65-D12A-EFA1-71671C1F6A42}"/>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D890CA85-5D3E-34B9-E08D-68CF966151AC}"/>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196EFED-3DD8-9961-D907-7C470F27E3F1}"/>
              </a:ext>
            </a:extLst>
          </p:cNvPr>
          <p:cNvSpPr>
            <a:spLocks noGrp="1"/>
          </p:cNvSpPr>
          <p:nvPr>
            <p:ph type="dt" sz="half" idx="10"/>
          </p:nvPr>
        </p:nvSpPr>
        <p:spPr/>
        <p:txBody>
          <a:bodyPr/>
          <a:lstStyle/>
          <a:p>
            <a:fld id="{ED97CEA5-9437-4251-A781-FBB2722D1FBF}" type="datetime1">
              <a:rPr lang="tr-TR" smtClean="0"/>
              <a:t>20.9.2022</a:t>
            </a:fld>
            <a:endParaRPr lang="tr-TR"/>
          </a:p>
        </p:txBody>
      </p:sp>
      <p:sp>
        <p:nvSpPr>
          <p:cNvPr id="5" name="Alt Bilgi Yer Tutucusu 4">
            <a:extLst>
              <a:ext uri="{FF2B5EF4-FFF2-40B4-BE49-F238E27FC236}">
                <a16:creationId xmlns:a16="http://schemas.microsoft.com/office/drawing/2014/main" id="{7A2CCC3B-2388-94C5-D8E6-5FC97088E79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2BDD8CD-58FD-B0FD-6140-F9A07F261D71}"/>
              </a:ext>
            </a:extLst>
          </p:cNvPr>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60809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20.9.2022</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20.9.2022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20.9.2022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20.9.2022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20.9.2022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20.9.2022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20.9.2022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20.9.2022</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8ECF32CB-794C-B1F8-7CA8-E9421819A4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EBB6A89-7E94-E884-3818-5D7F3BBBC9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2488841-61E7-C512-A853-2DE10D9DE9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4DBC28-A9D8-4A72-ABEC-7B4C40620B52}" type="datetime1">
              <a:rPr lang="tr-TR" smtClean="0"/>
              <a:t>20.9.2022</a:t>
            </a:fld>
            <a:endParaRPr lang="tr-TR"/>
          </a:p>
        </p:txBody>
      </p:sp>
      <p:sp>
        <p:nvSpPr>
          <p:cNvPr id="5" name="Alt Bilgi Yer Tutucusu 4">
            <a:extLst>
              <a:ext uri="{FF2B5EF4-FFF2-40B4-BE49-F238E27FC236}">
                <a16:creationId xmlns:a16="http://schemas.microsoft.com/office/drawing/2014/main" id="{CC3A7D87-0C19-ADA0-512A-4B4C8F9387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0653930F-892A-5A3D-6F3A-9FA10C8B35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240014589"/>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 Id="rId4" Type="http://schemas.openxmlformats.org/officeDocument/2006/relationships/image" Target="../media/image156.emf"/></Relationships>
</file>

<file path=ppt/slides/_rels/slide10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mailto:senargok@pau.edu.tr"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pau.edu.tr/eduroa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3.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 Id="rId9"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pusula.pau.edu.tr/Login.asp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jpeg"/><Relationship Id="rId7" Type="http://schemas.openxmlformats.org/officeDocument/2006/relationships/image" Target="../media/image109.jp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6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g"/><Relationship Id="rId1" Type="http://schemas.openxmlformats.org/officeDocument/2006/relationships/slideLayout" Target="../slideLayouts/slideLayout7.xml"/><Relationship Id="rId4" Type="http://schemas.microsoft.com/office/2007/relationships/hdphoto" Target="../media/hdphoto13.wdp"/></Relationships>
</file>

<file path=ppt/slides/_rels/slide69.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g"/><Relationship Id="rId1" Type="http://schemas.openxmlformats.org/officeDocument/2006/relationships/slideLayout" Target="../slideLayouts/slideLayout1.xml"/><Relationship Id="rId4" Type="http://schemas.openxmlformats.org/officeDocument/2006/relationships/image" Target="../media/image12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epdad.org.tr/icerik/akreditasyon-nedir"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8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hyperlink" Target="https://www.pau.edu.tr/"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ww.pau.edu.tr/yabancidiller" TargetMode="External"/><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19 – 23 Eylül 2022</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638605" y="3078047"/>
            <a:ext cx="248786" cy="369332"/>
          </a:xfrm>
          <a:prstGeom prst="rect">
            <a:avLst/>
          </a:prstGeom>
        </p:spPr>
        <p:txBody>
          <a:bodyPr wrap="none">
            <a:spAutoFit/>
          </a:bodyPr>
          <a:lstStyle/>
          <a:p>
            <a:pPr algn="ctr"/>
            <a:r>
              <a:rPr lang="tr-TR" b="1" dirty="0"/>
              <a:t> </a:t>
            </a: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100</a:t>
            </a:fld>
            <a:endParaRPr lang="tr-TR"/>
          </a:p>
        </p:txBody>
      </p:sp>
      <p:pic>
        <p:nvPicPr>
          <p:cNvPr id="3" name="Resim 2"/>
          <p:cNvPicPr>
            <a:picLocks noChangeAspect="1"/>
          </p:cNvPicPr>
          <p:nvPr/>
        </p:nvPicPr>
        <p:blipFill>
          <a:blip r:embed="rId2"/>
          <a:stretch>
            <a:fillRect/>
          </a:stretch>
        </p:blipFill>
        <p:spPr>
          <a:xfrm>
            <a:off x="3553395" y="954767"/>
            <a:ext cx="2153465" cy="2007986"/>
          </a:xfrm>
          <a:prstGeom prst="rect">
            <a:avLst/>
          </a:prstGeom>
        </p:spPr>
      </p:pic>
      <p:sp>
        <p:nvSpPr>
          <p:cNvPr id="8" name="Dikdörtgen 7"/>
          <p:cNvSpPr/>
          <p:nvPr/>
        </p:nvSpPr>
        <p:spPr>
          <a:xfrm>
            <a:off x="5706860" y="1135811"/>
            <a:ext cx="6112279" cy="369332"/>
          </a:xfrm>
          <a:prstGeom prst="rect">
            <a:avLst/>
          </a:prstGeom>
        </p:spPr>
        <p:txBody>
          <a:bodyPr wrap="square">
            <a:spAutoFit/>
          </a:bodyPr>
          <a:lstStyle/>
          <a:p>
            <a:pPr algn="ctr"/>
            <a:r>
              <a:rPr lang="tr-TR" b="1" dirty="0"/>
              <a:t>Dr. </a:t>
            </a:r>
            <a:r>
              <a:rPr lang="tr-TR" b="1" dirty="0" err="1"/>
              <a:t>Öğr</a:t>
            </a:r>
            <a:r>
              <a:rPr lang="tr-TR" b="1" dirty="0"/>
              <a:t>. Üyesi Devrim HÖL</a:t>
            </a:r>
            <a:endParaRPr lang="tr-TR" dirty="0"/>
          </a:p>
        </p:txBody>
      </p:sp>
      <p:pic>
        <p:nvPicPr>
          <p:cNvPr id="6" name="Resim 5">
            <a:extLst>
              <a:ext uri="{FF2B5EF4-FFF2-40B4-BE49-F238E27FC236}">
                <a16:creationId xmlns:a16="http://schemas.microsoft.com/office/drawing/2014/main" id="{4EC0D48A-DD61-C1A6-8177-CF255F5DE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612" y="3612060"/>
            <a:ext cx="1821047" cy="2629863"/>
          </a:xfrm>
          <a:prstGeom prst="rect">
            <a:avLst/>
          </a:prstGeom>
        </p:spPr>
      </p:pic>
      <p:sp>
        <p:nvSpPr>
          <p:cNvPr id="10" name="Dikdörtgen 9">
            <a:extLst>
              <a:ext uri="{FF2B5EF4-FFF2-40B4-BE49-F238E27FC236}">
                <a16:creationId xmlns:a16="http://schemas.microsoft.com/office/drawing/2014/main" id="{36ACD9BD-6474-2645-FE01-A98E04E6A067}"/>
              </a:ext>
            </a:extLst>
          </p:cNvPr>
          <p:cNvSpPr/>
          <p:nvPr/>
        </p:nvSpPr>
        <p:spPr>
          <a:xfrm>
            <a:off x="6096000" y="3902823"/>
            <a:ext cx="6112279" cy="369332"/>
          </a:xfrm>
          <a:prstGeom prst="rect">
            <a:avLst/>
          </a:prstGeom>
        </p:spPr>
        <p:txBody>
          <a:bodyPr wrap="square">
            <a:spAutoFit/>
          </a:bodyPr>
          <a:lstStyle/>
          <a:p>
            <a:pPr algn="ctr"/>
            <a:r>
              <a:rPr lang="tr-TR" b="1" dirty="0"/>
              <a:t>Dr. </a:t>
            </a:r>
            <a:r>
              <a:rPr lang="tr-TR" b="1" dirty="0" err="1"/>
              <a:t>Öğr</a:t>
            </a:r>
            <a:r>
              <a:rPr lang="tr-TR" b="1" dirty="0"/>
              <a:t>. Üyesi Eda DURUK</a:t>
            </a:r>
            <a:endParaRPr lang="tr-TR" dirty="0"/>
          </a:p>
        </p:txBody>
      </p:sp>
    </p:spTree>
    <p:extLst>
      <p:ext uri="{BB962C8B-B14F-4D97-AF65-F5344CB8AC3E}">
        <p14:creationId xmlns:p14="http://schemas.microsoft.com/office/powerpoint/2010/main" val="37586929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7089778" y="4180028"/>
            <a:ext cx="4507606" cy="1200329"/>
          </a:xfrm>
          <a:prstGeom prst="rect">
            <a:avLst/>
          </a:prstGeom>
        </p:spPr>
        <p:txBody>
          <a:bodyPr wrap="square">
            <a:spAutoFit/>
          </a:bodyPr>
          <a:lstStyle/>
          <a:p>
            <a:pPr algn="ctr"/>
            <a:r>
              <a:rPr lang="tr-TR" b="1" dirty="0" err="1"/>
              <a:t>Öğr</a:t>
            </a:r>
            <a:r>
              <a:rPr lang="tr-TR" b="1" dirty="0"/>
              <a:t>. Gör. Ramazan Alparslan GÖKÇEN</a:t>
            </a:r>
          </a:p>
          <a:p>
            <a:pPr algn="ctr"/>
            <a:r>
              <a:rPr lang="tr-TR" b="1" dirty="0"/>
              <a:t>(Uluslararası İlişkiler Bölüm Koordinatörü)</a:t>
            </a:r>
            <a:endParaRPr lang="tr-TR" dirty="0"/>
          </a:p>
          <a:p>
            <a:endParaRPr lang="tr-TR" b="1" dirty="0"/>
          </a:p>
        </p:txBody>
      </p:sp>
      <p:sp>
        <p:nvSpPr>
          <p:cNvPr id="2" name="Dikdörtgen 1"/>
          <p:cNvSpPr/>
          <p:nvPr/>
        </p:nvSpPr>
        <p:spPr>
          <a:xfrm>
            <a:off x="7436425" y="1740290"/>
            <a:ext cx="2698175" cy="369332"/>
          </a:xfrm>
          <a:prstGeom prst="rect">
            <a:avLst/>
          </a:prstGeom>
        </p:spPr>
        <p:txBody>
          <a:bodyPr wrap="none">
            <a:spAutoFit/>
          </a:bodyPr>
          <a:lstStyle/>
          <a:p>
            <a:pPr algn="ctr"/>
            <a:r>
              <a:rPr lang="tr-TR" b="1" dirty="0"/>
              <a:t> </a:t>
            </a:r>
            <a:r>
              <a:rPr lang="tr-TR" b="1" dirty="0" err="1"/>
              <a:t>Öğr</a:t>
            </a:r>
            <a:r>
              <a:rPr lang="tr-TR" b="1" dirty="0"/>
              <a:t>. Gör. Banu ALFAR</a:t>
            </a: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101</a:t>
            </a:fld>
            <a:endParaRPr lang="tr-T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7965" y="4180028"/>
            <a:ext cx="2098791" cy="1957446"/>
          </a:xfrm>
          <a:prstGeom prst="rect">
            <a:avLst/>
          </a:prstGeom>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1792" y="1248774"/>
            <a:ext cx="1957446" cy="1957446"/>
          </a:xfrm>
          <a:prstGeom prst="rect">
            <a:avLst/>
          </a:prstGeom>
        </p:spPr>
      </p:pic>
    </p:spTree>
    <p:extLst>
      <p:ext uri="{BB962C8B-B14F-4D97-AF65-F5344CB8AC3E}">
        <p14:creationId xmlns:p14="http://schemas.microsoft.com/office/powerpoint/2010/main" val="20957935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67412" y="563562"/>
            <a:ext cx="5198859" cy="646331"/>
          </a:xfrm>
          <a:prstGeom prst="rect">
            <a:avLst/>
          </a:prstGeom>
        </p:spPr>
        <p:txBody>
          <a:bodyPr wrap="none">
            <a:spAutoFit/>
          </a:bodyPr>
          <a:lstStyle/>
          <a:p>
            <a:pPr algn="ctr"/>
            <a:r>
              <a:rPr lang="tr-TR" b="1" dirty="0"/>
              <a:t>Arş. Gör. Dr. Sibel KAHRAMAN ÖZKURT</a:t>
            </a:r>
          </a:p>
          <a:p>
            <a:pPr algn="ctr"/>
            <a:r>
              <a:rPr lang="tr-TR" b="1" dirty="0"/>
              <a:t>Öğretmenlik Uygulaması Bölüm Koordinatörü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102</a:t>
            </a:fld>
            <a:endParaRPr lang="tr-TR"/>
          </a:p>
        </p:txBody>
      </p:sp>
      <p:pic>
        <p:nvPicPr>
          <p:cNvPr id="8" name="Resim 7">
            <a:extLst>
              <a:ext uri="{FF2B5EF4-FFF2-40B4-BE49-F238E27FC236}">
                <a16:creationId xmlns:a16="http://schemas.microsoft.com/office/drawing/2014/main" id="{5A0D8B2E-CFCE-BC00-154D-1AD253DDA2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1" y="470502"/>
            <a:ext cx="1357312" cy="1807396"/>
          </a:xfrm>
          <a:prstGeom prst="rect">
            <a:avLst/>
          </a:prstGeom>
        </p:spPr>
      </p:pic>
      <p:pic>
        <p:nvPicPr>
          <p:cNvPr id="9" name="Resim 8">
            <a:extLst>
              <a:ext uri="{FF2B5EF4-FFF2-40B4-BE49-F238E27FC236}">
                <a16:creationId xmlns:a16="http://schemas.microsoft.com/office/drawing/2014/main" id="{6548C7EB-7731-E13B-7112-48ACEA2E40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9054" y="2277898"/>
            <a:ext cx="1336020" cy="2375147"/>
          </a:xfrm>
          <a:prstGeom prst="rect">
            <a:avLst/>
          </a:prstGeom>
        </p:spPr>
      </p:pic>
      <p:sp>
        <p:nvSpPr>
          <p:cNvPr id="11" name="Dikdörtgen 10">
            <a:extLst>
              <a:ext uri="{FF2B5EF4-FFF2-40B4-BE49-F238E27FC236}">
                <a16:creationId xmlns:a16="http://schemas.microsoft.com/office/drawing/2014/main" id="{EC687F7B-E3FB-4923-F5FE-D92BCDB7B19F}"/>
              </a:ext>
            </a:extLst>
          </p:cNvPr>
          <p:cNvSpPr/>
          <p:nvPr/>
        </p:nvSpPr>
        <p:spPr>
          <a:xfrm>
            <a:off x="6728384" y="2831224"/>
            <a:ext cx="4507606" cy="369332"/>
          </a:xfrm>
          <a:prstGeom prst="rect">
            <a:avLst/>
          </a:prstGeom>
        </p:spPr>
        <p:txBody>
          <a:bodyPr wrap="square">
            <a:spAutoFit/>
          </a:bodyPr>
          <a:lstStyle/>
          <a:p>
            <a:r>
              <a:rPr lang="tr-TR" b="1" dirty="0"/>
              <a:t>Arş. Gör. Gamze YALÇIN</a:t>
            </a:r>
          </a:p>
        </p:txBody>
      </p:sp>
      <p:pic>
        <p:nvPicPr>
          <p:cNvPr id="3" name="Resim 2">
            <a:extLst>
              <a:ext uri="{FF2B5EF4-FFF2-40B4-BE49-F238E27FC236}">
                <a16:creationId xmlns:a16="http://schemas.microsoft.com/office/drawing/2014/main" id="{66DB0D49-3F05-81F3-2070-553E8A206344}"/>
              </a:ext>
            </a:extLst>
          </p:cNvPr>
          <p:cNvPicPr>
            <a:picLocks noChangeAspect="1"/>
          </p:cNvPicPr>
          <p:nvPr/>
        </p:nvPicPr>
        <p:blipFill>
          <a:blip r:embed="rId4"/>
          <a:stretch>
            <a:fillRect/>
          </a:stretch>
        </p:blipFill>
        <p:spPr>
          <a:xfrm>
            <a:off x="3378995" y="4770670"/>
            <a:ext cx="1458409" cy="1915880"/>
          </a:xfrm>
          <a:prstGeom prst="rect">
            <a:avLst/>
          </a:prstGeom>
        </p:spPr>
      </p:pic>
      <p:sp>
        <p:nvSpPr>
          <p:cNvPr id="5" name="Dikdörtgen 4">
            <a:extLst>
              <a:ext uri="{FF2B5EF4-FFF2-40B4-BE49-F238E27FC236}">
                <a16:creationId xmlns:a16="http://schemas.microsoft.com/office/drawing/2014/main" id="{F3447028-4F86-9C9B-6448-37190C014DFF}"/>
              </a:ext>
            </a:extLst>
          </p:cNvPr>
          <p:cNvSpPr/>
          <p:nvPr/>
        </p:nvSpPr>
        <p:spPr>
          <a:xfrm>
            <a:off x="6591303" y="4821887"/>
            <a:ext cx="6096000" cy="369332"/>
          </a:xfrm>
          <a:prstGeom prst="rect">
            <a:avLst/>
          </a:prstGeom>
        </p:spPr>
        <p:txBody>
          <a:bodyPr>
            <a:spAutoFit/>
          </a:bodyPr>
          <a:lstStyle/>
          <a:p>
            <a:r>
              <a:rPr lang="tr-TR" b="1" dirty="0"/>
              <a:t>Arş. Gör. İnci DEMİR</a:t>
            </a:r>
          </a:p>
        </p:txBody>
      </p:sp>
    </p:spTree>
    <p:extLst>
      <p:ext uri="{BB962C8B-B14F-4D97-AF65-F5344CB8AC3E}">
        <p14:creationId xmlns:p14="http://schemas.microsoft.com/office/powerpoint/2010/main" val="19238942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819631" y="746125"/>
            <a:ext cx="10327340" cy="3877815"/>
          </a:xfrm>
        </p:spPr>
        <p:txBody>
          <a:bodyPr/>
          <a:lstStyle/>
          <a:p>
            <a:pPr algn="ctr">
              <a:buNone/>
            </a:pPr>
            <a:r>
              <a:rPr lang="tr-TR" b="1" dirty="0"/>
              <a:t>BÖLÜM SEKRETERİ</a:t>
            </a:r>
          </a:p>
          <a:p>
            <a:pPr algn="ctr">
              <a:buNone/>
            </a:pPr>
            <a:endParaRPr lang="tr-TR" b="1" dirty="0"/>
          </a:p>
          <a:p>
            <a:pPr algn="ctr">
              <a:buNone/>
            </a:pPr>
            <a:endParaRPr lang="tr-TR" b="1" dirty="0"/>
          </a:p>
          <a:p>
            <a:pPr>
              <a:buNone/>
            </a:pPr>
            <a:endParaRPr lang="tr-TR" dirty="0"/>
          </a:p>
        </p:txBody>
      </p:sp>
      <p:sp>
        <p:nvSpPr>
          <p:cNvPr id="3" name="2 Slayt Numarası Yer Tutucusu"/>
          <p:cNvSpPr>
            <a:spLocks noGrp="1"/>
          </p:cNvSpPr>
          <p:nvPr>
            <p:ph type="sldNum" sz="quarter" idx="12"/>
          </p:nvPr>
        </p:nvSpPr>
        <p:spPr/>
        <p:txBody>
          <a:bodyPr/>
          <a:lstStyle/>
          <a:p>
            <a:fld id="{F302176B-0E47-46AC-8F43-DAB4B8A37D06}" type="slidenum">
              <a:rPr lang="tr-TR" smtClean="0"/>
              <a:pPr/>
              <a:t>103</a:t>
            </a:fld>
            <a:endParaRPr lang="tr-TR"/>
          </a:p>
        </p:txBody>
      </p:sp>
      <p:sp>
        <p:nvSpPr>
          <p:cNvPr id="5" name="4 Metin kutusu"/>
          <p:cNvSpPr txBox="1"/>
          <p:nvPr/>
        </p:nvSpPr>
        <p:spPr>
          <a:xfrm>
            <a:off x="4417344" y="2583145"/>
            <a:ext cx="6531428" cy="1477328"/>
          </a:xfrm>
          <a:prstGeom prst="rect">
            <a:avLst/>
          </a:prstGeom>
          <a:noFill/>
        </p:spPr>
        <p:txBody>
          <a:bodyPr wrap="square" rtlCol="0">
            <a:spAutoFit/>
          </a:bodyPr>
          <a:lstStyle/>
          <a:p>
            <a:r>
              <a:rPr lang="tr-TR" b="1" dirty="0"/>
              <a:t>Şef  Senar GÖK </a:t>
            </a:r>
          </a:p>
          <a:p>
            <a:r>
              <a:rPr lang="tr-TR" b="1" dirty="0"/>
              <a:t>0258 296 1126</a:t>
            </a:r>
          </a:p>
          <a:p>
            <a:r>
              <a:rPr lang="tr-TR" b="1" dirty="0" err="1">
                <a:hlinkClick r:id="rId2"/>
              </a:rPr>
              <a:t>senargok</a:t>
            </a:r>
            <a:r>
              <a:rPr lang="tr-TR" b="1" dirty="0">
                <a:hlinkClick r:id="rId2"/>
              </a:rPr>
              <a:t>@</a:t>
            </a:r>
            <a:r>
              <a:rPr lang="tr-TR" b="1" dirty="0" err="1">
                <a:hlinkClick r:id="rId2"/>
              </a:rPr>
              <a:t>pau</a:t>
            </a:r>
            <a:r>
              <a:rPr lang="tr-TR" b="1" dirty="0">
                <a:hlinkClick r:id="rId2"/>
              </a:rPr>
              <a:t>.edu.tr</a:t>
            </a:r>
            <a:endParaRPr lang="tr-TR" b="1" dirty="0"/>
          </a:p>
          <a:p>
            <a:endParaRPr lang="tr-TR" b="1" dirty="0"/>
          </a:p>
          <a:p>
            <a:r>
              <a:rPr lang="en-GB" dirty="0"/>
              <a:t>MP-K1-51 </a:t>
            </a:r>
            <a:endParaRPr lang="tr-TR" b="1" dirty="0"/>
          </a:p>
        </p:txBody>
      </p:sp>
      <p:pic>
        <p:nvPicPr>
          <p:cNvPr id="13314" name="Picture 2" descr="http://cdn.pau.edu.tr/MISC/photos/23DF74DCE5DAAB67DB6C9A5A00B9A5.jpg"/>
          <p:cNvPicPr>
            <a:picLocks noChangeAspect="1" noChangeArrowheads="1"/>
          </p:cNvPicPr>
          <p:nvPr/>
        </p:nvPicPr>
        <p:blipFill>
          <a:blip r:embed="rId3" cstate="print"/>
          <a:srcRect/>
          <a:stretch>
            <a:fillRect/>
          </a:stretch>
        </p:blipFill>
        <p:spPr bwMode="auto">
          <a:xfrm>
            <a:off x="1710055" y="1991949"/>
            <a:ext cx="1905000" cy="2505076"/>
          </a:xfrm>
          <a:prstGeom prst="rect">
            <a:avLst/>
          </a:prstGeom>
          <a:noFill/>
        </p:spPr>
      </p:pic>
    </p:spTree>
    <p:extLst>
      <p:ext uri="{BB962C8B-B14F-4D97-AF65-F5344CB8AC3E}">
        <p14:creationId xmlns:p14="http://schemas.microsoft.com/office/powerpoint/2010/main" val="466321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F302176B-0E47-46AC-8F43-DAB4B8A37D06}" type="slidenum">
              <a:rPr lang="tr-TR" smtClean="0"/>
              <a:pPr/>
              <a:t>104</a:t>
            </a:fld>
            <a:endParaRPr lang="tr-T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5964" y="1753787"/>
            <a:ext cx="2774373" cy="2683131"/>
          </a:xfrm>
          <a:prstGeom prst="rect">
            <a:avLst/>
          </a:prstGeom>
        </p:spPr>
      </p:pic>
      <p:sp>
        <p:nvSpPr>
          <p:cNvPr id="7" name="Metin kutusu 6"/>
          <p:cNvSpPr txBox="1"/>
          <p:nvPr/>
        </p:nvSpPr>
        <p:spPr>
          <a:xfrm>
            <a:off x="4717473" y="1672936"/>
            <a:ext cx="7107382" cy="3416320"/>
          </a:xfrm>
          <a:prstGeom prst="rect">
            <a:avLst/>
          </a:prstGeom>
          <a:noFill/>
        </p:spPr>
        <p:txBody>
          <a:bodyPr wrap="square" rtlCol="0">
            <a:spAutoFit/>
          </a:bodyPr>
          <a:lstStyle/>
          <a:p>
            <a:r>
              <a:rPr lang="tr-TR" sz="3600" b="1" dirty="0"/>
              <a:t>Sorularınız olması durumunda, danışmanınıza e-posta göndererek ya da pusula bilgi sistemindeki mesaj merkezini kullanarak sorularınızı yöneltebilirsiniz. </a:t>
            </a:r>
            <a:endParaRPr lang="en-GB" sz="3600" b="1" dirty="0"/>
          </a:p>
        </p:txBody>
      </p:sp>
    </p:spTree>
    <p:extLst>
      <p:ext uri="{BB962C8B-B14F-4D97-AF65-F5344CB8AC3E}">
        <p14:creationId xmlns:p14="http://schemas.microsoft.com/office/powerpoint/2010/main" val="23397584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904"/>
            <a:ext cx="11769634" cy="962297"/>
          </a:xfrm>
        </p:spPr>
        <p:txBody>
          <a:bodyPr>
            <a:normAutofit/>
          </a:bodyPr>
          <a:lstStyle/>
          <a:p>
            <a:r>
              <a:rPr lang="tr-TR" b="1" dirty="0"/>
              <a:t>NASIL E-POSTA YAZILIR </a:t>
            </a:r>
            <a:endParaRPr lang="en-US" b="1" dirty="0"/>
          </a:p>
        </p:txBody>
      </p:sp>
      <p:sp>
        <p:nvSpPr>
          <p:cNvPr id="3" name="Content Placeholder 2"/>
          <p:cNvSpPr>
            <a:spLocks noGrp="1"/>
          </p:cNvSpPr>
          <p:nvPr>
            <p:ph idx="1"/>
          </p:nvPr>
        </p:nvSpPr>
        <p:spPr>
          <a:xfrm>
            <a:off x="2599508" y="1110344"/>
            <a:ext cx="9592491" cy="5538650"/>
          </a:xfrm>
        </p:spPr>
        <p:txBody>
          <a:bodyPr>
            <a:normAutofit fontScale="25000" lnSpcReduction="20000"/>
          </a:bodyPr>
          <a:lstStyle/>
          <a:p>
            <a:pPr marL="0" indent="0">
              <a:buNone/>
            </a:pPr>
            <a:endParaRPr lang="tr-TR" sz="6000" dirty="0"/>
          </a:p>
          <a:p>
            <a:pPr marL="0" indent="0">
              <a:buNone/>
            </a:pPr>
            <a:r>
              <a:rPr lang="tr-TR" sz="8000" dirty="0"/>
              <a:t>Merhaba Hocam/ Sayın Hocam,</a:t>
            </a:r>
          </a:p>
          <a:p>
            <a:pPr marL="0" indent="0">
              <a:buNone/>
            </a:pPr>
            <a:endParaRPr lang="tr-TR" sz="6000" dirty="0"/>
          </a:p>
          <a:p>
            <a:pPr marL="0" indent="0">
              <a:buNone/>
            </a:pPr>
            <a:endParaRPr lang="tr-TR" sz="6000" dirty="0"/>
          </a:p>
          <a:p>
            <a:pPr marL="0" indent="0">
              <a:buNone/>
            </a:pPr>
            <a:r>
              <a:rPr lang="tr-TR" sz="6000" dirty="0"/>
              <a:t> </a:t>
            </a:r>
            <a:r>
              <a:rPr lang="tr-TR" sz="7200" dirty="0"/>
              <a:t>Ben  sizden Yazma Becerileri dersini alıyorum, gelecek haftanın ödevi ile ilgili bir soru sormak için bu e-postayı yazıyorum.</a:t>
            </a:r>
          </a:p>
          <a:p>
            <a:pPr marL="0" indent="0">
              <a:buNone/>
            </a:pPr>
            <a:endParaRPr lang="tr-TR" sz="6000" dirty="0"/>
          </a:p>
          <a:p>
            <a:pPr marL="0" indent="0">
              <a:buNone/>
            </a:pPr>
            <a:r>
              <a:rPr lang="tr-TR" sz="7200" dirty="0"/>
              <a:t>Verdiğiniz ödev için bir makale yazmamızı ve bunu kaynaklar ile desteklememizi istemiştiniz. Kaynak olarak x kitabını ve y makalesini kullansam yeterli olur mu? Yoksa başka kaynaklara da referans vermeli miyim?</a:t>
            </a:r>
          </a:p>
          <a:p>
            <a:pPr marL="0" indent="0">
              <a:buNone/>
            </a:pPr>
            <a:endParaRPr lang="tr-TR" dirty="0"/>
          </a:p>
          <a:p>
            <a:pPr marL="0" indent="0">
              <a:buNone/>
            </a:pPr>
            <a:endParaRPr lang="tr-TR" sz="7200" dirty="0"/>
          </a:p>
          <a:p>
            <a:pPr marL="0" indent="0">
              <a:buNone/>
            </a:pPr>
            <a:endParaRPr lang="tr-TR" sz="7200" dirty="0"/>
          </a:p>
          <a:p>
            <a:pPr marL="0" indent="0">
              <a:buNone/>
            </a:pPr>
            <a:r>
              <a:rPr lang="tr-TR" sz="7200" dirty="0"/>
              <a:t>Yarın saat 14:00’te sorum hakkında konuşmak üzere ofisinize gelebilir miyim? Eğer sizin için de uygun ise haber vermeniz beni mutlu eder. Uygun değilseniz Cuma 13:00’ten sonra da gelebilirim.</a:t>
            </a:r>
          </a:p>
          <a:p>
            <a:pPr marL="0" indent="0">
              <a:buNone/>
            </a:pPr>
            <a:endParaRPr lang="tr-TR" sz="1200" dirty="0"/>
          </a:p>
          <a:p>
            <a:pPr marL="0" indent="0">
              <a:buNone/>
            </a:pPr>
            <a:r>
              <a:rPr lang="tr-TR" sz="6400" dirty="0"/>
              <a:t>Teşekkür ederim</a:t>
            </a:r>
          </a:p>
          <a:p>
            <a:pPr marL="0" indent="0">
              <a:buNone/>
            </a:pPr>
            <a:endParaRPr lang="tr-TR" dirty="0"/>
          </a:p>
          <a:p>
            <a:pPr marL="0" indent="0">
              <a:buNone/>
            </a:pPr>
            <a:r>
              <a:rPr lang="tr-TR" sz="7200" dirty="0"/>
              <a:t>Ayşe Kaya </a:t>
            </a:r>
          </a:p>
          <a:p>
            <a:pPr marL="0" indent="0">
              <a:buNone/>
            </a:pPr>
            <a:r>
              <a:rPr lang="en-US" sz="7200" dirty="0"/>
              <a:t>2019131001</a:t>
            </a:r>
          </a:p>
          <a:p>
            <a:pPr marL="0" indent="0">
              <a:buNone/>
            </a:pPr>
            <a:r>
              <a:rPr lang="tr-TR" sz="7200" dirty="0"/>
              <a:t>B Şubesi</a:t>
            </a:r>
            <a:endParaRPr lang="en-US" sz="7200" dirty="0"/>
          </a:p>
        </p:txBody>
      </p:sp>
      <p:sp>
        <p:nvSpPr>
          <p:cNvPr id="4" name="TextBox 3"/>
          <p:cNvSpPr txBox="1"/>
          <p:nvPr/>
        </p:nvSpPr>
        <p:spPr>
          <a:xfrm>
            <a:off x="307093" y="1310677"/>
            <a:ext cx="2067703" cy="461665"/>
          </a:xfrm>
          <a:prstGeom prst="rect">
            <a:avLst/>
          </a:prstGeom>
          <a:noFill/>
          <a:ln>
            <a:solidFill>
              <a:schemeClr val="tx1"/>
            </a:solidFill>
          </a:ln>
        </p:spPr>
        <p:txBody>
          <a:bodyPr wrap="square" rtlCol="0">
            <a:spAutoFit/>
          </a:bodyPr>
          <a:lstStyle/>
          <a:p>
            <a:r>
              <a:rPr lang="tr-TR" sz="2400" b="1" dirty="0">
                <a:sym typeface="Wingdings" panose="05000000000000000000" pitchFamily="2" charset="2"/>
              </a:rPr>
              <a:t>Selamlama</a:t>
            </a:r>
            <a:endParaRPr lang="en-US" sz="2400" dirty="0"/>
          </a:p>
        </p:txBody>
      </p:sp>
      <p:sp>
        <p:nvSpPr>
          <p:cNvPr id="5" name="TextBox 4"/>
          <p:cNvSpPr txBox="1"/>
          <p:nvPr/>
        </p:nvSpPr>
        <p:spPr>
          <a:xfrm>
            <a:off x="239862" y="1939835"/>
            <a:ext cx="2175851" cy="830997"/>
          </a:xfrm>
          <a:prstGeom prst="rect">
            <a:avLst/>
          </a:prstGeom>
          <a:noFill/>
          <a:ln>
            <a:solidFill>
              <a:schemeClr val="tx1"/>
            </a:solidFill>
          </a:ln>
        </p:spPr>
        <p:txBody>
          <a:bodyPr wrap="square" rtlCol="0">
            <a:spAutoFit/>
          </a:bodyPr>
          <a:lstStyle/>
          <a:p>
            <a:r>
              <a:rPr lang="tr-TR" sz="2400" b="1" dirty="0">
                <a:sym typeface="Wingdings" panose="05000000000000000000" pitchFamily="2" charset="2"/>
              </a:rPr>
              <a:t>Ön Bilgi veriniz </a:t>
            </a:r>
            <a:endParaRPr lang="en-US" sz="2400" b="1" dirty="0"/>
          </a:p>
        </p:txBody>
      </p:sp>
      <p:sp>
        <p:nvSpPr>
          <p:cNvPr id="6" name="TextBox 5"/>
          <p:cNvSpPr txBox="1"/>
          <p:nvPr/>
        </p:nvSpPr>
        <p:spPr>
          <a:xfrm>
            <a:off x="205156" y="2938325"/>
            <a:ext cx="2245260" cy="1323439"/>
          </a:xfrm>
          <a:prstGeom prst="rect">
            <a:avLst/>
          </a:prstGeom>
          <a:noFill/>
          <a:ln>
            <a:solidFill>
              <a:schemeClr val="tx1"/>
            </a:solidFill>
          </a:ln>
        </p:spPr>
        <p:txBody>
          <a:bodyPr wrap="square" rtlCol="0">
            <a:spAutoFit/>
          </a:bodyPr>
          <a:lstStyle/>
          <a:p>
            <a:r>
              <a:rPr lang="tr-TR" sz="2000" b="1" dirty="0"/>
              <a:t>Açık bir şekilde sorunuzu sorun ya da ricanızı belirtin</a:t>
            </a:r>
            <a:r>
              <a:rPr lang="tr-TR" sz="1600" b="1" dirty="0">
                <a:sym typeface="Wingdings" panose="05000000000000000000" pitchFamily="2" charset="2"/>
              </a:rPr>
              <a:t></a:t>
            </a:r>
            <a:endParaRPr lang="en-US" sz="1600" b="1" dirty="0"/>
          </a:p>
        </p:txBody>
      </p:sp>
      <p:sp>
        <p:nvSpPr>
          <p:cNvPr id="7" name="TextBox 6"/>
          <p:cNvSpPr txBox="1"/>
          <p:nvPr/>
        </p:nvSpPr>
        <p:spPr>
          <a:xfrm>
            <a:off x="209005" y="4424600"/>
            <a:ext cx="2175851" cy="1569660"/>
          </a:xfrm>
          <a:prstGeom prst="rect">
            <a:avLst/>
          </a:prstGeom>
          <a:noFill/>
          <a:ln>
            <a:solidFill>
              <a:schemeClr val="tx1"/>
            </a:solidFill>
          </a:ln>
        </p:spPr>
        <p:txBody>
          <a:bodyPr wrap="square" rtlCol="0">
            <a:spAutoFit/>
          </a:bodyPr>
          <a:lstStyle/>
          <a:p>
            <a:r>
              <a:rPr lang="tr-TR" sz="2000" b="1" dirty="0"/>
              <a:t>Detayları açıklayınız ve alternatif bir çözüm sununuz. </a:t>
            </a:r>
            <a:r>
              <a:rPr lang="tr-TR" sz="1600" b="1" dirty="0">
                <a:sym typeface="Wingdings" panose="05000000000000000000" pitchFamily="2" charset="2"/>
              </a:rPr>
              <a:t></a:t>
            </a:r>
            <a:endParaRPr lang="en-US" sz="1600" b="1" dirty="0"/>
          </a:p>
        </p:txBody>
      </p:sp>
    </p:spTree>
    <p:extLst>
      <p:ext uri="{BB962C8B-B14F-4D97-AF65-F5344CB8AC3E}">
        <p14:creationId xmlns:p14="http://schemas.microsoft.com/office/powerpoint/2010/main" val="10542283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85800" y="1489166"/>
            <a:ext cx="10820400" cy="4729520"/>
          </a:xfrm>
        </p:spPr>
        <p:txBody>
          <a:bodyPr/>
          <a:lstStyle/>
          <a:p>
            <a:r>
              <a:rPr lang="tr-TR" sz="3200" b="1" dirty="0"/>
              <a:t>Hocanızdan ne istediğinizi açıkça belirtin.</a:t>
            </a:r>
          </a:p>
          <a:p>
            <a:endParaRPr lang="tr-TR" sz="3200" b="1" dirty="0"/>
          </a:p>
          <a:p>
            <a:r>
              <a:rPr lang="tr-TR" sz="3200" b="1" dirty="0"/>
              <a:t>Adınızı, soyadınızı ve öğrenci numaranızı yazın.</a:t>
            </a:r>
          </a:p>
          <a:p>
            <a:endParaRPr lang="tr-TR" sz="3200" b="1" dirty="0"/>
          </a:p>
          <a:p>
            <a:r>
              <a:rPr lang="tr-TR" sz="3200" b="1" dirty="0"/>
              <a:t>Bize Tatlı Cadı ya da </a:t>
            </a:r>
            <a:r>
              <a:rPr lang="tr-TR" sz="3200" b="1" dirty="0" err="1"/>
              <a:t>Mr</a:t>
            </a:r>
            <a:r>
              <a:rPr lang="tr-TR" sz="3200" b="1" dirty="0"/>
              <a:t> Kebap gibi e-postalar ile gönderiler attığınızda sizin takma isimlerinizden kim olduğunuzu tahmin edemeyiz. </a:t>
            </a:r>
          </a:p>
          <a:p>
            <a:endParaRPr lang="tr-TR" dirty="0"/>
          </a:p>
          <a:p>
            <a:endParaRPr lang="tr-TR" dirty="0"/>
          </a:p>
          <a:p>
            <a:endParaRPr lang="tr-TR" dirty="0"/>
          </a:p>
          <a:p>
            <a:pPr>
              <a:buNone/>
            </a:pPr>
            <a:endParaRPr lang="tr-TR" dirty="0"/>
          </a:p>
        </p:txBody>
      </p:sp>
      <p:sp>
        <p:nvSpPr>
          <p:cNvPr id="4" name="3 Slayt Numarası Yer Tutucusu"/>
          <p:cNvSpPr>
            <a:spLocks noGrp="1"/>
          </p:cNvSpPr>
          <p:nvPr>
            <p:ph type="sldNum" sz="quarter" idx="12"/>
          </p:nvPr>
        </p:nvSpPr>
        <p:spPr/>
        <p:txBody>
          <a:bodyPr/>
          <a:lstStyle/>
          <a:p>
            <a:fld id="{F302176B-0E47-46AC-8F43-DAB4B8A37D06}" type="slidenum">
              <a:rPr lang="tr-TR" smtClean="0"/>
              <a:pPr/>
              <a:t>106</a:t>
            </a:fld>
            <a:endParaRPr lang="tr-TR"/>
          </a:p>
        </p:txBody>
      </p:sp>
    </p:spTree>
    <p:extLst>
      <p:ext uri="{BB962C8B-B14F-4D97-AF65-F5344CB8AC3E}">
        <p14:creationId xmlns:p14="http://schemas.microsoft.com/office/powerpoint/2010/main" val="14127705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692348" y="4453378"/>
            <a:ext cx="4452730" cy="1080120"/>
          </a:xfrm>
        </p:spPr>
        <p:txBody>
          <a:bodyPr>
            <a:normAutofit fontScale="55000" lnSpcReduction="20000"/>
          </a:bodyPr>
          <a:lstStyle/>
          <a:p>
            <a:pPr marL="0" indent="0" algn="ctr">
              <a:buNone/>
            </a:pPr>
            <a:r>
              <a:rPr lang="tr-TR" sz="3600" i="1" cap="all" dirty="0">
                <a:latin typeface="+mj-lt"/>
                <a:ea typeface="+mj-ea"/>
                <a:cs typeface="+mj-cs"/>
              </a:rPr>
              <a:t>Oryantasyon programı</a:t>
            </a:r>
          </a:p>
          <a:p>
            <a:pPr marL="0" indent="0" algn="ctr">
              <a:buNone/>
            </a:pPr>
            <a:r>
              <a:rPr lang="tr-TR" sz="3600" i="1" cap="all" dirty="0">
                <a:latin typeface="+mj-lt"/>
                <a:ea typeface="+mj-ea"/>
                <a:cs typeface="+mj-cs"/>
              </a:rPr>
              <a:t>ile ilgili Ayrıntılı bilgi için</a:t>
            </a:r>
          </a:p>
          <a:p>
            <a:pPr marL="0" indent="0" algn="ctr">
              <a:buNone/>
            </a:pPr>
            <a:r>
              <a:rPr lang="tr-TR" sz="3600" b="1" i="1" cap="all" dirty="0">
                <a:latin typeface="+mj-lt"/>
                <a:ea typeface="+mj-ea"/>
                <a:cs typeface="+mj-cs"/>
              </a:rPr>
              <a:t>www.pau.edu.tr/pdrem</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107</a:t>
            </a:fld>
            <a:endParaRPr lang="tr-T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7" name="Başlık 3"/>
          <p:cNvSpPr txBox="1">
            <a:spLocks/>
          </p:cNvSpPr>
          <p:nvPr/>
        </p:nvSpPr>
        <p:spPr>
          <a:xfrm>
            <a:off x="637106"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8" name="Başlık 3"/>
          <p:cNvSpPr txBox="1">
            <a:spLocks/>
          </p:cNvSpPr>
          <p:nvPr/>
        </p:nvSpPr>
        <p:spPr>
          <a:xfrm>
            <a:off x="8755997"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5" name="Metin kutusu 4">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spTree>
    <p:extLst>
      <p:ext uri="{BB962C8B-B14F-4D97-AF65-F5344CB8AC3E}">
        <p14:creationId xmlns:p14="http://schemas.microsoft.com/office/powerpoint/2010/main" val="1320216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İletişim Araştırmaları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Şehit Ömer </a:t>
            </a:r>
            <a:r>
              <a:rPr lang="tr-TR" sz="1500" dirty="0" err="1"/>
              <a:t>Halisdemir</a:t>
            </a:r>
            <a:r>
              <a:rPr lang="tr-TR" sz="1500" dirty="0"/>
              <a:t> Spor Bilimleri Araştırma 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2022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a:t>
            </a: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a:t>
            </a:r>
            <a:r>
              <a:rPr lang="tr-TR" altLang="tr-TR" sz="1600" b="1" u="sng" dirty="0"/>
              <a:t>2. öğretim öğrencileri ve öğrencinin ikinci kazandığı üniversite ise</a:t>
            </a:r>
            <a:r>
              <a:rPr lang="tr-TR" altLang="tr-TR" sz="1600" dirty="0"/>
              <a:t>)</a:t>
            </a:r>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b="1" dirty="0"/>
              <a:t>Ders kayıtlarının nasıl yapılacağı ile ilgili videoyu Pamukkale Üniversitesi </a:t>
            </a:r>
          </a:p>
          <a:p>
            <a:pPr marL="0" indent="0" algn="r">
              <a:lnSpc>
                <a:spcPct val="100000"/>
              </a:lnSpc>
              <a:spcBef>
                <a:spcPts val="0"/>
              </a:spcBef>
              <a:buNone/>
            </a:pPr>
            <a:r>
              <a:rPr lang="tr-TR" sz="1600" b="1" dirty="0"/>
              <a:t>Youtube Kanalından izleyebilirsiniz. </a:t>
            </a:r>
            <a:r>
              <a:rPr lang="tr-TR" sz="1600" b="1" dirty="0">
                <a:hlinkClick r:id="rId2"/>
              </a:rPr>
              <a:t>https://www.youtube.com/watch?v=cQ2n1IOMPoY</a:t>
            </a:r>
            <a:r>
              <a:rPr lang="tr-TR" sz="1600" b="1" dirty="0"/>
              <a:t> </a:t>
            </a:r>
          </a:p>
          <a:p>
            <a:pPr algn="r">
              <a:lnSpc>
                <a:spcPct val="100000"/>
              </a:lnSpc>
              <a:spcBef>
                <a:spcPts val="0"/>
              </a:spcBef>
            </a:pPr>
            <a:endParaRPr lang="tr-TR" altLang="tr-TR" sz="1600" b="1" dirty="0"/>
          </a:p>
          <a:p>
            <a:pPr lvl="1" algn="r">
              <a:lnSpc>
                <a:spcPct val="100000"/>
              </a:lnSpc>
              <a:spcBef>
                <a:spcPts val="0"/>
              </a:spcBef>
              <a:buFont typeface="Wingdings" panose="05000000000000000000" pitchFamily="2" charset="2"/>
              <a:buChar char="Ø"/>
            </a:pPr>
            <a:r>
              <a:rPr lang="tr-TR" altLang="tr-TR" sz="1600" dirty="0"/>
              <a:t>Ekle-sil-onayla işlemlerinden oluşur. (26.09-28.09.2022)</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İkinci öğretim öğrencileri ve 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11.09-28.09.2022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b="1"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b="1" dirty="0"/>
              <a:t>Akademik ortalamasına göre;</a:t>
            </a:r>
          </a:p>
          <a:p>
            <a:pPr marL="0" lvl="2" indent="0">
              <a:lnSpc>
                <a:spcPct val="80000"/>
              </a:lnSpc>
              <a:buFont typeface="Wingdings" panose="05000000000000000000" pitchFamily="2" charset="2"/>
              <a:buChar char="Ø"/>
            </a:pPr>
            <a:r>
              <a:rPr lang="tr-TR" altLang="tr-TR" dirty="0"/>
              <a:t>2.00’ın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2.00-2.49 arası olanlar için en fazla 36 kredi, </a:t>
            </a:r>
          </a:p>
          <a:p>
            <a:pPr marL="0" lvl="2" indent="0">
              <a:lnSpc>
                <a:spcPct val="80000"/>
              </a:lnSpc>
              <a:buFont typeface="Wingdings" panose="05000000000000000000" pitchFamily="2" charset="2"/>
              <a:buChar char="Ø"/>
            </a:pPr>
            <a:r>
              <a:rPr lang="tr-TR" altLang="tr-TR" dirty="0">
                <a:solidFill>
                  <a:schemeClr val="tx1"/>
                </a:solidFill>
              </a:rPr>
              <a:t>2.50’den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b="1" dirty="0" err="1"/>
              <a:t>Derslere</a:t>
            </a:r>
            <a:r>
              <a:rPr lang="de-DE" altLang="tr-TR" sz="1800" b="1" dirty="0"/>
              <a:t> </a:t>
            </a:r>
            <a:r>
              <a:rPr lang="de-DE" altLang="tr-TR" sz="1800" b="1" dirty="0" err="1"/>
              <a:t>ve</a:t>
            </a:r>
            <a:r>
              <a:rPr lang="de-DE" altLang="tr-TR" sz="1800" b="1" dirty="0"/>
              <a:t> </a:t>
            </a:r>
            <a:r>
              <a:rPr lang="de-DE" altLang="tr-TR" sz="1800" b="1" dirty="0" err="1"/>
              <a:t>uygulamalara</a:t>
            </a:r>
            <a:r>
              <a:rPr lang="de-DE" altLang="tr-TR" sz="1800" b="1" dirty="0"/>
              <a:t> </a:t>
            </a:r>
            <a:r>
              <a:rPr lang="de-DE" altLang="tr-TR" sz="1800" b="1" dirty="0" err="1"/>
              <a:t>devam</a:t>
            </a:r>
            <a:r>
              <a:rPr lang="de-DE" altLang="tr-TR" sz="1800" b="1" dirty="0"/>
              <a:t> </a:t>
            </a:r>
            <a:r>
              <a:rPr lang="de-DE" altLang="tr-TR" sz="1800" b="1" dirty="0" err="1"/>
              <a:t>zorunlu</a:t>
            </a:r>
            <a:r>
              <a:rPr lang="tr-TR" altLang="tr-TR" sz="1800" b="1" dirty="0" err="1"/>
              <a:t>luğu</a:t>
            </a:r>
            <a:r>
              <a:rPr lang="tr-TR" altLang="tr-TR" sz="1800" b="1"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a:t>46421Öğrenci</a:t>
            </a:r>
          </a:p>
          <a:p>
            <a:pPr marL="0" indent="0">
              <a:buNone/>
            </a:pPr>
            <a:r>
              <a:rPr lang="tr-TR" dirty="0"/>
              <a:t>2.292</a:t>
            </a:r>
            <a:r>
              <a:rPr lang="tr-TR" dirty="0">
                <a:solidFill>
                  <a:srgbClr val="FF0000"/>
                </a:solidFill>
              </a:rPr>
              <a:t> </a:t>
            </a:r>
            <a:r>
              <a:rPr lang="tr-TR" dirty="0"/>
              <a:t>Akademik Personel</a:t>
            </a:r>
          </a:p>
          <a:p>
            <a:pPr marL="0" indent="0">
              <a:buNone/>
            </a:pPr>
            <a:r>
              <a:rPr lang="tr-TR" dirty="0"/>
              <a:t>1.409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720"/>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b="1" dirty="0"/>
              <a:t>Koşullu geçer not alınan dersler derslerin açılan ilk dönemde tekrar alınma zorunluluğu yoktur.  </a:t>
            </a:r>
          </a:p>
          <a:p>
            <a:endParaRPr lang="tr-TR" altLang="tr-TR" sz="2000" b="1" dirty="0"/>
          </a:p>
          <a:p>
            <a:r>
              <a:rPr lang="tr-TR" altLang="tr-TR" sz="2000" b="1"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5"/>
            <a:ext cx="3946815" cy="2132856"/>
          </a:xfrm>
        </p:spPr>
        <p:txBody>
          <a:bodyPr>
            <a:normAutofit/>
          </a:bodyPr>
          <a:lstStyle/>
          <a:p>
            <a:pPr marL="0" indent="0">
              <a:lnSpc>
                <a:spcPct val="100000"/>
              </a:lnSpc>
              <a:buNone/>
            </a:pPr>
            <a:r>
              <a:rPr lang="tr-TR" sz="1800" dirty="0"/>
              <a:t>Kurulum için;</a:t>
            </a:r>
          </a:p>
          <a:p>
            <a:pPr marL="0" indent="0">
              <a:lnSpc>
                <a:spcPct val="100000"/>
              </a:lnSpc>
              <a:buNone/>
            </a:pPr>
            <a:r>
              <a:rPr lang="tr-TR" sz="1800" dirty="0">
                <a:hlinkClick r:id="rId2"/>
              </a:rPr>
              <a:t>http://www.pau.edu.tr/eduroam</a:t>
            </a:r>
            <a:r>
              <a:rPr lang="tr-TR" sz="1800" dirty="0"/>
              <a:t> sayfasını ziyaret ederek hem bilgisayarınıza hem de cep telefonunuzdaki ücretsiz </a:t>
            </a:r>
            <a:r>
              <a:rPr lang="tr-TR" sz="1800" dirty="0" err="1"/>
              <a:t>Wi</a:t>
            </a:r>
            <a:r>
              <a:rPr lang="tr-TR" sz="1800" dirty="0"/>
              <a:t>-Fi kurulumunu yapabilirsiniz.</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a:t>
            </a:r>
            <a:r>
              <a:rPr lang="tr-TR" sz="1800" b="1" dirty="0"/>
              <a:t>toplam 161 tane topluluk vardır.</a:t>
            </a:r>
          </a:p>
          <a:p>
            <a:pPr marL="0" indent="0">
              <a:buNone/>
            </a:pPr>
            <a:r>
              <a:rPr lang="tr-TR" sz="1800" b="1"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a:t>
            </a:r>
            <a:r>
              <a:rPr lang="tr-TR" sz="1800" dirty="0" err="1"/>
              <a:t>Yüzyüze</a:t>
            </a:r>
            <a:r>
              <a:rPr lang="tr-TR" sz="1800" dirty="0"/>
              <a:t>,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4218-19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718822755"/>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3271867127"/>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
        <p:nvSpPr>
          <p:cNvPr id="5" name="Dikdörtgen: Yuvarlatılmış Köşeler 4">
            <a:extLst>
              <a:ext uri="{FF2B5EF4-FFF2-40B4-BE49-F238E27FC236}">
                <a16:creationId xmlns:a16="http://schemas.microsoft.com/office/drawing/2014/main" id="{13992A9B-55FD-4043-B00E-7A10845309D0}"/>
              </a:ext>
            </a:extLst>
          </p:cNvPr>
          <p:cNvSpPr/>
          <p:nvPr/>
        </p:nvSpPr>
        <p:spPr>
          <a:xfrm>
            <a:off x="10390705" y="3423723"/>
            <a:ext cx="1631869" cy="1162595"/>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tr-TR"/>
          </a:p>
        </p:txBody>
      </p:sp>
      <p:sp>
        <p:nvSpPr>
          <p:cNvPr id="6" name="Dikdörtgen: Yuvarlatılmış Köşeler 5">
            <a:extLst>
              <a:ext uri="{FF2B5EF4-FFF2-40B4-BE49-F238E27FC236}">
                <a16:creationId xmlns:a16="http://schemas.microsoft.com/office/drawing/2014/main" id="{20002F8C-17CB-4763-9BC6-38402318512F}"/>
              </a:ext>
            </a:extLst>
          </p:cNvPr>
          <p:cNvSpPr/>
          <p:nvPr/>
        </p:nvSpPr>
        <p:spPr>
          <a:xfrm>
            <a:off x="10519292" y="3647045"/>
            <a:ext cx="1631869" cy="108795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sz="1400" b="1" dirty="0"/>
              <a:t>REKTÖR YARDIMCISI</a:t>
            </a:r>
          </a:p>
          <a:p>
            <a:pPr algn="ctr"/>
            <a:r>
              <a:rPr lang="tr-TR" sz="1400" dirty="0"/>
              <a:t>Prof. Dr. Selçuk YÜKSEL</a:t>
            </a:r>
          </a:p>
        </p:txBody>
      </p:sp>
      <p:cxnSp>
        <p:nvCxnSpPr>
          <p:cNvPr id="13" name="Düz Bağlayıcı 12">
            <a:extLst>
              <a:ext uri="{FF2B5EF4-FFF2-40B4-BE49-F238E27FC236}">
                <a16:creationId xmlns:a16="http://schemas.microsoft.com/office/drawing/2014/main" id="{D8BC4617-9C87-4294-8453-99BB5E5C2B96}"/>
              </a:ext>
            </a:extLst>
          </p:cNvPr>
          <p:cNvCxnSpPr/>
          <p:nvPr/>
        </p:nvCxnSpPr>
        <p:spPr>
          <a:xfrm>
            <a:off x="9615488" y="3200400"/>
            <a:ext cx="1214437"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7" name="Düz Bağlayıcı 16">
            <a:extLst>
              <a:ext uri="{FF2B5EF4-FFF2-40B4-BE49-F238E27FC236}">
                <a16:creationId xmlns:a16="http://schemas.microsoft.com/office/drawing/2014/main" id="{E4368C8F-0C53-4D42-A702-92ACCFE246CF}"/>
              </a:ext>
            </a:extLst>
          </p:cNvPr>
          <p:cNvCxnSpPr/>
          <p:nvPr/>
        </p:nvCxnSpPr>
        <p:spPr>
          <a:xfrm>
            <a:off x="10815638" y="3200400"/>
            <a:ext cx="0" cy="223323"/>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b="1"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1 uzman psikolojik danışman ve 1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Duygu Odaklı Çift Terapisi</a:t>
            </a:r>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693319"/>
          </a:xfrm>
          <a:prstGeom prst="rect">
            <a:avLst/>
          </a:prstGeom>
          <a:noFill/>
        </p:spPr>
        <p:txBody>
          <a:bodyPr wrap="square" rtlCol="0">
            <a:spAutoFit/>
          </a:bodyPr>
          <a:lstStyle/>
          <a:p>
            <a:r>
              <a:rPr lang="tr-TR" dirty="0" err="1"/>
              <a:t>PDREM’e</a:t>
            </a:r>
            <a:r>
              <a:rPr lang="tr-TR" dirty="0"/>
              <a:t> Pusula Bilgi Sistemi’nde bulunan </a:t>
            </a:r>
            <a:r>
              <a:rPr lang="tr-TR" b="1" dirty="0"/>
              <a:t>PDREM Randevu Sistemi</a:t>
            </a:r>
            <a:r>
              <a:rPr lang="tr-TR" dirty="0"/>
              <a:t> üzerinden başvuru formunu doldurabilir ve hizmetlerimizden yararlanmak için randevu alabilirsiniz.</a:t>
            </a:r>
          </a:p>
          <a:p>
            <a:endParaRPr lang="tr-TR" dirty="0"/>
          </a:p>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54</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56</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57</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58</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59</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dirty="0"/>
              <a:t>FAKÜLTELER</a:t>
            </a:r>
          </a:p>
        </p:txBody>
      </p:sp>
      <p:sp>
        <p:nvSpPr>
          <p:cNvPr id="3" name="İçerik Yer Tutucusu 2"/>
          <p:cNvSpPr>
            <a:spLocks noGrp="1"/>
          </p:cNvSpPr>
          <p:nvPr>
            <p:ph idx="1"/>
          </p:nvPr>
        </p:nvSpPr>
        <p:spPr>
          <a:xfrm>
            <a:off x="4286251" y="1671638"/>
            <a:ext cx="7905750" cy="4957762"/>
          </a:xfrm>
        </p:spPr>
        <p:txBody>
          <a:bodyPr numCol="2">
            <a:noAutofit/>
          </a:bodyPr>
          <a:lstStyle/>
          <a:p>
            <a:pPr marL="0" indent="0" algn="r">
              <a:lnSpc>
                <a:spcPct val="170000"/>
              </a:lnSpc>
              <a:buNone/>
            </a:pPr>
            <a:r>
              <a:rPr lang="tr-TR" sz="1500" dirty="0">
                <a:solidFill>
                  <a:schemeClr val="tx1"/>
                </a:solidFill>
              </a:rPr>
              <a:t>Diş Hekimliği Fakültesi</a:t>
            </a:r>
          </a:p>
          <a:p>
            <a:pPr marL="0" indent="0" algn="r">
              <a:lnSpc>
                <a:spcPct val="170000"/>
              </a:lnSpc>
              <a:buNone/>
            </a:pPr>
            <a:r>
              <a:rPr lang="tr-TR" sz="1500" dirty="0">
                <a:solidFill>
                  <a:schemeClr val="tx1"/>
                </a:solidFill>
              </a:rPr>
              <a:t>Eğitim Fakültesi</a:t>
            </a:r>
          </a:p>
          <a:p>
            <a:pPr marL="0" indent="0" algn="r">
              <a:lnSpc>
                <a:spcPct val="170000"/>
              </a:lnSpc>
              <a:buNone/>
            </a:pPr>
            <a:r>
              <a:rPr lang="tr-TR" sz="1500" dirty="0"/>
              <a:t>İnsan ve Toplum Bilimleri </a:t>
            </a:r>
            <a:r>
              <a:rPr lang="tr-TR" sz="1500" dirty="0">
                <a:solidFill>
                  <a:schemeClr val="tx1"/>
                </a:solidFill>
              </a:rPr>
              <a:t>Fakültesi</a:t>
            </a:r>
          </a:p>
          <a:p>
            <a:pPr marL="0" indent="0" algn="r">
              <a:lnSpc>
                <a:spcPct val="170000"/>
              </a:lnSpc>
              <a:buNone/>
            </a:pPr>
            <a:r>
              <a:rPr lang="tr-TR" sz="1500" dirty="0">
                <a:solidFill>
                  <a:schemeClr val="tx1"/>
                </a:solidFill>
              </a:rPr>
              <a:t>Fen Fakültesi</a:t>
            </a:r>
          </a:p>
          <a:p>
            <a:pPr marL="0" indent="0" algn="r">
              <a:lnSpc>
                <a:spcPct val="170000"/>
              </a:lnSpc>
              <a:buNone/>
            </a:pPr>
            <a:r>
              <a:rPr lang="tr-TR" sz="1500" dirty="0"/>
              <a:t>Fizyoterapi ve Rehabilitasyon Fakültesi </a:t>
            </a:r>
            <a:endParaRPr lang="tr-TR" sz="1500" dirty="0">
              <a:solidFill>
                <a:schemeClr val="tx1"/>
              </a:solidFill>
            </a:endParaRPr>
          </a:p>
          <a:p>
            <a:pPr marL="0" indent="0" algn="r">
              <a:lnSpc>
                <a:spcPct val="170000"/>
              </a:lnSpc>
              <a:buNone/>
            </a:pPr>
            <a:r>
              <a:rPr lang="tr-TR" sz="1500" dirty="0">
                <a:solidFill>
                  <a:schemeClr val="tx1"/>
                </a:solidFill>
              </a:rPr>
              <a:t>İktisadi ve İdari Bilimler Fakültesi</a:t>
            </a:r>
          </a:p>
          <a:p>
            <a:pPr marL="0" indent="0" algn="r">
              <a:lnSpc>
                <a:spcPct val="170000"/>
              </a:lnSpc>
              <a:buNone/>
            </a:pPr>
            <a:r>
              <a:rPr lang="tr-TR" sz="1500" dirty="0">
                <a:solidFill>
                  <a:schemeClr val="tx1"/>
                </a:solidFill>
              </a:rPr>
              <a:t>Hukuk Fakültesi</a:t>
            </a:r>
          </a:p>
          <a:p>
            <a:pPr marL="0" indent="0" algn="r">
              <a:lnSpc>
                <a:spcPct val="170000"/>
              </a:lnSpc>
              <a:buNone/>
            </a:pPr>
            <a:r>
              <a:rPr lang="tr-TR" sz="1500" dirty="0">
                <a:solidFill>
                  <a:schemeClr val="tx1"/>
                </a:solidFill>
              </a:rPr>
              <a:t>İlahiyat Fakültesi</a:t>
            </a:r>
          </a:p>
          <a:p>
            <a:pPr marL="0" indent="0" algn="r">
              <a:lnSpc>
                <a:spcPct val="170000"/>
              </a:lnSpc>
              <a:buNone/>
            </a:pPr>
            <a:r>
              <a:rPr lang="tr-TR" sz="1500" dirty="0">
                <a:solidFill>
                  <a:schemeClr val="tx1"/>
                </a:solidFill>
              </a:rPr>
              <a:t>İletişim Fakültesi</a:t>
            </a:r>
          </a:p>
          <a:p>
            <a:pPr marL="0" indent="0" algn="r">
              <a:lnSpc>
                <a:spcPct val="170000"/>
              </a:lnSpc>
              <a:buNone/>
            </a:pPr>
            <a:r>
              <a:rPr lang="tr-TR" sz="1500" dirty="0">
                <a:solidFill>
                  <a:schemeClr val="tx1"/>
                </a:solidFill>
              </a:rPr>
              <a:t>Mimarlık ve Tasarım Fakültesi</a:t>
            </a:r>
          </a:p>
          <a:p>
            <a:pPr marL="0" indent="0" algn="r">
              <a:lnSpc>
                <a:spcPct val="170000"/>
              </a:lnSpc>
              <a:buNone/>
            </a:pPr>
            <a:endParaRPr lang="tr-TR" sz="1500" dirty="0"/>
          </a:p>
          <a:p>
            <a:pPr marL="0" indent="0" algn="r">
              <a:lnSpc>
                <a:spcPct val="170000"/>
              </a:lnSpc>
              <a:buNone/>
            </a:pPr>
            <a:r>
              <a:rPr lang="tr-TR" sz="1500" dirty="0"/>
              <a:t>Mimarlık ve Tasarım Fakültesi</a:t>
            </a:r>
          </a:p>
          <a:p>
            <a:pPr marL="0" indent="0" algn="r">
              <a:lnSpc>
                <a:spcPct val="170000"/>
              </a:lnSpc>
              <a:buNone/>
            </a:pPr>
            <a:r>
              <a:rPr lang="tr-TR" sz="1500" dirty="0"/>
              <a:t>Mühendislik Fakültesi</a:t>
            </a:r>
          </a:p>
          <a:p>
            <a:pPr marL="0" indent="0" algn="r">
              <a:lnSpc>
                <a:spcPct val="170000"/>
              </a:lnSpc>
              <a:buNone/>
            </a:pPr>
            <a:r>
              <a:rPr lang="tr-TR" sz="1500" dirty="0"/>
              <a:t>Müzik ve Sahne Sanatları Fakültesi</a:t>
            </a:r>
          </a:p>
          <a:p>
            <a:pPr marL="0" indent="0" algn="r">
              <a:lnSpc>
                <a:spcPct val="170000"/>
              </a:lnSpc>
              <a:buNone/>
            </a:pPr>
            <a:r>
              <a:rPr lang="tr-TR" sz="1500" dirty="0"/>
              <a:t>Sağlık Bilimleri Fakültesi</a:t>
            </a:r>
          </a:p>
          <a:p>
            <a:pPr marL="0" indent="0" algn="r">
              <a:lnSpc>
                <a:spcPct val="170000"/>
              </a:lnSpc>
              <a:buNone/>
            </a:pPr>
            <a:r>
              <a:rPr lang="tr-TR" sz="1500" dirty="0"/>
              <a:t>Spor Bilimleri Fakültesi</a:t>
            </a:r>
          </a:p>
          <a:p>
            <a:pPr marL="0" indent="0" algn="r">
              <a:lnSpc>
                <a:spcPct val="170000"/>
              </a:lnSpc>
              <a:buNone/>
            </a:pPr>
            <a:r>
              <a:rPr lang="tr-TR" sz="1500" dirty="0"/>
              <a:t>Teknik Eğitim Fakültesi</a:t>
            </a:r>
          </a:p>
          <a:p>
            <a:pPr marL="0" indent="0" algn="r">
              <a:lnSpc>
                <a:spcPct val="170000"/>
              </a:lnSpc>
              <a:buNone/>
            </a:pPr>
            <a:r>
              <a:rPr lang="tr-TR" sz="1500" dirty="0"/>
              <a:t>Teknoloji Fakültesi</a:t>
            </a:r>
          </a:p>
          <a:p>
            <a:pPr marL="0" indent="0" algn="r">
              <a:lnSpc>
                <a:spcPct val="170000"/>
              </a:lnSpc>
              <a:buNone/>
            </a:pPr>
            <a:r>
              <a:rPr lang="tr-TR" sz="1500" dirty="0"/>
              <a:t>Tıp Fakültesi</a:t>
            </a:r>
          </a:p>
          <a:p>
            <a:pPr marL="0" indent="0" algn="r">
              <a:lnSpc>
                <a:spcPct val="170000"/>
              </a:lnSpc>
              <a:buNone/>
            </a:pPr>
            <a:r>
              <a:rPr lang="tr-TR" sz="1500" dirty="0"/>
              <a:t>Turizm Fakültesi</a:t>
            </a:r>
          </a:p>
          <a:p>
            <a:pPr marL="0" indent="0" algn="r">
              <a:lnSpc>
                <a:spcPct val="170000"/>
              </a:lnSpc>
              <a:buNone/>
            </a:pPr>
            <a:r>
              <a:rPr lang="tr-TR" sz="1500" dirty="0"/>
              <a:t>Uygulamalı Bilimler Fakültesi</a:t>
            </a:r>
          </a:p>
          <a:p>
            <a:pPr marL="0" indent="0" algn="r">
              <a:lnSpc>
                <a:spcPct val="170000"/>
              </a:lnSpc>
              <a:buNone/>
            </a:pPr>
            <a:r>
              <a:rPr lang="tr-TR" sz="15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Öğrenci kartına yemekhanede, Ay Kafe’de bulunan para yükleme </a:t>
            </a:r>
            <a:r>
              <a:rPr lang="tr-TR" sz="1800" dirty="0" err="1"/>
              <a:t>standlarından</a:t>
            </a:r>
            <a:r>
              <a:rPr lang="tr-TR" sz="1800" dirty="0"/>
              <a:t> ve PAÜ YEMEK uygulaması üzerinden para yükleyebilirsiniz. </a:t>
            </a:r>
            <a:r>
              <a:rPr lang="tr-TR" sz="1800" b="1" dirty="0"/>
              <a:t>Tabldot yemek ücreti: 8 liradır.</a:t>
            </a:r>
          </a:p>
          <a:p>
            <a:pPr marL="0" indent="0">
              <a:buNone/>
            </a:pPr>
            <a:r>
              <a:rPr lang="tr-TR" sz="1800" dirty="0"/>
              <a:t>Üniversitemizde her yıl 1000 öğrenciye yemek bursu verilmektedir. </a:t>
            </a:r>
          </a:p>
          <a:p>
            <a:pPr marL="0" indent="0">
              <a:buNone/>
            </a:pPr>
            <a:r>
              <a:rPr lang="tr-TR" sz="1800" b="1" dirty="0"/>
              <a:t>Yemek bursu: </a:t>
            </a:r>
            <a:r>
              <a:rPr lang="tr-TR" sz="1800" u="sng" dirty="0">
                <a:hlinkClick r:id="rId2"/>
              </a:rPr>
              <a:t>https://pusula.pau.edu.tr/Login.aspx</a:t>
            </a:r>
            <a:r>
              <a:rPr lang="tr-TR" sz="1800" dirty="0"/>
              <a:t> sitesinden SKS Bilgi Sistemi’nden başvurunu yapabilirsiniz. Yemek bursu için PAÜ </a:t>
            </a:r>
            <a:r>
              <a:rPr lang="tr-TR" sz="1800" dirty="0" err="1"/>
              <a:t>Anasayfadaki</a:t>
            </a:r>
            <a:r>
              <a:rPr lang="tr-TR" sz="1800" dirty="0"/>
              <a:t>  duyuruları takip ediniz.</a:t>
            </a:r>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60</a:t>
            </a:fld>
            <a:endParaRPr lang="tr-TR"/>
          </a:p>
        </p:txBody>
      </p:sp>
      <p:pic>
        <p:nvPicPr>
          <p:cNvPr id="4" name="Resim 3"/>
          <p:cNvPicPr>
            <a:picLocks noChangeAspect="1"/>
          </p:cNvPicPr>
          <p:nvPr/>
        </p:nvPicPr>
        <p:blipFill>
          <a:blip r:embed="rId3"/>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62</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5993478" y="1855861"/>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6396331" y="1520148"/>
            <a:ext cx="2319868"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64</a:t>
            </a:fld>
            <a:endParaRPr lang="tr-TR"/>
          </a:p>
        </p:txBody>
      </p:sp>
      <p:pic>
        <p:nvPicPr>
          <p:cNvPr id="7" name="Resim 6">
            <a:extLst>
              <a:ext uri="{FF2B5EF4-FFF2-40B4-BE49-F238E27FC236}">
                <a16:creationId xmlns:a16="http://schemas.microsoft.com/office/drawing/2014/main" id="{C8277E58-E6F1-49AF-AECB-5725767DCDB9}"/>
              </a:ext>
            </a:extLst>
          </p:cNvPr>
          <p:cNvPicPr>
            <a:picLocks noChangeAspect="1"/>
          </p:cNvPicPr>
          <p:nvPr/>
        </p:nvPicPr>
        <p:blipFill>
          <a:blip r:embed="rId4"/>
          <a:stretch>
            <a:fillRect/>
          </a:stretch>
        </p:blipFill>
        <p:spPr>
          <a:xfrm>
            <a:off x="3296789" y="1810997"/>
            <a:ext cx="2359522" cy="1723268"/>
          </a:xfrm>
          <a:prstGeom prst="rect">
            <a:avLst/>
          </a:prstGeom>
        </p:spPr>
      </p:pic>
      <p:sp>
        <p:nvSpPr>
          <p:cNvPr id="8" name="Metin kutusu 7">
            <a:extLst>
              <a:ext uri="{FF2B5EF4-FFF2-40B4-BE49-F238E27FC236}">
                <a16:creationId xmlns:a16="http://schemas.microsoft.com/office/drawing/2014/main" id="{E5BF9907-EC65-4840-BD84-9F40C02BC563}"/>
              </a:ext>
            </a:extLst>
          </p:cNvPr>
          <p:cNvSpPr txBox="1"/>
          <p:nvPr/>
        </p:nvSpPr>
        <p:spPr>
          <a:xfrm>
            <a:off x="3843303" y="1442046"/>
            <a:ext cx="1881809" cy="400110"/>
          </a:xfrm>
          <a:prstGeom prst="rect">
            <a:avLst/>
          </a:prstGeom>
          <a:noFill/>
        </p:spPr>
        <p:txBody>
          <a:bodyPr wrap="square" rtlCol="0">
            <a:spAutoFit/>
          </a:bodyPr>
          <a:lstStyle/>
          <a:p>
            <a:r>
              <a:rPr lang="tr-TR" sz="2000" b="1" i="1" cap="all" dirty="0">
                <a:latin typeface="+mj-lt"/>
                <a:ea typeface="+mj-ea"/>
                <a:cs typeface="+mj-cs"/>
              </a:rPr>
              <a:t>KAFEBÜS</a:t>
            </a: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5"/>
          <a:stretch>
            <a:fillRect/>
          </a:stretch>
        </p:blipFill>
        <p:spPr>
          <a:xfrm>
            <a:off x="8886645" y="4205681"/>
            <a:ext cx="2771706" cy="167520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9456219" y="1520148"/>
            <a:ext cx="1705094"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18442" b="9034"/>
          <a:stretch/>
        </p:blipFill>
        <p:spPr>
          <a:xfrm>
            <a:off x="3298311" y="3903216"/>
            <a:ext cx="2358000" cy="2280134"/>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478" y="3809212"/>
            <a:ext cx="2556000" cy="2556000"/>
          </a:xfrm>
          <a:prstGeom prst="rect">
            <a:avLst/>
          </a:prstGeom>
        </p:spPr>
      </p:pic>
      <p:pic>
        <p:nvPicPr>
          <p:cNvPr id="15" name="Resi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498" y="187518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65</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66</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67</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862322"/>
          </a:xfrm>
          <a:prstGeom prst="rect">
            <a:avLst/>
          </a:prstGeom>
          <a:noFill/>
        </p:spPr>
        <p:txBody>
          <a:bodyPr wrap="square" rtlCol="0">
            <a:spAutoFit/>
          </a:bodyPr>
          <a:lstStyle/>
          <a:p>
            <a:r>
              <a:rPr lang="tr-TR" dirty="0"/>
              <a:t>Kampüsteki 11 ayrı noktaya, geri dönüşümün sağlanabilmesi için kartla çalışan atık toplama makineleri kuruldu. </a:t>
            </a:r>
          </a:p>
          <a:p>
            <a:endParaRPr lang="tr-TR" dirty="0"/>
          </a:p>
          <a:p>
            <a:r>
              <a:rPr lang="tr-TR" b="1" dirty="0" err="1"/>
              <a:t>Atıkmatikler</a:t>
            </a:r>
            <a:r>
              <a:rPr lang="tr-TR" b="1" dirty="0"/>
              <a:t> içine atılan her cam, plastik ve metal için bir puan kazandırıyor. Kazanılan puanlar, okullardaki kantin ve kafelerde kullanılabiliyor.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68</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69</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a:xfrm>
            <a:off x="3106882" y="244768"/>
            <a:ext cx="8524009" cy="1241131"/>
          </a:xfrm>
        </p:spPr>
        <p:txBody>
          <a:bodyPr>
            <a:normAutofit/>
          </a:bodyPr>
          <a:lstStyle/>
          <a:p>
            <a:r>
              <a:rPr lang="tr-TR" sz="4800" b="1" i="1" dirty="0"/>
              <a:t>FAKÜLTE İLE İLGİLİ BİLGİLER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5899"/>
            <a:ext cx="12074236" cy="5372101"/>
          </a:xfrm>
          <a:prstGeom prst="rect">
            <a:avLst/>
          </a:prstGeom>
        </p:spPr>
      </p:pic>
    </p:spTree>
    <p:extLst>
      <p:ext uri="{BB962C8B-B14F-4D97-AF65-F5344CB8AC3E}">
        <p14:creationId xmlns:p14="http://schemas.microsoft.com/office/powerpoint/2010/main" val="35780358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71</a:t>
            </a:fld>
            <a:endParaRPr lang="tr-T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FAKÜLTESİ</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1773" y="1410887"/>
            <a:ext cx="7195974" cy="5093104"/>
          </a:xfrm>
          <a:prstGeom prst="rect">
            <a:avLst/>
          </a:prstGeom>
        </p:spPr>
      </p:pic>
    </p:spTree>
    <p:extLst>
      <p:ext uri="{BB962C8B-B14F-4D97-AF65-F5344CB8AC3E}">
        <p14:creationId xmlns:p14="http://schemas.microsoft.com/office/powerpoint/2010/main" val="27738624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FAKÜLTE YÖNETİMİ</a:t>
            </a:r>
          </a:p>
        </p:txBody>
      </p:sp>
      <p:sp>
        <p:nvSpPr>
          <p:cNvPr id="2" name="İçerik Yer Tutucusu 1"/>
          <p:cNvSpPr>
            <a:spLocks noGrp="1"/>
          </p:cNvSpPr>
          <p:nvPr>
            <p:ph idx="1"/>
          </p:nvPr>
        </p:nvSpPr>
        <p:spPr/>
        <p:txBody>
          <a:bodyPr>
            <a:normAutofit/>
          </a:bodyPr>
          <a:lstStyle/>
          <a:p>
            <a:pPr marL="0" indent="0" algn="ctr">
              <a:buNone/>
            </a:pPr>
            <a:r>
              <a:rPr lang="tr-TR" b="1" dirty="0"/>
              <a:t>DEKAN:</a:t>
            </a:r>
            <a:r>
              <a:rPr lang="tr-TR" dirty="0"/>
              <a:t> Prof. Dr. İzzet KARA</a:t>
            </a:r>
          </a:p>
          <a:p>
            <a:pPr marL="0" indent="0" algn="ctr">
              <a:buNone/>
            </a:pPr>
            <a:endParaRPr lang="tr-TR" sz="2000" b="1" dirty="0"/>
          </a:p>
          <a:p>
            <a:pPr marL="0" indent="0" algn="ctr">
              <a:buNone/>
            </a:pPr>
            <a:r>
              <a:rPr lang="tr-TR" sz="2000" b="1" dirty="0"/>
              <a:t>DEKAN YARDIMCISI:</a:t>
            </a:r>
            <a:r>
              <a:rPr lang="tr-TR" b="1" dirty="0"/>
              <a:t>		                   </a:t>
            </a:r>
            <a:r>
              <a:rPr lang="tr-TR" sz="2000" b="1" dirty="0"/>
              <a:t>DEKAN YARDIMCISI:</a:t>
            </a:r>
            <a:endParaRPr lang="tr-TR" b="1" dirty="0"/>
          </a:p>
          <a:p>
            <a:pPr marL="0" indent="0" algn="ctr">
              <a:buNone/>
            </a:pPr>
            <a:r>
              <a:rPr lang="tr-TR" sz="2000" dirty="0"/>
              <a:t>  Doç. Dr. Turgut TÜRKDOĞAN                         Dr. Öğr. Üyesi </a:t>
            </a:r>
            <a:r>
              <a:rPr lang="tr-TR" sz="2000" dirty="0" err="1"/>
              <a:t>Gülözge</a:t>
            </a:r>
            <a:r>
              <a:rPr lang="tr-TR" sz="2000" dirty="0"/>
              <a:t> TÜRKÖZ</a:t>
            </a:r>
          </a:p>
          <a:p>
            <a:pPr marL="0" indent="0">
              <a:buNone/>
            </a:pPr>
            <a:r>
              <a:rPr lang="tr-TR" dirty="0"/>
              <a:t>	</a:t>
            </a:r>
          </a:p>
          <a:p>
            <a:pPr marL="0" indent="0" algn="ctr">
              <a:buNone/>
            </a:pPr>
            <a:r>
              <a:rPr lang="tr-TR" sz="2000" b="1" dirty="0"/>
              <a:t>FAKÜLTE SEKRETERİ</a:t>
            </a:r>
          </a:p>
          <a:p>
            <a:pPr marL="0" indent="0" algn="ctr">
              <a:buNone/>
            </a:pPr>
            <a:r>
              <a:rPr lang="tr-TR" sz="2000" dirty="0"/>
              <a:t>Mustafa MIZRAK</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72</a:t>
            </a:fld>
            <a:endParaRPr lang="tr-TR"/>
          </a:p>
        </p:txBody>
      </p:sp>
    </p:spTree>
    <p:extLst>
      <p:ext uri="{BB962C8B-B14F-4D97-AF65-F5344CB8AC3E}">
        <p14:creationId xmlns:p14="http://schemas.microsoft.com/office/powerpoint/2010/main" val="27896272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025481" y="563756"/>
            <a:ext cx="7920880" cy="646331"/>
          </a:xfrm>
          <a:prstGeom prst="rect">
            <a:avLst/>
          </a:prstGeom>
          <a:noFill/>
        </p:spPr>
        <p:txBody>
          <a:bodyPr wrap="square" rtlCol="0">
            <a:spAutoFit/>
          </a:bodyPr>
          <a:lstStyle/>
          <a:p>
            <a:pPr algn="ctr"/>
            <a:r>
              <a:rPr lang="tr-TR" sz="3600" b="1" i="1" cap="all" dirty="0">
                <a:latin typeface="+mj-lt"/>
                <a:ea typeface="+mj-ea"/>
                <a:cs typeface="+mj-cs"/>
              </a:rPr>
              <a:t>EĞİTİM FAKÜLTESİ</a:t>
            </a:r>
          </a:p>
        </p:txBody>
      </p:sp>
      <p:sp>
        <p:nvSpPr>
          <p:cNvPr id="5" name="Aşağı Ok 4"/>
          <p:cNvSpPr/>
          <p:nvPr/>
        </p:nvSpPr>
        <p:spPr>
          <a:xfrm>
            <a:off x="2887510"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cxnSp>
        <p:nvCxnSpPr>
          <p:cNvPr id="7" name="Düz Bağlayıcı 6"/>
          <p:cNvCxnSpPr/>
          <p:nvPr/>
        </p:nvCxnSpPr>
        <p:spPr>
          <a:xfrm>
            <a:off x="3139538" y="1340768"/>
            <a:ext cx="569276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8" name="Metin kutusu 7"/>
          <p:cNvSpPr txBox="1"/>
          <p:nvPr/>
        </p:nvSpPr>
        <p:spPr>
          <a:xfrm>
            <a:off x="1982563" y="2745548"/>
            <a:ext cx="3096344" cy="369332"/>
          </a:xfrm>
          <a:prstGeom prst="rect">
            <a:avLst/>
          </a:prstGeom>
          <a:noFill/>
        </p:spPr>
        <p:txBody>
          <a:bodyPr wrap="square" rtlCol="0">
            <a:spAutoFit/>
          </a:bodyPr>
          <a:lstStyle/>
          <a:p>
            <a:r>
              <a:rPr lang="tr-TR" b="1" dirty="0"/>
              <a:t>AKADEMİK BİRİMLER</a:t>
            </a:r>
          </a:p>
        </p:txBody>
      </p:sp>
      <p:sp>
        <p:nvSpPr>
          <p:cNvPr id="9" name="Aşağı Ok 8"/>
          <p:cNvSpPr/>
          <p:nvPr/>
        </p:nvSpPr>
        <p:spPr>
          <a:xfrm>
            <a:off x="8556879"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11" name="Dikdörtgen 10"/>
          <p:cNvSpPr/>
          <p:nvPr/>
        </p:nvSpPr>
        <p:spPr>
          <a:xfrm>
            <a:off x="7302834" y="2763238"/>
            <a:ext cx="2952327" cy="369332"/>
          </a:xfrm>
          <a:prstGeom prst="rect">
            <a:avLst/>
          </a:prstGeom>
        </p:spPr>
        <p:txBody>
          <a:bodyPr wrap="square">
            <a:spAutoFit/>
          </a:bodyPr>
          <a:lstStyle/>
          <a:p>
            <a:pPr algn="ctr"/>
            <a:r>
              <a:rPr lang="tr-TR" b="1" dirty="0"/>
              <a:t>İDARİ BİRİMLER</a:t>
            </a:r>
          </a:p>
        </p:txBody>
      </p:sp>
      <p:sp>
        <p:nvSpPr>
          <p:cNvPr id="12" name="Metin kutusu 11"/>
          <p:cNvSpPr txBox="1"/>
          <p:nvPr/>
        </p:nvSpPr>
        <p:spPr>
          <a:xfrm>
            <a:off x="1703513" y="3116324"/>
            <a:ext cx="4752527" cy="3170099"/>
          </a:xfrm>
          <a:prstGeom prst="rect">
            <a:avLst/>
          </a:prstGeom>
          <a:noFill/>
        </p:spPr>
        <p:txBody>
          <a:bodyPr wrap="square" rtlCol="0">
            <a:spAutoFit/>
          </a:bodyPr>
          <a:lstStyle/>
          <a:p>
            <a:pPr marL="285750" indent="-285750">
              <a:spcBef>
                <a:spcPct val="50000"/>
              </a:spcBef>
              <a:buFont typeface="Wingdings" panose="05000000000000000000" pitchFamily="2" charset="2"/>
              <a:buChar char="ü"/>
            </a:pPr>
            <a:r>
              <a:rPr lang="tr-TR" altLang="tr-TR" sz="1600" dirty="0"/>
              <a:t>Matematik ve Fen Bilimleri Bölümü</a:t>
            </a:r>
          </a:p>
          <a:p>
            <a:pPr marL="285750" indent="-285750">
              <a:spcBef>
                <a:spcPct val="50000"/>
              </a:spcBef>
              <a:buFont typeface="Wingdings" panose="05000000000000000000" pitchFamily="2" charset="2"/>
              <a:buChar char="ü"/>
            </a:pPr>
            <a:r>
              <a:rPr lang="tr-TR" altLang="tr-TR" sz="1600" dirty="0"/>
              <a:t>Türkçe ve Sosyal Bilimler Eğitimi Bölümü</a:t>
            </a:r>
          </a:p>
          <a:p>
            <a:pPr marL="285750" indent="-285750">
              <a:spcBef>
                <a:spcPct val="50000"/>
              </a:spcBef>
              <a:buFont typeface="Wingdings" panose="05000000000000000000" pitchFamily="2" charset="2"/>
              <a:buChar char="ü"/>
            </a:pPr>
            <a:r>
              <a:rPr lang="tr-TR" altLang="tr-TR" sz="1600" dirty="0"/>
              <a:t>Temel Eğitim Bölümü</a:t>
            </a:r>
          </a:p>
          <a:p>
            <a:pPr marL="285750" indent="-285750">
              <a:spcBef>
                <a:spcPct val="50000"/>
              </a:spcBef>
              <a:buFont typeface="Wingdings" panose="05000000000000000000" pitchFamily="2" charset="2"/>
              <a:buChar char="ü"/>
            </a:pPr>
            <a:r>
              <a:rPr lang="tr-TR" altLang="tr-TR" sz="1600" dirty="0"/>
              <a:t>Eğitim Bilimleri Bölümü</a:t>
            </a:r>
          </a:p>
          <a:p>
            <a:pPr marL="285750" indent="-285750">
              <a:spcBef>
                <a:spcPct val="50000"/>
              </a:spcBef>
              <a:buFont typeface="Wingdings" panose="05000000000000000000" pitchFamily="2" charset="2"/>
              <a:buChar char="ü"/>
            </a:pPr>
            <a:r>
              <a:rPr lang="tr-TR" altLang="tr-TR" sz="1600" dirty="0"/>
              <a:t>Bilgisayar ve Öğretim Teknolojileri Eğitimi Bölümü</a:t>
            </a:r>
          </a:p>
          <a:p>
            <a:pPr marL="285750" indent="-285750">
              <a:spcBef>
                <a:spcPct val="50000"/>
              </a:spcBef>
              <a:buFont typeface="Wingdings" panose="05000000000000000000" pitchFamily="2" charset="2"/>
              <a:buChar char="ü"/>
            </a:pPr>
            <a:r>
              <a:rPr lang="tr-TR" altLang="tr-TR" sz="1600" dirty="0"/>
              <a:t>Güzel Sanatlar Eğitimi Bölümü</a:t>
            </a:r>
          </a:p>
          <a:p>
            <a:pPr marL="285750" indent="-285750">
              <a:spcBef>
                <a:spcPct val="50000"/>
              </a:spcBef>
              <a:buFont typeface="Wingdings" panose="05000000000000000000" pitchFamily="2" charset="2"/>
              <a:buChar char="ü"/>
            </a:pPr>
            <a:r>
              <a:rPr lang="tr-TR" altLang="tr-TR" sz="1600" dirty="0"/>
              <a:t>Özel Eğitim Bölümü</a:t>
            </a:r>
          </a:p>
          <a:p>
            <a:pPr marL="285750" indent="-285750">
              <a:spcBef>
                <a:spcPct val="50000"/>
              </a:spcBef>
              <a:buFont typeface="Wingdings" panose="05000000000000000000" pitchFamily="2" charset="2"/>
              <a:buChar char="ü"/>
            </a:pPr>
            <a:r>
              <a:rPr lang="tr-TR" altLang="tr-TR" sz="1600" dirty="0"/>
              <a:t>Yabancı Diller Eğitimi Bölümü</a:t>
            </a:r>
          </a:p>
        </p:txBody>
      </p:sp>
      <p:sp>
        <p:nvSpPr>
          <p:cNvPr id="13" name="Dikdörtgen 12"/>
          <p:cNvSpPr/>
          <p:nvPr/>
        </p:nvSpPr>
        <p:spPr>
          <a:xfrm>
            <a:off x="7457076" y="3172377"/>
            <a:ext cx="2808312" cy="2185214"/>
          </a:xfrm>
          <a:prstGeom prst="rect">
            <a:avLst/>
          </a:prstGeom>
        </p:spPr>
        <p:txBody>
          <a:bodyPr wrap="square">
            <a:spAutoFit/>
          </a:bodyPr>
          <a:lstStyle/>
          <a:p>
            <a:pPr marL="285750" indent="-285750">
              <a:spcBef>
                <a:spcPct val="50000"/>
              </a:spcBef>
              <a:buFont typeface="Wingdings" panose="05000000000000000000" pitchFamily="2" charset="2"/>
              <a:buChar char="ü"/>
            </a:pPr>
            <a:r>
              <a:rPr lang="tr-TR" altLang="tr-TR" sz="1600" dirty="0"/>
              <a:t>Yazı İşleri</a:t>
            </a:r>
          </a:p>
          <a:p>
            <a:pPr marL="285750" indent="-285750">
              <a:spcBef>
                <a:spcPct val="50000"/>
              </a:spcBef>
              <a:buFont typeface="Wingdings" panose="05000000000000000000" pitchFamily="2" charset="2"/>
              <a:buChar char="ü"/>
            </a:pPr>
            <a:r>
              <a:rPr lang="tr-TR" altLang="tr-TR" sz="1600" dirty="0"/>
              <a:t>İdari İşler</a:t>
            </a:r>
          </a:p>
          <a:p>
            <a:pPr marL="285750" indent="-285750">
              <a:spcBef>
                <a:spcPct val="50000"/>
              </a:spcBef>
              <a:buFont typeface="Wingdings" panose="05000000000000000000" pitchFamily="2" charset="2"/>
              <a:buChar char="ü"/>
            </a:pPr>
            <a:r>
              <a:rPr lang="tr-TR" altLang="tr-TR" sz="1600" dirty="0"/>
              <a:t>Tahakkuk</a:t>
            </a:r>
          </a:p>
          <a:p>
            <a:pPr marL="285750" indent="-285750">
              <a:spcBef>
                <a:spcPct val="50000"/>
              </a:spcBef>
              <a:buFont typeface="Wingdings" panose="05000000000000000000" pitchFamily="2" charset="2"/>
              <a:buChar char="ü"/>
            </a:pPr>
            <a:r>
              <a:rPr lang="tr-TR" altLang="tr-TR" sz="1600" dirty="0"/>
              <a:t>Bölüm Sekreterliği</a:t>
            </a:r>
          </a:p>
          <a:p>
            <a:pPr marL="285750" indent="-285750">
              <a:spcBef>
                <a:spcPct val="50000"/>
              </a:spcBef>
              <a:buFont typeface="Wingdings" panose="05000000000000000000" pitchFamily="2" charset="2"/>
              <a:buChar char="ü"/>
            </a:pPr>
            <a:r>
              <a:rPr lang="tr-TR" altLang="tr-TR" sz="1600" dirty="0"/>
              <a:t>Bilişim Ofisi</a:t>
            </a:r>
          </a:p>
          <a:p>
            <a:pPr marL="285750" indent="-285750">
              <a:spcBef>
                <a:spcPct val="50000"/>
              </a:spcBef>
              <a:buFont typeface="Wingdings" panose="05000000000000000000" pitchFamily="2" charset="2"/>
              <a:buChar char="ü"/>
            </a:pPr>
            <a:r>
              <a:rPr lang="tr-TR" altLang="tr-TR" sz="1600" dirty="0"/>
              <a:t>Öğrenci İşleri</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73</a:t>
            </a:fld>
            <a:endParaRPr lang="tr-TR"/>
          </a:p>
        </p:txBody>
      </p:sp>
    </p:spTree>
    <p:extLst>
      <p:ext uri="{BB962C8B-B14F-4D97-AF65-F5344CB8AC3E}">
        <p14:creationId xmlns:p14="http://schemas.microsoft.com/office/powerpoint/2010/main" val="11591319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FAKÜLTE BÖLÜM VE ANABİLİM DALLARI</a:t>
            </a:r>
          </a:p>
        </p:txBody>
      </p:sp>
      <p:sp>
        <p:nvSpPr>
          <p:cNvPr id="2" name="İçerik Yer Tutucusu 1"/>
          <p:cNvSpPr>
            <a:spLocks noGrp="1"/>
          </p:cNvSpPr>
          <p:nvPr>
            <p:ph idx="1"/>
          </p:nvPr>
        </p:nvSpPr>
        <p:spPr>
          <a:xfrm>
            <a:off x="2223248" y="2204865"/>
            <a:ext cx="7745505" cy="4176463"/>
          </a:xfrm>
        </p:spPr>
        <p:txBody>
          <a:bodyPr>
            <a:normAutofit/>
          </a:bodyPr>
          <a:lstStyle/>
          <a:p>
            <a:pPr marL="285750" indent="-285750">
              <a:spcBef>
                <a:spcPct val="50000"/>
              </a:spcBef>
              <a:buFont typeface="Wingdings" panose="05000000000000000000" pitchFamily="2" charset="2"/>
              <a:buChar char="ü"/>
            </a:pPr>
            <a:r>
              <a:rPr lang="tr-TR" altLang="tr-TR" b="1" dirty="0">
                <a:solidFill>
                  <a:schemeClr val="tx1"/>
                </a:solidFill>
              </a:rPr>
              <a:t>Matematik ve Fen Bilimleri Bölümü</a:t>
            </a:r>
          </a:p>
          <a:p>
            <a:pPr>
              <a:spcBef>
                <a:spcPct val="50000"/>
              </a:spcBef>
              <a:buFont typeface="Wingdings" panose="05000000000000000000" pitchFamily="2" charset="2"/>
              <a:buChar char="§"/>
            </a:pPr>
            <a:r>
              <a:rPr lang="tr-TR" altLang="tr-TR" dirty="0"/>
              <a:t>Fen Bilgisi Eğitimi</a:t>
            </a:r>
          </a:p>
          <a:p>
            <a:pPr>
              <a:spcBef>
                <a:spcPct val="50000"/>
              </a:spcBef>
              <a:buFont typeface="Wingdings" panose="05000000000000000000" pitchFamily="2" charset="2"/>
              <a:buChar char="§"/>
            </a:pPr>
            <a:r>
              <a:rPr lang="tr-TR" altLang="tr-TR" dirty="0"/>
              <a:t>Matematik Eğitimi</a:t>
            </a:r>
          </a:p>
          <a:p>
            <a:pPr>
              <a:spcBef>
                <a:spcPct val="50000"/>
              </a:spcBef>
              <a:buFont typeface="Wingdings" panose="05000000000000000000" pitchFamily="2" charset="2"/>
              <a:buChar char="ü"/>
            </a:pPr>
            <a:r>
              <a:rPr lang="tr-TR" altLang="tr-TR" b="1" dirty="0">
                <a:solidFill>
                  <a:schemeClr val="tx1"/>
                </a:solidFill>
              </a:rPr>
              <a:t>Türkçe ve Sosyal Bilimler Eğitimi Bölümü</a:t>
            </a:r>
          </a:p>
          <a:p>
            <a:pPr>
              <a:spcBef>
                <a:spcPct val="50000"/>
              </a:spcBef>
              <a:buFont typeface="Wingdings" panose="05000000000000000000" pitchFamily="2" charset="2"/>
              <a:buChar char="§"/>
            </a:pPr>
            <a:r>
              <a:rPr lang="tr-TR" altLang="tr-TR" dirty="0"/>
              <a:t>Türkçe Eğitimi</a:t>
            </a:r>
          </a:p>
          <a:p>
            <a:pPr>
              <a:spcBef>
                <a:spcPct val="50000"/>
              </a:spcBef>
              <a:buFont typeface="Wingdings" panose="05000000000000000000" pitchFamily="2" charset="2"/>
              <a:buChar char="§"/>
            </a:pPr>
            <a:r>
              <a:rPr lang="tr-TR" altLang="tr-TR" dirty="0"/>
              <a:t>Sosyal Bilgiler Eğitimi</a:t>
            </a:r>
          </a:p>
          <a:p>
            <a:pPr>
              <a:spcBef>
                <a:spcPct val="50000"/>
              </a:spcBef>
              <a:buFont typeface="Wingdings" panose="05000000000000000000" pitchFamily="2" charset="2"/>
              <a:buChar char="ü"/>
            </a:pPr>
            <a:r>
              <a:rPr lang="tr-TR" altLang="tr-TR" b="1" dirty="0">
                <a:solidFill>
                  <a:schemeClr val="tx1"/>
                </a:solidFill>
              </a:rPr>
              <a:t>Temel Eğitim Bölümü</a:t>
            </a:r>
          </a:p>
          <a:p>
            <a:pPr>
              <a:spcBef>
                <a:spcPct val="50000"/>
              </a:spcBef>
              <a:buFont typeface="Wingdings" panose="05000000000000000000" pitchFamily="2" charset="2"/>
              <a:buChar char="§"/>
            </a:pPr>
            <a:r>
              <a:rPr lang="tr-TR" altLang="tr-TR" dirty="0"/>
              <a:t>Okulöncesi Eğitimi</a:t>
            </a:r>
          </a:p>
          <a:p>
            <a:pPr>
              <a:spcBef>
                <a:spcPct val="50000"/>
              </a:spcBef>
              <a:buFont typeface="Wingdings" panose="05000000000000000000" pitchFamily="2" charset="2"/>
              <a:buChar char="§"/>
            </a:pPr>
            <a:r>
              <a:rPr lang="tr-TR" altLang="tr-TR" dirty="0"/>
              <a:t>Sınıf Eğitimi</a:t>
            </a:r>
          </a:p>
          <a:p>
            <a:pPr marL="0" indent="0">
              <a:spcBef>
                <a:spcPct val="50000"/>
              </a:spcBef>
              <a:buNone/>
            </a:pPr>
            <a:endParaRPr lang="tr-TR" altLang="tr-TR" sz="20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74</a:t>
            </a:fld>
            <a:endParaRPr lang="tr-TR"/>
          </a:p>
        </p:txBody>
      </p:sp>
    </p:spTree>
    <p:extLst>
      <p:ext uri="{BB962C8B-B14F-4D97-AF65-F5344CB8AC3E}">
        <p14:creationId xmlns:p14="http://schemas.microsoft.com/office/powerpoint/2010/main" val="37803040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txBox="1">
            <a:spLocks/>
          </p:cNvSpPr>
          <p:nvPr/>
        </p:nvSpPr>
        <p:spPr>
          <a:xfrm>
            <a:off x="1970424" y="1313383"/>
            <a:ext cx="8424936" cy="5544617"/>
          </a:xfrm>
          <a:prstGeom prst="rect">
            <a:avLst/>
          </a:prstGeom>
        </p:spPr>
        <p:txBody>
          <a:bodyPr>
            <a:normAutofit lnSpcReduction="1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a:buFont typeface="Wingdings" panose="05000000000000000000" pitchFamily="2" charset="2"/>
              <a:buChar char="ü"/>
            </a:pPr>
            <a:r>
              <a:rPr lang="tr-TR" sz="2200" b="1" dirty="0"/>
              <a:t>Eğitim Bilimleri Bölümü </a:t>
            </a:r>
          </a:p>
          <a:p>
            <a:pPr>
              <a:buFont typeface="Wingdings" panose="05000000000000000000" pitchFamily="2" charset="2"/>
              <a:buChar char="§"/>
            </a:pPr>
            <a:r>
              <a:rPr lang="tr-TR" sz="2200" dirty="0"/>
              <a:t>Eğitim Programları ve Öğretim Anabilim Dalı</a:t>
            </a:r>
          </a:p>
          <a:p>
            <a:pPr>
              <a:buFont typeface="Wingdings" panose="05000000000000000000" pitchFamily="2" charset="2"/>
              <a:buChar char="§"/>
            </a:pPr>
            <a:r>
              <a:rPr lang="tr-TR" sz="2200" dirty="0"/>
              <a:t>Eğitim Yönetimi, Denetimi, Planlaması ve Ekonomisi Anabilim Dalı</a:t>
            </a:r>
          </a:p>
          <a:p>
            <a:pPr>
              <a:buFont typeface="Wingdings" panose="05000000000000000000" pitchFamily="2" charset="2"/>
              <a:buChar char="§"/>
            </a:pPr>
            <a:r>
              <a:rPr lang="tr-TR" sz="2200" dirty="0"/>
              <a:t>Ölçme ve Değerlendirme Anabilim Dalı </a:t>
            </a:r>
          </a:p>
          <a:p>
            <a:pPr>
              <a:buFont typeface="Wingdings" panose="05000000000000000000" pitchFamily="2" charset="2"/>
              <a:buChar char="§"/>
            </a:pPr>
            <a:r>
              <a:rPr lang="tr-TR" sz="2200" dirty="0"/>
              <a:t>Psikolojik Danışma ve Rehberlik Anabilim Dalı</a:t>
            </a:r>
          </a:p>
          <a:p>
            <a:pPr>
              <a:buFont typeface="Wingdings" panose="05000000000000000000" pitchFamily="2" charset="2"/>
              <a:buChar char="ü"/>
            </a:pPr>
            <a:r>
              <a:rPr lang="tr-TR" altLang="tr-TR" sz="2200" b="1" dirty="0"/>
              <a:t>Bilgisayar ve Öğretim Teknolojileri Eğitimi Bölü</a:t>
            </a:r>
            <a:r>
              <a:rPr lang="tr-TR" altLang="tr-TR" sz="2200" dirty="0"/>
              <a:t>mü</a:t>
            </a:r>
            <a:endParaRPr lang="tr-TR" sz="2200" dirty="0"/>
          </a:p>
          <a:p>
            <a:pPr>
              <a:buFont typeface="Wingdings" panose="05000000000000000000" pitchFamily="2" charset="2"/>
              <a:buChar char="ü"/>
            </a:pPr>
            <a:r>
              <a:rPr lang="tr-TR" altLang="tr-TR" sz="2200" b="1" dirty="0"/>
              <a:t>Güzel Sanatlar Eğitimi Bölümü</a:t>
            </a:r>
          </a:p>
          <a:p>
            <a:pPr>
              <a:buFont typeface="Wingdings" panose="05000000000000000000" pitchFamily="2" charset="2"/>
              <a:buChar char="§"/>
            </a:pPr>
            <a:r>
              <a:rPr lang="tr-TR" sz="2200" dirty="0"/>
              <a:t>Müzik Eğitimi</a:t>
            </a:r>
          </a:p>
          <a:p>
            <a:pPr>
              <a:buFont typeface="Wingdings" panose="05000000000000000000" pitchFamily="2" charset="2"/>
              <a:buChar char="§"/>
            </a:pPr>
            <a:r>
              <a:rPr lang="tr-TR" sz="2200" dirty="0"/>
              <a:t>Resim-İş Eğitimi</a:t>
            </a:r>
          </a:p>
          <a:p>
            <a:pPr>
              <a:buFont typeface="Wingdings" panose="05000000000000000000" pitchFamily="2" charset="2"/>
              <a:buChar char="ü"/>
            </a:pPr>
            <a:r>
              <a:rPr lang="tr-TR" sz="2200" b="1" dirty="0"/>
              <a:t>Özel Eğitim Bölümü</a:t>
            </a:r>
          </a:p>
          <a:p>
            <a:pPr>
              <a:buFont typeface="Wingdings" panose="05000000000000000000" pitchFamily="2" charset="2"/>
              <a:buChar char="ü"/>
            </a:pPr>
            <a:r>
              <a:rPr lang="tr-TR" sz="2200" b="1" dirty="0"/>
              <a:t>Yabancı Diller Eğitimi Bölümü</a:t>
            </a:r>
          </a:p>
          <a:p>
            <a:pPr>
              <a:buFont typeface="Wingdings" pitchFamily="2" charset="2"/>
              <a:buChar char="§"/>
            </a:pPr>
            <a:r>
              <a:rPr lang="tr-TR" sz="2200" dirty="0"/>
              <a:t>İngiliz Dili Eğitimi Anabilim Dalı</a:t>
            </a:r>
          </a:p>
          <a:p>
            <a:pPr>
              <a:buFont typeface="Wingdings" pitchFamily="2" charset="2"/>
              <a:buChar char="§"/>
            </a:pPr>
            <a:r>
              <a:rPr lang="tr-TR" sz="2200" dirty="0"/>
              <a:t>Alman Dili Eğitimi Anabilim Dalı</a:t>
            </a:r>
          </a:p>
          <a:p>
            <a:pPr>
              <a:buFont typeface="Wingdings" pitchFamily="2" charset="2"/>
              <a:buChar char="§"/>
            </a:pPr>
            <a:endParaRPr lang="tr-TR" sz="2200" b="1" dirty="0"/>
          </a:p>
          <a:p>
            <a:pPr marL="0" indent="0">
              <a:buNone/>
            </a:pPr>
            <a:endParaRPr lang="tr-TR" b="1" dirty="0"/>
          </a:p>
          <a:p>
            <a:pPr marL="0" indent="0">
              <a:buNone/>
            </a:pPr>
            <a:endParaRPr lang="tr-TR"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75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FAKÜLTE BÖLÜM VE ANABİLİM DALLARI</a:t>
            </a:r>
            <a:endParaRPr lang="tr-TR" sz="3600" b="1" i="1" dirty="0"/>
          </a:p>
        </p:txBody>
      </p:sp>
    </p:spTree>
    <p:extLst>
      <p:ext uri="{BB962C8B-B14F-4D97-AF65-F5344CB8AC3E}">
        <p14:creationId xmlns:p14="http://schemas.microsoft.com/office/powerpoint/2010/main" val="31041395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a:xfrm>
            <a:off x="2940627" y="390242"/>
            <a:ext cx="9448800" cy="1825096"/>
          </a:xfrm>
        </p:spPr>
        <p:txBody>
          <a:bodyPr>
            <a:normAutofit/>
          </a:bodyPr>
          <a:lstStyle/>
          <a:p>
            <a:r>
              <a:rPr lang="tr-TR" sz="4800" b="1" i="1" dirty="0"/>
              <a:t>BÖLÜM/ANABİLİM DALI </a:t>
            </a:r>
            <a:br>
              <a:rPr lang="tr-TR" sz="4800" b="1" i="1" dirty="0"/>
            </a:br>
            <a:r>
              <a:rPr lang="tr-TR" sz="4800" b="1" i="1" dirty="0"/>
              <a:t>İLE İLGİLİ BİLGİLER</a:t>
            </a: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4836" y="2111680"/>
            <a:ext cx="4267200" cy="3200400"/>
          </a:xfrm>
          <a:prstGeom prst="rect">
            <a:avLst/>
          </a:prstGeom>
        </p:spPr>
      </p:pic>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15338"/>
            <a:ext cx="5444836" cy="4642662"/>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9648" y="4210393"/>
            <a:ext cx="3586597" cy="2647607"/>
          </a:xfrm>
          <a:prstGeom prst="rect">
            <a:avLst/>
          </a:prstGeom>
        </p:spPr>
      </p:pic>
    </p:spTree>
    <p:extLst>
      <p:ext uri="{BB962C8B-B14F-4D97-AF65-F5344CB8AC3E}">
        <p14:creationId xmlns:p14="http://schemas.microsoft.com/office/powerpoint/2010/main" val="15895330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77</a:t>
            </a:fld>
            <a:endParaRPr lang="tr-TR"/>
          </a:p>
        </p:txBody>
      </p:sp>
      <p:sp>
        <p:nvSpPr>
          <p:cNvPr id="6" name="Metin kutusu 5"/>
          <p:cNvSpPr txBox="1"/>
          <p:nvPr/>
        </p:nvSpPr>
        <p:spPr>
          <a:xfrm>
            <a:off x="2945605" y="1207944"/>
            <a:ext cx="6300789" cy="3046988"/>
          </a:xfrm>
          <a:prstGeom prst="rect">
            <a:avLst/>
          </a:prstGeom>
          <a:noFill/>
        </p:spPr>
        <p:txBody>
          <a:bodyPr wrap="square" rtlCol="0">
            <a:spAutoFit/>
          </a:bodyPr>
          <a:lstStyle/>
          <a:p>
            <a:endParaRPr lang="tr-TR" sz="3200" b="1" dirty="0">
              <a:latin typeface="Arial Black" panose="020B0A04020102020204" pitchFamily="34" charset="0"/>
            </a:endParaRPr>
          </a:p>
          <a:p>
            <a:pPr algn="ctr"/>
            <a:r>
              <a:rPr lang="tr-TR" sz="3200" b="1" dirty="0">
                <a:latin typeface="Arial Black" panose="020B0A04020102020204" pitchFamily="34" charset="0"/>
              </a:rPr>
              <a:t>YABANCI DİLLER EĞİTİMİ BÖLÜMÜ</a:t>
            </a:r>
          </a:p>
          <a:p>
            <a:endParaRPr lang="tr-TR" sz="3200" b="1" dirty="0">
              <a:latin typeface="Arial Black" panose="020B0A04020102020204" pitchFamily="34" charset="0"/>
            </a:endParaRPr>
          </a:p>
          <a:p>
            <a:pPr algn="ctr"/>
            <a:r>
              <a:rPr lang="tr-TR" sz="3200" b="1" dirty="0">
                <a:latin typeface="Arial Black" panose="020B0A04020102020204" pitchFamily="34" charset="0"/>
              </a:rPr>
              <a:t>İNGİLİZ DİLİ EĞİTİMİ ANABİLİM DALI</a:t>
            </a:r>
            <a:endParaRPr lang="en-GB" sz="3200" b="1" dirty="0">
              <a:latin typeface="Arial Black" panose="020B0A04020102020204" pitchFamily="34" charset="0"/>
            </a:endParaRPr>
          </a:p>
        </p:txBody>
      </p:sp>
    </p:spTree>
    <p:extLst>
      <p:ext uri="{BB962C8B-B14F-4D97-AF65-F5344CB8AC3E}">
        <p14:creationId xmlns:p14="http://schemas.microsoft.com/office/powerpoint/2010/main" val="10629067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ctrTitle" idx="4294967295"/>
          </p:nvPr>
        </p:nvSpPr>
        <p:spPr>
          <a:xfrm>
            <a:off x="649395" y="299284"/>
            <a:ext cx="10753195" cy="1224136"/>
          </a:xfrm>
        </p:spPr>
        <p:txBody>
          <a:bodyPr/>
          <a:lstStyle/>
          <a:p>
            <a:r>
              <a:rPr lang="tr-TR" sz="3600" b="1" dirty="0"/>
              <a:t>İNGİLİZ DİLİ EĞİTİMİ ANABİLİM DALI</a:t>
            </a:r>
          </a:p>
        </p:txBody>
      </p:sp>
      <p:sp>
        <p:nvSpPr>
          <p:cNvPr id="3" name="Dikdörtgen 2"/>
          <p:cNvSpPr/>
          <p:nvPr/>
        </p:nvSpPr>
        <p:spPr>
          <a:xfrm>
            <a:off x="1311321" y="1575572"/>
            <a:ext cx="10091268" cy="5816977"/>
          </a:xfrm>
          <a:prstGeom prst="rect">
            <a:avLst/>
          </a:prstGeom>
        </p:spPr>
        <p:txBody>
          <a:bodyPr wrap="square">
            <a:spAutoFit/>
          </a:bodyPr>
          <a:lstStyle/>
          <a:p>
            <a:endParaRPr lang="tr-TR" dirty="0"/>
          </a:p>
          <a:p>
            <a:r>
              <a:rPr lang="tr-TR" sz="2000" dirty="0"/>
              <a:t>Lisans, yüksek lisans ve doktora programları yer almaktadır. </a:t>
            </a:r>
          </a:p>
          <a:p>
            <a:endParaRPr lang="tr-TR" sz="2000" dirty="0"/>
          </a:p>
          <a:p>
            <a:pPr marL="342900" indent="-342900">
              <a:buFont typeface="Arial" panose="020B0604020202020204" pitchFamily="34" charset="0"/>
              <a:buChar char="•"/>
            </a:pPr>
            <a:r>
              <a:rPr lang="tr-TR" sz="2000" dirty="0"/>
              <a:t>2006–2007 öğretim yılında </a:t>
            </a:r>
            <a:r>
              <a:rPr lang="tr-TR" sz="2000" b="1" dirty="0"/>
              <a:t>lisans</a:t>
            </a:r>
            <a:r>
              <a:rPr lang="tr-TR" sz="2000" dirty="0"/>
              <a:t>, </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a:t>2007–2008 öğretim yılında </a:t>
            </a:r>
            <a:r>
              <a:rPr lang="tr-TR" sz="2000" b="1" dirty="0"/>
              <a:t>yüksek lisans </a:t>
            </a:r>
          </a:p>
          <a:p>
            <a:pPr marL="342900" indent="-342900">
              <a:buFont typeface="Arial" panose="020B0604020202020204" pitchFamily="34" charset="0"/>
              <a:buChar char="•"/>
            </a:pPr>
            <a:endParaRPr lang="tr-TR" sz="2000" b="1" dirty="0"/>
          </a:p>
          <a:p>
            <a:pPr marL="342900" indent="-342900">
              <a:buFont typeface="Arial" panose="020B0604020202020204" pitchFamily="34" charset="0"/>
              <a:buChar char="•"/>
            </a:pPr>
            <a:r>
              <a:rPr lang="tr-TR" sz="2000" dirty="0"/>
              <a:t>2019-2020 öğretim yılında </a:t>
            </a:r>
            <a:r>
              <a:rPr lang="tr-TR" sz="2000" b="1" dirty="0"/>
              <a:t>doktora</a:t>
            </a:r>
          </a:p>
          <a:p>
            <a:endParaRPr lang="tr-TR" sz="2000" dirty="0"/>
          </a:p>
          <a:p>
            <a:r>
              <a:rPr lang="tr-TR" sz="2000" dirty="0"/>
              <a:t>programlarında öğrenim vermeye başlamıştır.</a:t>
            </a:r>
          </a:p>
          <a:p>
            <a:endParaRPr lang="tr-TR" sz="2000" dirty="0"/>
          </a:p>
          <a:p>
            <a:pPr marL="342900" indent="-342900">
              <a:buFont typeface="Arial" panose="020B0604020202020204" pitchFamily="34" charset="0"/>
              <a:buChar char="•"/>
            </a:pPr>
            <a:r>
              <a:rPr lang="tr-TR" sz="2000" dirty="0"/>
              <a:t>Anabilim dalında yürütülen lisans programının eğitim dili İngilizcedir.</a:t>
            </a:r>
          </a:p>
          <a:p>
            <a:pPr marL="342900" indent="-342900">
              <a:buFont typeface="Arial" panose="020B0604020202020204" pitchFamily="34" charset="0"/>
              <a:buChar char="•"/>
            </a:pPr>
            <a:r>
              <a:rPr lang="tr-TR" sz="2000" dirty="0"/>
              <a:t> Bir yıl hazırlık programı vardır. </a:t>
            </a:r>
          </a:p>
          <a:p>
            <a:pPr marL="342900" indent="-342900">
              <a:buFont typeface="Arial" panose="020B0604020202020204" pitchFamily="34" charset="0"/>
              <a:buChar char="•"/>
            </a:pPr>
            <a:r>
              <a:rPr lang="tr-TR" sz="2000" dirty="0"/>
              <a:t>İngilizce yeterlik sınavında başarılı olan öğrenciler hazırlık programından muaf olur ve birinci sınıftan programa başlarlar.</a:t>
            </a:r>
          </a:p>
          <a:p>
            <a:endParaRPr lang="tr-TR" sz="2000" dirty="0"/>
          </a:p>
          <a:p>
            <a:endParaRPr lang="tr-TR" dirty="0"/>
          </a:p>
          <a:p>
            <a:endParaRPr lang="tr-TR" dirty="0"/>
          </a:p>
          <a:p>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78</a:t>
            </a:fld>
            <a:endParaRPr lang="tr-TR"/>
          </a:p>
        </p:txBody>
      </p:sp>
    </p:spTree>
    <p:extLst>
      <p:ext uri="{BB962C8B-B14F-4D97-AF65-F5344CB8AC3E}">
        <p14:creationId xmlns:p14="http://schemas.microsoft.com/office/powerpoint/2010/main" val="10787897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 y="2248348"/>
            <a:ext cx="12191999" cy="3877815"/>
          </a:xfrm>
        </p:spPr>
        <p:txBody>
          <a:bodyPr>
            <a:normAutofit/>
          </a:bodyPr>
          <a:lstStyle/>
          <a:p>
            <a:pPr algn="just"/>
            <a:r>
              <a:rPr lang="tr-TR" dirty="0"/>
              <a:t>Yabancı Diller Eğitimi Bölümü’nün amacı ilk, orta ve yükseköğretim kurumlarına çağdaş dil öğretim yöntem ve tekniklerini bilen ve öğretim ortamında kullanabilen ve bu süreçte çeşitli teknik donanımı kullanabilen İngilizce öğretmenleri yetiştirmektir.</a:t>
            </a:r>
          </a:p>
          <a:p>
            <a:pPr algn="just"/>
            <a:endParaRPr lang="tr-TR" dirty="0"/>
          </a:p>
          <a:p>
            <a:pPr algn="just"/>
            <a:endParaRPr lang="tr-TR" dirty="0"/>
          </a:p>
          <a:p>
            <a:pPr algn="just"/>
            <a:endParaRPr lang="tr-TR" dirty="0"/>
          </a:p>
          <a:p>
            <a:pPr algn="just"/>
            <a:endParaRPr lang="tr-TR" dirty="0"/>
          </a:p>
          <a:p>
            <a:pPr marL="0" indent="0" algn="just">
              <a:buNone/>
            </a:pPr>
            <a:endParaRPr lang="tr-TR" dirty="0"/>
          </a:p>
        </p:txBody>
      </p:sp>
      <p:sp>
        <p:nvSpPr>
          <p:cNvPr id="5" name="Başlık 3"/>
          <p:cNvSpPr txBox="1">
            <a:spLocks/>
          </p:cNvSpPr>
          <p:nvPr/>
        </p:nvSpPr>
        <p:spPr>
          <a:xfrm>
            <a:off x="1802128" y="592164"/>
            <a:ext cx="9793088"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3600" b="1" dirty="0"/>
              <a:t>İNGİLİZ DİLİ EĞİTİMİ ANABİLİM DALI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79</a:t>
            </a:fld>
            <a:endParaRPr lang="tr-TR"/>
          </a:p>
        </p:txBody>
      </p:sp>
    </p:spTree>
    <p:extLst>
      <p:ext uri="{BB962C8B-B14F-4D97-AF65-F5344CB8AC3E}">
        <p14:creationId xmlns:p14="http://schemas.microsoft.com/office/powerpoint/2010/main" val="757298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t>AKREDİTASYON</a:t>
            </a:r>
            <a:endParaRPr lang="en-GB" b="1" dirty="0"/>
          </a:p>
        </p:txBody>
      </p:sp>
      <p:sp>
        <p:nvSpPr>
          <p:cNvPr id="3" name="İçerik Yer Tutucusu 2"/>
          <p:cNvSpPr>
            <a:spLocks noGrp="1"/>
          </p:cNvSpPr>
          <p:nvPr>
            <p:ph idx="1"/>
          </p:nvPr>
        </p:nvSpPr>
        <p:spPr/>
        <p:txBody>
          <a:bodyPr>
            <a:normAutofit fontScale="92500" lnSpcReduction="10000"/>
          </a:bodyPr>
          <a:lstStyle/>
          <a:p>
            <a:r>
              <a:rPr lang="tr-TR" dirty="0"/>
              <a:t>Bölümümüz 2020 yılında akredite olmuştur. </a:t>
            </a:r>
          </a:p>
          <a:p>
            <a:endParaRPr lang="tr-TR" dirty="0"/>
          </a:p>
          <a:p>
            <a:pPr lvl="0"/>
            <a:r>
              <a:rPr lang="en-GB" b="1" dirty="0" err="1"/>
              <a:t>Akreditasyon</a:t>
            </a:r>
            <a:r>
              <a:rPr lang="en-GB" b="1" dirty="0"/>
              <a:t>; </a:t>
            </a:r>
            <a:r>
              <a:rPr lang="en-GB" b="1" dirty="0" err="1"/>
              <a:t>bir</a:t>
            </a:r>
            <a:r>
              <a:rPr lang="en-GB" b="1" dirty="0"/>
              <a:t> </a:t>
            </a:r>
            <a:r>
              <a:rPr lang="en-GB" b="1" dirty="0" err="1"/>
              <a:t>akreditasyon</a:t>
            </a:r>
            <a:r>
              <a:rPr lang="en-GB" b="1" dirty="0"/>
              <a:t> </a:t>
            </a:r>
            <a:r>
              <a:rPr lang="en-GB" b="1" dirty="0" err="1"/>
              <a:t>kuruluşu</a:t>
            </a:r>
            <a:r>
              <a:rPr lang="en-GB" b="1" dirty="0"/>
              <a:t> </a:t>
            </a:r>
            <a:r>
              <a:rPr lang="en-GB" b="1" dirty="0" err="1"/>
              <a:t>tarafından</a:t>
            </a:r>
            <a:r>
              <a:rPr lang="en-GB" b="1" dirty="0"/>
              <a:t> </a:t>
            </a:r>
            <a:r>
              <a:rPr lang="en-GB" b="1" dirty="0" err="1"/>
              <a:t>belirli</a:t>
            </a:r>
            <a:r>
              <a:rPr lang="en-GB" b="1" dirty="0"/>
              <a:t> </a:t>
            </a:r>
            <a:r>
              <a:rPr lang="en-GB" b="1" dirty="0" err="1"/>
              <a:t>bir</a:t>
            </a:r>
            <a:r>
              <a:rPr lang="en-GB" b="1" dirty="0"/>
              <a:t> </a:t>
            </a:r>
            <a:r>
              <a:rPr lang="en-GB" b="1" dirty="0" err="1"/>
              <a:t>alanda</a:t>
            </a:r>
            <a:r>
              <a:rPr lang="en-GB" b="1" dirty="0"/>
              <a:t> </a:t>
            </a:r>
            <a:r>
              <a:rPr lang="en-GB" b="1" dirty="0" err="1"/>
              <a:t>önceden</a:t>
            </a:r>
            <a:r>
              <a:rPr lang="en-GB" b="1" dirty="0"/>
              <a:t> </a:t>
            </a:r>
            <a:r>
              <a:rPr lang="en-GB" b="1" dirty="0" err="1"/>
              <a:t>belirlenmiş</a:t>
            </a:r>
            <a:r>
              <a:rPr lang="en-GB" b="1" dirty="0"/>
              <a:t>, </a:t>
            </a:r>
            <a:r>
              <a:rPr lang="en-GB" b="1" dirty="0" err="1"/>
              <a:t>akademik</a:t>
            </a:r>
            <a:r>
              <a:rPr lang="en-GB" b="1" dirty="0"/>
              <a:t> </a:t>
            </a:r>
            <a:r>
              <a:rPr lang="en-GB" b="1" dirty="0" err="1"/>
              <a:t>ve</a:t>
            </a:r>
            <a:r>
              <a:rPr lang="en-GB" b="1" dirty="0"/>
              <a:t> </a:t>
            </a:r>
            <a:r>
              <a:rPr lang="en-GB" b="1" dirty="0" err="1"/>
              <a:t>alana</a:t>
            </a:r>
            <a:r>
              <a:rPr lang="en-GB" b="1" dirty="0"/>
              <a:t> </a:t>
            </a:r>
            <a:r>
              <a:rPr lang="en-GB" b="1" dirty="0" err="1"/>
              <a:t>özgü</a:t>
            </a:r>
            <a:r>
              <a:rPr lang="en-GB" b="1" dirty="0"/>
              <a:t> </a:t>
            </a:r>
            <a:r>
              <a:rPr lang="en-GB" b="1" dirty="0" err="1"/>
              <a:t>standartların</a:t>
            </a:r>
            <a:r>
              <a:rPr lang="en-GB" b="1" dirty="0"/>
              <a:t> </a:t>
            </a:r>
            <a:r>
              <a:rPr lang="en-GB" b="1" dirty="0" err="1"/>
              <a:t>bir</a:t>
            </a:r>
            <a:r>
              <a:rPr lang="en-GB" b="1" dirty="0"/>
              <a:t> </a:t>
            </a:r>
            <a:r>
              <a:rPr lang="en-GB" b="1" dirty="0" err="1"/>
              <a:t>yükseköğretim</a:t>
            </a:r>
            <a:r>
              <a:rPr lang="en-GB" b="1" dirty="0"/>
              <a:t> </a:t>
            </a:r>
            <a:r>
              <a:rPr lang="en-GB" b="1" dirty="0" err="1"/>
              <a:t>programı</a:t>
            </a:r>
            <a:r>
              <a:rPr lang="en-GB" b="1" dirty="0"/>
              <a:t> </a:t>
            </a:r>
            <a:r>
              <a:rPr lang="en-GB" b="1" dirty="0" err="1"/>
              <a:t>tarafından</a:t>
            </a:r>
            <a:r>
              <a:rPr lang="en-GB" b="1" dirty="0"/>
              <a:t> </a:t>
            </a:r>
            <a:r>
              <a:rPr lang="en-GB" b="1" dirty="0" err="1"/>
              <a:t>karşılanıp</a:t>
            </a:r>
            <a:r>
              <a:rPr lang="en-GB" b="1" dirty="0"/>
              <a:t> </a:t>
            </a:r>
            <a:r>
              <a:rPr lang="en-GB" b="1" dirty="0" err="1"/>
              <a:t>karşılanmadığını</a:t>
            </a:r>
            <a:r>
              <a:rPr lang="en-GB" b="1" dirty="0"/>
              <a:t> </a:t>
            </a:r>
            <a:r>
              <a:rPr lang="en-GB" b="1" dirty="0" err="1"/>
              <a:t>ölçen</a:t>
            </a:r>
            <a:r>
              <a:rPr lang="en-GB" b="1" dirty="0"/>
              <a:t> </a:t>
            </a:r>
            <a:r>
              <a:rPr lang="en-GB" b="1" dirty="0" err="1"/>
              <a:t>değerlendirme</a:t>
            </a:r>
            <a:r>
              <a:rPr lang="en-GB" b="1" dirty="0"/>
              <a:t> </a:t>
            </a:r>
            <a:r>
              <a:rPr lang="en-GB" b="1" dirty="0" err="1"/>
              <a:t>ve</a:t>
            </a:r>
            <a:r>
              <a:rPr lang="en-GB" b="1" dirty="0"/>
              <a:t> </a:t>
            </a:r>
            <a:r>
              <a:rPr lang="en-GB" b="1" dirty="0" err="1"/>
              <a:t>dış</a:t>
            </a:r>
            <a:r>
              <a:rPr lang="en-GB" b="1" dirty="0"/>
              <a:t> </a:t>
            </a:r>
            <a:r>
              <a:rPr lang="en-GB" b="1" dirty="0" err="1"/>
              <a:t>kalite</a:t>
            </a:r>
            <a:r>
              <a:rPr lang="en-GB" b="1" dirty="0"/>
              <a:t> </a:t>
            </a:r>
            <a:r>
              <a:rPr lang="en-GB" b="1" dirty="0" err="1"/>
              <a:t>güvence</a:t>
            </a:r>
            <a:r>
              <a:rPr lang="en-GB" b="1" dirty="0"/>
              <a:t> </a:t>
            </a:r>
            <a:r>
              <a:rPr lang="en-GB" b="1" dirty="0" err="1"/>
              <a:t>sürecini</a:t>
            </a:r>
            <a:r>
              <a:rPr lang="en-GB" b="1" dirty="0"/>
              <a:t> </a:t>
            </a:r>
            <a:r>
              <a:rPr lang="en-GB" b="1" dirty="0" err="1"/>
              <a:t>ifade</a:t>
            </a:r>
            <a:r>
              <a:rPr lang="en-GB" b="1" dirty="0"/>
              <a:t> </a:t>
            </a:r>
            <a:r>
              <a:rPr lang="en-GB" b="1" dirty="0" err="1"/>
              <a:t>etmektedir</a:t>
            </a:r>
            <a:r>
              <a:rPr lang="en-GB" b="1" dirty="0"/>
              <a:t>.</a:t>
            </a:r>
            <a:r>
              <a:rPr lang="tr-TR" b="1" dirty="0"/>
              <a:t> </a:t>
            </a:r>
            <a:r>
              <a:rPr lang="tr-TR" dirty="0"/>
              <a:t>(</a:t>
            </a:r>
            <a:r>
              <a:rPr lang="en-GB" dirty="0" err="1"/>
              <a:t>Daha</a:t>
            </a:r>
            <a:r>
              <a:rPr lang="en-GB" dirty="0"/>
              <a:t> </a:t>
            </a:r>
            <a:r>
              <a:rPr lang="en-GB" dirty="0" err="1"/>
              <a:t>fazla</a:t>
            </a:r>
            <a:r>
              <a:rPr lang="en-GB" dirty="0"/>
              <a:t> </a:t>
            </a:r>
            <a:r>
              <a:rPr lang="en-GB" dirty="0" err="1"/>
              <a:t>bilgi</a:t>
            </a:r>
            <a:r>
              <a:rPr lang="en-GB" dirty="0"/>
              <a:t> </a:t>
            </a:r>
            <a:r>
              <a:rPr lang="en-GB" dirty="0" err="1"/>
              <a:t>için</a:t>
            </a:r>
            <a:r>
              <a:rPr lang="en-GB" dirty="0"/>
              <a:t> </a:t>
            </a:r>
            <a:r>
              <a:rPr lang="en-GB" dirty="0" err="1"/>
              <a:t>bkz</a:t>
            </a:r>
            <a:r>
              <a:rPr lang="en-GB" dirty="0"/>
              <a:t>:</a:t>
            </a:r>
            <a:r>
              <a:rPr lang="tr-TR" dirty="0"/>
              <a:t> </a:t>
            </a:r>
            <a:r>
              <a:rPr lang="tr-TR" dirty="0">
                <a:hlinkClick r:id="rId3"/>
              </a:rPr>
              <a:t>https://epdad.org.tr/icerik/akreditasyon-nedir</a:t>
            </a:r>
            <a:r>
              <a:rPr lang="tr-TR" dirty="0"/>
              <a:t>)</a:t>
            </a:r>
          </a:p>
          <a:p>
            <a:pPr lvl="0"/>
            <a:endParaRPr lang="tr-TR" dirty="0"/>
          </a:p>
          <a:p>
            <a:r>
              <a:rPr lang="tr-TR" dirty="0"/>
              <a:t>Diğer Bir deyişle, bölümümüzün Ulusal standartlarda belirli kriterlere uyduğu, bağımsız ve tarafsız bir kuruluş tarafından onaylanmıştır. </a:t>
            </a:r>
          </a:p>
          <a:p>
            <a:endParaRPr lang="tr-TR" dirty="0"/>
          </a:p>
          <a:p>
            <a:r>
              <a:rPr lang="tr-TR" dirty="0"/>
              <a:t>Akreditasyon, eğitim kalitemizin kriterlerinin yüksekliğini belirtmekle beraber, uluslararası kriterlere de uyum sağlayabilmemiz adına bir tanınırlık kazandırmıştır. </a:t>
            </a:r>
          </a:p>
          <a:p>
            <a:endParaRPr lang="tr-TR" dirty="0"/>
          </a:p>
          <a:p>
            <a:endParaRPr lang="tr-TR" dirty="0"/>
          </a:p>
          <a:p>
            <a:endParaRPr lang="tr-TR" dirty="0"/>
          </a:p>
          <a:p>
            <a:endParaRPr lang="tr-TR" dirty="0"/>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80</a:t>
            </a:fld>
            <a:endParaRPr lang="tr-TR"/>
          </a:p>
        </p:txBody>
      </p:sp>
    </p:spTree>
    <p:extLst>
      <p:ext uri="{BB962C8B-B14F-4D97-AF65-F5344CB8AC3E}">
        <p14:creationId xmlns:p14="http://schemas.microsoft.com/office/powerpoint/2010/main" val="3834565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a:stretch>
            <a:fillRect/>
          </a:stretch>
        </p:blipFill>
        <p:spPr>
          <a:xfrm>
            <a:off x="0" y="0"/>
            <a:ext cx="5974773" cy="4093454"/>
          </a:xfrm>
          <a:prstGeom prst="rect">
            <a:avLst/>
          </a:prstGeom>
        </p:spPr>
      </p:pic>
      <p:sp>
        <p:nvSpPr>
          <p:cNvPr id="4" name="Slayt Numarası Yer Tutucusu 3"/>
          <p:cNvSpPr>
            <a:spLocks noGrp="1"/>
          </p:cNvSpPr>
          <p:nvPr>
            <p:ph type="sldNum" sz="quarter" idx="12"/>
          </p:nvPr>
        </p:nvSpPr>
        <p:spPr/>
        <p:txBody>
          <a:bodyPr/>
          <a:lstStyle/>
          <a:p>
            <a:fld id="{F302176B-0E47-46AC-8F43-DAB4B8A37D06}" type="slidenum">
              <a:rPr lang="tr-TR" smtClean="0"/>
              <a:pPr/>
              <a:t>81</a:t>
            </a:fld>
            <a:endParaRPr lang="tr-TR"/>
          </a:p>
        </p:txBody>
      </p:sp>
      <p:pic>
        <p:nvPicPr>
          <p:cNvPr id="6" name="Resim 5"/>
          <p:cNvPicPr>
            <a:picLocks noChangeAspect="1"/>
          </p:cNvPicPr>
          <p:nvPr/>
        </p:nvPicPr>
        <p:blipFill>
          <a:blip r:embed="rId3"/>
          <a:stretch>
            <a:fillRect/>
          </a:stretch>
        </p:blipFill>
        <p:spPr>
          <a:xfrm>
            <a:off x="5974773" y="3393262"/>
            <a:ext cx="6217227" cy="3464737"/>
          </a:xfrm>
          <a:prstGeom prst="rect">
            <a:avLst/>
          </a:prstGeom>
        </p:spPr>
      </p:pic>
    </p:spTree>
    <p:extLst>
      <p:ext uri="{BB962C8B-B14F-4D97-AF65-F5344CB8AC3E}">
        <p14:creationId xmlns:p14="http://schemas.microsoft.com/office/powerpoint/2010/main" val="1433053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t>AKREDİTASYON DENETİMLERİMİZDEN KARELER</a:t>
            </a:r>
            <a:endParaRPr lang="en-GB" b="1"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97" y="2057401"/>
            <a:ext cx="7809730" cy="4312226"/>
          </a:xfrm>
        </p:spPr>
      </p:pic>
      <p:sp>
        <p:nvSpPr>
          <p:cNvPr id="4" name="Slayt Numarası Yer Tutucusu 3"/>
          <p:cNvSpPr>
            <a:spLocks noGrp="1"/>
          </p:cNvSpPr>
          <p:nvPr>
            <p:ph type="sldNum" sz="quarter" idx="12"/>
          </p:nvPr>
        </p:nvSpPr>
        <p:spPr/>
        <p:txBody>
          <a:bodyPr/>
          <a:lstStyle/>
          <a:p>
            <a:fld id="{F302176B-0E47-46AC-8F43-DAB4B8A37D06}" type="slidenum">
              <a:rPr lang="tr-TR" smtClean="0"/>
              <a:pPr/>
              <a:t>82</a:t>
            </a:fld>
            <a:endParaRPr lang="tr-TR"/>
          </a:p>
        </p:txBody>
      </p:sp>
      <p:pic>
        <p:nvPicPr>
          <p:cNvPr id="7" name="Resim 6"/>
          <p:cNvPicPr>
            <a:picLocks noChangeAspect="1"/>
          </p:cNvPicPr>
          <p:nvPr/>
        </p:nvPicPr>
        <p:blipFill>
          <a:blip r:embed="rId3"/>
          <a:stretch>
            <a:fillRect/>
          </a:stretch>
        </p:blipFill>
        <p:spPr>
          <a:xfrm>
            <a:off x="8489371" y="3803072"/>
            <a:ext cx="3512129" cy="2566555"/>
          </a:xfrm>
          <a:prstGeom prst="rect">
            <a:avLst/>
          </a:prstGeom>
        </p:spPr>
      </p:pic>
    </p:spTree>
    <p:extLst>
      <p:ext uri="{BB962C8B-B14F-4D97-AF65-F5344CB8AC3E}">
        <p14:creationId xmlns:p14="http://schemas.microsoft.com/office/powerpoint/2010/main" val="6665058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0" y="1352896"/>
            <a:ext cx="10820400" cy="4024125"/>
          </a:xfrm>
        </p:spPr>
        <p:txBody>
          <a:bodyPr/>
          <a:lstStyle/>
          <a:p>
            <a:r>
              <a:rPr lang="tr-TR" dirty="0"/>
              <a:t>Eğitimler teknolojik donanımlı 6 derslik ve 1 seminer odasında verilmektedir. Bunun yanı sıra bölüm öğrencilerimizin yararlanabileceği bir bölüm kütüphanemiz de bulunmaktadır.</a:t>
            </a:r>
          </a:p>
          <a:p>
            <a:pPr marL="0" indent="0">
              <a:buNone/>
            </a:pPr>
            <a:r>
              <a:rPr lang="tr-TR" dirty="0"/>
              <a:t> </a:t>
            </a:r>
          </a:p>
          <a:p>
            <a:pPr algn="just"/>
            <a:r>
              <a:rPr lang="tr-TR" dirty="0"/>
              <a:t>Bölüm kütüphanemiz Eğitim Fakültesi, A Blok 3. katta koridorun sonunda bulunmaktadır. Kütüphaneden faydalanmak isteyen öğrencilerimiz Arş. Gör. Gamze YALÇIN ile iletişime geçerek erişim sağlayabilirler.</a:t>
            </a:r>
          </a:p>
          <a:p>
            <a:pPr marL="0" indent="0" algn="just">
              <a:buNone/>
            </a:pPr>
            <a:endParaRPr lang="tr-TR" dirty="0"/>
          </a:p>
          <a:p>
            <a:endParaRPr lang="en-GB"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83</a:t>
            </a:fld>
            <a:endParaRPr lang="tr-TR"/>
          </a:p>
        </p:txBody>
      </p:sp>
    </p:spTree>
    <p:extLst>
      <p:ext uri="{BB962C8B-B14F-4D97-AF65-F5344CB8AC3E}">
        <p14:creationId xmlns:p14="http://schemas.microsoft.com/office/powerpoint/2010/main" val="41032397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84</a:t>
            </a:fld>
            <a:endParaRPr lang="tr-TR"/>
          </a:p>
        </p:txBody>
      </p:sp>
      <p:pic>
        <p:nvPicPr>
          <p:cNvPr id="3074" name="Picture 2"/>
          <p:cNvPicPr>
            <a:picLocks noChangeAspect="1" noChangeArrowheads="1"/>
          </p:cNvPicPr>
          <p:nvPr/>
        </p:nvPicPr>
        <p:blipFill>
          <a:blip r:embed="rId2" cstate="print"/>
          <a:srcRect t="10476"/>
          <a:stretch>
            <a:fillRect/>
          </a:stretch>
        </p:blipFill>
        <p:spPr bwMode="auto">
          <a:xfrm>
            <a:off x="0" y="0"/>
            <a:ext cx="12192000" cy="6858000"/>
          </a:xfrm>
          <a:prstGeom prst="rect">
            <a:avLst/>
          </a:prstGeom>
          <a:noFill/>
          <a:ln w="9525">
            <a:noFill/>
            <a:miter lim="800000"/>
            <a:headEnd/>
            <a:tailEnd/>
          </a:ln>
        </p:spPr>
      </p:pic>
      <p:sp>
        <p:nvSpPr>
          <p:cNvPr id="4" name="3 Metin kutusu"/>
          <p:cNvSpPr txBox="1"/>
          <p:nvPr/>
        </p:nvSpPr>
        <p:spPr>
          <a:xfrm>
            <a:off x="2743200" y="1201782"/>
            <a:ext cx="4741817" cy="923330"/>
          </a:xfrm>
          <a:prstGeom prst="rect">
            <a:avLst/>
          </a:prstGeom>
          <a:noFill/>
        </p:spPr>
        <p:txBody>
          <a:bodyPr wrap="square" rtlCol="0">
            <a:spAutoFit/>
          </a:bodyPr>
          <a:lstStyle/>
          <a:p>
            <a:r>
              <a:rPr lang="tr-TR" sz="5400" b="1" dirty="0">
                <a:latin typeface="Arial Black" pitchFamily="34" charset="0"/>
              </a:rPr>
              <a:t>LX – K3 - 19</a:t>
            </a:r>
          </a:p>
        </p:txBody>
      </p:sp>
    </p:spTree>
    <p:extLst>
      <p:ext uri="{BB962C8B-B14F-4D97-AF65-F5344CB8AC3E}">
        <p14:creationId xmlns:p14="http://schemas.microsoft.com/office/powerpoint/2010/main" val="2358011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325591" cy="4838700"/>
          </a:xfrm>
        </p:spPr>
      </p:pic>
      <p:sp>
        <p:nvSpPr>
          <p:cNvPr id="3" name="Slayt Numarası Yer Tutucusu 2"/>
          <p:cNvSpPr>
            <a:spLocks noGrp="1"/>
          </p:cNvSpPr>
          <p:nvPr>
            <p:ph type="sldNum" sz="quarter" idx="12"/>
          </p:nvPr>
        </p:nvSpPr>
        <p:spPr/>
        <p:txBody>
          <a:bodyPr/>
          <a:lstStyle/>
          <a:p>
            <a:fld id="{F302176B-0E47-46AC-8F43-DAB4B8A37D06}" type="slidenum">
              <a:rPr lang="tr-TR" smtClean="0"/>
              <a:pPr/>
              <a:t>85</a:t>
            </a:fld>
            <a:endParaRPr lang="tr-TR"/>
          </a:p>
        </p:txBody>
      </p:sp>
      <p:pic>
        <p:nvPicPr>
          <p:cNvPr id="6" name="Resim 5"/>
          <p:cNvPicPr>
            <a:picLocks noChangeAspect="1"/>
          </p:cNvPicPr>
          <p:nvPr/>
        </p:nvPicPr>
        <p:blipFill>
          <a:blip r:embed="rId3"/>
          <a:stretch>
            <a:fillRect/>
          </a:stretch>
        </p:blipFill>
        <p:spPr>
          <a:xfrm>
            <a:off x="7668491" y="381000"/>
            <a:ext cx="4242955" cy="3418609"/>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7038" y="4156363"/>
            <a:ext cx="4104408" cy="2311978"/>
          </a:xfrm>
          <a:prstGeom prst="rect">
            <a:avLst/>
          </a:prstGeom>
        </p:spPr>
      </p:pic>
    </p:spTree>
    <p:extLst>
      <p:ext uri="{BB962C8B-B14F-4D97-AF65-F5344CB8AC3E}">
        <p14:creationId xmlns:p14="http://schemas.microsoft.com/office/powerpoint/2010/main" val="17270306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86</a:t>
            </a:fld>
            <a:endParaRPr lang="tr-TR"/>
          </a:p>
        </p:txBody>
      </p:sp>
      <p:sp>
        <p:nvSpPr>
          <p:cNvPr id="4" name="Başlık 3"/>
          <p:cNvSpPr txBox="1">
            <a:spLocks/>
          </p:cNvSpPr>
          <p:nvPr/>
        </p:nvSpPr>
        <p:spPr>
          <a:xfrm>
            <a:off x="-105135" y="92373"/>
            <a:ext cx="11587522" cy="664297"/>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Duyurulara ulaşma </a:t>
            </a:r>
          </a:p>
        </p:txBody>
      </p:sp>
      <p:sp>
        <p:nvSpPr>
          <p:cNvPr id="5" name="İçerik Yer Tutucusu 1"/>
          <p:cNvSpPr txBox="1">
            <a:spLocks/>
          </p:cNvSpPr>
          <p:nvPr/>
        </p:nvSpPr>
        <p:spPr>
          <a:xfrm>
            <a:off x="322245" y="2537079"/>
            <a:ext cx="4646364" cy="34303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just">
              <a:buFont typeface="Arial" panose="020B0604020202020204" pitchFamily="34" charset="0"/>
              <a:buNone/>
            </a:pPr>
            <a:endParaRPr lang="tr-TR" sz="1800" dirty="0"/>
          </a:p>
        </p:txBody>
      </p:sp>
      <p:pic>
        <p:nvPicPr>
          <p:cNvPr id="7" name="Resim 6">
            <a:extLst>
              <a:ext uri="{FF2B5EF4-FFF2-40B4-BE49-F238E27FC236}">
                <a16:creationId xmlns:a16="http://schemas.microsoft.com/office/drawing/2014/main" id="{C50F28EA-A0B5-9952-1899-55A48FD7AC2B}"/>
              </a:ext>
            </a:extLst>
          </p:cNvPr>
          <p:cNvPicPr>
            <a:picLocks noChangeAspect="1"/>
          </p:cNvPicPr>
          <p:nvPr/>
        </p:nvPicPr>
        <p:blipFill>
          <a:blip r:embed="rId2"/>
          <a:stretch>
            <a:fillRect/>
          </a:stretch>
        </p:blipFill>
        <p:spPr>
          <a:xfrm>
            <a:off x="516732" y="604471"/>
            <a:ext cx="7334250" cy="2941397"/>
          </a:xfrm>
          <a:prstGeom prst="rect">
            <a:avLst/>
          </a:prstGeom>
        </p:spPr>
      </p:pic>
      <p:pic>
        <p:nvPicPr>
          <p:cNvPr id="9" name="Resim 8">
            <a:extLst>
              <a:ext uri="{FF2B5EF4-FFF2-40B4-BE49-F238E27FC236}">
                <a16:creationId xmlns:a16="http://schemas.microsoft.com/office/drawing/2014/main" id="{74F94D82-5A0E-B76F-E43B-766EB97071C9}"/>
              </a:ext>
            </a:extLst>
          </p:cNvPr>
          <p:cNvPicPr>
            <a:picLocks noChangeAspect="1"/>
          </p:cNvPicPr>
          <p:nvPr/>
        </p:nvPicPr>
        <p:blipFill>
          <a:blip r:embed="rId3"/>
          <a:stretch>
            <a:fillRect/>
          </a:stretch>
        </p:blipFill>
        <p:spPr>
          <a:xfrm>
            <a:off x="322245" y="3131531"/>
            <a:ext cx="8483692" cy="3865216"/>
          </a:xfrm>
          <a:prstGeom prst="rect">
            <a:avLst/>
          </a:prstGeom>
        </p:spPr>
      </p:pic>
      <p:sp>
        <p:nvSpPr>
          <p:cNvPr id="10" name="Metin kutusu 9">
            <a:extLst>
              <a:ext uri="{FF2B5EF4-FFF2-40B4-BE49-F238E27FC236}">
                <a16:creationId xmlns:a16="http://schemas.microsoft.com/office/drawing/2014/main" id="{E4BB62DD-BAC1-B71A-06CE-68BAB56CA647}"/>
              </a:ext>
            </a:extLst>
          </p:cNvPr>
          <p:cNvSpPr txBox="1"/>
          <p:nvPr/>
        </p:nvSpPr>
        <p:spPr>
          <a:xfrm>
            <a:off x="8763000" y="1443038"/>
            <a:ext cx="3295650" cy="1477328"/>
          </a:xfrm>
          <a:prstGeom prst="rect">
            <a:avLst/>
          </a:prstGeom>
          <a:noFill/>
        </p:spPr>
        <p:txBody>
          <a:bodyPr wrap="square" rtlCol="0">
            <a:spAutoFit/>
          </a:bodyPr>
          <a:lstStyle/>
          <a:p>
            <a:r>
              <a:rPr lang="tr-TR" dirty="0"/>
              <a:t> </a:t>
            </a:r>
            <a:r>
              <a:rPr lang="tr-TR" b="1" dirty="0"/>
              <a:t>Öncelikle </a:t>
            </a:r>
            <a:r>
              <a:rPr lang="tr-TR" b="1" dirty="0">
                <a:hlinkClick r:id="rId4"/>
              </a:rPr>
              <a:t>https://www.pau.edu.tr/</a:t>
            </a:r>
            <a:r>
              <a:rPr lang="tr-TR" b="1" dirty="0"/>
              <a:t> adresinden PAÜ anasayfadan takip edebilirsiniz. </a:t>
            </a:r>
          </a:p>
        </p:txBody>
      </p:sp>
    </p:spTree>
    <p:extLst>
      <p:ext uri="{BB962C8B-B14F-4D97-AF65-F5344CB8AC3E}">
        <p14:creationId xmlns:p14="http://schemas.microsoft.com/office/powerpoint/2010/main" val="17267374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87</a:t>
            </a:fld>
            <a:endParaRPr lang="tr-TR"/>
          </a:p>
        </p:txBody>
      </p:sp>
      <p:sp>
        <p:nvSpPr>
          <p:cNvPr id="4" name="Başlık 3"/>
          <p:cNvSpPr txBox="1">
            <a:spLocks/>
          </p:cNvSpPr>
          <p:nvPr/>
        </p:nvSpPr>
        <p:spPr>
          <a:xfrm>
            <a:off x="-105135" y="92373"/>
            <a:ext cx="11587522" cy="664297"/>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Duyurulara ulaşma </a:t>
            </a:r>
          </a:p>
        </p:txBody>
      </p:sp>
      <p:sp>
        <p:nvSpPr>
          <p:cNvPr id="5" name="İçerik Yer Tutucusu 1"/>
          <p:cNvSpPr txBox="1">
            <a:spLocks/>
          </p:cNvSpPr>
          <p:nvPr/>
        </p:nvSpPr>
        <p:spPr>
          <a:xfrm>
            <a:off x="322245" y="2537079"/>
            <a:ext cx="4646364" cy="34303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just">
              <a:buFont typeface="Arial" panose="020B0604020202020204" pitchFamily="34" charset="0"/>
              <a:buNone/>
            </a:pPr>
            <a:endParaRPr lang="tr-TR" sz="1800" dirty="0"/>
          </a:p>
        </p:txBody>
      </p:sp>
      <p:sp>
        <p:nvSpPr>
          <p:cNvPr id="10" name="Metin kutusu 9">
            <a:extLst>
              <a:ext uri="{FF2B5EF4-FFF2-40B4-BE49-F238E27FC236}">
                <a16:creationId xmlns:a16="http://schemas.microsoft.com/office/drawing/2014/main" id="{E4BB62DD-BAC1-B71A-06CE-68BAB56CA647}"/>
              </a:ext>
            </a:extLst>
          </p:cNvPr>
          <p:cNvSpPr txBox="1"/>
          <p:nvPr/>
        </p:nvSpPr>
        <p:spPr>
          <a:xfrm>
            <a:off x="8763000" y="1443038"/>
            <a:ext cx="3295650" cy="369332"/>
          </a:xfrm>
          <a:prstGeom prst="rect">
            <a:avLst/>
          </a:prstGeom>
          <a:noFill/>
        </p:spPr>
        <p:txBody>
          <a:bodyPr wrap="square" rtlCol="0">
            <a:spAutoFit/>
          </a:bodyPr>
          <a:lstStyle/>
          <a:p>
            <a:endParaRPr lang="tr-TR" b="1" dirty="0"/>
          </a:p>
        </p:txBody>
      </p:sp>
      <p:pic>
        <p:nvPicPr>
          <p:cNvPr id="6" name="Resim 5">
            <a:extLst>
              <a:ext uri="{FF2B5EF4-FFF2-40B4-BE49-F238E27FC236}">
                <a16:creationId xmlns:a16="http://schemas.microsoft.com/office/drawing/2014/main" id="{D400B76A-CD9A-C605-555E-E4C412DA19E3}"/>
              </a:ext>
            </a:extLst>
          </p:cNvPr>
          <p:cNvPicPr>
            <a:picLocks noChangeAspect="1"/>
          </p:cNvPicPr>
          <p:nvPr/>
        </p:nvPicPr>
        <p:blipFill>
          <a:blip r:embed="rId2"/>
          <a:stretch>
            <a:fillRect/>
          </a:stretch>
        </p:blipFill>
        <p:spPr>
          <a:xfrm>
            <a:off x="485774" y="982337"/>
            <a:ext cx="11383981" cy="5783290"/>
          </a:xfrm>
          <a:prstGeom prst="rect">
            <a:avLst/>
          </a:prstGeom>
        </p:spPr>
      </p:pic>
      <p:sp>
        <p:nvSpPr>
          <p:cNvPr id="8" name="Ok: Yukarı 7">
            <a:extLst>
              <a:ext uri="{FF2B5EF4-FFF2-40B4-BE49-F238E27FC236}">
                <a16:creationId xmlns:a16="http://schemas.microsoft.com/office/drawing/2014/main" id="{7D8CF307-0B61-7352-4663-0A4E25728B02}"/>
              </a:ext>
            </a:extLst>
          </p:cNvPr>
          <p:cNvSpPr/>
          <p:nvPr/>
        </p:nvSpPr>
        <p:spPr>
          <a:xfrm>
            <a:off x="6340493" y="2151980"/>
            <a:ext cx="514350" cy="21002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982170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88</a:t>
            </a:fld>
            <a:endParaRPr lang="tr-TR"/>
          </a:p>
        </p:txBody>
      </p:sp>
      <p:sp>
        <p:nvSpPr>
          <p:cNvPr id="4" name="Başlık 3"/>
          <p:cNvSpPr txBox="1">
            <a:spLocks/>
          </p:cNvSpPr>
          <p:nvPr/>
        </p:nvSpPr>
        <p:spPr>
          <a:xfrm>
            <a:off x="-105135" y="92373"/>
            <a:ext cx="11587522" cy="664297"/>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Duyurulara ulaşma </a:t>
            </a:r>
          </a:p>
        </p:txBody>
      </p:sp>
      <p:sp>
        <p:nvSpPr>
          <p:cNvPr id="5" name="İçerik Yer Tutucusu 1"/>
          <p:cNvSpPr txBox="1">
            <a:spLocks/>
          </p:cNvSpPr>
          <p:nvPr/>
        </p:nvSpPr>
        <p:spPr>
          <a:xfrm>
            <a:off x="322245" y="2537079"/>
            <a:ext cx="4646364" cy="34303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just">
              <a:buFont typeface="Arial" panose="020B0604020202020204" pitchFamily="34" charset="0"/>
              <a:buNone/>
            </a:pPr>
            <a:endParaRPr lang="tr-TR" sz="1800" dirty="0"/>
          </a:p>
        </p:txBody>
      </p:sp>
      <p:sp>
        <p:nvSpPr>
          <p:cNvPr id="10" name="Metin kutusu 9">
            <a:extLst>
              <a:ext uri="{FF2B5EF4-FFF2-40B4-BE49-F238E27FC236}">
                <a16:creationId xmlns:a16="http://schemas.microsoft.com/office/drawing/2014/main" id="{E4BB62DD-BAC1-B71A-06CE-68BAB56CA647}"/>
              </a:ext>
            </a:extLst>
          </p:cNvPr>
          <p:cNvSpPr txBox="1"/>
          <p:nvPr/>
        </p:nvSpPr>
        <p:spPr>
          <a:xfrm>
            <a:off x="8763000" y="1443038"/>
            <a:ext cx="3295650" cy="369332"/>
          </a:xfrm>
          <a:prstGeom prst="rect">
            <a:avLst/>
          </a:prstGeom>
          <a:noFill/>
        </p:spPr>
        <p:txBody>
          <a:bodyPr wrap="square" rtlCol="0">
            <a:spAutoFit/>
          </a:bodyPr>
          <a:lstStyle/>
          <a:p>
            <a:endParaRPr lang="tr-TR" b="1" dirty="0"/>
          </a:p>
        </p:txBody>
      </p:sp>
      <p:pic>
        <p:nvPicPr>
          <p:cNvPr id="7" name="Resim 6">
            <a:extLst>
              <a:ext uri="{FF2B5EF4-FFF2-40B4-BE49-F238E27FC236}">
                <a16:creationId xmlns:a16="http://schemas.microsoft.com/office/drawing/2014/main" id="{9E31FF79-3EF4-0E35-077E-693168A3ACA5}"/>
              </a:ext>
            </a:extLst>
          </p:cNvPr>
          <p:cNvPicPr>
            <a:picLocks noChangeAspect="1"/>
          </p:cNvPicPr>
          <p:nvPr/>
        </p:nvPicPr>
        <p:blipFill>
          <a:blip r:embed="rId2"/>
          <a:stretch>
            <a:fillRect/>
          </a:stretch>
        </p:blipFill>
        <p:spPr>
          <a:xfrm>
            <a:off x="428624" y="946465"/>
            <a:ext cx="11587523" cy="5711509"/>
          </a:xfrm>
          <a:prstGeom prst="rect">
            <a:avLst/>
          </a:prstGeom>
        </p:spPr>
      </p:pic>
      <p:sp>
        <p:nvSpPr>
          <p:cNvPr id="9" name="Ok: Aşağı 8">
            <a:extLst>
              <a:ext uri="{FF2B5EF4-FFF2-40B4-BE49-F238E27FC236}">
                <a16:creationId xmlns:a16="http://schemas.microsoft.com/office/drawing/2014/main" id="{024C79CF-2C34-6965-B9AE-1A6BB3B36462}"/>
              </a:ext>
            </a:extLst>
          </p:cNvPr>
          <p:cNvSpPr/>
          <p:nvPr/>
        </p:nvSpPr>
        <p:spPr>
          <a:xfrm>
            <a:off x="2671763" y="1610762"/>
            <a:ext cx="571500" cy="789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Ok: Sol 10">
            <a:extLst>
              <a:ext uri="{FF2B5EF4-FFF2-40B4-BE49-F238E27FC236}">
                <a16:creationId xmlns:a16="http://schemas.microsoft.com/office/drawing/2014/main" id="{F1DCEB31-85EB-BBEB-D2DD-DA553826F8B2}"/>
              </a:ext>
            </a:extLst>
          </p:cNvPr>
          <p:cNvSpPr/>
          <p:nvPr/>
        </p:nvSpPr>
        <p:spPr>
          <a:xfrm>
            <a:off x="3221054" y="3292221"/>
            <a:ext cx="1228725"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752539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89</a:t>
            </a:fld>
            <a:endParaRPr lang="tr-TR"/>
          </a:p>
        </p:txBody>
      </p:sp>
      <p:sp>
        <p:nvSpPr>
          <p:cNvPr id="4" name="Başlık 3"/>
          <p:cNvSpPr txBox="1">
            <a:spLocks/>
          </p:cNvSpPr>
          <p:nvPr/>
        </p:nvSpPr>
        <p:spPr>
          <a:xfrm>
            <a:off x="-200025" y="-20935"/>
            <a:ext cx="12258675" cy="1055687"/>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endParaRPr lang="tr-TR" sz="3200" b="1" i="1" dirty="0"/>
          </a:p>
        </p:txBody>
      </p:sp>
      <p:sp>
        <p:nvSpPr>
          <p:cNvPr id="5" name="İçerik Yer Tutucusu 1"/>
          <p:cNvSpPr txBox="1">
            <a:spLocks/>
          </p:cNvSpPr>
          <p:nvPr/>
        </p:nvSpPr>
        <p:spPr>
          <a:xfrm>
            <a:off x="322245" y="2537079"/>
            <a:ext cx="4646364" cy="34303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just">
              <a:buFont typeface="Arial" panose="020B0604020202020204" pitchFamily="34" charset="0"/>
              <a:buNone/>
            </a:pPr>
            <a:endParaRPr lang="tr-TR" sz="1800" dirty="0"/>
          </a:p>
        </p:txBody>
      </p:sp>
      <p:sp>
        <p:nvSpPr>
          <p:cNvPr id="10" name="Metin kutusu 9">
            <a:extLst>
              <a:ext uri="{FF2B5EF4-FFF2-40B4-BE49-F238E27FC236}">
                <a16:creationId xmlns:a16="http://schemas.microsoft.com/office/drawing/2014/main" id="{E4BB62DD-BAC1-B71A-06CE-68BAB56CA647}"/>
              </a:ext>
            </a:extLst>
          </p:cNvPr>
          <p:cNvSpPr txBox="1"/>
          <p:nvPr/>
        </p:nvSpPr>
        <p:spPr>
          <a:xfrm>
            <a:off x="8763000" y="1443038"/>
            <a:ext cx="3295650" cy="369332"/>
          </a:xfrm>
          <a:prstGeom prst="rect">
            <a:avLst/>
          </a:prstGeom>
          <a:noFill/>
        </p:spPr>
        <p:txBody>
          <a:bodyPr wrap="square" rtlCol="0">
            <a:spAutoFit/>
          </a:bodyPr>
          <a:lstStyle/>
          <a:p>
            <a:endParaRPr lang="tr-TR" b="1" dirty="0"/>
          </a:p>
        </p:txBody>
      </p:sp>
      <p:pic>
        <p:nvPicPr>
          <p:cNvPr id="6" name="Resim 5">
            <a:extLst>
              <a:ext uri="{FF2B5EF4-FFF2-40B4-BE49-F238E27FC236}">
                <a16:creationId xmlns:a16="http://schemas.microsoft.com/office/drawing/2014/main" id="{C3A3385F-90DE-1B6D-209F-719E95184002}"/>
              </a:ext>
            </a:extLst>
          </p:cNvPr>
          <p:cNvPicPr>
            <a:picLocks noChangeAspect="1"/>
          </p:cNvPicPr>
          <p:nvPr/>
        </p:nvPicPr>
        <p:blipFill>
          <a:blip r:embed="rId2"/>
          <a:stretch>
            <a:fillRect/>
          </a:stretch>
        </p:blipFill>
        <p:spPr>
          <a:xfrm>
            <a:off x="628649" y="1034752"/>
            <a:ext cx="10729913" cy="4265911"/>
          </a:xfrm>
          <a:prstGeom prst="rect">
            <a:avLst/>
          </a:prstGeom>
        </p:spPr>
      </p:pic>
      <p:pic>
        <p:nvPicPr>
          <p:cNvPr id="12" name="Resim 11">
            <a:extLst>
              <a:ext uri="{FF2B5EF4-FFF2-40B4-BE49-F238E27FC236}">
                <a16:creationId xmlns:a16="http://schemas.microsoft.com/office/drawing/2014/main" id="{260D9140-EC54-0BD4-5382-5D071E64A679}"/>
              </a:ext>
            </a:extLst>
          </p:cNvPr>
          <p:cNvPicPr>
            <a:picLocks noChangeAspect="1"/>
          </p:cNvPicPr>
          <p:nvPr/>
        </p:nvPicPr>
        <p:blipFill>
          <a:blip r:embed="rId3"/>
          <a:stretch>
            <a:fillRect/>
          </a:stretch>
        </p:blipFill>
        <p:spPr>
          <a:xfrm>
            <a:off x="628649" y="4092716"/>
            <a:ext cx="10934702" cy="4130236"/>
          </a:xfrm>
          <a:prstGeom prst="rect">
            <a:avLst/>
          </a:prstGeom>
        </p:spPr>
      </p:pic>
      <p:sp>
        <p:nvSpPr>
          <p:cNvPr id="13" name="Metin kutusu 12">
            <a:extLst>
              <a:ext uri="{FF2B5EF4-FFF2-40B4-BE49-F238E27FC236}">
                <a16:creationId xmlns:a16="http://schemas.microsoft.com/office/drawing/2014/main" id="{65A486DB-F307-5FC9-348F-2B16AC7EA5DD}"/>
              </a:ext>
            </a:extLst>
          </p:cNvPr>
          <p:cNvSpPr txBox="1"/>
          <p:nvPr/>
        </p:nvSpPr>
        <p:spPr>
          <a:xfrm>
            <a:off x="133350" y="257175"/>
            <a:ext cx="11625263" cy="830997"/>
          </a:xfrm>
          <a:prstGeom prst="rect">
            <a:avLst/>
          </a:prstGeom>
          <a:noFill/>
        </p:spPr>
        <p:txBody>
          <a:bodyPr wrap="square" rtlCol="0">
            <a:spAutoFit/>
          </a:bodyPr>
          <a:lstStyle/>
          <a:p>
            <a:r>
              <a:rPr lang="tr-TR" sz="2400" b="1" dirty="0"/>
              <a:t>Eğitim Fakültesi Web sayfasından https://www.pau.edu.tr/egitim yine duyuruları takip edebilirsiniz. </a:t>
            </a:r>
          </a:p>
        </p:txBody>
      </p:sp>
    </p:spTree>
    <p:extLst>
      <p:ext uri="{BB962C8B-B14F-4D97-AF65-F5344CB8AC3E}">
        <p14:creationId xmlns:p14="http://schemas.microsoft.com/office/powerpoint/2010/main" val="1608666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90</a:t>
            </a:fld>
            <a:endParaRPr lang="tr-TR"/>
          </a:p>
        </p:txBody>
      </p:sp>
      <p:pic>
        <p:nvPicPr>
          <p:cNvPr id="10" name="Resim 9">
            <a:extLst>
              <a:ext uri="{FF2B5EF4-FFF2-40B4-BE49-F238E27FC236}">
                <a16:creationId xmlns:a16="http://schemas.microsoft.com/office/drawing/2014/main" id="{7E5C97F5-6055-4F4E-E730-8D0D802EA8F5}"/>
              </a:ext>
            </a:extLst>
          </p:cNvPr>
          <p:cNvPicPr>
            <a:picLocks noChangeAspect="1"/>
          </p:cNvPicPr>
          <p:nvPr/>
        </p:nvPicPr>
        <p:blipFill>
          <a:blip r:embed="rId2"/>
          <a:stretch>
            <a:fillRect/>
          </a:stretch>
        </p:blipFill>
        <p:spPr>
          <a:xfrm>
            <a:off x="0" y="185738"/>
            <a:ext cx="12192000" cy="6672262"/>
          </a:xfrm>
          <a:prstGeom prst="rect">
            <a:avLst/>
          </a:prstGeom>
        </p:spPr>
      </p:pic>
      <p:sp>
        <p:nvSpPr>
          <p:cNvPr id="11" name="Ok: Yukarı 10">
            <a:extLst>
              <a:ext uri="{FF2B5EF4-FFF2-40B4-BE49-F238E27FC236}">
                <a16:creationId xmlns:a16="http://schemas.microsoft.com/office/drawing/2014/main" id="{FE375638-17F9-1EBE-DECB-4ACCCDE3D712}"/>
              </a:ext>
            </a:extLst>
          </p:cNvPr>
          <p:cNvSpPr/>
          <p:nvPr/>
        </p:nvSpPr>
        <p:spPr>
          <a:xfrm>
            <a:off x="4457700" y="2214563"/>
            <a:ext cx="814388" cy="26146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1811661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a:extLst>
              <a:ext uri="{FF2B5EF4-FFF2-40B4-BE49-F238E27FC236}">
                <a16:creationId xmlns:a16="http://schemas.microsoft.com/office/drawing/2014/main" id="{BA807902-5FC6-0012-337D-2EC8F0DB35CE}"/>
              </a:ext>
            </a:extLst>
          </p:cNvPr>
          <p:cNvPicPr>
            <a:picLocks noGrp="1" noChangeAspect="1"/>
          </p:cNvPicPr>
          <p:nvPr>
            <p:ph idx="1"/>
          </p:nvPr>
        </p:nvPicPr>
        <p:blipFill>
          <a:blip r:embed="rId2"/>
          <a:stretch>
            <a:fillRect/>
          </a:stretch>
        </p:blipFill>
        <p:spPr>
          <a:xfrm>
            <a:off x="0" y="107950"/>
            <a:ext cx="12001500" cy="6750050"/>
          </a:xfrm>
        </p:spPr>
      </p:pic>
      <p:sp>
        <p:nvSpPr>
          <p:cNvPr id="4" name="Slayt Numarası Yer Tutucusu 3">
            <a:extLst>
              <a:ext uri="{FF2B5EF4-FFF2-40B4-BE49-F238E27FC236}">
                <a16:creationId xmlns:a16="http://schemas.microsoft.com/office/drawing/2014/main" id="{47EFAA7C-B3D2-11FE-ECF3-88095F025132}"/>
              </a:ext>
            </a:extLst>
          </p:cNvPr>
          <p:cNvSpPr>
            <a:spLocks noGrp="1"/>
          </p:cNvSpPr>
          <p:nvPr>
            <p:ph type="sldNum" sz="quarter" idx="12"/>
          </p:nvPr>
        </p:nvSpPr>
        <p:spPr/>
        <p:txBody>
          <a:bodyPr/>
          <a:lstStyle/>
          <a:p>
            <a:fld id="{F302176B-0E47-46AC-8F43-DAB4B8A37D06}" type="slidenum">
              <a:rPr lang="tr-TR" smtClean="0"/>
              <a:pPr/>
              <a:t>91</a:t>
            </a:fld>
            <a:endParaRPr lang="tr-TR"/>
          </a:p>
        </p:txBody>
      </p:sp>
      <p:sp>
        <p:nvSpPr>
          <p:cNvPr id="7" name="Ok: Sağ 6">
            <a:extLst>
              <a:ext uri="{FF2B5EF4-FFF2-40B4-BE49-F238E27FC236}">
                <a16:creationId xmlns:a16="http://schemas.microsoft.com/office/drawing/2014/main" id="{2F816FD9-C1EF-9C46-08E3-B68CE378412A}"/>
              </a:ext>
            </a:extLst>
          </p:cNvPr>
          <p:cNvSpPr/>
          <p:nvPr/>
        </p:nvSpPr>
        <p:spPr>
          <a:xfrm>
            <a:off x="2728913" y="5300664"/>
            <a:ext cx="1528762" cy="614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k: Sol 7">
            <a:extLst>
              <a:ext uri="{FF2B5EF4-FFF2-40B4-BE49-F238E27FC236}">
                <a16:creationId xmlns:a16="http://schemas.microsoft.com/office/drawing/2014/main" id="{03CEC2BD-76F7-6294-8BCC-45FD4CA47CC9}"/>
              </a:ext>
            </a:extLst>
          </p:cNvPr>
          <p:cNvSpPr/>
          <p:nvPr/>
        </p:nvSpPr>
        <p:spPr>
          <a:xfrm>
            <a:off x="8929688" y="5421314"/>
            <a:ext cx="1785937" cy="44291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798975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txBox="1">
            <a:spLocks/>
          </p:cNvSpPr>
          <p:nvPr/>
        </p:nvSpPr>
        <p:spPr>
          <a:xfrm>
            <a:off x="-200025" y="-20935"/>
            <a:ext cx="12258675" cy="1055687"/>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endParaRPr lang="tr-TR" sz="3200" b="1" i="1" dirty="0"/>
          </a:p>
        </p:txBody>
      </p:sp>
      <p:sp>
        <p:nvSpPr>
          <p:cNvPr id="5" name="İçerik Yer Tutucusu 1"/>
          <p:cNvSpPr txBox="1">
            <a:spLocks/>
          </p:cNvSpPr>
          <p:nvPr/>
        </p:nvSpPr>
        <p:spPr>
          <a:xfrm>
            <a:off x="322245" y="2537079"/>
            <a:ext cx="4646364" cy="34303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just">
              <a:buFont typeface="Arial" panose="020B0604020202020204" pitchFamily="34" charset="0"/>
              <a:buNone/>
            </a:pPr>
            <a:endParaRPr lang="tr-TR" sz="1800" dirty="0"/>
          </a:p>
        </p:txBody>
      </p:sp>
      <p:sp>
        <p:nvSpPr>
          <p:cNvPr id="10" name="Metin kutusu 9">
            <a:extLst>
              <a:ext uri="{FF2B5EF4-FFF2-40B4-BE49-F238E27FC236}">
                <a16:creationId xmlns:a16="http://schemas.microsoft.com/office/drawing/2014/main" id="{E4BB62DD-BAC1-B71A-06CE-68BAB56CA647}"/>
              </a:ext>
            </a:extLst>
          </p:cNvPr>
          <p:cNvSpPr txBox="1"/>
          <p:nvPr/>
        </p:nvSpPr>
        <p:spPr>
          <a:xfrm>
            <a:off x="8763000" y="1443038"/>
            <a:ext cx="3295650" cy="369332"/>
          </a:xfrm>
          <a:prstGeom prst="rect">
            <a:avLst/>
          </a:prstGeom>
          <a:noFill/>
        </p:spPr>
        <p:txBody>
          <a:bodyPr wrap="square" rtlCol="0">
            <a:spAutoFit/>
          </a:bodyPr>
          <a:lstStyle/>
          <a:p>
            <a:endParaRPr lang="tr-TR" b="1" dirty="0"/>
          </a:p>
        </p:txBody>
      </p:sp>
      <p:pic>
        <p:nvPicPr>
          <p:cNvPr id="7" name="Resim 6">
            <a:extLst>
              <a:ext uri="{FF2B5EF4-FFF2-40B4-BE49-F238E27FC236}">
                <a16:creationId xmlns:a16="http://schemas.microsoft.com/office/drawing/2014/main" id="{69263A22-D27D-7888-9AF6-A44330957F08}"/>
              </a:ext>
            </a:extLst>
          </p:cNvPr>
          <p:cNvPicPr>
            <a:picLocks noChangeAspect="1"/>
          </p:cNvPicPr>
          <p:nvPr/>
        </p:nvPicPr>
        <p:blipFill>
          <a:blip r:embed="rId2"/>
          <a:stretch>
            <a:fillRect/>
          </a:stretch>
        </p:blipFill>
        <p:spPr>
          <a:xfrm>
            <a:off x="133350" y="1436686"/>
            <a:ext cx="12058650" cy="5421313"/>
          </a:xfrm>
          <a:prstGeom prst="rect">
            <a:avLst/>
          </a:prstGeom>
        </p:spPr>
      </p:pic>
      <p:sp>
        <p:nvSpPr>
          <p:cNvPr id="8" name="Metin kutusu 7">
            <a:extLst>
              <a:ext uri="{FF2B5EF4-FFF2-40B4-BE49-F238E27FC236}">
                <a16:creationId xmlns:a16="http://schemas.microsoft.com/office/drawing/2014/main" id="{87D5E5E9-565C-D0C3-77ED-349D53EBEB78}"/>
              </a:ext>
            </a:extLst>
          </p:cNvPr>
          <p:cNvSpPr txBox="1"/>
          <p:nvPr/>
        </p:nvSpPr>
        <p:spPr>
          <a:xfrm>
            <a:off x="3729038" y="657224"/>
            <a:ext cx="8115300" cy="923330"/>
          </a:xfrm>
          <a:prstGeom prst="rect">
            <a:avLst/>
          </a:prstGeom>
          <a:noFill/>
        </p:spPr>
        <p:txBody>
          <a:bodyPr wrap="square" rtlCol="0">
            <a:spAutoFit/>
          </a:bodyPr>
          <a:lstStyle/>
          <a:p>
            <a:r>
              <a:rPr lang="tr-TR" b="1" dirty="0"/>
              <a:t>Anabilim Dalımızla ilgili tüm duyurulara ise </a:t>
            </a:r>
            <a:r>
              <a:rPr lang="tr-TR" b="1" dirty="0">
                <a:hlinkClick r:id="rId3"/>
              </a:rPr>
              <a:t>https://www.pau.edu.tr/yabancidiller</a:t>
            </a:r>
            <a:r>
              <a:rPr lang="tr-TR" b="1" dirty="0"/>
              <a:t> İngiliz Dili Eğitimi Anabilim Dalımızın web sayfasından ulaşabilirsiniz. </a:t>
            </a:r>
          </a:p>
        </p:txBody>
      </p:sp>
    </p:spTree>
    <p:extLst>
      <p:ext uri="{BB962C8B-B14F-4D97-AF65-F5344CB8AC3E}">
        <p14:creationId xmlns:p14="http://schemas.microsoft.com/office/powerpoint/2010/main" val="37947174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5800" y="2194560"/>
            <a:ext cx="5689363" cy="4024125"/>
          </a:xfrm>
        </p:spPr>
        <p:txBody>
          <a:bodyPr>
            <a:normAutofit/>
          </a:bodyPr>
          <a:lstStyle/>
          <a:p>
            <a:pPr marL="0" indent="0" algn="just">
              <a:buNone/>
            </a:pPr>
            <a:r>
              <a:rPr lang="tr-TR" sz="1800" dirty="0"/>
              <a:t> </a:t>
            </a:r>
            <a:r>
              <a:rPr lang="tr-TR" sz="1800" b="1" dirty="0"/>
              <a:t>Eğitim Fakültesi A Blok 3. katta </a:t>
            </a:r>
          </a:p>
          <a:p>
            <a:pPr marL="0" indent="0" algn="just">
              <a:buNone/>
            </a:pPr>
            <a:r>
              <a:rPr lang="tr-TR" sz="1800" b="1" dirty="0"/>
              <a:t>bulunan bölüm panosunu </a:t>
            </a:r>
          </a:p>
          <a:p>
            <a:pPr marL="0" indent="0" algn="just">
              <a:buNone/>
            </a:pPr>
            <a:r>
              <a:rPr lang="tr-TR" sz="1800" b="1" dirty="0"/>
              <a:t>sık sık kontrol ederek.</a:t>
            </a:r>
          </a:p>
          <a:p>
            <a:pPr marL="0" indent="0" algn="just">
              <a:buNone/>
            </a:pP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93</a:t>
            </a:fld>
            <a:endParaRPr lang="tr-TR"/>
          </a:p>
        </p:txBody>
      </p:sp>
      <p:sp>
        <p:nvSpPr>
          <p:cNvPr id="6"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Duyurulara ulaşma </a:t>
            </a:r>
          </a:p>
        </p:txBody>
      </p:sp>
      <p:pic>
        <p:nvPicPr>
          <p:cNvPr id="7" name="İçerik Yer Tutucusu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419" y="2194560"/>
            <a:ext cx="6894689" cy="3878263"/>
          </a:xfrm>
          <a:prstGeom prst="rect">
            <a:avLst/>
          </a:prstGeom>
        </p:spPr>
      </p:pic>
    </p:spTree>
    <p:extLst>
      <p:ext uri="{BB962C8B-B14F-4D97-AF65-F5344CB8AC3E}">
        <p14:creationId xmlns:p14="http://schemas.microsoft.com/office/powerpoint/2010/main" val="31887202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5800" y="2194560"/>
            <a:ext cx="5689363" cy="4024125"/>
          </a:xfrm>
        </p:spPr>
        <p:txBody>
          <a:bodyPr>
            <a:normAutofit/>
          </a:bodyPr>
          <a:lstStyle/>
          <a:p>
            <a:pPr marL="0" indent="0">
              <a:buNone/>
            </a:pPr>
            <a:r>
              <a:rPr lang="tr-TR" sz="2000" dirty="0"/>
              <a:t> </a:t>
            </a:r>
            <a:r>
              <a:rPr lang="tr-TR" sz="2000" b="1" dirty="0"/>
              <a:t>PAÜ ELT – İngilizce Öğretmenliği                      </a:t>
            </a:r>
            <a:r>
              <a:rPr lang="tr-TR" sz="2000" dirty="0"/>
              <a:t> adı altındaki </a:t>
            </a:r>
            <a:r>
              <a:rPr lang="tr-TR" sz="2000" b="1" dirty="0" err="1"/>
              <a:t>facebook</a:t>
            </a:r>
            <a:r>
              <a:rPr lang="tr-TR" sz="2000" dirty="0"/>
              <a:t> sayfamızı takip ederek.</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94</a:t>
            </a:fld>
            <a:endParaRPr lang="tr-TR"/>
          </a:p>
        </p:txBody>
      </p:sp>
      <p:sp>
        <p:nvSpPr>
          <p:cNvPr id="6"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Duyurulara ulaşma </a:t>
            </a:r>
          </a:p>
        </p:txBody>
      </p:sp>
      <p:sp>
        <p:nvSpPr>
          <p:cNvPr id="5" name="Dikdörtgen 4"/>
          <p:cNvSpPr/>
          <p:nvPr/>
        </p:nvSpPr>
        <p:spPr>
          <a:xfrm>
            <a:off x="7671952" y="5112328"/>
            <a:ext cx="4198156"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360" y="2099510"/>
            <a:ext cx="5992423" cy="4653830"/>
          </a:xfrm>
          <a:prstGeom prst="rect">
            <a:avLst/>
          </a:prstGeom>
        </p:spPr>
      </p:pic>
    </p:spTree>
    <p:extLst>
      <p:ext uri="{BB962C8B-B14F-4D97-AF65-F5344CB8AC3E}">
        <p14:creationId xmlns:p14="http://schemas.microsoft.com/office/powerpoint/2010/main" val="36567910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5800" y="2194560"/>
            <a:ext cx="5689363" cy="4024125"/>
          </a:xfrm>
        </p:spPr>
        <p:txBody>
          <a:bodyPr>
            <a:normAutofit/>
          </a:bodyPr>
          <a:lstStyle/>
          <a:p>
            <a:pPr marL="0" indent="0">
              <a:buNone/>
            </a:pPr>
            <a:r>
              <a:rPr lang="tr-TR" sz="1800" b="1" dirty="0"/>
              <a:t> </a:t>
            </a:r>
            <a:r>
              <a:rPr lang="tr-TR" sz="2000" b="1" dirty="0" err="1"/>
              <a:t>Pauingilizceogretmenligi</a:t>
            </a:r>
            <a:r>
              <a:rPr lang="tr-TR" sz="2000" b="1" dirty="0"/>
              <a:t> </a:t>
            </a:r>
            <a:r>
              <a:rPr lang="tr-TR" sz="2000" dirty="0"/>
              <a:t>adlı </a:t>
            </a:r>
            <a:r>
              <a:rPr lang="tr-TR" sz="2000" b="1" dirty="0"/>
              <a:t>Instagram </a:t>
            </a:r>
            <a:r>
              <a:rPr lang="tr-TR" sz="2000" dirty="0"/>
              <a:t>sayfasını takip ederek.</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95</a:t>
            </a:fld>
            <a:endParaRPr lang="tr-TR"/>
          </a:p>
        </p:txBody>
      </p:sp>
      <p:sp>
        <p:nvSpPr>
          <p:cNvPr id="6" name="Başlık 3"/>
          <p:cNvSpPr txBox="1">
            <a:spLocks/>
          </p:cNvSpPr>
          <p:nvPr/>
        </p:nvSpPr>
        <p:spPr>
          <a:xfrm>
            <a:off x="-123137" y="381000"/>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Duyurulara ulaşma </a:t>
            </a:r>
          </a:p>
        </p:txBody>
      </p:sp>
      <p:sp>
        <p:nvSpPr>
          <p:cNvPr id="5" name="Dikdörtgen 4"/>
          <p:cNvSpPr/>
          <p:nvPr/>
        </p:nvSpPr>
        <p:spPr>
          <a:xfrm>
            <a:off x="7385006" y="2553998"/>
            <a:ext cx="4121194" cy="833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2218" y="2900363"/>
            <a:ext cx="5909782" cy="3764750"/>
          </a:xfrm>
          <a:prstGeom prst="rect">
            <a:avLst/>
          </a:prstGeom>
        </p:spPr>
      </p:pic>
    </p:spTree>
    <p:extLst>
      <p:ext uri="{BB962C8B-B14F-4D97-AF65-F5344CB8AC3E}">
        <p14:creationId xmlns:p14="http://schemas.microsoft.com/office/powerpoint/2010/main" val="40282979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a:xfrm>
            <a:off x="1657229" y="1604308"/>
            <a:ext cx="9448800" cy="1825096"/>
          </a:xfrm>
        </p:spPr>
        <p:txBody>
          <a:bodyPr>
            <a:normAutofit/>
          </a:bodyPr>
          <a:lstStyle/>
          <a:p>
            <a:r>
              <a:rPr lang="tr-TR" sz="4800" b="1" i="1" dirty="0"/>
              <a:t>AKADEMİK PERSONEL</a:t>
            </a:r>
          </a:p>
        </p:txBody>
      </p:sp>
    </p:spTree>
    <p:extLst>
      <p:ext uri="{BB962C8B-B14F-4D97-AF65-F5344CB8AC3E}">
        <p14:creationId xmlns:p14="http://schemas.microsoft.com/office/powerpoint/2010/main" val="23014131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6273725" y="746125"/>
            <a:ext cx="5149679" cy="1200329"/>
          </a:xfrm>
          <a:prstGeom prst="rect">
            <a:avLst/>
          </a:prstGeom>
        </p:spPr>
        <p:txBody>
          <a:bodyPr wrap="square">
            <a:spAutoFit/>
          </a:bodyPr>
          <a:lstStyle/>
          <a:p>
            <a:pPr algn="ctr"/>
            <a:r>
              <a:rPr lang="tr-TR" b="1" dirty="0"/>
              <a:t>Prof. Dr. Turan PAKER</a:t>
            </a:r>
            <a:endParaRPr lang="tr-TR" dirty="0"/>
          </a:p>
          <a:p>
            <a:pPr algn="ctr"/>
            <a:r>
              <a:rPr lang="tr-TR" b="1" dirty="0"/>
              <a:t>(Yabancı Diller Eğitimi Bölüm Başkanı) </a:t>
            </a:r>
          </a:p>
          <a:p>
            <a:pPr algn="ctr"/>
            <a:r>
              <a:rPr lang="tr-TR" b="1" dirty="0"/>
              <a:t>(Eğitim Bilimleri Enstitüsü Yabancı Diller Eğitimi Enstitü Anabilim Dalı Başkanı)</a:t>
            </a:r>
            <a:endParaRPr lang="tr-TR" dirty="0"/>
          </a:p>
        </p:txBody>
      </p:sp>
      <p:sp>
        <p:nvSpPr>
          <p:cNvPr id="9" name="Metin kutusu 8"/>
          <p:cNvSpPr txBox="1"/>
          <p:nvPr/>
        </p:nvSpPr>
        <p:spPr>
          <a:xfrm>
            <a:off x="7200047" y="3761157"/>
            <a:ext cx="3744416" cy="646331"/>
          </a:xfrm>
          <a:prstGeom prst="rect">
            <a:avLst/>
          </a:prstGeom>
          <a:noFill/>
        </p:spPr>
        <p:txBody>
          <a:bodyPr wrap="square" rtlCol="0">
            <a:spAutoFit/>
          </a:bodyPr>
          <a:lstStyle/>
          <a:p>
            <a:pPr algn="ctr"/>
            <a:r>
              <a:rPr lang="tr-TR" b="1" dirty="0"/>
              <a:t>Prof. Dr. Demet YAYLI</a:t>
            </a:r>
          </a:p>
          <a:p>
            <a:pPr algn="ctr"/>
            <a:endParaRPr lang="tr-TR" b="1" dirty="0"/>
          </a:p>
        </p:txBody>
      </p:sp>
      <p:sp>
        <p:nvSpPr>
          <p:cNvPr id="2" name="Slayt Numarası Yer Tutucusu 1"/>
          <p:cNvSpPr>
            <a:spLocks noGrp="1"/>
          </p:cNvSpPr>
          <p:nvPr>
            <p:ph type="sldNum" sz="quarter" idx="12"/>
          </p:nvPr>
        </p:nvSpPr>
        <p:spPr/>
        <p:txBody>
          <a:bodyPr/>
          <a:lstStyle/>
          <a:p>
            <a:fld id="{F302176B-0E47-46AC-8F43-DAB4B8A37D06}" type="slidenum">
              <a:rPr lang="tr-TR" smtClean="0"/>
              <a:pPr/>
              <a:t>97</a:t>
            </a:fld>
            <a:endParaRPr lang="tr-T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4984" y="3429000"/>
            <a:ext cx="1955703" cy="2571750"/>
          </a:xfrm>
          <a:prstGeom prst="rect">
            <a:avLst/>
          </a:prstGeom>
        </p:spPr>
      </p:pic>
      <p:pic>
        <p:nvPicPr>
          <p:cNvPr id="7" name="Resim 6"/>
          <p:cNvPicPr>
            <a:picLocks noChangeAspect="1"/>
          </p:cNvPicPr>
          <p:nvPr/>
        </p:nvPicPr>
        <p:blipFill rotWithShape="1">
          <a:blip r:embed="rId3"/>
          <a:srcRect l="2096" t="953" r="3837" b="1"/>
          <a:stretch/>
        </p:blipFill>
        <p:spPr>
          <a:xfrm>
            <a:off x="3814985" y="583894"/>
            <a:ext cx="1910502" cy="2362876"/>
          </a:xfrm>
          <a:prstGeom prst="rect">
            <a:avLst/>
          </a:prstGeom>
        </p:spPr>
      </p:pic>
    </p:spTree>
    <p:extLst>
      <p:ext uri="{BB962C8B-B14F-4D97-AF65-F5344CB8AC3E}">
        <p14:creationId xmlns:p14="http://schemas.microsoft.com/office/powerpoint/2010/main" val="40548547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ikdörtgen 12"/>
          <p:cNvSpPr/>
          <p:nvPr/>
        </p:nvSpPr>
        <p:spPr>
          <a:xfrm>
            <a:off x="6577944" y="1110494"/>
            <a:ext cx="4370107" cy="1200329"/>
          </a:xfrm>
          <a:prstGeom prst="rect">
            <a:avLst/>
          </a:prstGeom>
        </p:spPr>
        <p:txBody>
          <a:bodyPr wrap="none">
            <a:spAutoFit/>
          </a:bodyPr>
          <a:lstStyle/>
          <a:p>
            <a:pPr algn="ctr"/>
            <a:r>
              <a:rPr lang="tr-TR" b="1" dirty="0"/>
              <a:t>Prof. Dr. Recep Şahin ARSLAN</a:t>
            </a:r>
          </a:p>
          <a:p>
            <a:pPr algn="ctr"/>
            <a:r>
              <a:rPr lang="tr-TR" b="1" dirty="0"/>
              <a:t>(Yabancı Diller Yüksekokulu Müdürü)</a:t>
            </a:r>
          </a:p>
          <a:p>
            <a:pPr algn="ctr"/>
            <a:endParaRPr lang="tr-TR" b="1" dirty="0"/>
          </a:p>
          <a:p>
            <a:pPr algn="ctr"/>
            <a:endParaRPr lang="tr-TR" b="1" dirty="0"/>
          </a:p>
        </p:txBody>
      </p:sp>
      <p:sp>
        <p:nvSpPr>
          <p:cNvPr id="2" name="Slayt Numarası Yer Tutucusu 1"/>
          <p:cNvSpPr>
            <a:spLocks noGrp="1"/>
          </p:cNvSpPr>
          <p:nvPr>
            <p:ph type="sldNum" sz="quarter" idx="12"/>
          </p:nvPr>
        </p:nvSpPr>
        <p:spPr/>
        <p:txBody>
          <a:bodyPr/>
          <a:lstStyle/>
          <a:p>
            <a:fld id="{F302176B-0E47-46AC-8F43-DAB4B8A37D06}" type="slidenum">
              <a:rPr lang="tr-TR" smtClean="0"/>
              <a:pPr/>
              <a:t>98</a:t>
            </a:fld>
            <a:endParaRPr lang="tr-T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1856" y="877056"/>
            <a:ext cx="1863610" cy="2237102"/>
          </a:xfrm>
          <a:prstGeom prst="rect">
            <a:avLst/>
          </a:prstGeom>
        </p:spPr>
      </p:pic>
      <p:pic>
        <p:nvPicPr>
          <p:cNvPr id="4" name="Resim 3">
            <a:extLst>
              <a:ext uri="{FF2B5EF4-FFF2-40B4-BE49-F238E27FC236}">
                <a16:creationId xmlns:a16="http://schemas.microsoft.com/office/drawing/2014/main" id="{83839028-DE99-16EF-250F-0CCC803D9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1856" y="3748878"/>
            <a:ext cx="1803985" cy="2080421"/>
          </a:xfrm>
          <a:prstGeom prst="rect">
            <a:avLst/>
          </a:prstGeom>
        </p:spPr>
      </p:pic>
      <p:sp>
        <p:nvSpPr>
          <p:cNvPr id="8" name="Dikdörtgen 7">
            <a:extLst>
              <a:ext uri="{FF2B5EF4-FFF2-40B4-BE49-F238E27FC236}">
                <a16:creationId xmlns:a16="http://schemas.microsoft.com/office/drawing/2014/main" id="{A494E3C6-0BD1-C142-B989-C94C59DA6543}"/>
              </a:ext>
            </a:extLst>
          </p:cNvPr>
          <p:cNvSpPr/>
          <p:nvPr/>
        </p:nvSpPr>
        <p:spPr>
          <a:xfrm>
            <a:off x="6813375" y="3875522"/>
            <a:ext cx="3899247" cy="923330"/>
          </a:xfrm>
          <a:prstGeom prst="rect">
            <a:avLst/>
          </a:prstGeom>
        </p:spPr>
        <p:txBody>
          <a:bodyPr wrap="square">
            <a:spAutoFit/>
          </a:bodyPr>
          <a:lstStyle/>
          <a:p>
            <a:pPr algn="ctr"/>
            <a:r>
              <a:rPr lang="tr-TR" b="1" dirty="0"/>
              <a:t>Doç. Dr. Çağla ATMACA</a:t>
            </a:r>
          </a:p>
          <a:p>
            <a:pPr algn="ctr"/>
            <a:r>
              <a:rPr lang="tr-TR" b="1" dirty="0"/>
              <a:t>(Yabancı Diller Eğitimi Bölüm Başkan Yardımcısı)</a:t>
            </a:r>
          </a:p>
        </p:txBody>
      </p:sp>
    </p:spTree>
    <p:extLst>
      <p:ext uri="{BB962C8B-B14F-4D97-AF65-F5344CB8AC3E}">
        <p14:creationId xmlns:p14="http://schemas.microsoft.com/office/powerpoint/2010/main" val="13571630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7118946" y="1665971"/>
            <a:ext cx="3781777" cy="369332"/>
          </a:xfrm>
          <a:prstGeom prst="rect">
            <a:avLst/>
          </a:prstGeom>
          <a:noFill/>
        </p:spPr>
        <p:txBody>
          <a:bodyPr wrap="square" rtlCol="0">
            <a:spAutoFit/>
          </a:bodyPr>
          <a:lstStyle/>
          <a:p>
            <a:pPr algn="ctr"/>
            <a:r>
              <a:rPr lang="tr-TR" b="1" dirty="0"/>
              <a:t>Dr. </a:t>
            </a:r>
            <a:r>
              <a:rPr lang="tr-TR" b="1" dirty="0" err="1"/>
              <a:t>Öğr</a:t>
            </a:r>
            <a:r>
              <a:rPr lang="tr-TR" b="1" dirty="0"/>
              <a:t>. Üyesi Filiz RIZAOĞLU</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99</a:t>
            </a:fld>
            <a:endParaRPr lang="tr-TR"/>
          </a:p>
        </p:txBody>
      </p:sp>
      <p:pic>
        <p:nvPicPr>
          <p:cNvPr id="11" name="Resi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8352" y="1300163"/>
            <a:ext cx="2749588" cy="1512337"/>
          </a:xfrm>
          <a:prstGeom prst="rect">
            <a:avLst/>
          </a:prstGeom>
        </p:spPr>
      </p:pic>
      <p:pic>
        <p:nvPicPr>
          <p:cNvPr id="6" name="Resim 5"/>
          <p:cNvPicPr>
            <a:picLocks noChangeAspect="1"/>
          </p:cNvPicPr>
          <p:nvPr/>
        </p:nvPicPr>
        <p:blipFill>
          <a:blip r:embed="rId3"/>
          <a:stretch>
            <a:fillRect/>
          </a:stretch>
        </p:blipFill>
        <p:spPr>
          <a:xfrm>
            <a:off x="3443289" y="3754629"/>
            <a:ext cx="1822826" cy="2395013"/>
          </a:xfrm>
          <a:prstGeom prst="rect">
            <a:avLst/>
          </a:prstGeom>
        </p:spPr>
      </p:pic>
      <p:sp>
        <p:nvSpPr>
          <p:cNvPr id="7" name="Dikdörtgen 6"/>
          <p:cNvSpPr/>
          <p:nvPr/>
        </p:nvSpPr>
        <p:spPr>
          <a:xfrm>
            <a:off x="6096000" y="4034746"/>
            <a:ext cx="6096000" cy="646331"/>
          </a:xfrm>
          <a:prstGeom prst="rect">
            <a:avLst/>
          </a:prstGeom>
        </p:spPr>
        <p:txBody>
          <a:bodyPr>
            <a:spAutoFit/>
          </a:bodyPr>
          <a:lstStyle/>
          <a:p>
            <a:pPr algn="ctr"/>
            <a:r>
              <a:rPr lang="tr-TR" b="1" dirty="0"/>
              <a:t>Dr. </a:t>
            </a:r>
            <a:r>
              <a:rPr lang="tr-TR" b="1" dirty="0" err="1"/>
              <a:t>Öğr</a:t>
            </a:r>
            <a:r>
              <a:rPr lang="tr-TR" b="1" dirty="0"/>
              <a:t>. Üyesi Pınar KARAHAN</a:t>
            </a:r>
          </a:p>
          <a:p>
            <a:pPr algn="ctr"/>
            <a:r>
              <a:rPr lang="tr-TR" b="1" dirty="0"/>
              <a:t>(Bölüm Farabi Koordinatörü)</a:t>
            </a:r>
            <a:endParaRPr lang="tr-TR" dirty="0"/>
          </a:p>
        </p:txBody>
      </p:sp>
    </p:spTree>
    <p:extLst>
      <p:ext uri="{BB962C8B-B14F-4D97-AF65-F5344CB8AC3E}">
        <p14:creationId xmlns:p14="http://schemas.microsoft.com/office/powerpoint/2010/main" val="2184311580"/>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4816</TotalTime>
  <Words>4675</Words>
  <Application>Microsoft Office PowerPoint</Application>
  <PresentationFormat>Geniş ekran</PresentationFormat>
  <Paragraphs>793</Paragraphs>
  <Slides>107</Slides>
  <Notes>2</Notes>
  <HiddenSlides>0</HiddenSlides>
  <MMClips>0</MMClips>
  <ScaleCrop>false</ScaleCrop>
  <HeadingPairs>
    <vt:vector size="6" baseType="variant">
      <vt:variant>
        <vt:lpstr>Kullanılan Yazı Tipleri</vt:lpstr>
      </vt:variant>
      <vt:variant>
        <vt:i4>7</vt:i4>
      </vt:variant>
      <vt:variant>
        <vt:lpstr>Tema</vt:lpstr>
      </vt:variant>
      <vt:variant>
        <vt:i4>2</vt:i4>
      </vt:variant>
      <vt:variant>
        <vt:lpstr>Slayt Başlıkları</vt:lpstr>
      </vt:variant>
      <vt:variant>
        <vt:i4>107</vt:i4>
      </vt:variant>
    </vt:vector>
  </HeadingPairs>
  <TitlesOfParts>
    <vt:vector size="116" baseType="lpstr">
      <vt:lpstr>Arial</vt:lpstr>
      <vt:lpstr>Arial Black</vt:lpstr>
      <vt:lpstr>Calibri</vt:lpstr>
      <vt:lpstr>Calibri Light</vt:lpstr>
      <vt:lpstr>Century Gothic</vt:lpstr>
      <vt:lpstr>Segoe Print</vt:lpstr>
      <vt:lpstr>Wingdings</vt:lpstr>
      <vt:lpstr>Uçak İzi</vt:lpstr>
      <vt:lpstr>Office Teması</vt:lpstr>
      <vt:lpstr>PAMUKKALE ÜNİVERSİTESİ  oryantasyon programı 19 – 23 Eylül 2022</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FAKÜLTE İLE İLGİLİ BİLGİLER</vt:lpstr>
      <vt:lpstr>PowerPoint Sunusu</vt:lpstr>
      <vt:lpstr>FAKÜLTE YÖNETİMİ</vt:lpstr>
      <vt:lpstr>PowerPoint Sunusu</vt:lpstr>
      <vt:lpstr>FAKÜLTE BÖLÜM VE ANABİLİM DALLARI</vt:lpstr>
      <vt:lpstr>PowerPoint Sunusu</vt:lpstr>
      <vt:lpstr>BÖLÜM/ANABİLİM DALI  İLE İLGİLİ BİLGİLER</vt:lpstr>
      <vt:lpstr>PowerPoint Sunusu</vt:lpstr>
      <vt:lpstr>İNGİLİZ DİLİ EĞİTİMİ ANABİLİM DALI</vt:lpstr>
      <vt:lpstr>PowerPoint Sunusu</vt:lpstr>
      <vt:lpstr>AKREDİTASYON</vt:lpstr>
      <vt:lpstr>PowerPoint Sunusu</vt:lpstr>
      <vt:lpstr>AKREDİTASYON DENETİMLERİMİZDEN KARELER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AKADEMİK PERSONEL</vt:lpstr>
      <vt:lpstr>PowerPoint Sunusu</vt:lpstr>
      <vt:lpstr>PowerPoint Sunusu</vt:lpstr>
      <vt:lpstr>PowerPoint Sunusu</vt:lpstr>
      <vt:lpstr>PowerPoint Sunusu</vt:lpstr>
      <vt:lpstr>PowerPoint Sunusu</vt:lpstr>
      <vt:lpstr>PowerPoint Sunusu</vt:lpstr>
      <vt:lpstr>PowerPoint Sunusu</vt:lpstr>
      <vt:lpstr>PowerPoint Sunusu</vt:lpstr>
      <vt:lpstr>NASIL E-POSTA YAZILIR </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Gamze Yalçın</cp:lastModifiedBy>
  <cp:revision>388</cp:revision>
  <dcterms:modified xsi:type="dcterms:W3CDTF">2022-09-20T20:23:54Z</dcterms:modified>
</cp:coreProperties>
</file>