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 id="2147484195" r:id="rId2"/>
  </p:sldMasterIdLst>
  <p:notesMasterIdLst>
    <p:notesMasterId r:id="rId106"/>
  </p:notesMasterIdLst>
  <p:handoutMasterIdLst>
    <p:handoutMasterId r:id="rId107"/>
  </p:handoutMasterIdLst>
  <p:sldIdLst>
    <p:sldId id="256" r:id="rId3"/>
    <p:sldId id="372" r:id="rId4"/>
    <p:sldId id="257" r:id="rId5"/>
    <p:sldId id="376" r:id="rId6"/>
    <p:sldId id="266" r:id="rId7"/>
    <p:sldId id="265" r:id="rId8"/>
    <p:sldId id="264" r:id="rId9"/>
    <p:sldId id="263" r:id="rId10"/>
    <p:sldId id="262" r:id="rId11"/>
    <p:sldId id="400" r:id="rId12"/>
    <p:sldId id="401" r:id="rId13"/>
    <p:sldId id="402" r:id="rId14"/>
    <p:sldId id="261" r:id="rId15"/>
    <p:sldId id="331" r:id="rId16"/>
    <p:sldId id="422" r:id="rId17"/>
    <p:sldId id="406" r:id="rId18"/>
    <p:sldId id="405" r:id="rId19"/>
    <p:sldId id="333" r:id="rId20"/>
    <p:sldId id="336" r:id="rId21"/>
    <p:sldId id="373" r:id="rId22"/>
    <p:sldId id="351" r:id="rId23"/>
    <p:sldId id="337" r:id="rId24"/>
    <p:sldId id="397" r:id="rId25"/>
    <p:sldId id="338" r:id="rId26"/>
    <p:sldId id="339" r:id="rId27"/>
    <p:sldId id="340" r:id="rId28"/>
    <p:sldId id="341" r:id="rId29"/>
    <p:sldId id="342" r:id="rId30"/>
    <p:sldId id="343" r:id="rId31"/>
    <p:sldId id="407" r:id="rId32"/>
    <p:sldId id="344" r:id="rId33"/>
    <p:sldId id="408" r:id="rId34"/>
    <p:sldId id="398" r:id="rId35"/>
    <p:sldId id="399" r:id="rId36"/>
    <p:sldId id="349" r:id="rId37"/>
    <p:sldId id="409" r:id="rId38"/>
    <p:sldId id="353" r:id="rId39"/>
    <p:sldId id="352" r:id="rId40"/>
    <p:sldId id="354" r:id="rId41"/>
    <p:sldId id="355" r:id="rId42"/>
    <p:sldId id="390" r:id="rId43"/>
    <p:sldId id="420" r:id="rId44"/>
    <p:sldId id="287" r:id="rId45"/>
    <p:sldId id="391" r:id="rId46"/>
    <p:sldId id="273" r:id="rId47"/>
    <p:sldId id="392" r:id="rId48"/>
    <p:sldId id="393" r:id="rId49"/>
    <p:sldId id="394" r:id="rId50"/>
    <p:sldId id="356" r:id="rId51"/>
    <p:sldId id="395" r:id="rId52"/>
    <p:sldId id="381" r:id="rId53"/>
    <p:sldId id="357" r:id="rId54"/>
    <p:sldId id="361" r:id="rId55"/>
    <p:sldId id="432" r:id="rId56"/>
    <p:sldId id="438" r:id="rId57"/>
    <p:sldId id="440" r:id="rId58"/>
    <p:sldId id="439" r:id="rId59"/>
    <p:sldId id="278" r:id="rId60"/>
    <p:sldId id="411" r:id="rId61"/>
    <p:sldId id="413" r:id="rId62"/>
    <p:sldId id="388" r:id="rId63"/>
    <p:sldId id="403" r:id="rId64"/>
    <p:sldId id="412" r:id="rId65"/>
    <p:sldId id="435" r:id="rId66"/>
    <p:sldId id="283" r:id="rId67"/>
    <p:sldId id="374" r:id="rId68"/>
    <p:sldId id="386" r:id="rId69"/>
    <p:sldId id="375" r:id="rId70"/>
    <p:sldId id="385" r:id="rId71"/>
    <p:sldId id="404" r:id="rId72"/>
    <p:sldId id="423" r:id="rId73"/>
    <p:sldId id="415" r:id="rId74"/>
    <p:sldId id="421" r:id="rId75"/>
    <p:sldId id="416" r:id="rId76"/>
    <p:sldId id="437" r:id="rId77"/>
    <p:sldId id="424" r:id="rId78"/>
    <p:sldId id="436" r:id="rId79"/>
    <p:sldId id="425" r:id="rId80"/>
    <p:sldId id="426" r:id="rId81"/>
    <p:sldId id="431" r:id="rId82"/>
    <p:sldId id="453" r:id="rId83"/>
    <p:sldId id="418" r:id="rId84"/>
    <p:sldId id="294" r:id="rId85"/>
    <p:sldId id="296" r:id="rId86"/>
    <p:sldId id="297" r:id="rId87"/>
    <p:sldId id="434" r:id="rId88"/>
    <p:sldId id="445" r:id="rId89"/>
    <p:sldId id="441" r:id="rId90"/>
    <p:sldId id="442" r:id="rId91"/>
    <p:sldId id="443" r:id="rId92"/>
    <p:sldId id="444" r:id="rId93"/>
    <p:sldId id="446" r:id="rId94"/>
    <p:sldId id="447" r:id="rId95"/>
    <p:sldId id="448" r:id="rId96"/>
    <p:sldId id="449" r:id="rId97"/>
    <p:sldId id="451" r:id="rId98"/>
    <p:sldId id="419" r:id="rId99"/>
    <p:sldId id="454" r:id="rId100"/>
    <p:sldId id="455" r:id="rId101"/>
    <p:sldId id="456" r:id="rId102"/>
    <p:sldId id="457" r:id="rId103"/>
    <p:sldId id="450" r:id="rId104"/>
    <p:sldId id="430" r:id="rId105"/>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drem Pdrem" initials="PP" lastIdx="0" clrIdx="0">
    <p:extLst>
      <p:ext uri="{19B8F6BF-5375-455C-9EA6-DF929625EA0E}">
        <p15:presenceInfo xmlns:p15="http://schemas.microsoft.com/office/powerpoint/2012/main" userId="Pdrem Pdre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3002" autoAdjust="0"/>
  </p:normalViewPr>
  <p:slideViewPr>
    <p:cSldViewPr snapToGrid="0">
      <p:cViewPr varScale="1">
        <p:scale>
          <a:sx n="106" d="100"/>
          <a:sy n="106" d="100"/>
        </p:scale>
        <p:origin x="792"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tableStyles" Target="tableStyles.xml"/><Relationship Id="rId16" Type="http://schemas.openxmlformats.org/officeDocument/2006/relationships/slide" Target="slides/slide14.xml"/><Relationship Id="rId107" Type="http://schemas.openxmlformats.org/officeDocument/2006/relationships/handoutMaster" Target="handoutMasters/handoutMaster1.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commentAuthors" Target="commentAuthors.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presProps" Target="presProps.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t>
          </a:r>
          <a:r>
            <a:rPr lang="tr-TR" sz="1600" dirty="0" err="1"/>
            <a:t>Mahmud</a:t>
          </a:r>
          <a:r>
            <a:rPr lang="tr-TR" sz="1600" dirty="0"/>
            <a:t> GÜNGÖR </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Mehmet İNEL </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Ersan ÖZ </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CA90AC0A-26E0-4267-89D7-4DD7BEDFBD97}">
      <dgm:prSet phldrT="[Metin]"/>
      <dgm:spPr/>
      <dgm:t>
        <a:bodyPr/>
        <a:lstStyle/>
        <a:p>
          <a:r>
            <a:rPr lang="tr-TR" b="1" dirty="0"/>
            <a:t>REKTÖR YARDIMCISI</a:t>
          </a:r>
        </a:p>
        <a:p>
          <a:r>
            <a:rPr lang="tr-TR" b="0" dirty="0"/>
            <a:t>Prof. Dr. İbrahim TÜRKÇÜER </a:t>
          </a:r>
        </a:p>
      </dgm:t>
    </dgm:pt>
    <dgm:pt modelId="{461B64C8-1114-46C4-853A-DDCF6A4EEF9D}" type="parTrans" cxnId="{A34D8146-42B4-40E7-AF94-ABA52B374D65}">
      <dgm:prSet/>
      <dgm:spPr/>
      <dgm:t>
        <a:bodyPr/>
        <a:lstStyle/>
        <a:p>
          <a:endParaRPr lang="tr-TR"/>
        </a:p>
      </dgm:t>
    </dgm:pt>
    <dgm:pt modelId="{0F0280A8-0CEC-4D36-BDA9-F278E15183FD}" type="sibTrans" cxnId="{A34D8146-42B4-40E7-AF94-ABA52B374D65}">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2"/>
      <dgm:spPr/>
    </dgm:pt>
    <dgm:pt modelId="{B72984D9-24C2-4724-8522-BEC87656CF6C}" type="pres">
      <dgm:prSet presAssocID="{3ADE898B-3499-4786-A297-02479B17B3A6}" presName="text" presStyleLbl="fgAcc0" presStyleIdx="0" presStyleCnt="2" custScaleX="133469" custLinFactNeighborX="-3762" custLinFactNeighborY="3386">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 modelId="{15BCE840-1266-47DB-BAEB-DDE5A894BA2A}" type="pres">
      <dgm:prSet presAssocID="{CA90AC0A-26E0-4267-89D7-4DD7BEDFBD97}" presName="hierRoot1" presStyleCnt="0"/>
      <dgm:spPr/>
    </dgm:pt>
    <dgm:pt modelId="{36224876-1629-4F16-9411-40B097C01236}" type="pres">
      <dgm:prSet presAssocID="{CA90AC0A-26E0-4267-89D7-4DD7BEDFBD97}" presName="composite" presStyleCnt="0"/>
      <dgm:spPr/>
    </dgm:pt>
    <dgm:pt modelId="{44A4A3E4-0E17-429E-A5D9-F89545115AC9}" type="pres">
      <dgm:prSet presAssocID="{CA90AC0A-26E0-4267-89D7-4DD7BEDFBD97}" presName="background" presStyleLbl="node0" presStyleIdx="1" presStyleCnt="2"/>
      <dgm:spPr/>
    </dgm:pt>
    <dgm:pt modelId="{F9BEB341-FD56-4964-992B-77787026BF5F}" type="pres">
      <dgm:prSet presAssocID="{CA90AC0A-26E0-4267-89D7-4DD7BEDFBD97}" presName="text" presStyleLbl="fgAcc0" presStyleIdx="1" presStyleCnt="2" custLinFactY="28855" custLinFactNeighborX="35106" custLinFactNeighborY="100000">
        <dgm:presLayoutVars>
          <dgm:chPref val="3"/>
        </dgm:presLayoutVars>
      </dgm:prSet>
      <dgm:spPr/>
    </dgm:pt>
    <dgm:pt modelId="{87D24FA5-6347-4D8C-B52E-465EAAF27617}" type="pres">
      <dgm:prSet presAssocID="{CA90AC0A-26E0-4267-89D7-4DD7BEDFBD97}" presName="hierChild2" presStyleCnt="0"/>
      <dgm:spPr/>
    </dgm:pt>
  </dgm:ptLst>
  <dgm:cxnLst>
    <dgm:cxn modelId="{3EDDDF62-A5F8-4BBE-B80D-B57D5C388CBA}" type="presOf" srcId="{CA90AC0A-26E0-4267-89D7-4DD7BEDFBD97}" destId="{F9BEB341-FD56-4964-992B-77787026BF5F}" srcOrd="0" destOrd="0" presId="urn:microsoft.com/office/officeart/2005/8/layout/hierarchy1"/>
    <dgm:cxn modelId="{37242943-623C-4251-AB56-BE7463D6A93F}" type="presOf" srcId="{93461D05-5063-40B6-84AE-716274399DC7}" destId="{37603A01-88FD-45CD-9CE1-DA45075DDAFE}" srcOrd="0" destOrd="0" presId="urn:microsoft.com/office/officeart/2005/8/layout/hierarchy1"/>
    <dgm:cxn modelId="{A34D8146-42B4-40E7-AF94-ABA52B374D65}" srcId="{2C96B739-9F97-46C0-B76A-2CB52DFE04E6}" destId="{CA90AC0A-26E0-4267-89D7-4DD7BEDFBD97}" srcOrd="1" destOrd="0" parTransId="{461B64C8-1114-46C4-853A-DDCF6A4EEF9D}" sibTransId="{0F0280A8-0CEC-4D36-BDA9-F278E15183FD}"/>
    <dgm:cxn modelId="{C5B1A44E-E442-4792-8E60-7CC2ACF88443}" type="presOf" srcId="{987259EA-9F13-4A73-A7BD-F7855D780085}" destId="{B7709C76-3FD9-417D-B1B8-51B9EB1CB2C6}"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136912B2-74AE-461F-A7A1-18CD98ADA46C}" type="presOf" srcId="{2C96B739-9F97-46C0-B76A-2CB52DFE04E6}" destId="{4C22544B-E17B-4FC6-BCE1-BCFBCB2168D5}"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8CB822B5-29B2-4BEF-83C7-F3FB9568F76E}" type="presOf" srcId="{3ADE898B-3499-4786-A297-02479B17B3A6}" destId="{B72984D9-24C2-4724-8522-BEC87656CF6C}" srcOrd="0" destOrd="0" presId="urn:microsoft.com/office/officeart/2005/8/layout/hierarchy1"/>
    <dgm:cxn modelId="{B0FD8ED2-6B97-470A-B751-E34CFA581B95}" type="presOf" srcId="{F35B3B63-A517-43E2-B8F4-D4F24259DAD0}" destId="{4B10727F-1291-4BCB-9E65-61C5D28F851F}"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766D0EE6-1BFB-4529-94DE-EA1A5735E330}" type="presOf" srcId="{B8000792-2B1B-4AB5-8A13-3AF23A929897}" destId="{D9753188-1936-4EE5-8CEA-93FE745C7FE8}" srcOrd="0" destOrd="0" presId="urn:microsoft.com/office/officeart/2005/8/layout/hierarchy1"/>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593EAFA2-76B6-450F-ACA0-FD9907DC57D4}" type="presParOf" srcId="{4C22544B-E17B-4FC6-BCE1-BCFBCB2168D5}" destId="{15BCE840-1266-47DB-BAEB-DDE5A894BA2A}" srcOrd="1" destOrd="0" presId="urn:microsoft.com/office/officeart/2005/8/layout/hierarchy1"/>
    <dgm:cxn modelId="{586DFCBD-6DF2-4728-9B1C-DB7CDE21772A}" type="presParOf" srcId="{15BCE840-1266-47DB-BAEB-DDE5A894BA2A}" destId="{36224876-1629-4F16-9411-40B097C01236}" srcOrd="0" destOrd="0" presId="urn:microsoft.com/office/officeart/2005/8/layout/hierarchy1"/>
    <dgm:cxn modelId="{DC245EB0-6EE0-458D-AA2E-8585876F8C0E}" type="presParOf" srcId="{36224876-1629-4F16-9411-40B097C01236}" destId="{44A4A3E4-0E17-429E-A5D9-F89545115AC9}" srcOrd="0" destOrd="0" presId="urn:microsoft.com/office/officeart/2005/8/layout/hierarchy1"/>
    <dgm:cxn modelId="{073E1261-F212-4DD7-B82A-94B36D5D1280}" type="presParOf" srcId="{36224876-1629-4F16-9411-40B097C01236}" destId="{F9BEB341-FD56-4964-992B-77787026BF5F}" srcOrd="1" destOrd="0" presId="urn:microsoft.com/office/officeart/2005/8/layout/hierarchy1"/>
    <dgm:cxn modelId="{97AF97A5-07D4-41A8-B1DD-FC6682921571}" type="presParOf" srcId="{15BCE840-1266-47DB-BAEB-DDE5A894BA2A}" destId="{87D24FA5-6347-4D8C-B52E-465EAAF2761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YARDIMCISI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CB49F150-E10C-41FF-8BF8-DD7AFDC8F46C}" type="presOf" srcId="{9B333C46-BDA1-4CE0-9A14-4B949462FA0F}" destId="{A59A835F-5AF8-4CF3-AB01-047D0C92111D}" srcOrd="1" destOrd="0" presId="urn:microsoft.com/office/officeart/2005/8/layout/orgChart1"/>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2740889" y="1089246"/>
          <a:ext cx="989932" cy="238691"/>
        </a:xfrm>
        <a:custGeom>
          <a:avLst/>
          <a:gdLst/>
          <a:ahLst/>
          <a:cxnLst/>
          <a:rect l="0" t="0" r="0" b="0"/>
          <a:pathLst>
            <a:path>
              <a:moveTo>
                <a:pt x="0" y="0"/>
              </a:moveTo>
              <a:lnTo>
                <a:pt x="0" y="85015"/>
              </a:lnTo>
              <a:lnTo>
                <a:pt x="989932" y="85015"/>
              </a:lnTo>
              <a:lnTo>
                <a:pt x="989932" y="238691"/>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514651" y="1089246"/>
          <a:ext cx="1226238" cy="211419"/>
        </a:xfrm>
        <a:custGeom>
          <a:avLst/>
          <a:gdLst/>
          <a:ahLst/>
          <a:cxnLst/>
          <a:rect l="0" t="0" r="0" b="0"/>
          <a:pathLst>
            <a:path>
              <a:moveTo>
                <a:pt x="1226238" y="0"/>
              </a:moveTo>
              <a:lnTo>
                <a:pt x="1226238"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1633851"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1818170"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t>
          </a:r>
          <a:r>
            <a:rPr lang="tr-TR" sz="1600" kern="1200" dirty="0" err="1"/>
            <a:t>Mahmud</a:t>
          </a:r>
          <a:r>
            <a:rPr lang="tr-TR" sz="1600" kern="1200" dirty="0"/>
            <a:t> GÜNGÖR </a:t>
          </a:r>
        </a:p>
      </dsp:txBody>
      <dsp:txXfrm>
        <a:off x="1849023" y="241820"/>
        <a:ext cx="2152370" cy="991676"/>
      </dsp:txXfrm>
    </dsp:sp>
    <dsp:sp modelId="{9B2645A0-4323-45E6-A1A0-C5BE84282623}">
      <dsp:nvSpPr>
        <dsp:cNvPr id="0" name=""/>
        <dsp:cNvSpPr/>
      </dsp:nvSpPr>
      <dsp:spPr>
        <a:xfrm>
          <a:off x="685217"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869536"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Mehmet İNEL </a:t>
          </a:r>
        </a:p>
      </dsp:txBody>
      <dsp:txXfrm>
        <a:off x="907458" y="1513691"/>
        <a:ext cx="1583025" cy="1218910"/>
      </dsp:txXfrm>
    </dsp:sp>
    <dsp:sp modelId="{E78B7142-65A3-4D7F-A323-04923BA5A963}">
      <dsp:nvSpPr>
        <dsp:cNvPr id="0" name=""/>
        <dsp:cNvSpPr/>
      </dsp:nvSpPr>
      <dsp:spPr>
        <a:xfrm>
          <a:off x="2901387" y="1327938"/>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3085706" y="1503041"/>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Ersan ÖZ </a:t>
          </a:r>
        </a:p>
      </dsp:txBody>
      <dsp:txXfrm>
        <a:off x="3116559" y="1533894"/>
        <a:ext cx="1597163" cy="991676"/>
      </dsp:txXfrm>
    </dsp:sp>
    <dsp:sp modelId="{44A4A3E4-0E17-429E-A5D9-F89545115AC9}">
      <dsp:nvSpPr>
        <dsp:cNvPr id="0" name=""/>
        <dsp:cNvSpPr/>
      </dsp:nvSpPr>
      <dsp:spPr>
        <a:xfrm>
          <a:off x="4861335" y="1357532"/>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9BEB341-FD56-4964-992B-77787026BF5F}">
      <dsp:nvSpPr>
        <dsp:cNvPr id="0" name=""/>
        <dsp:cNvSpPr/>
      </dsp:nvSpPr>
      <dsp:spPr>
        <a:xfrm>
          <a:off x="5045653" y="1532635"/>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İbrahim TÜRKÇÜER </a:t>
          </a:r>
        </a:p>
      </dsp:txBody>
      <dsp:txXfrm>
        <a:off x="5076506" y="1563488"/>
        <a:ext cx="1597163" cy="991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Fatih IŞIK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 YARDIMCISI  </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Bilal BOZOĞLU </a:t>
          </a:r>
        </a:p>
      </dsp:txBody>
      <dsp:txXfrm>
        <a:off x="1195055" y="29185"/>
        <a:ext cx="1510847"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16.09.2025</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16.09.2025</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78</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79</a:t>
            </a:fld>
            <a:endParaRPr lang="tr-TR"/>
          </a:p>
        </p:txBody>
      </p:sp>
    </p:spTree>
    <p:extLst>
      <p:ext uri="{BB962C8B-B14F-4D97-AF65-F5344CB8AC3E}">
        <p14:creationId xmlns:p14="http://schemas.microsoft.com/office/powerpoint/2010/main" val="33362945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16.09.2025</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16.09.2025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16.09.2025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16.09.2025</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16.09.2025</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376ADE4F-AA46-4FCE-A8FD-AD180DD8090E}" type="datetime1">
              <a:rPr lang="tr-TR" smtClean="0"/>
              <a:t>16.09.2025</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pPr/>
              <a:t>‹#›</a:t>
            </a:fld>
            <a:endParaRPr lang="tr-TR"/>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Tree>
    <p:extLst>
      <p:ext uri="{BB962C8B-B14F-4D97-AF65-F5344CB8AC3E}">
        <p14:creationId xmlns:p14="http://schemas.microsoft.com/office/powerpoint/2010/main" val="1050321627"/>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FF0CDA8-EAF8-4EB2-BB2C-F44FF5AFAFD6}"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11" name="Title 10"/>
          <p:cNvSpPr>
            <a:spLocks noGrp="1"/>
          </p:cNvSpPr>
          <p:nvPr>
            <p:ph type="title"/>
          </p:nvPr>
        </p:nvSpPr>
        <p:spPr/>
        <p:txBody>
          <a:bodyPr/>
          <a:lstStyle/>
          <a:p>
            <a:r>
              <a:rPr lang="tr-TR"/>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0409375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57443753-C18B-4432-BA12-7EAB15646040}"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90901203"/>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09BE7D1-ED72-47E2-871F-56E24746426C}"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9668373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4EE4376-8306-463B-AA6B-A2AB04FB2A1C}" type="datetime1">
              <a:rPr lang="tr-TR" smtClean="0"/>
              <a:t>16.09.2025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277022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2DB2A41-A36A-4A9D-A306-FD40E1794579}"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823553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D8477D-E038-48A7-9FC8-1C14742CC729}" type="datetime1">
              <a:rPr lang="tr-TR" smtClean="0"/>
              <a:t>16.09.2025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2871305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B02A16F-DCA0-4AAF-BC2A-00DF49E11361}"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4483842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BD56656-23D1-4016-BFA3-74F6F97C1407}"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0341963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2991098-4CB5-4C91-8BB0-C1041F49EE16}"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93284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A6D0B898-310B-46EA-8DEA-C900BB5EAEEF}" type="datetime1">
              <a:rPr lang="tr-TR" smtClean="0"/>
              <a:t>16.09.2025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35113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16.09.2025</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16.09.2025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16.09.2025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16.09.2025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16.09.2025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16.09.2025</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601C188A-F51E-4C6A-845A-04A708538496}" type="datetime1">
              <a:rPr lang="tr-TR" smtClean="0"/>
              <a:t>16.09.2025</a:t>
            </a:fld>
            <a:endParaRPr lang="tr-TR"/>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1325468306"/>
      </p:ext>
    </p:extLst>
  </p:cSld>
  <p:clrMap bg1="lt1" tx1="dk1" bg2="lt2" tx2="dk2" accent1="accent1" accent2="accent2" accent3="accent3" accent4="accent4" accent5="accent5" accent6="accent6" hlink="hlink" folHlink="folHlink"/>
  <p:sldLayoutIdLst>
    <p:sldLayoutId id="2147484196" r:id="rId1"/>
    <p:sldLayoutId id="2147484197" r:id="rId2"/>
    <p:sldLayoutId id="2147484198" r:id="rId3"/>
    <p:sldLayoutId id="2147484199" r:id="rId4"/>
    <p:sldLayoutId id="2147484200" r:id="rId5"/>
    <p:sldLayoutId id="2147484201" r:id="rId6"/>
    <p:sldLayoutId id="2147484202" r:id="rId7"/>
    <p:sldLayoutId id="2147484203" r:id="rId8"/>
    <p:sldLayoutId id="2147484204" r:id="rId9"/>
    <p:sldLayoutId id="2147484205" r:id="rId10"/>
    <p:sldLayoutId id="2147484206" r:id="rId11"/>
  </p:sldLayoutIdLst>
  <p:hf hdr="0" ftr="0" dt="0"/>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19.xml"/></Relationships>
</file>

<file path=ppt/slides/_rels/slide101.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19.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8.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6.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48.jpeg"/><Relationship Id="rId7" Type="http://schemas.openxmlformats.org/officeDocument/2006/relationships/image" Target="../media/image52.jpeg"/><Relationship Id="rId12" Type="http://schemas.openxmlformats.org/officeDocument/2006/relationships/image" Target="../media/image57.pn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51.jpeg"/><Relationship Id="rId11" Type="http://schemas.openxmlformats.org/officeDocument/2006/relationships/image" Target="../media/image56.png"/><Relationship Id="rId5" Type="http://schemas.openxmlformats.org/officeDocument/2006/relationships/image" Target="../media/image50.jpeg"/><Relationship Id="rId15" Type="http://schemas.openxmlformats.org/officeDocument/2006/relationships/image" Target="../media/image60.jpeg"/><Relationship Id="rId10" Type="http://schemas.openxmlformats.org/officeDocument/2006/relationships/image" Target="../media/image55.png"/><Relationship Id="rId4" Type="http://schemas.openxmlformats.org/officeDocument/2006/relationships/image" Target="../media/image49.jpeg"/><Relationship Id="rId9" Type="http://schemas.openxmlformats.org/officeDocument/2006/relationships/image" Target="../media/image54.jpeg"/><Relationship Id="rId14" Type="http://schemas.openxmlformats.org/officeDocument/2006/relationships/image" Target="../media/image59.jpeg"/></Relationships>
</file>

<file path=ppt/slides/_rels/slide42.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2.xml"/><Relationship Id="rId5" Type="http://schemas.openxmlformats.org/officeDocument/2006/relationships/image" Target="../media/image66.jpg"/><Relationship Id="rId4" Type="http://schemas.openxmlformats.org/officeDocument/2006/relationships/image" Target="../media/image65.png"/></Relationships>
</file>

<file path=ppt/slides/_rels/slide4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72.jp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1.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81.jpg"/><Relationship Id="rId3" Type="http://schemas.openxmlformats.org/officeDocument/2006/relationships/image" Target="../media/image76.png"/><Relationship Id="rId7" Type="http://schemas.openxmlformats.org/officeDocument/2006/relationships/image" Target="../media/image80.jp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8.jpg"/><Relationship Id="rId4" Type="http://schemas.openxmlformats.org/officeDocument/2006/relationships/image" Target="../media/image77.png"/><Relationship Id="rId9" Type="http://schemas.openxmlformats.org/officeDocument/2006/relationships/image" Target="../media/image82.jpeg"/></Relationships>
</file>

<file path=ppt/slides/_rels/slide5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3.jpeg"/><Relationship Id="rId1" Type="http://schemas.openxmlformats.org/officeDocument/2006/relationships/slideLayout" Target="../slideLayouts/slideLayout2.xml"/><Relationship Id="rId5" Type="http://schemas.openxmlformats.org/officeDocument/2006/relationships/image" Target="../media/image86.jpeg"/><Relationship Id="rId4" Type="http://schemas.openxmlformats.org/officeDocument/2006/relationships/image" Target="../media/image85.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pau.edu.tr/kariyer/t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59.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5.jpg"/><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6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png"/><Relationship Id="rId1" Type="http://schemas.openxmlformats.org/officeDocument/2006/relationships/slideLayout" Target="../slideLayouts/slideLayout7.xml"/><Relationship Id="rId4" Type="http://schemas.openxmlformats.org/officeDocument/2006/relationships/image" Target="../media/image102.jpeg"/></Relationships>
</file>

<file path=ppt/slides/_rels/slide68.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image" Target="../media/image103.jpeg"/><Relationship Id="rId1" Type="http://schemas.openxmlformats.org/officeDocument/2006/relationships/slideLayout" Target="../slideLayouts/slideLayout7.xml"/><Relationship Id="rId5" Type="http://schemas.openxmlformats.org/officeDocument/2006/relationships/image" Target="../media/image106.png"/><Relationship Id="rId4" Type="http://schemas.openxmlformats.org/officeDocument/2006/relationships/image" Target="../media/image105.png"/></Relationships>
</file>

<file path=ppt/slides/_rels/slide69.xml.rels><?xml version="1.0" encoding="UTF-8" standalone="yes"?>
<Relationships xmlns="http://schemas.openxmlformats.org/package/2006/relationships"><Relationship Id="rId3" Type="http://schemas.openxmlformats.org/officeDocument/2006/relationships/image" Target="../media/image108.jpeg"/><Relationship Id="rId7" Type="http://schemas.openxmlformats.org/officeDocument/2006/relationships/image" Target="../media/image112.png"/><Relationship Id="rId2" Type="http://schemas.openxmlformats.org/officeDocument/2006/relationships/image" Target="../media/image107.jpeg"/><Relationship Id="rId1" Type="http://schemas.openxmlformats.org/officeDocument/2006/relationships/slideLayout" Target="../slideLayouts/slideLayout7.xml"/><Relationship Id="rId6" Type="http://schemas.openxmlformats.org/officeDocument/2006/relationships/image" Target="../media/image111.jpg"/><Relationship Id="rId5" Type="http://schemas.openxmlformats.org/officeDocument/2006/relationships/image" Target="../media/image110.jpg"/><Relationship Id="rId4" Type="http://schemas.openxmlformats.org/officeDocument/2006/relationships/image" Target="../media/image10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4.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81.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9.xml"/></Relationships>
</file>

<file path=ppt/slides/_rels/slide83.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hyperlink" Target="https://ebs.pusula.pau.edu.tr/bilgigoster/Program.aspx?lng=1&amp;dzy=3&amp;br=8578&amp;bl=8594&amp;pr=39&amp;dm=1&amp;ps=0" TargetMode="External"/><Relationship Id="rId2" Type="http://schemas.openxmlformats.org/officeDocument/2006/relationships/hyperlink" Target="http://www.pau.edu.tr/sosyoloji" TargetMode="Externa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7.xml"/><Relationship Id="rId4" Type="http://schemas.openxmlformats.org/officeDocument/2006/relationships/image" Target="../media/image135.svg"/></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9.xml.rels><?xml version="1.0" encoding="UTF-8" standalone="yes"?>
<Relationships xmlns="http://schemas.openxmlformats.org/package/2006/relationships"><Relationship Id="rId2" Type="http://schemas.openxmlformats.org/officeDocument/2006/relationships/image" Target="../media/image144.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15 EYLÜL- 19 EYLÜL 2025</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a:solidFill>
                  <a:srgbClr val="5B6973"/>
                </a:solidFill>
                <a:latin typeface="Book Antiqua"/>
              </a:rPr>
              <a:pPr/>
              <a:t>100</a:t>
            </a:fld>
            <a:endParaRPr lang="tr-TR">
              <a:solidFill>
                <a:srgbClr val="5B6973"/>
              </a:solidFill>
              <a:latin typeface="Book Antiqua"/>
            </a:endParaRPr>
          </a:p>
        </p:txBody>
      </p:sp>
      <p:sp>
        <p:nvSpPr>
          <p:cNvPr id="4" name="Unvan 3"/>
          <p:cNvSpPr>
            <a:spLocks noGrp="1"/>
          </p:cNvSpPr>
          <p:nvPr>
            <p:ph type="title"/>
          </p:nvPr>
        </p:nvSpPr>
        <p:spPr/>
        <p:txBody>
          <a:bodyPr/>
          <a:lstStyle/>
          <a:p>
            <a:r>
              <a:rPr lang="tr-TR" dirty="0"/>
              <a:t>Takip edilecek Sayfalar</a:t>
            </a:r>
            <a:br>
              <a:rPr lang="tr-TR" dirty="0"/>
            </a:br>
            <a:r>
              <a:rPr lang="tr-TR" sz="1800" dirty="0"/>
              <a:t>Bölümümüzün resmi Instagram sayfası</a:t>
            </a:r>
            <a:endParaRPr lang="tr-TR" dirty="0"/>
          </a:p>
        </p:txBody>
      </p:sp>
      <p:pic>
        <p:nvPicPr>
          <p:cNvPr id="8" name="İçerik Yer Tutucusu 1">
            <a:extLst>
              <a:ext uri="{FF2B5EF4-FFF2-40B4-BE49-F238E27FC236}">
                <a16:creationId xmlns:a16="http://schemas.microsoft.com/office/drawing/2014/main" id="{A849F274-6FE6-47AD-B31D-E6D8451AF8CE}"/>
              </a:ext>
            </a:extLst>
          </p:cNvPr>
          <p:cNvPicPr>
            <a:picLocks noChangeAspect="1"/>
          </p:cNvPicPr>
          <p:nvPr/>
        </p:nvPicPr>
        <p:blipFill>
          <a:blip r:embed="rId2"/>
          <a:stretch>
            <a:fillRect/>
          </a:stretch>
        </p:blipFill>
        <p:spPr>
          <a:xfrm>
            <a:off x="2554020" y="2463230"/>
            <a:ext cx="7277100" cy="3448050"/>
          </a:xfrm>
          <a:prstGeom prst="rect">
            <a:avLst/>
          </a:prstGeom>
        </p:spPr>
      </p:pic>
    </p:spTree>
    <p:extLst>
      <p:ext uri="{BB962C8B-B14F-4D97-AF65-F5344CB8AC3E}">
        <p14:creationId xmlns:p14="http://schemas.microsoft.com/office/powerpoint/2010/main" val="10344661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a:extLst>
              <a:ext uri="{FF2B5EF4-FFF2-40B4-BE49-F238E27FC236}">
                <a16:creationId xmlns:a16="http://schemas.microsoft.com/office/drawing/2014/main" id="{81CECC73-0948-4201-9121-2FF5BA4516D4}"/>
              </a:ext>
            </a:extLst>
          </p:cNvPr>
          <p:cNvSpPr>
            <a:spLocks noGrp="1"/>
          </p:cNvSpPr>
          <p:nvPr>
            <p:ph type="sldNum" sz="quarter" idx="12"/>
          </p:nvPr>
        </p:nvSpPr>
        <p:spPr/>
        <p:txBody>
          <a:bodyPr/>
          <a:lstStyle/>
          <a:p>
            <a:fld id="{F302176B-0E47-46AC-8F43-DAB4B8A37D06}" type="slidenum">
              <a:rPr lang="tr-TR" smtClean="0"/>
              <a:pPr/>
              <a:t>101</a:t>
            </a:fld>
            <a:endParaRPr lang="tr-TR"/>
          </a:p>
        </p:txBody>
      </p:sp>
      <p:sp>
        <p:nvSpPr>
          <p:cNvPr id="4" name="Unvan 3">
            <a:extLst>
              <a:ext uri="{FF2B5EF4-FFF2-40B4-BE49-F238E27FC236}">
                <a16:creationId xmlns:a16="http://schemas.microsoft.com/office/drawing/2014/main" id="{364A45A5-915A-404C-96BC-6924BCAB3FDF}"/>
              </a:ext>
            </a:extLst>
          </p:cNvPr>
          <p:cNvSpPr>
            <a:spLocks noGrp="1"/>
          </p:cNvSpPr>
          <p:nvPr>
            <p:ph type="title"/>
          </p:nvPr>
        </p:nvSpPr>
        <p:spPr/>
        <p:txBody>
          <a:bodyPr/>
          <a:lstStyle/>
          <a:p>
            <a:r>
              <a:rPr lang="tr-TR" dirty="0"/>
              <a:t>Takip Edilecek Sayfalar</a:t>
            </a:r>
          </a:p>
        </p:txBody>
      </p:sp>
      <p:pic>
        <p:nvPicPr>
          <p:cNvPr id="8" name="İçerik Yer Tutucusu 7">
            <a:extLst>
              <a:ext uri="{FF2B5EF4-FFF2-40B4-BE49-F238E27FC236}">
                <a16:creationId xmlns:a16="http://schemas.microsoft.com/office/drawing/2014/main" id="{D377C75A-C4F5-439E-92C0-B4238C7F6301}"/>
              </a:ext>
            </a:extLst>
          </p:cNvPr>
          <p:cNvPicPr>
            <a:picLocks noGrp="1" noChangeAspect="1"/>
          </p:cNvPicPr>
          <p:nvPr>
            <p:ph idx="1"/>
          </p:nvPr>
        </p:nvPicPr>
        <p:blipFill>
          <a:blip r:embed="rId2"/>
          <a:stretch>
            <a:fillRect/>
          </a:stretch>
        </p:blipFill>
        <p:spPr>
          <a:xfrm>
            <a:off x="1213164" y="2334419"/>
            <a:ext cx="9877331" cy="3705225"/>
          </a:xfrm>
          <a:prstGeom prst="rect">
            <a:avLst/>
          </a:prstGeom>
        </p:spPr>
      </p:pic>
    </p:spTree>
    <p:extLst>
      <p:ext uri="{BB962C8B-B14F-4D97-AF65-F5344CB8AC3E}">
        <p14:creationId xmlns:p14="http://schemas.microsoft.com/office/powerpoint/2010/main" val="4021626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9C0B295D-C9DC-4D8F-AAA6-8D67C01771E7}"/>
              </a:ext>
            </a:extLst>
          </p:cNvPr>
          <p:cNvSpPr>
            <a:spLocks noGrp="1"/>
          </p:cNvSpPr>
          <p:nvPr>
            <p:ph type="sldNum" sz="quarter" idx="12"/>
          </p:nvPr>
        </p:nvSpPr>
        <p:spPr/>
        <p:txBody>
          <a:bodyPr/>
          <a:lstStyle/>
          <a:p>
            <a:fld id="{F302176B-0E47-46AC-8F43-DAB4B8A37D06}" type="slidenum">
              <a:rPr lang="tr-TR" smtClean="0"/>
              <a:pPr/>
              <a:t>102</a:t>
            </a:fld>
            <a:endParaRPr lang="tr-TR"/>
          </a:p>
        </p:txBody>
      </p:sp>
      <p:sp>
        <p:nvSpPr>
          <p:cNvPr id="3" name="Dikdörtgen 2">
            <a:extLst>
              <a:ext uri="{FF2B5EF4-FFF2-40B4-BE49-F238E27FC236}">
                <a16:creationId xmlns:a16="http://schemas.microsoft.com/office/drawing/2014/main" id="{0AE62917-2C6A-4ACE-80FB-88F124B6B388}"/>
              </a:ext>
            </a:extLst>
          </p:cNvPr>
          <p:cNvSpPr/>
          <p:nvPr/>
        </p:nvSpPr>
        <p:spPr>
          <a:xfrm>
            <a:off x="3048000" y="863683"/>
            <a:ext cx="6096000" cy="5130635"/>
          </a:xfrm>
          <a:prstGeom prst="rect">
            <a:avLst/>
          </a:prstGeom>
        </p:spPr>
        <p:txBody>
          <a:bodyPr>
            <a:spAutoFit/>
          </a:bodyPr>
          <a:lstStyle/>
          <a:p>
            <a:pPr lvl="0" algn="ctr">
              <a:lnSpc>
                <a:spcPct val="90000"/>
              </a:lnSpc>
              <a:spcBef>
                <a:spcPts val="1000"/>
              </a:spcBef>
            </a:pPr>
            <a:r>
              <a:rPr lang="tr-TR" sz="4800" dirty="0">
                <a:solidFill>
                  <a:prstClr val="black"/>
                </a:solidFill>
              </a:rPr>
              <a:t>TEŞEKKÜRLER… </a:t>
            </a:r>
            <a:r>
              <a:rPr lang="tr-TR" sz="4800" dirty="0">
                <a:solidFill>
                  <a:prstClr val="black"/>
                </a:solidFill>
                <a:sym typeface="Wingdings" panose="05000000000000000000" pitchFamily="2" charset="2"/>
              </a:rPr>
              <a:t></a:t>
            </a:r>
          </a:p>
          <a:p>
            <a:pPr lvl="0" algn="ctr">
              <a:lnSpc>
                <a:spcPct val="90000"/>
              </a:lnSpc>
              <a:spcBef>
                <a:spcPts val="1000"/>
              </a:spcBef>
            </a:pPr>
            <a:endParaRPr lang="tr-TR" sz="4800" dirty="0">
              <a:solidFill>
                <a:prstClr val="black"/>
              </a:solidFill>
              <a:sym typeface="Wingdings" panose="05000000000000000000" pitchFamily="2" charset="2"/>
            </a:endParaRPr>
          </a:p>
          <a:p>
            <a:pPr lvl="0" algn="ctr">
              <a:lnSpc>
                <a:spcPct val="90000"/>
              </a:lnSpc>
              <a:spcBef>
                <a:spcPts val="1000"/>
              </a:spcBef>
            </a:pPr>
            <a:r>
              <a:rPr lang="tr-TR" sz="4800" dirty="0">
                <a:solidFill>
                  <a:prstClr val="black"/>
                </a:solidFill>
                <a:sym typeface="Wingdings" panose="05000000000000000000" pitchFamily="2" charset="2"/>
              </a:rPr>
              <a:t>EDS üzerinden</a:t>
            </a:r>
          </a:p>
          <a:p>
            <a:pPr lvl="0" algn="ctr">
              <a:lnSpc>
                <a:spcPct val="90000"/>
              </a:lnSpc>
              <a:spcBef>
                <a:spcPts val="1000"/>
              </a:spcBef>
            </a:pPr>
            <a:r>
              <a:rPr lang="tr-TR" sz="4800" dirty="0">
                <a:solidFill>
                  <a:prstClr val="black"/>
                </a:solidFill>
                <a:sym typeface="Wingdings" panose="05000000000000000000" pitchFamily="2" charset="2"/>
              </a:rPr>
              <a:t>ORY 101 kodlu dersi takip ederek daha ayrıntılı bilgi edinebilirsiniz.</a:t>
            </a:r>
            <a:endParaRPr lang="tr-TR" sz="4800" dirty="0">
              <a:solidFill>
                <a:prstClr val="black"/>
              </a:solidFill>
            </a:endParaRPr>
          </a:p>
        </p:txBody>
      </p:sp>
    </p:spTree>
    <p:extLst>
      <p:ext uri="{BB962C8B-B14F-4D97-AF65-F5344CB8AC3E}">
        <p14:creationId xmlns:p14="http://schemas.microsoft.com/office/powerpoint/2010/main" val="112722262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prstClr val="black"/>
                </a:solidFill>
                <a:effectLst/>
                <a:uLnTx/>
                <a:uFillTx/>
                <a:latin typeface="Century Gothic" panose="020B0502020202020204"/>
                <a:ea typeface="+mn-ea"/>
                <a:cs typeface="+mn-cs"/>
              </a:rPr>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3600" b="0" i="1" u="none" strike="noStrike" kern="1200" cap="all" spc="0" normalizeH="0" baseline="0" noProof="0" dirty="0">
                <a:ln>
                  <a:noFill/>
                </a:ln>
                <a:solidFill>
                  <a:prstClr val="black"/>
                </a:solidFill>
                <a:effectLst/>
                <a:uLnTx/>
                <a:uFillTx/>
                <a:latin typeface="Century Gothic" panose="020B0502020202020204"/>
                <a:ea typeface="+mn-ea"/>
                <a:cs typeface="+mn-cs"/>
              </a:rPr>
              <a:t>Oryantasyon programı</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3600" b="0" i="1" u="none" strike="noStrike" kern="1200" cap="all" spc="0" normalizeH="0" baseline="0" noProof="0" dirty="0">
                <a:ln>
                  <a:noFill/>
                </a:ln>
                <a:solidFill>
                  <a:prstClr val="black"/>
                </a:solidFill>
                <a:effectLst/>
                <a:uLnTx/>
                <a:uFillTx/>
                <a:latin typeface="Century Gothic" panose="020B0502020202020204"/>
                <a:ea typeface="+mn-ea"/>
                <a:cs typeface="+mn-cs"/>
              </a:rPr>
              <a:t>ile ilgili Ayrıntılı bilgi için</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tr-TR" sz="3600" b="1" i="1" u="none" strike="noStrike" kern="1200" cap="all" spc="0" normalizeH="0" baseline="0" noProof="0" dirty="0">
                <a:ln>
                  <a:noFill/>
                </a:ln>
                <a:solidFill>
                  <a:prstClr val="black"/>
                </a:solidFill>
                <a:effectLst/>
                <a:uLnTx/>
                <a:uFillTx/>
                <a:latin typeface="Century Gothic" panose="020B0502020202020204"/>
                <a:ea typeface="+mn-ea"/>
                <a:cs typeface="+mn-cs"/>
                <a:hlinkClick r:id="rId4"/>
              </a:rPr>
              <a:t>www.pau.edu.tr/pdrem</a:t>
            </a:r>
            <a:endParaRPr kumimoji="0" lang="tr-TR" sz="3600" b="1" i="1" u="none" strike="noStrike" kern="1200" cap="all" spc="0" normalizeH="0" baseline="0" noProof="0" dirty="0">
              <a:ln>
                <a:noFill/>
              </a:ln>
              <a:solidFill>
                <a:prstClr val="black"/>
              </a:solidFill>
              <a:effectLst/>
              <a:uLnTx/>
              <a:uFillTx/>
              <a:latin typeface="Century Gothic" panose="020B0502020202020204"/>
              <a:ea typeface="+mn-ea"/>
              <a:cs typeface="+mn-cs"/>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tr-TR" sz="3600" b="1" i="1" u="none" strike="noStrike" kern="1200" cap="all" spc="0" normalizeH="0" baseline="0" noProof="0" dirty="0">
              <a:ln>
                <a:noFill/>
              </a:ln>
              <a:solidFill>
                <a:prstClr val="black"/>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186609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2025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a:t>(08-12.09.2025)</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(6-12.09.2025)</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(15- 19.09.2025)</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b="1" dirty="0"/>
              <a:t>6</a:t>
            </a:r>
            <a:r>
              <a:rPr lang="tr-TR" sz="1800" dirty="0"/>
              <a:t>-12 Eylül 2025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2.25’in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2.26-2.99 arası olanlar için en fazla 36 kredi, </a:t>
            </a:r>
          </a:p>
          <a:p>
            <a:pPr marL="0" lvl="2" indent="0">
              <a:lnSpc>
                <a:spcPct val="80000"/>
              </a:lnSpc>
              <a:buFont typeface="Wingdings" panose="05000000000000000000" pitchFamily="2" charset="2"/>
              <a:buChar char="Ø"/>
            </a:pPr>
            <a:r>
              <a:rPr lang="tr-TR" altLang="tr-TR" dirty="0"/>
              <a:t>3.00</a:t>
            </a:r>
            <a:r>
              <a:rPr lang="tr-TR" altLang="tr-TR" dirty="0">
                <a:solidFill>
                  <a:schemeClr val="tx1"/>
                </a:solidFill>
              </a:rPr>
              <a:t>’den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t>
            </a:r>
            <a:r>
              <a:rPr lang="tr-TR" dirty="0" err="1"/>
              <a:t>Mahmud</a:t>
            </a:r>
            <a:r>
              <a:rPr lang="tr-TR" dirty="0"/>
              <a:t> GÜNGÖR</a:t>
            </a:r>
          </a:p>
          <a:p>
            <a:pPr marL="0" indent="0">
              <a:buNone/>
            </a:pPr>
            <a:r>
              <a:rPr lang="tr-TR" dirty="0"/>
              <a:t>Web adresi: </a:t>
            </a:r>
            <a:r>
              <a:rPr lang="tr-TR" dirty="0">
                <a:hlinkClick r:id="rId2"/>
              </a:rPr>
              <a:t>www.pau.edu.tr</a:t>
            </a:r>
            <a:endParaRPr lang="tr-TR" dirty="0"/>
          </a:p>
          <a:p>
            <a:pPr marL="0" indent="0">
              <a:buNone/>
            </a:pPr>
            <a:r>
              <a:rPr lang="tr-TR" dirty="0"/>
              <a:t>39.153 Öğrenci</a:t>
            </a:r>
          </a:p>
          <a:p>
            <a:pPr marL="0" indent="0">
              <a:buNone/>
            </a:pPr>
            <a:r>
              <a:rPr lang="tr-TR" dirty="0"/>
              <a:t>2056 Akademik Personel</a:t>
            </a:r>
          </a:p>
          <a:p>
            <a:pPr marL="0" indent="0">
              <a:buNone/>
            </a:pPr>
            <a:r>
              <a:rPr lang="tr-TR" dirty="0"/>
              <a:t>1918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3985720"/>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pic>
        <p:nvPicPr>
          <p:cNvPr id="3" name="Resim 2"/>
          <p:cNvPicPr>
            <a:picLocks noChangeAspect="1"/>
          </p:cNvPicPr>
          <p:nvPr/>
        </p:nvPicPr>
        <p:blipFill>
          <a:blip r:embed="rId3"/>
          <a:stretch>
            <a:fillRect/>
          </a:stretch>
        </p:blipFill>
        <p:spPr>
          <a:xfrm>
            <a:off x="1819835" y="1730188"/>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141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317048903"/>
              </p:ext>
            </p:extLst>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4016219714"/>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graphicFrame>
        <p:nvGraphicFramePr>
          <p:cNvPr id="9" name="Diyagram 8"/>
          <p:cNvGraphicFramePr/>
          <p:nvPr>
            <p:extLst>
              <p:ext uri="{D42A27DB-BD31-4B8C-83A1-F6EECF244321}">
                <p14:modId xmlns:p14="http://schemas.microsoft.com/office/powerpoint/2010/main" val="548710691"/>
              </p:ext>
            </p:extLst>
          </p:nvPr>
        </p:nvGraphicFramePr>
        <p:xfrm>
          <a:off x="8763000" y="5071600"/>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3728" y="746125"/>
            <a:ext cx="10802471" cy="1293028"/>
          </a:xfrm>
        </p:spPr>
        <p:txBody>
          <a:bodyPr>
            <a:normAutofit/>
          </a:bodyPr>
          <a:lstStyle/>
          <a:p>
            <a:pPr algn="ctr"/>
            <a:r>
              <a:rPr lang="tr-TR" sz="3200" b="1" cap="none" dirty="0">
                <a:solidFill>
                  <a:prstClr val="black"/>
                </a:solidFill>
                <a:ea typeface="+mn-ea"/>
                <a:cs typeface="+mn-cs"/>
              </a:rPr>
              <a:t>ÖĞRENCİ DESTEK BİRİMİ (ÖDB)</a:t>
            </a:r>
          </a:p>
        </p:txBody>
      </p:sp>
      <p:sp>
        <p:nvSpPr>
          <p:cNvPr id="3" name="İçerik Yer Tutucusu 2"/>
          <p:cNvSpPr>
            <a:spLocks noGrp="1"/>
          </p:cNvSpPr>
          <p:nvPr>
            <p:ph idx="1"/>
          </p:nvPr>
        </p:nvSpPr>
        <p:spPr>
          <a:xfrm>
            <a:off x="685800" y="1846729"/>
            <a:ext cx="10820400" cy="4536142"/>
          </a:xfrm>
        </p:spPr>
        <p:txBody>
          <a:bodyPr>
            <a:normAutofit fontScale="62500" lnSpcReduction="20000"/>
          </a:bodyPr>
          <a:lstStyle/>
          <a:p>
            <a:pPr indent="0" algn="just">
              <a:lnSpc>
                <a:spcPct val="150000"/>
              </a:lnSpc>
              <a:buNone/>
            </a:pPr>
            <a:r>
              <a:rPr lang="tr-TR" sz="2900" dirty="0"/>
              <a:t>Öğrenci Destek Birimi nedir?</a:t>
            </a:r>
          </a:p>
          <a:p>
            <a:pPr indent="0" algn="just">
              <a:lnSpc>
                <a:spcPct val="150000"/>
              </a:lnSpc>
              <a:buNone/>
            </a:pPr>
            <a:r>
              <a:rPr lang="tr-TR" sz="2900" dirty="0"/>
              <a:t>Öğrencileri merkeze alan ve onları pek çok anlamda desteklemeyi amaç edinmiş, bu doğrultuda projeler geliştiren ve sürdüren öğrenci odaklı bir oluşumdur. Bu yönüyle öğrenci destek birimleri, üniversitemizin öğrenci merkezli yaklaşımının bir göstergesidir ve üniversitemizi diğer üniversitelerden ayıran önemli bir artı değerdir.</a:t>
            </a:r>
          </a:p>
          <a:p>
            <a:pPr indent="0" algn="just">
              <a:lnSpc>
                <a:spcPct val="150000"/>
              </a:lnSpc>
              <a:buNone/>
            </a:pPr>
            <a:r>
              <a:rPr lang="tr-TR" sz="2900" dirty="0"/>
              <a:t>ÖDB öğrencilerin;</a:t>
            </a:r>
          </a:p>
          <a:p>
            <a:pPr indent="449580" algn="just">
              <a:lnSpc>
                <a:spcPct val="150000"/>
              </a:lnSpc>
            </a:pPr>
            <a:r>
              <a:rPr lang="tr-TR" sz="2900" dirty="0"/>
              <a:t>akademik, </a:t>
            </a:r>
          </a:p>
          <a:p>
            <a:pPr indent="449580" algn="just">
              <a:lnSpc>
                <a:spcPct val="150000"/>
              </a:lnSpc>
            </a:pPr>
            <a:r>
              <a:rPr lang="tr-TR" sz="2900" dirty="0"/>
              <a:t>psikolojik,</a:t>
            </a:r>
          </a:p>
          <a:p>
            <a:pPr indent="449580" algn="just">
              <a:lnSpc>
                <a:spcPct val="150000"/>
              </a:lnSpc>
            </a:pPr>
            <a:r>
              <a:rPr lang="tr-TR" sz="2900" dirty="0"/>
              <a:t>sosyal destek almalarını sağlamak,</a:t>
            </a:r>
          </a:p>
          <a:p>
            <a:pPr indent="449580" algn="just">
              <a:lnSpc>
                <a:spcPct val="150000"/>
              </a:lnSpc>
            </a:pPr>
            <a:r>
              <a:rPr lang="tr-TR" sz="2900" dirty="0"/>
              <a:t>sosyal yardım hizmetlerine ulaşmalarını kolaylaştırmak amacıyla kurulmuştur.</a:t>
            </a:r>
          </a:p>
          <a:p>
            <a:pPr indent="449580" algn="just">
              <a:lnSpc>
                <a:spcPct val="150000"/>
              </a:lnSpc>
            </a:pP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endParaRPr lang="tr-TR" kern="100" dirty="0">
              <a:latin typeface="Calibri" panose="020F0502020204030204" pitchFamily="34" charset="0"/>
              <a:ea typeface="Calibri" panose="020F0502020204030204" pitchFamily="34" charset="0"/>
            </a:endParaRP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Tree>
    <p:extLst>
      <p:ext uri="{BB962C8B-B14F-4D97-AF65-F5344CB8AC3E}">
        <p14:creationId xmlns:p14="http://schemas.microsoft.com/office/powerpoint/2010/main" val="738669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851648"/>
            <a:ext cx="10820400" cy="5367038"/>
          </a:xfrm>
        </p:spPr>
        <p:txBody>
          <a:bodyPr/>
          <a:lstStyle/>
          <a:p>
            <a:pPr marL="0" indent="0">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Fakülte, yüksekokul ya da meslek yüksekokulu bünyesinde </a:t>
            </a:r>
            <a:r>
              <a:rPr lang="tr-TR" b="1" dirty="0">
                <a:latin typeface="Times New Roman" panose="02020603050405020304" pitchFamily="18" charset="0"/>
                <a:cs typeface="Times New Roman" panose="02020603050405020304" pitchFamily="18" charset="0"/>
              </a:rPr>
              <a:t>Öğrenci Destek Birimi</a:t>
            </a:r>
            <a:r>
              <a:rPr lang="tr-TR" dirty="0">
                <a:latin typeface="Times New Roman" panose="02020603050405020304" pitchFamily="18" charset="0"/>
                <a:cs typeface="Times New Roman" panose="02020603050405020304" pitchFamily="18" charset="0"/>
              </a:rPr>
              <a:t>nin ayrı birer komisyonu bulunmaktadır. </a:t>
            </a:r>
          </a:p>
          <a:p>
            <a:pPr algn="just"/>
            <a:r>
              <a:rPr lang="tr-TR" dirty="0">
                <a:latin typeface="Times New Roman" panose="02020603050405020304" pitchFamily="18" charset="0"/>
                <a:cs typeface="Times New Roman" panose="02020603050405020304" pitchFamily="18" charset="0"/>
              </a:rPr>
              <a:t>Her birim, </a:t>
            </a:r>
            <a:r>
              <a:rPr lang="tr-TR" b="1" dirty="0">
                <a:latin typeface="Times New Roman" panose="02020603050405020304" pitchFamily="18" charset="0"/>
                <a:cs typeface="Times New Roman" panose="02020603050405020304" pitchFamily="18" charset="0"/>
              </a:rPr>
              <a:t>Öğrenci Destek Birimi Yönetim Kurulu</a:t>
            </a:r>
            <a:r>
              <a:rPr lang="tr-TR" dirty="0">
                <a:latin typeface="Times New Roman" panose="02020603050405020304" pitchFamily="18" charset="0"/>
                <a:cs typeface="Times New Roman" panose="02020603050405020304" pitchFamily="18" charset="0"/>
              </a:rPr>
              <a:t>na bağlıdır. İlgili kurul, geneli ruh sağlığı alanında çalışmalar yapan öğretim elemanları ile idari işleyişte rol alabilecek farklı birimlerin idari yöneticilerinden oluşmaktadır.</a:t>
            </a:r>
          </a:p>
          <a:p>
            <a:pPr algn="just"/>
            <a:r>
              <a:rPr lang="tr-TR" dirty="0">
                <a:latin typeface="Times New Roman" panose="02020603050405020304" pitchFamily="18" charset="0"/>
                <a:cs typeface="Times New Roman" panose="02020603050405020304" pitchFamily="18" charset="0"/>
              </a:rPr>
              <a:t>Öğrenci Destek Birimleri, kendi internet sayfalarında ayrı bir sekme olarak eklemişler, birimler için sosyal medya hesapları oluşturmuşlar ve öğrencilerle iletişimi sağlamak amacıyla e-posta adresleri almışlardır.</a:t>
            </a:r>
          </a:p>
          <a:p>
            <a:pPr algn="just"/>
            <a:r>
              <a:rPr lang="tr-TR" dirty="0">
                <a:latin typeface="Times New Roman" panose="02020603050405020304" pitchFamily="18" charset="0"/>
                <a:cs typeface="Times New Roman" panose="02020603050405020304" pitchFamily="18" charset="0"/>
              </a:rPr>
              <a:t>Bazı akademik departmanlarda öğrenci temsilcileri seçilmekte ve bu temsilciler öğrencilerin taleplerini, şikayetlerini iletmek üzere birim toplantılarına katılmaktadırlar. </a:t>
            </a:r>
          </a:p>
          <a:p>
            <a:pPr marL="0" indent="0" algn="just">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a:solidFill>
                  <a:srgbClr val="FF0000"/>
                </a:solidFill>
                <a:latin typeface="Times New Roman" panose="02020603050405020304" pitchFamily="18" charset="0"/>
                <a:cs typeface="Times New Roman" panose="02020603050405020304" pitchFamily="18" charset="0"/>
              </a:rPr>
              <a:t>(NOT: Bu kısma her fakülte/yüksekokul/meslek yüksekokulu kendi ÖDB uygulamalarını yazabilir)</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Tree>
    <p:extLst>
      <p:ext uri="{BB962C8B-B14F-4D97-AF65-F5344CB8AC3E}">
        <p14:creationId xmlns:p14="http://schemas.microsoft.com/office/powerpoint/2010/main" val="2477904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764373"/>
            <a:ext cx="10717306" cy="1293028"/>
          </a:xfrm>
        </p:spPr>
        <p:txBody>
          <a:bodyPr>
            <a:normAutofit/>
          </a:bodyPr>
          <a:lstStyle/>
          <a:p>
            <a:pPr algn="ctr"/>
            <a:r>
              <a:rPr lang="tr-TR" sz="3200" b="1" cap="none" dirty="0">
                <a:solidFill>
                  <a:prstClr val="black"/>
                </a:solidFill>
                <a:ea typeface="+mn-ea"/>
                <a:cs typeface="+mn-cs"/>
              </a:rPr>
              <a:t>KARİYER PLANLAMA VE UYGULAMA MERKEZİ</a:t>
            </a:r>
          </a:p>
        </p:txBody>
      </p:sp>
      <p:sp>
        <p:nvSpPr>
          <p:cNvPr id="3" name="İçerik Yer Tutucusu 2"/>
          <p:cNvSpPr>
            <a:spLocks noGrp="1"/>
          </p:cNvSpPr>
          <p:nvPr>
            <p:ph idx="1"/>
          </p:nvPr>
        </p:nvSpPr>
        <p:spPr>
          <a:xfrm>
            <a:off x="685800" y="1783976"/>
            <a:ext cx="10820400" cy="4751295"/>
          </a:xfrm>
        </p:spPr>
        <p:txBody>
          <a:bodyPr>
            <a:normAutofit lnSpcReduction="10000"/>
          </a:bodyPr>
          <a:lstStyle/>
          <a:p>
            <a:pPr marL="0" indent="0">
              <a:buNone/>
            </a:pPr>
            <a:r>
              <a:rPr lang="tr-TR" sz="1800" dirty="0"/>
              <a:t>Merkezin amaçları şunlardır:</a:t>
            </a:r>
          </a:p>
          <a:p>
            <a:pPr marL="0" indent="0">
              <a:buNone/>
            </a:pPr>
            <a:r>
              <a:rPr lang="tr-TR" sz="1800" dirty="0"/>
              <a:t>a) Üniversitenin ilgili birimlerinin ve tüm akademik programlarının iş birliğiyle kariyer danışmanlığı alanında araştırmalar yapmak; Üniversite öğrencilerinin kariyer planlamalarına; Üniversiteden çalışma yaşamına geçişlerinde uyum sağlayabilmelerine ve mezuniyet sonrasında kendi özelliklerine uygun işlere yerleşmelerine, kariyer psikolojik danışmanlığı yoluyla yardımcı olmak.</a:t>
            </a:r>
          </a:p>
          <a:p>
            <a:pPr marL="0" indent="0">
              <a:buNone/>
            </a:pPr>
            <a:r>
              <a:rPr lang="tr-TR" sz="1800" dirty="0"/>
              <a:t>b) Gerektiğinde Pamukkale Üniversitesi Sürekli Eğitim Uygulama ve Araştırma Merkezi ile iş birliği içinde Üniversitenin öğrencilerine ve mezunlarına, mesleki yeterliklerini artırmalarına ve alanlarındaki yeni gelişmeleri takip etmelerine yönelik eğitimler vermek.</a:t>
            </a:r>
          </a:p>
          <a:p>
            <a:pPr marL="0" indent="0">
              <a:buNone/>
            </a:pPr>
            <a:r>
              <a:rPr lang="tr-TR" sz="1800" dirty="0"/>
              <a:t>c) Mezunlara ve Üniversiteye değer katacak çalışmaların yapılabilmesine imkân sağlamak üzere, Üniversite ile mezunlar arasında bir iletişim birimi ve kanalı oluşturmak.</a:t>
            </a:r>
          </a:p>
          <a:p>
            <a:pPr marL="0" indent="0">
              <a:buNone/>
            </a:pPr>
            <a:r>
              <a:rPr lang="tr-TR" sz="1800" dirty="0"/>
              <a:t>d) Üniversite öğrencilerinin staj yapabilecekleri kurum sayısını artırarak, öğrencilerin staj yapabilecekleri kurumlarla bağlantılar kurmalarını sağlamak.</a:t>
            </a:r>
          </a:p>
          <a:p>
            <a:pPr marL="0" indent="0">
              <a:buNone/>
            </a:pPr>
            <a:r>
              <a:rPr lang="tr-TR" sz="1800" dirty="0"/>
              <a:t>e) Üniversite öğrencilerinin ve mezunlarının kariyer gelişim süreçlerine ilişkin izleme çalışmalarını yapmak.</a:t>
            </a:r>
          </a:p>
          <a:p>
            <a:pPr marL="0" indent="0">
              <a:buNone/>
            </a:pPr>
            <a:endParaRPr lang="tr-TR" sz="1800" dirty="0"/>
          </a:p>
          <a:p>
            <a:pPr marL="0" indent="0">
              <a:buNone/>
            </a:pPr>
            <a:r>
              <a:rPr lang="tr-TR" sz="1800" dirty="0"/>
              <a:t>Merkez faaliyetlerine </a:t>
            </a:r>
            <a:r>
              <a:rPr lang="tr-TR" sz="1800" dirty="0">
                <a:hlinkClick r:id="rId2"/>
              </a:rPr>
              <a:t>https://www.pau.edu.tr/kariyer/tr</a:t>
            </a:r>
            <a:r>
              <a:rPr lang="tr-TR" sz="1800" dirty="0"/>
              <a:t> üzerinden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Tree>
    <p:extLst>
      <p:ext uri="{BB962C8B-B14F-4D97-AF65-F5344CB8AC3E}">
        <p14:creationId xmlns:p14="http://schemas.microsoft.com/office/powerpoint/2010/main" val="3625158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62</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64</a:t>
            </a:fld>
            <a:endParaRPr lang="tr-TR"/>
          </a:p>
        </p:txBody>
      </p:sp>
    </p:spTree>
    <p:extLst>
      <p:ext uri="{BB962C8B-B14F-4D97-AF65-F5344CB8AC3E}">
        <p14:creationId xmlns:p14="http://schemas.microsoft.com/office/powerpoint/2010/main" val="40599878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68</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69</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71</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a:t>Kariyer Planlama Uygulama Ve Araştırma Merkezi (KARMER)  </a:t>
            </a:r>
          </a:p>
        </p:txBody>
      </p:sp>
      <p:sp>
        <p:nvSpPr>
          <p:cNvPr id="3" name="Dikdörtgen 2"/>
          <p:cNvSpPr/>
          <p:nvPr/>
        </p:nvSpPr>
        <p:spPr>
          <a:xfrm>
            <a:off x="726141" y="2798820"/>
            <a:ext cx="6096000" cy="2031325"/>
          </a:xfrm>
          <a:prstGeom prst="rect">
            <a:avLst/>
          </a:prstGeom>
        </p:spPr>
        <p:txBody>
          <a:bodyPr>
            <a:spAutoFit/>
          </a:bodyPr>
          <a:lstStyle/>
          <a:p>
            <a:r>
              <a:rPr lang="tr-TR" dirty="0">
                <a:solidFill>
                  <a:srgbClr val="212529"/>
                </a:solidFill>
                <a:latin typeface="inherit"/>
              </a:rPr>
              <a:t>Üniversitemiz bünyesinde Kariyer Destek hizmeti vermektedir. Yetenek Kapısı üzerinden kayıt ve başvuru yapıldığı taktirde, </a:t>
            </a:r>
            <a:r>
              <a:rPr lang="tr-TR" dirty="0" err="1">
                <a:solidFill>
                  <a:srgbClr val="212529"/>
                </a:solidFill>
                <a:latin typeface="inherit"/>
              </a:rPr>
              <a:t>KARMER’den</a:t>
            </a:r>
            <a:r>
              <a:rPr lang="tr-TR" dirty="0">
                <a:solidFill>
                  <a:srgbClr val="212529"/>
                </a:solidFill>
                <a:latin typeface="inherit"/>
              </a:rPr>
              <a:t> alınacak randevu ile Kariyer Destek hizmeti alınabilmektedir. </a:t>
            </a:r>
            <a:r>
              <a:rPr lang="tr-TR" dirty="0" err="1">
                <a:solidFill>
                  <a:srgbClr val="212529"/>
                </a:solidFill>
                <a:latin typeface="inherit"/>
              </a:rPr>
              <a:t>KARMER’in</a:t>
            </a:r>
            <a:r>
              <a:rPr lang="tr-TR" dirty="0">
                <a:solidFill>
                  <a:srgbClr val="212529"/>
                </a:solidFill>
                <a:latin typeface="inherit"/>
              </a:rPr>
              <a:t> web sayfası aynı zamanda güncel kariyer etkinliklerini ve staj duyurularını da paylaşmaktadır. </a:t>
            </a:r>
          </a:p>
          <a:p>
            <a:r>
              <a:rPr lang="tr-TR" dirty="0">
                <a:solidFill>
                  <a:srgbClr val="212529"/>
                </a:solidFill>
                <a:latin typeface="inherit"/>
              </a:rPr>
              <a:t>Erişim için: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639616" y="3501008"/>
            <a:ext cx="6912768" cy="2808312"/>
          </a:xfrm>
        </p:spPr>
        <p:txBody>
          <a:bodyPr>
            <a:noAutofit/>
          </a:bodyPr>
          <a:lstStyle/>
          <a:p>
            <a:r>
              <a:rPr lang="tr-TR" sz="4400" dirty="0"/>
              <a:t>PAMUKKALE ÜNİVERSİTESİ SOSYOLOJİ BÖLÜMÜNE HOŞGELDİNİZ</a:t>
            </a:r>
          </a:p>
        </p:txBody>
      </p:sp>
      <p:pic>
        <p:nvPicPr>
          <p:cNvPr id="1026" name="Picture 2" descr="C:\Users\HarunRemzi\Desktop\topluluk\logo paü p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1864" y="476672"/>
            <a:ext cx="2603500" cy="2616200"/>
          </a:xfrm>
          <a:prstGeom prst="rect">
            <a:avLst/>
          </a:prstGeom>
          <a:noFill/>
          <a:extLst>
            <a:ext uri="{909E8E84-426E-40DD-AFC4-6F175D3DCCD1}">
              <a14:hiddenFill xmlns:a14="http://schemas.microsoft.com/office/drawing/2010/main">
                <a:solidFill>
                  <a:srgbClr val="FFFFFF"/>
                </a:solidFill>
              </a14:hiddenFill>
            </a:ext>
          </a:extLst>
        </p:spPr>
      </p:pic>
      <p:sp>
        <p:nvSpPr>
          <p:cNvPr id="3" name="Slayt Numarası Yer Tutucusu 2"/>
          <p:cNvSpPr>
            <a:spLocks noGrp="1"/>
          </p:cNvSpPr>
          <p:nvPr>
            <p:ph type="sldNum" sz="quarter" idx="12"/>
          </p:nvPr>
        </p:nvSpPr>
        <p:spPr/>
        <p:txBody>
          <a:bodyPr/>
          <a:lstStyle/>
          <a:p>
            <a:fld id="{F302176B-0E47-46AC-8F43-DAB4B8A37D06}" type="slidenum">
              <a:rPr lang="tr-TR">
                <a:solidFill>
                  <a:srgbClr val="E7ECED"/>
                </a:solidFill>
                <a:latin typeface="Book Antiqua"/>
              </a:rPr>
              <a:pPr/>
              <a:t>81</a:t>
            </a:fld>
            <a:endParaRPr lang="tr-TR">
              <a:solidFill>
                <a:srgbClr val="E7ECED"/>
              </a:solidFill>
              <a:latin typeface="Book Antiqua"/>
            </a:endParaRPr>
          </a:p>
        </p:txBody>
      </p:sp>
    </p:spTree>
    <p:extLst>
      <p:ext uri="{BB962C8B-B14F-4D97-AF65-F5344CB8AC3E}">
        <p14:creationId xmlns:p14="http://schemas.microsoft.com/office/powerpoint/2010/main" val="21041857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6DFCA13-BDB8-CCD0-0C96-3B2CA1B227D0}"/>
              </a:ext>
            </a:extLst>
          </p:cNvPr>
          <p:cNvPicPr>
            <a:picLocks noGrp="1" noChangeAspect="1"/>
          </p:cNvPicPr>
          <p:nvPr>
            <p:ph idx="1"/>
          </p:nvPr>
        </p:nvPicPr>
        <p:blipFill>
          <a:blip r:embed="rId2"/>
          <a:stretch>
            <a:fillRect/>
          </a:stretch>
        </p:blipFill>
        <p:spPr>
          <a:xfrm>
            <a:off x="2320067" y="2247901"/>
            <a:ext cx="7648686" cy="4278667"/>
          </a:xfrm>
          <a:prstGeom prst="rect">
            <a:avLst/>
          </a:prstGeom>
        </p:spPr>
      </p:pic>
      <p:sp>
        <p:nvSpPr>
          <p:cNvPr id="2" name="Slayt Numarası Yer Tutucusu 1">
            <a:extLst>
              <a:ext uri="{FF2B5EF4-FFF2-40B4-BE49-F238E27FC236}">
                <a16:creationId xmlns:a16="http://schemas.microsoft.com/office/drawing/2014/main" id="{066BA382-29AD-9153-572D-C3F76BFD8484}"/>
              </a:ext>
            </a:extLst>
          </p:cNvPr>
          <p:cNvSpPr>
            <a:spLocks noGrp="1"/>
          </p:cNvSpPr>
          <p:nvPr>
            <p:ph type="sldNum" sz="quarter" idx="12"/>
          </p:nvPr>
        </p:nvSpPr>
        <p:spPr/>
        <p:txBody>
          <a:bodyPr/>
          <a:lstStyle/>
          <a:p>
            <a:fld id="{F302176B-0E47-46AC-8F43-DAB4B8A37D06}" type="slidenum">
              <a:rPr lang="tr-TR">
                <a:solidFill>
                  <a:srgbClr val="5B6973"/>
                </a:solidFill>
                <a:latin typeface="Book Antiqua"/>
              </a:rPr>
              <a:pPr/>
              <a:t>82</a:t>
            </a:fld>
            <a:endParaRPr lang="tr-TR">
              <a:solidFill>
                <a:srgbClr val="5B6973"/>
              </a:solidFill>
              <a:latin typeface="Book Antiqua"/>
            </a:endParaRPr>
          </a:p>
        </p:txBody>
      </p:sp>
      <p:sp>
        <p:nvSpPr>
          <p:cNvPr id="3" name="Başlık 2">
            <a:extLst>
              <a:ext uri="{FF2B5EF4-FFF2-40B4-BE49-F238E27FC236}">
                <a16:creationId xmlns:a16="http://schemas.microsoft.com/office/drawing/2014/main" id="{0D2B0797-70BE-5763-93F3-2D8D444ECCDF}"/>
              </a:ext>
            </a:extLst>
          </p:cNvPr>
          <p:cNvSpPr>
            <a:spLocks noGrp="1"/>
          </p:cNvSpPr>
          <p:nvPr>
            <p:ph type="title"/>
          </p:nvPr>
        </p:nvSpPr>
        <p:spPr/>
        <p:txBody>
          <a:bodyPr/>
          <a:lstStyle/>
          <a:p>
            <a:r>
              <a:rPr lang="tr-TR" dirty="0"/>
              <a:t>İNSAN VE TOPLUM BİLİMLERİ FAKÜLTESİ</a:t>
            </a:r>
          </a:p>
        </p:txBody>
      </p:sp>
    </p:spTree>
    <p:extLst>
      <p:ext uri="{BB962C8B-B14F-4D97-AF65-F5344CB8AC3E}">
        <p14:creationId xmlns:p14="http://schemas.microsoft.com/office/powerpoint/2010/main" val="218968498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idx="4294967295"/>
          </p:nvPr>
        </p:nvSpPr>
        <p:spPr>
          <a:xfrm>
            <a:off x="2063552" y="260648"/>
            <a:ext cx="8064896" cy="1224136"/>
          </a:xfrm>
        </p:spPr>
        <p:txBody>
          <a:bodyPr/>
          <a:lstStyle/>
          <a:p>
            <a:pPr algn="ctr"/>
            <a:r>
              <a:rPr lang="tr-TR" sz="3600" dirty="0"/>
              <a:t>SOSYOLOJİ BÖLÜMÜ</a:t>
            </a:r>
          </a:p>
        </p:txBody>
      </p:sp>
      <p:sp>
        <p:nvSpPr>
          <p:cNvPr id="3" name="Dikdörtgen 2"/>
          <p:cNvSpPr/>
          <p:nvPr/>
        </p:nvSpPr>
        <p:spPr>
          <a:xfrm>
            <a:off x="7761962" y="2118834"/>
            <a:ext cx="2798534" cy="203132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Lisans Eğitimi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Yüksek Lisans Eğitimi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rPr>
              <a:t>Doktora Eğitimi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Century Gothic" panose="020B0502020202020204"/>
              <a:ea typeface="+mn-ea"/>
              <a:cs typeface="+mn-cs"/>
            </a:endParaRPr>
          </a:p>
        </p:txBody>
      </p:sp>
      <p:sp>
        <p:nvSpPr>
          <p:cNvPr id="5" name="Slayt Numarası Yer Tutucusu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26082" y="1352812"/>
            <a:ext cx="4910203" cy="4171167"/>
          </a:xfrm>
          <a:prstGeom prst="rect">
            <a:avLst/>
          </a:prstGeom>
        </p:spPr>
      </p:pic>
    </p:spTree>
    <p:extLst>
      <p:ext uri="{BB962C8B-B14F-4D97-AF65-F5344CB8AC3E}">
        <p14:creationId xmlns:p14="http://schemas.microsoft.com/office/powerpoint/2010/main" val="262160392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0" indent="0">
              <a:buNone/>
            </a:pPr>
            <a:r>
              <a:rPr lang="tr-TR" dirty="0"/>
              <a:t>Bölümümüzde hem gündüz öğretimi (I. Öğretim), hem de gece öğretimi (II. Öğretim) devam etmekte olup fiziksel mekân olarak 3 derslik mevcuttur. A(213), A(215), A(216). </a:t>
            </a:r>
          </a:p>
          <a:p>
            <a:pPr marL="0" indent="0" algn="just">
              <a:buNone/>
            </a:pPr>
            <a:r>
              <a:rPr lang="tr-TR" dirty="0"/>
              <a:t>Bölümde 5 Profesör,  3 Doçent, 2 Araştırma görevlisi görev yapmaktadır.</a:t>
            </a:r>
          </a:p>
          <a:p>
            <a:pPr marL="0" indent="0" algn="just">
              <a:buNone/>
            </a:pPr>
            <a:endParaRPr lang="tr-TR" dirty="0"/>
          </a:p>
          <a:p>
            <a:pPr marL="0" indent="0" algn="just">
              <a:buNone/>
            </a:pPr>
            <a:r>
              <a:rPr lang="tr-TR" dirty="0"/>
              <a:t>Müfredat ve Bölümle ilgili bilgi detayları için gerekli bağlantı adresi : </a:t>
            </a:r>
          </a:p>
          <a:p>
            <a:pPr marL="0" indent="0" algn="just">
              <a:buNone/>
            </a:pPr>
            <a:r>
              <a:rPr lang="tr-TR" dirty="0"/>
              <a:t> </a:t>
            </a:r>
            <a:r>
              <a:rPr lang="tr-TR" dirty="0">
                <a:hlinkClick r:id="rId2"/>
              </a:rPr>
              <a:t>http://www.pau.edu.tr/sosyoloji</a:t>
            </a:r>
            <a:endParaRPr lang="tr-TR" dirty="0"/>
          </a:p>
          <a:p>
            <a:pPr marL="0" indent="0" algn="just">
              <a:buNone/>
            </a:pPr>
            <a:r>
              <a:rPr lang="tr-TR" dirty="0">
                <a:hlinkClick r:id="rId3"/>
              </a:rPr>
              <a:t>https://ebs.pusula.pau.edu.tr/bilgigoster/Program.aspx?lng=1&amp;dzy=3&amp;br=8578&amp;bl=8594&amp;pr=39&amp;dm=1&amp;ps=0</a:t>
            </a:r>
            <a:r>
              <a:rPr lang="tr-TR" dirty="0"/>
              <a:t> (Google’a ‘’</a:t>
            </a:r>
            <a:r>
              <a:rPr lang="tr-TR" dirty="0" err="1"/>
              <a:t>Paü</a:t>
            </a:r>
            <a:r>
              <a:rPr lang="tr-TR" dirty="0"/>
              <a:t> Sosyoloji EBS’’)</a:t>
            </a:r>
          </a:p>
        </p:txBody>
      </p:sp>
      <p:sp>
        <p:nvSpPr>
          <p:cNvPr id="5" name="Başlık 3"/>
          <p:cNvSpPr txBox="1">
            <a:spLocks/>
          </p:cNvSpPr>
          <p:nvPr/>
        </p:nvSpPr>
        <p:spPr>
          <a:xfrm>
            <a:off x="2423591" y="332657"/>
            <a:ext cx="7344816" cy="165618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0" i="0" u="none" strike="noStrike" kern="1200" cap="none" spc="0" normalizeH="0" baseline="0" noProof="0" dirty="0">
                <a:ln>
                  <a:noFill/>
                </a:ln>
                <a:solidFill>
                  <a:srgbClr val="454545"/>
                </a:solidFill>
                <a:effectLst/>
                <a:uLnTx/>
                <a:uFillTx/>
                <a:latin typeface="Century Gothic" panose="020B0502020202020204"/>
                <a:ea typeface="+mj-ea"/>
                <a:cs typeface="+mj-cs"/>
              </a:rPr>
              <a:t>SOSYOLOJİ BÖLÜMÜ</a:t>
            </a:r>
          </a:p>
        </p:txBody>
      </p:sp>
      <p:sp>
        <p:nvSpPr>
          <p:cNvPr id="3" name="Slayt Numarası Yer Tutucusu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70719566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lstStyle/>
          <a:p>
            <a:r>
              <a:rPr lang="tr-TR" dirty="0"/>
              <a:t>AKADEMİK PERSONEL</a:t>
            </a:r>
          </a:p>
        </p:txBody>
      </p:sp>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9299323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02176B-0E47-46AC-8F43-DAB4B8A37D06}" type="slidenum">
              <a:rPr kumimoji="0" lang="tr-TR" sz="1050" b="0" i="0" u="none" strike="noStrike" kern="1200" cap="none" spc="0" normalizeH="0" baseline="0" noProof="0" smtClean="0">
                <a:ln>
                  <a:noFill/>
                </a:ln>
                <a:solidFill>
                  <a:prstClr val="black">
                    <a:tint val="75000"/>
                  </a:prstClr>
                </a:solidFill>
                <a:effectLst/>
                <a:uLnTx/>
                <a:uFillTx/>
                <a:latin typeface="Century Gothic" panose="020B0502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tr-TR" sz="1050" b="0" i="0" u="none" strike="noStrike" kern="1200" cap="none" spc="0" normalizeH="0" baseline="0" noProof="0">
              <a:ln>
                <a:noFill/>
              </a:ln>
              <a:solidFill>
                <a:prstClr val="black">
                  <a:tint val="75000"/>
                </a:prstClr>
              </a:solidFill>
              <a:effectLst/>
              <a:uLnTx/>
              <a:uFillTx/>
              <a:latin typeface="Century Gothic" panose="020B0502020202020204"/>
              <a:ea typeface="+mn-ea"/>
              <a:cs typeface="+mn-cs"/>
            </a:endParaRPr>
          </a:p>
        </p:txBody>
      </p:sp>
      <p:pic>
        <p:nvPicPr>
          <p:cNvPr id="4" name="Resim 3">
            <a:extLst>
              <a:ext uri="{FF2B5EF4-FFF2-40B4-BE49-F238E27FC236}">
                <a16:creationId xmlns:a16="http://schemas.microsoft.com/office/drawing/2014/main" id="{432F8535-B261-482C-AB57-D4C18E534A88}"/>
              </a:ext>
            </a:extLst>
          </p:cNvPr>
          <p:cNvPicPr>
            <a:picLocks noChangeAspect="1"/>
          </p:cNvPicPr>
          <p:nvPr/>
        </p:nvPicPr>
        <p:blipFill rotWithShape="1">
          <a:blip r:embed="rId2"/>
          <a:srcRect r="2202" b="26291"/>
          <a:stretch/>
        </p:blipFill>
        <p:spPr>
          <a:xfrm>
            <a:off x="4269769" y="2346122"/>
            <a:ext cx="3791280" cy="3248920"/>
          </a:xfrm>
          <a:prstGeom prst="rect">
            <a:avLst/>
          </a:prstGeom>
        </p:spPr>
      </p:pic>
      <p:sp>
        <p:nvSpPr>
          <p:cNvPr id="3" name="Metin kutusu 2">
            <a:extLst>
              <a:ext uri="{FF2B5EF4-FFF2-40B4-BE49-F238E27FC236}">
                <a16:creationId xmlns:a16="http://schemas.microsoft.com/office/drawing/2014/main" id="{EBF2894D-315E-4516-996A-71B0DBCBCC98}"/>
              </a:ext>
            </a:extLst>
          </p:cNvPr>
          <p:cNvSpPr txBox="1"/>
          <p:nvPr/>
        </p:nvSpPr>
        <p:spPr>
          <a:xfrm>
            <a:off x="3476530" y="1181966"/>
            <a:ext cx="5377759" cy="830997"/>
          </a:xfrm>
          <a:prstGeom prst="rect">
            <a:avLst/>
          </a:prstGeom>
          <a:noFill/>
        </p:spPr>
        <p:txBody>
          <a:bodyPr wrap="square" rtlCol="0">
            <a:spAutoFit/>
          </a:bodyPr>
          <a:lstStyle/>
          <a:p>
            <a:pPr algn="ctr"/>
            <a:r>
              <a:rPr lang="tr-TR" sz="2400" b="1" dirty="0"/>
              <a:t>PROF. DR. GÜNEY ÇEĞİN </a:t>
            </a:r>
          </a:p>
          <a:p>
            <a:pPr algn="ctr"/>
            <a:r>
              <a:rPr lang="tr-TR" sz="2400" b="1" dirty="0"/>
              <a:t>(BÖLÜM BAŞKANI)</a:t>
            </a:r>
          </a:p>
        </p:txBody>
      </p:sp>
    </p:spTree>
    <p:extLst>
      <p:ext uri="{BB962C8B-B14F-4D97-AF65-F5344CB8AC3E}">
        <p14:creationId xmlns:p14="http://schemas.microsoft.com/office/powerpoint/2010/main" val="32051834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0A7E795-DE42-4DAF-86C5-A7D358CF1E4B}"/>
              </a:ext>
            </a:extLst>
          </p:cNvPr>
          <p:cNvSpPr>
            <a:spLocks noGrp="1"/>
          </p:cNvSpPr>
          <p:nvPr>
            <p:ph type="sldNum" sz="quarter" idx="12"/>
          </p:nvPr>
        </p:nvSpPr>
        <p:spPr/>
        <p:txBody>
          <a:bodyPr/>
          <a:lstStyle/>
          <a:p>
            <a:fld id="{F302176B-0E47-46AC-8F43-DAB4B8A37D06}" type="slidenum">
              <a:rPr lang="tr-TR" smtClean="0"/>
              <a:pPr/>
              <a:t>87</a:t>
            </a:fld>
            <a:endParaRPr lang="tr-TR"/>
          </a:p>
        </p:txBody>
      </p:sp>
      <p:pic>
        <p:nvPicPr>
          <p:cNvPr id="3" name="Resim 2">
            <a:extLst>
              <a:ext uri="{FF2B5EF4-FFF2-40B4-BE49-F238E27FC236}">
                <a16:creationId xmlns:a16="http://schemas.microsoft.com/office/drawing/2014/main" id="{F019C06E-50A9-4EB4-A48A-B8D2CF15323E}"/>
              </a:ext>
            </a:extLst>
          </p:cNvPr>
          <p:cNvPicPr>
            <a:picLocks noChangeAspect="1"/>
          </p:cNvPicPr>
          <p:nvPr/>
        </p:nvPicPr>
        <p:blipFill>
          <a:blip r:embed="rId2"/>
          <a:stretch>
            <a:fillRect/>
          </a:stretch>
        </p:blipFill>
        <p:spPr>
          <a:xfrm>
            <a:off x="4214812" y="1218303"/>
            <a:ext cx="3762375" cy="4638675"/>
          </a:xfrm>
          <a:prstGeom prst="rect">
            <a:avLst/>
          </a:prstGeom>
        </p:spPr>
      </p:pic>
    </p:spTree>
    <p:extLst>
      <p:ext uri="{BB962C8B-B14F-4D97-AF65-F5344CB8AC3E}">
        <p14:creationId xmlns:p14="http://schemas.microsoft.com/office/powerpoint/2010/main" val="284788446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1F57DDB9-2755-4018-A527-C9B22FD21602}"/>
              </a:ext>
            </a:extLst>
          </p:cNvPr>
          <p:cNvSpPr>
            <a:spLocks noGrp="1"/>
          </p:cNvSpPr>
          <p:nvPr>
            <p:ph type="sldNum" sz="quarter" idx="12"/>
          </p:nvPr>
        </p:nvSpPr>
        <p:spPr/>
        <p:txBody>
          <a:bodyPr/>
          <a:lstStyle/>
          <a:p>
            <a:fld id="{F302176B-0E47-46AC-8F43-DAB4B8A37D06}" type="slidenum">
              <a:rPr lang="tr-TR" smtClean="0"/>
              <a:pPr/>
              <a:t>88</a:t>
            </a:fld>
            <a:endParaRPr lang="tr-TR"/>
          </a:p>
        </p:txBody>
      </p:sp>
      <p:pic>
        <p:nvPicPr>
          <p:cNvPr id="3" name="Resim 2">
            <a:extLst>
              <a:ext uri="{FF2B5EF4-FFF2-40B4-BE49-F238E27FC236}">
                <a16:creationId xmlns:a16="http://schemas.microsoft.com/office/drawing/2014/main" id="{0FC95388-9ECA-4BC1-9CF3-EA312FCEBA33}"/>
              </a:ext>
            </a:extLst>
          </p:cNvPr>
          <p:cNvPicPr>
            <a:picLocks noChangeAspect="1"/>
          </p:cNvPicPr>
          <p:nvPr/>
        </p:nvPicPr>
        <p:blipFill>
          <a:blip r:embed="rId2"/>
          <a:stretch>
            <a:fillRect/>
          </a:stretch>
        </p:blipFill>
        <p:spPr>
          <a:xfrm>
            <a:off x="4195763" y="1252537"/>
            <a:ext cx="3798448" cy="4350603"/>
          </a:xfrm>
          <a:prstGeom prst="rect">
            <a:avLst/>
          </a:prstGeom>
        </p:spPr>
      </p:pic>
    </p:spTree>
    <p:extLst>
      <p:ext uri="{BB962C8B-B14F-4D97-AF65-F5344CB8AC3E}">
        <p14:creationId xmlns:p14="http://schemas.microsoft.com/office/powerpoint/2010/main" val="7888395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C80B0A99-9170-485B-A6BB-31D7A0F5BF47}"/>
              </a:ext>
            </a:extLst>
          </p:cNvPr>
          <p:cNvSpPr>
            <a:spLocks noGrp="1"/>
          </p:cNvSpPr>
          <p:nvPr>
            <p:ph type="sldNum" sz="quarter" idx="12"/>
          </p:nvPr>
        </p:nvSpPr>
        <p:spPr/>
        <p:txBody>
          <a:bodyPr/>
          <a:lstStyle/>
          <a:p>
            <a:fld id="{F302176B-0E47-46AC-8F43-DAB4B8A37D06}" type="slidenum">
              <a:rPr lang="tr-TR" smtClean="0"/>
              <a:pPr/>
              <a:t>89</a:t>
            </a:fld>
            <a:endParaRPr lang="tr-TR"/>
          </a:p>
        </p:txBody>
      </p:sp>
      <p:pic>
        <p:nvPicPr>
          <p:cNvPr id="3" name="Resim 2">
            <a:extLst>
              <a:ext uri="{FF2B5EF4-FFF2-40B4-BE49-F238E27FC236}">
                <a16:creationId xmlns:a16="http://schemas.microsoft.com/office/drawing/2014/main" id="{76C836F8-576A-43F9-AD79-C09D8DC05E00}"/>
              </a:ext>
            </a:extLst>
          </p:cNvPr>
          <p:cNvPicPr>
            <a:picLocks noChangeAspect="1"/>
          </p:cNvPicPr>
          <p:nvPr/>
        </p:nvPicPr>
        <p:blipFill rotWithShape="1">
          <a:blip r:embed="rId2"/>
          <a:srcRect r="406" b="16141"/>
          <a:stretch/>
        </p:blipFill>
        <p:spPr>
          <a:xfrm>
            <a:off x="3678348" y="1408144"/>
            <a:ext cx="5084652" cy="4041712"/>
          </a:xfrm>
          <a:prstGeom prst="rect">
            <a:avLst/>
          </a:prstGeom>
        </p:spPr>
      </p:pic>
      <p:pic>
        <p:nvPicPr>
          <p:cNvPr id="5" name="Grafik 4" descr="Dur">
            <a:extLst>
              <a:ext uri="{FF2B5EF4-FFF2-40B4-BE49-F238E27FC236}">
                <a16:creationId xmlns:a16="http://schemas.microsoft.com/office/drawing/2014/main" id="{DA3A8D33-AA41-4EDE-8636-22B9B15477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1212" y="5227352"/>
            <a:ext cx="1502875" cy="222504"/>
          </a:xfrm>
          <a:prstGeom prst="rect">
            <a:avLst/>
          </a:prstGeom>
        </p:spPr>
      </p:pic>
    </p:spTree>
    <p:extLst>
      <p:ext uri="{BB962C8B-B14F-4D97-AF65-F5344CB8AC3E}">
        <p14:creationId xmlns:p14="http://schemas.microsoft.com/office/powerpoint/2010/main" val="3437795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4A8C073E-B5B2-4F1B-80C7-5A37B2251B59}"/>
              </a:ext>
            </a:extLst>
          </p:cNvPr>
          <p:cNvSpPr>
            <a:spLocks noGrp="1"/>
          </p:cNvSpPr>
          <p:nvPr>
            <p:ph type="sldNum" sz="quarter" idx="12"/>
          </p:nvPr>
        </p:nvSpPr>
        <p:spPr/>
        <p:txBody>
          <a:bodyPr/>
          <a:lstStyle/>
          <a:p>
            <a:fld id="{F302176B-0E47-46AC-8F43-DAB4B8A37D06}" type="slidenum">
              <a:rPr lang="tr-TR" smtClean="0"/>
              <a:pPr/>
              <a:t>90</a:t>
            </a:fld>
            <a:endParaRPr lang="tr-TR"/>
          </a:p>
        </p:txBody>
      </p:sp>
      <p:pic>
        <p:nvPicPr>
          <p:cNvPr id="3" name="Resim 2">
            <a:extLst>
              <a:ext uri="{FF2B5EF4-FFF2-40B4-BE49-F238E27FC236}">
                <a16:creationId xmlns:a16="http://schemas.microsoft.com/office/drawing/2014/main" id="{D14357C7-3F5E-4885-BA38-C0093CFE21AF}"/>
              </a:ext>
            </a:extLst>
          </p:cNvPr>
          <p:cNvPicPr>
            <a:picLocks noChangeAspect="1"/>
          </p:cNvPicPr>
          <p:nvPr/>
        </p:nvPicPr>
        <p:blipFill>
          <a:blip r:embed="rId2"/>
          <a:stretch>
            <a:fillRect/>
          </a:stretch>
        </p:blipFill>
        <p:spPr>
          <a:xfrm>
            <a:off x="3863071" y="1086416"/>
            <a:ext cx="4465857" cy="4833513"/>
          </a:xfrm>
          <a:prstGeom prst="rect">
            <a:avLst/>
          </a:prstGeom>
        </p:spPr>
      </p:pic>
    </p:spTree>
    <p:extLst>
      <p:ext uri="{BB962C8B-B14F-4D97-AF65-F5344CB8AC3E}">
        <p14:creationId xmlns:p14="http://schemas.microsoft.com/office/powerpoint/2010/main" val="21269535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F0B62582-9C37-42A4-A2B8-FA71C0A823F4}"/>
              </a:ext>
            </a:extLst>
          </p:cNvPr>
          <p:cNvSpPr>
            <a:spLocks noGrp="1"/>
          </p:cNvSpPr>
          <p:nvPr>
            <p:ph type="sldNum" sz="quarter" idx="12"/>
          </p:nvPr>
        </p:nvSpPr>
        <p:spPr/>
        <p:txBody>
          <a:bodyPr/>
          <a:lstStyle/>
          <a:p>
            <a:fld id="{F302176B-0E47-46AC-8F43-DAB4B8A37D06}" type="slidenum">
              <a:rPr lang="tr-TR" smtClean="0"/>
              <a:pPr/>
              <a:t>91</a:t>
            </a:fld>
            <a:endParaRPr lang="tr-TR"/>
          </a:p>
        </p:txBody>
      </p:sp>
      <p:pic>
        <p:nvPicPr>
          <p:cNvPr id="4" name="Resim 3">
            <a:extLst>
              <a:ext uri="{FF2B5EF4-FFF2-40B4-BE49-F238E27FC236}">
                <a16:creationId xmlns:a16="http://schemas.microsoft.com/office/drawing/2014/main" id="{A7C8E400-A92A-4554-82F9-79B6A85DA8E2}"/>
              </a:ext>
            </a:extLst>
          </p:cNvPr>
          <p:cNvPicPr>
            <a:picLocks noChangeAspect="1"/>
          </p:cNvPicPr>
          <p:nvPr/>
        </p:nvPicPr>
        <p:blipFill>
          <a:blip r:embed="rId2"/>
          <a:stretch>
            <a:fillRect/>
          </a:stretch>
        </p:blipFill>
        <p:spPr>
          <a:xfrm>
            <a:off x="4219575" y="1047750"/>
            <a:ext cx="3752850" cy="4762500"/>
          </a:xfrm>
          <a:prstGeom prst="rect">
            <a:avLst/>
          </a:prstGeom>
        </p:spPr>
      </p:pic>
    </p:spTree>
    <p:extLst>
      <p:ext uri="{BB962C8B-B14F-4D97-AF65-F5344CB8AC3E}">
        <p14:creationId xmlns:p14="http://schemas.microsoft.com/office/powerpoint/2010/main" val="35852561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AC6EFB7D-98CC-48C5-81AA-B26962201A45}"/>
              </a:ext>
            </a:extLst>
          </p:cNvPr>
          <p:cNvSpPr>
            <a:spLocks noGrp="1"/>
          </p:cNvSpPr>
          <p:nvPr>
            <p:ph type="sldNum" sz="quarter" idx="12"/>
          </p:nvPr>
        </p:nvSpPr>
        <p:spPr/>
        <p:txBody>
          <a:bodyPr/>
          <a:lstStyle/>
          <a:p>
            <a:fld id="{F302176B-0E47-46AC-8F43-DAB4B8A37D06}" type="slidenum">
              <a:rPr lang="tr-TR" smtClean="0"/>
              <a:pPr/>
              <a:t>92</a:t>
            </a:fld>
            <a:endParaRPr lang="tr-TR"/>
          </a:p>
        </p:txBody>
      </p:sp>
      <p:pic>
        <p:nvPicPr>
          <p:cNvPr id="3" name="Resim 2">
            <a:extLst>
              <a:ext uri="{FF2B5EF4-FFF2-40B4-BE49-F238E27FC236}">
                <a16:creationId xmlns:a16="http://schemas.microsoft.com/office/drawing/2014/main" id="{83FD775F-6FE3-43B5-B5F8-DB450F923225}"/>
              </a:ext>
            </a:extLst>
          </p:cNvPr>
          <p:cNvPicPr>
            <a:picLocks noChangeAspect="1"/>
          </p:cNvPicPr>
          <p:nvPr/>
        </p:nvPicPr>
        <p:blipFill>
          <a:blip r:embed="rId2"/>
          <a:stretch>
            <a:fillRect/>
          </a:stretch>
        </p:blipFill>
        <p:spPr>
          <a:xfrm>
            <a:off x="4257675" y="1233487"/>
            <a:ext cx="3676650" cy="4391025"/>
          </a:xfrm>
          <a:prstGeom prst="rect">
            <a:avLst/>
          </a:prstGeom>
        </p:spPr>
      </p:pic>
    </p:spTree>
    <p:extLst>
      <p:ext uri="{BB962C8B-B14F-4D97-AF65-F5344CB8AC3E}">
        <p14:creationId xmlns:p14="http://schemas.microsoft.com/office/powerpoint/2010/main" val="42336949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EC6F421A-94A8-4546-A9C0-0CF808BE0865}"/>
              </a:ext>
            </a:extLst>
          </p:cNvPr>
          <p:cNvSpPr>
            <a:spLocks noGrp="1"/>
          </p:cNvSpPr>
          <p:nvPr>
            <p:ph type="sldNum" sz="quarter" idx="12"/>
          </p:nvPr>
        </p:nvSpPr>
        <p:spPr/>
        <p:txBody>
          <a:bodyPr/>
          <a:lstStyle/>
          <a:p>
            <a:fld id="{F302176B-0E47-46AC-8F43-DAB4B8A37D06}" type="slidenum">
              <a:rPr lang="tr-TR" smtClean="0"/>
              <a:pPr/>
              <a:t>93</a:t>
            </a:fld>
            <a:endParaRPr lang="tr-TR"/>
          </a:p>
        </p:txBody>
      </p:sp>
      <p:pic>
        <p:nvPicPr>
          <p:cNvPr id="3" name="Resim 2">
            <a:extLst>
              <a:ext uri="{FF2B5EF4-FFF2-40B4-BE49-F238E27FC236}">
                <a16:creationId xmlns:a16="http://schemas.microsoft.com/office/drawing/2014/main" id="{AF26597C-088B-4AF4-9AF4-0FB29999421C}"/>
              </a:ext>
            </a:extLst>
          </p:cNvPr>
          <p:cNvPicPr>
            <a:picLocks noChangeAspect="1"/>
          </p:cNvPicPr>
          <p:nvPr/>
        </p:nvPicPr>
        <p:blipFill>
          <a:blip r:embed="rId2"/>
          <a:stretch>
            <a:fillRect/>
          </a:stretch>
        </p:blipFill>
        <p:spPr>
          <a:xfrm>
            <a:off x="4286250" y="1276350"/>
            <a:ext cx="3619500" cy="4305300"/>
          </a:xfrm>
          <a:prstGeom prst="rect">
            <a:avLst/>
          </a:prstGeom>
        </p:spPr>
      </p:pic>
    </p:spTree>
    <p:extLst>
      <p:ext uri="{BB962C8B-B14F-4D97-AF65-F5344CB8AC3E}">
        <p14:creationId xmlns:p14="http://schemas.microsoft.com/office/powerpoint/2010/main" val="37894758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5E10155-4C00-4830-AD2F-4339A9317E3A}"/>
              </a:ext>
            </a:extLst>
          </p:cNvPr>
          <p:cNvSpPr>
            <a:spLocks noGrp="1"/>
          </p:cNvSpPr>
          <p:nvPr>
            <p:ph type="sldNum" sz="quarter" idx="12"/>
          </p:nvPr>
        </p:nvSpPr>
        <p:spPr/>
        <p:txBody>
          <a:bodyPr/>
          <a:lstStyle/>
          <a:p>
            <a:fld id="{F302176B-0E47-46AC-8F43-DAB4B8A37D06}" type="slidenum">
              <a:rPr lang="tr-TR" smtClean="0"/>
              <a:pPr/>
              <a:t>94</a:t>
            </a:fld>
            <a:endParaRPr lang="tr-TR"/>
          </a:p>
        </p:txBody>
      </p:sp>
      <p:pic>
        <p:nvPicPr>
          <p:cNvPr id="3" name="Resim 2">
            <a:extLst>
              <a:ext uri="{FF2B5EF4-FFF2-40B4-BE49-F238E27FC236}">
                <a16:creationId xmlns:a16="http://schemas.microsoft.com/office/drawing/2014/main" id="{C1B9FD5B-8577-43E7-804A-335114F6A762}"/>
              </a:ext>
            </a:extLst>
          </p:cNvPr>
          <p:cNvPicPr>
            <a:picLocks noChangeAspect="1"/>
          </p:cNvPicPr>
          <p:nvPr/>
        </p:nvPicPr>
        <p:blipFill>
          <a:blip r:embed="rId2"/>
          <a:stretch>
            <a:fillRect/>
          </a:stretch>
        </p:blipFill>
        <p:spPr>
          <a:xfrm>
            <a:off x="3925636" y="1255587"/>
            <a:ext cx="4340728" cy="4346825"/>
          </a:xfrm>
          <a:prstGeom prst="rect">
            <a:avLst/>
          </a:prstGeom>
        </p:spPr>
      </p:pic>
    </p:spTree>
    <p:extLst>
      <p:ext uri="{BB962C8B-B14F-4D97-AF65-F5344CB8AC3E}">
        <p14:creationId xmlns:p14="http://schemas.microsoft.com/office/powerpoint/2010/main" val="26207220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5EB193E7-DC00-4156-8307-399978261F9C}"/>
              </a:ext>
            </a:extLst>
          </p:cNvPr>
          <p:cNvSpPr>
            <a:spLocks noGrp="1"/>
          </p:cNvSpPr>
          <p:nvPr>
            <p:ph type="sldNum" sz="quarter" idx="12"/>
          </p:nvPr>
        </p:nvSpPr>
        <p:spPr/>
        <p:txBody>
          <a:bodyPr/>
          <a:lstStyle/>
          <a:p>
            <a:fld id="{F302176B-0E47-46AC-8F43-DAB4B8A37D06}" type="slidenum">
              <a:rPr lang="tr-TR" smtClean="0"/>
              <a:pPr/>
              <a:t>95</a:t>
            </a:fld>
            <a:endParaRPr lang="tr-TR"/>
          </a:p>
        </p:txBody>
      </p:sp>
      <p:pic>
        <p:nvPicPr>
          <p:cNvPr id="3" name="Resim 2">
            <a:extLst>
              <a:ext uri="{FF2B5EF4-FFF2-40B4-BE49-F238E27FC236}">
                <a16:creationId xmlns:a16="http://schemas.microsoft.com/office/drawing/2014/main" id="{5916BE1C-C069-47D3-9072-30E0336168C6}"/>
              </a:ext>
            </a:extLst>
          </p:cNvPr>
          <p:cNvPicPr>
            <a:picLocks noChangeAspect="1"/>
          </p:cNvPicPr>
          <p:nvPr/>
        </p:nvPicPr>
        <p:blipFill>
          <a:blip r:embed="rId2"/>
          <a:stretch>
            <a:fillRect/>
          </a:stretch>
        </p:blipFill>
        <p:spPr>
          <a:xfrm>
            <a:off x="4602350" y="1072692"/>
            <a:ext cx="2987299" cy="4712616"/>
          </a:xfrm>
          <a:prstGeom prst="rect">
            <a:avLst/>
          </a:prstGeom>
        </p:spPr>
      </p:pic>
      <p:pic>
        <p:nvPicPr>
          <p:cNvPr id="4" name="Resim 3">
            <a:extLst>
              <a:ext uri="{FF2B5EF4-FFF2-40B4-BE49-F238E27FC236}">
                <a16:creationId xmlns:a16="http://schemas.microsoft.com/office/drawing/2014/main" id="{EC623064-9B3F-43A8-AEFD-27DB242417BC}"/>
              </a:ext>
            </a:extLst>
          </p:cNvPr>
          <p:cNvPicPr>
            <a:picLocks noChangeAspect="1"/>
          </p:cNvPicPr>
          <p:nvPr/>
        </p:nvPicPr>
        <p:blipFill>
          <a:blip r:embed="rId3"/>
          <a:stretch>
            <a:fillRect/>
          </a:stretch>
        </p:blipFill>
        <p:spPr>
          <a:xfrm>
            <a:off x="4602349" y="5327593"/>
            <a:ext cx="2987299" cy="1047750"/>
          </a:xfrm>
          <a:prstGeom prst="rect">
            <a:avLst/>
          </a:prstGeom>
        </p:spPr>
      </p:pic>
    </p:spTree>
    <p:extLst>
      <p:ext uri="{BB962C8B-B14F-4D97-AF65-F5344CB8AC3E}">
        <p14:creationId xmlns:p14="http://schemas.microsoft.com/office/powerpoint/2010/main" val="412960575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BF33B1AE-2B3B-437D-BBF6-8702CDE0FB50}"/>
              </a:ext>
            </a:extLst>
          </p:cNvPr>
          <p:cNvSpPr>
            <a:spLocks noGrp="1"/>
          </p:cNvSpPr>
          <p:nvPr>
            <p:ph type="sldNum" sz="quarter" idx="12"/>
          </p:nvPr>
        </p:nvSpPr>
        <p:spPr/>
        <p:txBody>
          <a:bodyPr/>
          <a:lstStyle/>
          <a:p>
            <a:fld id="{F302176B-0E47-46AC-8F43-DAB4B8A37D06}" type="slidenum">
              <a:rPr lang="tr-TR" smtClean="0"/>
              <a:pPr/>
              <a:t>96</a:t>
            </a:fld>
            <a:endParaRPr lang="tr-TR"/>
          </a:p>
        </p:txBody>
      </p:sp>
      <p:sp>
        <p:nvSpPr>
          <p:cNvPr id="3" name="Dikdörtgen 2">
            <a:extLst>
              <a:ext uri="{FF2B5EF4-FFF2-40B4-BE49-F238E27FC236}">
                <a16:creationId xmlns:a16="http://schemas.microsoft.com/office/drawing/2014/main" id="{FD89FA69-D997-415B-A83D-EE807517A022}"/>
              </a:ext>
            </a:extLst>
          </p:cNvPr>
          <p:cNvSpPr/>
          <p:nvPr/>
        </p:nvSpPr>
        <p:spPr>
          <a:xfrm>
            <a:off x="4616797" y="1225411"/>
            <a:ext cx="3121367" cy="923330"/>
          </a:xfrm>
          <a:prstGeom prst="rect">
            <a:avLst/>
          </a:prstGeom>
        </p:spPr>
        <p:txBody>
          <a:bodyPr wrap="none">
            <a:spAutoFit/>
          </a:bodyPr>
          <a:lstStyle/>
          <a:p>
            <a:r>
              <a:rPr lang="tr-TR" b="1" dirty="0">
                <a:solidFill>
                  <a:srgbClr val="1F497D"/>
                </a:solidFill>
                <a:latin typeface="Roboto"/>
              </a:rPr>
              <a:t>Sosyoloji Bölüm Sekreteri:</a:t>
            </a:r>
          </a:p>
          <a:p>
            <a:endParaRPr lang="tr-TR" b="1" dirty="0">
              <a:solidFill>
                <a:srgbClr val="1F497D"/>
              </a:solidFill>
              <a:latin typeface="Roboto"/>
            </a:endParaRPr>
          </a:p>
          <a:p>
            <a:pPr algn="ctr"/>
            <a:r>
              <a:rPr lang="tr-TR" b="1" dirty="0">
                <a:solidFill>
                  <a:srgbClr val="1F497D"/>
                </a:solidFill>
                <a:latin typeface="Roboto"/>
              </a:rPr>
              <a:t>İklime Mercan</a:t>
            </a:r>
            <a:endParaRPr lang="tr-TR" dirty="0"/>
          </a:p>
        </p:txBody>
      </p:sp>
      <p:pic>
        <p:nvPicPr>
          <p:cNvPr id="1026" name="Picture 2" descr="https://cdn.pau.edu.tr/MISC/photos/1BACAC92423C5F0978BE342B38811E.jpg">
            <a:extLst>
              <a:ext uri="{FF2B5EF4-FFF2-40B4-BE49-F238E27FC236}">
                <a16:creationId xmlns:a16="http://schemas.microsoft.com/office/drawing/2014/main" id="{4E7A6B04-E996-4C8B-BFDB-AB77400571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1659" y="2259310"/>
            <a:ext cx="2168682" cy="2620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2861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958C4869-1EF4-9822-8E54-43EEA93F574C}"/>
              </a:ext>
            </a:extLst>
          </p:cNvPr>
          <p:cNvSpPr>
            <a:spLocks noGrp="1"/>
          </p:cNvSpPr>
          <p:nvPr>
            <p:ph idx="1"/>
          </p:nvPr>
        </p:nvSpPr>
        <p:spPr/>
        <p:txBody>
          <a:bodyPr/>
          <a:lstStyle/>
          <a:p>
            <a:pPr algn="ctr"/>
            <a:r>
              <a:rPr lang="tr-TR" sz="4400" b="1" dirty="0"/>
              <a:t>Staj Koordinatörlüğü:</a:t>
            </a:r>
          </a:p>
          <a:p>
            <a:pPr algn="ctr"/>
            <a:endParaRPr lang="tr-TR" sz="4400" b="1" dirty="0"/>
          </a:p>
          <a:p>
            <a:r>
              <a:rPr lang="tr-TR" b="1" dirty="0"/>
              <a:t>Prof. Dr. Türkan Erdoğan</a:t>
            </a:r>
          </a:p>
          <a:p>
            <a:r>
              <a:rPr lang="tr-TR" b="1" dirty="0"/>
              <a:t>Dr. Öğr. Üyesi Mustafa Gültekin</a:t>
            </a:r>
          </a:p>
          <a:p>
            <a:r>
              <a:rPr lang="tr-TR" b="1" dirty="0"/>
              <a:t>Arş. Gör. Talha Aydın</a:t>
            </a:r>
          </a:p>
          <a:p>
            <a:r>
              <a:rPr lang="tr-TR" b="1" dirty="0"/>
              <a:t>Arş. Gör. Buket Bereketli</a:t>
            </a:r>
          </a:p>
        </p:txBody>
      </p:sp>
      <p:sp>
        <p:nvSpPr>
          <p:cNvPr id="3" name="Slayt Numarası Yer Tutucusu 2">
            <a:extLst>
              <a:ext uri="{FF2B5EF4-FFF2-40B4-BE49-F238E27FC236}">
                <a16:creationId xmlns:a16="http://schemas.microsoft.com/office/drawing/2014/main" id="{7610DF03-8576-FB17-7FA3-85AD7B7F5021}"/>
              </a:ext>
            </a:extLst>
          </p:cNvPr>
          <p:cNvSpPr>
            <a:spLocks noGrp="1"/>
          </p:cNvSpPr>
          <p:nvPr>
            <p:ph type="sldNum" sz="quarter" idx="12"/>
          </p:nvPr>
        </p:nvSpPr>
        <p:spPr/>
        <p:txBody>
          <a:bodyPr/>
          <a:lstStyle/>
          <a:p>
            <a:fld id="{F302176B-0E47-46AC-8F43-DAB4B8A37D06}" type="slidenum">
              <a:rPr lang="tr-TR">
                <a:solidFill>
                  <a:srgbClr val="5B6973"/>
                </a:solidFill>
                <a:latin typeface="Book Antiqua"/>
              </a:rPr>
              <a:pPr/>
              <a:t>97</a:t>
            </a:fld>
            <a:endParaRPr lang="tr-TR">
              <a:solidFill>
                <a:srgbClr val="5B6973"/>
              </a:solidFill>
              <a:latin typeface="Book Antiqua"/>
            </a:endParaRPr>
          </a:p>
        </p:txBody>
      </p:sp>
      <p:sp>
        <p:nvSpPr>
          <p:cNvPr id="4" name="Başlık 3">
            <a:extLst>
              <a:ext uri="{FF2B5EF4-FFF2-40B4-BE49-F238E27FC236}">
                <a16:creationId xmlns:a16="http://schemas.microsoft.com/office/drawing/2014/main" id="{397174D4-A09D-5C35-598E-6D16D346B206}"/>
              </a:ext>
            </a:extLst>
          </p:cNvPr>
          <p:cNvSpPr>
            <a:spLocks noGrp="1"/>
          </p:cNvSpPr>
          <p:nvPr>
            <p:ph type="title"/>
          </p:nvPr>
        </p:nvSpPr>
        <p:spPr/>
        <p:txBody>
          <a:bodyPr/>
          <a:lstStyle/>
          <a:p>
            <a:r>
              <a:rPr lang="tr-TR" sz="4800" dirty="0"/>
              <a:t>KOORDİNATÖRLÜKLER</a:t>
            </a:r>
          </a:p>
        </p:txBody>
      </p:sp>
    </p:spTree>
    <p:extLst>
      <p:ext uri="{BB962C8B-B14F-4D97-AF65-F5344CB8AC3E}">
        <p14:creationId xmlns:p14="http://schemas.microsoft.com/office/powerpoint/2010/main" val="34776530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87F35358-DA85-1840-F3F6-6FE68F9D21F5}"/>
              </a:ext>
            </a:extLst>
          </p:cNvPr>
          <p:cNvSpPr>
            <a:spLocks noGrp="1"/>
          </p:cNvSpPr>
          <p:nvPr>
            <p:ph idx="1"/>
          </p:nvPr>
        </p:nvSpPr>
        <p:spPr/>
        <p:txBody>
          <a:bodyPr/>
          <a:lstStyle/>
          <a:p>
            <a:pPr algn="ctr"/>
            <a:r>
              <a:rPr lang="tr-TR" sz="2800" b="1" dirty="0"/>
              <a:t>ERASMUS KOORDİNATÖRÜ:</a:t>
            </a:r>
          </a:p>
          <a:p>
            <a:pPr algn="ctr"/>
            <a:r>
              <a:rPr lang="tr-TR" dirty="0"/>
              <a:t>Dr. Öğr. Üyesi Zuhal Çiçek</a:t>
            </a:r>
          </a:p>
          <a:p>
            <a:pPr algn="ctr"/>
            <a:endParaRPr lang="tr-TR" dirty="0"/>
          </a:p>
          <a:p>
            <a:pPr algn="ctr"/>
            <a:endParaRPr lang="tr-TR" dirty="0"/>
          </a:p>
          <a:p>
            <a:pPr algn="ctr"/>
            <a:r>
              <a:rPr lang="tr-TR" sz="2800" b="1" dirty="0"/>
              <a:t>FARABİ/MEVLANA KOORDİNATÖRÜ:</a:t>
            </a:r>
          </a:p>
          <a:p>
            <a:pPr algn="ctr"/>
            <a:r>
              <a:rPr lang="tr-TR" dirty="0"/>
              <a:t>Dr. Öğr. Üyesi Mustafa Gültekin</a:t>
            </a:r>
          </a:p>
          <a:p>
            <a:pPr algn="ctr"/>
            <a:endParaRPr lang="tr-TR" dirty="0"/>
          </a:p>
          <a:p>
            <a:pPr algn="ctr"/>
            <a:endParaRPr lang="tr-TR" dirty="0"/>
          </a:p>
          <a:p>
            <a:pPr marL="0" indent="0" algn="ctr">
              <a:buNone/>
            </a:pPr>
            <a:endParaRPr lang="tr-TR" dirty="0"/>
          </a:p>
        </p:txBody>
      </p:sp>
      <p:sp>
        <p:nvSpPr>
          <p:cNvPr id="3" name="Slayt Numarası Yer Tutucusu 2">
            <a:extLst>
              <a:ext uri="{FF2B5EF4-FFF2-40B4-BE49-F238E27FC236}">
                <a16:creationId xmlns:a16="http://schemas.microsoft.com/office/drawing/2014/main" id="{4132CED4-9581-B3AB-583C-063BA1BF1C02}"/>
              </a:ext>
            </a:extLst>
          </p:cNvPr>
          <p:cNvSpPr>
            <a:spLocks noGrp="1"/>
          </p:cNvSpPr>
          <p:nvPr>
            <p:ph type="sldNum" sz="quarter" idx="12"/>
          </p:nvPr>
        </p:nvSpPr>
        <p:spPr/>
        <p:txBody>
          <a:bodyPr/>
          <a:lstStyle/>
          <a:p>
            <a:fld id="{F302176B-0E47-46AC-8F43-DAB4B8A37D06}" type="slidenum">
              <a:rPr lang="tr-TR">
                <a:solidFill>
                  <a:srgbClr val="5B6973"/>
                </a:solidFill>
                <a:latin typeface="Book Antiqua"/>
              </a:rPr>
              <a:pPr/>
              <a:t>98</a:t>
            </a:fld>
            <a:endParaRPr lang="tr-TR">
              <a:solidFill>
                <a:srgbClr val="5B6973"/>
              </a:solidFill>
              <a:latin typeface="Book Antiqua"/>
            </a:endParaRPr>
          </a:p>
        </p:txBody>
      </p:sp>
      <p:sp>
        <p:nvSpPr>
          <p:cNvPr id="4" name="Başlık 3">
            <a:extLst>
              <a:ext uri="{FF2B5EF4-FFF2-40B4-BE49-F238E27FC236}">
                <a16:creationId xmlns:a16="http://schemas.microsoft.com/office/drawing/2014/main" id="{DAD51A9A-2F0D-9EC2-9905-E700132464AE}"/>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279262464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a:solidFill>
                  <a:srgbClr val="5B6973"/>
                </a:solidFill>
                <a:latin typeface="Book Antiqua"/>
              </a:rPr>
              <a:pPr/>
              <a:t>99</a:t>
            </a:fld>
            <a:endParaRPr lang="tr-TR">
              <a:solidFill>
                <a:srgbClr val="5B6973"/>
              </a:solidFill>
              <a:latin typeface="Book Antiqua"/>
            </a:endParaRPr>
          </a:p>
        </p:txBody>
      </p:sp>
      <p:sp>
        <p:nvSpPr>
          <p:cNvPr id="4" name="Unvan 3"/>
          <p:cNvSpPr>
            <a:spLocks noGrp="1"/>
          </p:cNvSpPr>
          <p:nvPr>
            <p:ph type="title"/>
          </p:nvPr>
        </p:nvSpPr>
        <p:spPr/>
        <p:txBody>
          <a:bodyPr/>
          <a:lstStyle/>
          <a:p>
            <a:r>
              <a:rPr lang="tr-TR" dirty="0"/>
              <a:t>Takip edilecek Sayfalar</a:t>
            </a:r>
            <a:br>
              <a:rPr lang="tr-TR" dirty="0"/>
            </a:br>
            <a:r>
              <a:rPr lang="tr-TR" sz="1800" dirty="0"/>
              <a:t>Google’a ‘’PAÜ Sosyoloji’’ yazarak ulaşabilirsiniz.</a:t>
            </a:r>
            <a:endParaRPr lang="tr-TR" dirty="0"/>
          </a:p>
        </p:txBody>
      </p:sp>
      <p:sp>
        <p:nvSpPr>
          <p:cNvPr id="5" name="İçerik Yer Tutucusu 4">
            <a:extLst>
              <a:ext uri="{FF2B5EF4-FFF2-40B4-BE49-F238E27FC236}">
                <a16:creationId xmlns:a16="http://schemas.microsoft.com/office/drawing/2014/main" id="{A76D9BB3-E3A8-4094-BAD5-3B2595A2A7DC}"/>
              </a:ext>
            </a:extLst>
          </p:cNvPr>
          <p:cNvSpPr>
            <a:spLocks noGrp="1"/>
          </p:cNvSpPr>
          <p:nvPr>
            <p:ph idx="1"/>
          </p:nvPr>
        </p:nvSpPr>
        <p:spPr/>
        <p:txBody>
          <a:bodyPr/>
          <a:lstStyle/>
          <a:p>
            <a:endParaRPr lang="tr-TR"/>
          </a:p>
        </p:txBody>
      </p:sp>
      <p:pic>
        <p:nvPicPr>
          <p:cNvPr id="6" name="Resim 5">
            <a:extLst>
              <a:ext uri="{FF2B5EF4-FFF2-40B4-BE49-F238E27FC236}">
                <a16:creationId xmlns:a16="http://schemas.microsoft.com/office/drawing/2014/main" id="{F7781D9E-CD95-482C-9AEB-7EF4AEEB1176}"/>
              </a:ext>
            </a:extLst>
          </p:cNvPr>
          <p:cNvPicPr>
            <a:picLocks noChangeAspect="1"/>
          </p:cNvPicPr>
          <p:nvPr/>
        </p:nvPicPr>
        <p:blipFill>
          <a:blip r:embed="rId2"/>
          <a:stretch>
            <a:fillRect/>
          </a:stretch>
        </p:blipFill>
        <p:spPr>
          <a:xfrm>
            <a:off x="946673" y="1624406"/>
            <a:ext cx="10327340" cy="5359395"/>
          </a:xfrm>
          <a:prstGeom prst="rect">
            <a:avLst/>
          </a:prstGeom>
        </p:spPr>
      </p:pic>
    </p:spTree>
    <p:extLst>
      <p:ext uri="{BB962C8B-B14F-4D97-AF65-F5344CB8AC3E}">
        <p14:creationId xmlns:p14="http://schemas.microsoft.com/office/powerpoint/2010/main" val="1455218510"/>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image" Target="../media/image3.jpeg"/></Relationships>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Cilt">
  <a:themeElements>
    <a:clrScheme name="Bileşik">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5488</TotalTime>
  <Words>4627</Words>
  <Application>Microsoft Office PowerPoint</Application>
  <PresentationFormat>Geniş ekran</PresentationFormat>
  <Paragraphs>742</Paragraphs>
  <Slides>103</Slides>
  <Notes>3</Notes>
  <HiddenSlides>0</HiddenSlides>
  <MMClips>0</MMClips>
  <ScaleCrop>false</ScaleCrop>
  <HeadingPairs>
    <vt:vector size="6" baseType="variant">
      <vt:variant>
        <vt:lpstr>Kullanılan Yazı Tipleri</vt:lpstr>
      </vt:variant>
      <vt:variant>
        <vt:i4>14</vt:i4>
      </vt:variant>
      <vt:variant>
        <vt:lpstr>Tema</vt:lpstr>
      </vt:variant>
      <vt:variant>
        <vt:i4>2</vt:i4>
      </vt:variant>
      <vt:variant>
        <vt:lpstr>Slayt Başlıkları</vt:lpstr>
      </vt:variant>
      <vt:variant>
        <vt:i4>103</vt:i4>
      </vt:variant>
    </vt:vector>
  </HeadingPairs>
  <TitlesOfParts>
    <vt:vector size="119" baseType="lpstr">
      <vt:lpstr>Arial</vt:lpstr>
      <vt:lpstr>Arial-BoldMT</vt:lpstr>
      <vt:lpstr>ArialMT</vt:lpstr>
      <vt:lpstr>Book Antiqua</vt:lpstr>
      <vt:lpstr>Calibri</vt:lpstr>
      <vt:lpstr>Cambria</vt:lpstr>
      <vt:lpstr>Candara</vt:lpstr>
      <vt:lpstr>Century Gothic</vt:lpstr>
      <vt:lpstr>inherit</vt:lpstr>
      <vt:lpstr>MV Boli</vt:lpstr>
      <vt:lpstr>Roboto</vt:lpstr>
      <vt:lpstr>Segoe Print</vt:lpstr>
      <vt:lpstr>Times New Roman</vt:lpstr>
      <vt:lpstr>Wingdings</vt:lpstr>
      <vt:lpstr>Uçak İzi</vt:lpstr>
      <vt:lpstr>Cilt</vt:lpstr>
      <vt:lpstr>PAMUKKALE ÜNİVERSİTESİ  oryantasyon programı 15 EYLÜL- 19 EYLÜL 2025</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ÖĞRENCİ DESTEK BİRİMİ (ÖDB)</vt:lpstr>
      <vt:lpstr>PowerPoint Sunusu</vt:lpstr>
      <vt:lpstr>KARİYER PLANLAMA VE UYGULAMA MERKEZİ</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PAMUKKALE ÜNİVERSİTESİ SOSYOLOJİ BÖLÜMÜNE HOŞGELDİNİZ</vt:lpstr>
      <vt:lpstr>İNSAN VE TOPLUM BİLİMLERİ FAKÜLTESİ</vt:lpstr>
      <vt:lpstr>SOSYOLOJİ BÖLÜMÜ</vt:lpstr>
      <vt:lpstr>PowerPoint Sunusu</vt:lpstr>
      <vt:lpstr>AKADEMİK PERSONEL</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KOORDİNATÖRLÜKLER</vt:lpstr>
      <vt:lpstr>PowerPoint Sunusu</vt:lpstr>
      <vt:lpstr>Takip edilecek Sayfalar Google’a ‘’PAÜ Sosyoloji’’ yazarak ulaşabilirsiniz.</vt:lpstr>
      <vt:lpstr>Takip edilecek Sayfalar Bölümümüzün resmi Instagram sayfası</vt:lpstr>
      <vt:lpstr>Takip Edilecek Sayfalar</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Buket Bereketli</cp:lastModifiedBy>
  <cp:revision>422</cp:revision>
  <dcterms:modified xsi:type="dcterms:W3CDTF">2025-09-16T08:56:02Z</dcterms:modified>
</cp:coreProperties>
</file>