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159"/>
  </p:notesMasterIdLst>
  <p:handoutMasterIdLst>
    <p:handoutMasterId r:id="rId160"/>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381" r:id="rId52"/>
    <p:sldId id="357" r:id="rId53"/>
    <p:sldId id="361" r:id="rId54"/>
    <p:sldId id="432" r:id="rId55"/>
    <p:sldId id="438" r:id="rId56"/>
    <p:sldId id="440" r:id="rId57"/>
    <p:sldId id="439" r:id="rId58"/>
    <p:sldId id="278" r:id="rId59"/>
    <p:sldId id="411" r:id="rId60"/>
    <p:sldId id="413" r:id="rId61"/>
    <p:sldId id="388" r:id="rId62"/>
    <p:sldId id="403" r:id="rId63"/>
    <p:sldId id="412" r:id="rId64"/>
    <p:sldId id="435" r:id="rId65"/>
    <p:sldId id="283" r:id="rId66"/>
    <p:sldId id="374" r:id="rId67"/>
    <p:sldId id="386" r:id="rId68"/>
    <p:sldId id="375" r:id="rId69"/>
    <p:sldId id="385" r:id="rId70"/>
    <p:sldId id="404" r:id="rId71"/>
    <p:sldId id="423" r:id="rId72"/>
    <p:sldId id="415" r:id="rId73"/>
    <p:sldId id="421" r:id="rId74"/>
    <p:sldId id="416" r:id="rId75"/>
    <p:sldId id="437" r:id="rId76"/>
    <p:sldId id="424" r:id="rId77"/>
    <p:sldId id="436" r:id="rId78"/>
    <p:sldId id="425" r:id="rId79"/>
    <p:sldId id="426" r:id="rId80"/>
    <p:sldId id="431" r:id="rId81"/>
    <p:sldId id="430" r:id="rId82"/>
    <p:sldId id="605" r:id="rId83"/>
    <p:sldId id="443" r:id="rId84"/>
    <p:sldId id="445" r:id="rId85"/>
    <p:sldId id="446" r:id="rId86"/>
    <p:sldId id="447" r:id="rId87"/>
    <p:sldId id="493" r:id="rId88"/>
    <p:sldId id="448" r:id="rId89"/>
    <p:sldId id="449" r:id="rId90"/>
    <p:sldId id="492" r:id="rId91"/>
    <p:sldId id="450" r:id="rId92"/>
    <p:sldId id="496" r:id="rId93"/>
    <p:sldId id="491" r:id="rId94"/>
    <p:sldId id="451" r:id="rId95"/>
    <p:sldId id="494" r:id="rId96"/>
    <p:sldId id="452" r:id="rId97"/>
    <p:sldId id="516" r:id="rId98"/>
    <p:sldId id="518" r:id="rId99"/>
    <p:sldId id="583" r:id="rId100"/>
    <p:sldId id="585" r:id="rId101"/>
    <p:sldId id="520" r:id="rId102"/>
    <p:sldId id="521" r:id="rId103"/>
    <p:sldId id="522" r:id="rId104"/>
    <p:sldId id="523" r:id="rId105"/>
    <p:sldId id="525" r:id="rId106"/>
    <p:sldId id="527" r:id="rId107"/>
    <p:sldId id="528" r:id="rId108"/>
    <p:sldId id="529" r:id="rId109"/>
    <p:sldId id="604" r:id="rId110"/>
    <p:sldId id="532" r:id="rId111"/>
    <p:sldId id="533" r:id="rId112"/>
    <p:sldId id="534" r:id="rId113"/>
    <p:sldId id="535" r:id="rId114"/>
    <p:sldId id="536" r:id="rId115"/>
    <p:sldId id="540" r:id="rId116"/>
    <p:sldId id="542" r:id="rId117"/>
    <p:sldId id="547" r:id="rId118"/>
    <p:sldId id="554" r:id="rId119"/>
    <p:sldId id="561" r:id="rId120"/>
    <p:sldId id="580" r:id="rId121"/>
    <p:sldId id="546" r:id="rId122"/>
    <p:sldId id="591" r:id="rId123"/>
    <p:sldId id="592" r:id="rId124"/>
    <p:sldId id="593" r:id="rId125"/>
    <p:sldId id="594" r:id="rId126"/>
    <p:sldId id="603" r:id="rId127"/>
    <p:sldId id="595" r:id="rId128"/>
    <p:sldId id="596" r:id="rId129"/>
    <p:sldId id="597" r:id="rId130"/>
    <p:sldId id="598" r:id="rId131"/>
    <p:sldId id="599" r:id="rId132"/>
    <p:sldId id="600" r:id="rId133"/>
    <p:sldId id="483" r:id="rId134"/>
    <p:sldId id="497" r:id="rId135"/>
    <p:sldId id="502" r:id="rId136"/>
    <p:sldId id="498" r:id="rId137"/>
    <p:sldId id="499" r:id="rId138"/>
    <p:sldId id="500" r:id="rId139"/>
    <p:sldId id="512" r:id="rId140"/>
    <p:sldId id="484" r:id="rId141"/>
    <p:sldId id="503" r:id="rId142"/>
    <p:sldId id="508" r:id="rId143"/>
    <p:sldId id="509" r:id="rId144"/>
    <p:sldId id="504" r:id="rId145"/>
    <p:sldId id="505" r:id="rId146"/>
    <p:sldId id="506" r:id="rId147"/>
    <p:sldId id="511" r:id="rId148"/>
    <p:sldId id="482" r:id="rId149"/>
    <p:sldId id="513" r:id="rId150"/>
    <p:sldId id="480" r:id="rId151"/>
    <p:sldId id="514" r:id="rId152"/>
    <p:sldId id="473" r:id="rId153"/>
    <p:sldId id="515" r:id="rId154"/>
    <p:sldId id="476" r:id="rId155"/>
    <p:sldId id="601" r:id="rId156"/>
    <p:sldId id="470" r:id="rId157"/>
    <p:sldId id="602" r:id="rId158"/>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drem Pdrem" initials="PP" lastIdx="0" clrIdx="0">
    <p:extLst>
      <p:ext uri="{19B8F6BF-5375-455C-9EA6-DF929625EA0E}">
        <p15:presenceInfo xmlns:p15="http://schemas.microsoft.com/office/powerpoint/2012/main" userId="Pdrem Pdre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002" autoAdjust="0"/>
  </p:normalViewPr>
  <p:slideViewPr>
    <p:cSldViewPr snapToGrid="0">
      <p:cViewPr varScale="1">
        <p:scale>
          <a:sx n="107" d="100"/>
          <a:sy n="107" d="100"/>
        </p:scale>
        <p:origin x="750"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t>
          </a:r>
          <a:r>
            <a:rPr lang="tr-TR" sz="1600" dirty="0" err="1"/>
            <a:t>Mahmud</a:t>
          </a:r>
          <a:r>
            <a:rPr lang="tr-TR" sz="1600" dirty="0"/>
            <a:t> GÜNGÖR </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Mehmet İNEL </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Ersan ÖZ </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CA90AC0A-26E0-4267-89D7-4DD7BEDFBD97}">
      <dgm:prSet phldrT="[Metin]"/>
      <dgm:spPr/>
      <dgm:t>
        <a:bodyPr/>
        <a:lstStyle/>
        <a:p>
          <a:r>
            <a:rPr lang="tr-TR" b="1" dirty="0"/>
            <a:t>REKTÖR YARDIMCISI</a:t>
          </a:r>
        </a:p>
        <a:p>
          <a:r>
            <a:rPr lang="tr-TR" b="0" dirty="0"/>
            <a:t>Prof. Dr. İbrahim TÜRKÇÜER </a:t>
          </a:r>
        </a:p>
      </dgm:t>
    </dgm:pt>
    <dgm:pt modelId="{461B64C8-1114-46C4-853A-DDCF6A4EEF9D}" type="parTrans" cxnId="{A34D8146-42B4-40E7-AF94-ABA52B374D65}">
      <dgm:prSet/>
      <dgm:spPr/>
      <dgm:t>
        <a:bodyPr/>
        <a:lstStyle/>
        <a:p>
          <a:endParaRPr lang="tr-TR"/>
        </a:p>
      </dgm:t>
    </dgm:pt>
    <dgm:pt modelId="{0F0280A8-0CEC-4D36-BDA9-F278E15183FD}" type="sibTrans" cxnId="{A34D8146-42B4-40E7-AF94-ABA52B374D65}">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tr-TR"/>
        </a:p>
      </dgm:t>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2"/>
      <dgm:spPr/>
    </dgm:pt>
    <dgm:pt modelId="{B72984D9-24C2-4724-8522-BEC87656CF6C}" type="pres">
      <dgm:prSet presAssocID="{3ADE898B-3499-4786-A297-02479B17B3A6}" presName="text" presStyleLbl="fgAcc0" presStyleIdx="0" presStyleCnt="2" custScaleX="133469" custLinFactNeighborX="-3762" custLinFactNeighborY="3386">
        <dgm:presLayoutVars>
          <dgm:chPref val="3"/>
        </dgm:presLayoutVars>
      </dgm:prSet>
      <dgm:spPr/>
      <dgm:t>
        <a:bodyPr/>
        <a:lstStyle/>
        <a:p>
          <a:endParaRPr lang="tr-TR"/>
        </a:p>
      </dgm:t>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t>
        <a:bodyPr/>
        <a:lstStyle/>
        <a:p>
          <a:endParaRPr lang="tr-TR"/>
        </a:p>
      </dgm:t>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t>
        <a:bodyPr/>
        <a:lstStyle/>
        <a:p>
          <a:endParaRPr lang="tr-TR"/>
        </a:p>
      </dgm:t>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t>
        <a:bodyPr/>
        <a:lstStyle/>
        <a:p>
          <a:endParaRPr lang="tr-TR"/>
        </a:p>
      </dgm:t>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t>
        <a:bodyPr/>
        <a:lstStyle/>
        <a:p>
          <a:endParaRPr lang="tr-TR"/>
        </a:p>
      </dgm:t>
    </dgm:pt>
    <dgm:pt modelId="{290755A7-AE63-4EF9-93D2-C6AB76267285}" type="pres">
      <dgm:prSet presAssocID="{93461D05-5063-40B6-84AE-716274399DC7}" presName="hierChild3" presStyleCnt="0"/>
      <dgm:spPr/>
    </dgm:pt>
    <dgm:pt modelId="{15BCE840-1266-47DB-BAEB-DDE5A894BA2A}" type="pres">
      <dgm:prSet presAssocID="{CA90AC0A-26E0-4267-89D7-4DD7BEDFBD97}" presName="hierRoot1" presStyleCnt="0"/>
      <dgm:spPr/>
    </dgm:pt>
    <dgm:pt modelId="{36224876-1629-4F16-9411-40B097C01236}" type="pres">
      <dgm:prSet presAssocID="{CA90AC0A-26E0-4267-89D7-4DD7BEDFBD97}" presName="composite" presStyleCnt="0"/>
      <dgm:spPr/>
    </dgm:pt>
    <dgm:pt modelId="{44A4A3E4-0E17-429E-A5D9-F89545115AC9}" type="pres">
      <dgm:prSet presAssocID="{CA90AC0A-26E0-4267-89D7-4DD7BEDFBD97}" presName="background" presStyleLbl="node0" presStyleIdx="1" presStyleCnt="2"/>
      <dgm:spPr/>
    </dgm:pt>
    <dgm:pt modelId="{F9BEB341-FD56-4964-992B-77787026BF5F}" type="pres">
      <dgm:prSet presAssocID="{CA90AC0A-26E0-4267-89D7-4DD7BEDFBD97}" presName="text" presStyleLbl="fgAcc0" presStyleIdx="1" presStyleCnt="2" custLinFactY="28855" custLinFactNeighborX="35106" custLinFactNeighborY="100000">
        <dgm:presLayoutVars>
          <dgm:chPref val="3"/>
        </dgm:presLayoutVars>
      </dgm:prSet>
      <dgm:spPr/>
      <dgm:t>
        <a:bodyPr/>
        <a:lstStyle/>
        <a:p>
          <a:endParaRPr lang="tr-TR"/>
        </a:p>
      </dgm:t>
    </dgm:pt>
    <dgm:pt modelId="{87D24FA5-6347-4D8C-B52E-465EAAF27617}" type="pres">
      <dgm:prSet presAssocID="{CA90AC0A-26E0-4267-89D7-4DD7BEDFBD97}" presName="hierChild2" presStyleCnt="0"/>
      <dgm:spPr/>
    </dgm:pt>
  </dgm:ptLst>
  <dgm:cxnLst>
    <dgm:cxn modelId="{A34D8146-42B4-40E7-AF94-ABA52B374D65}" srcId="{2C96B739-9F97-46C0-B76A-2CB52DFE04E6}" destId="{CA90AC0A-26E0-4267-89D7-4DD7BEDFBD97}" srcOrd="1" destOrd="0" parTransId="{461B64C8-1114-46C4-853A-DDCF6A4EEF9D}" sibTransId="{0F0280A8-0CEC-4D36-BDA9-F278E15183FD}"/>
    <dgm:cxn modelId="{8CB822B5-29B2-4BEF-83C7-F3FB9568F76E}" type="presOf" srcId="{3ADE898B-3499-4786-A297-02479B17B3A6}" destId="{B72984D9-24C2-4724-8522-BEC87656CF6C}"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136912B2-74AE-461F-A7A1-18CD98ADA46C}" type="presOf" srcId="{2C96B739-9F97-46C0-B76A-2CB52DFE04E6}" destId="{4C22544B-E17B-4FC6-BCE1-BCFBCB2168D5}" srcOrd="0" destOrd="0" presId="urn:microsoft.com/office/officeart/2005/8/layout/hierarchy1"/>
    <dgm:cxn modelId="{C5B1A44E-E442-4792-8E60-7CC2ACF88443}" type="presOf" srcId="{987259EA-9F13-4A73-A7BD-F7855D780085}" destId="{B7709C76-3FD9-417D-B1B8-51B9EB1CB2C6}" srcOrd="0" destOrd="0" presId="urn:microsoft.com/office/officeart/2005/8/layout/hierarchy1"/>
    <dgm:cxn modelId="{766D0EE6-1BFB-4529-94DE-EA1A5735E330}" type="presOf" srcId="{B8000792-2B1B-4AB5-8A13-3AF23A929897}" destId="{D9753188-1936-4EE5-8CEA-93FE745C7FE8}"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B798CCD6-16D9-44AF-BC97-FB9353EBC746}" srcId="{3ADE898B-3499-4786-A297-02479B17B3A6}" destId="{93461D05-5063-40B6-84AE-716274399DC7}" srcOrd="1" destOrd="0" parTransId="{987259EA-9F13-4A73-A7BD-F7855D780085}" sibTransId="{0717B3E4-616B-4DE4-BC7C-7884E5E3CD68}"/>
    <dgm:cxn modelId="{B0FD8ED2-6B97-470A-B751-E34CFA581B95}" type="presOf" srcId="{F35B3B63-A517-43E2-B8F4-D4F24259DAD0}" destId="{4B10727F-1291-4BCB-9E65-61C5D28F851F}" srcOrd="0" destOrd="0" presId="urn:microsoft.com/office/officeart/2005/8/layout/hierarchy1"/>
    <dgm:cxn modelId="{37242943-623C-4251-AB56-BE7463D6A93F}" type="presOf" srcId="{93461D05-5063-40B6-84AE-716274399DC7}" destId="{37603A01-88FD-45CD-9CE1-DA45075DDAFE}" srcOrd="0" destOrd="0" presId="urn:microsoft.com/office/officeart/2005/8/layout/hierarchy1"/>
    <dgm:cxn modelId="{3EDDDF62-A5F8-4BBE-B80D-B57D5C388CBA}" type="presOf" srcId="{CA90AC0A-26E0-4267-89D7-4DD7BEDFBD97}" destId="{F9BEB341-FD56-4964-992B-77787026BF5F}" srcOrd="0" destOrd="0" presId="urn:microsoft.com/office/officeart/2005/8/layout/hierarchy1"/>
    <dgm:cxn modelId="{3B7F0140-BE6D-46AF-945E-8937FA0F092B}" type="presParOf" srcId="{4C22544B-E17B-4FC6-BCE1-BCFBCB2168D5}" destId="{CAEE46B8-DE92-4967-B8E7-AD2F648EB40E}" srcOrd="0" destOrd="0" presId="urn:microsoft.com/office/officeart/2005/8/layout/hierarchy1"/>
    <dgm:cxn modelId="{A15CE20A-E11A-4CC2-B221-327D78132108}" type="presParOf" srcId="{CAEE46B8-DE92-4967-B8E7-AD2F648EB40E}" destId="{3DE78937-AE13-4118-8126-FB3DF6E08DFD}" srcOrd="0" destOrd="0" presId="urn:microsoft.com/office/officeart/2005/8/layout/hierarchy1"/>
    <dgm:cxn modelId="{964A6223-BCD4-43B5-9B68-04E3B7653E21}" type="presParOf" srcId="{3DE78937-AE13-4118-8126-FB3DF6E08DFD}" destId="{34FD37A4-28A6-49BE-B5CF-E10558B2A02E}" srcOrd="0" destOrd="0" presId="urn:microsoft.com/office/officeart/2005/8/layout/hierarchy1"/>
    <dgm:cxn modelId="{47EC2C86-A174-4063-B00B-50BDF253E330}" type="presParOf" srcId="{3DE78937-AE13-4118-8126-FB3DF6E08DFD}" destId="{B72984D9-24C2-4724-8522-BEC87656CF6C}" srcOrd="1" destOrd="0" presId="urn:microsoft.com/office/officeart/2005/8/layout/hierarchy1"/>
    <dgm:cxn modelId="{1BA53C03-3614-4833-8CB9-95E043EE686B}" type="presParOf" srcId="{CAEE46B8-DE92-4967-B8E7-AD2F648EB40E}" destId="{29C742F7-BBE2-4230-8764-2CF804B22C33}" srcOrd="1" destOrd="0" presId="urn:microsoft.com/office/officeart/2005/8/layout/hierarchy1"/>
    <dgm:cxn modelId="{93CCC0D4-C468-403D-84D9-FBD5241FB4D4}" type="presParOf" srcId="{29C742F7-BBE2-4230-8764-2CF804B22C33}" destId="{D9753188-1936-4EE5-8CEA-93FE745C7FE8}" srcOrd="0" destOrd="0" presId="urn:microsoft.com/office/officeart/2005/8/layout/hierarchy1"/>
    <dgm:cxn modelId="{802BF21A-CCE8-49C1-B55C-C34D3BC1382F}" type="presParOf" srcId="{29C742F7-BBE2-4230-8764-2CF804B22C33}" destId="{5F3DB532-7ADB-4E6F-ADD4-B3057A4BCA72}" srcOrd="1" destOrd="0" presId="urn:microsoft.com/office/officeart/2005/8/layout/hierarchy1"/>
    <dgm:cxn modelId="{FBC8F1C8-E1CD-4B25-A744-E820C9D18FCA}" type="presParOf" srcId="{5F3DB532-7ADB-4E6F-ADD4-B3057A4BCA72}" destId="{5CACF998-6723-47E9-8A18-3035EE0AB62B}" srcOrd="0" destOrd="0" presId="urn:microsoft.com/office/officeart/2005/8/layout/hierarchy1"/>
    <dgm:cxn modelId="{10B70958-C654-47DD-A0B1-987AD047BFD0}" type="presParOf" srcId="{5CACF998-6723-47E9-8A18-3035EE0AB62B}" destId="{9B2645A0-4323-45E6-A1A0-C5BE84282623}" srcOrd="0" destOrd="0" presId="urn:microsoft.com/office/officeart/2005/8/layout/hierarchy1"/>
    <dgm:cxn modelId="{57B75A25-5C9B-46FE-98F9-7B7AD4D475E8}" type="presParOf" srcId="{5CACF998-6723-47E9-8A18-3035EE0AB62B}" destId="{4B10727F-1291-4BCB-9E65-61C5D28F851F}" srcOrd="1" destOrd="0" presId="urn:microsoft.com/office/officeart/2005/8/layout/hierarchy1"/>
    <dgm:cxn modelId="{283BF6AF-9138-489D-9443-15ECC4DD4CA5}" type="presParOf" srcId="{5F3DB532-7ADB-4E6F-ADD4-B3057A4BCA72}" destId="{A335C440-440F-4EF7-9C06-7339961FDB1B}" srcOrd="1" destOrd="0" presId="urn:microsoft.com/office/officeart/2005/8/layout/hierarchy1"/>
    <dgm:cxn modelId="{E0CFF861-A2E8-476E-9F55-4C55F246D70E}" type="presParOf" srcId="{29C742F7-BBE2-4230-8764-2CF804B22C33}" destId="{B7709C76-3FD9-417D-B1B8-51B9EB1CB2C6}" srcOrd="2" destOrd="0" presId="urn:microsoft.com/office/officeart/2005/8/layout/hierarchy1"/>
    <dgm:cxn modelId="{91702008-6070-4BFC-BBF5-E8F47602FAA7}" type="presParOf" srcId="{29C742F7-BBE2-4230-8764-2CF804B22C33}" destId="{6101E8CE-0BB5-4C76-B18D-0941F7E6874A}" srcOrd="3" destOrd="0" presId="urn:microsoft.com/office/officeart/2005/8/layout/hierarchy1"/>
    <dgm:cxn modelId="{43CDB64A-ABD7-4EAA-857D-09FE33090D95}" type="presParOf" srcId="{6101E8CE-0BB5-4C76-B18D-0941F7E6874A}" destId="{32689E91-72AD-43C8-B741-DAEF33C74B7B}" srcOrd="0" destOrd="0" presId="urn:microsoft.com/office/officeart/2005/8/layout/hierarchy1"/>
    <dgm:cxn modelId="{B949FA61-B5D9-4E90-93D3-97733E30340E}" type="presParOf" srcId="{32689E91-72AD-43C8-B741-DAEF33C74B7B}" destId="{E78B7142-65A3-4D7F-A323-04923BA5A963}" srcOrd="0" destOrd="0" presId="urn:microsoft.com/office/officeart/2005/8/layout/hierarchy1"/>
    <dgm:cxn modelId="{5C11A1FE-F821-4F52-AF15-CB96E678C3B1}" type="presParOf" srcId="{32689E91-72AD-43C8-B741-DAEF33C74B7B}" destId="{37603A01-88FD-45CD-9CE1-DA45075DDAFE}" srcOrd="1" destOrd="0" presId="urn:microsoft.com/office/officeart/2005/8/layout/hierarchy1"/>
    <dgm:cxn modelId="{5B1B532E-4443-4BD4-81DC-437CED195162}" type="presParOf" srcId="{6101E8CE-0BB5-4C76-B18D-0941F7E6874A}" destId="{290755A7-AE63-4EF9-93D2-C6AB76267285}" srcOrd="1" destOrd="0" presId="urn:microsoft.com/office/officeart/2005/8/layout/hierarchy1"/>
    <dgm:cxn modelId="{593EAFA2-76B6-450F-ACA0-FD9907DC57D4}" type="presParOf" srcId="{4C22544B-E17B-4FC6-BCE1-BCFBCB2168D5}" destId="{15BCE840-1266-47DB-BAEB-DDE5A894BA2A}" srcOrd="1" destOrd="0" presId="urn:microsoft.com/office/officeart/2005/8/layout/hierarchy1"/>
    <dgm:cxn modelId="{586DFCBD-6DF2-4728-9B1C-DB7CDE21772A}" type="presParOf" srcId="{15BCE840-1266-47DB-BAEB-DDE5A894BA2A}" destId="{36224876-1629-4F16-9411-40B097C01236}" srcOrd="0" destOrd="0" presId="urn:microsoft.com/office/officeart/2005/8/layout/hierarchy1"/>
    <dgm:cxn modelId="{DC245EB0-6EE0-458D-AA2E-8585876F8C0E}" type="presParOf" srcId="{36224876-1629-4F16-9411-40B097C01236}" destId="{44A4A3E4-0E17-429E-A5D9-F89545115AC9}" srcOrd="0" destOrd="0" presId="urn:microsoft.com/office/officeart/2005/8/layout/hierarchy1"/>
    <dgm:cxn modelId="{073E1261-F212-4DD7-B82A-94B36D5D1280}" type="presParOf" srcId="{36224876-1629-4F16-9411-40B097C01236}" destId="{F9BEB341-FD56-4964-992B-77787026BF5F}" srcOrd="1" destOrd="0" presId="urn:microsoft.com/office/officeart/2005/8/layout/hierarchy1"/>
    <dgm:cxn modelId="{97AF97A5-07D4-41A8-B1DD-FC6682921571}" type="presParOf" srcId="{15BCE840-1266-47DB-BAEB-DDE5A894BA2A}" destId="{87D24FA5-6347-4D8C-B52E-465EAAF2761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DCCA42-EF93-4C12-A13B-175A83B94CC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5F9D89C7-8144-4DBB-80A3-5F00F0A05318}">
      <dgm:prSet custT="1"/>
      <dgm:spPr/>
      <dgm:t>
        <a:bodyPr/>
        <a:lstStyle/>
        <a:p>
          <a:pPr algn="ctr" rtl="0"/>
          <a:r>
            <a:rPr lang="tr-TR" sz="1400" b="1" dirty="0"/>
            <a:t>** Gastronomi ve Mutfak Sanatları Bölümü’nde 1 Profesör Doktor, 2 Doçent Doktor, 2 Doktor Öğretim Üyesi ve                                           1 Öğretim Görevlisi görev yapmaktadır. </a:t>
          </a:r>
        </a:p>
      </dgm:t>
    </dgm:pt>
    <dgm:pt modelId="{A8BBFDEB-260F-4FFA-9B1E-A4856DEC6334}" type="parTrans" cxnId="{DD242DB6-6255-455E-942E-6307E29CEE0F}">
      <dgm:prSet/>
      <dgm:spPr/>
      <dgm:t>
        <a:bodyPr/>
        <a:lstStyle/>
        <a:p>
          <a:endParaRPr lang="tr-TR"/>
        </a:p>
      </dgm:t>
    </dgm:pt>
    <dgm:pt modelId="{D37911AF-4A1E-4156-9578-FFA5FD7D43BB}" type="sibTrans" cxnId="{DD242DB6-6255-455E-942E-6307E29CEE0F}">
      <dgm:prSet/>
      <dgm:spPr/>
      <dgm:t>
        <a:bodyPr/>
        <a:lstStyle/>
        <a:p>
          <a:endParaRPr lang="tr-TR"/>
        </a:p>
      </dgm:t>
    </dgm:pt>
    <dgm:pt modelId="{75F6831C-7160-4DCC-82E8-DAEC3D6ED240}" type="pres">
      <dgm:prSet presAssocID="{B7DCCA42-EF93-4C12-A13B-175A83B94CCF}" presName="linear" presStyleCnt="0">
        <dgm:presLayoutVars>
          <dgm:animLvl val="lvl"/>
          <dgm:resizeHandles val="exact"/>
        </dgm:presLayoutVars>
      </dgm:prSet>
      <dgm:spPr/>
      <dgm:t>
        <a:bodyPr/>
        <a:lstStyle/>
        <a:p>
          <a:endParaRPr lang="tr-TR"/>
        </a:p>
      </dgm:t>
    </dgm:pt>
    <dgm:pt modelId="{AFED65D7-FF89-4A49-94C1-5ED0A72D5DB5}" type="pres">
      <dgm:prSet presAssocID="{5F9D89C7-8144-4DBB-80A3-5F00F0A05318}" presName="parentText" presStyleLbl="node1" presStyleIdx="0" presStyleCnt="1">
        <dgm:presLayoutVars>
          <dgm:chMax val="0"/>
          <dgm:bulletEnabled val="1"/>
        </dgm:presLayoutVars>
      </dgm:prSet>
      <dgm:spPr/>
      <dgm:t>
        <a:bodyPr/>
        <a:lstStyle/>
        <a:p>
          <a:endParaRPr lang="tr-TR"/>
        </a:p>
      </dgm:t>
    </dgm:pt>
  </dgm:ptLst>
  <dgm:cxnLst>
    <dgm:cxn modelId="{0FDB7831-08D7-4089-A396-FDF796E2248B}" type="presOf" srcId="{5F9D89C7-8144-4DBB-80A3-5F00F0A05318}" destId="{AFED65D7-FF89-4A49-94C1-5ED0A72D5DB5}" srcOrd="0" destOrd="0" presId="urn:microsoft.com/office/officeart/2005/8/layout/vList2"/>
    <dgm:cxn modelId="{DD242DB6-6255-455E-942E-6307E29CEE0F}" srcId="{B7DCCA42-EF93-4C12-A13B-175A83B94CCF}" destId="{5F9D89C7-8144-4DBB-80A3-5F00F0A05318}" srcOrd="0" destOrd="0" parTransId="{A8BBFDEB-260F-4FFA-9B1E-A4856DEC6334}" sibTransId="{D37911AF-4A1E-4156-9578-FFA5FD7D43BB}"/>
    <dgm:cxn modelId="{E9A5C648-F143-419C-B3F0-01343BBEC870}" type="presOf" srcId="{B7DCCA42-EF93-4C12-A13B-175A83B94CCF}" destId="{75F6831C-7160-4DCC-82E8-DAEC3D6ED240}" srcOrd="0" destOrd="0" presId="urn:microsoft.com/office/officeart/2005/8/layout/vList2"/>
    <dgm:cxn modelId="{D40396A8-C8EC-4D96-B9E2-6FFCEADF776A}" type="presParOf" srcId="{75F6831C-7160-4DCC-82E8-DAEC3D6ED240}" destId="{AFED65D7-FF89-4A49-94C1-5ED0A72D5DB5}"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DCCA42-EF93-4C12-A13B-175A83B94CC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5F9D89C7-8144-4DBB-80A3-5F00F0A05318}">
      <dgm:prSet custT="1"/>
      <dgm:spPr/>
      <dgm:t>
        <a:bodyPr/>
        <a:lstStyle/>
        <a:p>
          <a:pPr algn="ctr" rtl="0"/>
          <a:r>
            <a:rPr lang="tr-TR" sz="1400" b="1" dirty="0"/>
            <a:t>** Gastronomi ve Mutfak Sanatları Bölümü’nde 1 Profesör Doktor, 2 Doçent Doktor, 2 Doktor Öğretim Üyesi ve                                           1 Öğretim Görevlisi görev yapmaktadır. </a:t>
          </a:r>
        </a:p>
      </dgm:t>
    </dgm:pt>
    <dgm:pt modelId="{A8BBFDEB-260F-4FFA-9B1E-A4856DEC6334}" type="parTrans" cxnId="{DD242DB6-6255-455E-942E-6307E29CEE0F}">
      <dgm:prSet/>
      <dgm:spPr/>
      <dgm:t>
        <a:bodyPr/>
        <a:lstStyle/>
        <a:p>
          <a:endParaRPr lang="tr-TR"/>
        </a:p>
      </dgm:t>
    </dgm:pt>
    <dgm:pt modelId="{D37911AF-4A1E-4156-9578-FFA5FD7D43BB}" type="sibTrans" cxnId="{DD242DB6-6255-455E-942E-6307E29CEE0F}">
      <dgm:prSet/>
      <dgm:spPr/>
      <dgm:t>
        <a:bodyPr/>
        <a:lstStyle/>
        <a:p>
          <a:endParaRPr lang="tr-TR"/>
        </a:p>
      </dgm:t>
    </dgm:pt>
    <dgm:pt modelId="{75F6831C-7160-4DCC-82E8-DAEC3D6ED240}" type="pres">
      <dgm:prSet presAssocID="{B7DCCA42-EF93-4C12-A13B-175A83B94CCF}" presName="linear" presStyleCnt="0">
        <dgm:presLayoutVars>
          <dgm:animLvl val="lvl"/>
          <dgm:resizeHandles val="exact"/>
        </dgm:presLayoutVars>
      </dgm:prSet>
      <dgm:spPr/>
      <dgm:t>
        <a:bodyPr/>
        <a:lstStyle/>
        <a:p>
          <a:endParaRPr lang="tr-TR"/>
        </a:p>
      </dgm:t>
    </dgm:pt>
    <dgm:pt modelId="{AFED65D7-FF89-4A49-94C1-5ED0A72D5DB5}" type="pres">
      <dgm:prSet presAssocID="{5F9D89C7-8144-4DBB-80A3-5F00F0A05318}" presName="parentText" presStyleLbl="node1" presStyleIdx="0" presStyleCnt="1">
        <dgm:presLayoutVars>
          <dgm:chMax val="0"/>
          <dgm:bulletEnabled val="1"/>
        </dgm:presLayoutVars>
      </dgm:prSet>
      <dgm:spPr/>
      <dgm:t>
        <a:bodyPr/>
        <a:lstStyle/>
        <a:p>
          <a:endParaRPr lang="tr-TR"/>
        </a:p>
      </dgm:t>
    </dgm:pt>
  </dgm:ptLst>
  <dgm:cxnLst>
    <dgm:cxn modelId="{0FDB7831-08D7-4089-A396-FDF796E2248B}" type="presOf" srcId="{5F9D89C7-8144-4DBB-80A3-5F00F0A05318}" destId="{AFED65D7-FF89-4A49-94C1-5ED0A72D5DB5}" srcOrd="0" destOrd="0" presId="urn:microsoft.com/office/officeart/2005/8/layout/vList2"/>
    <dgm:cxn modelId="{DD242DB6-6255-455E-942E-6307E29CEE0F}" srcId="{B7DCCA42-EF93-4C12-A13B-175A83B94CCF}" destId="{5F9D89C7-8144-4DBB-80A3-5F00F0A05318}" srcOrd="0" destOrd="0" parTransId="{A8BBFDEB-260F-4FFA-9B1E-A4856DEC6334}" sibTransId="{D37911AF-4A1E-4156-9578-FFA5FD7D43BB}"/>
    <dgm:cxn modelId="{E9A5C648-F143-419C-B3F0-01343BBEC870}" type="presOf" srcId="{B7DCCA42-EF93-4C12-A13B-175A83B94CCF}" destId="{75F6831C-7160-4DCC-82E8-DAEC3D6ED240}" srcOrd="0" destOrd="0" presId="urn:microsoft.com/office/officeart/2005/8/layout/vList2"/>
    <dgm:cxn modelId="{D40396A8-C8EC-4D96-B9E2-6FFCEADF776A}" type="presParOf" srcId="{75F6831C-7160-4DCC-82E8-DAEC3D6ED240}" destId="{AFED65D7-FF89-4A49-94C1-5ED0A72D5DB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703425-CF4A-43F8-9FF0-9ECEF764B23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D352EDC1-1CDD-4B98-B1F8-455E98EC008A}">
      <dgm:prSet/>
      <dgm:spPr/>
      <dgm:t>
        <a:bodyPr/>
        <a:lstStyle/>
        <a:p>
          <a:pPr rtl="0"/>
          <a:r>
            <a:rPr lang="tr-TR" sz="1400" b="1" dirty="0"/>
            <a:t>*** Rekreasyon Yönetimi Bölümü’nde 3 Doçent Doktor görev yapmaktadır.</a:t>
          </a:r>
        </a:p>
      </dgm:t>
    </dgm:pt>
    <dgm:pt modelId="{8658F711-7419-480B-8932-535F5AE7F85E}" type="parTrans" cxnId="{D2D21ABD-07D5-4641-81F2-6B4D287B5049}">
      <dgm:prSet/>
      <dgm:spPr/>
      <dgm:t>
        <a:bodyPr/>
        <a:lstStyle/>
        <a:p>
          <a:endParaRPr lang="tr-TR"/>
        </a:p>
      </dgm:t>
    </dgm:pt>
    <dgm:pt modelId="{1ACE25F3-123D-44DF-8423-6477B4AA11BE}" type="sibTrans" cxnId="{D2D21ABD-07D5-4641-81F2-6B4D287B5049}">
      <dgm:prSet/>
      <dgm:spPr/>
      <dgm:t>
        <a:bodyPr/>
        <a:lstStyle/>
        <a:p>
          <a:endParaRPr lang="tr-TR"/>
        </a:p>
      </dgm:t>
    </dgm:pt>
    <dgm:pt modelId="{59E4F27D-1CDB-41EF-9795-C3A701C43EF3}" type="pres">
      <dgm:prSet presAssocID="{01703425-CF4A-43F8-9FF0-9ECEF764B232}" presName="linear" presStyleCnt="0">
        <dgm:presLayoutVars>
          <dgm:animLvl val="lvl"/>
          <dgm:resizeHandles val="exact"/>
        </dgm:presLayoutVars>
      </dgm:prSet>
      <dgm:spPr/>
      <dgm:t>
        <a:bodyPr/>
        <a:lstStyle/>
        <a:p>
          <a:endParaRPr lang="tr-TR"/>
        </a:p>
      </dgm:t>
    </dgm:pt>
    <dgm:pt modelId="{9FF0B88E-3825-408E-9B84-99AF53FAB2EA}" type="pres">
      <dgm:prSet presAssocID="{D352EDC1-1CDD-4B98-B1F8-455E98EC008A}" presName="parentText" presStyleLbl="node1" presStyleIdx="0" presStyleCnt="1">
        <dgm:presLayoutVars>
          <dgm:chMax val="0"/>
          <dgm:bulletEnabled val="1"/>
        </dgm:presLayoutVars>
      </dgm:prSet>
      <dgm:spPr/>
      <dgm:t>
        <a:bodyPr/>
        <a:lstStyle/>
        <a:p>
          <a:endParaRPr lang="tr-TR"/>
        </a:p>
      </dgm:t>
    </dgm:pt>
  </dgm:ptLst>
  <dgm:cxnLst>
    <dgm:cxn modelId="{9705BD72-9139-46C2-A105-0A0478C1614B}" type="presOf" srcId="{D352EDC1-1CDD-4B98-B1F8-455E98EC008A}" destId="{9FF0B88E-3825-408E-9B84-99AF53FAB2EA}" srcOrd="0" destOrd="0" presId="urn:microsoft.com/office/officeart/2005/8/layout/vList2"/>
    <dgm:cxn modelId="{83D808F2-3AD8-4B23-A3F9-391C10B33F57}" type="presOf" srcId="{01703425-CF4A-43F8-9FF0-9ECEF764B232}" destId="{59E4F27D-1CDB-41EF-9795-C3A701C43EF3}" srcOrd="0" destOrd="0" presId="urn:microsoft.com/office/officeart/2005/8/layout/vList2"/>
    <dgm:cxn modelId="{D2D21ABD-07D5-4641-81F2-6B4D287B5049}" srcId="{01703425-CF4A-43F8-9FF0-9ECEF764B232}" destId="{D352EDC1-1CDD-4B98-B1F8-455E98EC008A}" srcOrd="0" destOrd="0" parTransId="{8658F711-7419-480B-8932-535F5AE7F85E}" sibTransId="{1ACE25F3-123D-44DF-8423-6477B4AA11BE}"/>
    <dgm:cxn modelId="{3BEFB921-496B-41B1-8080-FBF103D71113}" type="presParOf" srcId="{59E4F27D-1CDB-41EF-9795-C3A701C43EF3}" destId="{9FF0B88E-3825-408E-9B84-99AF53FAB2EA}"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7D36817-B698-4463-99AA-A060E7FD805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74D6B599-C47D-4A9A-990A-47E5CD217DE7}">
      <dgm:prSet custT="1"/>
      <dgm:spPr/>
      <dgm:t>
        <a:bodyPr/>
        <a:lstStyle/>
        <a:p>
          <a:pPr rtl="0"/>
          <a:r>
            <a:rPr lang="en-US" sz="1400" b="1" dirty="0"/>
            <a:t>***</a:t>
          </a:r>
          <a:r>
            <a:rPr lang="tr-TR" sz="1400" b="1" dirty="0"/>
            <a:t>Turizm  İşletmeciliği Bölümü’nde 1 Profesör Doktor, 3 Doçent Doktor, 5 Doktor Öğretim Üyesi görev yapmaktadır</a:t>
          </a:r>
          <a:r>
            <a:rPr lang="en-US" sz="1400" b="1" dirty="0"/>
            <a:t>.</a:t>
          </a:r>
          <a:endParaRPr lang="tr-TR" sz="1400" b="1" dirty="0"/>
        </a:p>
      </dgm:t>
    </dgm:pt>
    <dgm:pt modelId="{E182FE2C-F846-45D8-A6DE-52B58C937D72}" type="parTrans" cxnId="{B00B9752-A6B7-4C44-8CC9-48EF2715DA96}">
      <dgm:prSet/>
      <dgm:spPr/>
      <dgm:t>
        <a:bodyPr/>
        <a:lstStyle/>
        <a:p>
          <a:endParaRPr lang="tr-TR" sz="2000" b="1"/>
        </a:p>
      </dgm:t>
    </dgm:pt>
    <dgm:pt modelId="{4D136067-9E58-4E09-A628-0A85F46B751F}" type="sibTrans" cxnId="{B00B9752-A6B7-4C44-8CC9-48EF2715DA96}">
      <dgm:prSet/>
      <dgm:spPr/>
      <dgm:t>
        <a:bodyPr/>
        <a:lstStyle/>
        <a:p>
          <a:endParaRPr lang="tr-TR" sz="2000" b="1"/>
        </a:p>
      </dgm:t>
    </dgm:pt>
    <dgm:pt modelId="{4937835E-F7A3-4D79-917C-C1924B0A9374}" type="pres">
      <dgm:prSet presAssocID="{67D36817-B698-4463-99AA-A060E7FD8052}" presName="linear" presStyleCnt="0">
        <dgm:presLayoutVars>
          <dgm:animLvl val="lvl"/>
          <dgm:resizeHandles val="exact"/>
        </dgm:presLayoutVars>
      </dgm:prSet>
      <dgm:spPr/>
      <dgm:t>
        <a:bodyPr/>
        <a:lstStyle/>
        <a:p>
          <a:endParaRPr lang="tr-TR"/>
        </a:p>
      </dgm:t>
    </dgm:pt>
    <dgm:pt modelId="{0D8A5D98-BE19-4594-A529-D040A835C0A5}" type="pres">
      <dgm:prSet presAssocID="{74D6B599-C47D-4A9A-990A-47E5CD217DE7}" presName="parentText" presStyleLbl="node1" presStyleIdx="0" presStyleCnt="1" custLinFactNeighborY="-2525">
        <dgm:presLayoutVars>
          <dgm:chMax val="0"/>
          <dgm:bulletEnabled val="1"/>
        </dgm:presLayoutVars>
      </dgm:prSet>
      <dgm:spPr/>
      <dgm:t>
        <a:bodyPr/>
        <a:lstStyle/>
        <a:p>
          <a:endParaRPr lang="tr-TR"/>
        </a:p>
      </dgm:t>
    </dgm:pt>
  </dgm:ptLst>
  <dgm:cxnLst>
    <dgm:cxn modelId="{941BA70C-070B-45AE-9F8C-AC6CB7203849}" type="presOf" srcId="{67D36817-B698-4463-99AA-A060E7FD8052}" destId="{4937835E-F7A3-4D79-917C-C1924B0A9374}" srcOrd="0" destOrd="0" presId="urn:microsoft.com/office/officeart/2005/8/layout/vList2"/>
    <dgm:cxn modelId="{B00B9752-A6B7-4C44-8CC9-48EF2715DA96}" srcId="{67D36817-B698-4463-99AA-A060E7FD8052}" destId="{74D6B599-C47D-4A9A-990A-47E5CD217DE7}" srcOrd="0" destOrd="0" parTransId="{E182FE2C-F846-45D8-A6DE-52B58C937D72}" sibTransId="{4D136067-9E58-4E09-A628-0A85F46B751F}"/>
    <dgm:cxn modelId="{34B104B7-C8C6-444B-9EF6-31E7EEB13F55}" type="presOf" srcId="{74D6B599-C47D-4A9A-990A-47E5CD217DE7}" destId="{0D8A5D98-BE19-4594-A529-D040A835C0A5}" srcOrd="0" destOrd="0" presId="urn:microsoft.com/office/officeart/2005/8/layout/vList2"/>
    <dgm:cxn modelId="{2ECFE0ED-CBB1-4CDF-9BBE-7EE925C40F99}" type="presParOf" srcId="{4937835E-F7A3-4D79-917C-C1924B0A9374}" destId="{0D8A5D98-BE19-4594-A529-D040A835C0A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7D36817-B698-4463-99AA-A060E7FD805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74D6B599-C47D-4A9A-990A-47E5CD217DE7}">
      <dgm:prSet custT="1"/>
      <dgm:spPr/>
      <dgm:t>
        <a:bodyPr/>
        <a:lstStyle/>
        <a:p>
          <a:pPr rtl="0"/>
          <a:r>
            <a:rPr lang="en-US" sz="1400" b="1" dirty="0"/>
            <a:t>***</a:t>
          </a:r>
          <a:r>
            <a:rPr lang="tr-TR" sz="1400" b="1" dirty="0"/>
            <a:t>Turizm Rehberliği Bölümü’nde 3 Profesör Doktor, 1 Doçent Doktor, 1 Doktor Öğretim Üyesi görev yapmaktadır</a:t>
          </a:r>
          <a:r>
            <a:rPr lang="en-US" sz="1400" b="1" dirty="0"/>
            <a:t>.</a:t>
          </a:r>
          <a:endParaRPr lang="tr-TR" sz="1400" dirty="0"/>
        </a:p>
      </dgm:t>
    </dgm:pt>
    <dgm:pt modelId="{E182FE2C-F846-45D8-A6DE-52B58C937D72}" type="parTrans" cxnId="{B00B9752-A6B7-4C44-8CC9-48EF2715DA96}">
      <dgm:prSet/>
      <dgm:spPr/>
      <dgm:t>
        <a:bodyPr/>
        <a:lstStyle/>
        <a:p>
          <a:endParaRPr lang="tr-TR" sz="2400"/>
        </a:p>
      </dgm:t>
    </dgm:pt>
    <dgm:pt modelId="{4D136067-9E58-4E09-A628-0A85F46B751F}" type="sibTrans" cxnId="{B00B9752-A6B7-4C44-8CC9-48EF2715DA96}">
      <dgm:prSet/>
      <dgm:spPr/>
      <dgm:t>
        <a:bodyPr/>
        <a:lstStyle/>
        <a:p>
          <a:endParaRPr lang="tr-TR" sz="2400"/>
        </a:p>
      </dgm:t>
    </dgm:pt>
    <dgm:pt modelId="{4937835E-F7A3-4D79-917C-C1924B0A9374}" type="pres">
      <dgm:prSet presAssocID="{67D36817-B698-4463-99AA-A060E7FD8052}" presName="linear" presStyleCnt="0">
        <dgm:presLayoutVars>
          <dgm:animLvl val="lvl"/>
          <dgm:resizeHandles val="exact"/>
        </dgm:presLayoutVars>
      </dgm:prSet>
      <dgm:spPr/>
      <dgm:t>
        <a:bodyPr/>
        <a:lstStyle/>
        <a:p>
          <a:endParaRPr lang="tr-TR"/>
        </a:p>
      </dgm:t>
    </dgm:pt>
    <dgm:pt modelId="{0D8A5D98-BE19-4594-A529-D040A835C0A5}" type="pres">
      <dgm:prSet presAssocID="{74D6B599-C47D-4A9A-990A-47E5CD217DE7}" presName="parentText" presStyleLbl="node1" presStyleIdx="0" presStyleCnt="1" custLinFactNeighborX="4011" custLinFactNeighborY="-81626">
        <dgm:presLayoutVars>
          <dgm:chMax val="0"/>
          <dgm:bulletEnabled val="1"/>
        </dgm:presLayoutVars>
      </dgm:prSet>
      <dgm:spPr/>
      <dgm:t>
        <a:bodyPr/>
        <a:lstStyle/>
        <a:p>
          <a:endParaRPr lang="tr-TR"/>
        </a:p>
      </dgm:t>
    </dgm:pt>
  </dgm:ptLst>
  <dgm:cxnLst>
    <dgm:cxn modelId="{ED52AB6A-F217-4E6F-B908-AB4C4E4C4FC6}" type="presOf" srcId="{67D36817-B698-4463-99AA-A060E7FD8052}" destId="{4937835E-F7A3-4D79-917C-C1924B0A9374}" srcOrd="0" destOrd="0" presId="urn:microsoft.com/office/officeart/2005/8/layout/vList2"/>
    <dgm:cxn modelId="{B00B9752-A6B7-4C44-8CC9-48EF2715DA96}" srcId="{67D36817-B698-4463-99AA-A060E7FD8052}" destId="{74D6B599-C47D-4A9A-990A-47E5CD217DE7}" srcOrd="0" destOrd="0" parTransId="{E182FE2C-F846-45D8-A6DE-52B58C937D72}" sibTransId="{4D136067-9E58-4E09-A628-0A85F46B751F}"/>
    <dgm:cxn modelId="{0AF7EE22-F0B3-402A-9057-395C8793D9A2}" type="presOf" srcId="{74D6B599-C47D-4A9A-990A-47E5CD217DE7}" destId="{0D8A5D98-BE19-4594-A529-D040A835C0A5}" srcOrd="0" destOrd="0" presId="urn:microsoft.com/office/officeart/2005/8/layout/vList2"/>
    <dgm:cxn modelId="{65E60930-EA1C-47A4-BA9A-AE3DA1987E66}" type="presParOf" srcId="{4937835E-F7A3-4D79-917C-C1924B0A9374}" destId="{0D8A5D98-BE19-4594-A529-D040A835C0A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BDE1150-38D6-4CD4-91DC-283ACD23607A}"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tr-TR"/>
        </a:p>
      </dgm:t>
    </dgm:pt>
    <dgm:pt modelId="{92E1213E-6FE2-4945-959B-5DC211A64D28}">
      <dgm:prSet/>
      <dgm:spPr/>
      <dgm:t>
        <a:bodyPr/>
        <a:lstStyle/>
        <a:p>
          <a:pPr rtl="0"/>
          <a:r>
            <a:rPr lang="tr-TR" b="1" baseline="0" dirty="0"/>
            <a:t>TURİZM FAKÜLTESİ - İLETİŞİM</a:t>
          </a:r>
          <a:endParaRPr lang="tr-TR" dirty="0"/>
        </a:p>
      </dgm:t>
    </dgm:pt>
    <dgm:pt modelId="{7F59C8F8-7843-4C02-9B1F-E17966931C34}" type="parTrans" cxnId="{E2EFB032-1959-4C8E-B8E2-7A7FE849DB08}">
      <dgm:prSet/>
      <dgm:spPr/>
      <dgm:t>
        <a:bodyPr/>
        <a:lstStyle/>
        <a:p>
          <a:endParaRPr lang="tr-TR"/>
        </a:p>
      </dgm:t>
    </dgm:pt>
    <dgm:pt modelId="{316B4296-283A-454F-AB8C-D26029B56B61}" type="sibTrans" cxnId="{E2EFB032-1959-4C8E-B8E2-7A7FE849DB08}">
      <dgm:prSet/>
      <dgm:spPr/>
      <dgm:t>
        <a:bodyPr/>
        <a:lstStyle/>
        <a:p>
          <a:endParaRPr lang="tr-TR"/>
        </a:p>
      </dgm:t>
    </dgm:pt>
    <dgm:pt modelId="{92E5B1C4-1752-41F5-A0BB-CC17A962B20D}" type="pres">
      <dgm:prSet presAssocID="{CBDE1150-38D6-4CD4-91DC-283ACD23607A}" presName="linear" presStyleCnt="0">
        <dgm:presLayoutVars>
          <dgm:animLvl val="lvl"/>
          <dgm:resizeHandles val="exact"/>
        </dgm:presLayoutVars>
      </dgm:prSet>
      <dgm:spPr/>
      <dgm:t>
        <a:bodyPr/>
        <a:lstStyle/>
        <a:p>
          <a:endParaRPr lang="tr-TR"/>
        </a:p>
      </dgm:t>
    </dgm:pt>
    <dgm:pt modelId="{A1D7DA2A-AB7F-45FD-9386-9E743FA587D5}" type="pres">
      <dgm:prSet presAssocID="{92E1213E-6FE2-4945-959B-5DC211A64D28}" presName="parentText" presStyleLbl="node1" presStyleIdx="0" presStyleCnt="1" custLinFactNeighborX="1146" custLinFactNeighborY="34186">
        <dgm:presLayoutVars>
          <dgm:chMax val="0"/>
          <dgm:bulletEnabled val="1"/>
        </dgm:presLayoutVars>
      </dgm:prSet>
      <dgm:spPr/>
      <dgm:t>
        <a:bodyPr/>
        <a:lstStyle/>
        <a:p>
          <a:endParaRPr lang="tr-TR"/>
        </a:p>
      </dgm:t>
    </dgm:pt>
  </dgm:ptLst>
  <dgm:cxnLst>
    <dgm:cxn modelId="{41834A9A-2D29-4E90-80EA-1A3586D3E81D}" type="presOf" srcId="{92E1213E-6FE2-4945-959B-5DC211A64D28}" destId="{A1D7DA2A-AB7F-45FD-9386-9E743FA587D5}" srcOrd="0" destOrd="0" presId="urn:microsoft.com/office/officeart/2005/8/layout/vList2"/>
    <dgm:cxn modelId="{E2EFB032-1959-4C8E-B8E2-7A7FE849DB08}" srcId="{CBDE1150-38D6-4CD4-91DC-283ACD23607A}" destId="{92E1213E-6FE2-4945-959B-5DC211A64D28}" srcOrd="0" destOrd="0" parTransId="{7F59C8F8-7843-4C02-9B1F-E17966931C34}" sibTransId="{316B4296-283A-454F-AB8C-D26029B56B61}"/>
    <dgm:cxn modelId="{9C79ABAF-9DC5-42A7-A81B-04561D4A55A5}" type="presOf" srcId="{CBDE1150-38D6-4CD4-91DC-283ACD23607A}" destId="{92E5B1C4-1752-41F5-A0BB-CC17A962B20D}" srcOrd="0" destOrd="0" presId="urn:microsoft.com/office/officeart/2005/8/layout/vList2"/>
    <dgm:cxn modelId="{3021C3A1-DC9B-4D0A-B946-E2B4662E892B}" type="presParOf" srcId="{92E5B1C4-1752-41F5-A0BB-CC17A962B20D}" destId="{A1D7DA2A-AB7F-45FD-9386-9E743FA587D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Fatih IŞIK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YARDIMCISI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Bilal BOZOĞLU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t>
        <a:bodyPr/>
        <a:lstStyle/>
        <a:p>
          <a:endParaRPr lang="tr-TR"/>
        </a:p>
      </dgm:t>
    </dgm:pt>
    <dgm:pt modelId="{7199509C-36DF-4ED5-8926-0C2B2505BC90}" type="pres">
      <dgm:prSet presAssocID="{B373045E-D1DD-4606-B10D-55423BA9EAA9}" presName="rootConnector1" presStyleLbl="node1" presStyleIdx="0" presStyleCnt="0"/>
      <dgm:spPr/>
      <dgm:t>
        <a:bodyPr/>
        <a:lstStyle/>
        <a:p>
          <a:endParaRPr lang="tr-TR"/>
        </a:p>
      </dgm:t>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t>
        <a:bodyPr/>
        <a:lstStyle/>
        <a:p>
          <a:endParaRPr lang="tr-TR"/>
        </a:p>
      </dgm:t>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t>
        <a:bodyPr/>
        <a:lstStyle/>
        <a:p>
          <a:endParaRPr lang="tr-TR"/>
        </a:p>
      </dgm:t>
    </dgm:pt>
    <dgm:pt modelId="{BCFDFC24-081F-4312-B77E-A359892F16CF}" type="pres">
      <dgm:prSet presAssocID="{A56C28C3-D77D-4804-84E4-EBEA4546375C}" presName="rootConnector" presStyleLbl="node2" presStyleIdx="0" presStyleCnt="4"/>
      <dgm:spPr/>
      <dgm:t>
        <a:bodyPr/>
        <a:lstStyle/>
        <a:p>
          <a:endParaRPr lang="tr-TR"/>
        </a:p>
      </dgm:t>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t>
        <a:bodyPr/>
        <a:lstStyle/>
        <a:p>
          <a:endParaRPr lang="tr-TR"/>
        </a:p>
      </dgm:t>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t>
        <a:bodyPr/>
        <a:lstStyle/>
        <a:p>
          <a:endParaRPr lang="tr-TR"/>
        </a:p>
      </dgm:t>
    </dgm:pt>
    <dgm:pt modelId="{35D33F6A-5326-4DAD-8696-F79EDF32548C}" type="pres">
      <dgm:prSet presAssocID="{94E2E353-62E2-4218-BFBF-C03F2B070231}" presName="rootConnector" presStyleLbl="node2" presStyleIdx="1" presStyleCnt="4"/>
      <dgm:spPr/>
      <dgm:t>
        <a:bodyPr/>
        <a:lstStyle/>
        <a:p>
          <a:endParaRPr lang="tr-TR"/>
        </a:p>
      </dgm:t>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t>
        <a:bodyPr/>
        <a:lstStyle/>
        <a:p>
          <a:endParaRPr lang="tr-TR"/>
        </a:p>
      </dgm:t>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t>
        <a:bodyPr/>
        <a:lstStyle/>
        <a:p>
          <a:endParaRPr lang="tr-TR"/>
        </a:p>
      </dgm:t>
    </dgm:pt>
    <dgm:pt modelId="{E80218A6-574C-4898-A0CA-56319FDEF6C5}" type="pres">
      <dgm:prSet presAssocID="{EE18A607-5585-4511-B7FC-32B052D1CA6C}" presName="rootConnector" presStyleLbl="node3" presStyleIdx="0" presStyleCnt="1"/>
      <dgm:spPr/>
      <dgm:t>
        <a:bodyPr/>
        <a:lstStyle/>
        <a:p>
          <a:endParaRPr lang="tr-TR"/>
        </a:p>
      </dgm:t>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t>
        <a:bodyPr/>
        <a:lstStyle/>
        <a:p>
          <a:endParaRPr lang="tr-TR"/>
        </a:p>
      </dgm:t>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t>
        <a:bodyPr/>
        <a:lstStyle/>
        <a:p>
          <a:endParaRPr lang="tr-TR"/>
        </a:p>
      </dgm:t>
    </dgm:pt>
    <dgm:pt modelId="{CCA1E7E8-2309-4340-B6D1-B91289C147B1}" type="pres">
      <dgm:prSet presAssocID="{B627F02D-E4EC-40BA-879F-B4B11A5E50ED}" presName="rootConnector" presStyleLbl="node4" presStyleIdx="0" presStyleCnt="1"/>
      <dgm:spPr/>
      <dgm:t>
        <a:bodyPr/>
        <a:lstStyle/>
        <a:p>
          <a:endParaRPr lang="tr-TR"/>
        </a:p>
      </dgm:t>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t>
        <a:bodyPr/>
        <a:lstStyle/>
        <a:p>
          <a:endParaRPr lang="tr-TR"/>
        </a:p>
      </dgm:t>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t>
        <a:bodyPr/>
        <a:lstStyle/>
        <a:p>
          <a:endParaRPr lang="tr-TR"/>
        </a:p>
      </dgm:t>
    </dgm:pt>
    <dgm:pt modelId="{A0FD34A4-52F2-4116-9AAD-C6B216EA779F}" type="pres">
      <dgm:prSet presAssocID="{41A31E47-D659-45A4-B4C5-16C7F6B9F271}" presName="rootConnector" presStyleLbl="node2" presStyleIdx="2" presStyleCnt="4"/>
      <dgm:spPr/>
      <dgm:t>
        <a:bodyPr/>
        <a:lstStyle/>
        <a:p>
          <a:endParaRPr lang="tr-TR"/>
        </a:p>
      </dgm:t>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t>
        <a:bodyPr/>
        <a:lstStyle/>
        <a:p>
          <a:endParaRPr lang="tr-TR"/>
        </a:p>
      </dgm:t>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t>
        <a:bodyPr/>
        <a:lstStyle/>
        <a:p>
          <a:endParaRPr lang="tr-TR"/>
        </a:p>
      </dgm:t>
    </dgm:pt>
    <dgm:pt modelId="{A59A835F-5AF8-4CF3-AB01-047D0C92111D}" type="pres">
      <dgm:prSet presAssocID="{9B333C46-BDA1-4CE0-9A14-4B949462FA0F}" presName="rootConnector" presStyleLbl="node2" presStyleIdx="3" presStyleCnt="4"/>
      <dgm:spPr/>
      <dgm:t>
        <a:bodyPr/>
        <a:lstStyle/>
        <a:p>
          <a:endParaRPr lang="tr-TR"/>
        </a:p>
      </dgm:t>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58BF99D0-D240-4857-A219-E503A945CF30}" type="presOf" srcId="{516C5814-66BF-4399-8E6B-89E804F8E505}" destId="{D3B81FD6-26AC-49BC-9011-D3E5D6987D44}" srcOrd="0" destOrd="0" presId="urn:microsoft.com/office/officeart/2005/8/layout/orgChart1"/>
    <dgm:cxn modelId="{44E8E1D5-0276-4356-A94D-CF429AB4498B}" srcId="{94E2E353-62E2-4218-BFBF-C03F2B070231}" destId="{EE18A607-5585-4511-B7FC-32B052D1CA6C}" srcOrd="0" destOrd="0" parTransId="{516C5814-66BF-4399-8E6B-89E804F8E505}" sibTransId="{F44C9018-0772-4A9C-9FBF-17C03A90E6FA}"/>
    <dgm:cxn modelId="{77DE11A5-0F3B-439E-9730-4D3C2553E8C1}" type="presOf" srcId="{A56C28C3-D77D-4804-84E4-EBEA4546375C}" destId="{D016E18C-0EFA-4197-9D1C-A962A6FB6E02}"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42CB80DB-6D50-4DB6-A430-FC795CDC19AD}" srcId="{23142766-D62E-4A07-A5B9-2BB8BF57CA24}" destId="{B373045E-D1DD-4606-B10D-55423BA9EAA9}" srcOrd="0" destOrd="0" parTransId="{A6B9D84D-E1B0-4428-8D7C-D002F54E20EF}" sibTransId="{6408105C-84D0-4B67-9D89-23B03FD5C567}"/>
    <dgm:cxn modelId="{79F19910-BFB8-445B-81EA-9AA87B646561}" type="presOf" srcId="{B627F02D-E4EC-40BA-879F-B4B11A5E50ED}" destId="{CCA1E7E8-2309-4340-B6D1-B91289C147B1}" srcOrd="1"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69C79E24-8F3D-475F-9892-BA42899A4F6C}" type="presOf" srcId="{B627F02D-E4EC-40BA-879F-B4B11A5E50ED}" destId="{8F22D1B3-60E1-4BF7-8F94-AF425CC47B61}"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F2E1A3A2-D3C9-4C1E-8682-EB68B7B2F27E}" type="presOf" srcId="{13B0A4F8-B14C-4912-8E8D-DB3113385D4B}" destId="{8EBE0991-F341-47B8-9F87-87F9B45DCBCF}"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B6205763-24B5-4595-8CF9-386A6C933C4A}" type="presOf" srcId="{41A31E47-D659-45A4-B4C5-16C7F6B9F271}" destId="{5D7D71E3-5A74-47E2-B2D8-D62B9CA5C6E9}" srcOrd="0"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594463DF-D267-4A53-B59F-ACF148C931E9}" srcId="{B373045E-D1DD-4606-B10D-55423BA9EAA9}" destId="{9B333C46-BDA1-4CE0-9A14-4B949462FA0F}" srcOrd="3" destOrd="0" parTransId="{13B0A4F8-B14C-4912-8E8D-DB3113385D4B}" sibTransId="{FC76D93D-7520-4E95-AE94-3CB86094E9A3}"/>
    <dgm:cxn modelId="{AE57124F-DEC0-41A2-8D0A-DD6DDBE002A6}" type="presOf" srcId="{96153FDA-2ACB-406D-BA65-E989DC054974}" destId="{94AC3476-AB74-4E2C-AB1E-2082D9BF710C}" srcOrd="0" destOrd="0" presId="urn:microsoft.com/office/officeart/2005/8/layout/orgChart1"/>
    <dgm:cxn modelId="{4BDCBEFA-2DD2-402D-8479-B3D6559F5BD7}" type="presOf" srcId="{B60DB14B-F419-4D9D-B8C3-C2BC27092B14}" destId="{BCBD7774-2F3E-42D3-8D3C-71149891F389}"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D8898DEC-334D-4CB5-8BBE-6D4FF6A3CF7C}" srcId="{B373045E-D1DD-4606-B10D-55423BA9EAA9}" destId="{A56C28C3-D77D-4804-84E4-EBEA4546375C}" srcOrd="0" destOrd="0" parTransId="{BF3B50E4-D294-4CE5-AF27-C22D08210662}" sibTransId="{67953AAE-A290-477E-B290-D2ACDE7A6FDD}"/>
    <dgm:cxn modelId="{727EE1A7-6A86-45AA-8DD4-57E1EE29291F}" type="presOf" srcId="{A56C28C3-D77D-4804-84E4-EBEA4546375C}" destId="{BCFDFC24-081F-4312-B77E-A359892F16CF}" srcOrd="1"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EFB005-6C0F-4899-A8CE-7B5B4B198F00}"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tr-TR"/>
        </a:p>
      </dgm:t>
    </dgm:pt>
    <dgm:pt modelId="{891D28E3-0DDB-4952-9603-ABA4BE0177B4}">
      <dgm:prSet custT="1"/>
      <dgm:spPr/>
      <dgm:t>
        <a:bodyPr/>
        <a:lstStyle/>
        <a:p>
          <a:pPr algn="ctr" rtl="0"/>
          <a:r>
            <a:rPr lang="tr-TR" sz="7200" b="1" baseline="0" dirty="0"/>
            <a:t>TURİZM FAKÜLTESİ</a:t>
          </a:r>
          <a:endParaRPr lang="tr-TR" sz="7200" b="1" dirty="0"/>
        </a:p>
      </dgm:t>
    </dgm:pt>
    <dgm:pt modelId="{EE87FCA7-56DF-4842-B924-8CEA01A66A46}" type="parTrans" cxnId="{20FCFBA3-FC3F-44D5-8409-9E636C1BB807}">
      <dgm:prSet/>
      <dgm:spPr/>
      <dgm:t>
        <a:bodyPr/>
        <a:lstStyle/>
        <a:p>
          <a:endParaRPr lang="tr-TR"/>
        </a:p>
      </dgm:t>
    </dgm:pt>
    <dgm:pt modelId="{41F0A759-42A3-4A57-9633-F0519E8B9EB3}" type="sibTrans" cxnId="{20FCFBA3-FC3F-44D5-8409-9E636C1BB807}">
      <dgm:prSet/>
      <dgm:spPr/>
      <dgm:t>
        <a:bodyPr/>
        <a:lstStyle/>
        <a:p>
          <a:endParaRPr lang="tr-TR"/>
        </a:p>
      </dgm:t>
    </dgm:pt>
    <dgm:pt modelId="{1D744735-5C82-4142-9E61-87F96D9E6118}" type="pres">
      <dgm:prSet presAssocID="{F8EFB005-6C0F-4899-A8CE-7B5B4B198F00}" presName="linear" presStyleCnt="0">
        <dgm:presLayoutVars>
          <dgm:animLvl val="lvl"/>
          <dgm:resizeHandles val="exact"/>
        </dgm:presLayoutVars>
      </dgm:prSet>
      <dgm:spPr/>
      <dgm:t>
        <a:bodyPr/>
        <a:lstStyle/>
        <a:p>
          <a:endParaRPr lang="tr-TR"/>
        </a:p>
      </dgm:t>
    </dgm:pt>
    <dgm:pt modelId="{B6C0F4F9-8DF2-47FB-96EE-F70472DC4690}" type="pres">
      <dgm:prSet presAssocID="{891D28E3-0DDB-4952-9603-ABA4BE0177B4}" presName="parentText" presStyleLbl="node1" presStyleIdx="0" presStyleCnt="1" custLinFactNeighborX="0" custLinFactNeighborY="-56096">
        <dgm:presLayoutVars>
          <dgm:chMax val="0"/>
          <dgm:bulletEnabled val="1"/>
        </dgm:presLayoutVars>
      </dgm:prSet>
      <dgm:spPr/>
      <dgm:t>
        <a:bodyPr/>
        <a:lstStyle/>
        <a:p>
          <a:endParaRPr lang="tr-TR"/>
        </a:p>
      </dgm:t>
    </dgm:pt>
  </dgm:ptLst>
  <dgm:cxnLst>
    <dgm:cxn modelId="{C51DE4A4-C7B4-4D9C-ADF6-F0F03E8B31F1}" type="presOf" srcId="{891D28E3-0DDB-4952-9603-ABA4BE0177B4}" destId="{B6C0F4F9-8DF2-47FB-96EE-F70472DC4690}" srcOrd="0" destOrd="0" presId="urn:microsoft.com/office/officeart/2005/8/layout/vList2"/>
    <dgm:cxn modelId="{4BDC77D6-F2E6-4019-BD97-C966B5F038D3}" type="presOf" srcId="{F8EFB005-6C0F-4899-A8CE-7B5B4B198F00}" destId="{1D744735-5C82-4142-9E61-87F96D9E6118}" srcOrd="0" destOrd="0" presId="urn:microsoft.com/office/officeart/2005/8/layout/vList2"/>
    <dgm:cxn modelId="{20FCFBA3-FC3F-44D5-8409-9E636C1BB807}" srcId="{F8EFB005-6C0F-4899-A8CE-7B5B4B198F00}" destId="{891D28E3-0DDB-4952-9603-ABA4BE0177B4}" srcOrd="0" destOrd="0" parTransId="{EE87FCA7-56DF-4842-B924-8CEA01A66A46}" sibTransId="{41F0A759-42A3-4A57-9633-F0519E8B9EB3}"/>
    <dgm:cxn modelId="{53018681-73CB-4AD5-AFBB-909F5E5A6A99}" type="presParOf" srcId="{1D744735-5C82-4142-9E61-87F96D9E6118}" destId="{B6C0F4F9-8DF2-47FB-96EE-F70472DC469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05D84A-EBB7-47BC-B2B3-5940DA3D8830}"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tr-TR"/>
        </a:p>
      </dgm:t>
    </dgm:pt>
    <dgm:pt modelId="{E7DF1106-24AD-4E6A-AAC0-0A6D75025AE3}">
      <dgm:prSet custT="1"/>
      <dgm:spPr/>
      <dgm:t>
        <a:bodyPr/>
        <a:lstStyle/>
        <a:p>
          <a:pPr rtl="0"/>
          <a:r>
            <a:rPr lang="tr-TR" sz="1800" dirty="0"/>
            <a:t>Turizm Fakültesi, ilk olarak 2007 yılında Turizm İşletmeciliği ve Otelcilik Yüksekokulu olarak kurulmuş olup, </a:t>
          </a:r>
          <a:r>
            <a:rPr lang="tr-TR" sz="1800" b="1" dirty="0"/>
            <a:t>2009-2010 Eğitim-Öğretim yılında </a:t>
          </a:r>
          <a:r>
            <a:rPr lang="tr-TR" sz="1800" dirty="0"/>
            <a:t>ilk öğrencilerini kabul etmiştir. </a:t>
          </a:r>
        </a:p>
      </dgm:t>
    </dgm:pt>
    <dgm:pt modelId="{2064F7CF-A54F-45C6-9CE2-45F1D277022D}" type="parTrans" cxnId="{4FCF86CA-BB22-45A4-AB62-DED6BFFB69F6}">
      <dgm:prSet/>
      <dgm:spPr/>
      <dgm:t>
        <a:bodyPr/>
        <a:lstStyle/>
        <a:p>
          <a:endParaRPr lang="tr-TR" sz="2000"/>
        </a:p>
      </dgm:t>
    </dgm:pt>
    <dgm:pt modelId="{6506F167-85C6-476C-8DFD-112363B0F451}" type="sibTrans" cxnId="{4FCF86CA-BB22-45A4-AB62-DED6BFFB69F6}">
      <dgm:prSet/>
      <dgm:spPr/>
      <dgm:t>
        <a:bodyPr/>
        <a:lstStyle/>
        <a:p>
          <a:endParaRPr lang="tr-TR" sz="2000"/>
        </a:p>
      </dgm:t>
    </dgm:pt>
    <dgm:pt modelId="{3F785FFC-1F16-4001-AC2B-F48CA6DA28DA}">
      <dgm:prSet custT="1"/>
      <dgm:spPr/>
      <dgm:t>
        <a:bodyPr/>
        <a:lstStyle/>
        <a:p>
          <a:pPr rtl="0"/>
          <a:r>
            <a:rPr lang="tr-TR" sz="1800" dirty="0"/>
            <a:t>2013 yılında </a:t>
          </a:r>
          <a:r>
            <a:rPr lang="en-US" sz="1800" dirty="0"/>
            <a:t>“</a:t>
          </a:r>
          <a:r>
            <a:rPr lang="tr-TR" sz="1800" dirty="0"/>
            <a:t>Yüksekokulların Fakülteleşmesi</a:t>
          </a:r>
          <a:r>
            <a:rPr lang="en-US" sz="1800" dirty="0"/>
            <a:t>“</a:t>
          </a:r>
          <a:r>
            <a:rPr lang="tr-TR" sz="1800" dirty="0"/>
            <a:t> sürecine dahil olarak Turizm Fakültesi olarak eğitim vermeye devam etmiş ve </a:t>
          </a:r>
          <a:r>
            <a:rPr lang="tr-TR" sz="1800" b="1" dirty="0"/>
            <a:t>2013-2014 Eğitim-Öğretim yılında </a:t>
          </a:r>
          <a:r>
            <a:rPr lang="tr-TR" sz="1800" dirty="0"/>
            <a:t>fakülte olarak ilk öğrencilerini almıştır. </a:t>
          </a:r>
        </a:p>
      </dgm:t>
    </dgm:pt>
    <dgm:pt modelId="{C1236278-5CB4-4C06-B236-6B30D255065F}" type="parTrans" cxnId="{030772BD-3879-4260-955D-2BBCB3C7FF96}">
      <dgm:prSet/>
      <dgm:spPr/>
      <dgm:t>
        <a:bodyPr/>
        <a:lstStyle/>
        <a:p>
          <a:endParaRPr lang="tr-TR" sz="2000"/>
        </a:p>
      </dgm:t>
    </dgm:pt>
    <dgm:pt modelId="{49481522-9037-4354-9608-20B56B0F4CAB}" type="sibTrans" cxnId="{030772BD-3879-4260-955D-2BBCB3C7FF96}">
      <dgm:prSet/>
      <dgm:spPr/>
      <dgm:t>
        <a:bodyPr/>
        <a:lstStyle/>
        <a:p>
          <a:endParaRPr lang="tr-TR" sz="2000"/>
        </a:p>
      </dgm:t>
    </dgm:pt>
    <dgm:pt modelId="{114AD982-6853-4A68-90D4-5BF68C158891}">
      <dgm:prSet custT="1"/>
      <dgm:spPr/>
      <dgm:t>
        <a:bodyPr/>
        <a:lstStyle/>
        <a:p>
          <a:pPr rtl="0"/>
          <a:r>
            <a:rPr lang="tr-TR" sz="1800" dirty="0"/>
            <a:t>Eğitim-öğretim süresi </a:t>
          </a:r>
          <a:r>
            <a:rPr lang="tr-TR" sz="1800" b="1" dirty="0"/>
            <a:t>dört yıl </a:t>
          </a:r>
          <a:r>
            <a:rPr lang="tr-TR" sz="1800" dirty="0"/>
            <a:t>olan Turizm Fakültesi, yüksekokul olarak 2014-2015 ve fakülte olarak 2017-2018 eğitim öğretim yılında ilk mezunlarını verilmiştir.</a:t>
          </a:r>
        </a:p>
      </dgm:t>
    </dgm:pt>
    <dgm:pt modelId="{06739140-20F6-4640-867F-E82B8BBFABAD}" type="parTrans" cxnId="{121E66BE-0C56-46A4-9A2E-84D33CC3CB65}">
      <dgm:prSet/>
      <dgm:spPr/>
      <dgm:t>
        <a:bodyPr/>
        <a:lstStyle/>
        <a:p>
          <a:endParaRPr lang="tr-TR" sz="2000"/>
        </a:p>
      </dgm:t>
    </dgm:pt>
    <dgm:pt modelId="{18CF644D-89D2-4452-9BD4-8476AE28874D}" type="sibTrans" cxnId="{121E66BE-0C56-46A4-9A2E-84D33CC3CB65}">
      <dgm:prSet/>
      <dgm:spPr/>
      <dgm:t>
        <a:bodyPr/>
        <a:lstStyle/>
        <a:p>
          <a:endParaRPr lang="tr-TR" sz="2000"/>
        </a:p>
      </dgm:t>
    </dgm:pt>
    <dgm:pt modelId="{3A792B5B-118C-4115-97E5-3CA2C6D0127C}">
      <dgm:prSet custT="1"/>
      <dgm:spPr/>
      <dgm:t>
        <a:bodyPr/>
        <a:lstStyle/>
        <a:p>
          <a:pPr rtl="0"/>
          <a:r>
            <a:rPr lang="tr-TR" sz="1800" dirty="0"/>
            <a:t>Yüksekokul olarak </a:t>
          </a:r>
          <a:r>
            <a:rPr lang="tr-TR" sz="1800" b="1" dirty="0"/>
            <a:t>280</a:t>
          </a:r>
          <a:r>
            <a:rPr lang="tr-TR" sz="1800" dirty="0"/>
            <a:t> ve fakülte olarak </a:t>
          </a:r>
          <a:r>
            <a:rPr lang="tr-TR" sz="1800" b="1" dirty="0">
              <a:solidFill>
                <a:schemeClr val="tx1"/>
              </a:solidFill>
            </a:rPr>
            <a:t>1071</a:t>
          </a:r>
          <a:r>
            <a:rPr lang="tr-TR" sz="1800" dirty="0"/>
            <a:t> mezun veren Turizm Fakültesi’nin 2024-2025 Eğitim-Öğretim yılı itibarı ile toplamda </a:t>
          </a:r>
          <a:r>
            <a:rPr lang="tr-TR" sz="1800" b="1" dirty="0">
              <a:solidFill>
                <a:schemeClr val="tx1"/>
              </a:solidFill>
            </a:rPr>
            <a:t>1351 </a:t>
          </a:r>
          <a:r>
            <a:rPr lang="tr-TR" sz="1800" dirty="0"/>
            <a:t>mezun öğrencisi vardır.</a:t>
          </a:r>
        </a:p>
      </dgm:t>
    </dgm:pt>
    <dgm:pt modelId="{F3E58CE6-B548-4267-8448-B565F66575C6}" type="parTrans" cxnId="{E805A575-CAE9-48FC-BC27-0AAF6B8CF209}">
      <dgm:prSet/>
      <dgm:spPr/>
      <dgm:t>
        <a:bodyPr/>
        <a:lstStyle/>
        <a:p>
          <a:endParaRPr lang="tr-TR" sz="2000"/>
        </a:p>
      </dgm:t>
    </dgm:pt>
    <dgm:pt modelId="{6D4929AB-0E80-4180-A025-C6AE07955375}" type="sibTrans" cxnId="{E805A575-CAE9-48FC-BC27-0AAF6B8CF209}">
      <dgm:prSet/>
      <dgm:spPr/>
      <dgm:t>
        <a:bodyPr/>
        <a:lstStyle/>
        <a:p>
          <a:endParaRPr lang="tr-TR" sz="2000"/>
        </a:p>
      </dgm:t>
    </dgm:pt>
    <dgm:pt modelId="{0998592C-0031-49C5-A5C0-032BEA7E0CE6}" type="pres">
      <dgm:prSet presAssocID="{6005D84A-EBB7-47BC-B2B3-5940DA3D8830}" presName="linear" presStyleCnt="0">
        <dgm:presLayoutVars>
          <dgm:animLvl val="lvl"/>
          <dgm:resizeHandles val="exact"/>
        </dgm:presLayoutVars>
      </dgm:prSet>
      <dgm:spPr/>
      <dgm:t>
        <a:bodyPr/>
        <a:lstStyle/>
        <a:p>
          <a:endParaRPr lang="tr-TR"/>
        </a:p>
      </dgm:t>
    </dgm:pt>
    <dgm:pt modelId="{7871C844-78B7-4B2A-B820-F6C9F80208B7}" type="pres">
      <dgm:prSet presAssocID="{E7DF1106-24AD-4E6A-AAC0-0A6D75025AE3}" presName="parentText" presStyleLbl="node1" presStyleIdx="0" presStyleCnt="4">
        <dgm:presLayoutVars>
          <dgm:chMax val="0"/>
          <dgm:bulletEnabled val="1"/>
        </dgm:presLayoutVars>
      </dgm:prSet>
      <dgm:spPr/>
      <dgm:t>
        <a:bodyPr/>
        <a:lstStyle/>
        <a:p>
          <a:endParaRPr lang="tr-TR"/>
        </a:p>
      </dgm:t>
    </dgm:pt>
    <dgm:pt modelId="{E634AD16-1F3C-43EC-8918-D934498D4CEC}" type="pres">
      <dgm:prSet presAssocID="{6506F167-85C6-476C-8DFD-112363B0F451}" presName="spacer" presStyleCnt="0"/>
      <dgm:spPr/>
    </dgm:pt>
    <dgm:pt modelId="{3645140F-AFB0-48C6-982D-F7E9194A082E}" type="pres">
      <dgm:prSet presAssocID="{3F785FFC-1F16-4001-AC2B-F48CA6DA28DA}" presName="parentText" presStyleLbl="node1" presStyleIdx="1" presStyleCnt="4">
        <dgm:presLayoutVars>
          <dgm:chMax val="0"/>
          <dgm:bulletEnabled val="1"/>
        </dgm:presLayoutVars>
      </dgm:prSet>
      <dgm:spPr/>
      <dgm:t>
        <a:bodyPr/>
        <a:lstStyle/>
        <a:p>
          <a:endParaRPr lang="tr-TR"/>
        </a:p>
      </dgm:t>
    </dgm:pt>
    <dgm:pt modelId="{D3A81858-F9D0-44FC-91A9-D5B8C99C2B83}" type="pres">
      <dgm:prSet presAssocID="{49481522-9037-4354-9608-20B56B0F4CAB}" presName="spacer" presStyleCnt="0"/>
      <dgm:spPr/>
    </dgm:pt>
    <dgm:pt modelId="{5FF6B109-47DD-4D96-82E0-3D225D3DB1F0}" type="pres">
      <dgm:prSet presAssocID="{114AD982-6853-4A68-90D4-5BF68C158891}" presName="parentText" presStyleLbl="node1" presStyleIdx="2" presStyleCnt="4">
        <dgm:presLayoutVars>
          <dgm:chMax val="0"/>
          <dgm:bulletEnabled val="1"/>
        </dgm:presLayoutVars>
      </dgm:prSet>
      <dgm:spPr/>
      <dgm:t>
        <a:bodyPr/>
        <a:lstStyle/>
        <a:p>
          <a:endParaRPr lang="tr-TR"/>
        </a:p>
      </dgm:t>
    </dgm:pt>
    <dgm:pt modelId="{B41A0E57-6672-4ABA-9DB1-046434DFBEF4}" type="pres">
      <dgm:prSet presAssocID="{18CF644D-89D2-4452-9BD4-8476AE28874D}" presName="spacer" presStyleCnt="0"/>
      <dgm:spPr/>
    </dgm:pt>
    <dgm:pt modelId="{FFA67927-7184-4ABC-84D2-65BB4EC9EFE1}" type="pres">
      <dgm:prSet presAssocID="{3A792B5B-118C-4115-97E5-3CA2C6D0127C}" presName="parentText" presStyleLbl="node1" presStyleIdx="3" presStyleCnt="4">
        <dgm:presLayoutVars>
          <dgm:chMax val="0"/>
          <dgm:bulletEnabled val="1"/>
        </dgm:presLayoutVars>
      </dgm:prSet>
      <dgm:spPr/>
      <dgm:t>
        <a:bodyPr/>
        <a:lstStyle/>
        <a:p>
          <a:endParaRPr lang="tr-TR"/>
        </a:p>
      </dgm:t>
    </dgm:pt>
  </dgm:ptLst>
  <dgm:cxnLst>
    <dgm:cxn modelId="{4FCF86CA-BB22-45A4-AB62-DED6BFFB69F6}" srcId="{6005D84A-EBB7-47BC-B2B3-5940DA3D8830}" destId="{E7DF1106-24AD-4E6A-AAC0-0A6D75025AE3}" srcOrd="0" destOrd="0" parTransId="{2064F7CF-A54F-45C6-9CE2-45F1D277022D}" sibTransId="{6506F167-85C6-476C-8DFD-112363B0F451}"/>
    <dgm:cxn modelId="{E709970B-DCA4-48B2-BDA8-AEF547AA2D61}" type="presOf" srcId="{3F785FFC-1F16-4001-AC2B-F48CA6DA28DA}" destId="{3645140F-AFB0-48C6-982D-F7E9194A082E}" srcOrd="0" destOrd="0" presId="urn:microsoft.com/office/officeart/2005/8/layout/vList2"/>
    <dgm:cxn modelId="{121E66BE-0C56-46A4-9A2E-84D33CC3CB65}" srcId="{6005D84A-EBB7-47BC-B2B3-5940DA3D8830}" destId="{114AD982-6853-4A68-90D4-5BF68C158891}" srcOrd="2" destOrd="0" parTransId="{06739140-20F6-4640-867F-E82B8BBFABAD}" sibTransId="{18CF644D-89D2-4452-9BD4-8476AE28874D}"/>
    <dgm:cxn modelId="{030772BD-3879-4260-955D-2BBCB3C7FF96}" srcId="{6005D84A-EBB7-47BC-B2B3-5940DA3D8830}" destId="{3F785FFC-1F16-4001-AC2B-F48CA6DA28DA}" srcOrd="1" destOrd="0" parTransId="{C1236278-5CB4-4C06-B236-6B30D255065F}" sibTransId="{49481522-9037-4354-9608-20B56B0F4CAB}"/>
    <dgm:cxn modelId="{C23F7322-B852-4F83-A3C7-B0EF1C22B336}" type="presOf" srcId="{3A792B5B-118C-4115-97E5-3CA2C6D0127C}" destId="{FFA67927-7184-4ABC-84D2-65BB4EC9EFE1}" srcOrd="0" destOrd="0" presId="urn:microsoft.com/office/officeart/2005/8/layout/vList2"/>
    <dgm:cxn modelId="{BC1C630C-AAB0-43ED-B921-335C8A2BB369}" type="presOf" srcId="{E7DF1106-24AD-4E6A-AAC0-0A6D75025AE3}" destId="{7871C844-78B7-4B2A-B820-F6C9F80208B7}" srcOrd="0" destOrd="0" presId="urn:microsoft.com/office/officeart/2005/8/layout/vList2"/>
    <dgm:cxn modelId="{E805A575-CAE9-48FC-BC27-0AAF6B8CF209}" srcId="{6005D84A-EBB7-47BC-B2B3-5940DA3D8830}" destId="{3A792B5B-118C-4115-97E5-3CA2C6D0127C}" srcOrd="3" destOrd="0" parTransId="{F3E58CE6-B548-4267-8448-B565F66575C6}" sibTransId="{6D4929AB-0E80-4180-A025-C6AE07955375}"/>
    <dgm:cxn modelId="{3468B5E6-BC56-4685-8F9E-3E31FB297BA5}" type="presOf" srcId="{6005D84A-EBB7-47BC-B2B3-5940DA3D8830}" destId="{0998592C-0031-49C5-A5C0-032BEA7E0CE6}" srcOrd="0" destOrd="0" presId="urn:microsoft.com/office/officeart/2005/8/layout/vList2"/>
    <dgm:cxn modelId="{6F0CB34D-708F-4811-AA62-E57EF06EDD54}" type="presOf" srcId="{114AD982-6853-4A68-90D4-5BF68C158891}" destId="{5FF6B109-47DD-4D96-82E0-3D225D3DB1F0}" srcOrd="0" destOrd="0" presId="urn:microsoft.com/office/officeart/2005/8/layout/vList2"/>
    <dgm:cxn modelId="{A8785115-087C-4535-978A-F1C0CC13354D}" type="presParOf" srcId="{0998592C-0031-49C5-A5C0-032BEA7E0CE6}" destId="{7871C844-78B7-4B2A-B820-F6C9F80208B7}" srcOrd="0" destOrd="0" presId="urn:microsoft.com/office/officeart/2005/8/layout/vList2"/>
    <dgm:cxn modelId="{EFFACCCA-58AD-4BC4-B6C5-E90104C66365}" type="presParOf" srcId="{0998592C-0031-49C5-A5C0-032BEA7E0CE6}" destId="{E634AD16-1F3C-43EC-8918-D934498D4CEC}" srcOrd="1" destOrd="0" presId="urn:microsoft.com/office/officeart/2005/8/layout/vList2"/>
    <dgm:cxn modelId="{FE37635B-C6BF-4D4A-8C2E-4A8B66094288}" type="presParOf" srcId="{0998592C-0031-49C5-A5C0-032BEA7E0CE6}" destId="{3645140F-AFB0-48C6-982D-F7E9194A082E}" srcOrd="2" destOrd="0" presId="urn:microsoft.com/office/officeart/2005/8/layout/vList2"/>
    <dgm:cxn modelId="{05A5F4C3-5EEA-43F1-BDFC-8F1F153C0BFE}" type="presParOf" srcId="{0998592C-0031-49C5-A5C0-032BEA7E0CE6}" destId="{D3A81858-F9D0-44FC-91A9-D5B8C99C2B83}" srcOrd="3" destOrd="0" presId="urn:microsoft.com/office/officeart/2005/8/layout/vList2"/>
    <dgm:cxn modelId="{0A685753-E7B1-4FF1-8EBC-774CA329D0D8}" type="presParOf" srcId="{0998592C-0031-49C5-A5C0-032BEA7E0CE6}" destId="{5FF6B109-47DD-4D96-82E0-3D225D3DB1F0}" srcOrd="4" destOrd="0" presId="urn:microsoft.com/office/officeart/2005/8/layout/vList2"/>
    <dgm:cxn modelId="{06B43760-516D-4A75-8E9D-A43C9232B3E6}" type="presParOf" srcId="{0998592C-0031-49C5-A5C0-032BEA7E0CE6}" destId="{B41A0E57-6672-4ABA-9DB1-046434DFBEF4}" srcOrd="5" destOrd="0" presId="urn:microsoft.com/office/officeart/2005/8/layout/vList2"/>
    <dgm:cxn modelId="{C87D0CB7-8AA6-4D21-8359-7D168A91180D}" type="presParOf" srcId="{0998592C-0031-49C5-A5C0-032BEA7E0CE6}" destId="{FFA67927-7184-4ABC-84D2-65BB4EC9EFE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DAE4D8-4FE3-4439-8E16-D758D96D38D3}"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tr-TR"/>
        </a:p>
      </dgm:t>
    </dgm:pt>
    <dgm:pt modelId="{813EDFEB-D720-4558-BD17-45F246D94F56}">
      <dgm:prSet/>
      <dgm:spPr/>
      <dgm:t>
        <a:bodyPr/>
        <a:lstStyle/>
        <a:p>
          <a:pPr rtl="0"/>
          <a:r>
            <a:rPr lang="tr-TR" dirty="0"/>
            <a:t>Eğitim-öğretim dili Türkçe olan programlarımızın tamamında </a:t>
          </a:r>
          <a:r>
            <a:rPr lang="tr-TR" b="1" dirty="0"/>
            <a:t>İsteğe Bağlı Yabancı Dil Hazırlık Sınıfı</a:t>
          </a:r>
          <a:r>
            <a:rPr lang="tr-TR" dirty="0"/>
            <a:t> mevcuttur.</a:t>
          </a:r>
        </a:p>
      </dgm:t>
    </dgm:pt>
    <dgm:pt modelId="{48933F94-B84F-4127-96CD-8E8DEED92642}" type="parTrans" cxnId="{99416712-45E0-4689-AA5A-FF29E973F0D8}">
      <dgm:prSet/>
      <dgm:spPr/>
      <dgm:t>
        <a:bodyPr/>
        <a:lstStyle/>
        <a:p>
          <a:endParaRPr lang="tr-TR"/>
        </a:p>
      </dgm:t>
    </dgm:pt>
    <dgm:pt modelId="{7290DA14-D9E5-42DD-9F39-B6C58EDAFDE7}" type="sibTrans" cxnId="{99416712-45E0-4689-AA5A-FF29E973F0D8}">
      <dgm:prSet/>
      <dgm:spPr/>
      <dgm:t>
        <a:bodyPr/>
        <a:lstStyle/>
        <a:p>
          <a:endParaRPr lang="tr-TR"/>
        </a:p>
      </dgm:t>
    </dgm:pt>
    <dgm:pt modelId="{CE63FBD3-7501-4ABC-872D-63E35EC65530}">
      <dgm:prSet/>
      <dgm:spPr/>
      <dgm:t>
        <a:bodyPr/>
        <a:lstStyle/>
        <a:p>
          <a:pPr rtl="0"/>
          <a:r>
            <a:rPr lang="tr-TR" dirty="0"/>
            <a:t>Bölümlerin uygulama derslerinde kullanılan mesleğin gerektirdiği kıyafet/ekipman öğrenciler tarafından temin edilmektedir.</a:t>
          </a:r>
        </a:p>
      </dgm:t>
    </dgm:pt>
    <dgm:pt modelId="{48D1B7B5-E229-474A-B004-E00DF4DF072F}" type="parTrans" cxnId="{220FB0FA-E73E-4718-9EEA-DB78387D6E9A}">
      <dgm:prSet/>
      <dgm:spPr/>
      <dgm:t>
        <a:bodyPr/>
        <a:lstStyle/>
        <a:p>
          <a:endParaRPr lang="tr-TR"/>
        </a:p>
      </dgm:t>
    </dgm:pt>
    <dgm:pt modelId="{5725F3B9-5083-48ED-BF1D-445D54726492}" type="sibTrans" cxnId="{220FB0FA-E73E-4718-9EEA-DB78387D6E9A}">
      <dgm:prSet/>
      <dgm:spPr/>
      <dgm:t>
        <a:bodyPr/>
        <a:lstStyle/>
        <a:p>
          <a:endParaRPr lang="tr-TR"/>
        </a:p>
      </dgm:t>
    </dgm:pt>
    <dgm:pt modelId="{F4D91B47-5F2D-484E-83A4-A20F19686172}" type="pres">
      <dgm:prSet presAssocID="{A0DAE4D8-4FE3-4439-8E16-D758D96D38D3}" presName="linear" presStyleCnt="0">
        <dgm:presLayoutVars>
          <dgm:animLvl val="lvl"/>
          <dgm:resizeHandles val="exact"/>
        </dgm:presLayoutVars>
      </dgm:prSet>
      <dgm:spPr/>
      <dgm:t>
        <a:bodyPr/>
        <a:lstStyle/>
        <a:p>
          <a:endParaRPr lang="tr-TR"/>
        </a:p>
      </dgm:t>
    </dgm:pt>
    <dgm:pt modelId="{F0585DE5-EE1C-4EE4-9A74-D522434ACD23}" type="pres">
      <dgm:prSet presAssocID="{813EDFEB-D720-4558-BD17-45F246D94F56}" presName="parentText" presStyleLbl="node1" presStyleIdx="0" presStyleCnt="2">
        <dgm:presLayoutVars>
          <dgm:chMax val="0"/>
          <dgm:bulletEnabled val="1"/>
        </dgm:presLayoutVars>
      </dgm:prSet>
      <dgm:spPr/>
      <dgm:t>
        <a:bodyPr/>
        <a:lstStyle/>
        <a:p>
          <a:endParaRPr lang="tr-TR"/>
        </a:p>
      </dgm:t>
    </dgm:pt>
    <dgm:pt modelId="{17E17453-CFE2-4C5E-92BA-93D06C53A730}" type="pres">
      <dgm:prSet presAssocID="{7290DA14-D9E5-42DD-9F39-B6C58EDAFDE7}" presName="spacer" presStyleCnt="0"/>
      <dgm:spPr/>
    </dgm:pt>
    <dgm:pt modelId="{5DE51CEF-E2EF-4776-9297-BFF83FAA4770}" type="pres">
      <dgm:prSet presAssocID="{CE63FBD3-7501-4ABC-872D-63E35EC65530}" presName="parentText" presStyleLbl="node1" presStyleIdx="1" presStyleCnt="2">
        <dgm:presLayoutVars>
          <dgm:chMax val="0"/>
          <dgm:bulletEnabled val="1"/>
        </dgm:presLayoutVars>
      </dgm:prSet>
      <dgm:spPr/>
      <dgm:t>
        <a:bodyPr/>
        <a:lstStyle/>
        <a:p>
          <a:endParaRPr lang="tr-TR"/>
        </a:p>
      </dgm:t>
    </dgm:pt>
  </dgm:ptLst>
  <dgm:cxnLst>
    <dgm:cxn modelId="{3A9DE172-58FB-4F0A-BDC9-5E861539737E}" type="presOf" srcId="{813EDFEB-D720-4558-BD17-45F246D94F56}" destId="{F0585DE5-EE1C-4EE4-9A74-D522434ACD23}" srcOrd="0" destOrd="0" presId="urn:microsoft.com/office/officeart/2005/8/layout/vList2"/>
    <dgm:cxn modelId="{220FB0FA-E73E-4718-9EEA-DB78387D6E9A}" srcId="{A0DAE4D8-4FE3-4439-8E16-D758D96D38D3}" destId="{CE63FBD3-7501-4ABC-872D-63E35EC65530}" srcOrd="1" destOrd="0" parTransId="{48D1B7B5-E229-474A-B004-E00DF4DF072F}" sibTransId="{5725F3B9-5083-48ED-BF1D-445D54726492}"/>
    <dgm:cxn modelId="{3D52FCC0-2039-4C48-B0BD-302E35AE04CC}" type="presOf" srcId="{A0DAE4D8-4FE3-4439-8E16-D758D96D38D3}" destId="{F4D91B47-5F2D-484E-83A4-A20F19686172}" srcOrd="0" destOrd="0" presId="urn:microsoft.com/office/officeart/2005/8/layout/vList2"/>
    <dgm:cxn modelId="{9124F4FE-EB0C-4FA3-AAE7-68512C96F941}" type="presOf" srcId="{CE63FBD3-7501-4ABC-872D-63E35EC65530}" destId="{5DE51CEF-E2EF-4776-9297-BFF83FAA4770}" srcOrd="0" destOrd="0" presId="urn:microsoft.com/office/officeart/2005/8/layout/vList2"/>
    <dgm:cxn modelId="{99416712-45E0-4689-AA5A-FF29E973F0D8}" srcId="{A0DAE4D8-4FE3-4439-8E16-D758D96D38D3}" destId="{813EDFEB-D720-4558-BD17-45F246D94F56}" srcOrd="0" destOrd="0" parTransId="{48933F94-B84F-4127-96CD-8E8DEED92642}" sibTransId="{7290DA14-D9E5-42DD-9F39-B6C58EDAFDE7}"/>
    <dgm:cxn modelId="{C15C4D8F-722F-4575-8669-F60978E3C733}" type="presParOf" srcId="{F4D91B47-5F2D-484E-83A4-A20F19686172}" destId="{F0585DE5-EE1C-4EE4-9A74-D522434ACD23}" srcOrd="0" destOrd="0" presId="urn:microsoft.com/office/officeart/2005/8/layout/vList2"/>
    <dgm:cxn modelId="{BB32B63C-5BA6-43FB-B1EC-26C553E11890}" type="presParOf" srcId="{F4D91B47-5F2D-484E-83A4-A20F19686172}" destId="{17E17453-CFE2-4C5E-92BA-93D06C53A730}" srcOrd="1" destOrd="0" presId="urn:microsoft.com/office/officeart/2005/8/layout/vList2"/>
    <dgm:cxn modelId="{61346F28-9D2F-48B6-862F-D2CAD991E090}" type="presParOf" srcId="{F4D91B47-5F2D-484E-83A4-A20F19686172}" destId="{5DE51CEF-E2EF-4776-9297-BFF83FAA477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29512ED-ED7A-480C-9CA0-A1E1701708F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tr-TR"/>
        </a:p>
      </dgm:t>
    </dgm:pt>
    <dgm:pt modelId="{D9F2CD70-BF6C-4744-B2FF-F501AA33B780}">
      <dgm:prSet custT="1"/>
      <dgm:spPr/>
      <dgm:t>
        <a:bodyPr/>
        <a:lstStyle/>
        <a:p>
          <a:pPr algn="ctr" rtl="0"/>
          <a:r>
            <a:rPr lang="tr-TR" sz="1600" b="1" dirty="0"/>
            <a:t>*** </a:t>
          </a:r>
          <a:r>
            <a:rPr lang="tr-TR" sz="1400" b="1" dirty="0"/>
            <a:t>Türk Dünyası ülkeleri başta olmak üzere her dönem yaklaşık 20 yabancı öğrenci fakültemizde eğitim almaktadır.</a:t>
          </a:r>
          <a:endParaRPr lang="tr-TR" sz="1600" b="1" dirty="0"/>
        </a:p>
      </dgm:t>
    </dgm:pt>
    <dgm:pt modelId="{42EB7CD5-F566-405E-9FF2-15F38234512E}" type="parTrans" cxnId="{9D659008-D411-43F5-9CA5-36B08BB2604A}">
      <dgm:prSet/>
      <dgm:spPr/>
      <dgm:t>
        <a:bodyPr/>
        <a:lstStyle/>
        <a:p>
          <a:endParaRPr lang="tr-TR"/>
        </a:p>
      </dgm:t>
    </dgm:pt>
    <dgm:pt modelId="{B4B01504-BD2A-40F8-9B0E-406553EB91E8}" type="sibTrans" cxnId="{9D659008-D411-43F5-9CA5-36B08BB2604A}">
      <dgm:prSet/>
      <dgm:spPr/>
      <dgm:t>
        <a:bodyPr/>
        <a:lstStyle/>
        <a:p>
          <a:endParaRPr lang="tr-TR"/>
        </a:p>
      </dgm:t>
    </dgm:pt>
    <dgm:pt modelId="{B95C1C35-0EF7-4A65-9497-7A1FF9E65BE6}" type="pres">
      <dgm:prSet presAssocID="{529512ED-ED7A-480C-9CA0-A1E1701708F0}" presName="linear" presStyleCnt="0">
        <dgm:presLayoutVars>
          <dgm:animLvl val="lvl"/>
          <dgm:resizeHandles val="exact"/>
        </dgm:presLayoutVars>
      </dgm:prSet>
      <dgm:spPr/>
      <dgm:t>
        <a:bodyPr/>
        <a:lstStyle/>
        <a:p>
          <a:endParaRPr lang="tr-TR"/>
        </a:p>
      </dgm:t>
    </dgm:pt>
    <dgm:pt modelId="{D16F4820-4977-44FD-AEBB-5EABAB277AE2}" type="pres">
      <dgm:prSet presAssocID="{D9F2CD70-BF6C-4744-B2FF-F501AA33B780}" presName="parentText" presStyleLbl="node1" presStyleIdx="0" presStyleCnt="1" custLinFactNeighborX="4424" custLinFactNeighborY="60198">
        <dgm:presLayoutVars>
          <dgm:chMax val="0"/>
          <dgm:bulletEnabled val="1"/>
        </dgm:presLayoutVars>
      </dgm:prSet>
      <dgm:spPr/>
      <dgm:t>
        <a:bodyPr/>
        <a:lstStyle/>
        <a:p>
          <a:endParaRPr lang="tr-TR"/>
        </a:p>
      </dgm:t>
    </dgm:pt>
  </dgm:ptLst>
  <dgm:cxnLst>
    <dgm:cxn modelId="{CCBCC50C-080E-4F14-BD63-B59DE43D99B9}" type="presOf" srcId="{529512ED-ED7A-480C-9CA0-A1E1701708F0}" destId="{B95C1C35-0EF7-4A65-9497-7A1FF9E65BE6}" srcOrd="0" destOrd="0" presId="urn:microsoft.com/office/officeart/2005/8/layout/vList2"/>
    <dgm:cxn modelId="{BE9FE658-D1D7-4BBA-9188-C34BBFA43691}" type="presOf" srcId="{D9F2CD70-BF6C-4744-B2FF-F501AA33B780}" destId="{D16F4820-4977-44FD-AEBB-5EABAB277AE2}" srcOrd="0" destOrd="0" presId="urn:microsoft.com/office/officeart/2005/8/layout/vList2"/>
    <dgm:cxn modelId="{9D659008-D411-43F5-9CA5-36B08BB2604A}" srcId="{529512ED-ED7A-480C-9CA0-A1E1701708F0}" destId="{D9F2CD70-BF6C-4744-B2FF-F501AA33B780}" srcOrd="0" destOrd="0" parTransId="{42EB7CD5-F566-405E-9FF2-15F38234512E}" sibTransId="{B4B01504-BD2A-40F8-9B0E-406553EB91E8}"/>
    <dgm:cxn modelId="{4F4809F6-22F3-450C-BB32-E2F365D3BAEC}" type="presParOf" srcId="{B95C1C35-0EF7-4A65-9497-7A1FF9E65BE6}" destId="{D16F4820-4977-44FD-AEBB-5EABAB277AE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FB1F5FA-C2F0-4BE0-968E-A6DC63577D7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EE12D2AF-B8CC-4731-B4AF-1E717AE00576}">
      <dgm:prSet/>
      <dgm:spPr/>
      <dgm:t>
        <a:bodyPr/>
        <a:lstStyle/>
        <a:p>
          <a:pPr algn="ctr" rtl="0"/>
          <a:r>
            <a:rPr lang="tr-TR" b="1" dirty="0"/>
            <a:t>28 farklı ülke ile 71 uluslararası anlaşma</a:t>
          </a:r>
          <a:endParaRPr lang="tr-TR" dirty="0"/>
        </a:p>
      </dgm:t>
    </dgm:pt>
    <dgm:pt modelId="{2C01C119-DF11-417E-AA19-F1453FEB78D5}" type="parTrans" cxnId="{6C16F180-BADE-4171-B634-66D7C6B8AA09}">
      <dgm:prSet/>
      <dgm:spPr/>
      <dgm:t>
        <a:bodyPr/>
        <a:lstStyle/>
        <a:p>
          <a:endParaRPr lang="tr-TR"/>
        </a:p>
      </dgm:t>
    </dgm:pt>
    <dgm:pt modelId="{8A9A429B-6199-4038-A9BD-8C1C5D6AC17E}" type="sibTrans" cxnId="{6C16F180-BADE-4171-B634-66D7C6B8AA09}">
      <dgm:prSet/>
      <dgm:spPr/>
      <dgm:t>
        <a:bodyPr/>
        <a:lstStyle/>
        <a:p>
          <a:endParaRPr lang="tr-TR"/>
        </a:p>
      </dgm:t>
    </dgm:pt>
    <dgm:pt modelId="{1677C9B2-DE6F-455D-AAF0-798D74A468E4}" type="pres">
      <dgm:prSet presAssocID="{FFB1F5FA-C2F0-4BE0-968E-A6DC63577D7D}" presName="linear" presStyleCnt="0">
        <dgm:presLayoutVars>
          <dgm:animLvl val="lvl"/>
          <dgm:resizeHandles val="exact"/>
        </dgm:presLayoutVars>
      </dgm:prSet>
      <dgm:spPr/>
      <dgm:t>
        <a:bodyPr/>
        <a:lstStyle/>
        <a:p>
          <a:endParaRPr lang="tr-TR"/>
        </a:p>
      </dgm:t>
    </dgm:pt>
    <dgm:pt modelId="{C53E6099-FF01-4447-8AD6-24B627A74C0C}" type="pres">
      <dgm:prSet presAssocID="{EE12D2AF-B8CC-4731-B4AF-1E717AE00576}" presName="parentText" presStyleLbl="node1" presStyleIdx="0" presStyleCnt="1" custLinFactNeighborX="991" custLinFactNeighborY="-28080">
        <dgm:presLayoutVars>
          <dgm:chMax val="0"/>
          <dgm:bulletEnabled val="1"/>
        </dgm:presLayoutVars>
      </dgm:prSet>
      <dgm:spPr/>
      <dgm:t>
        <a:bodyPr/>
        <a:lstStyle/>
        <a:p>
          <a:endParaRPr lang="tr-TR"/>
        </a:p>
      </dgm:t>
    </dgm:pt>
  </dgm:ptLst>
  <dgm:cxnLst>
    <dgm:cxn modelId="{8B022378-F0E8-45FB-9CEA-E65D7AB16B32}" type="presOf" srcId="{FFB1F5FA-C2F0-4BE0-968E-A6DC63577D7D}" destId="{1677C9B2-DE6F-455D-AAF0-798D74A468E4}" srcOrd="0" destOrd="0" presId="urn:microsoft.com/office/officeart/2005/8/layout/vList2"/>
    <dgm:cxn modelId="{5B2A1B79-1035-43FB-8796-267946020FC1}" type="presOf" srcId="{EE12D2AF-B8CC-4731-B4AF-1E717AE00576}" destId="{C53E6099-FF01-4447-8AD6-24B627A74C0C}" srcOrd="0" destOrd="0" presId="urn:microsoft.com/office/officeart/2005/8/layout/vList2"/>
    <dgm:cxn modelId="{6C16F180-BADE-4171-B634-66D7C6B8AA09}" srcId="{FFB1F5FA-C2F0-4BE0-968E-A6DC63577D7D}" destId="{EE12D2AF-B8CC-4731-B4AF-1E717AE00576}" srcOrd="0" destOrd="0" parTransId="{2C01C119-DF11-417E-AA19-F1453FEB78D5}" sibTransId="{8A9A429B-6199-4038-A9BD-8C1C5D6AC17E}"/>
    <dgm:cxn modelId="{91F9060B-C4A1-499C-8F14-7E2298720E68}" type="presParOf" srcId="{1677C9B2-DE6F-455D-AAF0-798D74A468E4}" destId="{C53E6099-FF01-4447-8AD6-24B627A74C0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2740889" y="1089246"/>
          <a:ext cx="989932" cy="238691"/>
        </a:xfrm>
        <a:custGeom>
          <a:avLst/>
          <a:gdLst/>
          <a:ahLst/>
          <a:cxnLst/>
          <a:rect l="0" t="0" r="0" b="0"/>
          <a:pathLst>
            <a:path>
              <a:moveTo>
                <a:pt x="0" y="0"/>
              </a:moveTo>
              <a:lnTo>
                <a:pt x="0" y="85015"/>
              </a:lnTo>
              <a:lnTo>
                <a:pt x="989932" y="85015"/>
              </a:lnTo>
              <a:lnTo>
                <a:pt x="989932" y="238691"/>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1514651" y="1089246"/>
          <a:ext cx="1226238" cy="211419"/>
        </a:xfrm>
        <a:custGeom>
          <a:avLst/>
          <a:gdLst/>
          <a:ahLst/>
          <a:cxnLst/>
          <a:rect l="0" t="0" r="0" b="0"/>
          <a:pathLst>
            <a:path>
              <a:moveTo>
                <a:pt x="1226238" y="0"/>
              </a:moveTo>
              <a:lnTo>
                <a:pt x="1226238" y="57743"/>
              </a:lnTo>
              <a:lnTo>
                <a:pt x="0" y="57743"/>
              </a:lnTo>
              <a:lnTo>
                <a:pt x="0" y="211419"/>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1633851" y="35864"/>
          <a:ext cx="2214076"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72984D9-24C2-4724-8522-BEC87656CF6C}">
      <dsp:nvSpPr>
        <dsp:cNvPr id="0" name=""/>
        <dsp:cNvSpPr/>
      </dsp:nvSpPr>
      <dsp:spPr>
        <a:xfrm>
          <a:off x="1818170" y="210967"/>
          <a:ext cx="2214076"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t>REKTÖR</a:t>
          </a:r>
        </a:p>
        <a:p>
          <a:pPr lvl="0" algn="ctr" defTabSz="711200">
            <a:lnSpc>
              <a:spcPct val="90000"/>
            </a:lnSpc>
            <a:spcBef>
              <a:spcPct val="0"/>
            </a:spcBef>
            <a:spcAft>
              <a:spcPct val="35000"/>
            </a:spcAft>
          </a:pPr>
          <a:r>
            <a:rPr lang="tr-TR" sz="1600" kern="1200" dirty="0"/>
            <a:t>Prof. Dr. </a:t>
          </a:r>
          <a:r>
            <a:rPr lang="tr-TR" sz="1600" kern="1200" dirty="0" err="1"/>
            <a:t>Mahmud</a:t>
          </a:r>
          <a:r>
            <a:rPr lang="tr-TR" sz="1600" kern="1200" dirty="0"/>
            <a:t> GÜNGÖR </a:t>
          </a:r>
        </a:p>
      </dsp:txBody>
      <dsp:txXfrm>
        <a:off x="1849023" y="241820"/>
        <a:ext cx="2152370" cy="991676"/>
      </dsp:txXfrm>
    </dsp:sp>
    <dsp:sp modelId="{9B2645A0-4323-45E6-A1A0-C5BE84282623}">
      <dsp:nvSpPr>
        <dsp:cNvPr id="0" name=""/>
        <dsp:cNvSpPr/>
      </dsp:nvSpPr>
      <dsp:spPr>
        <a:xfrm>
          <a:off x="685217" y="1300666"/>
          <a:ext cx="1658869" cy="129475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B10727F-1291-4BCB-9E65-61C5D28F851F}">
      <dsp:nvSpPr>
        <dsp:cNvPr id="0" name=""/>
        <dsp:cNvSpPr/>
      </dsp:nvSpPr>
      <dsp:spPr>
        <a:xfrm>
          <a:off x="869536" y="1475769"/>
          <a:ext cx="1658869" cy="129475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kern="1200" dirty="0"/>
            <a:t>Prof. Dr. Mehmet İNEL </a:t>
          </a:r>
        </a:p>
      </dsp:txBody>
      <dsp:txXfrm>
        <a:off x="907458" y="1513691"/>
        <a:ext cx="1583025" cy="1218910"/>
      </dsp:txXfrm>
    </dsp:sp>
    <dsp:sp modelId="{E78B7142-65A3-4D7F-A323-04923BA5A963}">
      <dsp:nvSpPr>
        <dsp:cNvPr id="0" name=""/>
        <dsp:cNvSpPr/>
      </dsp:nvSpPr>
      <dsp:spPr>
        <a:xfrm>
          <a:off x="2901387" y="1327938"/>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7603A01-88FD-45CD-9CE1-DA45075DDAFE}">
      <dsp:nvSpPr>
        <dsp:cNvPr id="0" name=""/>
        <dsp:cNvSpPr/>
      </dsp:nvSpPr>
      <dsp:spPr>
        <a:xfrm>
          <a:off x="3085706" y="1503041"/>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b="0" kern="1200" dirty="0"/>
            <a:t>Prof. Dr. Ersan ÖZ </a:t>
          </a:r>
        </a:p>
      </dsp:txBody>
      <dsp:txXfrm>
        <a:off x="3116559" y="1533894"/>
        <a:ext cx="1597163" cy="991676"/>
      </dsp:txXfrm>
    </dsp:sp>
    <dsp:sp modelId="{44A4A3E4-0E17-429E-A5D9-F89545115AC9}">
      <dsp:nvSpPr>
        <dsp:cNvPr id="0" name=""/>
        <dsp:cNvSpPr/>
      </dsp:nvSpPr>
      <dsp:spPr>
        <a:xfrm>
          <a:off x="4861335" y="1357532"/>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9BEB341-FD56-4964-992B-77787026BF5F}">
      <dsp:nvSpPr>
        <dsp:cNvPr id="0" name=""/>
        <dsp:cNvSpPr/>
      </dsp:nvSpPr>
      <dsp:spPr>
        <a:xfrm>
          <a:off x="5045653" y="1532635"/>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b="0" kern="1200" dirty="0"/>
            <a:t>Prof. Dr. İbrahim TÜRKÇÜER </a:t>
          </a:r>
        </a:p>
      </dsp:txBody>
      <dsp:txXfrm>
        <a:off x="5076506" y="1563488"/>
        <a:ext cx="1597163" cy="9916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D65D7-FF89-4A49-94C1-5ED0A72D5DB5}">
      <dsp:nvSpPr>
        <dsp:cNvPr id="0" name=""/>
        <dsp:cNvSpPr/>
      </dsp:nvSpPr>
      <dsp:spPr>
        <a:xfrm>
          <a:off x="0" y="5"/>
          <a:ext cx="11036528" cy="52320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tr-TR" sz="1400" b="1" kern="1200" dirty="0"/>
            <a:t>** Gastronomi ve Mutfak Sanatları Bölümü’nde 1 Profesör Doktor, 2 Doçent Doktor, 2 Doktor Öğretim Üyesi ve                                           1 Öğretim Görevlisi görev yapmaktadır. </a:t>
          </a:r>
        </a:p>
      </dsp:txBody>
      <dsp:txXfrm>
        <a:off x="25541" y="25546"/>
        <a:ext cx="10985446" cy="47212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D65D7-FF89-4A49-94C1-5ED0A72D5DB5}">
      <dsp:nvSpPr>
        <dsp:cNvPr id="0" name=""/>
        <dsp:cNvSpPr/>
      </dsp:nvSpPr>
      <dsp:spPr>
        <a:xfrm>
          <a:off x="0" y="5"/>
          <a:ext cx="11036528" cy="52320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tr-TR" sz="1400" b="1" kern="1200" dirty="0"/>
            <a:t>** Gastronomi ve Mutfak Sanatları Bölümü’nde 1 Profesör Doktor, 2 Doçent Doktor, 2 Doktor Öğretim Üyesi ve                                           1 Öğretim Görevlisi görev yapmaktadır. </a:t>
          </a:r>
        </a:p>
      </dsp:txBody>
      <dsp:txXfrm>
        <a:off x="25541" y="25546"/>
        <a:ext cx="10985446" cy="47212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0B88E-3825-408E-9B84-99AF53FAB2EA}">
      <dsp:nvSpPr>
        <dsp:cNvPr id="0" name=""/>
        <dsp:cNvSpPr/>
      </dsp:nvSpPr>
      <dsp:spPr>
        <a:xfrm>
          <a:off x="0" y="119292"/>
          <a:ext cx="8274295" cy="4077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tr-TR" sz="1700" b="1" kern="1200" dirty="0"/>
            <a:t>*** Rekreasyon Yönetimi Bölümü’nde 3 Doçent Doktor görev yapmaktadır.</a:t>
          </a:r>
        </a:p>
      </dsp:txBody>
      <dsp:txXfrm>
        <a:off x="19904" y="139196"/>
        <a:ext cx="8234487" cy="36793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A5D98-BE19-4594-A529-D040A835C0A5}">
      <dsp:nvSpPr>
        <dsp:cNvPr id="0" name=""/>
        <dsp:cNvSpPr/>
      </dsp:nvSpPr>
      <dsp:spPr>
        <a:xfrm>
          <a:off x="0" y="0"/>
          <a:ext cx="10540299" cy="542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b="1" kern="1200" dirty="0"/>
            <a:t>***</a:t>
          </a:r>
          <a:r>
            <a:rPr lang="tr-TR" sz="1400" b="1" kern="1200" dirty="0"/>
            <a:t>Turizm  İşletmeciliği Bölümü’nde 1 Profesör Doktor, 3 Doçent Doktor, 5 Doktor Öğretim Üyesi görev yapmaktadır</a:t>
          </a:r>
          <a:r>
            <a:rPr lang="en-US" sz="1400" b="1" kern="1200" dirty="0"/>
            <a:t>.</a:t>
          </a:r>
          <a:endParaRPr lang="tr-TR" sz="1400" b="1" kern="1200" dirty="0"/>
        </a:p>
      </dsp:txBody>
      <dsp:txXfrm>
        <a:off x="26501" y="26501"/>
        <a:ext cx="10487297" cy="4898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A5D98-BE19-4594-A529-D040A835C0A5}">
      <dsp:nvSpPr>
        <dsp:cNvPr id="0" name=""/>
        <dsp:cNvSpPr/>
      </dsp:nvSpPr>
      <dsp:spPr>
        <a:xfrm>
          <a:off x="0" y="0"/>
          <a:ext cx="10263208" cy="580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b="1" kern="1200" dirty="0"/>
            <a:t>***</a:t>
          </a:r>
          <a:r>
            <a:rPr lang="tr-TR" sz="1400" b="1" kern="1200" dirty="0"/>
            <a:t>Turizm Rehberliği Bölümü’nde 3 Profesör Doktor, 1 Doçent Doktor, 1 Doktor Öğretim Üyesi görev yapmaktadır</a:t>
          </a:r>
          <a:r>
            <a:rPr lang="en-US" sz="1400" b="1" kern="1200" dirty="0"/>
            <a:t>.</a:t>
          </a:r>
          <a:endParaRPr lang="tr-TR" sz="1400" kern="1200" dirty="0"/>
        </a:p>
      </dsp:txBody>
      <dsp:txXfrm>
        <a:off x="28329" y="28329"/>
        <a:ext cx="10206550" cy="52366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7DA2A-AB7F-45FD-9386-9E743FA587D5}">
      <dsp:nvSpPr>
        <dsp:cNvPr id="0" name=""/>
        <dsp:cNvSpPr/>
      </dsp:nvSpPr>
      <dsp:spPr>
        <a:xfrm>
          <a:off x="0" y="117763"/>
          <a:ext cx="8610600" cy="117526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lvl="0" algn="l" defTabSz="2178050" rtl="0">
            <a:lnSpc>
              <a:spcPct val="90000"/>
            </a:lnSpc>
            <a:spcBef>
              <a:spcPct val="0"/>
            </a:spcBef>
            <a:spcAft>
              <a:spcPct val="35000"/>
            </a:spcAft>
          </a:pPr>
          <a:r>
            <a:rPr lang="tr-TR" sz="4900" b="1" kern="1200" baseline="0" dirty="0"/>
            <a:t>TURİZM FAKÜLTESİ - İLETİŞİM</a:t>
          </a:r>
          <a:endParaRPr lang="tr-TR" sz="4900" kern="1200" dirty="0"/>
        </a:p>
      </dsp:txBody>
      <dsp:txXfrm>
        <a:off x="57372" y="175135"/>
        <a:ext cx="8495856" cy="1060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Fatih IŞIK </a:t>
          </a:r>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 YARDIMCISI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Bilal BOZOĞLU </a:t>
          </a:r>
        </a:p>
      </dsp:txBody>
      <dsp:txXfrm>
        <a:off x="1195055" y="29185"/>
        <a:ext cx="1510847" cy="938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0F4F9-8DF2-47FB-96EE-F70472DC4690}">
      <dsp:nvSpPr>
        <dsp:cNvPr id="0" name=""/>
        <dsp:cNvSpPr/>
      </dsp:nvSpPr>
      <dsp:spPr>
        <a:xfrm>
          <a:off x="0" y="0"/>
          <a:ext cx="10820398" cy="174915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274320" rIns="274320" bIns="274320" numCol="1" spcCol="1270" anchor="ctr" anchorCtr="0">
          <a:noAutofit/>
        </a:bodyPr>
        <a:lstStyle/>
        <a:p>
          <a:pPr lvl="0" algn="ctr" defTabSz="3200400" rtl="0">
            <a:lnSpc>
              <a:spcPct val="90000"/>
            </a:lnSpc>
            <a:spcBef>
              <a:spcPct val="0"/>
            </a:spcBef>
            <a:spcAft>
              <a:spcPct val="35000"/>
            </a:spcAft>
          </a:pPr>
          <a:r>
            <a:rPr lang="tr-TR" sz="7200" b="1" kern="1200" baseline="0" dirty="0"/>
            <a:t>TURİZM FAKÜLTESİ</a:t>
          </a:r>
          <a:endParaRPr lang="tr-TR" sz="7200" b="1" kern="1200" dirty="0"/>
        </a:p>
      </dsp:txBody>
      <dsp:txXfrm>
        <a:off x="85386" y="85386"/>
        <a:ext cx="10649626" cy="15783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1C844-78B7-4B2A-B820-F6C9F80208B7}">
      <dsp:nvSpPr>
        <dsp:cNvPr id="0" name=""/>
        <dsp:cNvSpPr/>
      </dsp:nvSpPr>
      <dsp:spPr>
        <a:xfrm>
          <a:off x="0" y="13846"/>
          <a:ext cx="10820400" cy="11044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tr-TR" sz="1800" kern="1200" dirty="0"/>
            <a:t>Turizm Fakültesi, ilk olarak 2007 yılında Turizm İşletmeciliği ve Otelcilik Yüksekokulu olarak kurulmuş olup, </a:t>
          </a:r>
          <a:r>
            <a:rPr lang="tr-TR" sz="1800" b="1" kern="1200" dirty="0"/>
            <a:t>2009-2010 Eğitim-Öğretim yılında </a:t>
          </a:r>
          <a:r>
            <a:rPr lang="tr-TR" sz="1800" kern="1200" dirty="0"/>
            <a:t>ilk öğrencilerini kabul etmiştir. </a:t>
          </a:r>
        </a:p>
      </dsp:txBody>
      <dsp:txXfrm>
        <a:off x="53916" y="67762"/>
        <a:ext cx="10712568" cy="996648"/>
      </dsp:txXfrm>
    </dsp:sp>
    <dsp:sp modelId="{3645140F-AFB0-48C6-982D-F7E9194A082E}">
      <dsp:nvSpPr>
        <dsp:cNvPr id="0" name=""/>
        <dsp:cNvSpPr/>
      </dsp:nvSpPr>
      <dsp:spPr>
        <a:xfrm>
          <a:off x="0" y="1288246"/>
          <a:ext cx="10820400" cy="11044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tr-TR" sz="1800" kern="1200" dirty="0"/>
            <a:t>2013 yılında </a:t>
          </a:r>
          <a:r>
            <a:rPr lang="en-US" sz="1800" kern="1200" dirty="0"/>
            <a:t>“</a:t>
          </a:r>
          <a:r>
            <a:rPr lang="tr-TR" sz="1800" kern="1200" dirty="0"/>
            <a:t>Yüksekokulların Fakülteleşmesi</a:t>
          </a:r>
          <a:r>
            <a:rPr lang="en-US" sz="1800" kern="1200" dirty="0"/>
            <a:t>“</a:t>
          </a:r>
          <a:r>
            <a:rPr lang="tr-TR" sz="1800" kern="1200" dirty="0"/>
            <a:t> sürecine dahil olarak Turizm Fakültesi olarak eğitim vermeye devam etmiş ve </a:t>
          </a:r>
          <a:r>
            <a:rPr lang="tr-TR" sz="1800" b="1" kern="1200" dirty="0"/>
            <a:t>2013-2014 Eğitim-Öğretim yılında </a:t>
          </a:r>
          <a:r>
            <a:rPr lang="tr-TR" sz="1800" kern="1200" dirty="0"/>
            <a:t>fakülte olarak ilk öğrencilerini almıştır. </a:t>
          </a:r>
        </a:p>
      </dsp:txBody>
      <dsp:txXfrm>
        <a:off x="53916" y="1342162"/>
        <a:ext cx="10712568" cy="996648"/>
      </dsp:txXfrm>
    </dsp:sp>
    <dsp:sp modelId="{5FF6B109-47DD-4D96-82E0-3D225D3DB1F0}">
      <dsp:nvSpPr>
        <dsp:cNvPr id="0" name=""/>
        <dsp:cNvSpPr/>
      </dsp:nvSpPr>
      <dsp:spPr>
        <a:xfrm>
          <a:off x="0" y="2562646"/>
          <a:ext cx="10820400" cy="11044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tr-TR" sz="1800" kern="1200" dirty="0"/>
            <a:t>Eğitim-öğretim süresi </a:t>
          </a:r>
          <a:r>
            <a:rPr lang="tr-TR" sz="1800" b="1" kern="1200" dirty="0"/>
            <a:t>dört yıl </a:t>
          </a:r>
          <a:r>
            <a:rPr lang="tr-TR" sz="1800" kern="1200" dirty="0"/>
            <a:t>olan Turizm Fakültesi, yüksekokul olarak 2014-2015 ve fakülte olarak 2017-2018 eğitim öğretim yılında ilk mezunlarını verilmiştir.</a:t>
          </a:r>
        </a:p>
      </dsp:txBody>
      <dsp:txXfrm>
        <a:off x="53916" y="2616562"/>
        <a:ext cx="10712568" cy="996648"/>
      </dsp:txXfrm>
    </dsp:sp>
    <dsp:sp modelId="{FFA67927-7184-4ABC-84D2-65BB4EC9EFE1}">
      <dsp:nvSpPr>
        <dsp:cNvPr id="0" name=""/>
        <dsp:cNvSpPr/>
      </dsp:nvSpPr>
      <dsp:spPr>
        <a:xfrm>
          <a:off x="0" y="3837046"/>
          <a:ext cx="10820400" cy="11044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tr-TR" sz="1800" kern="1200" dirty="0"/>
            <a:t>Yüksekokul olarak </a:t>
          </a:r>
          <a:r>
            <a:rPr lang="tr-TR" sz="1800" b="1" kern="1200" dirty="0"/>
            <a:t>280</a:t>
          </a:r>
          <a:r>
            <a:rPr lang="tr-TR" sz="1800" kern="1200" dirty="0"/>
            <a:t> ve fakülte olarak </a:t>
          </a:r>
          <a:r>
            <a:rPr lang="tr-TR" sz="1800" b="1" kern="1200" dirty="0">
              <a:solidFill>
                <a:schemeClr val="tx1"/>
              </a:solidFill>
            </a:rPr>
            <a:t>1071</a:t>
          </a:r>
          <a:r>
            <a:rPr lang="tr-TR" sz="1800" kern="1200" dirty="0"/>
            <a:t> mezun veren Turizm Fakültesi’nin 2024-2025 Eğitim-Öğretim yılı itibarı ile toplamda </a:t>
          </a:r>
          <a:r>
            <a:rPr lang="tr-TR" sz="1800" b="1" kern="1200" dirty="0">
              <a:solidFill>
                <a:schemeClr val="tx1"/>
              </a:solidFill>
            </a:rPr>
            <a:t>1351 </a:t>
          </a:r>
          <a:r>
            <a:rPr lang="tr-TR" sz="1800" kern="1200" dirty="0"/>
            <a:t>mezun öğrencisi vardır.</a:t>
          </a:r>
        </a:p>
      </dsp:txBody>
      <dsp:txXfrm>
        <a:off x="53916" y="3890962"/>
        <a:ext cx="10712568" cy="9966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85DE5-EE1C-4EE4-9A74-D522434ACD23}">
      <dsp:nvSpPr>
        <dsp:cNvPr id="0" name=""/>
        <dsp:cNvSpPr/>
      </dsp:nvSpPr>
      <dsp:spPr>
        <a:xfrm>
          <a:off x="0" y="44469"/>
          <a:ext cx="10515600" cy="20779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rtl="0">
            <a:lnSpc>
              <a:spcPct val="90000"/>
            </a:lnSpc>
            <a:spcBef>
              <a:spcPct val="0"/>
            </a:spcBef>
            <a:spcAft>
              <a:spcPct val="35000"/>
            </a:spcAft>
          </a:pPr>
          <a:r>
            <a:rPr lang="tr-TR" sz="3700" kern="1200" dirty="0"/>
            <a:t>Eğitim-öğretim dili Türkçe olan programlarımızın tamamında </a:t>
          </a:r>
          <a:r>
            <a:rPr lang="tr-TR" sz="3700" b="1" kern="1200" dirty="0"/>
            <a:t>İsteğe Bağlı Yabancı Dil Hazırlık Sınıfı</a:t>
          </a:r>
          <a:r>
            <a:rPr lang="tr-TR" sz="3700" kern="1200" dirty="0"/>
            <a:t> mevcuttur.</a:t>
          </a:r>
        </a:p>
      </dsp:txBody>
      <dsp:txXfrm>
        <a:off x="101436" y="145905"/>
        <a:ext cx="10312728" cy="1875048"/>
      </dsp:txXfrm>
    </dsp:sp>
    <dsp:sp modelId="{5DE51CEF-E2EF-4776-9297-BFF83FAA4770}">
      <dsp:nvSpPr>
        <dsp:cNvPr id="0" name=""/>
        <dsp:cNvSpPr/>
      </dsp:nvSpPr>
      <dsp:spPr>
        <a:xfrm>
          <a:off x="0" y="2228949"/>
          <a:ext cx="10515600" cy="20779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rtl="0">
            <a:lnSpc>
              <a:spcPct val="90000"/>
            </a:lnSpc>
            <a:spcBef>
              <a:spcPct val="0"/>
            </a:spcBef>
            <a:spcAft>
              <a:spcPct val="35000"/>
            </a:spcAft>
          </a:pPr>
          <a:r>
            <a:rPr lang="tr-TR" sz="3700" kern="1200" dirty="0"/>
            <a:t>Bölümlerin uygulama derslerinde kullanılan mesleğin gerektirdiği kıyafet/ekipman öğrenciler tarafından temin edilmektedir.</a:t>
          </a:r>
        </a:p>
      </dsp:txBody>
      <dsp:txXfrm>
        <a:off x="101436" y="2330385"/>
        <a:ext cx="10312728" cy="18750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F4820-4977-44FD-AEBB-5EABAB277AE2}">
      <dsp:nvSpPr>
        <dsp:cNvPr id="0" name=""/>
        <dsp:cNvSpPr/>
      </dsp:nvSpPr>
      <dsp:spPr>
        <a:xfrm>
          <a:off x="0" y="16637"/>
          <a:ext cx="10491761" cy="4867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tr-TR" sz="1600" b="1" kern="1200" dirty="0"/>
            <a:t>*** </a:t>
          </a:r>
          <a:r>
            <a:rPr lang="tr-TR" sz="1400" b="1" kern="1200" dirty="0"/>
            <a:t>Türk Dünyası ülkeleri başta olmak üzere her dönem yaklaşık 20 yabancı öğrenci fakültemizde eğitim almaktadır.</a:t>
          </a:r>
          <a:endParaRPr lang="tr-TR" sz="1600" b="1" kern="1200" dirty="0"/>
        </a:p>
      </dsp:txBody>
      <dsp:txXfrm>
        <a:off x="23760" y="40397"/>
        <a:ext cx="10444241" cy="4392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E6099-FF01-4447-8AD6-24B627A74C0C}">
      <dsp:nvSpPr>
        <dsp:cNvPr id="0" name=""/>
        <dsp:cNvSpPr/>
      </dsp:nvSpPr>
      <dsp:spPr>
        <a:xfrm>
          <a:off x="0" y="0"/>
          <a:ext cx="7745505"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tr-TR" sz="2500" b="1" kern="1200" dirty="0"/>
            <a:t>28 farklı ülke ile 71 uluslararası anlaşma</a:t>
          </a:r>
          <a:endParaRPr lang="tr-TR" sz="2500" kern="1200" dirty="0"/>
        </a:p>
      </dsp:txBody>
      <dsp:txXfrm>
        <a:off x="29271" y="29271"/>
        <a:ext cx="7686963" cy="54108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10.02.2026</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10.02.2026</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5</a:t>
            </a:fld>
            <a:endParaRPr lang="tr-TR"/>
          </a:p>
        </p:txBody>
      </p:sp>
    </p:spTree>
    <p:extLst>
      <p:ext uri="{BB962C8B-B14F-4D97-AF65-F5344CB8AC3E}">
        <p14:creationId xmlns:p14="http://schemas.microsoft.com/office/powerpoint/2010/main" val="262498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78</a:t>
            </a:fld>
            <a:endParaRPr lang="tr-TR"/>
          </a:p>
        </p:txBody>
      </p:sp>
    </p:spTree>
    <p:extLst>
      <p:ext uri="{BB962C8B-B14F-4D97-AF65-F5344CB8AC3E}">
        <p14:creationId xmlns:p14="http://schemas.microsoft.com/office/powerpoint/2010/main" val="104355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79</a:t>
            </a:fld>
            <a:endParaRPr lang="tr-TR"/>
          </a:p>
        </p:txBody>
      </p:sp>
    </p:spTree>
    <p:extLst>
      <p:ext uri="{BB962C8B-B14F-4D97-AF65-F5344CB8AC3E}">
        <p14:creationId xmlns:p14="http://schemas.microsoft.com/office/powerpoint/2010/main" val="333629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135</a:t>
            </a:fld>
            <a:endParaRPr lang="tr-TR"/>
          </a:p>
        </p:txBody>
      </p:sp>
    </p:spTree>
    <p:extLst>
      <p:ext uri="{BB962C8B-B14F-4D97-AF65-F5344CB8AC3E}">
        <p14:creationId xmlns:p14="http://schemas.microsoft.com/office/powerpoint/2010/main" val="39436842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10.02.2026</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10.02.2026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10.02.2026</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10.02.2026</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10.02.2026</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10.02.2026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10.02.2026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10.02.2026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10.02.2026</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10.02.2026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10.02.2026</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10.02.2026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10.02.2026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10.02.2026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10.02.2026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10.02.2026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10.02.2026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10.02.2026</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0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106.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jpeg"/><Relationship Id="rId7" Type="http://schemas.openxmlformats.org/officeDocument/2006/relationships/image" Target="../media/image164.png"/><Relationship Id="rId2" Type="http://schemas.openxmlformats.org/officeDocument/2006/relationships/image" Target="../media/image159.jpe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jpeg"/><Relationship Id="rId4" Type="http://schemas.openxmlformats.org/officeDocument/2006/relationships/image" Target="../media/image161.jpeg"/></Relationships>
</file>

<file path=ppt/slides/_rels/slide10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0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10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microsoft.com/office/2007/relationships/hdphoto" Target="../media/hdphoto17.wdp"/><Relationship Id="rId7" Type="http://schemas.openxmlformats.org/officeDocument/2006/relationships/diagramLayout" Target="../diagrams/layout10.xml"/><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diagramData" Target="../diagrams/data10.xml"/><Relationship Id="rId5" Type="http://schemas.openxmlformats.org/officeDocument/2006/relationships/image" Target="../media/image193.jpeg"/><Relationship Id="rId10" Type="http://schemas.microsoft.com/office/2007/relationships/diagramDrawing" Target="../diagrams/drawing10.xml"/><Relationship Id="rId4" Type="http://schemas.openxmlformats.org/officeDocument/2006/relationships/image" Target="../media/image192.jpeg"/><Relationship Id="rId9" Type="http://schemas.openxmlformats.org/officeDocument/2006/relationships/diagramColors" Target="../diagrams/colors10.xml"/></Relationships>
</file>

<file path=ppt/slides/_rels/slide127.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94.pn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96.jpeg"/></Relationships>
</file>

<file path=ppt/slides/_rels/slide128.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 Id="rId4" Type="http://schemas.openxmlformats.org/officeDocument/2006/relationships/image" Target="../media/image201.jpeg"/></Relationships>
</file>

<file path=ppt/slides/_rels/slide132.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204.jpeg"/><Relationship Id="rId7" Type="http://schemas.openxmlformats.org/officeDocument/2006/relationships/diagramQuickStyle" Target="../diagrams/quickStyle1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132.jpg"/><Relationship Id="rId4" Type="http://schemas.openxmlformats.org/officeDocument/2006/relationships/image" Target="../media/image205.png"/><Relationship Id="rId9" Type="http://schemas.microsoft.com/office/2007/relationships/diagramDrawing" Target="../diagrams/drawing12.xml"/></Relationships>
</file>

<file path=ppt/slides/_rels/slide13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diagramColors" Target="../diagrams/colors13.xml"/><Relationship Id="rId3" Type="http://schemas.microsoft.com/office/2007/relationships/hdphoto" Target="../media/hdphoto18.wdp"/><Relationship Id="rId7" Type="http://schemas.openxmlformats.org/officeDocument/2006/relationships/diagramQuickStyle" Target="../diagrams/quickStyle13.xml"/><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diagramLayout" Target="../diagrams/layout13.xml"/><Relationship Id="rId11" Type="http://schemas.openxmlformats.org/officeDocument/2006/relationships/image" Target="../media/image215.jpeg"/><Relationship Id="rId5" Type="http://schemas.openxmlformats.org/officeDocument/2006/relationships/diagramData" Target="../diagrams/data13.xml"/><Relationship Id="rId10" Type="http://schemas.openxmlformats.org/officeDocument/2006/relationships/image" Target="../media/image214.jpeg"/><Relationship Id="rId4" Type="http://schemas.openxmlformats.org/officeDocument/2006/relationships/image" Target="../media/image213.jpeg"/><Relationship Id="rId9" Type="http://schemas.microsoft.com/office/2007/relationships/diagramDrawing" Target="../diagrams/drawing13.xml"/></Relationships>
</file>

<file path=ppt/slides/_rels/slide143.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7.png"/><Relationship Id="rId7" Type="http://schemas.microsoft.com/office/2007/relationships/hdphoto" Target="../media/hdphoto20.wdp"/><Relationship Id="rId2" Type="http://schemas.openxmlformats.org/officeDocument/2006/relationships/image" Target="../media/image216.jpeg"/><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jpeg"/><Relationship Id="rId4" Type="http://schemas.microsoft.com/office/2007/relationships/hdphoto" Target="../media/hdphoto19.wdp"/></Relationships>
</file>

<file path=ppt/slides/_rels/slide14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24.em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26.jpeg"/><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image" Target="../media/image230.png"/><Relationship Id="rId5" Type="http://schemas.openxmlformats.org/officeDocument/2006/relationships/diagramQuickStyle" Target="../diagrams/quickStyle14.xml"/><Relationship Id="rId10" Type="http://schemas.openxmlformats.org/officeDocument/2006/relationships/image" Target="../media/image229.png"/><Relationship Id="rId4" Type="http://schemas.openxmlformats.org/officeDocument/2006/relationships/diagramLayout" Target="../diagrams/layout14.xml"/><Relationship Id="rId9" Type="http://schemas.openxmlformats.org/officeDocument/2006/relationships/image" Target="../media/image228.png"/></Relationships>
</file>

<file path=ppt/slides/_rels/slide151.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57.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2.wdp"/><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5.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jpeg"/><Relationship Id="rId15" Type="http://schemas.openxmlformats.org/officeDocument/2006/relationships/image" Target="../media/image5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eg"/></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4.wdp"/></Relationships>
</file>

<file path=ppt/slides/_rels/slide4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18" Type="http://schemas.openxmlformats.org/officeDocument/2006/relationships/diagramColors" Target="../diagrams/colors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diagramQuickStyle" Target="../diagrams/quickStyle3.xml"/><Relationship Id="rId2" Type="http://schemas.openxmlformats.org/officeDocument/2006/relationships/notesSlide" Target="../notesSlides/notesSlide1.xml"/><Relationship Id="rId16" Type="http://schemas.openxmlformats.org/officeDocument/2006/relationships/diagramLayout" Target="../diagrams/layout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Data" Target="../diagrams/data3.xml"/><Relationship Id="rId10" Type="http://schemas.openxmlformats.org/officeDocument/2006/relationships/diagramQuickStyle" Target="../diagrams/quickStyle2.xml"/><Relationship Id="rId19" Type="http://schemas.microsoft.com/office/2007/relationships/diagramDrawing" Target="../diagrams/drawing3.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microsoft.com/office/2007/relationships/hdphoto" Target="../media/hdphoto3.wdp"/></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 Id="rId9" Type="http://schemas.openxmlformats.org/officeDocument/2006/relationships/image" Target="../media/image81.jpe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www.pau.edu.tr/kariyer/tr"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6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jpg"/><Relationship Id="rId5" Type="http://schemas.openxmlformats.org/officeDocument/2006/relationships/image" Target="../media/image109.jpe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7.xml"/><Relationship Id="rId4" Type="http://schemas.microsoft.com/office/2007/relationships/hdphoto" Target="../media/hdphoto15.wdp"/></Relationships>
</file>

<file path=ppt/slides/_rels/slide7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www.pau.edu.tr/kariyer"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8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hyperlink" Target="http://www.pau.edu.tr/pdrem" TargetMode="External"/></Relationships>
</file>

<file path=ppt/slides/_rels/slide82.xml.rels><?xml version="1.0" encoding="UTF-8" standalone="yes"?>
<Relationships xmlns="http://schemas.openxmlformats.org/package/2006/relationships"><Relationship Id="rId2" Type="http://schemas.openxmlformats.org/officeDocument/2006/relationships/hyperlink" Target="https://www.pau.edu.tr/pdrem/tr/sayfa/oryantasyon-programi-2023-2024"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27.png"/><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g"/></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1.xml"/><Relationship Id="rId5" Type="http://schemas.openxmlformats.org/officeDocument/2006/relationships/image" Target="../media/image148.jpg"/><Relationship Id="rId4" Type="http://schemas.openxmlformats.org/officeDocument/2006/relationships/image" Target="../media/image147.jpeg"/></Relationships>
</file>

<file path=ppt/slides/_rels/slide9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r>
              <a:rPr lang="tr-TR" sz="2800" dirty="0">
                <a:solidFill>
                  <a:srgbClr val="002060"/>
                </a:solidFill>
              </a:rPr>
              <a:t/>
            </a:r>
            <a:br>
              <a:rPr lang="tr-TR" sz="2800" dirty="0">
                <a:solidFill>
                  <a:srgbClr val="002060"/>
                </a:solidFill>
              </a:rPr>
            </a:br>
            <a:r>
              <a:rPr lang="tr-TR" sz="2800" dirty="0">
                <a:solidFill>
                  <a:srgbClr val="002060"/>
                </a:solidFill>
              </a:rPr>
              <a:t/>
            </a:r>
            <a:br>
              <a:rPr lang="tr-TR" sz="2800" dirty="0">
                <a:solidFill>
                  <a:srgbClr val="002060"/>
                </a:solidFill>
              </a:rPr>
            </a:br>
            <a:r>
              <a:rPr lang="tr-TR" sz="2800" dirty="0">
                <a:solidFill>
                  <a:srgbClr val="002060"/>
                </a:solidFill>
              </a:rPr>
              <a:t>TURİZM FAKÜLTESİ</a:t>
            </a: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17 EYLÜL 2025</a:t>
            </a:r>
          </a:p>
        </p:txBody>
      </p:sp>
      <p:pic>
        <p:nvPicPr>
          <p:cNvPr id="4" name="Resim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foregroundMark x1="16520" y1="15824" x2="85242" y2="83736"/>
                        <a14:foregroundMark x1="85242" y1="83736" x2="94714" y2="33846"/>
                        <a14:foregroundMark x1="94714" y1="33846" x2="55947" y2="5275"/>
                        <a14:foregroundMark x1="55947" y1="5275" x2="16079" y2="16264"/>
                        <a14:foregroundMark x1="16079" y1="16264" x2="5507" y2="61538"/>
                        <a14:foregroundMark x1="5507" y1="61538" x2="29075" y2="90110"/>
                        <a14:foregroundMark x1="29075" y1="90110" x2="68062" y2="90989"/>
                        <a14:foregroundMark x1="68062" y1="90989" x2="84581" y2="82418"/>
                        <a14:foregroundMark x1="84581" y1="82418" x2="15419" y2="76264"/>
                        <a14:foregroundMark x1="15419" y1="76264" x2="78414" y2="10989"/>
                        <a14:foregroundMark x1="78414" y1="10989" x2="63656" y2="83297"/>
                        <a14:foregroundMark x1="63656" y1="83297" x2="38987" y2="5495"/>
                        <a14:foregroundMark x1="38987" y1="5495" x2="10573" y2="72308"/>
                        <a14:foregroundMark x1="10573" y1="72308" x2="91410" y2="42857"/>
                        <a14:foregroundMark x1="91410" y1="42857" x2="10793" y2="30330"/>
                      </a14:backgroundRemoval>
                    </a14:imgEffect>
                  </a14:imgLayer>
                </a14:imgProps>
              </a:ext>
              <a:ext uri="{28A0092B-C50C-407E-A947-70E740481C1C}">
                <a14:useLocalDpi xmlns:a14="http://schemas.microsoft.com/office/drawing/2010/main"/>
              </a:ext>
            </a:extLst>
          </a:blip>
          <a:srcRect/>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Altay Toplulukları Dil ve Kültürleri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a:ext>
            </a:extLst>
          </a:blip>
          <a:srcRect/>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100</a:t>
            </a:fld>
            <a:endParaRPr lang="tr-TR"/>
          </a:p>
        </p:txBody>
      </p:sp>
      <p:sp>
        <p:nvSpPr>
          <p:cNvPr id="4" name="Başlık 3"/>
          <p:cNvSpPr txBox="1">
            <a:spLocks/>
          </p:cNvSpPr>
          <p:nvPr/>
        </p:nvSpPr>
        <p:spPr>
          <a:xfrm>
            <a:off x="3546764" y="746125"/>
            <a:ext cx="7495309" cy="1105929"/>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latin typeface="+mn-lt"/>
              </a:rPr>
              <a:t>TURİZM TOPLULUĞU</a:t>
            </a:r>
          </a:p>
        </p:txBody>
      </p:sp>
      <p:pic>
        <p:nvPicPr>
          <p:cNvPr id="7" name="Resim 6" descr="giyim, gökyüzü, dış mekan, kişi, şahıs içeren bir resim&#10;&#10;Açıklama otomatik olarak oluşturuldu">
            <a:extLst>
              <a:ext uri="{FF2B5EF4-FFF2-40B4-BE49-F238E27FC236}">
                <a16:creationId xmlns:a16="http://schemas.microsoft.com/office/drawing/2014/main" id="{3E95CFA2-5CD2-2349-88D9-D0BB03E17E8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52367" y="1750143"/>
            <a:ext cx="7588045" cy="4827638"/>
          </a:xfrm>
          <a:prstGeom prst="rect">
            <a:avLst/>
          </a:prstGeom>
          <a:ln w="38100">
            <a:solidFill>
              <a:schemeClr val="tx1"/>
            </a:solidFill>
          </a:ln>
        </p:spPr>
      </p:pic>
    </p:spTree>
    <p:extLst>
      <p:ext uri="{BB962C8B-B14F-4D97-AF65-F5344CB8AC3E}">
        <p14:creationId xmlns:p14="http://schemas.microsoft.com/office/powerpoint/2010/main" val="10440684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a:latin typeface="+mn-lt"/>
              </a:rPr>
              <a:t>FAKÜLTE </a:t>
            </a:r>
            <a:r>
              <a:rPr lang="tr-TR" sz="4800" b="1" i="1" dirty="0" err="1">
                <a:latin typeface="+mn-lt"/>
              </a:rPr>
              <a:t>etkinliklerİ</a:t>
            </a:r>
            <a:endParaRPr lang="tr-TR" sz="4800" b="1" i="1" dirty="0">
              <a:latin typeface="+mn-lt"/>
            </a:endParaRPr>
          </a:p>
        </p:txBody>
      </p:sp>
    </p:spTree>
    <p:extLst>
      <p:ext uri="{BB962C8B-B14F-4D97-AF65-F5344CB8AC3E}">
        <p14:creationId xmlns:p14="http://schemas.microsoft.com/office/powerpoint/2010/main" val="26724448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i="1" dirty="0">
                <a:latin typeface="+mn-lt"/>
              </a:rPr>
              <a:t>BİLİMSEL etkinlikler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102</a:t>
            </a:fld>
            <a:endParaRPr lang="tr-TR"/>
          </a:p>
        </p:txBody>
      </p:sp>
      <p:sp>
        <p:nvSpPr>
          <p:cNvPr id="5" name="1 İçerik Yer Tutucusu"/>
          <p:cNvSpPr>
            <a:spLocks noGrp="1"/>
          </p:cNvSpPr>
          <p:nvPr>
            <p:ph idx="1"/>
          </p:nvPr>
        </p:nvSpPr>
        <p:spPr>
          <a:xfrm>
            <a:off x="685800" y="2194560"/>
            <a:ext cx="10820400" cy="4282440"/>
          </a:xfrm>
        </p:spPr>
        <p:txBody>
          <a:bodyPr>
            <a:normAutofit/>
          </a:bodyPr>
          <a:lstStyle/>
          <a:p>
            <a:r>
              <a:rPr lang="tr-TR" dirty="0">
                <a:latin typeface="+mn-lt"/>
              </a:rPr>
              <a:t>Denizli Turizm Çalıştayı</a:t>
            </a:r>
          </a:p>
          <a:p>
            <a:r>
              <a:rPr lang="tr-TR" dirty="0">
                <a:latin typeface="+mn-lt"/>
              </a:rPr>
              <a:t>Uluslararası Türk Dünyası Turizm Sempozyumu</a:t>
            </a:r>
          </a:p>
          <a:p>
            <a:r>
              <a:rPr lang="tr-TR" dirty="0">
                <a:latin typeface="+mn-lt"/>
              </a:rPr>
              <a:t>Sürdürülebilir Termal Turizm Kongresi</a:t>
            </a:r>
          </a:p>
          <a:p>
            <a:r>
              <a:rPr lang="tr-TR" dirty="0">
                <a:latin typeface="+mn-lt"/>
              </a:rPr>
              <a:t>Ulusal Turizm Rehberliği Kongresi </a:t>
            </a:r>
          </a:p>
          <a:p>
            <a:r>
              <a:rPr lang="tr-TR" dirty="0">
                <a:latin typeface="+mn-lt"/>
              </a:rPr>
              <a:t>7. Uluslararası 23. Ulusal Turizm Kongresi </a:t>
            </a:r>
          </a:p>
          <a:p>
            <a:r>
              <a:rPr lang="tr-TR" dirty="0">
                <a:latin typeface="+mn-lt"/>
              </a:rPr>
              <a:t>Denizli Doğal ve Kültürel Miras Eğitimi (TÜBİTAK Projesi)</a:t>
            </a:r>
          </a:p>
          <a:p>
            <a:r>
              <a:rPr lang="tr-TR" dirty="0">
                <a:latin typeface="+mn-lt"/>
              </a:rPr>
              <a:t>Covid-19 Salgınının Turizm Endüstrisine Etkisi ve Ülkelerin Kriz Yönetim Stratejilerinin Karşılaştırmalı Analizi (TÜBİTAK Projesi)</a:t>
            </a:r>
          </a:p>
          <a:p>
            <a:r>
              <a:rPr lang="tr-TR" dirty="0">
                <a:latin typeface="+mn-lt"/>
              </a:rPr>
              <a:t>Somut Olmayan Kültürel Değerlerin ve Mirasın Korunması (Erasmus Plus)</a:t>
            </a:r>
          </a:p>
          <a:p>
            <a:endParaRPr lang="tr-TR" dirty="0">
              <a:latin typeface="+mn-lt"/>
            </a:endParaRPr>
          </a:p>
          <a:p>
            <a:endParaRPr lang="tr-TR" dirty="0">
              <a:latin typeface="+mn-lt"/>
            </a:endParaRPr>
          </a:p>
        </p:txBody>
      </p:sp>
    </p:spTree>
    <p:extLst>
      <p:ext uri="{BB962C8B-B14F-4D97-AF65-F5344CB8AC3E}">
        <p14:creationId xmlns:p14="http://schemas.microsoft.com/office/powerpoint/2010/main" val="26960744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i="1" dirty="0">
                <a:latin typeface="+mn-lt"/>
              </a:rPr>
              <a:t>sosyal etkinlikler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103</a:t>
            </a:fld>
            <a:endParaRPr lang="tr-TR"/>
          </a:p>
        </p:txBody>
      </p:sp>
      <p:sp>
        <p:nvSpPr>
          <p:cNvPr id="5" name="1 İçerik Yer Tutucusu"/>
          <p:cNvSpPr>
            <a:spLocks noGrp="1"/>
          </p:cNvSpPr>
          <p:nvPr>
            <p:ph idx="1"/>
          </p:nvPr>
        </p:nvSpPr>
        <p:spPr>
          <a:xfrm>
            <a:off x="685800" y="2194560"/>
            <a:ext cx="10820400" cy="4282440"/>
          </a:xfrm>
        </p:spPr>
        <p:txBody>
          <a:bodyPr>
            <a:normAutofit/>
          </a:bodyPr>
          <a:lstStyle/>
          <a:p>
            <a:r>
              <a:rPr lang="tr-TR" dirty="0">
                <a:latin typeface="+mn-lt"/>
              </a:rPr>
              <a:t>Kariyer Günleri (Her yıl düzenli olarak gerçekleştirilmektedir.)</a:t>
            </a:r>
          </a:p>
          <a:p>
            <a:r>
              <a:rPr lang="tr-TR" dirty="0">
                <a:latin typeface="+mn-lt"/>
              </a:rPr>
              <a:t>Yöresel Gastronomi Festivali (Farklı illerden katılımcılar ile her yıl düzenlenmektedir.)</a:t>
            </a:r>
          </a:p>
          <a:p>
            <a:r>
              <a:rPr lang="tr-TR" dirty="0">
                <a:latin typeface="+mn-lt"/>
              </a:rPr>
              <a:t>Teknik Geziler (Turizm Rehberliği bölümü başta olmak üzere birçok teknik gezi düzenlenmektedir.)</a:t>
            </a:r>
          </a:p>
          <a:p>
            <a:r>
              <a:rPr lang="tr-TR" dirty="0">
                <a:latin typeface="+mn-lt"/>
              </a:rPr>
              <a:t>Gastronomi yarışmaları (GMS öğrencilerimizin farklı yarışmalarda dereceleri bulunmaktadır.)</a:t>
            </a:r>
          </a:p>
          <a:p>
            <a:endParaRPr lang="tr-TR" dirty="0">
              <a:latin typeface="+mn-lt"/>
            </a:endParaRPr>
          </a:p>
          <a:p>
            <a:endParaRPr lang="tr-TR" dirty="0">
              <a:latin typeface="+mn-lt"/>
            </a:endParaRPr>
          </a:p>
        </p:txBody>
      </p:sp>
    </p:spTree>
    <p:extLst>
      <p:ext uri="{BB962C8B-B14F-4D97-AF65-F5344CB8AC3E}">
        <p14:creationId xmlns:p14="http://schemas.microsoft.com/office/powerpoint/2010/main" val="36121237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79964" y="-33084"/>
            <a:ext cx="8610600" cy="1293028"/>
          </a:xfrm>
        </p:spPr>
        <p:txBody>
          <a:bodyPr/>
          <a:lstStyle/>
          <a:p>
            <a:r>
              <a:rPr lang="tr-TR" b="1" i="1" dirty="0">
                <a:latin typeface="+mn-lt"/>
              </a:rPr>
              <a:t>KARİYER GÜNLERİ</a:t>
            </a:r>
          </a:p>
        </p:txBody>
      </p:sp>
      <p:sp>
        <p:nvSpPr>
          <p:cNvPr id="3" name="İçerik Yer Tutucusu 2"/>
          <p:cNvSpPr>
            <a:spLocks noGrp="1"/>
          </p:cNvSpPr>
          <p:nvPr>
            <p:ph idx="1"/>
          </p:nvPr>
        </p:nvSpPr>
        <p:spPr/>
        <p:txBody>
          <a:bodyPr/>
          <a:lstStyle/>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104</a:t>
            </a:fld>
            <a:endParaRPr lang="tr-TR" dirty="0"/>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29600" y="1454727"/>
            <a:ext cx="3488256" cy="5002970"/>
          </a:xfrm>
          <a:prstGeom prst="rect">
            <a:avLst/>
          </a:prstGeom>
          <a:noFill/>
          <a:ln w="9525">
            <a:noFill/>
            <a:miter lim="800000"/>
            <a:headEnd/>
            <a:tailEnd/>
          </a:ln>
        </p:spPr>
      </p:pic>
      <p:pic>
        <p:nvPicPr>
          <p:cNvPr id="7" name="Resim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537" y="1259944"/>
            <a:ext cx="4793989" cy="2639728"/>
          </a:xfrm>
          <a:prstGeom prst="rect">
            <a:avLst/>
          </a:prstGeom>
        </p:spPr>
      </p:pic>
      <p:pic>
        <p:nvPicPr>
          <p:cNvPr id="8" name="Resim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65969" y="3899672"/>
            <a:ext cx="4779282" cy="2646987"/>
          </a:xfrm>
          <a:prstGeom prst="rect">
            <a:avLst/>
          </a:prstGeom>
        </p:spPr>
      </p:pic>
      <p:pic>
        <p:nvPicPr>
          <p:cNvPr id="9" name="Resim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5800" y="4821399"/>
            <a:ext cx="2110704" cy="1397286"/>
          </a:xfrm>
          <a:prstGeom prst="rect">
            <a:avLst/>
          </a:prstGeom>
        </p:spPr>
      </p:pic>
      <p:pic>
        <p:nvPicPr>
          <p:cNvPr id="10" name="Resim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55610" y="2218866"/>
            <a:ext cx="2254351" cy="1492380"/>
          </a:xfrm>
          <a:prstGeom prst="rect">
            <a:avLst/>
          </a:prstGeom>
        </p:spPr>
      </p:pic>
    </p:spTree>
    <p:extLst>
      <p:ext uri="{BB962C8B-B14F-4D97-AF65-F5344CB8AC3E}">
        <p14:creationId xmlns:p14="http://schemas.microsoft.com/office/powerpoint/2010/main" val="14302247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latin typeface="+mn-lt"/>
            </a:endParaRPr>
          </a:p>
        </p:txBody>
      </p:sp>
      <p:sp>
        <p:nvSpPr>
          <p:cNvPr id="3" name="İçerik Yer Tutucusu 2"/>
          <p:cNvSpPr>
            <a:spLocks noGrp="1"/>
          </p:cNvSpPr>
          <p:nvPr>
            <p:ph idx="1"/>
          </p:nvPr>
        </p:nvSpPr>
        <p:spPr/>
        <p:txBody>
          <a:bodyPr/>
          <a:lstStyle/>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105</a:t>
            </a:fld>
            <a:endParaRPr lang="tr-TR" dirty="0"/>
          </a:p>
        </p:txBody>
      </p:sp>
      <p:pic>
        <p:nvPicPr>
          <p:cNvPr id="5" name="Resim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68122"/>
            <a:ext cx="5627579" cy="3238500"/>
          </a:xfrm>
          <a:prstGeom prst="rect">
            <a:avLst/>
          </a:prstGeom>
        </p:spPr>
      </p:pic>
      <p:pic>
        <p:nvPicPr>
          <p:cNvPr id="6" name="Resim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206622"/>
            <a:ext cx="5602830" cy="2636999"/>
          </a:xfrm>
          <a:prstGeom prst="rect">
            <a:avLst/>
          </a:prstGeom>
        </p:spPr>
      </p:pic>
      <p:pic>
        <p:nvPicPr>
          <p:cNvPr id="7" name="5 İçerik Yer Tutucusu" descr="IMG_919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02830" y="968122"/>
            <a:ext cx="6589170" cy="5875499"/>
          </a:xfrm>
          <a:prstGeom prst="rect">
            <a:avLst/>
          </a:prstGeom>
        </p:spPr>
      </p:pic>
    </p:spTree>
    <p:extLst>
      <p:ext uri="{BB962C8B-B14F-4D97-AF65-F5344CB8AC3E}">
        <p14:creationId xmlns:p14="http://schemas.microsoft.com/office/powerpoint/2010/main" val="28729521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latin typeface="+mn-lt"/>
              </a:rPr>
              <a:t>TEKNİK GEZİLER</a:t>
            </a:r>
          </a:p>
        </p:txBody>
      </p:sp>
      <p:sp>
        <p:nvSpPr>
          <p:cNvPr id="3" name="İçerik Yer Tutucusu 2"/>
          <p:cNvSpPr>
            <a:spLocks noGrp="1"/>
          </p:cNvSpPr>
          <p:nvPr>
            <p:ph idx="1"/>
          </p:nvPr>
        </p:nvSpPr>
        <p:spPr/>
        <p:txBody>
          <a:bodyPr/>
          <a:lstStyle/>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106</a:t>
            </a:fld>
            <a:endParaRPr lang="tr-TR" dirty="0"/>
          </a:p>
        </p:txBody>
      </p:sp>
      <p:pic>
        <p:nvPicPr>
          <p:cNvPr id="5" name="Picture 2" descr="http://cdn.pau.edu.tr/BIYS/siteler/turizmfakultesi/editor/pau%20turizm%20rehberli%C4%9Fi.jpg"/>
          <p:cNvPicPr>
            <a:picLocks noChangeAspect="1" noChangeArrowheads="1"/>
          </p:cNvPicPr>
          <p:nvPr/>
        </p:nvPicPr>
        <p:blipFill>
          <a:blip r:embed="rId2" cstate="print"/>
          <a:srcRect/>
          <a:stretch>
            <a:fillRect/>
          </a:stretch>
        </p:blipFill>
        <p:spPr bwMode="auto">
          <a:xfrm>
            <a:off x="711060" y="1170623"/>
            <a:ext cx="3333750" cy="2505076"/>
          </a:xfrm>
          <a:prstGeom prst="rect">
            <a:avLst/>
          </a:prstGeom>
          <a:noFill/>
        </p:spPr>
      </p:pic>
      <p:pic>
        <p:nvPicPr>
          <p:cNvPr id="6" name="Picture 4" descr="http://cdn.pau.edu.tr/BIYS/siteler/turizmfakultesi/editor/pau%20turizm%20rehberli%C4%9Fi3.jpg"/>
          <p:cNvPicPr>
            <a:picLocks noChangeAspect="1" noChangeArrowheads="1"/>
          </p:cNvPicPr>
          <p:nvPr/>
        </p:nvPicPr>
        <p:blipFill>
          <a:blip r:embed="rId3" cstate="print"/>
          <a:srcRect/>
          <a:stretch>
            <a:fillRect/>
          </a:stretch>
        </p:blipFill>
        <p:spPr bwMode="auto">
          <a:xfrm>
            <a:off x="4114520" y="1189673"/>
            <a:ext cx="3333750" cy="2505076"/>
          </a:xfrm>
          <a:prstGeom prst="rect">
            <a:avLst/>
          </a:prstGeom>
          <a:noFill/>
        </p:spPr>
      </p:pic>
      <p:pic>
        <p:nvPicPr>
          <p:cNvPr id="7" name="Picture 6" descr="http://cdn.pau.edu.tr/BIYS/siteler/turizmfakultesi/editor/pau%20turizm%20fak%C3%BCltesi05.jpg"/>
          <p:cNvPicPr>
            <a:picLocks noChangeAspect="1" noChangeArrowheads="1"/>
          </p:cNvPicPr>
          <p:nvPr/>
        </p:nvPicPr>
        <p:blipFill>
          <a:blip r:embed="rId4" cstate="print"/>
          <a:srcRect/>
          <a:stretch>
            <a:fillRect/>
          </a:stretch>
        </p:blipFill>
        <p:spPr bwMode="auto">
          <a:xfrm>
            <a:off x="650875" y="3850768"/>
            <a:ext cx="3333750" cy="2505076"/>
          </a:xfrm>
          <a:prstGeom prst="rect">
            <a:avLst/>
          </a:prstGeom>
          <a:noFill/>
        </p:spPr>
      </p:pic>
      <p:pic>
        <p:nvPicPr>
          <p:cNvPr id="8" name="Picture 8" descr="http://cdn.pau.edu.tr/BIYS/siteler/turizmfakultesi/editor/pau%20turizm%20fak%C3%BCltesi07.jpg"/>
          <p:cNvPicPr>
            <a:picLocks noChangeAspect="1" noChangeArrowheads="1"/>
          </p:cNvPicPr>
          <p:nvPr/>
        </p:nvPicPr>
        <p:blipFill>
          <a:blip r:embed="rId5" cstate="print"/>
          <a:srcRect/>
          <a:stretch>
            <a:fillRect/>
          </a:stretch>
        </p:blipFill>
        <p:spPr bwMode="auto">
          <a:xfrm>
            <a:off x="4114520" y="3832462"/>
            <a:ext cx="3333750" cy="2505076"/>
          </a:xfrm>
          <a:prstGeom prst="rect">
            <a:avLst/>
          </a:prstGeom>
          <a:noFill/>
        </p:spPr>
      </p:pic>
      <p:pic>
        <p:nvPicPr>
          <p:cNvPr id="9" name="Resim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80300" y="2264562"/>
            <a:ext cx="4632325" cy="2468757"/>
          </a:xfrm>
          <a:prstGeom prst="rect">
            <a:avLst/>
          </a:prstGeom>
        </p:spPr>
      </p:pic>
      <p:pic>
        <p:nvPicPr>
          <p:cNvPr id="10" name="Resim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99350" y="4803321"/>
            <a:ext cx="2225269" cy="1221971"/>
          </a:xfrm>
          <a:prstGeom prst="rect">
            <a:avLst/>
          </a:prstGeom>
        </p:spPr>
      </p:pic>
      <p:pic>
        <p:nvPicPr>
          <p:cNvPr id="11" name="Resim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722893" y="4803321"/>
            <a:ext cx="2343513" cy="1221971"/>
          </a:xfrm>
          <a:prstGeom prst="rect">
            <a:avLst/>
          </a:prstGeom>
        </p:spPr>
      </p:pic>
    </p:spTree>
    <p:extLst>
      <p:ext uri="{BB962C8B-B14F-4D97-AF65-F5344CB8AC3E}">
        <p14:creationId xmlns:p14="http://schemas.microsoft.com/office/powerpoint/2010/main" val="20398267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pPr/>
              <a:t>107</a:t>
            </a:fld>
            <a:endParaRPr lang="tr-TR"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07446" y="3741035"/>
            <a:ext cx="2678747" cy="3116964"/>
          </a:xfrm>
          <a:prstGeom prst="rect">
            <a:avLst/>
          </a:prstGeom>
          <a:noFill/>
          <a:ln w="9525">
            <a:noFill/>
            <a:miter lim="800000"/>
            <a:headEnd/>
            <a:tailEnd/>
          </a:ln>
        </p:spPr>
      </p:pic>
      <p:pic>
        <p:nvPicPr>
          <p:cNvPr id="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2676" y="3744248"/>
            <a:ext cx="2709478" cy="3113751"/>
          </a:xfrm>
          <a:prstGeom prst="rect">
            <a:avLst/>
          </a:prstGeom>
          <a:noFill/>
          <a:ln w="9525">
            <a:noFill/>
            <a:miter lim="800000"/>
            <a:headEnd/>
            <a:tailEnd/>
          </a:ln>
        </p:spPr>
      </p:pic>
      <p:pic>
        <p:nvPicPr>
          <p:cNvPr id="1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07446" y="563562"/>
            <a:ext cx="2678747" cy="3177473"/>
          </a:xfrm>
          <a:prstGeom prst="rect">
            <a:avLst/>
          </a:prstGeom>
          <a:noFill/>
          <a:ln w="9525">
            <a:noFill/>
            <a:miter lim="800000"/>
            <a:headEnd/>
            <a:tailEnd/>
          </a:ln>
        </p:spPr>
      </p:pic>
      <p:pic>
        <p:nvPicPr>
          <p:cNvPr id="15" name="Picture 2"/>
          <p:cNvPicPr>
            <a:picLocks noChangeAspect="1" noChangeArrowheads="1"/>
          </p:cNvPicPr>
          <p:nvPr/>
        </p:nvPicPr>
        <p:blipFill>
          <a:blip r:embed="rId5" cstate="print"/>
          <a:srcRect/>
          <a:stretch>
            <a:fillRect/>
          </a:stretch>
        </p:blipFill>
        <p:spPr bwMode="auto">
          <a:xfrm>
            <a:off x="7047440" y="593816"/>
            <a:ext cx="4099928" cy="6264183"/>
          </a:xfrm>
          <a:prstGeom prst="rect">
            <a:avLst/>
          </a:prstGeom>
          <a:noFill/>
          <a:ln w="9525">
            <a:noFill/>
            <a:miter lim="800000"/>
            <a:headEnd/>
            <a:tailEnd/>
          </a:ln>
        </p:spPr>
      </p:pic>
      <p:pic>
        <p:nvPicPr>
          <p:cNvPr id="16" name="Resim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62676" y="593816"/>
            <a:ext cx="2709478" cy="3116964"/>
          </a:xfrm>
          <a:prstGeom prst="rect">
            <a:avLst/>
          </a:prstGeom>
        </p:spPr>
      </p:pic>
    </p:spTree>
    <p:extLst>
      <p:ext uri="{BB962C8B-B14F-4D97-AF65-F5344CB8AC3E}">
        <p14:creationId xmlns:p14="http://schemas.microsoft.com/office/powerpoint/2010/main" val="9313886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i="1" dirty="0">
                <a:latin typeface="+mn-lt"/>
              </a:rPr>
              <a:t>YEMEK YARIŞMALARI</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108</a:t>
            </a:fld>
            <a:endParaRPr lang="tr-TR" dirty="0"/>
          </a:p>
        </p:txBody>
      </p:sp>
      <p:pic>
        <p:nvPicPr>
          <p:cNvPr id="5" name="Picture 4" descr="C:\Users\Pau\Desktop\Okul\pau turizm fakültesi12017 Şuba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6788" y="1410887"/>
            <a:ext cx="5337623" cy="3127513"/>
          </a:xfrm>
          <a:prstGeom prst="rect">
            <a:avLst/>
          </a:prstGeom>
          <a:ln>
            <a:noFill/>
          </a:ln>
          <a:effectLst>
            <a:outerShdw blurRad="190500" algn="tl" rotWithShape="0">
              <a:srgbClr val="000000">
                <a:alpha val="70000"/>
              </a:srgbClr>
            </a:outerShdw>
          </a:effectLst>
        </p:spPr>
      </p:pic>
      <p:pic>
        <p:nvPicPr>
          <p:cNvPr id="6" name="Picture 2" descr="C:\Users\Pau\Desktop\Okul\Gastronomi Yarışması 2013\Yarışm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43217" y="1882588"/>
            <a:ext cx="4007290" cy="3882062"/>
          </a:xfrm>
          <a:prstGeom prst="rect">
            <a:avLst/>
          </a:prstGeom>
          <a:ln>
            <a:noFill/>
          </a:ln>
          <a:effectLst>
            <a:softEdge rad="112500"/>
          </a:effectLst>
        </p:spPr>
      </p:pic>
      <p:pic>
        <p:nvPicPr>
          <p:cNvPr id="7" name="Picture 3" descr="C:\Users\Pau\Desktop\Okul\Onur Hoca Uygulama\IMG-20130402-0002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8784" y="4198087"/>
            <a:ext cx="3987990" cy="2550692"/>
          </a:xfrm>
          <a:prstGeom prst="rect">
            <a:avLst/>
          </a:prstGeom>
          <a:ln>
            <a:noFill/>
          </a:ln>
          <a:effectLst>
            <a:softEdge rad="112500"/>
          </a:effectLst>
        </p:spPr>
      </p:pic>
    </p:spTree>
    <p:extLst>
      <p:ext uri="{BB962C8B-B14F-4D97-AF65-F5344CB8AC3E}">
        <p14:creationId xmlns:p14="http://schemas.microsoft.com/office/powerpoint/2010/main" val="31365655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94BD1-7809-D737-420F-1FC5A0076DF6}"/>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B46D755E-3F0B-5A62-6ADC-2ABC07136896}"/>
              </a:ext>
            </a:extLst>
          </p:cNvPr>
          <p:cNvSpPr>
            <a:spLocks noGrp="1"/>
          </p:cNvSpPr>
          <p:nvPr>
            <p:ph type="title"/>
          </p:nvPr>
        </p:nvSpPr>
        <p:spPr/>
        <p:txBody>
          <a:bodyPr/>
          <a:lstStyle/>
          <a:p>
            <a:r>
              <a:rPr lang="tr-TR" b="1" i="1" dirty="0">
                <a:latin typeface="+mn-lt"/>
              </a:rPr>
              <a:t>Gastronomi Bilgi Yarışması YARIŞMALARI</a:t>
            </a:r>
          </a:p>
        </p:txBody>
      </p:sp>
      <p:sp>
        <p:nvSpPr>
          <p:cNvPr id="4" name="Slayt Numarası Yer Tutucusu 3">
            <a:extLst>
              <a:ext uri="{FF2B5EF4-FFF2-40B4-BE49-F238E27FC236}">
                <a16:creationId xmlns:a16="http://schemas.microsoft.com/office/drawing/2014/main" id="{2D45EF1B-C022-5207-CDD4-B4FAC329E48A}"/>
              </a:ext>
            </a:extLst>
          </p:cNvPr>
          <p:cNvSpPr>
            <a:spLocks noGrp="1"/>
          </p:cNvSpPr>
          <p:nvPr>
            <p:ph type="sldNum" sz="quarter" idx="12"/>
          </p:nvPr>
        </p:nvSpPr>
        <p:spPr/>
        <p:txBody>
          <a:bodyPr/>
          <a:lstStyle/>
          <a:p>
            <a:fld id="{F302176B-0E47-46AC-8F43-DAB4B8A37D06}" type="slidenum">
              <a:rPr lang="tr-TR" smtClean="0"/>
              <a:pPr/>
              <a:t>109</a:t>
            </a:fld>
            <a:endParaRPr lang="tr-TR" dirty="0"/>
          </a:p>
        </p:txBody>
      </p:sp>
      <p:pic>
        <p:nvPicPr>
          <p:cNvPr id="8" name="Resim 7" descr="insan yüzü, kişi, şahıs, giyim, gülümsemek, gülüş içeren bir resim">
            <a:extLst>
              <a:ext uri="{FF2B5EF4-FFF2-40B4-BE49-F238E27FC236}">
                <a16:creationId xmlns:a16="http://schemas.microsoft.com/office/drawing/2014/main" id="{E8842CDF-DBF2-BC48-702E-2E3E2E7DD9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2371178" y="1933730"/>
            <a:ext cx="2457919" cy="4369633"/>
          </a:xfrm>
          <a:prstGeom prst="rect">
            <a:avLst/>
          </a:prstGeom>
        </p:spPr>
      </p:pic>
      <p:pic>
        <p:nvPicPr>
          <p:cNvPr id="10" name="Resim 9" descr="giyim, adam, insan, kişi, şahıs, ayakkabı içeren bir resim">
            <a:extLst>
              <a:ext uri="{FF2B5EF4-FFF2-40B4-BE49-F238E27FC236}">
                <a16:creationId xmlns:a16="http://schemas.microsoft.com/office/drawing/2014/main" id="{CA69EF94-FBC9-8716-70CD-67F8557284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5121" y="2454871"/>
            <a:ext cx="3057993" cy="3875373"/>
          </a:xfrm>
          <a:prstGeom prst="rect">
            <a:avLst/>
          </a:prstGeom>
        </p:spPr>
      </p:pic>
    </p:spTree>
    <p:extLst>
      <p:ext uri="{BB962C8B-B14F-4D97-AF65-F5344CB8AC3E}">
        <p14:creationId xmlns:p14="http://schemas.microsoft.com/office/powerpoint/2010/main" val="4236371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2271" y="2888931"/>
            <a:ext cx="5368298" cy="32689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Metin kutusu 7"/>
          <p:cNvSpPr txBox="1"/>
          <p:nvPr/>
        </p:nvSpPr>
        <p:spPr>
          <a:xfrm>
            <a:off x="6127876" y="1048798"/>
            <a:ext cx="5695060" cy="1200329"/>
          </a:xfrm>
          <a:prstGeom prst="rect">
            <a:avLst/>
          </a:prstGeom>
          <a:noFill/>
        </p:spPr>
        <p:txBody>
          <a:bodyPr wrap="square" rtlCol="0">
            <a:spAutoFit/>
          </a:bodyPr>
          <a:lstStyle/>
          <a:p>
            <a:pPr algn="r"/>
            <a:r>
              <a:rPr lang="tr-TR" dirty="0"/>
              <a:t>ED-K2-06</a:t>
            </a:r>
          </a:p>
          <a:p>
            <a:pPr algn="r"/>
            <a:r>
              <a:rPr lang="tr-TR" dirty="0"/>
              <a:t>ED-K2-07</a:t>
            </a:r>
          </a:p>
          <a:p>
            <a:pPr algn="r"/>
            <a:r>
              <a:rPr lang="tr-TR" dirty="0"/>
              <a:t>ED-K3-06</a:t>
            </a:r>
          </a:p>
          <a:p>
            <a:pPr algn="r"/>
            <a:endParaRPr lang="tr-TR"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110</a:t>
            </a:fld>
            <a:endParaRPr lang="tr-TR" dirty="0"/>
          </a:p>
        </p:txBody>
      </p:sp>
      <p:sp>
        <p:nvSpPr>
          <p:cNvPr id="9" name="Başlık 3"/>
          <p:cNvSpPr txBox="1">
            <a:spLocks/>
          </p:cNvSpPr>
          <p:nvPr/>
        </p:nvSpPr>
        <p:spPr>
          <a:xfrm>
            <a:off x="6562076" y="1089292"/>
            <a:ext cx="3305823"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b="1" i="1" dirty="0"/>
              <a:t>FAKÜLTE DERSLİKLERİ</a:t>
            </a:r>
          </a:p>
        </p:txBody>
      </p:sp>
      <p:sp>
        <p:nvSpPr>
          <p:cNvPr id="10"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endParaRPr lang="tr-TR" sz="3200" b="1" i="1" dirty="0"/>
          </a:p>
        </p:txBody>
      </p:sp>
      <p:pic>
        <p:nvPicPr>
          <p:cNvPr id="11" name="Resim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531" y="2806064"/>
            <a:ext cx="4579620" cy="3434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299708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111</a:t>
            </a:fld>
            <a:endParaRPr lang="tr-TR" dirty="0"/>
          </a:p>
        </p:txBody>
      </p:sp>
      <p:pic>
        <p:nvPicPr>
          <p:cNvPr id="3" name="Resi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5498" y="1944428"/>
            <a:ext cx="5161280" cy="3870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Resim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1445" y="563562"/>
            <a:ext cx="4563110" cy="6084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27657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112</a:t>
            </a:fld>
            <a:endParaRPr lang="tr-TR" dirty="0"/>
          </a:p>
        </p:txBody>
      </p:sp>
      <p:pic>
        <p:nvPicPr>
          <p:cNvPr id="3" name="Resi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4661" y="1970088"/>
            <a:ext cx="5405120" cy="4053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Başlık 3"/>
          <p:cNvSpPr txBox="1">
            <a:spLocks/>
          </p:cNvSpPr>
          <p:nvPr/>
        </p:nvSpPr>
        <p:spPr>
          <a:xfrm>
            <a:off x="6828777" y="563562"/>
            <a:ext cx="3305823"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b="1" i="1" dirty="0"/>
              <a:t>KONFERANS SALONU</a:t>
            </a:r>
          </a:p>
        </p:txBody>
      </p:sp>
      <p:pic>
        <p:nvPicPr>
          <p:cNvPr id="5" name="Resim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7934" y="1970087"/>
            <a:ext cx="5304777" cy="4053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5195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113</a:t>
            </a:fld>
            <a:endParaRPr lang="tr-TR" dirty="0"/>
          </a:p>
        </p:txBody>
      </p:sp>
      <p:sp>
        <p:nvSpPr>
          <p:cNvPr id="3" name="Başlık 3"/>
          <p:cNvSpPr txBox="1">
            <a:spLocks/>
          </p:cNvSpPr>
          <p:nvPr/>
        </p:nvSpPr>
        <p:spPr>
          <a:xfrm>
            <a:off x="7809678" y="134143"/>
            <a:ext cx="3305823"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b="1" i="1" dirty="0"/>
              <a:t>KANTİN</a:t>
            </a:r>
          </a:p>
        </p:txBody>
      </p:sp>
      <p:pic>
        <p:nvPicPr>
          <p:cNvPr id="4" name="Resim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5612" y="818096"/>
            <a:ext cx="4100513" cy="5467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41266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8714DA-6E92-469F-BA61-3347BDC5A6B0}"/>
              </a:ext>
            </a:extLst>
          </p:cNvPr>
          <p:cNvSpPr>
            <a:spLocks noGrp="1"/>
          </p:cNvSpPr>
          <p:nvPr>
            <p:ph type="title"/>
          </p:nvPr>
        </p:nvSpPr>
        <p:spPr/>
        <p:txBody>
          <a:bodyPr/>
          <a:lstStyle/>
          <a:p>
            <a:r>
              <a:rPr lang="tr-TR" b="1" i="1" dirty="0">
                <a:latin typeface="+mn-lt"/>
              </a:rPr>
              <a:t>MEZUNLARIMIZ</a:t>
            </a:r>
          </a:p>
        </p:txBody>
      </p:sp>
      <p:sp>
        <p:nvSpPr>
          <p:cNvPr id="3" name="İçerik Yer Tutucusu 2">
            <a:extLst>
              <a:ext uri="{FF2B5EF4-FFF2-40B4-BE49-F238E27FC236}">
                <a16:creationId xmlns:a16="http://schemas.microsoft.com/office/drawing/2014/main" id="{6C4B5C96-EF91-4456-9BE6-08818FCE5F80}"/>
              </a:ext>
            </a:extLst>
          </p:cNvPr>
          <p:cNvSpPr>
            <a:spLocks noGrp="1"/>
          </p:cNvSpPr>
          <p:nvPr>
            <p:ph idx="1"/>
          </p:nvPr>
        </p:nvSpPr>
        <p:spPr/>
        <p:txBody>
          <a:bodyPr/>
          <a:lstStyle/>
          <a:p>
            <a:r>
              <a:rPr lang="tr-TR" dirty="0">
                <a:latin typeface="+mn-lt"/>
              </a:rPr>
              <a:t>Mezunlarımızın büyük çoğunluğu özel sektörde orta ve üst düzey personel/yönetici, şef ve profesyonel turist rehberi olarak çalışmaktadır.</a:t>
            </a:r>
          </a:p>
          <a:p>
            <a:endParaRPr lang="tr-TR" dirty="0">
              <a:latin typeface="+mn-lt"/>
            </a:endParaRPr>
          </a:p>
          <a:p>
            <a:r>
              <a:rPr lang="tr-TR" dirty="0">
                <a:latin typeface="+mn-lt"/>
              </a:rPr>
              <a:t>Girişimciliğin desteklendiği fakültemizde öğrencilerimiz kendi işletmelerini de kurabilmektedir.</a:t>
            </a:r>
          </a:p>
          <a:p>
            <a:endParaRPr lang="tr-TR" dirty="0">
              <a:latin typeface="+mn-lt"/>
            </a:endParaRPr>
          </a:p>
          <a:p>
            <a:r>
              <a:rPr lang="tr-TR" dirty="0">
                <a:latin typeface="+mn-lt"/>
              </a:rPr>
              <a:t>Mezun öğrencilerimizin bir kısmı da eğitim alanında (öğretmen/akademisyen) kariyer yapmaktadır.</a:t>
            </a:r>
          </a:p>
        </p:txBody>
      </p:sp>
      <p:sp>
        <p:nvSpPr>
          <p:cNvPr id="4" name="Slayt Numarası Yer Tutucusu 3">
            <a:extLst>
              <a:ext uri="{FF2B5EF4-FFF2-40B4-BE49-F238E27FC236}">
                <a16:creationId xmlns:a16="http://schemas.microsoft.com/office/drawing/2014/main" id="{416EEE5C-ECAB-422E-9E47-5C8A0EE59CC9}"/>
              </a:ext>
            </a:extLst>
          </p:cNvPr>
          <p:cNvSpPr>
            <a:spLocks noGrp="1"/>
          </p:cNvSpPr>
          <p:nvPr>
            <p:ph type="sldNum" sz="quarter" idx="12"/>
          </p:nvPr>
        </p:nvSpPr>
        <p:spPr/>
        <p:txBody>
          <a:bodyPr/>
          <a:lstStyle/>
          <a:p>
            <a:fld id="{F302176B-0E47-46AC-8F43-DAB4B8A37D06}" type="slidenum">
              <a:rPr lang="tr-TR" smtClean="0"/>
              <a:pPr/>
              <a:t>114</a:t>
            </a:fld>
            <a:endParaRPr lang="tr-TR" dirty="0"/>
          </a:p>
        </p:txBody>
      </p:sp>
    </p:spTree>
    <p:extLst>
      <p:ext uri="{BB962C8B-B14F-4D97-AF65-F5344CB8AC3E}">
        <p14:creationId xmlns:p14="http://schemas.microsoft.com/office/powerpoint/2010/main" val="7661881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353671869"/>
      </p:ext>
    </p:extLst>
  </p:cSld>
  <p:clrMapOvr>
    <a:masterClrMapping/>
  </p:clrMapOvr>
  <mc:AlternateContent xmlns:mc="http://schemas.openxmlformats.org/markup-compatibility/2006" xmlns:p14="http://schemas.microsoft.com/office/powerpoint/2010/main">
    <mc:Choice Requires="p14">
      <p:transition spd="slow" p14:dur="2000" advTm="8149"/>
    </mc:Choice>
    <mc:Fallback xmlns="">
      <p:transition spd="slow" advTm="8149"/>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116</a:t>
            </a:fld>
            <a:endParaRPr lang="tr-TR"/>
          </a:p>
        </p:txBody>
      </p:sp>
      <p:pic>
        <p:nvPicPr>
          <p:cNvPr id="4" name="Resim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71748" y="827722"/>
            <a:ext cx="9196252" cy="5115878"/>
          </a:xfrm>
          <a:prstGeom prst="rect">
            <a:avLst/>
          </a:prstGeom>
        </p:spPr>
      </p:pic>
    </p:spTree>
    <p:extLst>
      <p:ext uri="{BB962C8B-B14F-4D97-AF65-F5344CB8AC3E}">
        <p14:creationId xmlns:p14="http://schemas.microsoft.com/office/powerpoint/2010/main" val="364969507"/>
      </p:ext>
    </p:extLst>
  </p:cSld>
  <p:clrMapOvr>
    <a:masterClrMapping/>
  </p:clrMapOvr>
  <mc:AlternateContent xmlns:mc="http://schemas.openxmlformats.org/markup-compatibility/2006" xmlns:p14="http://schemas.microsoft.com/office/powerpoint/2010/main">
    <mc:Choice Requires="p14">
      <p:transition spd="slow" p14:dur="2000" advTm="14603"/>
    </mc:Choice>
    <mc:Fallback xmlns="">
      <p:transition spd="slow" advTm="14603"/>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117</a:t>
            </a:fld>
            <a:endParaRPr lang="tr-TR"/>
          </a:p>
        </p:txBody>
      </p:sp>
      <p:pic>
        <p:nvPicPr>
          <p:cNvPr id="3" name="Resim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914400"/>
            <a:ext cx="9144000" cy="4715693"/>
          </a:xfrm>
          <a:prstGeom prst="rect">
            <a:avLst/>
          </a:prstGeom>
        </p:spPr>
      </p:pic>
    </p:spTree>
    <p:extLst>
      <p:ext uri="{BB962C8B-B14F-4D97-AF65-F5344CB8AC3E}">
        <p14:creationId xmlns:p14="http://schemas.microsoft.com/office/powerpoint/2010/main" val="4032669725"/>
      </p:ext>
    </p:extLst>
  </p:cSld>
  <p:clrMapOvr>
    <a:masterClrMapping/>
  </p:clrMapOvr>
  <mc:AlternateContent xmlns:mc="http://schemas.openxmlformats.org/markup-compatibility/2006" xmlns:p14="http://schemas.microsoft.com/office/powerpoint/2010/main">
    <mc:Choice Requires="p14">
      <p:transition spd="slow" p14:dur="2000" advTm="12624"/>
    </mc:Choice>
    <mc:Fallback xmlns="">
      <p:transition spd="slow" advTm="12624"/>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118</a:t>
            </a:fld>
            <a:endParaRPr lang="tr-TR"/>
          </a:p>
        </p:txBody>
      </p:sp>
      <p:pic>
        <p:nvPicPr>
          <p:cNvPr id="3" name="Resim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59133" y="495916"/>
            <a:ext cx="8634549" cy="5665527"/>
          </a:xfrm>
          <a:prstGeom prst="rect">
            <a:avLst/>
          </a:prstGeom>
        </p:spPr>
      </p:pic>
    </p:spTree>
    <p:extLst>
      <p:ext uri="{BB962C8B-B14F-4D97-AF65-F5344CB8AC3E}">
        <p14:creationId xmlns:p14="http://schemas.microsoft.com/office/powerpoint/2010/main" val="4102154052"/>
      </p:ext>
    </p:extLst>
  </p:cSld>
  <p:clrMapOvr>
    <a:masterClrMapping/>
  </p:clrMapOvr>
  <mc:AlternateContent xmlns:mc="http://schemas.openxmlformats.org/markup-compatibility/2006" xmlns:p14="http://schemas.microsoft.com/office/powerpoint/2010/main">
    <mc:Choice Requires="p14">
      <p:transition spd="slow" p14:dur="2000" advTm="9193"/>
    </mc:Choice>
    <mc:Fallback xmlns="">
      <p:transition spd="slow" advTm="9193"/>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119</a:t>
            </a:fld>
            <a:endParaRPr lang="tr-TR"/>
          </a:p>
        </p:txBody>
      </p:sp>
      <p:pic>
        <p:nvPicPr>
          <p:cNvPr id="3" name="Resim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465240"/>
            <a:ext cx="9091748" cy="5696202"/>
          </a:xfrm>
          <a:prstGeom prst="rect">
            <a:avLst/>
          </a:prstGeom>
        </p:spPr>
      </p:pic>
    </p:spTree>
    <p:extLst>
      <p:ext uri="{BB962C8B-B14F-4D97-AF65-F5344CB8AC3E}">
        <p14:creationId xmlns:p14="http://schemas.microsoft.com/office/powerpoint/2010/main" val="1657147874"/>
      </p:ext>
    </p:extLst>
  </p:cSld>
  <p:clrMapOvr>
    <a:masterClrMapping/>
  </p:clrMapOvr>
  <mc:AlternateContent xmlns:mc="http://schemas.openxmlformats.org/markup-compatibility/2006" xmlns:p14="http://schemas.microsoft.com/office/powerpoint/2010/main">
    <mc:Choice Requires="p14">
      <p:transition spd="slow" p14:dur="2000" advTm="15551"/>
    </mc:Choice>
    <mc:Fallback xmlns="">
      <p:transition spd="slow" advTm="1555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a:ext>
            </a:extLst>
          </a:blip>
          <a:srcRect/>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120</a:t>
            </a:fld>
            <a:endParaRPr lang="tr-TR"/>
          </a:p>
        </p:txBody>
      </p:sp>
      <p:pic>
        <p:nvPicPr>
          <p:cNvPr id="3" name="Resim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862148"/>
            <a:ext cx="9144000" cy="4638261"/>
          </a:xfrm>
          <a:prstGeom prst="rect">
            <a:avLst/>
          </a:prstGeom>
        </p:spPr>
      </p:pic>
    </p:spTree>
    <p:extLst>
      <p:ext uri="{BB962C8B-B14F-4D97-AF65-F5344CB8AC3E}">
        <p14:creationId xmlns:p14="http://schemas.microsoft.com/office/powerpoint/2010/main" val="3879313082"/>
      </p:ext>
    </p:extLst>
  </p:cSld>
  <p:clrMapOvr>
    <a:masterClrMapping/>
  </p:clrMapOvr>
  <mc:AlternateContent xmlns:mc="http://schemas.openxmlformats.org/markup-compatibility/2006" xmlns:p14="http://schemas.microsoft.com/office/powerpoint/2010/main">
    <mc:Choice Requires="p14">
      <p:transition spd="slow" p14:dur="2000" advTm="11541"/>
    </mc:Choice>
    <mc:Fallback xmlns="">
      <p:transition spd="slow" advTm="11541"/>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121</a:t>
            </a:fld>
            <a:endParaRPr lang="tr-TR"/>
          </a:p>
        </p:txBody>
      </p:sp>
      <p:pic>
        <p:nvPicPr>
          <p:cNvPr id="3" name="Resim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822961"/>
            <a:ext cx="9212751" cy="5225143"/>
          </a:xfrm>
          <a:prstGeom prst="rect">
            <a:avLst/>
          </a:prstGeom>
        </p:spPr>
      </p:pic>
    </p:spTree>
    <p:extLst>
      <p:ext uri="{BB962C8B-B14F-4D97-AF65-F5344CB8AC3E}">
        <p14:creationId xmlns:p14="http://schemas.microsoft.com/office/powerpoint/2010/main" val="1968868607"/>
      </p:ext>
    </p:extLst>
  </p:cSld>
  <p:clrMapOvr>
    <a:masterClrMapping/>
  </p:clrMapOvr>
  <mc:AlternateContent xmlns:mc="http://schemas.openxmlformats.org/markup-compatibility/2006" xmlns:p14="http://schemas.microsoft.com/office/powerpoint/2010/main">
    <mc:Choice Requires="p14">
      <p:transition spd="slow" p14:dur="2000" advTm="14221"/>
    </mc:Choice>
    <mc:Fallback xmlns="">
      <p:transition spd="slow" advTm="14221"/>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285750" y="1803405"/>
            <a:ext cx="11677650" cy="1825096"/>
          </a:xfrm>
        </p:spPr>
        <p:txBody>
          <a:bodyPr>
            <a:normAutofit/>
          </a:bodyPr>
          <a:lstStyle/>
          <a:p>
            <a:pPr algn="ctr"/>
            <a:r>
              <a:rPr lang="tr-TR" b="1" i="1" dirty="0">
                <a:latin typeface="+mn-lt"/>
              </a:rPr>
              <a:t>GASTRONOMİ VE MUTFAK SANATLARI BÖLÜMÜ</a:t>
            </a:r>
            <a:endParaRPr lang="tr-TR" dirty="0">
              <a:latin typeface="+mn-lt"/>
            </a:endParaRPr>
          </a:p>
        </p:txBody>
      </p:sp>
    </p:spTree>
    <p:extLst>
      <p:ext uri="{BB962C8B-B14F-4D97-AF65-F5344CB8AC3E}">
        <p14:creationId xmlns:p14="http://schemas.microsoft.com/office/powerpoint/2010/main" val="37998396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2"/>
          </p:nvPr>
        </p:nvSpPr>
        <p:spPr/>
        <p:txBody>
          <a:bodyPr/>
          <a:lstStyle/>
          <a:p>
            <a:fld id="{F302176B-0E47-46AC-8F43-DAB4B8A37D06}" type="slidenum">
              <a:rPr lang="tr-TR" smtClean="0">
                <a:solidFill>
                  <a:prstClr val="black">
                    <a:tint val="75000"/>
                  </a:prstClr>
                </a:solidFill>
              </a:rPr>
              <a:pPr/>
              <a:t>123</a:t>
            </a:fld>
            <a:endParaRPr lang="tr-TR" dirty="0">
              <a:solidFill>
                <a:prstClr val="black">
                  <a:tint val="75000"/>
                </a:prstClr>
              </a:solidFill>
            </a:endParaRPr>
          </a:p>
        </p:txBody>
      </p:sp>
      <p:sp>
        <p:nvSpPr>
          <p:cNvPr id="4" name="Başlık 3"/>
          <p:cNvSpPr>
            <a:spLocks noGrp="1"/>
          </p:cNvSpPr>
          <p:nvPr>
            <p:ph type="ctrTitle" idx="4294967295"/>
          </p:nvPr>
        </p:nvSpPr>
        <p:spPr>
          <a:xfrm>
            <a:off x="1580970" y="933641"/>
            <a:ext cx="10458629" cy="1223963"/>
          </a:xfrm>
        </p:spPr>
        <p:txBody>
          <a:bodyPr>
            <a:normAutofit/>
          </a:bodyPr>
          <a:lstStyle/>
          <a:p>
            <a:r>
              <a:rPr lang="tr-TR" sz="3200" b="1" i="1" dirty="0">
                <a:latin typeface="+mn-lt"/>
              </a:rPr>
              <a:t>GENEL BİLGİLER</a:t>
            </a:r>
          </a:p>
        </p:txBody>
      </p:sp>
      <p:sp>
        <p:nvSpPr>
          <p:cNvPr id="3" name="Dikdörtgen 2"/>
          <p:cNvSpPr/>
          <p:nvPr/>
        </p:nvSpPr>
        <p:spPr>
          <a:xfrm>
            <a:off x="397166" y="1683469"/>
            <a:ext cx="7009059" cy="4739759"/>
          </a:xfrm>
          <a:prstGeom prst="rect">
            <a:avLst/>
          </a:prstGeom>
        </p:spPr>
        <p:txBody>
          <a:bodyPr wrap="square">
            <a:spAutoFit/>
          </a:bodyPr>
          <a:lstStyle/>
          <a:p>
            <a:pPr marL="342900" lvl="0" indent="-342900" algn="just">
              <a:buFont typeface="Arial" panose="020B0604020202020204" pitchFamily="34" charset="0"/>
              <a:buChar char="•"/>
            </a:pPr>
            <a:r>
              <a:rPr lang="tr-TR" sz="2000" dirty="0">
                <a:solidFill>
                  <a:prstClr val="black"/>
                </a:solidFill>
              </a:rPr>
              <a:t>2009-2010 Eğitim-Öğretim Yılında ilk öğrencilerini kabul etmiştir. 2013-2014 Eğitim-Öğretim Yılında fakülte olunmasıyla Yiyecek-İçecek İşletmeciliği bölümü de ismini Gastronomi ve Mutfak Sanatları olarak değiştirmiştir.</a:t>
            </a:r>
          </a:p>
          <a:p>
            <a:pPr marL="342900" indent="-342900" algn="just">
              <a:buFont typeface="Arial" pitchFamily="34" charset="0"/>
              <a:buChar char="•"/>
            </a:pPr>
            <a:endParaRPr lang="tr-TR" sz="2000" dirty="0">
              <a:solidFill>
                <a:prstClr val="black"/>
              </a:solidFill>
            </a:endParaRPr>
          </a:p>
          <a:p>
            <a:pPr marL="800100" lvl="1" indent="-342900" algn="just">
              <a:buFont typeface="Arial" pitchFamily="34" charset="0"/>
              <a:buChar char="•"/>
            </a:pPr>
            <a:r>
              <a:rPr lang="tr-TR" sz="2000" dirty="0">
                <a:solidFill>
                  <a:prstClr val="black"/>
                </a:solidFill>
              </a:rPr>
              <a:t>2016-2017 Eğitim - Öğretim Yılında yüksek lisans programında eğitim vermeye başlamıştır.</a:t>
            </a:r>
          </a:p>
          <a:p>
            <a:pPr algn="just"/>
            <a:endParaRPr lang="tr-TR" sz="2000" dirty="0">
              <a:solidFill>
                <a:srgbClr val="FF0000"/>
              </a:solidFill>
            </a:endParaRPr>
          </a:p>
          <a:p>
            <a:pPr marL="342900" indent="-342900" algn="just">
              <a:buFont typeface="Arial" pitchFamily="34" charset="0"/>
              <a:buChar char="•"/>
            </a:pPr>
            <a:r>
              <a:rPr lang="tr-TR" sz="2000" dirty="0"/>
              <a:t>Gastronomi ve Mutfak Sanatları programına </a:t>
            </a:r>
            <a:r>
              <a:rPr lang="tr-TR" sz="2000" b="1" dirty="0"/>
              <a:t>sözel ağırlık puanı </a:t>
            </a:r>
            <a:r>
              <a:rPr lang="tr-TR" sz="2000" dirty="0"/>
              <a:t>ile öğrenci alınmaktadır.</a:t>
            </a:r>
          </a:p>
          <a:p>
            <a:pPr marL="342900" indent="-342900" algn="just">
              <a:buFont typeface="Arial" pitchFamily="34" charset="0"/>
              <a:buChar char="•"/>
            </a:pPr>
            <a:endParaRPr lang="tr-TR" sz="2000" dirty="0">
              <a:solidFill>
                <a:srgbClr val="FF0000"/>
              </a:solidFill>
            </a:endParaRPr>
          </a:p>
          <a:p>
            <a:pPr marL="342900" indent="-342900" algn="just">
              <a:buFont typeface="Arial" pitchFamily="34" charset="0"/>
              <a:buChar char="•"/>
            </a:pPr>
            <a:r>
              <a:rPr lang="tr-TR" sz="2200" dirty="0">
                <a:solidFill>
                  <a:prstClr val="black"/>
                </a:solidFill>
              </a:rPr>
              <a:t>2025 ÖS</a:t>
            </a:r>
            <a:r>
              <a:rPr lang="tr-TR" sz="2200" dirty="0"/>
              <a:t>YM verilerine göre, </a:t>
            </a:r>
            <a:r>
              <a:rPr lang="tr-TR" sz="2000" b="1" dirty="0"/>
              <a:t>75</a:t>
            </a:r>
            <a:r>
              <a:rPr lang="tr-TR" sz="2000" b="1" dirty="0">
                <a:ea typeface="Calibri" panose="020F0502020204030204" pitchFamily="34" charset="0"/>
              </a:rPr>
              <a:t> </a:t>
            </a:r>
            <a:r>
              <a:rPr lang="tr-TR" sz="2000" dirty="0">
                <a:ea typeface="Calibri" panose="020F0502020204030204" pitchFamily="34" charset="0"/>
              </a:rPr>
              <a:t>kişilik</a:t>
            </a:r>
            <a:r>
              <a:rPr lang="tr-TR" sz="2000" b="1" dirty="0">
                <a:ea typeface="Calibri" panose="020F0502020204030204" pitchFamily="34" charset="0"/>
              </a:rPr>
              <a:t> </a:t>
            </a:r>
            <a:r>
              <a:rPr lang="tr-TR" sz="2000" dirty="0">
                <a:ea typeface="Calibri" panose="020F0502020204030204" pitchFamily="34" charset="0"/>
              </a:rPr>
              <a:t>kontenjana sahiptir. 2025 YKS En Küçük Puan </a:t>
            </a:r>
            <a:r>
              <a:rPr lang="tr-TR" sz="2000" dirty="0"/>
              <a:t>358,66 </a:t>
            </a:r>
            <a:r>
              <a:rPr lang="tr-TR" sz="2000" dirty="0">
                <a:ea typeface="Calibri" panose="020F0502020204030204" pitchFamily="34" charset="0"/>
              </a:rPr>
              <a:t> 2025 YKS En Büyük Puan  396,34</a:t>
            </a:r>
            <a:r>
              <a:rPr lang="tr-TR" sz="2000" dirty="0">
                <a:solidFill>
                  <a:srgbClr val="FFFF00"/>
                </a:solidFill>
                <a:ea typeface="Calibri" panose="020F0502020204030204" pitchFamily="34" charset="0"/>
              </a:rPr>
              <a:t> </a:t>
            </a:r>
            <a:r>
              <a:rPr lang="tr-TR" sz="2000" dirty="0">
                <a:ea typeface="Calibri" panose="020F0502020204030204" pitchFamily="34" charset="0"/>
              </a:rPr>
              <a:t>’tür.</a:t>
            </a:r>
          </a:p>
        </p:txBody>
      </p:sp>
      <p:pic>
        <p:nvPicPr>
          <p:cNvPr id="2" name="Resi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06225" y="2007808"/>
            <a:ext cx="4785775" cy="3718882"/>
          </a:xfrm>
          <a:prstGeom prst="rect">
            <a:avLst/>
          </a:prstGeom>
        </p:spPr>
      </p:pic>
    </p:spTree>
    <p:extLst>
      <p:ext uri="{BB962C8B-B14F-4D97-AF65-F5344CB8AC3E}">
        <p14:creationId xmlns:p14="http://schemas.microsoft.com/office/powerpoint/2010/main" val="977982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124</a:t>
            </a:fld>
            <a:endParaRPr lang="tr-TR"/>
          </a:p>
        </p:txBody>
      </p:sp>
      <p:sp>
        <p:nvSpPr>
          <p:cNvPr id="3" name="Dikdörtgen 2"/>
          <p:cNvSpPr/>
          <p:nvPr/>
        </p:nvSpPr>
        <p:spPr>
          <a:xfrm>
            <a:off x="781050" y="2784039"/>
            <a:ext cx="10668000" cy="3077766"/>
          </a:xfrm>
          <a:prstGeom prst="rect">
            <a:avLst/>
          </a:prstGeom>
        </p:spPr>
        <p:txBody>
          <a:bodyPr wrap="square">
            <a:spAutoFit/>
          </a:bodyPr>
          <a:lstStyle/>
          <a:p>
            <a:endParaRPr lang="tr-TR" b="1" i="1" dirty="0">
              <a:solidFill>
                <a:schemeClr val="accent2"/>
              </a:solidFill>
              <a:latin typeface="Times New Roman" panose="02020603050405020304" pitchFamily="18" charset="0"/>
              <a:cs typeface="Times New Roman" panose="02020603050405020304" pitchFamily="18" charset="0"/>
            </a:endParaRPr>
          </a:p>
          <a:p>
            <a:r>
              <a:rPr lang="tr-TR" sz="2800" b="1" i="1" dirty="0">
                <a:latin typeface="Times New Roman" panose="02020603050405020304" pitchFamily="18" charset="0"/>
                <a:cs typeface="Times New Roman" panose="02020603050405020304" pitchFamily="18" charset="0"/>
              </a:rPr>
              <a:t>Programın Amacı </a:t>
            </a:r>
            <a:endParaRPr lang="tr-TR" sz="2800" b="1" dirty="0">
              <a:latin typeface="Times New Roman" panose="02020603050405020304" pitchFamily="18" charset="0"/>
              <a:cs typeface="Times New Roman" panose="02020603050405020304" pitchFamily="18" charset="0"/>
            </a:endParaRPr>
          </a:p>
          <a:p>
            <a:pPr marL="342900" indent="-342900">
              <a:buFont typeface="Arial" pitchFamily="34" charset="0"/>
              <a:buChar char="•"/>
            </a:pPr>
            <a:endParaRPr lang="tr-TR" dirty="0">
              <a:solidFill>
                <a:prstClr val="black"/>
              </a:solidFill>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tr-TR" sz="2800" dirty="0">
                <a:solidFill>
                  <a:prstClr val="black"/>
                </a:solidFill>
                <a:latin typeface="Times New Roman" panose="02020603050405020304" pitchFamily="18" charset="0"/>
                <a:cs typeface="Times New Roman" panose="02020603050405020304" pitchFamily="18" charset="0"/>
              </a:rPr>
              <a:t>Gastronomi ve Mutfak Sanatları programının </a:t>
            </a:r>
            <a:r>
              <a:rPr lang="tr-TR" sz="2800" dirty="0">
                <a:solidFill>
                  <a:schemeClr val="accent1"/>
                </a:solidFill>
                <a:latin typeface="Times New Roman" panose="02020603050405020304" pitchFamily="18" charset="0"/>
                <a:cs typeface="Times New Roman" panose="02020603050405020304" pitchFamily="18" charset="0"/>
              </a:rPr>
              <a:t>temel amacı</a:t>
            </a:r>
            <a:r>
              <a:rPr lang="tr-TR" sz="2800" dirty="0">
                <a:solidFill>
                  <a:prstClr val="black"/>
                </a:solidFill>
                <a:latin typeface="Times New Roman" panose="02020603050405020304" pitchFamily="18" charset="0"/>
                <a:cs typeface="Times New Roman" panose="02020603050405020304" pitchFamily="18" charset="0"/>
              </a:rPr>
              <a:t>, turizm sektörünün Yiyecek İçecek İşletmeciliği Yönetimi alanında ihtiyaç duyduğu teorik ve pratik bilgiye sahip nitelikli ve donanımlı iş gücünün yetiştirilmesidir. </a:t>
            </a:r>
          </a:p>
          <a:p>
            <a:pPr marL="342900" indent="-342900">
              <a:buFont typeface="Arial" pitchFamily="34" charset="0"/>
              <a:buChar char="•"/>
            </a:pPr>
            <a:endParaRPr lang="tr-TR"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98515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125</a:t>
            </a:fld>
            <a:endParaRPr lang="tr-TR"/>
          </a:p>
        </p:txBody>
      </p:sp>
      <p:sp>
        <p:nvSpPr>
          <p:cNvPr id="3" name="Dikdörtgen 2"/>
          <p:cNvSpPr/>
          <p:nvPr/>
        </p:nvSpPr>
        <p:spPr>
          <a:xfrm>
            <a:off x="813696" y="2000416"/>
            <a:ext cx="10783614" cy="4216539"/>
          </a:xfrm>
          <a:prstGeom prst="rect">
            <a:avLst/>
          </a:prstGeom>
        </p:spPr>
        <p:txBody>
          <a:bodyPr wrap="square">
            <a:spAutoFit/>
          </a:bodyPr>
          <a:lstStyle/>
          <a:p>
            <a:endParaRPr lang="tr-TR" sz="2400" b="1" i="1" dirty="0">
              <a:solidFill>
                <a:schemeClr val="accent2"/>
              </a:solidFill>
              <a:latin typeface="Times New Roman" panose="02020603050405020304" pitchFamily="18" charset="0"/>
              <a:cs typeface="Times New Roman" panose="02020603050405020304" pitchFamily="18" charset="0"/>
            </a:endParaRPr>
          </a:p>
          <a:p>
            <a:pPr algn="just"/>
            <a:r>
              <a:rPr lang="tr-TR" sz="2800" b="1" i="1" dirty="0">
                <a:solidFill>
                  <a:schemeClr val="accent2"/>
                </a:solidFill>
                <a:latin typeface="Times New Roman" panose="02020603050405020304" pitchFamily="18" charset="0"/>
                <a:cs typeface="Times New Roman" panose="02020603050405020304" pitchFamily="18" charset="0"/>
              </a:rPr>
              <a:t>İstihdam Olanakları </a:t>
            </a:r>
            <a:endParaRPr lang="tr-TR" sz="2800" b="1" dirty="0">
              <a:solidFill>
                <a:prstClr val="black"/>
              </a:solidFill>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endParaRPr lang="tr-TR" sz="2400" dirty="0">
              <a:solidFill>
                <a:prstClr val="black"/>
              </a:solidFill>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tr-TR" sz="2400" dirty="0">
                <a:solidFill>
                  <a:prstClr val="black"/>
                </a:solidFill>
                <a:latin typeface="Times New Roman" panose="02020603050405020304" pitchFamily="18" charset="0"/>
                <a:cs typeface="Times New Roman" panose="02020603050405020304" pitchFamily="18" charset="0"/>
              </a:rPr>
              <a:t>Gastronomi ve Mutfak Sanatları bölümü mezunları dünya genelinde hızla gelişen Yiyecek İçecek sektöründe </a:t>
            </a:r>
            <a:r>
              <a:rPr lang="tr-TR" sz="2400" dirty="0">
                <a:solidFill>
                  <a:schemeClr val="accent2"/>
                </a:solidFill>
                <a:latin typeface="Times New Roman" panose="02020603050405020304" pitchFamily="18" charset="0"/>
                <a:cs typeface="Times New Roman" panose="02020603050405020304" pitchFamily="18" charset="0"/>
              </a:rPr>
              <a:t>şef ve yönetici</a:t>
            </a:r>
            <a:r>
              <a:rPr lang="tr-TR" sz="2400" dirty="0">
                <a:solidFill>
                  <a:prstClr val="black"/>
                </a:solidFill>
                <a:latin typeface="Times New Roman" panose="02020603050405020304" pitchFamily="18" charset="0"/>
                <a:cs typeface="Times New Roman" panose="02020603050405020304" pitchFamily="18" charset="0"/>
              </a:rPr>
              <a:t> konumunda çalışacaklardır.</a:t>
            </a:r>
          </a:p>
          <a:p>
            <a:pPr marL="342900" indent="-342900" algn="just">
              <a:buFont typeface="Arial" pitchFamily="34" charset="0"/>
              <a:buChar char="•"/>
            </a:pPr>
            <a:endParaRPr lang="tr-TR" sz="2400" dirty="0">
              <a:solidFill>
                <a:prstClr val="black"/>
              </a:solidFill>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tr-TR" sz="2400" dirty="0">
                <a:solidFill>
                  <a:prstClr val="black"/>
                </a:solidFill>
                <a:latin typeface="Times New Roman" panose="02020603050405020304" pitchFamily="18" charset="0"/>
                <a:cs typeface="Times New Roman" panose="02020603050405020304" pitchFamily="18" charset="0"/>
              </a:rPr>
              <a:t>Bölüm mezunları aynı zamanda </a:t>
            </a:r>
            <a:r>
              <a:rPr lang="tr-TR" sz="2400" dirty="0">
                <a:solidFill>
                  <a:schemeClr val="accent2"/>
                </a:solidFill>
                <a:latin typeface="Times New Roman" panose="02020603050405020304" pitchFamily="18" charset="0"/>
                <a:cs typeface="Times New Roman" panose="02020603050405020304" pitchFamily="18" charset="0"/>
              </a:rPr>
              <a:t>gerekli koşulları yerine getirmeleri durumunda </a:t>
            </a:r>
            <a:r>
              <a:rPr lang="tr-TR" sz="2400" dirty="0">
                <a:solidFill>
                  <a:prstClr val="black"/>
                </a:solidFill>
                <a:latin typeface="Times New Roman" panose="02020603050405020304" pitchFamily="18" charset="0"/>
                <a:cs typeface="Times New Roman" panose="02020603050405020304" pitchFamily="18" charset="0"/>
              </a:rPr>
              <a:t>(formasyon, ALES, Yabancı Dil Puanı, Lisansüstü Eğitim vb.) durumunda orta öğrenim ve yüksek öğrenim kurumlarında </a:t>
            </a:r>
            <a:r>
              <a:rPr lang="tr-TR" sz="2400" dirty="0">
                <a:solidFill>
                  <a:schemeClr val="accent2"/>
                </a:solidFill>
                <a:latin typeface="Times New Roman" panose="02020603050405020304" pitchFamily="18" charset="0"/>
                <a:cs typeface="Times New Roman" panose="02020603050405020304" pitchFamily="18" charset="0"/>
              </a:rPr>
              <a:t>öğretmen</a:t>
            </a:r>
            <a:r>
              <a:rPr lang="tr-TR" sz="2400" dirty="0">
                <a:solidFill>
                  <a:prstClr val="black"/>
                </a:solidFill>
                <a:latin typeface="Times New Roman" panose="02020603050405020304" pitchFamily="18" charset="0"/>
                <a:cs typeface="Times New Roman" panose="02020603050405020304" pitchFamily="18" charset="0"/>
              </a:rPr>
              <a:t> ve </a:t>
            </a:r>
            <a:r>
              <a:rPr lang="tr-TR" sz="2400" dirty="0">
                <a:solidFill>
                  <a:schemeClr val="accent2"/>
                </a:solidFill>
                <a:latin typeface="Times New Roman" panose="02020603050405020304" pitchFamily="18" charset="0"/>
                <a:cs typeface="Times New Roman" panose="02020603050405020304" pitchFamily="18" charset="0"/>
              </a:rPr>
              <a:t>akademisyen</a:t>
            </a:r>
            <a:r>
              <a:rPr lang="tr-TR" sz="2400" dirty="0">
                <a:solidFill>
                  <a:prstClr val="black"/>
                </a:solidFill>
                <a:latin typeface="Times New Roman" panose="02020603050405020304" pitchFamily="18" charset="0"/>
                <a:cs typeface="Times New Roman" panose="02020603050405020304" pitchFamily="18" charset="0"/>
              </a:rPr>
              <a:t> olarak da çalışabileceklerdir. </a:t>
            </a:r>
          </a:p>
          <a:p>
            <a:pPr marL="342900" indent="-342900">
              <a:buFont typeface="Arial" pitchFamily="34" charset="0"/>
              <a:buChar char="•"/>
            </a:pPr>
            <a:endParaRPr lang="tr-TR"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34014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98E08-D1F8-B4F2-181C-96F0A4EEB373}"/>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48CC82B1-59BB-1C9B-7D6C-9EAD9A544D11}"/>
              </a:ext>
            </a:extLst>
          </p:cNvPr>
          <p:cNvSpPr/>
          <p:nvPr/>
        </p:nvSpPr>
        <p:spPr>
          <a:xfrm>
            <a:off x="610152" y="4833655"/>
            <a:ext cx="2305457" cy="738664"/>
          </a:xfrm>
          <a:prstGeom prst="rect">
            <a:avLst/>
          </a:prstGeom>
        </p:spPr>
        <p:txBody>
          <a:bodyPr wrap="square">
            <a:spAutoFit/>
          </a:bodyPr>
          <a:lstStyle/>
          <a:p>
            <a:pPr algn="ctr"/>
            <a:r>
              <a:rPr lang="tr-TR" sz="1400" b="1" dirty="0">
                <a:solidFill>
                  <a:prstClr val="black"/>
                </a:solidFill>
              </a:rPr>
              <a:t>Gastronomi  ve Mutfak Sanatları Bölüm Başkanı </a:t>
            </a:r>
          </a:p>
          <a:p>
            <a:pPr algn="ctr"/>
            <a:r>
              <a:rPr lang="tr-TR" sz="1400" b="1" dirty="0">
                <a:solidFill>
                  <a:prstClr val="black"/>
                </a:solidFill>
              </a:rPr>
              <a:t>Prof. Dr. Nurten ÇEKAL</a:t>
            </a:r>
          </a:p>
        </p:txBody>
      </p:sp>
      <p:sp>
        <p:nvSpPr>
          <p:cNvPr id="9" name="Metin kutusu 8">
            <a:extLst>
              <a:ext uri="{FF2B5EF4-FFF2-40B4-BE49-F238E27FC236}">
                <a16:creationId xmlns:a16="http://schemas.microsoft.com/office/drawing/2014/main" id="{192A7C3B-ABA6-4823-A0FF-0888F012167E}"/>
              </a:ext>
            </a:extLst>
          </p:cNvPr>
          <p:cNvSpPr txBox="1"/>
          <p:nvPr/>
        </p:nvSpPr>
        <p:spPr>
          <a:xfrm>
            <a:off x="4228236" y="4897454"/>
            <a:ext cx="2945729" cy="738664"/>
          </a:xfrm>
          <a:prstGeom prst="rect">
            <a:avLst/>
          </a:prstGeom>
          <a:noFill/>
        </p:spPr>
        <p:txBody>
          <a:bodyPr wrap="square" rtlCol="0">
            <a:spAutoFit/>
          </a:bodyPr>
          <a:lstStyle/>
          <a:p>
            <a:pPr algn="ctr"/>
            <a:r>
              <a:rPr lang="tr-TR" sz="1400" b="1" dirty="0">
                <a:solidFill>
                  <a:prstClr val="black"/>
                </a:solidFill>
              </a:rPr>
              <a:t>Gastronomi  ve Mutfak Sanatları </a:t>
            </a:r>
          </a:p>
          <a:p>
            <a:pPr algn="ctr"/>
            <a:r>
              <a:rPr lang="tr-TR" sz="1400" b="1" dirty="0">
                <a:solidFill>
                  <a:prstClr val="black"/>
                </a:solidFill>
              </a:rPr>
              <a:t>     Bölüm Başkan Yardımcısı</a:t>
            </a:r>
          </a:p>
          <a:p>
            <a:pPr algn="ctr"/>
            <a:r>
              <a:rPr lang="tr-TR" sz="1400" b="1" dirty="0">
                <a:solidFill>
                  <a:prstClr val="black"/>
                </a:solidFill>
              </a:rPr>
              <a:t>Doç. Dr. Hande MUTLU ÖZTÜRK</a:t>
            </a:r>
          </a:p>
        </p:txBody>
      </p:sp>
      <p:sp>
        <p:nvSpPr>
          <p:cNvPr id="2" name="Slayt Numarası Yer Tutucusu 1">
            <a:extLst>
              <a:ext uri="{FF2B5EF4-FFF2-40B4-BE49-F238E27FC236}">
                <a16:creationId xmlns:a16="http://schemas.microsoft.com/office/drawing/2014/main" id="{C1002C1D-83C9-4A96-90D9-CF2E5DA42E43}"/>
              </a:ext>
            </a:extLst>
          </p:cNvPr>
          <p:cNvSpPr>
            <a:spLocks noGrp="1"/>
          </p:cNvSpPr>
          <p:nvPr>
            <p:ph type="sldNum" sz="quarter" idx="12"/>
          </p:nvPr>
        </p:nvSpPr>
        <p:spPr/>
        <p:txBody>
          <a:bodyPr/>
          <a:lstStyle/>
          <a:p>
            <a:fld id="{F302176B-0E47-46AC-8F43-DAB4B8A37D06}" type="slidenum">
              <a:rPr lang="tr-TR" smtClean="0">
                <a:solidFill>
                  <a:prstClr val="black">
                    <a:tint val="75000"/>
                  </a:prstClr>
                </a:solidFill>
              </a:rPr>
              <a:pPr/>
              <a:t>126</a:t>
            </a:fld>
            <a:endParaRPr lang="tr-TR">
              <a:solidFill>
                <a:prstClr val="black">
                  <a:tint val="75000"/>
                </a:prstClr>
              </a:solidFill>
            </a:endParaRPr>
          </a:p>
        </p:txBody>
      </p:sp>
      <p:sp>
        <p:nvSpPr>
          <p:cNvPr id="12" name="Başlık 3">
            <a:extLst>
              <a:ext uri="{FF2B5EF4-FFF2-40B4-BE49-F238E27FC236}">
                <a16:creationId xmlns:a16="http://schemas.microsoft.com/office/drawing/2014/main" id="{85850FE9-3E4B-30EC-6FFA-8ECF37A13A48}"/>
              </a:ext>
            </a:extLst>
          </p:cNvPr>
          <p:cNvSpPr txBox="1">
            <a:spLocks/>
          </p:cNvSpPr>
          <p:nvPr/>
        </p:nvSpPr>
        <p:spPr>
          <a:xfrm>
            <a:off x="6964822" y="457122"/>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solidFill>
                  <a:prstClr val="black"/>
                </a:solidFill>
              </a:rPr>
              <a:t>AKADEMİK PERSONEL</a:t>
            </a:r>
          </a:p>
        </p:txBody>
      </p:sp>
      <p:pic>
        <p:nvPicPr>
          <p:cNvPr id="14" name="Resim 13">
            <a:extLst>
              <a:ext uri="{FF2B5EF4-FFF2-40B4-BE49-F238E27FC236}">
                <a16:creationId xmlns:a16="http://schemas.microsoft.com/office/drawing/2014/main" id="{CF7B5FD3-CC67-86B4-1AD0-03879F12B99E}"/>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610152" y="1868044"/>
            <a:ext cx="2160000"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Resim 17">
            <a:extLst>
              <a:ext uri="{FF2B5EF4-FFF2-40B4-BE49-F238E27FC236}">
                <a16:creationId xmlns:a16="http://schemas.microsoft.com/office/drawing/2014/main" id="{7555B1B3-4B53-0076-2C84-57BEEBB7F8B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52811" y="1868044"/>
            <a:ext cx="2096581"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Resim 10">
            <a:extLst>
              <a:ext uri="{FF2B5EF4-FFF2-40B4-BE49-F238E27FC236}">
                <a16:creationId xmlns:a16="http://schemas.microsoft.com/office/drawing/2014/main" id="{E6EAA945-1491-2D1B-1308-88D4D9BA5AA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882135" y="1868044"/>
            <a:ext cx="2068600"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Diyagram 3">
            <a:extLst>
              <a:ext uri="{FF2B5EF4-FFF2-40B4-BE49-F238E27FC236}">
                <a16:creationId xmlns:a16="http://schemas.microsoft.com/office/drawing/2014/main" id="{0586C3A4-1562-973D-DBED-1B4809CFC659}"/>
              </a:ext>
            </a:extLst>
          </p:cNvPr>
          <p:cNvGraphicFramePr/>
          <p:nvPr>
            <p:extLst>
              <p:ext uri="{D42A27DB-BD31-4B8C-83A1-F6EECF244321}">
                <p14:modId xmlns:p14="http://schemas.microsoft.com/office/powerpoint/2010/main" val="3000403372"/>
              </p:ext>
            </p:extLst>
          </p:nvPr>
        </p:nvGraphicFramePr>
        <p:xfrm>
          <a:off x="752349" y="5980799"/>
          <a:ext cx="11036528" cy="5232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Dikdörtgen 5">
            <a:extLst>
              <a:ext uri="{FF2B5EF4-FFF2-40B4-BE49-F238E27FC236}">
                <a16:creationId xmlns:a16="http://schemas.microsoft.com/office/drawing/2014/main" id="{D1FC06EA-8231-2510-4C25-E21C1627A125}"/>
              </a:ext>
            </a:extLst>
          </p:cNvPr>
          <p:cNvSpPr/>
          <p:nvPr/>
        </p:nvSpPr>
        <p:spPr>
          <a:xfrm>
            <a:off x="8388696" y="4931165"/>
            <a:ext cx="3055478" cy="738664"/>
          </a:xfrm>
          <a:prstGeom prst="rect">
            <a:avLst/>
          </a:prstGeom>
        </p:spPr>
        <p:txBody>
          <a:bodyPr wrap="square">
            <a:spAutoFit/>
          </a:bodyPr>
          <a:lstStyle/>
          <a:p>
            <a:pPr algn="ctr"/>
            <a:r>
              <a:rPr lang="tr-TR" sz="1400" b="1" dirty="0">
                <a:solidFill>
                  <a:prstClr val="black"/>
                </a:solidFill>
              </a:rPr>
              <a:t>Gastronomi  ve Mutfak Sanatları </a:t>
            </a:r>
          </a:p>
          <a:p>
            <a:pPr algn="ctr"/>
            <a:r>
              <a:rPr lang="tr-TR" sz="1400" b="1" dirty="0">
                <a:solidFill>
                  <a:prstClr val="black"/>
                </a:solidFill>
              </a:rPr>
              <a:t>     Bölüm Başkan Yardımcısı</a:t>
            </a:r>
          </a:p>
          <a:p>
            <a:pPr algn="ctr"/>
            <a:r>
              <a:rPr lang="tr-TR" sz="1400" b="1" dirty="0">
                <a:solidFill>
                  <a:prstClr val="black"/>
                </a:solidFill>
              </a:rPr>
              <a:t>Dr. </a:t>
            </a:r>
            <a:r>
              <a:rPr lang="tr-TR" sz="1400" b="1" dirty="0" err="1">
                <a:solidFill>
                  <a:prstClr val="black"/>
                </a:solidFill>
              </a:rPr>
              <a:t>Öğr</a:t>
            </a:r>
            <a:r>
              <a:rPr lang="tr-TR" sz="1400" b="1" dirty="0">
                <a:solidFill>
                  <a:prstClr val="black"/>
                </a:solidFill>
              </a:rPr>
              <a:t>. Üyesi Ezgi ATİK</a:t>
            </a:r>
          </a:p>
        </p:txBody>
      </p:sp>
    </p:spTree>
    <p:extLst>
      <p:ext uri="{BB962C8B-B14F-4D97-AF65-F5344CB8AC3E}">
        <p14:creationId xmlns:p14="http://schemas.microsoft.com/office/powerpoint/2010/main" val="14687545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solidFill>
                  <a:prstClr val="black">
                    <a:tint val="75000"/>
                  </a:prstClr>
                </a:solidFill>
              </a:rPr>
              <a:pPr/>
              <a:t>127</a:t>
            </a:fld>
            <a:endParaRPr lang="tr-TR">
              <a:solidFill>
                <a:prstClr val="black">
                  <a:tint val="75000"/>
                </a:prstClr>
              </a:solidFill>
            </a:endParaRPr>
          </a:p>
        </p:txBody>
      </p:sp>
      <p:sp>
        <p:nvSpPr>
          <p:cNvPr id="12" name="Başlık 3"/>
          <p:cNvSpPr txBox="1">
            <a:spLocks/>
          </p:cNvSpPr>
          <p:nvPr/>
        </p:nvSpPr>
        <p:spPr>
          <a:xfrm>
            <a:off x="6964822" y="457122"/>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solidFill>
                  <a:prstClr val="black"/>
                </a:solidFill>
              </a:rPr>
              <a:t>AKADEMİK PERSONEL</a:t>
            </a:r>
          </a:p>
        </p:txBody>
      </p:sp>
      <p:pic>
        <p:nvPicPr>
          <p:cNvPr id="10" name="Resim 9"/>
          <p:cNvPicPr>
            <a:picLocks noChangeAspect="1"/>
          </p:cNvPicPr>
          <p:nvPr/>
        </p:nvPicPr>
        <p:blipFill>
          <a:blip r:embed="rId2" cstate="print"/>
          <a:stretch>
            <a:fillRect/>
          </a:stretch>
        </p:blipFill>
        <p:spPr>
          <a:xfrm>
            <a:off x="5387980" y="1800644"/>
            <a:ext cx="2102400" cy="2893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Dikdörtgen 12"/>
          <p:cNvSpPr/>
          <p:nvPr/>
        </p:nvSpPr>
        <p:spPr>
          <a:xfrm>
            <a:off x="1471635" y="5033057"/>
            <a:ext cx="2104598" cy="523220"/>
          </a:xfrm>
          <a:prstGeom prst="rect">
            <a:avLst/>
          </a:prstGeom>
        </p:spPr>
        <p:txBody>
          <a:bodyPr wrap="square">
            <a:spAutoFit/>
          </a:bodyPr>
          <a:lstStyle/>
          <a:p>
            <a:pPr algn="ctr"/>
            <a:r>
              <a:rPr lang="tr-TR" sz="1400" b="1" dirty="0">
                <a:solidFill>
                  <a:prstClr val="black"/>
                </a:solidFill>
              </a:rPr>
              <a:t>Doç. Dr. Ümmühan BAYRAM</a:t>
            </a:r>
          </a:p>
        </p:txBody>
      </p:sp>
      <p:sp>
        <p:nvSpPr>
          <p:cNvPr id="16" name="Dikdörtgen 15"/>
          <p:cNvSpPr/>
          <p:nvPr/>
        </p:nvSpPr>
        <p:spPr>
          <a:xfrm>
            <a:off x="5387980" y="4965644"/>
            <a:ext cx="2446615" cy="523220"/>
          </a:xfrm>
          <a:prstGeom prst="rect">
            <a:avLst/>
          </a:prstGeom>
        </p:spPr>
        <p:txBody>
          <a:bodyPr wrap="square">
            <a:spAutoFit/>
          </a:bodyPr>
          <a:lstStyle/>
          <a:p>
            <a:pPr algn="ctr"/>
            <a:r>
              <a:rPr lang="tr-TR" sz="1400" b="1" dirty="0">
                <a:solidFill>
                  <a:prstClr val="black"/>
                </a:solidFill>
              </a:rPr>
              <a:t>Dr. </a:t>
            </a:r>
            <a:r>
              <a:rPr lang="tr-TR" sz="1400" b="1" dirty="0" err="1">
                <a:solidFill>
                  <a:prstClr val="black"/>
                </a:solidFill>
              </a:rPr>
              <a:t>Öğr</a:t>
            </a:r>
            <a:r>
              <a:rPr lang="tr-TR" sz="1400" b="1" dirty="0">
                <a:solidFill>
                  <a:prstClr val="black"/>
                </a:solidFill>
              </a:rPr>
              <a:t>. Üyesi Hatice AKTÜRK</a:t>
            </a:r>
          </a:p>
        </p:txBody>
      </p:sp>
      <p:graphicFrame>
        <p:nvGraphicFramePr>
          <p:cNvPr id="4" name="Diyagram 3"/>
          <p:cNvGraphicFramePr/>
          <p:nvPr>
            <p:extLst>
              <p:ext uri="{D42A27DB-BD31-4B8C-83A1-F6EECF244321}">
                <p14:modId xmlns:p14="http://schemas.microsoft.com/office/powerpoint/2010/main" val="1294363721"/>
              </p:ext>
            </p:extLst>
          </p:nvPr>
        </p:nvGraphicFramePr>
        <p:xfrm>
          <a:off x="752349" y="5980799"/>
          <a:ext cx="11036528" cy="523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Resim 2"/>
          <p:cNvPicPr>
            <a:picLocks noChangeAspect="1"/>
          </p:cNvPicPr>
          <p:nvPr/>
        </p:nvPicPr>
        <p:blipFill>
          <a:blip r:embed="rId8" cstate="print"/>
          <a:stretch>
            <a:fillRect/>
          </a:stretch>
        </p:blipFill>
        <p:spPr>
          <a:xfrm>
            <a:off x="1473833" y="1868044"/>
            <a:ext cx="2102400"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Dikdörtgen 6">
            <a:extLst>
              <a:ext uri="{FF2B5EF4-FFF2-40B4-BE49-F238E27FC236}">
                <a16:creationId xmlns:a16="http://schemas.microsoft.com/office/drawing/2014/main" id="{EA36B107-CA2F-FDEA-E7F5-7F05BCEEB52C}"/>
              </a:ext>
            </a:extLst>
          </p:cNvPr>
          <p:cNvSpPr/>
          <p:nvPr/>
        </p:nvSpPr>
        <p:spPr>
          <a:xfrm>
            <a:off x="8643007" y="5029550"/>
            <a:ext cx="2446616" cy="307777"/>
          </a:xfrm>
          <a:prstGeom prst="rect">
            <a:avLst/>
          </a:prstGeom>
        </p:spPr>
        <p:txBody>
          <a:bodyPr wrap="square">
            <a:spAutoFit/>
          </a:bodyPr>
          <a:lstStyle/>
          <a:p>
            <a:pPr algn="ctr"/>
            <a:r>
              <a:rPr lang="tr-TR" sz="1400" b="1" dirty="0">
                <a:solidFill>
                  <a:prstClr val="black"/>
                </a:solidFill>
              </a:rPr>
              <a:t>Öğr. Gör. İsmail ERTOPCU</a:t>
            </a:r>
          </a:p>
        </p:txBody>
      </p:sp>
      <p:pic>
        <p:nvPicPr>
          <p:cNvPr id="19" name="Resim 18" descr="kişi, şahıs, giyim, insan yüzü, gülümsemek, gülüş içeren bir resim&#10;&#10;Yapay zeka tarafından oluşturulmuş içerik yanlış olabilir.">
            <a:extLst>
              <a:ext uri="{FF2B5EF4-FFF2-40B4-BE49-F238E27FC236}">
                <a16:creationId xmlns:a16="http://schemas.microsoft.com/office/drawing/2014/main" id="{B498B182-116C-7FCC-A175-A4FEF750034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23903" y="1757207"/>
            <a:ext cx="2284823" cy="3047954"/>
          </a:xfrm>
          <a:prstGeom prst="rect">
            <a:avLst/>
          </a:prstGeom>
        </p:spPr>
      </p:pic>
    </p:spTree>
    <p:extLst>
      <p:ext uri="{BB962C8B-B14F-4D97-AF65-F5344CB8AC3E}">
        <p14:creationId xmlns:p14="http://schemas.microsoft.com/office/powerpoint/2010/main" val="34914970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2DE3ED-2E37-764C-B7DF-CDC115772008}"/>
              </a:ext>
            </a:extLst>
          </p:cNvPr>
          <p:cNvSpPr>
            <a:spLocks noGrp="1"/>
          </p:cNvSpPr>
          <p:nvPr>
            <p:ph type="title"/>
          </p:nvPr>
        </p:nvSpPr>
        <p:spPr/>
        <p:txBody>
          <a:bodyPr/>
          <a:lstStyle/>
          <a:p>
            <a:r>
              <a:rPr lang="tr-TR" b="1" i="1" dirty="0">
                <a:latin typeface="+mn-lt"/>
              </a:rPr>
              <a:t>misyon</a:t>
            </a:r>
          </a:p>
        </p:txBody>
      </p:sp>
      <p:sp>
        <p:nvSpPr>
          <p:cNvPr id="3" name="İçerik Yer Tutucusu 2">
            <a:extLst>
              <a:ext uri="{FF2B5EF4-FFF2-40B4-BE49-F238E27FC236}">
                <a16:creationId xmlns:a16="http://schemas.microsoft.com/office/drawing/2014/main" id="{52190768-CDC7-1341-981B-E86A371403A0}"/>
              </a:ext>
            </a:extLst>
          </p:cNvPr>
          <p:cNvSpPr>
            <a:spLocks noGrp="1"/>
          </p:cNvSpPr>
          <p:nvPr>
            <p:ph idx="1"/>
          </p:nvPr>
        </p:nvSpPr>
        <p:spPr>
          <a:xfrm>
            <a:off x="685800" y="2194560"/>
            <a:ext cx="7031182" cy="4024125"/>
          </a:xfrm>
        </p:spPr>
        <p:txBody>
          <a:bodyPr/>
          <a:lstStyle/>
          <a:p>
            <a:pPr algn="just"/>
            <a:r>
              <a:rPr lang="tr-TR" dirty="0">
                <a:latin typeface="+mn-lt"/>
              </a:rPr>
              <a:t>Gastronomi ve Mutfak Sanatları bölümünün </a:t>
            </a:r>
            <a:r>
              <a:rPr lang="tr-TR" b="1" dirty="0">
                <a:latin typeface="+mn-lt"/>
              </a:rPr>
              <a:t>temel amacı</a:t>
            </a:r>
            <a:r>
              <a:rPr lang="tr-TR" dirty="0">
                <a:latin typeface="+mn-lt"/>
              </a:rPr>
              <a:t>, turizm sektörünün yiyecek-içecek işletmeciliği yönetimi alanında ihtiyaç duyduğu teorik ve pratik bilgiye sahip elemanların yetiştirilmesidir. </a:t>
            </a:r>
          </a:p>
          <a:p>
            <a:pPr algn="just"/>
            <a:endParaRPr lang="tr-TR" dirty="0">
              <a:latin typeface="+mn-lt"/>
            </a:endParaRPr>
          </a:p>
          <a:p>
            <a:pPr algn="just"/>
            <a:r>
              <a:rPr lang="tr-TR" dirty="0">
                <a:latin typeface="+mn-lt"/>
              </a:rPr>
              <a:t>Gastronomi ve Mutfak Sanatları bölümü mezunları dünya genelinde hızla gelişen yiyecek-içecek sektöründe yönetici konumunda çalışacaklardır.</a:t>
            </a:r>
          </a:p>
          <a:p>
            <a:pPr marL="0" indent="0">
              <a:buNone/>
            </a:pPr>
            <a:endParaRPr lang="tr-TR" sz="2400" dirty="0">
              <a:solidFill>
                <a:prstClr val="black"/>
              </a:solidFill>
              <a:latin typeface="+mn-lt"/>
            </a:endParaRPr>
          </a:p>
          <a:p>
            <a:pPr marL="0" indent="0">
              <a:buNone/>
            </a:pPr>
            <a:endParaRPr lang="tr-TR" dirty="0">
              <a:latin typeface="+mn-lt"/>
            </a:endParaRPr>
          </a:p>
        </p:txBody>
      </p:sp>
      <p:sp>
        <p:nvSpPr>
          <p:cNvPr id="4" name="Slayt Numarası Yer Tutucusu 3">
            <a:extLst>
              <a:ext uri="{FF2B5EF4-FFF2-40B4-BE49-F238E27FC236}">
                <a16:creationId xmlns:a16="http://schemas.microsoft.com/office/drawing/2014/main" id="{41C7C96C-BD00-AB49-8B8D-84954651A89E}"/>
              </a:ext>
            </a:extLst>
          </p:cNvPr>
          <p:cNvSpPr>
            <a:spLocks noGrp="1"/>
          </p:cNvSpPr>
          <p:nvPr>
            <p:ph type="sldNum" sz="quarter" idx="12"/>
          </p:nvPr>
        </p:nvSpPr>
        <p:spPr/>
        <p:txBody>
          <a:bodyPr/>
          <a:lstStyle/>
          <a:p>
            <a:fld id="{F302176B-0E47-46AC-8F43-DAB4B8A37D06}" type="slidenum">
              <a:rPr lang="tr-TR" smtClean="0"/>
              <a:pPr/>
              <a:t>128</a:t>
            </a:fld>
            <a:endParaRPr lang="tr-TR" dirty="0"/>
          </a:p>
        </p:txBody>
      </p:sp>
      <p:pic>
        <p:nvPicPr>
          <p:cNvPr id="5" name="Resim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7723566" y="2436050"/>
            <a:ext cx="4323011" cy="3242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27792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EB7C07-A966-D747-A141-B8E8BE674C6B}"/>
              </a:ext>
            </a:extLst>
          </p:cNvPr>
          <p:cNvSpPr>
            <a:spLocks noGrp="1"/>
          </p:cNvSpPr>
          <p:nvPr>
            <p:ph type="title"/>
          </p:nvPr>
        </p:nvSpPr>
        <p:spPr>
          <a:xfrm>
            <a:off x="3162938" y="653618"/>
            <a:ext cx="8610600" cy="1293028"/>
          </a:xfrm>
        </p:spPr>
        <p:txBody>
          <a:bodyPr/>
          <a:lstStyle/>
          <a:p>
            <a:r>
              <a:rPr lang="tr-TR" b="1" i="1" dirty="0">
                <a:latin typeface="+mn-lt"/>
              </a:rPr>
              <a:t>Temel dersler</a:t>
            </a:r>
          </a:p>
        </p:txBody>
      </p:sp>
      <p:sp>
        <p:nvSpPr>
          <p:cNvPr id="3" name="İçerik Yer Tutucusu 2">
            <a:extLst>
              <a:ext uri="{FF2B5EF4-FFF2-40B4-BE49-F238E27FC236}">
                <a16:creationId xmlns:a16="http://schemas.microsoft.com/office/drawing/2014/main" id="{ACB84B05-F2D1-874D-A850-5875F0E4B42A}"/>
              </a:ext>
            </a:extLst>
          </p:cNvPr>
          <p:cNvSpPr>
            <a:spLocks noGrp="1"/>
          </p:cNvSpPr>
          <p:nvPr>
            <p:ph idx="1"/>
          </p:nvPr>
        </p:nvSpPr>
        <p:spPr>
          <a:xfrm>
            <a:off x="304800" y="1752601"/>
            <a:ext cx="6761018" cy="4689763"/>
          </a:xfrm>
        </p:spPr>
        <p:txBody>
          <a:bodyPr>
            <a:normAutofit fontScale="92500" lnSpcReduction="10000"/>
          </a:bodyPr>
          <a:lstStyle/>
          <a:p>
            <a:pPr algn="just"/>
            <a:r>
              <a:rPr lang="tr-TR" dirty="0">
                <a:latin typeface="+mn-lt"/>
              </a:rPr>
              <a:t>Gastronomiye Giriş, Yiyecek ve İçecek İşletmeciliği, Gıda Bilimi ve Teknolojisi, Temel Mutfak Uygulamaları, Beslenme İlkeleri, Turizmde Yönetim ve Organizasyon, Turizm Sosyolojisi, Otel İşletmeciliği, Mutfak ve Restoran Yönetimi, Menü Planlama, Gıda Güvenliği ve Personel Hijyeni, Yiyecek İçecek Maliyet Kontrolü, Uluslararası Gıda Mevzuatı, Türk Mutfağı, Yiyecek İçecek Servisi,  Dünya Mutfakları, Banket ve Protokol Organizasyonu.</a:t>
            </a:r>
          </a:p>
          <a:p>
            <a:pPr algn="just"/>
            <a:endParaRPr lang="tr-TR" dirty="0">
              <a:latin typeface="+mn-lt"/>
            </a:endParaRPr>
          </a:p>
          <a:p>
            <a:pPr algn="just"/>
            <a:r>
              <a:rPr lang="tr-TR" dirty="0">
                <a:latin typeface="+mn-lt"/>
              </a:rPr>
              <a:t>Programlara ve yarıyıllara ait derslere ilişkin daha ayrıntılı bilgilere PAÜ ana sayfasında yer alan Eğitim Bilgi Sistemi’nden ulaşılabilmektedir.</a:t>
            </a:r>
          </a:p>
          <a:p>
            <a:pPr marL="457200" lvl="1" indent="0" algn="just">
              <a:buNone/>
            </a:pPr>
            <a:r>
              <a:rPr lang="tr-TR" dirty="0">
                <a:latin typeface="+mn-lt"/>
              </a:rPr>
              <a:t>(PAÜ – Hızlı Erişim – Eğitim Bilgi Sistemi – Lisans Programları – Gastronomi ve Mutfak Sanatları – Ders İçerikleri)</a:t>
            </a:r>
          </a:p>
        </p:txBody>
      </p:sp>
      <p:sp>
        <p:nvSpPr>
          <p:cNvPr id="4" name="Slayt Numarası Yer Tutucusu 3">
            <a:extLst>
              <a:ext uri="{FF2B5EF4-FFF2-40B4-BE49-F238E27FC236}">
                <a16:creationId xmlns:a16="http://schemas.microsoft.com/office/drawing/2014/main" id="{AC83496E-E9CA-0A48-BB6B-6F9B1C45D62E}"/>
              </a:ext>
            </a:extLst>
          </p:cNvPr>
          <p:cNvSpPr>
            <a:spLocks noGrp="1"/>
          </p:cNvSpPr>
          <p:nvPr>
            <p:ph type="sldNum" sz="quarter" idx="12"/>
          </p:nvPr>
        </p:nvSpPr>
        <p:spPr/>
        <p:txBody>
          <a:bodyPr/>
          <a:lstStyle/>
          <a:p>
            <a:fld id="{F302176B-0E47-46AC-8F43-DAB4B8A37D06}" type="slidenum">
              <a:rPr lang="tr-TR" smtClean="0"/>
              <a:pPr/>
              <a:t>129</a:t>
            </a:fld>
            <a:endParaRPr lang="tr-TR" dirty="0"/>
          </a:p>
        </p:txBody>
      </p:sp>
      <p:pic>
        <p:nvPicPr>
          <p:cNvPr id="5" name="Resim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86650" y="2382743"/>
            <a:ext cx="4286888" cy="32151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08771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7A8380-DE0F-374C-988D-45DE8C037D74}"/>
              </a:ext>
            </a:extLst>
          </p:cNvPr>
          <p:cNvSpPr>
            <a:spLocks noGrp="1"/>
          </p:cNvSpPr>
          <p:nvPr>
            <p:ph type="title"/>
          </p:nvPr>
        </p:nvSpPr>
        <p:spPr/>
        <p:txBody>
          <a:bodyPr/>
          <a:lstStyle/>
          <a:p>
            <a:r>
              <a:rPr lang="tr-TR" b="1" i="1" dirty="0">
                <a:latin typeface="+mn-lt"/>
              </a:rPr>
              <a:t>staj</a:t>
            </a:r>
          </a:p>
        </p:txBody>
      </p:sp>
      <p:sp>
        <p:nvSpPr>
          <p:cNvPr id="3" name="İçerik Yer Tutucusu 2">
            <a:extLst>
              <a:ext uri="{FF2B5EF4-FFF2-40B4-BE49-F238E27FC236}">
                <a16:creationId xmlns:a16="http://schemas.microsoft.com/office/drawing/2014/main" id="{CDAC87A8-B9DF-4E4B-B1C8-E3CEA4151F43}"/>
              </a:ext>
            </a:extLst>
          </p:cNvPr>
          <p:cNvSpPr>
            <a:spLocks noGrp="1"/>
          </p:cNvSpPr>
          <p:nvPr>
            <p:ph idx="1"/>
          </p:nvPr>
        </p:nvSpPr>
        <p:spPr>
          <a:xfrm>
            <a:off x="685800" y="1873046"/>
            <a:ext cx="10820400" cy="4345640"/>
          </a:xfrm>
        </p:spPr>
        <p:txBody>
          <a:bodyPr>
            <a:normAutofit lnSpcReduction="10000"/>
          </a:bodyPr>
          <a:lstStyle/>
          <a:p>
            <a:r>
              <a:rPr lang="tr-TR" b="1" dirty="0"/>
              <a:t>3</a:t>
            </a:r>
            <a:r>
              <a:rPr lang="tr-TR" b="1" dirty="0">
                <a:latin typeface="+mn-lt"/>
              </a:rPr>
              <a:t>0 iş günü </a:t>
            </a:r>
            <a:r>
              <a:rPr lang="tr-TR" dirty="0">
                <a:latin typeface="+mn-lt"/>
              </a:rPr>
              <a:t>staj zorunludur. </a:t>
            </a:r>
          </a:p>
          <a:p>
            <a:pPr marL="0" indent="0" algn="just">
              <a:buNone/>
            </a:pPr>
            <a:r>
              <a:rPr lang="tr-TR" dirty="0">
                <a:latin typeface="+mn-lt"/>
              </a:rPr>
              <a:t>Staj yerleri: </a:t>
            </a:r>
          </a:p>
          <a:p>
            <a:pPr algn="just"/>
            <a:r>
              <a:rPr lang="tr-TR" dirty="0">
                <a:latin typeface="+mn-lt"/>
              </a:rPr>
              <a:t>4‒5 yıldızlı otellerin, tatil köyü işletmelerinin ve butik otellerin yiyecek-içecek bölümleri</a:t>
            </a:r>
          </a:p>
          <a:p>
            <a:pPr algn="just"/>
            <a:r>
              <a:rPr lang="tr-TR" dirty="0">
                <a:latin typeface="+mn-lt"/>
              </a:rPr>
              <a:t>Turizm İşletme Belgeli 1 inci sınıf lokantalar</a:t>
            </a:r>
          </a:p>
          <a:p>
            <a:pPr algn="just"/>
            <a:r>
              <a:rPr lang="tr-TR" dirty="0">
                <a:latin typeface="+mn-lt"/>
              </a:rPr>
              <a:t>Havayolu şirketlerinin ve yolcu gemilerinin (</a:t>
            </a:r>
            <a:r>
              <a:rPr lang="tr-TR" dirty="0" err="1">
                <a:latin typeface="+mn-lt"/>
              </a:rPr>
              <a:t>kruvaziyerlerin</a:t>
            </a:r>
            <a:r>
              <a:rPr lang="tr-TR" dirty="0">
                <a:latin typeface="+mn-lt"/>
              </a:rPr>
              <a:t>)  yiyecek-içecek birimleri</a:t>
            </a:r>
          </a:p>
          <a:p>
            <a:pPr algn="just"/>
            <a:r>
              <a:rPr lang="tr-TR" dirty="0">
                <a:latin typeface="+mn-lt"/>
              </a:rPr>
              <a:t>Toplu yemek hizmeti sunan işletmeler (</a:t>
            </a:r>
            <a:r>
              <a:rPr lang="tr-TR" dirty="0" err="1">
                <a:latin typeface="+mn-lt"/>
              </a:rPr>
              <a:t>Catering</a:t>
            </a:r>
            <a:r>
              <a:rPr lang="tr-TR" dirty="0">
                <a:latin typeface="+mn-lt"/>
              </a:rPr>
              <a:t> işletmelerinde)</a:t>
            </a:r>
          </a:p>
          <a:p>
            <a:pPr algn="just"/>
            <a:r>
              <a:rPr lang="tr-TR" dirty="0">
                <a:latin typeface="+mn-lt"/>
              </a:rPr>
              <a:t>Tarım veya çiftlik turizminin yapıldığı ekolojik çiftlikler</a:t>
            </a:r>
          </a:p>
          <a:p>
            <a:pPr algn="just"/>
            <a:r>
              <a:rPr lang="tr-TR" dirty="0">
                <a:latin typeface="+mn-lt"/>
              </a:rPr>
              <a:t>Staj Komisyonu tarafından uygun görülen gastronomi ile ilişkili diğer kurumlar</a:t>
            </a:r>
          </a:p>
          <a:p>
            <a:pPr marL="0" indent="0" algn="just">
              <a:buNone/>
            </a:pPr>
            <a:r>
              <a:rPr lang="tr-TR" b="1" dirty="0">
                <a:latin typeface="+mn-lt"/>
              </a:rPr>
              <a:t>Not: </a:t>
            </a:r>
            <a:r>
              <a:rPr lang="tr-TR" dirty="0">
                <a:latin typeface="+mn-lt"/>
              </a:rPr>
              <a:t>Staj ile ilgili </a:t>
            </a:r>
            <a:r>
              <a:rPr lang="tr-TR" u="sng" dirty="0">
                <a:latin typeface="+mn-lt"/>
              </a:rPr>
              <a:t>güncel</a:t>
            </a:r>
            <a:r>
              <a:rPr lang="tr-TR" dirty="0">
                <a:latin typeface="+mn-lt"/>
              </a:rPr>
              <a:t> bilgi ve duyurular Turizm Fakültesi sayfasında yer almaktadır. </a:t>
            </a:r>
          </a:p>
        </p:txBody>
      </p:sp>
      <p:sp>
        <p:nvSpPr>
          <p:cNvPr id="4" name="Slayt Numarası Yer Tutucusu 3">
            <a:extLst>
              <a:ext uri="{FF2B5EF4-FFF2-40B4-BE49-F238E27FC236}">
                <a16:creationId xmlns:a16="http://schemas.microsoft.com/office/drawing/2014/main" id="{166662BE-E5BF-B14E-9B05-8418D099193D}"/>
              </a:ext>
            </a:extLst>
          </p:cNvPr>
          <p:cNvSpPr>
            <a:spLocks noGrp="1"/>
          </p:cNvSpPr>
          <p:nvPr>
            <p:ph type="sldNum" sz="quarter" idx="12"/>
          </p:nvPr>
        </p:nvSpPr>
        <p:spPr/>
        <p:txBody>
          <a:bodyPr/>
          <a:lstStyle/>
          <a:p>
            <a:fld id="{F302176B-0E47-46AC-8F43-DAB4B8A37D06}" type="slidenum">
              <a:rPr lang="tr-TR" smtClean="0"/>
              <a:pPr/>
              <a:t>130</a:t>
            </a:fld>
            <a:endParaRPr lang="tr-TR"/>
          </a:p>
        </p:txBody>
      </p:sp>
    </p:spTree>
    <p:extLst>
      <p:ext uri="{BB962C8B-B14F-4D97-AF65-F5344CB8AC3E}">
        <p14:creationId xmlns:p14="http://schemas.microsoft.com/office/powerpoint/2010/main" val="4362948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solidFill>
                  <a:prstClr val="black">
                    <a:tint val="75000"/>
                  </a:prstClr>
                </a:solidFill>
              </a:rPr>
              <a:pPr/>
              <a:t>131</a:t>
            </a:fld>
            <a:endParaRPr lang="tr-TR">
              <a:solidFill>
                <a:prstClr val="black">
                  <a:tint val="75000"/>
                </a:prstClr>
              </a:solidFill>
            </a:endParaRPr>
          </a:p>
        </p:txBody>
      </p:sp>
      <p:sp>
        <p:nvSpPr>
          <p:cNvPr id="7" name="Başlık 3"/>
          <p:cNvSpPr txBox="1">
            <a:spLocks/>
          </p:cNvSpPr>
          <p:nvPr/>
        </p:nvSpPr>
        <p:spPr>
          <a:xfrm>
            <a:off x="-247828" y="19394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solidFill>
                  <a:prstClr val="black"/>
                </a:solidFill>
              </a:rPr>
              <a:t>UYGULAMA MUTFAĞI</a:t>
            </a:r>
          </a:p>
        </p:txBody>
      </p:sp>
      <p:pic>
        <p:nvPicPr>
          <p:cNvPr id="1026" name="Picture 2" descr="C:\Users\lenovo\Desktop\mutfak 1.jpe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9856" y="1417905"/>
            <a:ext cx="3761944" cy="250639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enovo\Desktop\mutfak 2.jpe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1525" y="1754712"/>
            <a:ext cx="6512834" cy="4339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enovo\Desktop\mutfak 3.jpe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9856" y="4114800"/>
            <a:ext cx="3887451" cy="2590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4953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381000" y="6040608"/>
            <a:ext cx="11476850" cy="369332"/>
          </a:xfrm>
          <a:prstGeom prst="rect">
            <a:avLst/>
          </a:prstGeom>
          <a:noFill/>
        </p:spPr>
        <p:txBody>
          <a:bodyPr wrap="square" rtlCol="0">
            <a:spAutoFit/>
          </a:bodyPr>
          <a:lstStyle/>
          <a:p>
            <a:pPr algn="ctr"/>
            <a:r>
              <a:rPr lang="tr-TR" b="1" dirty="0">
                <a:ln w="0"/>
                <a:solidFill>
                  <a:srgbClr val="FF0000"/>
                </a:solidFill>
                <a:effectLst>
                  <a:outerShdw blurRad="38100" dist="19050" dir="2700000" algn="tl" rotWithShape="0">
                    <a:prstClr val="black">
                      <a:alpha val="40000"/>
                    </a:prstClr>
                  </a:outerShdw>
                </a:effectLst>
              </a:rPr>
              <a:t>DUYURU PANOSUNU TAKİP ETMEYİ UNUTMAYIN…</a:t>
            </a:r>
          </a:p>
        </p:txBody>
      </p:sp>
      <p:sp>
        <p:nvSpPr>
          <p:cNvPr id="2" name="Slayt Numarası Yer Tutucusu 1"/>
          <p:cNvSpPr>
            <a:spLocks noGrp="1"/>
          </p:cNvSpPr>
          <p:nvPr>
            <p:ph type="sldNum" sz="quarter" idx="12"/>
          </p:nvPr>
        </p:nvSpPr>
        <p:spPr/>
        <p:txBody>
          <a:bodyPr/>
          <a:lstStyle/>
          <a:p>
            <a:fld id="{F302176B-0E47-46AC-8F43-DAB4B8A37D06}" type="slidenum">
              <a:rPr lang="tr-TR" smtClean="0">
                <a:solidFill>
                  <a:prstClr val="black">
                    <a:tint val="75000"/>
                  </a:prstClr>
                </a:solidFill>
              </a:rPr>
              <a:pPr/>
              <a:t>132</a:t>
            </a:fld>
            <a:endParaRPr lang="tr-TR">
              <a:solidFill>
                <a:prstClr val="black">
                  <a:tint val="75000"/>
                </a:prstClr>
              </a:solidFill>
            </a:endParaRPr>
          </a:p>
        </p:txBody>
      </p:sp>
      <p:sp>
        <p:nvSpPr>
          <p:cNvPr id="7" name="Başlık 3"/>
          <p:cNvSpPr txBox="1">
            <a:spLocks/>
          </p:cNvSpPr>
          <p:nvPr/>
        </p:nvSpPr>
        <p:spPr>
          <a:xfrm>
            <a:off x="-260086" y="51264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DUYURU PANOSU</a:t>
            </a:r>
          </a:p>
        </p:txBody>
      </p:sp>
      <p:pic>
        <p:nvPicPr>
          <p:cNvPr id="5" name="Resim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82842" y="1752213"/>
            <a:ext cx="5273165" cy="3954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240075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normAutofit/>
          </a:bodyPr>
          <a:lstStyle/>
          <a:p>
            <a:r>
              <a:rPr lang="tr-TR" b="1" i="1" dirty="0">
                <a:latin typeface="+mn-lt"/>
              </a:rPr>
              <a:t>REKREASYON YÖNETİMİ BÖLÜMÜ</a:t>
            </a:r>
          </a:p>
        </p:txBody>
      </p:sp>
    </p:spTree>
    <p:extLst>
      <p:ext uri="{BB962C8B-B14F-4D97-AF65-F5344CB8AC3E}">
        <p14:creationId xmlns:p14="http://schemas.microsoft.com/office/powerpoint/2010/main" val="27353975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stretch>
            <a:fillRect/>
          </a:stretch>
        </p:blipFill>
        <p:spPr>
          <a:xfrm>
            <a:off x="2334768" y="4552950"/>
            <a:ext cx="7620000" cy="2305050"/>
          </a:xfrm>
          <a:prstGeom prst="rect">
            <a:avLst/>
          </a:prstGeom>
        </p:spPr>
      </p:pic>
      <p:sp>
        <p:nvSpPr>
          <p:cNvPr id="3" name="İçerik Yer Tutucusu 2"/>
          <p:cNvSpPr>
            <a:spLocks noGrp="1"/>
          </p:cNvSpPr>
          <p:nvPr>
            <p:ph idx="1"/>
          </p:nvPr>
        </p:nvSpPr>
        <p:spPr>
          <a:xfrm>
            <a:off x="685800" y="2194561"/>
            <a:ext cx="10917936" cy="2395728"/>
          </a:xfrm>
        </p:spPr>
        <p:txBody>
          <a:bodyPr>
            <a:normAutofit fontScale="92500"/>
          </a:bodyPr>
          <a:lstStyle/>
          <a:p>
            <a:r>
              <a:rPr lang="tr-TR" dirty="0">
                <a:latin typeface="+mn-lt"/>
              </a:rPr>
              <a:t>2022-2023 Eğitim-Öğretim yılında lisans programında eğitim vermeye başlamıştır.</a:t>
            </a:r>
          </a:p>
          <a:p>
            <a:endParaRPr lang="tr-TR" dirty="0">
              <a:latin typeface="+mn-lt"/>
            </a:endParaRPr>
          </a:p>
          <a:p>
            <a:r>
              <a:rPr lang="tr-TR" dirty="0">
                <a:latin typeface="+mn-lt"/>
              </a:rPr>
              <a:t>Rekreasyon Yönetimi Bölümüne </a:t>
            </a:r>
            <a:r>
              <a:rPr lang="tr-TR" b="1" dirty="0">
                <a:latin typeface="+mn-lt"/>
              </a:rPr>
              <a:t>sözel ağırlık puanı </a:t>
            </a:r>
            <a:r>
              <a:rPr lang="tr-TR" dirty="0">
                <a:latin typeface="+mn-lt"/>
              </a:rPr>
              <a:t>ile öğrenci alınmaktadır. </a:t>
            </a:r>
          </a:p>
          <a:p>
            <a:endParaRPr lang="tr-TR" dirty="0">
              <a:latin typeface="+mn-lt"/>
            </a:endParaRPr>
          </a:p>
          <a:p>
            <a:pPr marL="342900" lvl="0" indent="-342900">
              <a:lnSpc>
                <a:spcPct val="100000"/>
              </a:lnSpc>
              <a:spcBef>
                <a:spcPts val="0"/>
              </a:spcBef>
            </a:pPr>
            <a:r>
              <a:rPr lang="tr-TR">
                <a:latin typeface="+mn-lt"/>
              </a:rPr>
              <a:t>2025 </a:t>
            </a:r>
            <a:r>
              <a:rPr lang="tr-TR" dirty="0">
                <a:latin typeface="+mn-lt"/>
              </a:rPr>
              <a:t>ÖSYM verilerine göre, </a:t>
            </a:r>
            <a:r>
              <a:rPr lang="tr-TR" b="1" dirty="0">
                <a:latin typeface="+mn-lt"/>
              </a:rPr>
              <a:t>30</a:t>
            </a:r>
            <a:r>
              <a:rPr lang="tr-TR" dirty="0">
                <a:latin typeface="+mn-lt"/>
              </a:rPr>
              <a:t> kişilik kontenjana sahiptir. 2025 YKS En Küçük Puan </a:t>
            </a:r>
            <a:r>
              <a:rPr lang="tr-TR" b="1" dirty="0"/>
              <a:t>286,51</a:t>
            </a:r>
            <a:r>
              <a:rPr lang="tr-TR" dirty="0">
                <a:latin typeface="+mn-lt"/>
              </a:rPr>
              <a:t>, 2025 YKS En Büyük Puan </a:t>
            </a:r>
            <a:r>
              <a:rPr lang="tr-TR" b="1" dirty="0"/>
              <a:t>357,99</a:t>
            </a:r>
            <a:r>
              <a:rPr lang="tr-TR" dirty="0">
                <a:latin typeface="+mn-lt"/>
              </a:rPr>
              <a:t>’dir.</a:t>
            </a:r>
          </a:p>
          <a:p>
            <a:endParaRPr lang="tr-TR" dirty="0">
              <a:latin typeface="+mn-lt"/>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t>134</a:t>
            </a:fld>
            <a:endParaRPr lang="tr-TR"/>
          </a:p>
        </p:txBody>
      </p:sp>
      <p:sp>
        <p:nvSpPr>
          <p:cNvPr id="5" name="Unvan 1"/>
          <p:cNvSpPr>
            <a:spLocks noGrp="1"/>
          </p:cNvSpPr>
          <p:nvPr>
            <p:ph type="title"/>
          </p:nvPr>
        </p:nvSpPr>
        <p:spPr>
          <a:xfrm>
            <a:off x="2895600" y="764373"/>
            <a:ext cx="8610600" cy="1293028"/>
          </a:xfrm>
        </p:spPr>
        <p:txBody>
          <a:bodyPr/>
          <a:lstStyle/>
          <a:p>
            <a:r>
              <a:rPr lang="tr-TR" b="1" i="1" dirty="0">
                <a:latin typeface="+mn-lt"/>
              </a:rPr>
              <a:t>GENEL BİLGİLER</a:t>
            </a:r>
          </a:p>
        </p:txBody>
      </p:sp>
    </p:spTree>
    <p:extLst>
      <p:ext uri="{BB962C8B-B14F-4D97-AF65-F5344CB8AC3E}">
        <p14:creationId xmlns:p14="http://schemas.microsoft.com/office/powerpoint/2010/main" val="23456414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a:xfrm>
            <a:off x="8763000" y="-297879"/>
            <a:ext cx="2743200" cy="365125"/>
          </a:xfrm>
        </p:spPr>
        <p:txBody>
          <a:bodyPr/>
          <a:lstStyle/>
          <a:p>
            <a:fld id="{F302176B-0E47-46AC-8F43-DAB4B8A37D06}" type="slidenum">
              <a:rPr lang="tr-TR" smtClean="0"/>
              <a:t>135</a:t>
            </a:fld>
            <a:endParaRPr lang="tr-TR"/>
          </a:p>
        </p:txBody>
      </p:sp>
      <p:sp>
        <p:nvSpPr>
          <p:cNvPr id="7" name="İçerik Yer Tutucusu 1"/>
          <p:cNvSpPr txBox="1"/>
          <p:nvPr/>
        </p:nvSpPr>
        <p:spPr>
          <a:xfrm>
            <a:off x="156359" y="5316554"/>
            <a:ext cx="3720647" cy="755169"/>
          </a:xfrm>
          <a:prstGeom prst="rect">
            <a:avLst/>
          </a:prstGeom>
        </p:spPr>
        <p:txBody>
          <a:bodyPr vert="horz" lIns="91440" tIns="45720" rIns="91440" bIns="45720" rtlCol="0">
            <a:normAutofit/>
          </a:bodyPr>
          <a:lstStyle>
            <a:defPPr>
              <a:defRPr lang="tr-TR"/>
            </a:defPPr>
            <a:lvl1pPr marL="365760" indent="-365760" algn="l" defTabSz="914400" rtl="0" eaLnBrk="1" latinLnBrk="0" hangingPunct="1">
              <a:spcBef>
                <a:spcPct val="20000"/>
              </a:spcBef>
              <a:buClr>
                <a:schemeClr val="accent1"/>
              </a:buClr>
              <a:buFont typeface="Wingdings" panose="05000000000000000000"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anose="05000000000000000000"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anose="05000000000000000000"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9pPr>
          </a:lstStyle>
          <a:p>
            <a:pPr marL="0" indent="0" algn="ctr">
              <a:buNone/>
            </a:pPr>
            <a:r>
              <a:rPr lang="tr-TR" sz="1400" b="1" dirty="0"/>
              <a:t>Rekreasyon Yönetimi Bölüm Başkanı</a:t>
            </a:r>
          </a:p>
          <a:p>
            <a:pPr marL="0" indent="0" algn="ctr">
              <a:buNone/>
            </a:pPr>
            <a:r>
              <a:rPr lang="tr-TR" sz="1400" b="1" dirty="0"/>
              <a:t> Doç. Dr. Burçin KIRLAR CAN</a:t>
            </a:r>
          </a:p>
        </p:txBody>
      </p:sp>
      <p:sp>
        <p:nvSpPr>
          <p:cNvPr id="8" name="İçerik Yer Tutucusu 1"/>
          <p:cNvSpPr txBox="1"/>
          <p:nvPr/>
        </p:nvSpPr>
        <p:spPr>
          <a:xfrm>
            <a:off x="7868841" y="5278558"/>
            <a:ext cx="4126927" cy="642459"/>
          </a:xfrm>
          <a:prstGeom prst="rect">
            <a:avLst/>
          </a:prstGeom>
        </p:spPr>
        <p:txBody>
          <a:bodyPr vert="horz" lIns="91440" tIns="45720" rIns="91440" bIns="45720" rtlCol="0">
            <a:noAutofit/>
          </a:bodyPr>
          <a:lstStyle>
            <a:defPPr>
              <a:defRPr lang="tr-TR"/>
            </a:defPPr>
            <a:lvl1pPr marL="365760" indent="-365760" algn="l" defTabSz="914400" rtl="0" eaLnBrk="1" latinLnBrk="0" hangingPunct="1">
              <a:spcBef>
                <a:spcPct val="20000"/>
              </a:spcBef>
              <a:buClr>
                <a:schemeClr val="accent1"/>
              </a:buClr>
              <a:buFont typeface="Wingdings" panose="05000000000000000000"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anose="05000000000000000000"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anose="05000000000000000000"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9pPr>
          </a:lstStyle>
          <a:p>
            <a:pPr marL="0" indent="0" algn="ctr">
              <a:buNone/>
            </a:pPr>
            <a:r>
              <a:rPr lang="tr-TR" sz="1400" b="1" dirty="0"/>
              <a:t>Rekreasyon Yönetimi Bölüm Başkan Yardımcısı</a:t>
            </a:r>
          </a:p>
          <a:p>
            <a:pPr marL="0" indent="0" algn="ctr">
              <a:buNone/>
            </a:pPr>
            <a:r>
              <a:rPr lang="tr-TR" sz="1400" b="1" dirty="0"/>
              <a:t>Doç. Dr. Burcu KOÇ</a:t>
            </a:r>
          </a:p>
        </p:txBody>
      </p:sp>
      <p:pic>
        <p:nvPicPr>
          <p:cNvPr id="9" name="Resim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10674" y="1681085"/>
            <a:ext cx="2219599" cy="32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İçerik Yer Tutucusu 1"/>
          <p:cNvSpPr txBox="1"/>
          <p:nvPr/>
        </p:nvSpPr>
        <p:spPr>
          <a:xfrm>
            <a:off x="3877006" y="5278558"/>
            <a:ext cx="4126927" cy="642459"/>
          </a:xfrm>
          <a:prstGeom prst="rect">
            <a:avLst/>
          </a:prstGeom>
        </p:spPr>
        <p:txBody>
          <a:bodyPr vert="horz" lIns="91440" tIns="45720" rIns="91440" bIns="45720" rtlCol="0">
            <a:noAutofit/>
          </a:bodyPr>
          <a:lstStyle>
            <a:defPPr>
              <a:defRPr lang="tr-TR"/>
            </a:defPPr>
            <a:lvl1pPr marL="365760" indent="-365760" algn="l" defTabSz="914400" rtl="0" eaLnBrk="1" latinLnBrk="0" hangingPunct="1">
              <a:spcBef>
                <a:spcPct val="20000"/>
              </a:spcBef>
              <a:buClr>
                <a:schemeClr val="accent1"/>
              </a:buClr>
              <a:buFont typeface="Wingdings" panose="05000000000000000000"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anose="05000000000000000000"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anose="05000000000000000000"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9pPr>
          </a:lstStyle>
          <a:p>
            <a:pPr marL="0" indent="0" algn="ctr">
              <a:buNone/>
            </a:pPr>
            <a:r>
              <a:rPr lang="tr-TR" sz="1400" b="1" dirty="0"/>
              <a:t>Rekreasyon Yönetimi Bölüm Başkan Yardımcısı</a:t>
            </a:r>
          </a:p>
          <a:p>
            <a:pPr marL="0" indent="0" algn="ctr">
              <a:buNone/>
            </a:pPr>
            <a:r>
              <a:rPr lang="tr-TR" sz="1400" b="1" dirty="0"/>
              <a:t>      Doç. Dr.  Mehmet ERTAŞ	</a:t>
            </a:r>
          </a:p>
          <a:p>
            <a:pPr marL="0" indent="0">
              <a:buFont typeface="Wingdings" panose="05000000000000000000" pitchFamily="2" charset="2"/>
              <a:buNone/>
            </a:pPr>
            <a:endParaRPr lang="tr-TR" sz="1400" b="1" dirty="0"/>
          </a:p>
        </p:txBody>
      </p:sp>
      <p:pic>
        <p:nvPicPr>
          <p:cNvPr id="12" name="Resim 11"/>
          <p:cNvPicPr>
            <a:picLocks noChangeAspect="1"/>
          </p:cNvPicPr>
          <p:nvPr/>
        </p:nvPicPr>
        <p:blipFill rotWithShape="1">
          <a:blip r:embed="rId4" cstate="email">
            <a:extLst>
              <a:ext uri="{28A0092B-C50C-407E-A947-70E740481C1C}">
                <a14:useLocalDpi xmlns:a14="http://schemas.microsoft.com/office/drawing/2010/main"/>
              </a:ext>
            </a:extLst>
          </a:blip>
          <a:srcRect l="7832" r="10316"/>
          <a:stretch/>
        </p:blipFill>
        <p:spPr>
          <a:xfrm>
            <a:off x="8703661" y="1735323"/>
            <a:ext cx="2219599" cy="3358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Başlık 3"/>
          <p:cNvSpPr txBox="1">
            <a:spLocks/>
          </p:cNvSpPr>
          <p:nvPr/>
        </p:nvSpPr>
        <p:spPr>
          <a:xfrm>
            <a:off x="6964822" y="457122"/>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solidFill>
                  <a:prstClr val="black"/>
                </a:solidFill>
              </a:rPr>
              <a:t>AKADEMİK PERSONEL</a:t>
            </a:r>
          </a:p>
        </p:txBody>
      </p:sp>
      <p:graphicFrame>
        <p:nvGraphicFramePr>
          <p:cNvPr id="3" name="Diyagram 2"/>
          <p:cNvGraphicFramePr/>
          <p:nvPr/>
        </p:nvGraphicFramePr>
        <p:xfrm>
          <a:off x="1886448" y="6194080"/>
          <a:ext cx="8274295" cy="6463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sim 1" descr="kişi, şahıs, insan yüzü, giyim, adam, insan içeren bir resim&#10;&#10;Açıklama otomatik olarak oluşturuldu">
            <a:extLst>
              <a:ext uri="{FF2B5EF4-FFF2-40B4-BE49-F238E27FC236}">
                <a16:creationId xmlns:a16="http://schemas.microsoft.com/office/drawing/2014/main" id="{ED25959B-5C1D-1C46-E24B-FFA02295DB74}"/>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13795" y="1749913"/>
            <a:ext cx="2446375" cy="3358174"/>
          </a:xfrm>
          <a:prstGeom prst="rect">
            <a:avLst/>
          </a:prstGeom>
          <a:ln w="38100">
            <a:solidFill>
              <a:schemeClr val="tx1"/>
            </a:solidFill>
          </a:ln>
        </p:spPr>
      </p:pic>
    </p:spTree>
    <p:extLst>
      <p:ext uri="{BB962C8B-B14F-4D97-AF65-F5344CB8AC3E}">
        <p14:creationId xmlns:p14="http://schemas.microsoft.com/office/powerpoint/2010/main" val="38436664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i="1" dirty="0">
                <a:latin typeface="+mn-lt"/>
              </a:rPr>
              <a:t>MİSYON</a:t>
            </a:r>
          </a:p>
        </p:txBody>
      </p:sp>
      <p:sp>
        <p:nvSpPr>
          <p:cNvPr id="3" name="İçerik Yer Tutucusu 2"/>
          <p:cNvSpPr>
            <a:spLocks noGrp="1"/>
          </p:cNvSpPr>
          <p:nvPr>
            <p:ph idx="1"/>
          </p:nvPr>
        </p:nvSpPr>
        <p:spPr>
          <a:xfrm>
            <a:off x="434788" y="2075649"/>
            <a:ext cx="6970059" cy="4024125"/>
          </a:xfrm>
        </p:spPr>
        <p:txBody>
          <a:bodyPr>
            <a:normAutofit lnSpcReduction="10000"/>
          </a:bodyPr>
          <a:lstStyle/>
          <a:p>
            <a:r>
              <a:rPr lang="tr-TR" sz="2400" dirty="0">
                <a:latin typeface="+mn-lt"/>
              </a:rPr>
              <a:t>Rekreasyon Yönetimi bölümünün </a:t>
            </a:r>
            <a:r>
              <a:rPr lang="tr-TR" sz="2400" b="1" dirty="0">
                <a:latin typeface="+mn-lt"/>
              </a:rPr>
              <a:t>misyonu</a:t>
            </a:r>
            <a:r>
              <a:rPr lang="tr-TR" sz="2400" dirty="0">
                <a:latin typeface="+mn-lt"/>
              </a:rPr>
              <a:t>; </a:t>
            </a:r>
          </a:p>
          <a:p>
            <a:r>
              <a:rPr lang="tr-TR" sz="2400" dirty="0">
                <a:latin typeface="+mn-lt"/>
              </a:rPr>
              <a:t>Toplumda ve turizm faaliyetine katılan bireylerin hayatlarında pozitif anlamda fark yaratırken öğrencilerinin vizyon ve yetkinliğini de genişletmeyi amaçlamaktadır. Bölümümüz, çok sayıda yabancı dil seçeneği, teorik ve uygulama odaklı eğitimi, sektör paydaşları ile ortaklaşa gerçekleştirilen faaliyetleri ve yurtdışındaki eşdeğer eğitim kurumlarıyla yapılacak ikili anlaşmaları ile ülkemizdeki dinamik eğitim programlarından birisi olmayı hedeflemektedir.</a:t>
            </a:r>
          </a:p>
        </p:txBody>
      </p:sp>
      <p:sp>
        <p:nvSpPr>
          <p:cNvPr id="4" name="Slayt Numarası Yer Tutucusu 3"/>
          <p:cNvSpPr>
            <a:spLocks noGrp="1"/>
          </p:cNvSpPr>
          <p:nvPr>
            <p:ph type="sldNum" sz="quarter" idx="12"/>
          </p:nvPr>
        </p:nvSpPr>
        <p:spPr/>
        <p:txBody>
          <a:bodyPr/>
          <a:lstStyle/>
          <a:p>
            <a:fld id="{F302176B-0E47-46AC-8F43-DAB4B8A37D06}" type="slidenum">
              <a:rPr lang="tr-TR" smtClean="0"/>
              <a:t>136</a:t>
            </a:fld>
            <a:endParaRPr lang="tr-TR"/>
          </a:p>
        </p:txBody>
      </p:sp>
      <p:pic>
        <p:nvPicPr>
          <p:cNvPr id="6" name="Resim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4295" y="2538493"/>
            <a:ext cx="4907705" cy="3036071"/>
          </a:xfrm>
          <a:prstGeom prst="rect">
            <a:avLst/>
          </a:prstGeom>
        </p:spPr>
      </p:pic>
    </p:spTree>
    <p:extLst>
      <p:ext uri="{BB962C8B-B14F-4D97-AF65-F5344CB8AC3E}">
        <p14:creationId xmlns:p14="http://schemas.microsoft.com/office/powerpoint/2010/main" val="39647190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i="1" dirty="0">
                <a:latin typeface="+mn-lt"/>
              </a:rPr>
              <a:t>TEMEL DERSLER</a:t>
            </a:r>
          </a:p>
        </p:txBody>
      </p:sp>
      <p:sp>
        <p:nvSpPr>
          <p:cNvPr id="5" name="İçerik Yer Tutucusu 4"/>
          <p:cNvSpPr>
            <a:spLocks noGrp="1"/>
          </p:cNvSpPr>
          <p:nvPr>
            <p:ph idx="1"/>
          </p:nvPr>
        </p:nvSpPr>
        <p:spPr>
          <a:xfrm>
            <a:off x="685800" y="2194560"/>
            <a:ext cx="10820400" cy="3572260"/>
          </a:xfrm>
          <a:prstGeom prst="rect">
            <a:avLst/>
          </a:prstGeom>
        </p:spPr>
        <p:txBody>
          <a:bodyPr wrap="square">
            <a:spAutoFit/>
          </a:bodyPr>
          <a:lstStyle/>
          <a:p>
            <a:pPr marL="0" indent="0">
              <a:buNone/>
            </a:pPr>
            <a:endParaRPr lang="tr-TR" dirty="0">
              <a:latin typeface="+mn-lt"/>
            </a:endParaRPr>
          </a:p>
          <a:p>
            <a:pPr algn="just"/>
            <a:r>
              <a:rPr lang="nn-NO" dirty="0">
                <a:latin typeface="+mn-lt"/>
              </a:rPr>
              <a:t>Analitik Düşünme </a:t>
            </a:r>
            <a:r>
              <a:rPr lang="tr-TR" dirty="0">
                <a:latin typeface="+mn-lt"/>
              </a:rPr>
              <a:t>v</a:t>
            </a:r>
            <a:r>
              <a:rPr lang="nn-NO" dirty="0">
                <a:latin typeface="+mn-lt"/>
              </a:rPr>
              <a:t>e Karar Verme</a:t>
            </a:r>
            <a:r>
              <a:rPr lang="tr-TR" dirty="0">
                <a:latin typeface="+mn-lt"/>
              </a:rPr>
              <a:t>, Serbest Zaman Davranışı, Dijital Pazarlama ve Yeni Medya Yönetimi, Güncel Ekonomik Yaklaşımlar, Rekreasyon İşletmeciliği, Turizm Coğrafyası, Açık Alan Rekreasyonu, Etkinlik Planlama ve Yönetme, Kapalı Alan Rekreasyonu, Banket ve Protokol Organizasyonu, Dijital Rekreasyon ve Teknoloji, </a:t>
            </a:r>
            <a:r>
              <a:rPr lang="tr-TR" dirty="0" err="1">
                <a:latin typeface="+mn-lt"/>
              </a:rPr>
              <a:t>Terapötik</a:t>
            </a:r>
            <a:r>
              <a:rPr lang="tr-TR" dirty="0">
                <a:latin typeface="+mn-lt"/>
              </a:rPr>
              <a:t> Rekreasyon, Rekreasyonel Liderlik ve Grup Dinamiği, Girişimcilik, Turizmde Temalı Park Yönetimi, Turizm ve Animasyon, Oyun Geliştirme ve Uygulama, </a:t>
            </a:r>
            <a:r>
              <a:rPr lang="fi-FI" dirty="0">
                <a:latin typeface="+mn-lt"/>
              </a:rPr>
              <a:t>Rekreasyon Alanlar</a:t>
            </a:r>
            <a:r>
              <a:rPr lang="tr-TR" dirty="0">
                <a:latin typeface="+mn-lt"/>
              </a:rPr>
              <a:t>ı</a:t>
            </a:r>
            <a:r>
              <a:rPr lang="fi-FI" dirty="0">
                <a:latin typeface="+mn-lt"/>
              </a:rPr>
              <a:t>n</a:t>
            </a:r>
            <a:r>
              <a:rPr lang="tr-TR" dirty="0">
                <a:latin typeface="+mn-lt"/>
              </a:rPr>
              <a:t>ı</a:t>
            </a:r>
            <a:r>
              <a:rPr lang="fi-FI" dirty="0">
                <a:latin typeface="+mn-lt"/>
              </a:rPr>
              <a:t>n Planlanmas</a:t>
            </a:r>
            <a:r>
              <a:rPr lang="tr-TR" dirty="0">
                <a:latin typeface="+mn-lt"/>
              </a:rPr>
              <a:t>ı</a:t>
            </a:r>
            <a:r>
              <a:rPr lang="fi-FI" dirty="0">
                <a:latin typeface="+mn-lt"/>
              </a:rPr>
              <a:t> </a:t>
            </a:r>
            <a:r>
              <a:rPr lang="tr-TR" dirty="0">
                <a:latin typeface="+mn-lt"/>
              </a:rPr>
              <a:t>v</a:t>
            </a:r>
            <a:r>
              <a:rPr lang="fi-FI" dirty="0">
                <a:latin typeface="+mn-lt"/>
              </a:rPr>
              <a:t>e Tasar</a:t>
            </a:r>
            <a:r>
              <a:rPr lang="tr-TR" dirty="0">
                <a:latin typeface="+mn-lt"/>
              </a:rPr>
              <a:t>ı</a:t>
            </a:r>
            <a:r>
              <a:rPr lang="fi-FI" dirty="0">
                <a:latin typeface="+mn-lt"/>
              </a:rPr>
              <a:t>m</a:t>
            </a:r>
            <a:r>
              <a:rPr lang="tr-TR" dirty="0">
                <a:latin typeface="+mn-lt"/>
              </a:rPr>
              <a:t>ı, Dezavantajlı Gruplar için Rekreasyon, Çocuk Rekreasyonu, İleri Yaştaki Bireyler İçin Rekreasyon, Yaratıcı Drama, Serbest Rekreasyon Uygulamaları, Yabancı Dil Dersleri, Spor Dersleri, Satranç ve Akıl Oyunları vd.</a:t>
            </a:r>
          </a:p>
        </p:txBody>
      </p:sp>
      <p:sp>
        <p:nvSpPr>
          <p:cNvPr id="4" name="Slayt Numarası Yer Tutucusu 3"/>
          <p:cNvSpPr>
            <a:spLocks noGrp="1"/>
          </p:cNvSpPr>
          <p:nvPr>
            <p:ph type="sldNum" sz="quarter" idx="12"/>
          </p:nvPr>
        </p:nvSpPr>
        <p:spPr/>
        <p:txBody>
          <a:bodyPr/>
          <a:lstStyle/>
          <a:p>
            <a:fld id="{F302176B-0E47-46AC-8F43-DAB4B8A37D06}" type="slidenum">
              <a:rPr lang="tr-TR" smtClean="0"/>
              <a:t>137</a:t>
            </a:fld>
            <a:endParaRPr lang="tr-TR"/>
          </a:p>
        </p:txBody>
      </p:sp>
    </p:spTree>
    <p:extLst>
      <p:ext uri="{BB962C8B-B14F-4D97-AF65-F5344CB8AC3E}">
        <p14:creationId xmlns:p14="http://schemas.microsoft.com/office/powerpoint/2010/main" val="16874724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85131" y="1138732"/>
            <a:ext cx="4212701" cy="3871296"/>
          </a:xfrm>
          <a:prstGeom prst="rect">
            <a:avLst/>
          </a:prstGeom>
        </p:spPr>
      </p:pic>
      <p:sp>
        <p:nvSpPr>
          <p:cNvPr id="2" name="Unvan 1"/>
          <p:cNvSpPr>
            <a:spLocks noGrp="1"/>
          </p:cNvSpPr>
          <p:nvPr>
            <p:ph type="title"/>
          </p:nvPr>
        </p:nvSpPr>
        <p:spPr/>
        <p:txBody>
          <a:bodyPr/>
          <a:lstStyle/>
          <a:p>
            <a:r>
              <a:rPr lang="tr-TR" b="1" i="1" dirty="0">
                <a:latin typeface="+mn-lt"/>
              </a:rPr>
              <a:t>STAJ</a:t>
            </a:r>
          </a:p>
        </p:txBody>
      </p:sp>
      <p:sp>
        <p:nvSpPr>
          <p:cNvPr id="4" name="Slayt Numarası Yer Tutucusu 3"/>
          <p:cNvSpPr>
            <a:spLocks noGrp="1"/>
          </p:cNvSpPr>
          <p:nvPr>
            <p:ph type="sldNum" sz="quarter" idx="12"/>
          </p:nvPr>
        </p:nvSpPr>
        <p:spPr/>
        <p:txBody>
          <a:bodyPr/>
          <a:lstStyle/>
          <a:p>
            <a:fld id="{F302176B-0E47-46AC-8F43-DAB4B8A37D06}" type="slidenum">
              <a:rPr lang="tr-TR" smtClean="0"/>
              <a:t>138</a:t>
            </a:fld>
            <a:endParaRPr lang="tr-TR"/>
          </a:p>
        </p:txBody>
      </p:sp>
      <p:sp>
        <p:nvSpPr>
          <p:cNvPr id="3" name="İçerik Yer Tutucusu 2"/>
          <p:cNvSpPr>
            <a:spLocks noGrp="1"/>
          </p:cNvSpPr>
          <p:nvPr>
            <p:ph idx="1"/>
          </p:nvPr>
        </p:nvSpPr>
        <p:spPr>
          <a:xfrm>
            <a:off x="605119" y="1579419"/>
            <a:ext cx="7580012" cy="4845520"/>
          </a:xfrm>
        </p:spPr>
        <p:txBody>
          <a:bodyPr>
            <a:normAutofit fontScale="92500" lnSpcReduction="10000"/>
          </a:bodyPr>
          <a:lstStyle/>
          <a:p>
            <a:r>
              <a:rPr lang="tr-TR" sz="2400" b="1" dirty="0">
                <a:solidFill>
                  <a:prstClr val="black"/>
                </a:solidFill>
                <a:latin typeface="+mn-lt"/>
              </a:rPr>
              <a:t>30 iş günü </a:t>
            </a:r>
            <a:r>
              <a:rPr lang="tr-TR" sz="2400" dirty="0">
                <a:solidFill>
                  <a:prstClr val="black"/>
                </a:solidFill>
              </a:rPr>
              <a:t>staj zorunludur.</a:t>
            </a:r>
          </a:p>
          <a:p>
            <a:pPr marL="0" indent="0">
              <a:buNone/>
            </a:pPr>
            <a:r>
              <a:rPr lang="tr-TR" sz="2400" dirty="0"/>
              <a:t>Staj yerleri: </a:t>
            </a:r>
          </a:p>
          <a:p>
            <a:r>
              <a:rPr lang="tr-TR" sz="2400" dirty="0">
                <a:latin typeface="+mn-lt"/>
              </a:rPr>
              <a:t>4 ve 5 yıldızlı oteller ve tatil köyleri ile özel tesisler ve butik oteller, A grubu seyahat acentaları, Ulusal ve uluslararası havayolu işletmeleri, Mavi bayraklı marina ve yat işletmeleri, Kruvaziyer gemileri ve yüzer tesisler, Organizasyon şirketleri, Kongre, fuar ve festival merkezleri, Eğlence işletmeleri ve temalı parklar, Spor, golf ve yüzme tesisleri, Kayak merkezleri, Sağlık turizmi hizmeti veren tesisler (Medikal, termal, </a:t>
            </a:r>
            <a:r>
              <a:rPr lang="tr-TR" sz="2400" dirty="0" err="1">
                <a:latin typeface="+mn-lt"/>
              </a:rPr>
              <a:t>wellness</a:t>
            </a:r>
            <a:r>
              <a:rPr lang="tr-TR" sz="2400" dirty="0">
                <a:latin typeface="+mn-lt"/>
              </a:rPr>
              <a:t>, </a:t>
            </a:r>
            <a:r>
              <a:rPr lang="tr-TR" sz="2400" dirty="0" err="1">
                <a:latin typeface="+mn-lt"/>
              </a:rPr>
              <a:t>spa</a:t>
            </a:r>
            <a:r>
              <a:rPr lang="tr-TR" sz="2400" dirty="0">
                <a:latin typeface="+mn-lt"/>
              </a:rPr>
              <a:t> merkezleri), Kamp alanları ve tesisleri (Zayıflama, motivasyon, yoga kampları ve merkezleri) vd.</a:t>
            </a:r>
          </a:p>
          <a:p>
            <a:r>
              <a:rPr lang="tr-TR" sz="2400" dirty="0">
                <a:latin typeface="+mn-lt"/>
              </a:rPr>
              <a:t>Staj Komisyonu tarafından uygun görülen rekreasyon ile ilişkili diğer kurumlar</a:t>
            </a:r>
          </a:p>
        </p:txBody>
      </p:sp>
      <p:pic>
        <p:nvPicPr>
          <p:cNvPr id="7" name="Resim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6232" y="4069463"/>
            <a:ext cx="3524678" cy="23554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56823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2400" y="657945"/>
            <a:ext cx="8610600" cy="1293028"/>
          </a:xfrm>
        </p:spPr>
        <p:txBody>
          <a:bodyPr/>
          <a:lstStyle/>
          <a:p>
            <a:r>
              <a:rPr lang="tr-TR" b="1" i="1" dirty="0">
                <a:latin typeface="+mn-lt"/>
              </a:rPr>
              <a:t>İSTİHDAM OLANAKLARI</a:t>
            </a:r>
          </a:p>
        </p:txBody>
      </p:sp>
      <p:sp>
        <p:nvSpPr>
          <p:cNvPr id="3" name="İçerik Yer Tutucusu 2"/>
          <p:cNvSpPr>
            <a:spLocks noGrp="1"/>
          </p:cNvSpPr>
          <p:nvPr>
            <p:ph idx="1"/>
          </p:nvPr>
        </p:nvSpPr>
        <p:spPr>
          <a:xfrm>
            <a:off x="528087" y="2206656"/>
            <a:ext cx="5406547" cy="4024125"/>
          </a:xfrm>
        </p:spPr>
        <p:txBody>
          <a:bodyPr>
            <a:normAutofit/>
          </a:bodyPr>
          <a:lstStyle/>
          <a:p>
            <a:r>
              <a:rPr lang="tr-TR" dirty="0">
                <a:latin typeface="+mn-lt"/>
              </a:rPr>
              <a:t>Eğlence sektörü, oteller, kongre-fuar ve festival merkezleri, etkinlik organizasyon işletmeleri, sağlık turizmi hizmeti veren medikal tesisler, müzeler, ören yerleri, kütüphaneler, kayak merkezleri, termal alanlar, dağcılık, kampçılık ve temalı parklar gibi çalışma alanları mezunlarımızın istihdam edilebileceği başlıca seçenekler arasında yer almaktadır.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139</a:t>
            </a:fld>
            <a:endParaRPr lang="tr-TR"/>
          </a:p>
        </p:txBody>
      </p:sp>
      <p:pic>
        <p:nvPicPr>
          <p:cNvPr id="5" name="Resim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66551">
            <a:off x="6312702" y="4181793"/>
            <a:ext cx="4344786" cy="24439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03354">
            <a:off x="7583994" y="1587977"/>
            <a:ext cx="4138169" cy="27570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3695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normAutofit/>
          </a:bodyPr>
          <a:lstStyle/>
          <a:p>
            <a:r>
              <a:rPr lang="tr-TR" b="1" i="1" dirty="0">
                <a:latin typeface="+mn-lt"/>
              </a:rPr>
              <a:t>TURİZM İŞLETMECİLİĞİ BÖLÜMÜ</a:t>
            </a:r>
          </a:p>
        </p:txBody>
      </p:sp>
    </p:spTree>
    <p:extLst>
      <p:ext uri="{BB962C8B-B14F-4D97-AF65-F5344CB8AC3E}">
        <p14:creationId xmlns:p14="http://schemas.microsoft.com/office/powerpoint/2010/main" val="16423939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5166" y="1515035"/>
            <a:ext cx="7678269" cy="3972501"/>
          </a:xfrm>
        </p:spPr>
        <p:txBody>
          <a:bodyPr>
            <a:noAutofit/>
          </a:bodyPr>
          <a:lstStyle/>
          <a:p>
            <a:pPr marL="342900" indent="-342900">
              <a:lnSpc>
                <a:spcPct val="100000"/>
              </a:lnSpc>
              <a:spcBef>
                <a:spcPts val="0"/>
              </a:spcBef>
            </a:pPr>
            <a:r>
              <a:rPr lang="tr-TR" dirty="0"/>
              <a:t>2009-2010 Eğitim-Öğretim yılında ilk öğrencilerini kabul etmiştir. 2013-2014 Eğitim-Öğretim yılında fakülte olunmasıyla Konaklama İşletmeciliği bölümü ismini Turizm İşletmeciliği olarak değiştirmiştir.</a:t>
            </a:r>
          </a:p>
          <a:p>
            <a:pPr marL="342900" lvl="0" indent="-342900">
              <a:lnSpc>
                <a:spcPct val="100000"/>
              </a:lnSpc>
              <a:spcBef>
                <a:spcPts val="0"/>
              </a:spcBef>
            </a:pPr>
            <a:endParaRPr lang="tr-TR" sz="1400" dirty="0">
              <a:solidFill>
                <a:srgbClr val="FF0000"/>
              </a:solidFill>
            </a:endParaRPr>
          </a:p>
          <a:p>
            <a:pPr marL="800100" lvl="1" indent="-342900">
              <a:lnSpc>
                <a:spcPct val="100000"/>
              </a:lnSpc>
              <a:spcBef>
                <a:spcPts val="0"/>
              </a:spcBef>
            </a:pPr>
            <a:r>
              <a:rPr lang="tr-TR" dirty="0"/>
              <a:t>2017-2018 Eğitim - Öğretim Yılında yüksek lisans programında, 2022-2023 Eğitim-Öğretim Yılında doktora programında eğitim vermeye başlamıştır.</a:t>
            </a:r>
          </a:p>
          <a:p>
            <a:pPr marL="0" indent="0">
              <a:buNone/>
            </a:pPr>
            <a:endParaRPr lang="tr-TR" sz="700" dirty="0"/>
          </a:p>
          <a:p>
            <a:r>
              <a:rPr lang="tr-TR" dirty="0"/>
              <a:t>Turizm İşletmeciliği Bölümüne </a:t>
            </a:r>
            <a:r>
              <a:rPr lang="tr-TR" b="1" dirty="0"/>
              <a:t>eşit ağırlık puanı </a:t>
            </a:r>
            <a:r>
              <a:rPr lang="tr-TR" dirty="0"/>
              <a:t>ile öğrenci alınmaktadır. </a:t>
            </a:r>
          </a:p>
          <a:p>
            <a:endParaRPr lang="tr-TR" sz="700" dirty="0"/>
          </a:p>
          <a:p>
            <a:pPr lvl="0"/>
            <a:r>
              <a:rPr lang="tr-TR" dirty="0"/>
              <a:t>2025 ÖSYM verilerine göre, </a:t>
            </a:r>
            <a:r>
              <a:rPr lang="tr-TR" b="1" dirty="0"/>
              <a:t>40</a:t>
            </a:r>
            <a:r>
              <a:rPr lang="tr-TR" dirty="0"/>
              <a:t> kişilik kontenjana sahiptir. 2025 YKS En Küçük Puan </a:t>
            </a:r>
            <a:r>
              <a:rPr lang="tr-TR" b="1" dirty="0"/>
              <a:t>280,41</a:t>
            </a:r>
            <a:r>
              <a:rPr lang="tr-TR" dirty="0"/>
              <a:t>, 2025 YKS En Büyük Puan </a:t>
            </a:r>
            <a:r>
              <a:rPr lang="tr-TR" b="1" dirty="0"/>
              <a:t>329,78</a:t>
            </a:r>
            <a:r>
              <a:rPr lang="tr-TR" dirty="0"/>
              <a:t>’dır. </a:t>
            </a:r>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t>141</a:t>
            </a:fld>
            <a:endParaRPr lang="tr-TR"/>
          </a:p>
        </p:txBody>
      </p:sp>
      <p:sp>
        <p:nvSpPr>
          <p:cNvPr id="5" name="Unvan 1"/>
          <p:cNvSpPr>
            <a:spLocks noGrp="1"/>
          </p:cNvSpPr>
          <p:nvPr>
            <p:ph type="title"/>
          </p:nvPr>
        </p:nvSpPr>
        <p:spPr>
          <a:xfrm>
            <a:off x="3110753" y="392019"/>
            <a:ext cx="8610600" cy="1293028"/>
          </a:xfrm>
        </p:spPr>
        <p:txBody>
          <a:bodyPr/>
          <a:lstStyle/>
          <a:p>
            <a:r>
              <a:rPr lang="tr-TR" b="1" i="1" dirty="0">
                <a:latin typeface="+mn-lt"/>
              </a:rPr>
              <a:t>GENEL BİLGİLER</a:t>
            </a:r>
            <a:endParaRPr lang="tr-TR" dirty="0">
              <a:latin typeface="+mn-lt"/>
            </a:endParaRPr>
          </a:p>
        </p:txBody>
      </p:sp>
      <p:pic>
        <p:nvPicPr>
          <p:cNvPr id="2" name="Resi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6053" y="2429960"/>
            <a:ext cx="4505334" cy="29141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399111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t>142</a:t>
            </a:fld>
            <a:endParaRPr lang="tr-TR"/>
          </a:p>
        </p:txBody>
      </p:sp>
      <p:pic>
        <p:nvPicPr>
          <p:cNvPr id="6" name="Resim 5"/>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t="987" b="6810"/>
          <a:stretch>
            <a:fillRect/>
          </a:stretch>
        </p:blipFill>
        <p:spPr>
          <a:xfrm>
            <a:off x="4222037" y="1919897"/>
            <a:ext cx="1831792" cy="32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İçerik Yer Tutucusu 1"/>
          <p:cNvSpPr txBox="1"/>
          <p:nvPr/>
        </p:nvSpPr>
        <p:spPr>
          <a:xfrm>
            <a:off x="498174" y="5177563"/>
            <a:ext cx="2829920" cy="755169"/>
          </a:xfrm>
          <a:prstGeom prst="rect">
            <a:avLst/>
          </a:prstGeom>
        </p:spPr>
        <p:txBody>
          <a:bodyPr vert="horz" lIns="91440" tIns="45720" rIns="91440" bIns="45720" rtlCol="0">
            <a:noAutofit/>
          </a:bodyPr>
          <a:lstStyle>
            <a:defPPr>
              <a:defRPr lang="tr-TR"/>
            </a:defPPr>
            <a:lvl1pPr marL="365760" indent="-365760" algn="l" defTabSz="914400" rtl="0" eaLnBrk="1" latinLnBrk="0" hangingPunct="1">
              <a:spcBef>
                <a:spcPct val="20000"/>
              </a:spcBef>
              <a:buClr>
                <a:schemeClr val="accent1"/>
              </a:buClr>
              <a:buFont typeface="Wingdings" panose="05000000000000000000"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anose="05000000000000000000"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anose="05000000000000000000"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9pPr>
          </a:lstStyle>
          <a:p>
            <a:pPr marL="0" indent="0" algn="ctr">
              <a:buNone/>
            </a:pPr>
            <a:r>
              <a:rPr lang="tr-TR" sz="1400" b="1" dirty="0"/>
              <a:t>Turizm İşletmeciliği Bölüm Başkanı</a:t>
            </a:r>
          </a:p>
          <a:p>
            <a:pPr marL="0" indent="0" algn="ctr">
              <a:buNone/>
            </a:pPr>
            <a:r>
              <a:rPr lang="tr-TR" sz="1400" b="1" dirty="0"/>
              <a:t>Prof. Dr.  Serkan BERTAN</a:t>
            </a:r>
          </a:p>
        </p:txBody>
      </p:sp>
      <p:sp>
        <p:nvSpPr>
          <p:cNvPr id="8" name="İçerik Yer Tutucusu 1"/>
          <p:cNvSpPr txBox="1"/>
          <p:nvPr/>
        </p:nvSpPr>
        <p:spPr>
          <a:xfrm>
            <a:off x="3200114" y="5159897"/>
            <a:ext cx="3681088" cy="642459"/>
          </a:xfrm>
          <a:prstGeom prst="rect">
            <a:avLst/>
          </a:prstGeom>
        </p:spPr>
        <p:txBody>
          <a:bodyPr vert="horz" lIns="91440" tIns="45720" rIns="91440" bIns="45720" rtlCol="0">
            <a:noAutofit/>
          </a:bodyPr>
          <a:lstStyle>
            <a:defPPr>
              <a:defRPr lang="tr-TR"/>
            </a:defPPr>
            <a:lvl1pPr marL="365760" indent="-365760" algn="l" defTabSz="914400" rtl="0" eaLnBrk="1" latinLnBrk="0" hangingPunct="1">
              <a:spcBef>
                <a:spcPct val="20000"/>
              </a:spcBef>
              <a:buClr>
                <a:schemeClr val="accent1"/>
              </a:buClr>
              <a:buFont typeface="Wingdings" panose="05000000000000000000"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anose="05000000000000000000"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anose="05000000000000000000"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anose="05000000000000000000" pitchFamily="2" charset="2"/>
              <a:buChar char=""/>
              <a:defRPr sz="1400" kern="1200">
                <a:solidFill>
                  <a:schemeClr val="tx1"/>
                </a:solidFill>
                <a:latin typeface="+mn-lt"/>
                <a:ea typeface="+mn-ea"/>
                <a:cs typeface="+mn-cs"/>
              </a:defRPr>
            </a:lvl9pPr>
          </a:lstStyle>
          <a:p>
            <a:pPr marL="0" indent="0" algn="ctr">
              <a:buNone/>
            </a:pPr>
            <a:r>
              <a:rPr lang="tr-TR" sz="1400" b="1" dirty="0"/>
              <a:t>Turizm İşletmeciliği Bölüm Başkan Yardımcısı</a:t>
            </a:r>
          </a:p>
          <a:p>
            <a:pPr marL="0" indent="0" algn="ctr">
              <a:buNone/>
            </a:pPr>
            <a:r>
              <a:rPr lang="tr-TR" sz="1400" b="1" dirty="0"/>
              <a:t>         Dr. Öğretim Üyesi  Serap ALKAYA 	</a:t>
            </a:r>
          </a:p>
          <a:p>
            <a:pPr marL="0" indent="0">
              <a:buFont typeface="Wingdings" panose="05000000000000000000" pitchFamily="2" charset="2"/>
              <a:buNone/>
            </a:pPr>
            <a:endParaRPr lang="tr-TR" sz="1400" b="1" dirty="0"/>
          </a:p>
        </p:txBody>
      </p:sp>
      <p:sp>
        <p:nvSpPr>
          <p:cNvPr id="9" name="Başlık 3"/>
          <p:cNvSpPr txBox="1">
            <a:spLocks/>
          </p:cNvSpPr>
          <p:nvPr/>
        </p:nvSpPr>
        <p:spPr>
          <a:xfrm>
            <a:off x="6964822" y="457122"/>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solidFill>
                  <a:prstClr val="black"/>
                </a:solidFill>
              </a:rPr>
              <a:t>AKADEMİK PERSONEL</a:t>
            </a:r>
          </a:p>
        </p:txBody>
      </p:sp>
      <p:pic>
        <p:nvPicPr>
          <p:cNvPr id="10" name="Resim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984670" y="1919897"/>
            <a:ext cx="1681936" cy="32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1" name="17 Tablo"/>
          <p:cNvGraphicFramePr>
            <a:graphicFrameLocks noGrp="1"/>
          </p:cNvGraphicFramePr>
          <p:nvPr>
            <p:extLst>
              <p:ext uri="{D42A27DB-BD31-4B8C-83A1-F6EECF244321}">
                <p14:modId xmlns:p14="http://schemas.microsoft.com/office/powerpoint/2010/main" val="2899320571"/>
              </p:ext>
            </p:extLst>
          </p:nvPr>
        </p:nvGraphicFramePr>
        <p:xfrm>
          <a:off x="9583142" y="5284196"/>
          <a:ext cx="2552009" cy="518160"/>
        </p:xfrm>
        <a:graphic>
          <a:graphicData uri="http://schemas.openxmlformats.org/drawingml/2006/table">
            <a:tbl>
              <a:tblPr firstRow="1" bandRow="1">
                <a:tableStyleId>{2D5ABB26-0587-4C30-8999-92F81FD0307C}</a:tableStyleId>
              </a:tblPr>
              <a:tblGrid>
                <a:gridCol w="2552009">
                  <a:extLst>
                    <a:ext uri="{9D8B030D-6E8A-4147-A177-3AD203B41FA5}">
                      <a16:colId xmlns:a16="http://schemas.microsoft.com/office/drawing/2014/main" val="2000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a:latin typeface="+mn-lt"/>
                          <a:cs typeface="Times New Roman" panose="02020603050405020304" pitchFamily="18" charset="0"/>
                        </a:rPr>
                        <a:t>Doç. Dr. </a:t>
                      </a:r>
                      <a:r>
                        <a:rPr lang="tr-TR" sz="1400" b="1" baseline="0" dirty="0">
                          <a:latin typeface="+mn-lt"/>
                          <a:cs typeface="Times New Roman" panose="02020603050405020304" pitchFamily="18" charset="0"/>
                        </a:rPr>
                        <a:t>Mehmet Tahir DURSUN</a:t>
                      </a:r>
                      <a:endParaRPr lang="tr-TR" sz="1400" b="1" dirty="0">
                        <a:latin typeface="+mn-lt"/>
                        <a:cs typeface="Times New Roman" panose="02020603050405020304" pitchFamily="18" charset="0"/>
                      </a:endParaRPr>
                    </a:p>
                  </a:txBody>
                  <a:tcPr/>
                </a:tc>
                <a:extLst>
                  <a:ext uri="{0D108BD9-81ED-4DB2-BD59-A6C34878D82A}">
                    <a16:rowId xmlns:a16="http://schemas.microsoft.com/office/drawing/2014/main" val="10000"/>
                  </a:ext>
                </a:extLst>
              </a:tr>
            </a:tbl>
          </a:graphicData>
        </a:graphic>
      </p:graphicFrame>
      <p:sp>
        <p:nvSpPr>
          <p:cNvPr id="13" name="Dikdörtgen 12">
            <a:extLst>
              <a:ext uri="{FF2B5EF4-FFF2-40B4-BE49-F238E27FC236}">
                <a16:creationId xmlns:a16="http://schemas.microsoft.com/office/drawing/2014/main" id="{A543E93C-3707-074E-A1E9-B23E98715ECA}"/>
              </a:ext>
            </a:extLst>
          </p:cNvPr>
          <p:cNvSpPr/>
          <p:nvPr/>
        </p:nvSpPr>
        <p:spPr>
          <a:xfrm>
            <a:off x="6881202" y="5321627"/>
            <a:ext cx="2186817" cy="307777"/>
          </a:xfrm>
          <a:prstGeom prst="rect">
            <a:avLst/>
          </a:prstGeom>
        </p:spPr>
        <p:txBody>
          <a:bodyPr wrap="none">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400" b="1" dirty="0"/>
              <a:t>Prof. Dr. Murat BAYRAM</a:t>
            </a:r>
          </a:p>
        </p:txBody>
      </p:sp>
      <p:graphicFrame>
        <p:nvGraphicFramePr>
          <p:cNvPr id="14" name="Diyagram 13"/>
          <p:cNvGraphicFramePr/>
          <p:nvPr>
            <p:extLst>
              <p:ext uri="{D42A27DB-BD31-4B8C-83A1-F6EECF244321}">
                <p14:modId xmlns:p14="http://schemas.microsoft.com/office/powerpoint/2010/main" val="2167754315"/>
              </p:ext>
            </p:extLst>
          </p:nvPr>
        </p:nvGraphicFramePr>
        <p:xfrm>
          <a:off x="965901" y="6137564"/>
          <a:ext cx="10540299" cy="554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Resim 14"/>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70409" y="1919897"/>
            <a:ext cx="2272145" cy="32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a:extLst>
              <a:ext uri="{FF2B5EF4-FFF2-40B4-BE49-F238E27FC236}">
                <a16:creationId xmlns:a16="http://schemas.microsoft.com/office/drawing/2014/main" id="{0E198F74-8C54-676C-B6E9-BFC61B7F1CA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597447" y="1885916"/>
            <a:ext cx="2272145" cy="339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3117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t>143</a:t>
            </a:fld>
            <a:endParaRPr lang="tr-TR" dirty="0"/>
          </a:p>
        </p:txBody>
      </p:sp>
      <p:pic>
        <p:nvPicPr>
          <p:cNvPr id="7" name="Resim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809459" y="1756386"/>
            <a:ext cx="1955518" cy="3329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0" name="19 Tablo"/>
          <p:cNvGraphicFramePr>
            <a:graphicFrameLocks noGrp="1"/>
          </p:cNvGraphicFramePr>
          <p:nvPr>
            <p:extLst>
              <p:ext uri="{D42A27DB-BD31-4B8C-83A1-F6EECF244321}">
                <p14:modId xmlns:p14="http://schemas.microsoft.com/office/powerpoint/2010/main" val="572853242"/>
              </p:ext>
            </p:extLst>
          </p:nvPr>
        </p:nvGraphicFramePr>
        <p:xfrm>
          <a:off x="2518886" y="5249680"/>
          <a:ext cx="2536664" cy="518160"/>
        </p:xfrm>
        <a:graphic>
          <a:graphicData uri="http://schemas.openxmlformats.org/drawingml/2006/table">
            <a:tbl>
              <a:tblPr firstRow="1" bandRow="1">
                <a:tableStyleId>{2D5ABB26-0587-4C30-8999-92F81FD0307C}</a:tableStyleId>
              </a:tblPr>
              <a:tblGrid>
                <a:gridCol w="2536664">
                  <a:extLst>
                    <a:ext uri="{9D8B030D-6E8A-4147-A177-3AD203B41FA5}">
                      <a16:colId xmlns:a16="http://schemas.microsoft.com/office/drawing/2014/main" val="20000"/>
                    </a:ext>
                  </a:extLst>
                </a:gridCol>
              </a:tblGrid>
              <a:tr h="368539">
                <a:tc>
                  <a:txBody>
                    <a:bodyPr/>
                    <a:lstStyle/>
                    <a:p>
                      <a:pPr algn="ctr"/>
                      <a:r>
                        <a:rPr lang="tr-TR" sz="1400" b="1" dirty="0">
                          <a:latin typeface="+mn-lt"/>
                          <a:cs typeface="Times New Roman" panose="02020603050405020304" pitchFamily="18" charset="0"/>
                        </a:rPr>
                        <a:t>Dr. Öğr. Üyesi </a:t>
                      </a:r>
                      <a:r>
                        <a:rPr lang="tr-TR" sz="1400" b="1" baseline="0" dirty="0">
                          <a:latin typeface="+mn-lt"/>
                          <a:cs typeface="Times New Roman" panose="02020603050405020304" pitchFamily="18" charset="0"/>
                        </a:rPr>
                        <a:t> </a:t>
                      </a:r>
                    </a:p>
                    <a:p>
                      <a:pPr algn="ctr"/>
                      <a:r>
                        <a:rPr lang="tr-TR" sz="1400" b="1" baseline="0" dirty="0">
                          <a:latin typeface="+mn-lt"/>
                          <a:cs typeface="Times New Roman" panose="02020603050405020304" pitchFamily="18" charset="0"/>
                        </a:rPr>
                        <a:t>Engin TAŞKIN</a:t>
                      </a:r>
                      <a:endParaRPr lang="tr-TR" sz="1400" b="1" dirty="0">
                        <a:latin typeface="+mn-lt"/>
                        <a:cs typeface="Times New Roman" panose="02020603050405020304" pitchFamily="18" charset="0"/>
                      </a:endParaRPr>
                    </a:p>
                  </a:txBody>
                  <a:tcPr/>
                </a:tc>
                <a:extLst>
                  <a:ext uri="{0D108BD9-81ED-4DB2-BD59-A6C34878D82A}">
                    <a16:rowId xmlns:a16="http://schemas.microsoft.com/office/drawing/2014/main" val="10000"/>
                  </a:ext>
                </a:extLst>
              </a:tr>
            </a:tbl>
          </a:graphicData>
        </a:graphic>
      </p:graphicFrame>
      <p:sp>
        <p:nvSpPr>
          <p:cNvPr id="13" name="Başlık 3"/>
          <p:cNvSpPr txBox="1">
            <a:spLocks/>
          </p:cNvSpPr>
          <p:nvPr/>
        </p:nvSpPr>
        <p:spPr>
          <a:xfrm>
            <a:off x="6964822" y="457122"/>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solidFill>
                  <a:prstClr val="black"/>
                </a:solidFill>
              </a:rPr>
              <a:t>AKADEMİK PERSONEL</a:t>
            </a:r>
          </a:p>
        </p:txBody>
      </p:sp>
      <p:pic>
        <p:nvPicPr>
          <p:cNvPr id="8" name="Resim 7"/>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267906" y="1681085"/>
            <a:ext cx="1955519" cy="3431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Resim 1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792882" y="1757207"/>
            <a:ext cx="2032583" cy="3389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5" name="19 Tablo"/>
          <p:cNvGraphicFramePr>
            <a:graphicFrameLocks noGrp="1"/>
          </p:cNvGraphicFramePr>
          <p:nvPr>
            <p:extLst>
              <p:ext uri="{D42A27DB-BD31-4B8C-83A1-F6EECF244321}">
                <p14:modId xmlns:p14="http://schemas.microsoft.com/office/powerpoint/2010/main" val="2878146976"/>
              </p:ext>
            </p:extLst>
          </p:nvPr>
        </p:nvGraphicFramePr>
        <p:xfrm>
          <a:off x="4968576" y="5249680"/>
          <a:ext cx="2430824" cy="518160"/>
        </p:xfrm>
        <a:graphic>
          <a:graphicData uri="http://schemas.openxmlformats.org/drawingml/2006/table">
            <a:tbl>
              <a:tblPr firstRow="1" bandRow="1">
                <a:tableStyleId>{2D5ABB26-0587-4C30-8999-92F81FD0307C}</a:tableStyleId>
              </a:tblPr>
              <a:tblGrid>
                <a:gridCol w="2430824">
                  <a:extLst>
                    <a:ext uri="{9D8B030D-6E8A-4147-A177-3AD203B41FA5}">
                      <a16:colId xmlns:a16="http://schemas.microsoft.com/office/drawing/2014/main" val="20000"/>
                    </a:ext>
                  </a:extLst>
                </a:gridCol>
              </a:tblGrid>
              <a:tr h="370840">
                <a:tc>
                  <a:txBody>
                    <a:bodyPr/>
                    <a:lstStyle/>
                    <a:p>
                      <a:pPr algn="ctr"/>
                      <a:r>
                        <a:rPr lang="tr-TR" sz="1400" b="1" dirty="0">
                          <a:latin typeface="+mn-lt"/>
                          <a:cs typeface="Times New Roman" panose="02020603050405020304" pitchFamily="18" charset="0"/>
                        </a:rPr>
                        <a:t>Dr. Öğr. Üyesi </a:t>
                      </a:r>
                    </a:p>
                    <a:p>
                      <a:pPr algn="ctr"/>
                      <a:r>
                        <a:rPr lang="tr-TR" sz="1400" b="1" baseline="0" dirty="0">
                          <a:latin typeface="+mn-lt"/>
                          <a:cs typeface="Times New Roman" panose="02020603050405020304" pitchFamily="18" charset="0"/>
                        </a:rPr>
                        <a:t>Nisan BENZERGİL</a:t>
                      </a:r>
                      <a:endParaRPr lang="tr-TR" sz="1400" b="1" dirty="0">
                        <a:latin typeface="+mn-lt"/>
                        <a:cs typeface="Times New Roman" panose="02020603050405020304" pitchFamily="18" charset="0"/>
                      </a:endParaRPr>
                    </a:p>
                  </a:txBody>
                  <a:tcPr/>
                </a:tc>
                <a:extLst>
                  <a:ext uri="{0D108BD9-81ED-4DB2-BD59-A6C34878D82A}">
                    <a16:rowId xmlns:a16="http://schemas.microsoft.com/office/drawing/2014/main" val="10000"/>
                  </a:ext>
                </a:extLst>
              </a:tr>
            </a:tbl>
          </a:graphicData>
        </a:graphic>
      </p:graphicFrame>
      <p:graphicFrame>
        <p:nvGraphicFramePr>
          <p:cNvPr id="16" name="17 Tablo"/>
          <p:cNvGraphicFramePr>
            <a:graphicFrameLocks noGrp="1"/>
          </p:cNvGraphicFramePr>
          <p:nvPr>
            <p:extLst>
              <p:ext uri="{D42A27DB-BD31-4B8C-83A1-F6EECF244321}">
                <p14:modId xmlns:p14="http://schemas.microsoft.com/office/powerpoint/2010/main" val="2049455147"/>
              </p:ext>
            </p:extLst>
          </p:nvPr>
        </p:nvGraphicFramePr>
        <p:xfrm>
          <a:off x="7223425" y="5222557"/>
          <a:ext cx="2703048" cy="518160"/>
        </p:xfrm>
        <a:graphic>
          <a:graphicData uri="http://schemas.openxmlformats.org/drawingml/2006/table">
            <a:tbl>
              <a:tblPr firstRow="1" bandRow="1">
                <a:tableStyleId>{2D5ABB26-0587-4C30-8999-92F81FD0307C}</a:tableStyleId>
              </a:tblPr>
              <a:tblGrid>
                <a:gridCol w="2703048">
                  <a:extLst>
                    <a:ext uri="{9D8B030D-6E8A-4147-A177-3AD203B41FA5}">
                      <a16:colId xmlns:a16="http://schemas.microsoft.com/office/drawing/2014/main" val="20000"/>
                    </a:ext>
                  </a:extLst>
                </a:gridCol>
              </a:tblGrid>
              <a:tr h="475173">
                <a:tc>
                  <a:txBody>
                    <a:bodyPr/>
                    <a:lstStyle/>
                    <a:p>
                      <a:pPr algn="ctr"/>
                      <a:r>
                        <a:rPr lang="tr-TR" sz="1400" b="1" dirty="0">
                          <a:latin typeface="+mn-lt"/>
                          <a:cs typeface="Times New Roman" panose="02020603050405020304" pitchFamily="18" charset="0"/>
                        </a:rPr>
                        <a:t>Dr. Öğr. Üyesi </a:t>
                      </a:r>
                      <a:endParaRPr lang="tr-TR" sz="1400" b="1" baseline="0" dirty="0">
                        <a:latin typeface="+mn-lt"/>
                        <a:cs typeface="Times New Roman" panose="02020603050405020304" pitchFamily="18" charset="0"/>
                      </a:endParaRPr>
                    </a:p>
                    <a:p>
                      <a:pPr algn="ctr"/>
                      <a:r>
                        <a:rPr lang="tr-TR" sz="1400" b="1" baseline="0" dirty="0">
                          <a:latin typeface="+mn-lt"/>
                          <a:cs typeface="Times New Roman" panose="02020603050405020304" pitchFamily="18" charset="0"/>
                        </a:rPr>
                        <a:t>Özge KILIÇARSLAN</a:t>
                      </a:r>
                      <a:endParaRPr lang="tr-TR" sz="1400" b="1" dirty="0">
                        <a:latin typeface="+mn-lt"/>
                        <a:cs typeface="Times New Roman" panose="02020603050405020304" pitchFamily="18" charset="0"/>
                      </a:endParaRPr>
                    </a:p>
                  </a:txBody>
                  <a:tcPr/>
                </a:tc>
                <a:extLst>
                  <a:ext uri="{0D108BD9-81ED-4DB2-BD59-A6C34878D82A}">
                    <a16:rowId xmlns:a16="http://schemas.microsoft.com/office/drawing/2014/main" val="10000"/>
                  </a:ext>
                </a:extLst>
              </a:tr>
            </a:tbl>
          </a:graphicData>
        </a:graphic>
      </p:graphicFrame>
      <p:graphicFrame>
        <p:nvGraphicFramePr>
          <p:cNvPr id="17" name="24 Tablo"/>
          <p:cNvGraphicFramePr>
            <a:graphicFrameLocks noGrp="1"/>
          </p:cNvGraphicFramePr>
          <p:nvPr>
            <p:extLst>
              <p:ext uri="{D42A27DB-BD31-4B8C-83A1-F6EECF244321}">
                <p14:modId xmlns:p14="http://schemas.microsoft.com/office/powerpoint/2010/main" val="2477725187"/>
              </p:ext>
            </p:extLst>
          </p:nvPr>
        </p:nvGraphicFramePr>
        <p:xfrm>
          <a:off x="10043410" y="5270240"/>
          <a:ext cx="2148590" cy="518160"/>
        </p:xfrm>
        <a:graphic>
          <a:graphicData uri="http://schemas.openxmlformats.org/drawingml/2006/table">
            <a:tbl>
              <a:tblPr firstRow="1" bandRow="1">
                <a:tableStyleId>{2D5ABB26-0587-4C30-8999-92F81FD0307C}</a:tableStyleId>
              </a:tblPr>
              <a:tblGrid>
                <a:gridCol w="2148590">
                  <a:extLst>
                    <a:ext uri="{9D8B030D-6E8A-4147-A177-3AD203B41FA5}">
                      <a16:colId xmlns:a16="http://schemas.microsoft.com/office/drawing/2014/main" val="20000"/>
                    </a:ext>
                  </a:extLst>
                </a:gridCol>
              </a:tblGrid>
              <a:tr h="467392">
                <a:tc>
                  <a:txBody>
                    <a:bodyPr/>
                    <a:lstStyle/>
                    <a:p>
                      <a:pPr algn="ctr"/>
                      <a:r>
                        <a:rPr lang="tr-TR" sz="1400" b="1" dirty="0">
                          <a:latin typeface="+mn-lt"/>
                          <a:cs typeface="Times New Roman" panose="02020603050405020304" pitchFamily="18" charset="0"/>
                        </a:rPr>
                        <a:t>Dr. Öğr. Üyesi</a:t>
                      </a:r>
                      <a:endParaRPr lang="tr-TR" sz="1400" b="1" baseline="0" dirty="0">
                        <a:latin typeface="+mn-lt"/>
                        <a:cs typeface="Times New Roman" panose="02020603050405020304" pitchFamily="18" charset="0"/>
                      </a:endParaRPr>
                    </a:p>
                    <a:p>
                      <a:pPr algn="ctr"/>
                      <a:r>
                        <a:rPr lang="tr-TR" sz="1400" b="1" baseline="0" dirty="0">
                          <a:latin typeface="+mn-lt"/>
                          <a:cs typeface="Times New Roman" panose="02020603050405020304" pitchFamily="18" charset="0"/>
                        </a:rPr>
                        <a:t>Emre ATİK</a:t>
                      </a:r>
                    </a:p>
                  </a:txBody>
                  <a:tcPr/>
                </a:tc>
                <a:extLst>
                  <a:ext uri="{0D108BD9-81ED-4DB2-BD59-A6C34878D82A}">
                    <a16:rowId xmlns:a16="http://schemas.microsoft.com/office/drawing/2014/main" val="10000"/>
                  </a:ext>
                </a:extLst>
              </a:tr>
            </a:tbl>
          </a:graphicData>
        </a:graphic>
      </p:graphicFrame>
      <p:pic>
        <p:nvPicPr>
          <p:cNvPr id="3" name="Resim 2" descr="insan yüzü, kişi, şahıs, uzun saç, giyim içeren bir resim&#10;&#10;Açıklama otomatik olarak oluşturuldu">
            <a:extLst>
              <a:ext uri="{FF2B5EF4-FFF2-40B4-BE49-F238E27FC236}">
                <a16:creationId xmlns:a16="http://schemas.microsoft.com/office/drawing/2014/main" id="{3CC1AA1C-A5FC-A729-22E5-975C73646F73}"/>
              </a:ext>
            </a:extLst>
          </p:cNvPr>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a:ext>
            </a:extLst>
          </a:blip>
          <a:stretch>
            <a:fillRect/>
          </a:stretch>
        </p:blipFill>
        <p:spPr>
          <a:xfrm>
            <a:off x="7558658" y="1804890"/>
            <a:ext cx="2032583" cy="3280828"/>
          </a:xfrm>
          <a:prstGeom prst="rect">
            <a:avLst/>
          </a:prstGeom>
          <a:ln w="38100">
            <a:solidFill>
              <a:schemeClr val="tx1"/>
            </a:solidFill>
          </a:ln>
        </p:spPr>
      </p:pic>
      <p:pic>
        <p:nvPicPr>
          <p:cNvPr id="2" name="Resim 1">
            <a:extLst>
              <a:ext uri="{FF2B5EF4-FFF2-40B4-BE49-F238E27FC236}">
                <a16:creationId xmlns:a16="http://schemas.microsoft.com/office/drawing/2014/main" id="{F1A35974-231F-8245-8F49-232D69A0725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43453" y="1757207"/>
            <a:ext cx="1831792" cy="3273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Metin kutusu 11">
            <a:extLst>
              <a:ext uri="{FF2B5EF4-FFF2-40B4-BE49-F238E27FC236}">
                <a16:creationId xmlns:a16="http://schemas.microsoft.com/office/drawing/2014/main" id="{16DD846B-D0F2-9108-EA54-59C2EF1A5B90}"/>
              </a:ext>
            </a:extLst>
          </p:cNvPr>
          <p:cNvSpPr txBox="1"/>
          <p:nvPr/>
        </p:nvSpPr>
        <p:spPr>
          <a:xfrm>
            <a:off x="461060" y="5249680"/>
            <a:ext cx="1914185"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a:latin typeface="+mn-lt"/>
                <a:cs typeface="Times New Roman" panose="02020603050405020304" pitchFamily="18" charset="0"/>
              </a:rPr>
              <a:t>Doç. Dr. </a:t>
            </a:r>
            <a:r>
              <a:rPr lang="tr-TR" sz="1400" b="1" baseline="0" dirty="0">
                <a:latin typeface="+mn-lt"/>
                <a:cs typeface="Times New Roman" panose="02020603050405020304" pitchFamily="18" charset="0"/>
              </a:rPr>
              <a:t>Muhammed Emin SOYDAŞ</a:t>
            </a:r>
            <a:endParaRPr lang="tr-TR" sz="1400" b="1" dirty="0">
              <a:latin typeface="+mn-lt"/>
              <a:cs typeface="Times New Roman" panose="02020603050405020304" pitchFamily="18" charset="0"/>
            </a:endParaRPr>
          </a:p>
        </p:txBody>
      </p:sp>
    </p:spTree>
    <p:extLst>
      <p:ext uri="{BB962C8B-B14F-4D97-AF65-F5344CB8AC3E}">
        <p14:creationId xmlns:p14="http://schemas.microsoft.com/office/powerpoint/2010/main" val="37166436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i="1" dirty="0">
                <a:latin typeface="+mn-lt"/>
              </a:rPr>
              <a:t>MİSYON</a:t>
            </a:r>
          </a:p>
        </p:txBody>
      </p:sp>
      <p:sp>
        <p:nvSpPr>
          <p:cNvPr id="3" name="İçerik Yer Tutucusu 2"/>
          <p:cNvSpPr>
            <a:spLocks noGrp="1"/>
          </p:cNvSpPr>
          <p:nvPr>
            <p:ph idx="1"/>
          </p:nvPr>
        </p:nvSpPr>
        <p:spPr>
          <a:xfrm>
            <a:off x="436418" y="1648691"/>
            <a:ext cx="6346587" cy="4708540"/>
          </a:xfrm>
        </p:spPr>
        <p:txBody>
          <a:bodyPr>
            <a:normAutofit/>
          </a:bodyPr>
          <a:lstStyle/>
          <a:p>
            <a:r>
              <a:rPr lang="tr-TR" sz="2400" dirty="0">
                <a:latin typeface="+mn-lt"/>
              </a:rPr>
              <a:t>Turizm İşletmeciliği bölümünün </a:t>
            </a:r>
            <a:r>
              <a:rPr lang="tr-TR" sz="2400" b="1" dirty="0">
                <a:latin typeface="+mn-lt"/>
              </a:rPr>
              <a:t>misyonu</a:t>
            </a:r>
            <a:r>
              <a:rPr lang="tr-TR" sz="2400" dirty="0">
                <a:latin typeface="+mn-lt"/>
              </a:rPr>
              <a:t>; </a:t>
            </a:r>
          </a:p>
          <a:p>
            <a:r>
              <a:rPr lang="tr-TR" sz="2400" dirty="0">
                <a:latin typeface="+mn-lt"/>
              </a:rPr>
              <a:t>Öğrencilere turizm sektöründe ihtiyaç duyulan teorik ve pratik bilgi ile ve mesleki becerilerini geliştirecek şekilde eğitim sunmak, sektöre hazır ve nitelikli elemanlar yetiştirmektir. Bölümün diğer amaçları, turizm sektöründeki son gelişmeleri takip etmek, yön vermek ve diğer ulusal ve uluslararası eğitim kurumları ve turizm paydaşları ile iş birliği yaparak sektördeki yeniliklere katkı sağlamaktır.</a:t>
            </a:r>
          </a:p>
          <a:p>
            <a:endParaRPr lang="tr-TR" sz="2400" dirty="0">
              <a:latin typeface="+mn-lt"/>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t>144</a:t>
            </a:fld>
            <a:endParaRPr lang="tr-TR"/>
          </a:p>
        </p:txBody>
      </p:sp>
      <p:pic>
        <p:nvPicPr>
          <p:cNvPr id="5" name="Resim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83005" y="2340415"/>
            <a:ext cx="5084522" cy="33250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2868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798618" y="265610"/>
            <a:ext cx="8610600" cy="1293028"/>
          </a:xfrm>
        </p:spPr>
        <p:txBody>
          <a:bodyPr/>
          <a:lstStyle/>
          <a:p>
            <a:r>
              <a:rPr lang="tr-TR" b="1" i="1" dirty="0">
                <a:latin typeface="+mn-lt"/>
              </a:rPr>
              <a:t>TEMEL DERSLER</a:t>
            </a:r>
          </a:p>
        </p:txBody>
      </p:sp>
      <p:sp>
        <p:nvSpPr>
          <p:cNvPr id="4" name="Slayt Numarası Yer Tutucusu 3"/>
          <p:cNvSpPr>
            <a:spLocks noGrp="1"/>
          </p:cNvSpPr>
          <p:nvPr>
            <p:ph type="sldNum" sz="quarter" idx="12"/>
          </p:nvPr>
        </p:nvSpPr>
        <p:spPr/>
        <p:txBody>
          <a:bodyPr/>
          <a:lstStyle/>
          <a:p>
            <a:fld id="{F302176B-0E47-46AC-8F43-DAB4B8A37D06}" type="slidenum">
              <a:rPr lang="tr-TR" smtClean="0"/>
              <a:t>145</a:t>
            </a:fld>
            <a:endParaRPr lang="tr-TR"/>
          </a:p>
        </p:txBody>
      </p:sp>
      <p:sp>
        <p:nvSpPr>
          <p:cNvPr id="5" name="İçerik Yer Tutucusu 4"/>
          <p:cNvSpPr>
            <a:spLocks noGrp="1"/>
          </p:cNvSpPr>
          <p:nvPr>
            <p:ph idx="1"/>
          </p:nvPr>
        </p:nvSpPr>
        <p:spPr>
          <a:xfrm>
            <a:off x="388599" y="1329307"/>
            <a:ext cx="5452867" cy="5528693"/>
          </a:xfrm>
          <a:prstGeom prst="rect">
            <a:avLst/>
          </a:prstGeom>
        </p:spPr>
        <p:txBody>
          <a:bodyPr wrap="square">
            <a:spAutoFit/>
          </a:bodyPr>
          <a:lstStyle/>
          <a:p>
            <a:pPr marL="0" indent="0">
              <a:buNone/>
            </a:pPr>
            <a:endParaRPr lang="tr-TR" dirty="0">
              <a:latin typeface="+mn-lt"/>
            </a:endParaRPr>
          </a:p>
          <a:p>
            <a:r>
              <a:rPr lang="tr-TR" dirty="0">
                <a:latin typeface="+mn-lt"/>
              </a:rPr>
              <a:t>Turizm Pazarlaması, Turizm Ekonomisi, Turizm Sosyolojisi, Otel Yönetimi, Ön Büro Yönetimi, Kat Hizmetleri Yönetimi, Seyahat Acenteciliği ve Tur Operatörlüğü, Turist Rehberliği, Konaklama İşletmelerinde Paket Program Kullanımı, Tur Organizasyonu, Turizmde Rekreasyon ve Animasyon, Turizm ve Çevre, Termal Turizm, Uluslararası Turizm Hareketleri, Turizmde Müşteri İlişkileri Yönetimi, Turizmde İletişim, Kültür ve Turizm, Turizmde Halkla İlişkiler, Turizm Antropolojisi, İngilizce, Mesleki İngilizce.</a:t>
            </a:r>
          </a:p>
          <a:p>
            <a:endParaRPr lang="tr-TR" dirty="0">
              <a:latin typeface="+mn-lt"/>
            </a:endParaRPr>
          </a:p>
        </p:txBody>
      </p:sp>
      <p:pic>
        <p:nvPicPr>
          <p:cNvPr id="6" name="Resim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2206" y="1634473"/>
            <a:ext cx="4147794" cy="46576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064902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i="1" dirty="0">
                <a:latin typeface="+mn-lt"/>
              </a:rPr>
              <a:t>STAJ</a:t>
            </a:r>
          </a:p>
        </p:txBody>
      </p:sp>
      <p:sp>
        <p:nvSpPr>
          <p:cNvPr id="4" name="Slayt Numarası Yer Tutucusu 3"/>
          <p:cNvSpPr>
            <a:spLocks noGrp="1"/>
          </p:cNvSpPr>
          <p:nvPr>
            <p:ph type="sldNum" sz="quarter" idx="12"/>
          </p:nvPr>
        </p:nvSpPr>
        <p:spPr/>
        <p:txBody>
          <a:bodyPr/>
          <a:lstStyle/>
          <a:p>
            <a:fld id="{F302176B-0E47-46AC-8F43-DAB4B8A37D06}" type="slidenum">
              <a:rPr lang="tr-TR" smtClean="0"/>
              <a:t>146</a:t>
            </a:fld>
            <a:endParaRPr lang="tr-TR"/>
          </a:p>
        </p:txBody>
      </p:sp>
      <p:sp>
        <p:nvSpPr>
          <p:cNvPr id="5" name="İçerik Yer Tutucusu 4"/>
          <p:cNvSpPr>
            <a:spLocks noGrp="1"/>
          </p:cNvSpPr>
          <p:nvPr>
            <p:ph idx="1"/>
          </p:nvPr>
        </p:nvSpPr>
        <p:spPr>
          <a:xfrm>
            <a:off x="472966" y="1364019"/>
            <a:ext cx="5306587" cy="5220916"/>
          </a:xfrm>
          <a:prstGeom prst="rect">
            <a:avLst/>
          </a:prstGeom>
        </p:spPr>
        <p:txBody>
          <a:bodyPr wrap="square">
            <a:spAutoFit/>
          </a:bodyPr>
          <a:lstStyle/>
          <a:p>
            <a:r>
              <a:rPr lang="tr-TR" b="1" dirty="0">
                <a:latin typeface="+mn-lt"/>
              </a:rPr>
              <a:t>30 iş günü </a:t>
            </a:r>
            <a:r>
              <a:rPr lang="tr-TR" dirty="0">
                <a:latin typeface="+mn-lt"/>
              </a:rPr>
              <a:t>staj zorunludur.</a:t>
            </a:r>
          </a:p>
          <a:p>
            <a:pPr marL="0" indent="0">
              <a:buNone/>
            </a:pPr>
            <a:r>
              <a:rPr lang="tr-TR" dirty="0"/>
              <a:t>Staj yerleri:</a:t>
            </a:r>
            <a:endParaRPr lang="tr-TR" dirty="0">
              <a:latin typeface="+mn-lt"/>
            </a:endParaRPr>
          </a:p>
          <a:p>
            <a:pPr lvl="1"/>
            <a:r>
              <a:rPr lang="tr-TR" dirty="0">
                <a:latin typeface="+mn-lt"/>
              </a:rPr>
              <a:t>Turizm İşletmesi belgeli, 3, 4 ve 5 yıldızlı oteller, 4 ve 5 yıldızlı tatil köyleri ve butik oteller,</a:t>
            </a:r>
          </a:p>
          <a:p>
            <a:pPr lvl="1"/>
            <a:r>
              <a:rPr lang="tr-TR" dirty="0">
                <a:latin typeface="+mn-lt"/>
              </a:rPr>
              <a:t>Seyahat acentaları (yalnızca A ve B grubu),</a:t>
            </a:r>
          </a:p>
          <a:p>
            <a:pPr lvl="1"/>
            <a:r>
              <a:rPr lang="tr-TR" dirty="0">
                <a:latin typeface="+mn-lt"/>
              </a:rPr>
              <a:t>Ulusal ve uluslararası havayolu işletmeleri,</a:t>
            </a:r>
          </a:p>
          <a:p>
            <a:pPr lvl="1"/>
            <a:r>
              <a:rPr lang="tr-TR" dirty="0">
                <a:latin typeface="+mn-lt"/>
              </a:rPr>
              <a:t>Turizm İşletme belgeli yiyecek içecek işletmeleri,</a:t>
            </a:r>
          </a:p>
          <a:p>
            <a:pPr lvl="1"/>
            <a:r>
              <a:rPr lang="tr-TR" dirty="0">
                <a:latin typeface="+mn-lt"/>
              </a:rPr>
              <a:t>Mavi Bayraklı Marina ve Yat işletmeleri,</a:t>
            </a:r>
          </a:p>
          <a:p>
            <a:pPr lvl="1"/>
            <a:r>
              <a:rPr lang="tr-TR" dirty="0">
                <a:latin typeface="+mn-lt"/>
              </a:rPr>
              <a:t>Ulusal ve uluslararası gemiler.</a:t>
            </a:r>
            <a:endParaRPr lang="tr-TR" dirty="0"/>
          </a:p>
          <a:p>
            <a:pPr marL="0" indent="0">
              <a:buNone/>
            </a:pPr>
            <a:r>
              <a:rPr lang="tr-TR" sz="2000" dirty="0"/>
              <a:t>* Staj Komisyonu tarafından uygun görülen rekreasyon ile ilişkili diğer kurumlar</a:t>
            </a:r>
          </a:p>
        </p:txBody>
      </p:sp>
      <p:pic>
        <p:nvPicPr>
          <p:cNvPr id="3" name="Resi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79553" y="1816875"/>
            <a:ext cx="6590347" cy="4700423"/>
          </a:xfrm>
          <a:prstGeom prst="rect">
            <a:avLst/>
          </a:prstGeom>
        </p:spPr>
      </p:pic>
    </p:spTree>
    <p:extLst>
      <p:ext uri="{BB962C8B-B14F-4D97-AF65-F5344CB8AC3E}">
        <p14:creationId xmlns:p14="http://schemas.microsoft.com/office/powerpoint/2010/main" val="38686800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i="1" dirty="0">
                <a:latin typeface="+mn-lt"/>
              </a:rPr>
              <a:t>İstihdam olanakları</a:t>
            </a:r>
          </a:p>
        </p:txBody>
      </p:sp>
      <p:sp>
        <p:nvSpPr>
          <p:cNvPr id="4" name="Slayt Numarası Yer Tutucusu 3"/>
          <p:cNvSpPr>
            <a:spLocks noGrp="1"/>
          </p:cNvSpPr>
          <p:nvPr>
            <p:ph type="sldNum" sz="quarter" idx="12"/>
          </p:nvPr>
        </p:nvSpPr>
        <p:spPr/>
        <p:txBody>
          <a:bodyPr/>
          <a:lstStyle/>
          <a:p>
            <a:fld id="{F302176B-0E47-46AC-8F43-DAB4B8A37D06}" type="slidenum">
              <a:rPr lang="tr-TR" smtClean="0"/>
              <a:t>147</a:t>
            </a:fld>
            <a:endParaRPr lang="tr-TR" dirty="0"/>
          </a:p>
        </p:txBody>
      </p:sp>
      <p:pic>
        <p:nvPicPr>
          <p:cNvPr id="5" name="Resim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72250" y="1855230"/>
            <a:ext cx="5333754" cy="4702784"/>
          </a:xfrm>
          <a:prstGeom prst="rect">
            <a:avLst/>
          </a:prstGeom>
        </p:spPr>
      </p:pic>
      <p:sp>
        <p:nvSpPr>
          <p:cNvPr id="7" name="Dikdörtgen 6"/>
          <p:cNvSpPr/>
          <p:nvPr/>
        </p:nvSpPr>
        <p:spPr>
          <a:xfrm>
            <a:off x="476250" y="2532142"/>
            <a:ext cx="5384223" cy="2554545"/>
          </a:xfrm>
          <a:prstGeom prst="rect">
            <a:avLst/>
          </a:prstGeom>
        </p:spPr>
        <p:txBody>
          <a:bodyPr wrap="square">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000" dirty="0"/>
              <a:t>Bölümümüzden mezun öğrenciler konaklama işletmelerinin İnsan Kaynakları, Satış Pazarlama, Halkla İlişkiler, Ön Büro, Muhasebe gibi farklı departmanlarında, seyahat acentelerinde, tur operatörlerinde ve Kültür Turizm Bakanlığı gibi kamu birimlerinde istihdam edilebilmektedir.</a:t>
            </a:r>
          </a:p>
        </p:txBody>
      </p:sp>
    </p:spTree>
    <p:extLst>
      <p:ext uri="{BB962C8B-B14F-4D97-AF65-F5344CB8AC3E}">
        <p14:creationId xmlns:p14="http://schemas.microsoft.com/office/powerpoint/2010/main" val="140934786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normAutofit/>
          </a:bodyPr>
          <a:lstStyle/>
          <a:p>
            <a:r>
              <a:rPr lang="tr-TR" b="1" i="1" dirty="0">
                <a:latin typeface="+mn-lt"/>
              </a:rPr>
              <a:t>TURİZM REHBERLİĞİ BÖLÜMÜ</a:t>
            </a:r>
          </a:p>
        </p:txBody>
      </p:sp>
    </p:spTree>
    <p:extLst>
      <p:ext uri="{BB962C8B-B14F-4D97-AF65-F5344CB8AC3E}">
        <p14:creationId xmlns:p14="http://schemas.microsoft.com/office/powerpoint/2010/main" val="252832020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897264">
            <a:off x="7091524" y="2431081"/>
            <a:ext cx="4680779" cy="30019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İçerik Yer Tutucusu 2"/>
          <p:cNvSpPr>
            <a:spLocks noGrp="1"/>
          </p:cNvSpPr>
          <p:nvPr>
            <p:ph idx="1"/>
          </p:nvPr>
        </p:nvSpPr>
        <p:spPr>
          <a:xfrm>
            <a:off x="0" y="1650180"/>
            <a:ext cx="6906491" cy="5029200"/>
          </a:xfrm>
        </p:spPr>
        <p:txBody>
          <a:bodyPr>
            <a:noAutofit/>
          </a:bodyPr>
          <a:lstStyle/>
          <a:p>
            <a:r>
              <a:rPr lang="tr-TR" dirty="0"/>
              <a:t>20</a:t>
            </a:r>
            <a:r>
              <a:rPr lang="en-US" dirty="0"/>
              <a:t>1</a:t>
            </a:r>
            <a:r>
              <a:rPr lang="tr-TR" dirty="0"/>
              <a:t>3-20</a:t>
            </a:r>
            <a:r>
              <a:rPr lang="en-US" dirty="0"/>
              <a:t>1</a:t>
            </a:r>
            <a:r>
              <a:rPr lang="tr-TR" dirty="0"/>
              <a:t>4 eğitim-öğretim yılında lisans, 2020-2021 eğitim-öğretim yılında yüksek lisans programlarında öğrenim vermeye başlamıştır. </a:t>
            </a:r>
          </a:p>
          <a:p>
            <a:endParaRPr lang="tr-TR" dirty="0"/>
          </a:p>
          <a:p>
            <a:r>
              <a:rPr lang="tr-TR" dirty="0"/>
              <a:t>Turizm Rehberliği Bölümü’ne </a:t>
            </a:r>
            <a:r>
              <a:rPr lang="tr-TR" b="1" dirty="0"/>
              <a:t>Yabancı Dil Puanı </a:t>
            </a:r>
            <a:r>
              <a:rPr lang="tr-TR" dirty="0"/>
              <a:t>ile öğrenci kabul edilmektedir.</a:t>
            </a:r>
          </a:p>
          <a:p>
            <a:endParaRPr lang="tr-TR" dirty="0"/>
          </a:p>
          <a:p>
            <a:pPr lvl="0"/>
            <a:r>
              <a:rPr lang="tr-TR" dirty="0"/>
              <a:t>2025 ÖSYM verilerine göre, </a:t>
            </a:r>
            <a:r>
              <a:rPr lang="tr-TR" b="1" dirty="0"/>
              <a:t>60 kişilik </a:t>
            </a:r>
            <a:r>
              <a:rPr lang="tr-TR" dirty="0"/>
              <a:t>kontenjana sahiptir. 2025 YKS En Küçük Puan </a:t>
            </a:r>
            <a:r>
              <a:rPr lang="tr-TR" b="1" dirty="0"/>
              <a:t>369,61</a:t>
            </a:r>
            <a:r>
              <a:rPr lang="tr-TR" dirty="0"/>
              <a:t>; En Yüksek Puan </a:t>
            </a:r>
            <a:r>
              <a:rPr lang="tr-TR" b="1" dirty="0"/>
              <a:t>417,86</a:t>
            </a:r>
            <a:r>
              <a:rPr lang="tr-TR" dirty="0"/>
              <a:t> olarak gerçekleşmiştir. </a:t>
            </a:r>
            <a:endParaRPr lang="tr-TR" dirty="0">
              <a:solidFill>
                <a:prstClr val="black"/>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t>149</a:t>
            </a:fld>
            <a:endParaRPr lang="tr-TR" dirty="0"/>
          </a:p>
        </p:txBody>
      </p:sp>
      <p:sp>
        <p:nvSpPr>
          <p:cNvPr id="5" name="Unvan 1"/>
          <p:cNvSpPr>
            <a:spLocks noGrp="1"/>
          </p:cNvSpPr>
          <p:nvPr>
            <p:ph type="title"/>
          </p:nvPr>
        </p:nvSpPr>
        <p:spPr>
          <a:xfrm>
            <a:off x="2895600" y="764373"/>
            <a:ext cx="8610600" cy="1293028"/>
          </a:xfrm>
        </p:spPr>
        <p:txBody>
          <a:bodyPr/>
          <a:lstStyle/>
          <a:p>
            <a:r>
              <a:rPr lang="tr-TR" b="1" i="1" dirty="0">
                <a:latin typeface="+mn-lt"/>
              </a:rPr>
              <a:t>GENEL BİLGİLER</a:t>
            </a:r>
            <a:endParaRPr lang="tr-TR" dirty="0">
              <a:latin typeface="+mn-lt"/>
            </a:endParaRPr>
          </a:p>
        </p:txBody>
      </p:sp>
    </p:spTree>
    <p:extLst>
      <p:ext uri="{BB962C8B-B14F-4D97-AF65-F5344CB8AC3E}">
        <p14:creationId xmlns:p14="http://schemas.microsoft.com/office/powerpoint/2010/main" val="4155529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kdörtgen 19"/>
          <p:cNvSpPr/>
          <p:nvPr/>
        </p:nvSpPr>
        <p:spPr>
          <a:xfrm>
            <a:off x="103304" y="4794434"/>
            <a:ext cx="2389918" cy="738664"/>
          </a:xfrm>
          <a:prstGeom prst="rect">
            <a:avLst/>
          </a:prstGeom>
        </p:spPr>
        <p:txBody>
          <a:bodyPr wrap="square">
            <a:spAutoFit/>
          </a:bodyPr>
          <a:lstStyle/>
          <a:p>
            <a:pPr algn="ctr">
              <a:spcBef>
                <a:spcPct val="0"/>
              </a:spcBef>
            </a:pPr>
            <a:r>
              <a:rPr lang="tr-TR" sz="1400" b="1" dirty="0">
                <a:ea typeface="Tahoma" panose="020B0604030504040204" pitchFamily="34" charset="0"/>
                <a:cs typeface="Tahoma" panose="020B0604030504040204" pitchFamily="34" charset="0"/>
              </a:rPr>
              <a:t>Turizm Rehberliği </a:t>
            </a:r>
            <a:r>
              <a:rPr lang="en-US" sz="1400" b="1" dirty="0" err="1">
                <a:ea typeface="Tahoma" panose="020B0604030504040204" pitchFamily="34" charset="0"/>
                <a:cs typeface="Tahoma" panose="020B0604030504040204" pitchFamily="34" charset="0"/>
              </a:rPr>
              <a:t>Bölüm</a:t>
            </a:r>
            <a:r>
              <a:rPr lang="en-US" sz="1400" b="1" dirty="0">
                <a:ea typeface="Tahoma" panose="020B0604030504040204" pitchFamily="34" charset="0"/>
                <a:cs typeface="Tahoma" panose="020B0604030504040204" pitchFamily="34" charset="0"/>
              </a:rPr>
              <a:t> </a:t>
            </a:r>
            <a:r>
              <a:rPr lang="en-US" sz="1400" b="1" dirty="0" err="1">
                <a:ea typeface="Tahoma" panose="020B0604030504040204" pitchFamily="34" charset="0"/>
                <a:cs typeface="Tahoma" panose="020B0604030504040204" pitchFamily="34" charset="0"/>
              </a:rPr>
              <a:t>Başkanı</a:t>
            </a:r>
            <a:endParaRPr lang="tr-TR" sz="1400" b="1" dirty="0">
              <a:ea typeface="Tahoma" panose="020B0604030504040204" pitchFamily="34" charset="0"/>
              <a:cs typeface="Tahoma" panose="020B0604030504040204" pitchFamily="34" charset="0"/>
            </a:endParaRPr>
          </a:p>
          <a:p>
            <a:pPr algn="ctr">
              <a:spcBef>
                <a:spcPct val="0"/>
              </a:spcBef>
            </a:pPr>
            <a:r>
              <a:rPr lang="tr-TR" sz="1400" b="1" dirty="0" err="1">
                <a:ea typeface="Tahoma" panose="020B0604030504040204" pitchFamily="34" charset="0"/>
                <a:cs typeface="Tahoma" panose="020B0604030504040204" pitchFamily="34" charset="0"/>
              </a:rPr>
              <a:t>Prof</a:t>
            </a:r>
            <a:r>
              <a:rPr lang="en-US" sz="1400" b="1" dirty="0">
                <a:ea typeface="Tahoma" panose="020B0604030504040204" pitchFamily="34" charset="0"/>
                <a:cs typeface="Tahoma" panose="020B0604030504040204" pitchFamily="34" charset="0"/>
              </a:rPr>
              <a:t>. Dr. Kamil YAĞCI</a:t>
            </a:r>
          </a:p>
        </p:txBody>
      </p:sp>
      <p:sp>
        <p:nvSpPr>
          <p:cNvPr id="2" name="Slayt Numarası Yer Tutucusu 1">
            <a:extLst>
              <a:ext uri="{FF2B5EF4-FFF2-40B4-BE49-F238E27FC236}">
                <a16:creationId xmlns:a16="http://schemas.microsoft.com/office/drawing/2014/main" id="{3051DBFC-5BEC-281C-F0C4-371A525C8576}"/>
              </a:ext>
            </a:extLst>
          </p:cNvPr>
          <p:cNvSpPr>
            <a:spLocks noGrp="1"/>
          </p:cNvSpPr>
          <p:nvPr>
            <p:ph type="sldNum" sz="quarter" idx="12"/>
          </p:nvPr>
        </p:nvSpPr>
        <p:spPr>
          <a:xfrm>
            <a:off x="11374583" y="6258834"/>
            <a:ext cx="534444" cy="369331"/>
          </a:xfrm>
          <a:solidFill>
            <a:schemeClr val="bg1"/>
          </a:solidFill>
        </p:spPr>
        <p:txBody>
          <a:bodyPr/>
          <a:lstStyle/>
          <a:p>
            <a:pPr algn="ctr"/>
            <a:fld id="{186F37AB-23D9-4893-864B-45B1C99F6011}" type="slidenum">
              <a:rPr lang="tr-TR" sz="1000" smtClean="0">
                <a:solidFill>
                  <a:schemeClr val="tx1"/>
                </a:solidFill>
                <a:latin typeface="Tahoma" panose="020B0604030504040204" pitchFamily="34" charset="0"/>
                <a:ea typeface="Tahoma" panose="020B0604030504040204" pitchFamily="34" charset="0"/>
                <a:cs typeface="Tahoma" panose="020B0604030504040204" pitchFamily="34" charset="0"/>
              </a:rPr>
              <a:pPr algn="ctr"/>
              <a:t>150</a:t>
            </a:fld>
            <a:endParaRPr lang="tr-TR"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1" name="Resim 3">
            <a:extLst>
              <a:ext uri="{FF2B5EF4-FFF2-40B4-BE49-F238E27FC236}">
                <a16:creationId xmlns:a16="http://schemas.microsoft.com/office/drawing/2014/main" id="{8C22C689-A4AD-6B07-2472-63A05B09DD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23847" y="1856139"/>
            <a:ext cx="1795587"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Dikdörtgen 19">
            <a:extLst>
              <a:ext uri="{FF2B5EF4-FFF2-40B4-BE49-F238E27FC236}">
                <a16:creationId xmlns:a16="http://schemas.microsoft.com/office/drawing/2014/main" id="{782BF2EE-491D-BBEE-B76C-75FEBF59DA09}"/>
              </a:ext>
            </a:extLst>
          </p:cNvPr>
          <p:cNvSpPr/>
          <p:nvPr/>
        </p:nvSpPr>
        <p:spPr>
          <a:xfrm>
            <a:off x="9605310" y="4897078"/>
            <a:ext cx="2710354" cy="584775"/>
          </a:xfrm>
          <a:prstGeom prst="rect">
            <a:avLst/>
          </a:prstGeom>
        </p:spPr>
        <p:txBody>
          <a:bodyPr wrap="square">
            <a:spAutoFit/>
          </a:bodyPr>
          <a:lstStyle/>
          <a:p>
            <a:pPr algn="ctr">
              <a:spcBef>
                <a:spcPct val="0"/>
              </a:spcBef>
            </a:pPr>
            <a:r>
              <a:rPr lang="tr-TR" sz="1600" b="1" dirty="0">
                <a:ea typeface="Tahoma" panose="020B0604030504040204" pitchFamily="34" charset="0"/>
                <a:cs typeface="Tahoma" panose="020B0604030504040204" pitchFamily="34" charset="0"/>
              </a:rPr>
              <a:t>Doç. Dr. </a:t>
            </a:r>
            <a:r>
              <a:rPr lang="en-US" sz="1600" b="1" dirty="0">
                <a:ea typeface="Tahoma" panose="020B0604030504040204" pitchFamily="34" charset="0"/>
                <a:cs typeface="Tahoma" panose="020B0604030504040204" pitchFamily="34" charset="0"/>
              </a:rPr>
              <a:t>Semih ARICI</a:t>
            </a:r>
          </a:p>
          <a:p>
            <a:pPr algn="ctr">
              <a:spcBef>
                <a:spcPct val="0"/>
              </a:spcBef>
            </a:pPr>
            <a:endParaRPr lang="en-US" sz="1600" b="1" dirty="0">
              <a:ea typeface="Tahoma" panose="020B0604030504040204" pitchFamily="34" charset="0"/>
              <a:cs typeface="Tahoma" panose="020B0604030504040204" pitchFamily="34" charset="0"/>
            </a:endParaRPr>
          </a:p>
        </p:txBody>
      </p:sp>
      <p:sp>
        <p:nvSpPr>
          <p:cNvPr id="17" name="Dikdörtgen 19">
            <a:extLst>
              <a:ext uri="{FF2B5EF4-FFF2-40B4-BE49-F238E27FC236}">
                <a16:creationId xmlns:a16="http://schemas.microsoft.com/office/drawing/2014/main" id="{6D4EDE25-B76D-805E-7975-995A733D0E77}"/>
              </a:ext>
            </a:extLst>
          </p:cNvPr>
          <p:cNvSpPr/>
          <p:nvPr/>
        </p:nvSpPr>
        <p:spPr>
          <a:xfrm>
            <a:off x="7407680" y="4843510"/>
            <a:ext cx="2389918" cy="523220"/>
          </a:xfrm>
          <a:prstGeom prst="rect">
            <a:avLst/>
          </a:prstGeom>
        </p:spPr>
        <p:txBody>
          <a:bodyPr wrap="square">
            <a:spAutoFit/>
          </a:bodyPr>
          <a:lstStyle/>
          <a:p>
            <a:pPr algn="ctr">
              <a:spcBef>
                <a:spcPct val="0"/>
              </a:spcBef>
            </a:pPr>
            <a:r>
              <a:rPr lang="en-US" sz="1400" b="1" dirty="0">
                <a:ea typeface="Tahoma" panose="020B0604030504040204" pitchFamily="34" charset="0"/>
                <a:cs typeface="Tahoma" panose="020B0604030504040204" pitchFamily="34" charset="0"/>
              </a:rPr>
              <a:t>Prof. Dr. Naci POLAT</a:t>
            </a:r>
          </a:p>
          <a:p>
            <a:pPr algn="ctr">
              <a:spcBef>
                <a:spcPct val="0"/>
              </a:spcBef>
            </a:pPr>
            <a:endParaRPr lang="en-US" sz="1400" b="1" dirty="0">
              <a:ea typeface="Tahoma" panose="020B0604030504040204" pitchFamily="34" charset="0"/>
              <a:cs typeface="Tahoma" panose="020B0604030504040204" pitchFamily="34" charset="0"/>
            </a:endParaRPr>
          </a:p>
        </p:txBody>
      </p:sp>
      <p:sp>
        <p:nvSpPr>
          <p:cNvPr id="21" name="Dikdörtgen 19">
            <a:extLst>
              <a:ext uri="{FF2B5EF4-FFF2-40B4-BE49-F238E27FC236}">
                <a16:creationId xmlns:a16="http://schemas.microsoft.com/office/drawing/2014/main" id="{56DD0430-2EC2-C1AD-1E47-E3BC7378454F}"/>
              </a:ext>
            </a:extLst>
          </p:cNvPr>
          <p:cNvSpPr/>
          <p:nvPr/>
        </p:nvSpPr>
        <p:spPr>
          <a:xfrm>
            <a:off x="2337380" y="4783902"/>
            <a:ext cx="2593105" cy="1169551"/>
          </a:xfrm>
          <a:prstGeom prst="rect">
            <a:avLst/>
          </a:prstGeom>
        </p:spPr>
        <p:txBody>
          <a:bodyPr wrap="square">
            <a:spAutoFit/>
          </a:bodyPr>
          <a:lstStyle/>
          <a:p>
            <a:pPr algn="ctr">
              <a:spcBef>
                <a:spcPct val="0"/>
              </a:spcBef>
            </a:pPr>
            <a:r>
              <a:rPr lang="tr-TR" sz="1400" b="1" dirty="0">
                <a:ea typeface="Tahoma" panose="020B0604030504040204" pitchFamily="34" charset="0"/>
                <a:cs typeface="Tahoma" panose="020B0604030504040204" pitchFamily="34" charset="0"/>
              </a:rPr>
              <a:t>Turizm Rehberliği </a:t>
            </a:r>
            <a:r>
              <a:rPr lang="en-US" sz="1400" b="1" dirty="0" err="1">
                <a:ea typeface="Tahoma" panose="020B0604030504040204" pitchFamily="34" charset="0"/>
                <a:cs typeface="Tahoma" panose="020B0604030504040204" pitchFamily="34" charset="0"/>
              </a:rPr>
              <a:t>Bölüm</a:t>
            </a:r>
            <a:r>
              <a:rPr lang="en-US" sz="1400" b="1" dirty="0">
                <a:ea typeface="Tahoma" panose="020B0604030504040204" pitchFamily="34" charset="0"/>
                <a:cs typeface="Tahoma" panose="020B0604030504040204" pitchFamily="34" charset="0"/>
              </a:rPr>
              <a:t> </a:t>
            </a:r>
            <a:r>
              <a:rPr lang="en-US" sz="1400" b="1" dirty="0" err="1">
                <a:ea typeface="Tahoma" panose="020B0604030504040204" pitchFamily="34" charset="0"/>
                <a:cs typeface="Tahoma" panose="020B0604030504040204" pitchFamily="34" charset="0"/>
              </a:rPr>
              <a:t>Başkan</a:t>
            </a:r>
            <a:r>
              <a:rPr lang="tr-TR" sz="1400" b="1" dirty="0">
                <a:ea typeface="Tahoma" panose="020B0604030504040204" pitchFamily="34" charset="0"/>
                <a:cs typeface="Tahoma" panose="020B0604030504040204" pitchFamily="34" charset="0"/>
              </a:rPr>
              <a:t> </a:t>
            </a:r>
            <a:r>
              <a:rPr lang="tr-TR" sz="1400" b="1" dirty="0" err="1">
                <a:ea typeface="Tahoma" panose="020B0604030504040204" pitchFamily="34" charset="0"/>
                <a:cs typeface="Tahoma" panose="020B0604030504040204" pitchFamily="34" charset="0"/>
              </a:rPr>
              <a:t>Yardımcıs</a:t>
            </a:r>
            <a:r>
              <a:rPr lang="en-US" sz="1400" b="1" dirty="0">
                <a:ea typeface="Tahoma" panose="020B0604030504040204" pitchFamily="34" charset="0"/>
                <a:cs typeface="Tahoma" panose="020B0604030504040204" pitchFamily="34" charset="0"/>
              </a:rPr>
              <a:t>ı</a:t>
            </a:r>
            <a:endParaRPr lang="tr-TR" sz="1400" b="1" dirty="0">
              <a:ea typeface="Tahoma" panose="020B0604030504040204" pitchFamily="34" charset="0"/>
              <a:cs typeface="Tahoma" panose="020B0604030504040204" pitchFamily="34" charset="0"/>
            </a:endParaRPr>
          </a:p>
          <a:p>
            <a:pPr algn="ctr">
              <a:spcBef>
                <a:spcPct val="0"/>
              </a:spcBef>
            </a:pPr>
            <a:r>
              <a:rPr lang="tr-TR" sz="1400" b="1" dirty="0">
                <a:ea typeface="Tahoma" panose="020B0604030504040204" pitchFamily="34" charset="0"/>
                <a:cs typeface="Tahoma" panose="020B0604030504040204" pitchFamily="34" charset="0"/>
              </a:rPr>
              <a:t>Dr. Öğr. Üyesi</a:t>
            </a:r>
          </a:p>
          <a:p>
            <a:pPr algn="ctr">
              <a:spcBef>
                <a:spcPct val="0"/>
              </a:spcBef>
            </a:pPr>
            <a:r>
              <a:rPr lang="tr-TR" sz="1400" b="1" dirty="0">
                <a:ea typeface="Tahoma" panose="020B0604030504040204" pitchFamily="34" charset="0"/>
                <a:cs typeface="Tahoma" panose="020B0604030504040204" pitchFamily="34" charset="0"/>
              </a:rPr>
              <a:t>Mehmet Yavuz ÇETİNKAYA</a:t>
            </a:r>
          </a:p>
          <a:p>
            <a:pPr algn="ctr">
              <a:spcBef>
                <a:spcPct val="0"/>
              </a:spcBef>
            </a:pPr>
            <a:endParaRPr lang="tr-TR" sz="1400" b="1" dirty="0">
              <a:ea typeface="Tahoma" panose="020B0604030504040204" pitchFamily="34" charset="0"/>
              <a:cs typeface="Tahoma" panose="020B0604030504040204" pitchFamily="34" charset="0"/>
            </a:endParaRPr>
          </a:p>
        </p:txBody>
      </p:sp>
      <p:sp>
        <p:nvSpPr>
          <p:cNvPr id="23" name="Dikdörtgen 19">
            <a:extLst>
              <a:ext uri="{FF2B5EF4-FFF2-40B4-BE49-F238E27FC236}">
                <a16:creationId xmlns:a16="http://schemas.microsoft.com/office/drawing/2014/main" id="{AAC87158-1D19-A0C2-271B-6290DE39AA1E}"/>
              </a:ext>
            </a:extLst>
          </p:cNvPr>
          <p:cNvSpPr/>
          <p:nvPr/>
        </p:nvSpPr>
        <p:spPr>
          <a:xfrm>
            <a:off x="4980593" y="4832343"/>
            <a:ext cx="2516114" cy="307777"/>
          </a:xfrm>
          <a:prstGeom prst="rect">
            <a:avLst/>
          </a:prstGeom>
        </p:spPr>
        <p:txBody>
          <a:bodyPr wrap="square">
            <a:spAutoFit/>
          </a:bodyPr>
          <a:lstStyle/>
          <a:p>
            <a:pPr algn="ctr">
              <a:spcBef>
                <a:spcPct val="0"/>
              </a:spcBef>
            </a:pPr>
            <a:r>
              <a:rPr lang="tr-TR" sz="1400" b="1" dirty="0" err="1">
                <a:ea typeface="Tahoma" panose="020B0604030504040204" pitchFamily="34" charset="0"/>
                <a:cs typeface="Tahoma" panose="020B0604030504040204" pitchFamily="34" charset="0"/>
              </a:rPr>
              <a:t>Prof</a:t>
            </a:r>
            <a:r>
              <a:rPr lang="en-US" sz="1400" b="1" dirty="0">
                <a:ea typeface="Tahoma" panose="020B0604030504040204" pitchFamily="34" charset="0"/>
                <a:cs typeface="Tahoma" panose="020B0604030504040204" pitchFamily="34" charset="0"/>
              </a:rPr>
              <a:t>. Dr. Şeyma AY ARÇIN</a:t>
            </a:r>
          </a:p>
        </p:txBody>
      </p:sp>
      <p:graphicFrame>
        <p:nvGraphicFramePr>
          <p:cNvPr id="6" name="Diyagram 5"/>
          <p:cNvGraphicFramePr/>
          <p:nvPr/>
        </p:nvGraphicFramePr>
        <p:xfrm>
          <a:off x="666584" y="5941316"/>
          <a:ext cx="10263208" cy="581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Başlık 3"/>
          <p:cNvSpPr txBox="1">
            <a:spLocks/>
          </p:cNvSpPr>
          <p:nvPr/>
        </p:nvSpPr>
        <p:spPr>
          <a:xfrm>
            <a:off x="6964822" y="457122"/>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solidFill>
                  <a:prstClr val="black"/>
                </a:solidFill>
              </a:rPr>
              <a:t>AKADEMİK PERSONEL</a:t>
            </a:r>
          </a:p>
        </p:txBody>
      </p:sp>
      <p:pic>
        <p:nvPicPr>
          <p:cNvPr id="3" name="Resim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6690" y="1842244"/>
            <a:ext cx="2036532"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Resim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25980" y="1903902"/>
            <a:ext cx="1947744"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sim 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80608" y="1914434"/>
            <a:ext cx="2002283"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Resim 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836396" y="1856139"/>
            <a:ext cx="1763595"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294747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i="1" dirty="0">
                <a:latin typeface="+mn-lt"/>
              </a:rPr>
              <a:t>MİSYON</a:t>
            </a:r>
          </a:p>
        </p:txBody>
      </p:sp>
      <p:sp>
        <p:nvSpPr>
          <p:cNvPr id="3" name="İçerik Yer Tutucusu 2"/>
          <p:cNvSpPr>
            <a:spLocks noGrp="1"/>
          </p:cNvSpPr>
          <p:nvPr>
            <p:ph idx="1"/>
          </p:nvPr>
        </p:nvSpPr>
        <p:spPr>
          <a:xfrm>
            <a:off x="685800" y="2194560"/>
            <a:ext cx="6975764" cy="4024125"/>
          </a:xfrm>
        </p:spPr>
        <p:txBody>
          <a:bodyPr>
            <a:normAutofit fontScale="92500" lnSpcReduction="10000"/>
          </a:bodyPr>
          <a:lstStyle/>
          <a:p>
            <a:r>
              <a:rPr lang="tr-TR" sz="2400" dirty="0">
                <a:latin typeface="+mn-lt"/>
              </a:rPr>
              <a:t>Turizm Rehberliği bölümünün </a:t>
            </a:r>
            <a:r>
              <a:rPr lang="tr-TR" sz="2400" b="1" dirty="0">
                <a:latin typeface="+mn-lt"/>
              </a:rPr>
              <a:t>misyonu</a:t>
            </a:r>
            <a:r>
              <a:rPr lang="tr-TR" sz="2400" dirty="0">
                <a:latin typeface="+mn-lt"/>
              </a:rPr>
              <a:t>; </a:t>
            </a:r>
          </a:p>
          <a:p>
            <a:pPr algn="just"/>
            <a:r>
              <a:rPr lang="tr-TR" sz="2400" dirty="0">
                <a:latin typeface="+mn-lt"/>
              </a:rPr>
              <a:t>Bilimsel ve kaliteli bir eğitim sağlamak suretiyle, turizm ve turist rehberliği alanında teorik ve uygulamalı bilgi birikimine sahip; Türkiye’deki ve dünyadaki ilgili gelişmeleri takip edebilen, sahip olduğu bilgi birikimi ve tecrübe ile rehberlik yaptığı bölgeye ve ülkeye değer katabilen, en az iki yabancı dile çok iyi derecede hakim; analitik düşünebilen, kriz yönetme, sorun çözme, yönetim ve organizasyon bilgisi ve yeteneği gelişmiş, liderlik ve temsil yeteneği bulunan ve özgün fikirler, projeler ve araştırmalar geliştirebilen nitelikli insan kaynağını yetiştirmektir.</a:t>
            </a:r>
          </a:p>
          <a:p>
            <a:endParaRPr lang="tr-TR" sz="2400" dirty="0">
              <a:latin typeface="+mn-lt"/>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t>151</a:t>
            </a:fld>
            <a:endParaRPr lang="tr-TR" dirty="0"/>
          </a:p>
        </p:txBody>
      </p:sp>
      <p:pic>
        <p:nvPicPr>
          <p:cNvPr id="5" name="Resim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4441" y="2194560"/>
            <a:ext cx="3337015" cy="3604885"/>
          </a:xfrm>
          <a:prstGeom prst="rect">
            <a:avLst/>
          </a:prstGeom>
        </p:spPr>
      </p:pic>
    </p:spTree>
    <p:extLst>
      <p:ext uri="{BB962C8B-B14F-4D97-AF65-F5344CB8AC3E}">
        <p14:creationId xmlns:p14="http://schemas.microsoft.com/office/powerpoint/2010/main" val="225893484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kdörtgen 19"/>
          <p:cNvSpPr/>
          <p:nvPr/>
        </p:nvSpPr>
        <p:spPr>
          <a:xfrm>
            <a:off x="387179" y="2730589"/>
            <a:ext cx="5951053" cy="2246769"/>
          </a:xfrm>
          <a:prstGeom prst="rect">
            <a:avLst/>
          </a:prstGeom>
        </p:spPr>
        <p:txBody>
          <a:bodyPr wrap="square">
            <a:spAutoFit/>
          </a:bodyPr>
          <a:lstStyle/>
          <a:p>
            <a:pPr marL="285750" indent="-285750">
              <a:spcBef>
                <a:spcPct val="0"/>
              </a:spcBef>
              <a:buFont typeface="Wingdings" panose="05000000000000000000" pitchFamily="2" charset="2"/>
              <a:buChar char="§"/>
            </a:pPr>
            <a:r>
              <a:rPr lang="tr-TR" sz="2000" dirty="0"/>
              <a:t>Türkiye’de turizm sektörünün en önemli merkezlerinden biri olan Denizli’de kurulmasının yanı sıra turistik destinasyonlara yakın olmakla beraber, Denizli’de yüksek turizm potansiyelinin mevcut olması nedeniyle turizm rehberliği eğitimi açısından stratejik bir öneme sahiptir.</a:t>
            </a:r>
            <a:endParaRPr lang="tr-TR" altLang="tr-TR" sz="2000" dirty="0"/>
          </a:p>
        </p:txBody>
      </p:sp>
      <p:sp>
        <p:nvSpPr>
          <p:cNvPr id="4" name="Unvan 3"/>
          <p:cNvSpPr>
            <a:spLocks noGrp="1"/>
          </p:cNvSpPr>
          <p:nvPr>
            <p:ph type="title"/>
          </p:nvPr>
        </p:nvSpPr>
        <p:spPr>
          <a:xfrm>
            <a:off x="2895600" y="448588"/>
            <a:ext cx="8610600" cy="1293028"/>
          </a:xfrm>
        </p:spPr>
        <p:txBody>
          <a:bodyPr/>
          <a:lstStyle/>
          <a:p>
            <a:r>
              <a:rPr lang="tr-TR" b="1" i="1" dirty="0">
                <a:latin typeface="+mn-lt"/>
              </a:rPr>
              <a:t>NEDEN TURİZM REHBERLİĞİ?</a:t>
            </a:r>
          </a:p>
        </p:txBody>
      </p:sp>
      <p:sp>
        <p:nvSpPr>
          <p:cNvPr id="2" name="Slayt Numarası Yer Tutucusu 1">
            <a:extLst>
              <a:ext uri="{FF2B5EF4-FFF2-40B4-BE49-F238E27FC236}">
                <a16:creationId xmlns:a16="http://schemas.microsoft.com/office/drawing/2014/main" id="{3051DBFC-5BEC-281C-F0C4-371A525C8576}"/>
              </a:ext>
            </a:extLst>
          </p:cNvPr>
          <p:cNvSpPr>
            <a:spLocks noGrp="1"/>
          </p:cNvSpPr>
          <p:nvPr>
            <p:ph type="sldNum" sz="quarter" idx="12"/>
          </p:nvPr>
        </p:nvSpPr>
        <p:spPr>
          <a:solidFill>
            <a:schemeClr val="bg1"/>
          </a:solidFill>
        </p:spPr>
        <p:txBody>
          <a:bodyPr/>
          <a:lstStyle/>
          <a:p>
            <a:pPr algn="ctr"/>
            <a:fld id="{186F37AB-23D9-4893-864B-45B1C99F6011}" type="slidenum">
              <a:rPr lang="tr-TR" sz="10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152</a:t>
            </a:fld>
            <a:endParaRPr lang="tr-TR" sz="1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group of people posing for a photo&#10;&#10;Description automatically generated">
            <a:extLst>
              <a:ext uri="{FF2B5EF4-FFF2-40B4-BE49-F238E27FC236}">
                <a16:creationId xmlns:a16="http://schemas.microsoft.com/office/drawing/2014/main" id="{647420CC-E7DE-8469-93FF-6E98B129CB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271938" y="1444079"/>
            <a:ext cx="4454207" cy="4522253"/>
          </a:xfrm>
          <a:prstGeom prst="rect">
            <a:avLst/>
          </a:prstGeom>
        </p:spPr>
      </p:pic>
    </p:spTree>
    <p:extLst>
      <p:ext uri="{BB962C8B-B14F-4D97-AF65-F5344CB8AC3E}">
        <p14:creationId xmlns:p14="http://schemas.microsoft.com/office/powerpoint/2010/main" val="12881729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i="1" dirty="0">
                <a:latin typeface="+mn-lt"/>
              </a:rPr>
              <a:t>STAJ</a:t>
            </a:r>
          </a:p>
        </p:txBody>
      </p:sp>
      <p:sp>
        <p:nvSpPr>
          <p:cNvPr id="4" name="Slayt Numarası Yer Tutucusu 3"/>
          <p:cNvSpPr>
            <a:spLocks noGrp="1"/>
          </p:cNvSpPr>
          <p:nvPr>
            <p:ph type="sldNum" sz="quarter" idx="12"/>
          </p:nvPr>
        </p:nvSpPr>
        <p:spPr/>
        <p:txBody>
          <a:bodyPr/>
          <a:lstStyle/>
          <a:p>
            <a:fld id="{F302176B-0E47-46AC-8F43-DAB4B8A37D06}" type="slidenum">
              <a:rPr lang="tr-TR" smtClean="0"/>
              <a:t>153</a:t>
            </a:fld>
            <a:endParaRPr lang="tr-TR" dirty="0"/>
          </a:p>
        </p:txBody>
      </p:sp>
      <p:sp>
        <p:nvSpPr>
          <p:cNvPr id="5" name="İçerik Yer Tutucusu 4"/>
          <p:cNvSpPr>
            <a:spLocks noGrp="1"/>
          </p:cNvSpPr>
          <p:nvPr>
            <p:ph idx="1"/>
          </p:nvPr>
        </p:nvSpPr>
        <p:spPr>
          <a:xfrm>
            <a:off x="472966" y="1738094"/>
            <a:ext cx="6855616" cy="4602798"/>
          </a:xfrm>
          <a:prstGeom prst="rect">
            <a:avLst/>
          </a:prstGeom>
        </p:spPr>
        <p:txBody>
          <a:bodyPr wrap="square">
            <a:spAutoFit/>
          </a:bodyPr>
          <a:lstStyle/>
          <a:p>
            <a:r>
              <a:rPr lang="tr-TR" b="1" dirty="0">
                <a:latin typeface="+mn-lt"/>
              </a:rPr>
              <a:t>30 iş günü </a:t>
            </a:r>
            <a:r>
              <a:rPr lang="tr-TR" dirty="0"/>
              <a:t>staj zorunludur.</a:t>
            </a:r>
          </a:p>
          <a:p>
            <a:pPr marL="0" indent="0">
              <a:buNone/>
            </a:pPr>
            <a:r>
              <a:rPr lang="tr-TR" dirty="0">
                <a:latin typeface="+mn-lt"/>
              </a:rPr>
              <a:t>Staj yerleri:</a:t>
            </a:r>
          </a:p>
          <a:p>
            <a:pPr lvl="1"/>
            <a:r>
              <a:rPr lang="tr-TR" dirty="0">
                <a:latin typeface="+mn-lt"/>
              </a:rPr>
              <a:t>A ve B grubu seyahat acentaları,</a:t>
            </a:r>
          </a:p>
          <a:p>
            <a:pPr lvl="1"/>
            <a:r>
              <a:rPr lang="tr-TR" dirty="0">
                <a:latin typeface="+mn-lt"/>
              </a:rPr>
              <a:t>Ulusal ve uluslararası havayolu işletmeleri,</a:t>
            </a:r>
          </a:p>
          <a:p>
            <a:pPr lvl="1"/>
            <a:r>
              <a:rPr lang="tr-TR" dirty="0">
                <a:latin typeface="+mn-lt"/>
              </a:rPr>
              <a:t>Mavi Bayraklı Marina ve Yat İşletmeleri,</a:t>
            </a:r>
          </a:p>
          <a:p>
            <a:pPr lvl="1"/>
            <a:r>
              <a:rPr lang="tr-TR" dirty="0">
                <a:latin typeface="+mn-lt"/>
              </a:rPr>
              <a:t>Kapalı veya açık müzeler ve ören yerlerinin rehberlik hizmeti verilen yerlerinde,</a:t>
            </a:r>
          </a:p>
          <a:p>
            <a:pPr lvl="1"/>
            <a:r>
              <a:rPr lang="tr-TR" dirty="0">
                <a:latin typeface="+mn-lt"/>
              </a:rPr>
              <a:t>Bölüm Staj Komisyonu onayı ile kabul edilen diğer kamu kuruluşları, hediyelik ve hatıra eşya satış mağazaları,</a:t>
            </a:r>
          </a:p>
          <a:p>
            <a:pPr lvl="1"/>
            <a:r>
              <a:rPr lang="tr-TR" dirty="0">
                <a:latin typeface="+mn-lt"/>
              </a:rPr>
              <a:t>Turizm İşletmesi belgeli 4 ve 5 yıldızlı oteller, 4 ve 5 yıldızlı tatil köyleri,</a:t>
            </a:r>
          </a:p>
          <a:p>
            <a:pPr lvl="1"/>
            <a:r>
              <a:rPr lang="tr-TR" dirty="0">
                <a:latin typeface="+mn-lt"/>
              </a:rPr>
              <a:t>Ulusal ve uluslararası gemilerin rehberlik hizmeti verilen bölümleri.</a:t>
            </a:r>
          </a:p>
        </p:txBody>
      </p:sp>
      <p:pic>
        <p:nvPicPr>
          <p:cNvPr id="3" name="Resi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8582" y="2057401"/>
            <a:ext cx="4517528" cy="4359018"/>
          </a:xfrm>
          <a:prstGeom prst="rect">
            <a:avLst/>
          </a:prstGeom>
        </p:spPr>
      </p:pic>
    </p:spTree>
    <p:extLst>
      <p:ext uri="{BB962C8B-B14F-4D97-AF65-F5344CB8AC3E}">
        <p14:creationId xmlns:p14="http://schemas.microsoft.com/office/powerpoint/2010/main" val="330622509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kdörtgen 19"/>
          <p:cNvSpPr/>
          <p:nvPr/>
        </p:nvSpPr>
        <p:spPr>
          <a:xfrm>
            <a:off x="321929" y="1850459"/>
            <a:ext cx="7071929" cy="6193555"/>
          </a:xfrm>
          <a:prstGeom prst="rect">
            <a:avLst/>
          </a:prstGeom>
        </p:spPr>
        <p:txBody>
          <a:bodyPr wrap="square">
            <a:spAutoFit/>
          </a:bodyPr>
          <a:lstStyle/>
          <a:p>
            <a:pPr marL="285750" indent="-285750">
              <a:buFont typeface="Wingdings" panose="05000000000000000000" pitchFamily="2" charset="2"/>
              <a:buChar char="ü"/>
            </a:pPr>
            <a:r>
              <a:rPr lang="tr-TR" sz="1600" dirty="0">
                <a:effectLst/>
                <a:latin typeface="Tahoma" panose="020B0604030504040204" pitchFamily="34" charset="0"/>
                <a:ea typeface="Tahoma" panose="020B0604030504040204" pitchFamily="34" charset="0"/>
                <a:cs typeface="Tahoma" panose="020B0604030504040204" pitchFamily="34" charset="0"/>
              </a:rPr>
              <a:t>Turizm Rehberliği Bölümü </a:t>
            </a:r>
            <a:r>
              <a:rPr lang="en-US" sz="1600" dirty="0" err="1">
                <a:latin typeface="Tahoma" panose="020B0604030504040204" pitchFamily="34" charset="0"/>
                <a:ea typeface="Tahoma" panose="020B0604030504040204" pitchFamily="34" charset="0"/>
                <a:cs typeface="Tahoma" panose="020B0604030504040204" pitchFamily="34" charset="0"/>
              </a:rPr>
              <a:t>mezunları</a:t>
            </a:r>
            <a:r>
              <a:rPr lang="tr-TR"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geniş</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iş</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olanaklarına</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sahiptirler</a:t>
            </a:r>
            <a:r>
              <a:rPr lang="en-US" sz="1600" dirty="0">
                <a:effectLst/>
                <a:latin typeface="Tahoma" panose="020B0604030504040204" pitchFamily="34" charset="0"/>
                <a:ea typeface="Tahoma" panose="020B0604030504040204" pitchFamily="34" charset="0"/>
                <a:cs typeface="Tahoma" panose="020B0604030504040204" pitchFamily="34" charset="0"/>
              </a:rPr>
              <a:t>. Bu </a:t>
            </a:r>
            <a:r>
              <a:rPr lang="en-US" sz="1600" dirty="0" err="1">
                <a:effectLst/>
                <a:latin typeface="Tahoma" panose="020B0604030504040204" pitchFamily="34" charset="0"/>
                <a:ea typeface="Tahoma" panose="020B0604030504040204" pitchFamily="34" charset="0"/>
                <a:cs typeface="Tahoma" panose="020B0604030504040204" pitchFamily="34" charset="0"/>
              </a:rPr>
              <a:t>iş</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olanakları</a:t>
            </a:r>
            <a:r>
              <a:rPr lang="en-US" sz="1600" dirty="0">
                <a:effectLst/>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endParaRPr lang="en-US" sz="1600" dirty="0">
              <a:latin typeface="Tahoma" panose="020B0604030504040204" pitchFamily="34" charset="0"/>
              <a:ea typeface="Tahoma" panose="020B0604030504040204" pitchFamily="34" charset="0"/>
              <a:cs typeface="Tahoma" panose="020B0604030504040204" pitchFamily="34" charset="0"/>
            </a:endParaRPr>
          </a:p>
          <a:p>
            <a:pPr marL="342900" lvl="0" indent="-342900">
              <a:buFont typeface="Wingdings" panose="05000000000000000000" pitchFamily="2" charset="2"/>
              <a:buChar char=""/>
            </a:pPr>
            <a:r>
              <a:rPr lang="tr-TR" sz="1600" dirty="0">
                <a:effectLst/>
                <a:latin typeface="Tahoma" panose="020B0604030504040204" pitchFamily="34" charset="0"/>
                <a:ea typeface="Tahoma" panose="020B0604030504040204" pitchFamily="34" charset="0"/>
                <a:cs typeface="Tahoma" panose="020B0604030504040204" pitchFamily="34" charset="0"/>
              </a:rPr>
              <a:t>Bağımsız (Freelancer) turist rehberi,</a:t>
            </a:r>
            <a:endParaRPr lang="en-US" sz="16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buFont typeface="Wingdings" panose="05000000000000000000" pitchFamily="2" charset="2"/>
              <a:buChar char=""/>
            </a:pPr>
            <a:r>
              <a:rPr lang="tr-TR" sz="1600" dirty="0">
                <a:effectLst/>
                <a:latin typeface="Tahoma" panose="020B0604030504040204" pitchFamily="34" charset="0"/>
                <a:ea typeface="Tahoma" panose="020B0604030504040204" pitchFamily="34" charset="0"/>
                <a:cs typeface="Tahoma" panose="020B0604030504040204" pitchFamily="34" charset="0"/>
              </a:rPr>
              <a:t>Tur operatörü ve/veya seyahat acentasına bağlı turist rehberi,</a:t>
            </a:r>
            <a:endParaRPr lang="en-US" sz="16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buFont typeface="Wingdings" panose="05000000000000000000" pitchFamily="2" charset="2"/>
              <a:buChar char=""/>
            </a:pPr>
            <a:r>
              <a:rPr lang="tr-TR" sz="1600" dirty="0">
                <a:effectLst/>
                <a:latin typeface="Tahoma" panose="020B0604030504040204" pitchFamily="34" charset="0"/>
                <a:ea typeface="Tahoma" panose="020B0604030504040204" pitchFamily="34" charset="0"/>
                <a:cs typeface="Tahoma" panose="020B0604030504040204" pitchFamily="34" charset="0"/>
              </a:rPr>
              <a:t>Tur operatörlerinde ve/veya sehayat acentalarında yönetici</a:t>
            </a:r>
            <a:r>
              <a:rPr lang="en-US" sz="1600" dirty="0">
                <a:effectLst/>
                <a:latin typeface="Tahoma" panose="020B0604030504040204" pitchFamily="34" charset="0"/>
                <a:ea typeface="Tahoma" panose="020B0604030504040204" pitchFamily="34" charset="0"/>
                <a:cs typeface="Tahoma" panose="020B0604030504040204" pitchFamily="34" charset="0"/>
              </a:rPr>
              <a:t>, görevli</a:t>
            </a:r>
            <a:r>
              <a:rPr lang="tr-TR" sz="1600" dirty="0">
                <a:effectLst/>
                <a:latin typeface="Tahoma" panose="020B0604030504040204" pitchFamily="34" charset="0"/>
                <a:ea typeface="Tahoma" panose="020B0604030504040204" pitchFamily="34" charset="0"/>
                <a:cs typeface="Tahoma" panose="020B0604030504040204" pitchFamily="34" charset="0"/>
              </a:rPr>
              <a:t> ve enformasyon memuru,</a:t>
            </a:r>
            <a:endParaRPr lang="en-US" sz="16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buFont typeface="Wingdings" panose="05000000000000000000" pitchFamily="2" charset="2"/>
              <a:buChar char=""/>
            </a:pPr>
            <a:r>
              <a:rPr lang="tr-TR" sz="1600" dirty="0">
                <a:effectLst/>
                <a:latin typeface="Tahoma" panose="020B0604030504040204" pitchFamily="34" charset="0"/>
                <a:ea typeface="Tahoma" panose="020B0604030504040204" pitchFamily="34" charset="0"/>
                <a:cs typeface="Tahoma" panose="020B0604030504040204" pitchFamily="34" charset="0"/>
              </a:rPr>
              <a:t>Müze Rehberi,</a:t>
            </a:r>
            <a:endParaRPr lang="en-US" sz="16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buFont typeface="Wingdings" panose="05000000000000000000" pitchFamily="2" charset="2"/>
              <a:buChar char=""/>
            </a:pPr>
            <a:r>
              <a:rPr lang="en-US" sz="1600" dirty="0">
                <a:effectLst/>
                <a:latin typeface="Tahoma" panose="020B0604030504040204" pitchFamily="34" charset="0"/>
                <a:ea typeface="Tahoma" panose="020B0604030504040204" pitchFamily="34" charset="0"/>
                <a:cs typeface="Tahoma" panose="020B0604030504040204" pitchFamily="34" charset="0"/>
              </a:rPr>
              <a:t>Konaklama, Ulaştırma, </a:t>
            </a:r>
            <a:r>
              <a:rPr lang="tr-TR" sz="1600" dirty="0">
                <a:effectLst/>
                <a:latin typeface="Tahoma" panose="020B0604030504040204" pitchFamily="34" charset="0"/>
                <a:ea typeface="Tahoma" panose="020B0604030504040204" pitchFamily="34" charset="0"/>
                <a:cs typeface="Tahoma" panose="020B0604030504040204" pitchFamily="34" charset="0"/>
              </a:rPr>
              <a:t>Etkinlik</a:t>
            </a:r>
            <a:r>
              <a:rPr lang="en-US" sz="1600" dirty="0">
                <a:effectLst/>
                <a:latin typeface="Tahoma" panose="020B0604030504040204" pitchFamily="34" charset="0"/>
                <a:ea typeface="Tahoma" panose="020B0604030504040204" pitchFamily="34" charset="0"/>
                <a:cs typeface="Tahoma" panose="020B0604030504040204" pitchFamily="34" charset="0"/>
              </a:rPr>
              <a:t>, Animasyon</a:t>
            </a:r>
            <a:r>
              <a:rPr lang="tr-TR" sz="1600" dirty="0">
                <a:effectLst/>
                <a:latin typeface="Tahoma" panose="020B0604030504040204" pitchFamily="34" charset="0"/>
                <a:ea typeface="Tahoma" panose="020B0604030504040204" pitchFamily="34" charset="0"/>
                <a:cs typeface="Tahoma" panose="020B0604030504040204" pitchFamily="34" charset="0"/>
              </a:rPr>
              <a:t> ve </a:t>
            </a:r>
            <a:r>
              <a:rPr lang="en-US" sz="1600" dirty="0">
                <a:effectLst/>
                <a:latin typeface="Tahoma" panose="020B0604030504040204" pitchFamily="34" charset="0"/>
                <a:ea typeface="Tahoma" panose="020B0604030504040204" pitchFamily="34" charset="0"/>
                <a:cs typeface="Tahoma" panose="020B0604030504040204" pitchFamily="34" charset="0"/>
              </a:rPr>
              <a:t>O</a:t>
            </a:r>
            <a:r>
              <a:rPr lang="tr-TR" sz="1600" dirty="0">
                <a:effectLst/>
                <a:latin typeface="Tahoma" panose="020B0604030504040204" pitchFamily="34" charset="0"/>
                <a:ea typeface="Tahoma" panose="020B0604030504040204" pitchFamily="34" charset="0"/>
                <a:cs typeface="Tahoma" panose="020B0604030504040204" pitchFamily="34" charset="0"/>
              </a:rPr>
              <a:t>rganizasyon şirketlerinde çalışma imkanı,</a:t>
            </a:r>
            <a:endParaRPr lang="en-US" sz="16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buFont typeface="Wingdings" panose="05000000000000000000" pitchFamily="2" charset="2"/>
              <a:buChar char=""/>
            </a:pPr>
            <a:r>
              <a:rPr lang="tr-TR" sz="1600" dirty="0">
                <a:effectLst/>
                <a:latin typeface="Tahoma" panose="020B0604030504040204" pitchFamily="34" charset="0"/>
                <a:ea typeface="Tahoma" panose="020B0604030504040204" pitchFamily="34" charset="0"/>
                <a:cs typeface="Tahoma" panose="020B0604030504040204" pitchFamily="34" charset="0"/>
              </a:rPr>
              <a:t>Havayolu şirketlerinde çalışma imkanı,</a:t>
            </a:r>
            <a:endParaRPr lang="en-US" sz="16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buFont typeface="Wingdings" panose="05000000000000000000" pitchFamily="2" charset="2"/>
              <a:buChar char=""/>
            </a:pPr>
            <a:r>
              <a:rPr lang="tr-TR" sz="1600" dirty="0">
                <a:effectLst/>
                <a:latin typeface="Tahoma" panose="020B0604030504040204" pitchFamily="34" charset="0"/>
                <a:ea typeface="Tahoma" panose="020B0604030504040204" pitchFamily="34" charset="0"/>
                <a:cs typeface="Tahoma" panose="020B0604030504040204" pitchFamily="34" charset="0"/>
              </a:rPr>
              <a:t>Turizm Fakültesi, Turizm Rehberliği Bölüm</a:t>
            </a:r>
            <a:r>
              <a:rPr lang="en-US" sz="1600" dirty="0">
                <a:effectLst/>
                <a:latin typeface="Tahoma" panose="020B0604030504040204" pitchFamily="34" charset="0"/>
                <a:ea typeface="Tahoma" panose="020B0604030504040204" pitchFamily="34" charset="0"/>
                <a:cs typeface="Tahoma" panose="020B0604030504040204" pitchFamily="34" charset="0"/>
              </a:rPr>
              <a:t>ü’nde</a:t>
            </a:r>
            <a:r>
              <a:rPr lang="tr-TR" sz="1600" dirty="0">
                <a:effectLst/>
                <a:latin typeface="Tahoma" panose="020B0604030504040204" pitchFamily="34" charset="0"/>
                <a:ea typeface="Tahoma" panose="020B0604030504040204" pitchFamily="34" charset="0"/>
                <a:cs typeface="Tahoma" panose="020B0604030504040204" pitchFamily="34" charset="0"/>
              </a:rPr>
              <a:t> akademik kariyer yapma imkanı,</a:t>
            </a:r>
            <a:endParaRPr lang="en-US" sz="1600" dirty="0">
              <a:latin typeface="Tahoma" panose="020B0604030504040204" pitchFamily="34" charset="0"/>
              <a:ea typeface="Tahoma" panose="020B0604030504040204" pitchFamily="34" charset="0"/>
              <a:cs typeface="Tahoma" panose="020B0604030504040204" pitchFamily="34" charset="0"/>
            </a:endParaRPr>
          </a:p>
          <a:p>
            <a:pPr marL="342900" lvl="0" indent="-342900">
              <a:buFont typeface="Wingdings" panose="05000000000000000000" pitchFamily="2" charset="2"/>
              <a:buChar char=""/>
            </a:pPr>
            <a:r>
              <a:rPr lang="tr-TR" sz="1600" dirty="0">
                <a:effectLst/>
                <a:latin typeface="Tahoma" panose="020B0604030504040204" pitchFamily="34" charset="0"/>
                <a:ea typeface="Tahoma" panose="020B0604030504040204" pitchFamily="34" charset="0"/>
                <a:cs typeface="Tahoma" panose="020B0604030504040204" pitchFamily="34" charset="0"/>
              </a:rPr>
              <a:t>Milli Saraylar İdaresi Başkanlığın’da turist rehberi,</a:t>
            </a:r>
            <a:endParaRPr lang="en-US" sz="16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buFont typeface="Wingdings" panose="05000000000000000000" pitchFamily="2" charset="2"/>
              <a:buChar char=""/>
            </a:pPr>
            <a:r>
              <a:rPr lang="en-US" sz="1600" dirty="0">
                <a:latin typeface="Tahoma" panose="020B0604030504040204" pitchFamily="34" charset="0"/>
                <a:ea typeface="Tahoma" panose="020B0604030504040204" pitchFamily="34" charset="0"/>
                <a:cs typeface="Tahoma" panose="020B0604030504040204" pitchFamily="34" charset="0"/>
              </a:rPr>
              <a:t>Kültür ve Turizm Bakanlığı, İl Kültür ve Turizm Müdürlükleri ve </a:t>
            </a:r>
            <a:r>
              <a:rPr lang="tr-TR" sz="1600" dirty="0">
                <a:effectLst/>
                <a:latin typeface="Tahoma" panose="020B0604030504040204" pitchFamily="34" charset="0"/>
                <a:ea typeface="Tahoma" panose="020B0604030504040204" pitchFamily="34" charset="0"/>
                <a:cs typeface="Tahoma" panose="020B0604030504040204" pitchFamily="34" charset="0"/>
              </a:rPr>
              <a:t>diğer kamu kurum ve kuruluşlarında da istihdam</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olanağı</a:t>
            </a:r>
            <a:r>
              <a:rPr lang="tr-TR" sz="1600" dirty="0">
                <a:effectLst/>
                <a:latin typeface="Tahoma" panose="020B0604030504040204" pitchFamily="34" charset="0"/>
                <a:ea typeface="Tahoma" panose="020B0604030504040204" pitchFamily="34" charset="0"/>
                <a:cs typeface="Tahoma" panose="020B0604030504040204" pitchFamily="34" charset="0"/>
              </a:rPr>
              <a:t>.</a:t>
            </a:r>
            <a:endParaRPr lang="en-US" sz="1600" dirty="0">
              <a:effectLst/>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ü"/>
            </a:pPr>
            <a:endParaRPr lang="en-US" sz="16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90000"/>
              </a:lnSpc>
              <a:spcAft>
                <a:spcPts val="800"/>
              </a:spcAft>
              <a:buFont typeface="Wingdings" panose="05000000000000000000" pitchFamily="2" charset="2"/>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90000"/>
              </a:lnSpc>
              <a:spcAft>
                <a:spcPts val="800"/>
              </a:spcAft>
              <a:buFont typeface="Wingdings" panose="05000000000000000000" pitchFamily="2" charset="2"/>
              <a:buChar char=""/>
            </a:pPr>
            <a:endParaRPr lang="en-US" sz="16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spcBef>
                <a:spcPct val="0"/>
              </a:spcBef>
            </a:pPr>
            <a:endParaRPr lang="tr-TR" altLang="tr-TR" sz="1600" dirty="0">
              <a:latin typeface="Tahoma" panose="020B0604030504040204" pitchFamily="34" charset="0"/>
              <a:ea typeface="Tahoma" panose="020B0604030504040204" pitchFamily="34" charset="0"/>
              <a:cs typeface="Tahoma" panose="020B0604030504040204" pitchFamily="34" charset="0"/>
            </a:endParaRPr>
          </a:p>
        </p:txBody>
      </p:sp>
      <p:cxnSp>
        <p:nvCxnSpPr>
          <p:cNvPr id="41" name="Düz Bağlayıcı 40">
            <a:extLst>
              <a:ext uri="{FF2B5EF4-FFF2-40B4-BE49-F238E27FC236}">
                <a16:creationId xmlns:a16="http://schemas.microsoft.com/office/drawing/2014/main" id="{0C50C5B3-AD3B-E64D-826C-AA324BD9DB23}"/>
              </a:ext>
            </a:extLst>
          </p:cNvPr>
          <p:cNvCxnSpPr>
            <a:cxnSpLocks/>
          </p:cNvCxnSpPr>
          <p:nvPr/>
        </p:nvCxnSpPr>
        <p:spPr>
          <a:xfrm flipV="1">
            <a:off x="669727" y="566916"/>
            <a:ext cx="5426274" cy="4793"/>
          </a:xfrm>
          <a:prstGeom prst="line">
            <a:avLst/>
          </a:prstGeom>
          <a:ln w="12700">
            <a:solidFill>
              <a:srgbClr val="39296F"/>
            </a:solidFill>
          </a:ln>
        </p:spPr>
        <p:style>
          <a:lnRef idx="1">
            <a:schemeClr val="accent1"/>
          </a:lnRef>
          <a:fillRef idx="0">
            <a:schemeClr val="accent1"/>
          </a:fillRef>
          <a:effectRef idx="0">
            <a:schemeClr val="accent1"/>
          </a:effectRef>
          <a:fontRef idx="minor">
            <a:schemeClr val="tx1"/>
          </a:fontRef>
        </p:style>
      </p:cxnSp>
      <p:sp>
        <p:nvSpPr>
          <p:cNvPr id="2" name="Slayt Numarası Yer Tutucusu 1">
            <a:extLst>
              <a:ext uri="{FF2B5EF4-FFF2-40B4-BE49-F238E27FC236}">
                <a16:creationId xmlns:a16="http://schemas.microsoft.com/office/drawing/2014/main" id="{3051DBFC-5BEC-281C-F0C4-371A525C8576}"/>
              </a:ext>
            </a:extLst>
          </p:cNvPr>
          <p:cNvSpPr>
            <a:spLocks noGrp="1"/>
          </p:cNvSpPr>
          <p:nvPr>
            <p:ph type="sldNum" sz="quarter" idx="12"/>
          </p:nvPr>
        </p:nvSpPr>
        <p:spPr>
          <a:xfrm>
            <a:off x="11374583" y="6258834"/>
            <a:ext cx="534444" cy="369331"/>
          </a:xfrm>
          <a:solidFill>
            <a:schemeClr val="bg1"/>
          </a:solidFill>
        </p:spPr>
        <p:txBody>
          <a:bodyPr/>
          <a:lstStyle/>
          <a:p>
            <a:pPr algn="ctr"/>
            <a:fld id="{186F37AB-23D9-4893-864B-45B1C99F6011}" type="slidenum">
              <a:rPr lang="tr-TR" sz="10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154</a:t>
            </a:fld>
            <a:endParaRPr lang="tr-TR" sz="1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outdoor, mountain, rock, ruin&#10;&#10;Description automatically generated">
            <a:extLst>
              <a:ext uri="{FF2B5EF4-FFF2-40B4-BE49-F238E27FC236}">
                <a16:creationId xmlns:a16="http://schemas.microsoft.com/office/drawing/2014/main" id="{810FFDCC-0511-9B01-2242-B17D044D83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79709" y="2057401"/>
            <a:ext cx="4429317" cy="4139620"/>
          </a:xfrm>
          <a:prstGeom prst="rect">
            <a:avLst/>
          </a:prstGeom>
        </p:spPr>
      </p:pic>
      <p:sp>
        <p:nvSpPr>
          <p:cNvPr id="9" name="Unvan 1"/>
          <p:cNvSpPr>
            <a:spLocks noGrp="1"/>
          </p:cNvSpPr>
          <p:nvPr>
            <p:ph type="title"/>
          </p:nvPr>
        </p:nvSpPr>
        <p:spPr>
          <a:xfrm>
            <a:off x="2895600" y="764373"/>
            <a:ext cx="8610600" cy="1293028"/>
          </a:xfrm>
        </p:spPr>
        <p:txBody>
          <a:bodyPr/>
          <a:lstStyle/>
          <a:p>
            <a:r>
              <a:rPr lang="tr-TR" b="1" i="1" dirty="0">
                <a:latin typeface="+mn-lt"/>
              </a:rPr>
              <a:t>İstihdam olanakları</a:t>
            </a:r>
          </a:p>
        </p:txBody>
      </p:sp>
    </p:spTree>
    <p:extLst>
      <p:ext uri="{BB962C8B-B14F-4D97-AF65-F5344CB8AC3E}">
        <p14:creationId xmlns:p14="http://schemas.microsoft.com/office/powerpoint/2010/main" val="74402981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316181" y="2256312"/>
            <a:ext cx="9926441" cy="3785652"/>
          </a:xfrm>
          <a:prstGeom prst="rect">
            <a:avLst/>
          </a:prstGeom>
          <a:noFill/>
        </p:spPr>
        <p:txBody>
          <a:bodyPr wrap="square" rtlCol="0">
            <a:spAutoFit/>
          </a:bodyPr>
          <a:lstStyle/>
          <a:p>
            <a:pPr marL="342900" indent="-342900">
              <a:buFont typeface="Arial" panose="020B0604020202020204" pitchFamily="34" charset="0"/>
              <a:buChar char="•"/>
            </a:pPr>
            <a:r>
              <a:rPr lang="tr-TR" sz="2000" dirty="0">
                <a:solidFill>
                  <a:prstClr val="black"/>
                </a:solidFill>
              </a:rPr>
              <a:t>Pusula Bilgi Sistemi’nde yer alan mesajlarınızı sürekli kontrol etmeyi unutmayınız.</a:t>
            </a:r>
          </a:p>
          <a:p>
            <a:pPr marL="342900" indent="-342900">
              <a:buFont typeface="Arial" panose="020B0604020202020204" pitchFamily="34" charset="0"/>
              <a:buChar char="•"/>
            </a:pPr>
            <a:endParaRPr lang="tr-TR" sz="2000" dirty="0">
              <a:solidFill>
                <a:prstClr val="black"/>
              </a:solidFill>
            </a:endParaRPr>
          </a:p>
          <a:p>
            <a:pPr marL="342900" indent="-342900">
              <a:buFont typeface="Arial" panose="020B0604020202020204" pitchFamily="34" charset="0"/>
              <a:buChar char="•"/>
            </a:pPr>
            <a:r>
              <a:rPr lang="tr-TR" sz="2000" dirty="0">
                <a:solidFill>
                  <a:prstClr val="black"/>
                </a:solidFill>
              </a:rPr>
              <a:t>Fakültemizin internet sayfasında yer alan duyuruları takip etmeyi unutmayınız. </a:t>
            </a:r>
          </a:p>
          <a:p>
            <a:pPr marL="342900" indent="-342900">
              <a:buFont typeface="Arial" panose="020B0604020202020204" pitchFamily="34" charset="0"/>
              <a:buChar char="•"/>
            </a:pPr>
            <a:endParaRPr lang="tr-TR" sz="2000" dirty="0">
              <a:solidFill>
                <a:prstClr val="black"/>
              </a:solidFill>
            </a:endParaRPr>
          </a:p>
          <a:p>
            <a:pPr marL="342900" indent="-342900">
              <a:buFont typeface="Arial" panose="020B0604020202020204" pitchFamily="34" charset="0"/>
              <a:buChar char="•"/>
            </a:pPr>
            <a:r>
              <a:rPr lang="tr-TR" sz="2000" dirty="0">
                <a:solidFill>
                  <a:prstClr val="black"/>
                </a:solidFill>
              </a:rPr>
              <a:t>Ders kayıt haftalarında Eğitim Bilgi Sistemi’nden ve yayımlanan ders programından derslerini doğru seçtiğinizden emin olunuz.</a:t>
            </a:r>
          </a:p>
          <a:p>
            <a:pPr marL="342900" indent="-342900">
              <a:buFont typeface="Arial" panose="020B0604020202020204" pitchFamily="34" charset="0"/>
              <a:buChar char="•"/>
            </a:pPr>
            <a:endParaRPr lang="tr-TR" sz="2000" dirty="0">
              <a:solidFill>
                <a:prstClr val="black"/>
              </a:solidFill>
            </a:endParaRPr>
          </a:p>
          <a:p>
            <a:pPr marL="342900" indent="-342900">
              <a:buFont typeface="Arial" panose="020B0604020202020204" pitchFamily="34" charset="0"/>
              <a:buChar char="•"/>
            </a:pPr>
            <a:r>
              <a:rPr lang="tr-TR" sz="2000" dirty="0">
                <a:solidFill>
                  <a:prstClr val="black"/>
                </a:solidFill>
              </a:rPr>
              <a:t>Staj yapacağınız yerleri belirlemeden önce yönetmeliğe uygunluğunu kontrol ediniz ve belgelerinizi eksiksiz olarak tamamlayınız.</a:t>
            </a:r>
          </a:p>
          <a:p>
            <a:pPr marL="342900" indent="-342900">
              <a:buFont typeface="Arial" panose="020B0604020202020204" pitchFamily="34" charset="0"/>
              <a:buChar char="•"/>
            </a:pPr>
            <a:endParaRPr lang="tr-TR" sz="2000" i="1" dirty="0">
              <a:solidFill>
                <a:prstClr val="black"/>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solidFill>
                  <a:prstClr val="black">
                    <a:tint val="75000"/>
                  </a:prstClr>
                </a:solidFill>
              </a:rPr>
              <a:pPr/>
              <a:t>155</a:t>
            </a:fld>
            <a:endParaRPr lang="tr-TR">
              <a:solidFill>
                <a:prstClr val="black">
                  <a:tint val="75000"/>
                </a:prstClr>
              </a:solidFill>
            </a:endParaRPr>
          </a:p>
        </p:txBody>
      </p:sp>
      <p:sp>
        <p:nvSpPr>
          <p:cNvPr id="7"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600" b="1" i="1" dirty="0"/>
              <a:t>ÖNEMLİ NOTLAR!!!</a:t>
            </a:r>
          </a:p>
        </p:txBody>
      </p:sp>
    </p:spTree>
    <p:extLst>
      <p:ext uri="{BB962C8B-B14F-4D97-AF65-F5344CB8AC3E}">
        <p14:creationId xmlns:p14="http://schemas.microsoft.com/office/powerpoint/2010/main" val="121401508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yagram 2"/>
          <p:cNvGraphicFramePr/>
          <p:nvPr/>
        </p:nvGraphicFramePr>
        <p:xfrm>
          <a:off x="1524000" y="1380283"/>
          <a:ext cx="8610600" cy="1293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ayt Numarası Yer Tutucusu 3"/>
          <p:cNvSpPr>
            <a:spLocks noGrp="1"/>
          </p:cNvSpPr>
          <p:nvPr>
            <p:ph type="sldNum" sz="quarter" idx="12"/>
          </p:nvPr>
        </p:nvSpPr>
        <p:spPr/>
        <p:txBody>
          <a:bodyPr/>
          <a:lstStyle/>
          <a:p>
            <a:fld id="{F302176B-0E47-46AC-8F43-DAB4B8A37D06}" type="slidenum">
              <a:rPr lang="tr-TR" smtClean="0"/>
              <a:pPr/>
              <a:t>156</a:t>
            </a:fld>
            <a:endParaRPr lang="tr-TR"/>
          </a:p>
        </p:txBody>
      </p:sp>
      <p:sp>
        <p:nvSpPr>
          <p:cNvPr id="5" name="4 Dikdörtgen"/>
          <p:cNvSpPr/>
          <p:nvPr/>
        </p:nvSpPr>
        <p:spPr>
          <a:xfrm>
            <a:off x="96982" y="2353271"/>
            <a:ext cx="8666018" cy="4370427"/>
          </a:xfrm>
          <a:prstGeom prst="rect">
            <a:avLst/>
          </a:prstGeom>
        </p:spPr>
        <p:txBody>
          <a:bodyPr wrap="square">
            <a:spAutoFit/>
          </a:bodyPr>
          <a:lstStyle/>
          <a:p>
            <a:pPr algn="ctr"/>
            <a:endParaRPr lang="tr-TR" b="1" dirty="0"/>
          </a:p>
          <a:p>
            <a:pPr algn="ctr"/>
            <a:endParaRPr lang="tr-TR" dirty="0"/>
          </a:p>
          <a:p>
            <a:pPr algn="ctr"/>
            <a:r>
              <a:rPr lang="nb-NO" sz="3200" dirty="0"/>
              <a:t>Tel: 0258 296 74 45</a:t>
            </a:r>
          </a:p>
          <a:p>
            <a:pPr algn="ctr"/>
            <a:r>
              <a:rPr lang="nb-NO" sz="3200" dirty="0"/>
              <a:t>E-posta: turizm@pau.edu.tr</a:t>
            </a:r>
          </a:p>
          <a:p>
            <a:pPr algn="ctr"/>
            <a:r>
              <a:rPr lang="nb-NO" sz="3200" dirty="0"/>
              <a:t> </a:t>
            </a:r>
            <a:r>
              <a:rPr lang="tr-TR" sz="3200" b="1" dirty="0"/>
              <a:t>Resmi web sitesi: </a:t>
            </a:r>
            <a:r>
              <a:rPr lang="nb-NO" sz="3200" dirty="0"/>
              <a:t>www.pau.edu.tr/turizmfakultesi</a:t>
            </a:r>
            <a:endParaRPr lang="tr-TR" sz="3200" dirty="0"/>
          </a:p>
          <a:p>
            <a:pPr algn="ctr"/>
            <a:r>
              <a:rPr lang="tr-TR" sz="3200" b="1" dirty="0" err="1"/>
              <a:t>Instagram</a:t>
            </a:r>
            <a:r>
              <a:rPr lang="tr-TR" sz="3200" b="1" dirty="0"/>
              <a:t>: </a:t>
            </a:r>
            <a:r>
              <a:rPr lang="tr-TR" sz="3200" b="1" dirty="0" err="1"/>
              <a:t>turizmpakultesipau</a:t>
            </a:r>
            <a:endParaRPr lang="nb-NO" sz="3200" b="1" dirty="0"/>
          </a:p>
          <a:p>
            <a:pPr algn="ctr"/>
            <a:r>
              <a:rPr lang="tr-TR" sz="3200" b="1" dirty="0"/>
              <a:t>Facebook:</a:t>
            </a:r>
            <a:r>
              <a:rPr lang="tr-TR" sz="3200" dirty="0"/>
              <a:t> www.facebook.com/pauturizm</a:t>
            </a:r>
          </a:p>
          <a:p>
            <a:pPr algn="ctr"/>
            <a:endParaRPr lang="tr-TR" sz="3200" dirty="0"/>
          </a:p>
          <a:p>
            <a:pPr algn="ctr"/>
            <a:endParaRPr lang="tr-TR" dirty="0"/>
          </a:p>
        </p:txBody>
      </p:sp>
      <p:sp>
        <p:nvSpPr>
          <p:cNvPr id="2" name="Bulut Belirtme Çizgisi 1"/>
          <p:cNvSpPr/>
          <p:nvPr/>
        </p:nvSpPr>
        <p:spPr>
          <a:xfrm>
            <a:off x="7534270" y="2672695"/>
            <a:ext cx="4207457" cy="2309351"/>
          </a:xfrm>
          <a:prstGeom prst="cloudCallou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tr-TR" sz="2000" b="1" dirty="0"/>
              <a:t>- BURS OLANAKLARI</a:t>
            </a:r>
          </a:p>
          <a:p>
            <a:pPr algn="ctr"/>
            <a:r>
              <a:rPr lang="tr-TR" sz="2000" b="1" dirty="0"/>
              <a:t>- İŞ İLANLARI</a:t>
            </a:r>
          </a:p>
          <a:p>
            <a:pPr algn="ctr"/>
            <a:r>
              <a:rPr lang="tr-TR" sz="2000" b="1" dirty="0"/>
              <a:t>- ÖNEMLİ DUYURULAR</a:t>
            </a:r>
          </a:p>
        </p:txBody>
      </p:sp>
    </p:spTree>
    <p:extLst>
      <p:ext uri="{BB962C8B-B14F-4D97-AF65-F5344CB8AC3E}">
        <p14:creationId xmlns:p14="http://schemas.microsoft.com/office/powerpoint/2010/main" val="30162412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157</a:t>
            </a:fld>
            <a:endParaRPr lang="tr-TR"/>
          </a:p>
        </p:txBody>
      </p:sp>
      <p:sp>
        <p:nvSpPr>
          <p:cNvPr id="3" name="Metin kutusu 2">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sp>
        <p:nvSpPr>
          <p:cNvPr id="5" name="İçerik Yer Tutucusu 1"/>
          <p:cNvSpPr txBox="1">
            <a:spLocks/>
          </p:cNvSpPr>
          <p:nvPr/>
        </p:nvSpPr>
        <p:spPr>
          <a:xfrm>
            <a:off x="6692347" y="4453378"/>
            <a:ext cx="5017871"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tr-TR" sz="3600" i="1" cap="all" dirty="0">
                <a:latin typeface="+mj-lt"/>
                <a:ea typeface="+mj-ea"/>
                <a:cs typeface="+mj-cs"/>
              </a:rPr>
              <a:t>Oryantasyon programı</a:t>
            </a:r>
          </a:p>
          <a:p>
            <a:pPr marL="0" indent="0" algn="ctr">
              <a:buFont typeface="Arial" panose="020B0604020202020204" pitchFamily="34" charset="0"/>
              <a:buNone/>
            </a:pPr>
            <a:r>
              <a:rPr lang="tr-TR" sz="3600" i="1" cap="all" dirty="0">
                <a:latin typeface="+mj-lt"/>
                <a:ea typeface="+mj-ea"/>
                <a:cs typeface="+mj-cs"/>
              </a:rPr>
              <a:t>ile ilgili Ayrıntılı bilgi için</a:t>
            </a:r>
          </a:p>
          <a:p>
            <a:pPr marL="0" indent="0" algn="ctr">
              <a:buFont typeface="Arial" panose="020B0604020202020204" pitchFamily="34" charset="0"/>
              <a:buNone/>
            </a:pPr>
            <a:r>
              <a:rPr lang="tr-TR" sz="3600" b="1" i="1" cap="all" dirty="0">
                <a:solidFill>
                  <a:schemeClr val="accent1"/>
                </a:solidFill>
                <a:latin typeface="+mj-lt"/>
                <a:ea typeface="+mj-ea"/>
                <a:cs typeface="+mj-cs"/>
              </a:rPr>
              <a:t>www.pau.edu.tr/turizmfakultesi/tr</a:t>
            </a:r>
          </a:p>
        </p:txBody>
      </p:sp>
      <p:pic>
        <p:nvPicPr>
          <p:cNvPr id="6" name="Resim 5">
            <a:extLst>
              <a:ext uri="{FF2B5EF4-FFF2-40B4-BE49-F238E27FC236}">
                <a16:creationId xmlns:a16="http://schemas.microsoft.com/office/drawing/2014/main" id="{78D769AB-1E23-3F66-73EA-69FE015C04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27484" y="992607"/>
            <a:ext cx="3982457" cy="3283099"/>
          </a:xfrm>
          <a:prstGeom prst="rect">
            <a:avLst/>
          </a:prstGeom>
        </p:spPr>
      </p:pic>
    </p:spTree>
    <p:extLst>
      <p:ext uri="{BB962C8B-B14F-4D97-AF65-F5344CB8AC3E}">
        <p14:creationId xmlns:p14="http://schemas.microsoft.com/office/powerpoint/2010/main" val="804625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2025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dirty="0"/>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cstate="email">
            <a:extLst>
              <a:ext uri="{28A0092B-C50C-407E-A947-70E740481C1C}">
                <a14:useLocalDpi xmlns:a14="http://schemas.microsoft.com/office/drawing/2010/main"/>
              </a:ext>
            </a:extLst>
          </a:blip>
          <a:srcRect/>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 </a:t>
            </a:r>
            <a:r>
              <a:rPr lang="tr-TR" altLang="tr-TR" sz="1600" dirty="0"/>
              <a:t>(08-12.09.2025)</a:t>
            </a:r>
            <a:endParaRPr lang="tr-TR" altLang="tr-TR" sz="1600" dirty="0">
              <a:solidFill>
                <a:schemeClr val="tx1"/>
              </a:solidFill>
            </a:endParaRP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(6-12.09.2025)</a:t>
            </a:r>
          </a:p>
          <a:p>
            <a:pPr marL="457200" lvl="1" indent="0" algn="r">
              <a:lnSpc>
                <a:spcPct val="100000"/>
              </a:lnSpc>
              <a:spcBef>
                <a:spcPts val="0"/>
              </a:spcBef>
              <a:buNone/>
            </a:pPr>
            <a:endParaRPr lang="tr-TR" altLang="tr-TR" sz="1600" dirty="0"/>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(15- 19.09.2025)</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b="1" dirty="0"/>
              <a:t>6</a:t>
            </a:r>
            <a:r>
              <a:rPr lang="tr-TR" sz="1800" dirty="0"/>
              <a:t>-12 Eylül 2025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2.25’in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2.26-2.99 arası olanlar için en fazla 36 kredi, </a:t>
            </a:r>
          </a:p>
          <a:p>
            <a:pPr marL="0" lvl="2" indent="0">
              <a:lnSpc>
                <a:spcPct val="80000"/>
              </a:lnSpc>
              <a:buFont typeface="Wingdings" panose="05000000000000000000" pitchFamily="2" charset="2"/>
              <a:buChar char="Ø"/>
            </a:pPr>
            <a:r>
              <a:rPr lang="tr-TR" altLang="tr-TR" dirty="0"/>
              <a:t>3.00</a:t>
            </a:r>
            <a:r>
              <a:rPr lang="tr-TR" altLang="tr-TR" dirty="0">
                <a:solidFill>
                  <a:schemeClr val="tx1"/>
                </a:solidFill>
              </a:rPr>
              <a:t>’den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cstate="email">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4" cstate="email">
            <a:extLst>
              <a:ext uri="{BEBA8EAE-BF5A-486C-A8C5-ECC9F3942E4B}">
                <a14:imgProps xmlns:a14="http://schemas.microsoft.com/office/drawing/2010/main">
                  <a14:imgLayer r:embed="rId5">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6" cstate="email">
            <a:extLst>
              <a:ext uri="{BEBA8EAE-BF5A-486C-A8C5-ECC9F3942E4B}">
                <a14:imgProps xmlns:a14="http://schemas.microsoft.com/office/drawing/2010/main">
                  <a14:imgLayer r:embed="rId7">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t>
            </a:r>
            <a:r>
              <a:rPr lang="tr-TR" dirty="0" err="1"/>
              <a:t>Mahmud</a:t>
            </a:r>
            <a:r>
              <a:rPr lang="tr-TR" dirty="0"/>
              <a:t> GÜNGÖR</a:t>
            </a:r>
          </a:p>
          <a:p>
            <a:pPr marL="0" indent="0">
              <a:buNone/>
            </a:pPr>
            <a:r>
              <a:rPr lang="tr-TR" dirty="0"/>
              <a:t>Web adresi: </a:t>
            </a:r>
            <a:r>
              <a:rPr lang="tr-TR" dirty="0">
                <a:hlinkClick r:id="rId2"/>
              </a:rPr>
              <a:t>www.pau.edu.tr</a:t>
            </a:r>
            <a:endParaRPr lang="tr-TR" dirty="0"/>
          </a:p>
          <a:p>
            <a:pPr marL="0" indent="0">
              <a:buNone/>
            </a:pPr>
            <a:r>
              <a:rPr lang="tr-TR" dirty="0"/>
              <a:t>39.153 Öğrenci</a:t>
            </a:r>
          </a:p>
          <a:p>
            <a:pPr marL="0" indent="0">
              <a:buNone/>
            </a:pPr>
            <a:r>
              <a:rPr lang="tr-TR" dirty="0"/>
              <a:t>2056 Akademik Personel</a:t>
            </a:r>
          </a:p>
          <a:p>
            <a:pPr marL="0" indent="0">
              <a:buNone/>
            </a:pPr>
            <a:r>
              <a:rPr lang="tr-TR" dirty="0"/>
              <a:t>1918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4"/>
            <a:ext cx="4100639" cy="2880319"/>
          </a:xfrm>
        </p:spPr>
        <p:txBody>
          <a:bodyPr>
            <a:noAutofit/>
          </a:bodyPr>
          <a:lstStyle/>
          <a:p>
            <a:pPr marL="0" indent="0" algn="just">
              <a:lnSpc>
                <a:spcPct val="100000"/>
              </a:lnSpc>
              <a:buNone/>
            </a:pPr>
            <a:r>
              <a:rPr lang="tr-TR" sz="1600" dirty="0" err="1">
                <a:latin typeface="Cambria" panose="02040503050406030204" pitchFamily="18" charset="0"/>
                <a:ea typeface="Cambria" panose="02040503050406030204" pitchFamily="18" charset="0"/>
              </a:rPr>
              <a:t>Eduroam’ı</a:t>
            </a:r>
            <a:r>
              <a:rPr lang="tr-TR" sz="1600" dirty="0">
                <a:latin typeface="Cambria" panose="02040503050406030204" pitchFamily="18" charset="0"/>
                <a:ea typeface="Cambria" panose="02040503050406030204" pitchFamily="18" charset="0"/>
              </a:rPr>
              <a:t> dizüstü veya masaüstü bilgisayarına, IOS ya da </a:t>
            </a:r>
            <a:r>
              <a:rPr lang="tr-TR" sz="1600" dirty="0" err="1">
                <a:latin typeface="Cambria" panose="02040503050406030204" pitchFamily="18" charset="0"/>
                <a:ea typeface="Cambria" panose="02040503050406030204" pitchFamily="18" charset="0"/>
              </a:rPr>
              <a:t>Android</a:t>
            </a:r>
            <a:r>
              <a:rPr lang="tr-TR" sz="1600" dirty="0">
                <a:latin typeface="Cambria" panose="02040503050406030204" pitchFamily="18" charset="0"/>
                <a:ea typeface="Cambria" panose="02040503050406030204" pitchFamily="18" charset="0"/>
              </a:rPr>
              <a:t> işletim sistemine sahip cep telefonuna yükleyebilirsin. Ekran görüntüleri ile birlikte adım adım kurulum için: </a:t>
            </a:r>
            <a:r>
              <a:rPr lang="tr-TR" sz="1600" u="sng" dirty="0">
                <a:solidFill>
                  <a:srgbClr val="FF0000"/>
                </a:solidFill>
                <a:latin typeface="Cambria" panose="02040503050406030204" pitchFamily="18" charset="0"/>
                <a:ea typeface="Cambria" panose="02040503050406030204" pitchFamily="18" charset="0"/>
                <a:hlinkClick r:id="rId2"/>
              </a:rPr>
              <a:t>https://www.pau.edu.tr/eduroam/tr</a:t>
            </a:r>
            <a:r>
              <a:rPr lang="tr-TR" sz="1600" u="sng" dirty="0">
                <a:solidFill>
                  <a:srgbClr val="FF0000"/>
                </a:solidFill>
                <a:latin typeface="Cambria" panose="02040503050406030204" pitchFamily="18" charset="0"/>
                <a:ea typeface="Cambria" panose="02040503050406030204" pitchFamily="18" charset="0"/>
              </a:rPr>
              <a:t>  </a:t>
            </a:r>
            <a:r>
              <a:rPr lang="tr-TR" sz="1600" dirty="0">
                <a:latin typeface="Cambria" panose="02040503050406030204" pitchFamily="18" charset="0"/>
                <a:ea typeface="Cambria" panose="02040503050406030204" pitchFamily="18" charset="0"/>
              </a:rPr>
              <a:t>bağlantısından ulaşabilirsin.</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cstate="email">
            <a:extLst>
              <a:ext uri="{28A0092B-C50C-407E-A947-70E740481C1C}">
                <a14:useLocalDpi xmlns:a14="http://schemas.microsoft.com/office/drawing/2010/main"/>
              </a:ext>
            </a:extLst>
          </a:blip>
          <a:srcRect/>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r>
              <a:rPr lang="tr-TR" dirty="0"/>
              <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cstate="email">
            <a:extLst>
              <a:ext uri="{28A0092B-C50C-407E-A947-70E740481C1C}">
                <a14:useLocalDpi xmlns:a14="http://schemas.microsoft.com/office/drawing/2010/main"/>
              </a:ext>
            </a:extLst>
          </a:blip>
          <a:srcRect/>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pic>
        <p:nvPicPr>
          <p:cNvPr id="3" name="Resim 2"/>
          <p:cNvPicPr>
            <a:picLocks noChangeAspect="1"/>
          </p:cNvPicPr>
          <p:nvPr/>
        </p:nvPicPr>
        <p:blipFill>
          <a:blip r:embed="rId3"/>
          <a:stretch>
            <a:fillRect/>
          </a:stretch>
        </p:blipFill>
        <p:spPr>
          <a:xfrm>
            <a:off x="1819835" y="1730188"/>
            <a:ext cx="7987553" cy="4096871"/>
          </a:xfrm>
          <a:prstGeom prst="rect">
            <a:avLst/>
          </a:prstGeom>
        </p:spPr>
      </p:pic>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email">
            <a:extLst>
              <a:ext uri="{28A0092B-C50C-407E-A947-70E740481C1C}">
                <a14:useLocalDpi xmlns:a14="http://schemas.microsoft.com/office/drawing/2010/main"/>
              </a:ext>
            </a:extLst>
          </a:blip>
          <a:srcRect/>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email">
            <a:extLst>
              <a:ext uri="{28A0092B-C50C-407E-A947-70E740481C1C}">
                <a14:useLocalDpi xmlns:a14="http://schemas.microsoft.com/office/drawing/2010/main"/>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email">
            <a:extLst>
              <a:ext uri="{28A0092B-C50C-407E-A947-70E740481C1C}">
                <a14:useLocalDpi xmlns:a14="http://schemas.microsoft.com/office/drawing/2010/main"/>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email">
            <a:extLst>
              <a:ext uri="{28A0092B-C50C-407E-A947-70E740481C1C}">
                <a14:useLocalDpi xmlns:a14="http://schemas.microsoft.com/office/drawing/2010/main"/>
              </a:ext>
            </a:extLst>
          </a:blip>
          <a:srcRect/>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email">
            <a:extLst>
              <a:ext uri="{28A0092B-C50C-407E-A947-70E740481C1C}">
                <a14:useLocalDpi xmlns:a14="http://schemas.microsoft.com/office/drawing/2010/main"/>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email">
            <a:extLst>
              <a:ext uri="{28A0092B-C50C-407E-A947-70E740481C1C}">
                <a14:useLocalDpi xmlns:a14="http://schemas.microsoft.com/office/drawing/2010/main"/>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email">
            <a:extLst>
              <a:ext uri="{28A0092B-C50C-407E-A947-70E740481C1C}">
                <a14:useLocalDpi xmlns:a14="http://schemas.microsoft.com/office/drawing/2010/main"/>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email">
            <a:extLst>
              <a:ext uri="{28A0092B-C50C-407E-A947-70E740481C1C}">
                <a14:useLocalDpi xmlns:a14="http://schemas.microsoft.com/office/drawing/2010/main"/>
              </a:ext>
            </a:extLst>
          </a:blip>
          <a:srcRect/>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email">
            <a:extLst>
              <a:ext uri="{28A0092B-C50C-407E-A947-70E740481C1C}">
                <a14:useLocalDpi xmlns:a14="http://schemas.microsoft.com/office/drawing/2010/main"/>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email">
            <a:extLst>
              <a:ext uri="{28A0092B-C50C-407E-A947-70E740481C1C}">
                <a14:useLocalDpi xmlns:a14="http://schemas.microsoft.com/office/drawing/2010/main"/>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email">
            <a:extLst>
              <a:ext uri="{28A0092B-C50C-407E-A947-70E740481C1C}">
                <a14:useLocalDpi xmlns:a14="http://schemas.microsoft.com/office/drawing/2010/main"/>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141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r>
              <a:rPr lang="tr-TR" sz="2800" b="1" dirty="0"/>
              <a:t/>
            </a:r>
            <a:br>
              <a:rPr lang="tr-TR" sz="2800" b="1" dirty="0"/>
            </a:br>
            <a:r>
              <a:rPr lang="tr-TR" sz="2800" b="1" dirty="0"/>
              <a:t/>
            </a:r>
            <a:br>
              <a:rPr lang="tr-TR" sz="2800" b="1" dirty="0"/>
            </a:br>
            <a:endParaRPr lang="tr-TR" sz="3200" dirty="0"/>
          </a:p>
        </p:txBody>
      </p:sp>
      <p:pic>
        <p:nvPicPr>
          <p:cNvPr id="4" name="İçerik Yer Tutucusu 3"/>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Yüz yüze,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76 06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317048903"/>
              </p:ext>
            </p:extLst>
          </p:nvPr>
        </p:nvGraphicFramePr>
        <p:xfrm>
          <a:off x="4864751" y="2075649"/>
          <a:ext cx="7082269" cy="300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4016219714"/>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3" cstate="email">
            <a:extLst>
              <a:ext uri="{BEBA8EAE-BF5A-486C-A8C5-ECC9F3942E4B}">
                <a14:imgProps xmlns:a14="http://schemas.microsoft.com/office/drawing/2010/main">
                  <a14:imgLayer r:embed="rId14">
                    <a14:imgEffect>
                      <a14:colorTemperature colorTemp="5651"/>
                    </a14:imgEffect>
                    <a14:imgEffect>
                      <a14:brightnessContrast bright="17000" contrast="11000"/>
                    </a14:imgEffect>
                  </a14:imgLayer>
                </a14:imgProps>
              </a:ext>
              <a:ext uri="{28A0092B-C50C-407E-A947-70E740481C1C}">
                <a14:useLocalDpi xmlns:a14="http://schemas.microsoft.com/office/drawing/2010/main"/>
              </a:ext>
            </a:extLst>
          </a:blip>
          <a:srcRect r="32711"/>
          <a:stretch/>
        </p:blipFill>
        <p:spPr>
          <a:xfrm>
            <a:off x="856773" y="2387242"/>
            <a:ext cx="4007978" cy="2984355"/>
          </a:xfrm>
          <a:prstGeom prst="rect">
            <a:avLst/>
          </a:prstGeom>
        </p:spPr>
      </p:pic>
      <p:graphicFrame>
        <p:nvGraphicFramePr>
          <p:cNvPr id="9" name="Diyagram 8"/>
          <p:cNvGraphicFramePr/>
          <p:nvPr>
            <p:extLst>
              <p:ext uri="{D42A27DB-BD31-4B8C-83A1-F6EECF244321}">
                <p14:modId xmlns:p14="http://schemas.microsoft.com/office/powerpoint/2010/main" val="548710691"/>
              </p:ext>
            </p:extLst>
          </p:nvPr>
        </p:nvGraphicFramePr>
        <p:xfrm>
          <a:off x="8763000" y="5071600"/>
          <a:ext cx="3823172" cy="116259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r>
              <a:rPr lang="tr-TR" b="1" i="1" dirty="0"/>
              <a:t/>
            </a:r>
            <a:br>
              <a:rPr lang="tr-TR" b="1" i="1" dirty="0"/>
            </a:br>
            <a:r>
              <a:rPr lang="tr-TR" sz="2800" b="1" dirty="0"/>
              <a:t/>
            </a: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ve 1 uzman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570045" y="2262307"/>
            <a:ext cx="1897784" cy="1616400"/>
          </a:xfrm>
          <a:prstGeom prst="rect">
            <a:avLst/>
          </a:prstGeom>
        </p:spPr>
      </p:pic>
      <p:pic>
        <p:nvPicPr>
          <p:cNvPr id="11" name="Resim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tr-TR" dirty="0"/>
              <a:t>Bireysel psikolojik Danışma Hizmetlerimizi yüz yüze sunmaktayız. Bireysel</a:t>
            </a:r>
          </a:p>
          <a:p>
            <a:r>
              <a:rPr lang="tr-TR" dirty="0"/>
              <a:t>psikolojik danışmanlık hizmetine başvurmak için PDREM </a:t>
            </a:r>
            <a:r>
              <a:rPr lang="tr-TR" dirty="0" err="1"/>
              <a:t>Sekreteryaya</a:t>
            </a:r>
            <a:r>
              <a:rPr lang="tr-TR" dirty="0"/>
              <a:t> uğrayıp başvuru yapabilirsiniz. </a:t>
            </a:r>
          </a:p>
          <a:p>
            <a:endParaRPr lang="tr-TR" dirty="0"/>
          </a:p>
          <a:p>
            <a:r>
              <a:rPr lang="tr-TR" dirty="0"/>
              <a:t>Sorularınız için PDREM </a:t>
            </a:r>
            <a:r>
              <a:rPr lang="tr-TR" dirty="0" err="1"/>
              <a:t>Sekreterya</a:t>
            </a:r>
            <a:r>
              <a:rPr lang="tr-TR" dirty="0"/>
              <a:t> ile hafta içi 08.00- 12.00/13.00-17.00 saatleri arasında iletişime geçebilirsiniz:</a:t>
            </a:r>
          </a:p>
          <a:p>
            <a:r>
              <a:rPr lang="tr-TR" dirty="0"/>
              <a:t>+90 258 296 13 42</a:t>
            </a:r>
          </a:p>
          <a:p>
            <a:r>
              <a:rPr lang="tr-TR" dirty="0"/>
              <a:t>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BBB242-38D1-4561-AE31-318F82DD524D}"/>
              </a:ext>
            </a:extLst>
          </p:cNvPr>
          <p:cNvSpPr>
            <a:spLocks noGrp="1"/>
          </p:cNvSpPr>
          <p:nvPr>
            <p:ph type="title"/>
          </p:nvPr>
        </p:nvSpPr>
        <p:spPr/>
        <p:txBody>
          <a:bodyPr>
            <a:normAutofit fontScale="90000"/>
          </a:bodyPr>
          <a:lstStyle/>
          <a:p>
            <a:pPr lvl="0">
              <a:lnSpc>
                <a:spcPct val="100000"/>
              </a:lnSpc>
              <a:spcBef>
                <a:spcPts val="0"/>
              </a:spcBef>
            </a:pPr>
            <a:r>
              <a:rPr lang="tr-TR" sz="3600" b="1" i="1" cap="none" dirty="0">
                <a:solidFill>
                  <a:prstClr val="black"/>
                </a:solidFill>
                <a:ea typeface="+mn-ea"/>
                <a:cs typeface="+mn-cs"/>
              </a:rPr>
              <a:t>PSİKOLOJİK DANIŞMA VE REHBERLİK </a:t>
            </a:r>
            <a:br>
              <a:rPr lang="tr-TR" sz="3600" b="1" i="1" cap="none" dirty="0">
                <a:solidFill>
                  <a:prstClr val="black"/>
                </a:solidFill>
                <a:ea typeface="+mn-ea"/>
                <a:cs typeface="+mn-cs"/>
              </a:rPr>
            </a:br>
            <a:r>
              <a:rPr lang="tr-TR" sz="3600" b="1" i="1" cap="none" dirty="0">
                <a:solidFill>
                  <a:prstClr val="black"/>
                </a:solidFill>
                <a:ea typeface="+mn-ea"/>
                <a:cs typeface="+mn-cs"/>
              </a:rPr>
              <a:t>EĞİTİM, UYGULAMA VE ARAŞTIRMA MERKEZİ</a:t>
            </a:r>
            <a:r>
              <a:rPr lang="tr-TR" sz="2800" cap="none" dirty="0">
                <a:solidFill>
                  <a:prstClr val="black"/>
                </a:solidFill>
                <a:ea typeface="+mn-ea"/>
                <a:cs typeface="+mn-cs"/>
              </a:rPr>
              <a:t/>
            </a:r>
            <a:br>
              <a:rPr lang="tr-TR" sz="2800" cap="none" dirty="0">
                <a:solidFill>
                  <a:prstClr val="black"/>
                </a:solidFill>
                <a:ea typeface="+mn-ea"/>
                <a:cs typeface="+mn-cs"/>
              </a:rPr>
            </a:br>
            <a:endParaRPr lang="tr-TR" dirty="0"/>
          </a:p>
        </p:txBody>
      </p:sp>
      <p:sp>
        <p:nvSpPr>
          <p:cNvPr id="3" name="İçerik Yer Tutucusu 2">
            <a:extLst>
              <a:ext uri="{FF2B5EF4-FFF2-40B4-BE49-F238E27FC236}">
                <a16:creationId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a:t>
            </a:r>
          </a:p>
        </p:txBody>
      </p:sp>
      <p:sp>
        <p:nvSpPr>
          <p:cNvPr id="4" name="Slayt Numarası Yer Tutucusu 3">
            <a:extLst>
              <a:ext uri="{FF2B5EF4-FFF2-40B4-BE49-F238E27FC236}">
                <a16:creationId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54</a:t>
            </a:fld>
            <a:endParaRPr lang="tr-TR"/>
          </a:p>
        </p:txBody>
      </p:sp>
    </p:spTree>
    <p:extLst>
      <p:ext uri="{BB962C8B-B14F-4D97-AF65-F5344CB8AC3E}">
        <p14:creationId xmlns:p14="http://schemas.microsoft.com/office/powerpoint/2010/main" val="3628234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3728" y="746125"/>
            <a:ext cx="10802471" cy="1293028"/>
          </a:xfrm>
        </p:spPr>
        <p:txBody>
          <a:bodyPr>
            <a:normAutofit/>
          </a:bodyPr>
          <a:lstStyle/>
          <a:p>
            <a:pPr algn="ctr"/>
            <a:r>
              <a:rPr lang="tr-TR" sz="3200" b="1" cap="none" dirty="0">
                <a:solidFill>
                  <a:prstClr val="black"/>
                </a:solidFill>
                <a:ea typeface="+mn-ea"/>
                <a:cs typeface="+mn-cs"/>
              </a:rPr>
              <a:t>ÖĞRENCİ DESTEK BİRİMİ (ÖDB)</a:t>
            </a:r>
          </a:p>
        </p:txBody>
      </p:sp>
      <p:sp>
        <p:nvSpPr>
          <p:cNvPr id="3" name="İçerik Yer Tutucusu 2"/>
          <p:cNvSpPr>
            <a:spLocks noGrp="1"/>
          </p:cNvSpPr>
          <p:nvPr>
            <p:ph idx="1"/>
          </p:nvPr>
        </p:nvSpPr>
        <p:spPr>
          <a:xfrm>
            <a:off x="685800" y="1846729"/>
            <a:ext cx="10820400" cy="4536142"/>
          </a:xfrm>
        </p:spPr>
        <p:txBody>
          <a:bodyPr>
            <a:normAutofit fontScale="62500" lnSpcReduction="20000"/>
          </a:bodyPr>
          <a:lstStyle/>
          <a:p>
            <a:pPr indent="0" algn="just">
              <a:lnSpc>
                <a:spcPct val="150000"/>
              </a:lnSpc>
              <a:buNone/>
            </a:pPr>
            <a:r>
              <a:rPr lang="tr-TR" sz="2900" dirty="0"/>
              <a:t>Öğrenci Destek Birimi nedir?</a:t>
            </a:r>
          </a:p>
          <a:p>
            <a:pPr indent="0" algn="just">
              <a:lnSpc>
                <a:spcPct val="150000"/>
              </a:lnSpc>
              <a:buNone/>
            </a:pPr>
            <a:r>
              <a:rPr lang="tr-TR" sz="2900" dirty="0"/>
              <a:t>Öğrencileri merkeze alan ve onları pek çok anlamda desteklemeyi amaç edinmiş, bu doğrultuda projeler geliştiren ve sürdüren öğrenci odaklı bir oluşumdur. Bu yönüyle öğrenci destek birimleri, üniversitemizin öğrenci merkezli yaklaşımının bir göstergesidir ve üniversitemizi diğer üniversitelerden ayıran önemli bir artı değerdir.</a:t>
            </a:r>
          </a:p>
          <a:p>
            <a:pPr indent="0" algn="just">
              <a:lnSpc>
                <a:spcPct val="150000"/>
              </a:lnSpc>
              <a:buNone/>
            </a:pPr>
            <a:r>
              <a:rPr lang="tr-TR" sz="2900" dirty="0"/>
              <a:t>ÖDB öğrencilerin;</a:t>
            </a:r>
          </a:p>
          <a:p>
            <a:pPr indent="449580" algn="just">
              <a:lnSpc>
                <a:spcPct val="150000"/>
              </a:lnSpc>
            </a:pPr>
            <a:r>
              <a:rPr lang="tr-TR" sz="2900" dirty="0"/>
              <a:t>akademik, </a:t>
            </a:r>
          </a:p>
          <a:p>
            <a:pPr indent="449580" algn="just">
              <a:lnSpc>
                <a:spcPct val="150000"/>
              </a:lnSpc>
            </a:pPr>
            <a:r>
              <a:rPr lang="tr-TR" sz="2900" dirty="0"/>
              <a:t>psikolojik,</a:t>
            </a:r>
          </a:p>
          <a:p>
            <a:pPr indent="449580" algn="just">
              <a:lnSpc>
                <a:spcPct val="150000"/>
              </a:lnSpc>
            </a:pPr>
            <a:r>
              <a:rPr lang="tr-TR" sz="2900" dirty="0"/>
              <a:t>sosyal destek almalarını sağlamak,</a:t>
            </a:r>
          </a:p>
          <a:p>
            <a:pPr indent="449580" algn="just">
              <a:lnSpc>
                <a:spcPct val="150000"/>
              </a:lnSpc>
            </a:pPr>
            <a:r>
              <a:rPr lang="tr-TR" sz="2900" dirty="0"/>
              <a:t>sosyal yardım hizmetlerine ulaşmalarını kolaylaştırmak amacıyla kurulmuştur.</a:t>
            </a:r>
          </a:p>
          <a:p>
            <a:pPr indent="449580" algn="just">
              <a:lnSpc>
                <a:spcPct val="150000"/>
              </a:lnSpc>
            </a:pPr>
            <a:endParaRPr lang="tr-TR" i="1" kern="100" dirty="0">
              <a:solidFill>
                <a:srgbClr val="000000"/>
              </a:solidFill>
              <a:latin typeface="Times New Roman" panose="02020603050405020304" pitchFamily="18" charset="0"/>
              <a:ea typeface="Times New Roman" panose="02020603050405020304" pitchFamily="18" charset="0"/>
            </a:endParaRPr>
          </a:p>
          <a:p>
            <a:pPr indent="449580" algn="just">
              <a:lnSpc>
                <a:spcPct val="150000"/>
              </a:lnSpc>
            </a:pPr>
            <a:endParaRPr lang="tr-TR" kern="100" dirty="0">
              <a:latin typeface="Calibri" panose="020F0502020204030204" pitchFamily="34" charset="0"/>
              <a:ea typeface="Calibri" panose="020F0502020204030204" pitchFamily="34" charset="0"/>
            </a:endParaRPr>
          </a:p>
          <a:p>
            <a:endParaRPr lang="tr-TR" dirty="0"/>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Tree>
    <p:extLst>
      <p:ext uri="{BB962C8B-B14F-4D97-AF65-F5344CB8AC3E}">
        <p14:creationId xmlns:p14="http://schemas.microsoft.com/office/powerpoint/2010/main" val="73866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0" y="851648"/>
            <a:ext cx="10820400" cy="5367038"/>
          </a:xfrm>
        </p:spPr>
        <p:txBody>
          <a:bodyPr/>
          <a:lstStyle/>
          <a:p>
            <a:pPr marL="0" indent="0">
              <a:buNone/>
            </a:pPr>
            <a:endParaRPr lang="tr-TR" dirty="0">
              <a:latin typeface="Times New Roman" panose="02020603050405020304" pitchFamily="18" charset="0"/>
              <a:cs typeface="Times New Roman" panose="02020603050405020304" pitchFamily="18" charset="0"/>
            </a:endParaRPr>
          </a:p>
          <a:p>
            <a:pPr algn="just"/>
            <a:r>
              <a:rPr lang="tr-TR" dirty="0">
                <a:latin typeface="Times New Roman" panose="02020603050405020304" pitchFamily="18" charset="0"/>
                <a:cs typeface="Times New Roman" panose="02020603050405020304" pitchFamily="18" charset="0"/>
              </a:rPr>
              <a:t>Fakülte, yüksekokul ya da meslek yüksekokulu bünyesinde </a:t>
            </a:r>
            <a:r>
              <a:rPr lang="tr-TR" b="1" dirty="0">
                <a:latin typeface="Times New Roman" panose="02020603050405020304" pitchFamily="18" charset="0"/>
                <a:cs typeface="Times New Roman" panose="02020603050405020304" pitchFamily="18" charset="0"/>
              </a:rPr>
              <a:t>Öğrenci Destek Birimi</a:t>
            </a:r>
            <a:r>
              <a:rPr lang="tr-TR" dirty="0">
                <a:latin typeface="Times New Roman" panose="02020603050405020304" pitchFamily="18" charset="0"/>
                <a:cs typeface="Times New Roman" panose="02020603050405020304" pitchFamily="18" charset="0"/>
              </a:rPr>
              <a:t>nin ayrı birer komisyonu bulunmaktadır. </a:t>
            </a:r>
          </a:p>
          <a:p>
            <a:pPr algn="just"/>
            <a:r>
              <a:rPr lang="tr-TR" dirty="0">
                <a:latin typeface="Times New Roman" panose="02020603050405020304" pitchFamily="18" charset="0"/>
                <a:cs typeface="Times New Roman" panose="02020603050405020304" pitchFamily="18" charset="0"/>
              </a:rPr>
              <a:t>Her birim, </a:t>
            </a:r>
            <a:r>
              <a:rPr lang="tr-TR" b="1" dirty="0">
                <a:latin typeface="Times New Roman" panose="02020603050405020304" pitchFamily="18" charset="0"/>
                <a:cs typeface="Times New Roman" panose="02020603050405020304" pitchFamily="18" charset="0"/>
              </a:rPr>
              <a:t>Öğrenci Destek Birimi Yönetim Kurulu</a:t>
            </a:r>
            <a:r>
              <a:rPr lang="tr-TR" dirty="0">
                <a:latin typeface="Times New Roman" panose="02020603050405020304" pitchFamily="18" charset="0"/>
                <a:cs typeface="Times New Roman" panose="02020603050405020304" pitchFamily="18" charset="0"/>
              </a:rPr>
              <a:t>na bağlıdır. İlgili kurul, geneli ruh sağlığı alanında çalışmalar yapan öğretim elemanları ile idari işleyişte rol alabilecek farklı birimlerin idari yöneticilerinden oluşmaktadır.</a:t>
            </a:r>
          </a:p>
          <a:p>
            <a:pPr algn="just"/>
            <a:r>
              <a:rPr lang="tr-TR" dirty="0">
                <a:latin typeface="Times New Roman" panose="02020603050405020304" pitchFamily="18" charset="0"/>
                <a:cs typeface="Times New Roman" panose="02020603050405020304" pitchFamily="18" charset="0"/>
              </a:rPr>
              <a:t>Öğrenci Destek Birimleri, kendi internet sayfalarında ayrı bir sekme olarak eklemişler, birimler için sosyal medya hesapları oluşturmuşlar ve öğrencilerle iletişimi sağlamak amacıyla e-posta adresleri almışlardır.</a:t>
            </a:r>
          </a:p>
          <a:p>
            <a:pPr algn="just"/>
            <a:r>
              <a:rPr lang="tr-TR" dirty="0">
                <a:latin typeface="Times New Roman" panose="02020603050405020304" pitchFamily="18" charset="0"/>
                <a:cs typeface="Times New Roman" panose="02020603050405020304" pitchFamily="18" charset="0"/>
              </a:rPr>
              <a:t>Bazı akademik departmanlarda öğrenci temsilcileri seçilmekte ve bu temsilciler öğrencilerin taleplerini, şikayetlerini iletmek üzere birim toplantılarına katılmaktadırlar. </a:t>
            </a:r>
          </a:p>
          <a:p>
            <a:pPr marL="0" indent="0" algn="just">
              <a:buNone/>
            </a:pPr>
            <a:endParaRPr lang="tr-TR" dirty="0">
              <a:solidFill>
                <a:srgbClr val="FF0000"/>
              </a:solidFill>
              <a:latin typeface="Times New Roman" panose="02020603050405020304" pitchFamily="18" charset="0"/>
              <a:cs typeface="Times New Roman" panose="02020603050405020304" pitchFamily="18" charset="0"/>
            </a:endParaRPr>
          </a:p>
          <a:p>
            <a:pPr marL="0" indent="0" algn="just">
              <a:buNone/>
            </a:pPr>
            <a:r>
              <a:rPr lang="tr-TR" dirty="0">
                <a:solidFill>
                  <a:srgbClr val="FF0000"/>
                </a:solidFill>
                <a:latin typeface="Times New Roman" panose="02020603050405020304" pitchFamily="18" charset="0"/>
                <a:cs typeface="Times New Roman" panose="02020603050405020304" pitchFamily="18" charset="0"/>
              </a:rPr>
              <a:t>(NOT: Bu kısma her fakülte/yüksekokul/meslek yüksekokulu kendi ÖDB uygulamalarını yazabilir)</a:t>
            </a:r>
          </a:p>
          <a:p>
            <a:pPr marL="0" indent="0" algn="just">
              <a:buNone/>
            </a:pPr>
            <a:endParaRPr lang="tr-TR" dirty="0">
              <a:latin typeface="Times New Roman" panose="02020603050405020304" pitchFamily="18" charset="0"/>
              <a:cs typeface="Times New Roman" panose="02020603050405020304" pitchFamily="18" charset="0"/>
            </a:endParaRPr>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56</a:t>
            </a:fld>
            <a:endParaRPr lang="tr-TR"/>
          </a:p>
        </p:txBody>
      </p:sp>
    </p:spTree>
    <p:extLst>
      <p:ext uri="{BB962C8B-B14F-4D97-AF65-F5344CB8AC3E}">
        <p14:creationId xmlns:p14="http://schemas.microsoft.com/office/powerpoint/2010/main" val="2477904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0" y="764373"/>
            <a:ext cx="10717306" cy="1293028"/>
          </a:xfrm>
        </p:spPr>
        <p:txBody>
          <a:bodyPr>
            <a:normAutofit/>
          </a:bodyPr>
          <a:lstStyle/>
          <a:p>
            <a:pPr algn="ctr"/>
            <a:r>
              <a:rPr lang="tr-TR" sz="3200" b="1" cap="none" dirty="0">
                <a:solidFill>
                  <a:prstClr val="black"/>
                </a:solidFill>
                <a:ea typeface="+mn-ea"/>
                <a:cs typeface="+mn-cs"/>
              </a:rPr>
              <a:t>KARİYER PLANLAMA VE UYGULAMA MERKEZİ</a:t>
            </a:r>
          </a:p>
        </p:txBody>
      </p:sp>
      <p:sp>
        <p:nvSpPr>
          <p:cNvPr id="3" name="İçerik Yer Tutucusu 2"/>
          <p:cNvSpPr>
            <a:spLocks noGrp="1"/>
          </p:cNvSpPr>
          <p:nvPr>
            <p:ph idx="1"/>
          </p:nvPr>
        </p:nvSpPr>
        <p:spPr>
          <a:xfrm>
            <a:off x="685800" y="1783976"/>
            <a:ext cx="10820400" cy="4751295"/>
          </a:xfrm>
        </p:spPr>
        <p:txBody>
          <a:bodyPr>
            <a:normAutofit lnSpcReduction="10000"/>
          </a:bodyPr>
          <a:lstStyle/>
          <a:p>
            <a:pPr marL="0" indent="0">
              <a:buNone/>
            </a:pPr>
            <a:r>
              <a:rPr lang="tr-TR" sz="1800" dirty="0"/>
              <a:t>Merkezin amaçları şunlardır:</a:t>
            </a:r>
          </a:p>
          <a:p>
            <a:pPr marL="0" indent="0">
              <a:buNone/>
            </a:pPr>
            <a:r>
              <a:rPr lang="tr-TR" sz="1800" dirty="0"/>
              <a:t>a) Üniversitenin ilgili birimlerinin ve tüm akademik programlarının iş birliğiyle kariyer danışmanlığı alanında araştırmalar yapmak; Üniversite öğrencilerinin kariyer planlamalarına; Üniversiteden çalışma yaşamına geçişlerinde uyum sağlayabilmelerine ve mezuniyet sonrasında kendi özelliklerine uygun işlere yerleşmelerine, kariyer psikolojik danışmanlığı yoluyla yardımcı olmak.</a:t>
            </a:r>
          </a:p>
          <a:p>
            <a:pPr marL="0" indent="0">
              <a:buNone/>
            </a:pPr>
            <a:r>
              <a:rPr lang="tr-TR" sz="1800" dirty="0"/>
              <a:t>b) Gerektiğinde Pamukkale Üniversitesi Sürekli Eğitim Uygulama ve Araştırma Merkezi ile iş birliği içinde Üniversitenin öğrencilerine ve mezunlarına, mesleki yeterliklerini artırmalarına ve alanlarındaki yeni gelişmeleri takip etmelerine yönelik eğitimler vermek.</a:t>
            </a:r>
          </a:p>
          <a:p>
            <a:pPr marL="0" indent="0">
              <a:buNone/>
            </a:pPr>
            <a:r>
              <a:rPr lang="tr-TR" sz="1800" dirty="0"/>
              <a:t>c) Mezunlara ve Üniversiteye değer katacak çalışmaların yapılabilmesine imkân sağlamak üzere, Üniversite ile mezunlar arasında bir iletişim birimi ve kanalı oluşturmak.</a:t>
            </a:r>
          </a:p>
          <a:p>
            <a:pPr marL="0" indent="0">
              <a:buNone/>
            </a:pPr>
            <a:r>
              <a:rPr lang="tr-TR" sz="1800" dirty="0"/>
              <a:t>d) Üniversite öğrencilerinin staj yapabilecekleri kurum sayısını artırarak, öğrencilerin staj yapabilecekleri kurumlarla bağlantılar kurmalarını sağlamak.</a:t>
            </a:r>
          </a:p>
          <a:p>
            <a:pPr marL="0" indent="0">
              <a:buNone/>
            </a:pPr>
            <a:r>
              <a:rPr lang="tr-TR" sz="1800" dirty="0"/>
              <a:t>e) Üniversite öğrencilerinin ve mezunlarının kariyer gelişim süreçlerine ilişkin izleme çalışmalarını yapmak.</a:t>
            </a:r>
          </a:p>
          <a:p>
            <a:pPr marL="0" indent="0">
              <a:buNone/>
            </a:pPr>
            <a:endParaRPr lang="tr-TR" sz="1800" dirty="0"/>
          </a:p>
          <a:p>
            <a:pPr marL="0" indent="0">
              <a:buNone/>
            </a:pPr>
            <a:r>
              <a:rPr lang="tr-TR" sz="1800" dirty="0"/>
              <a:t>Merkez faaliyetlerine </a:t>
            </a:r>
            <a:r>
              <a:rPr lang="tr-TR" sz="1800" dirty="0">
                <a:hlinkClick r:id="rId2"/>
              </a:rPr>
              <a:t>https://www.pau.edu.tr/kariyer/tr</a:t>
            </a:r>
            <a:r>
              <a:rPr lang="tr-TR" sz="1800" dirty="0"/>
              <a:t> üzerinden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57</a:t>
            </a:fld>
            <a:endParaRPr lang="tr-TR"/>
          </a:p>
        </p:txBody>
      </p:sp>
    </p:spTree>
    <p:extLst>
      <p:ext uri="{BB962C8B-B14F-4D97-AF65-F5344CB8AC3E}">
        <p14:creationId xmlns:p14="http://schemas.microsoft.com/office/powerpoint/2010/main" val="3625158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58</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Picture 2" descr="http://spormerkezi.pau.edu.tr/images/facilities/pool/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59</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Resim 5"/>
          <p:cNvPicPr/>
          <p:nvPr/>
        </p:nvPicPr>
        <p:blipFill>
          <a:blip r:embed="rId2" cstate="email">
            <a:extLst>
              <a:ext uri="{28A0092B-C50C-407E-A947-70E740481C1C}">
                <a14:useLocalDpi xmlns:a14="http://schemas.microsoft.com/office/drawing/2010/main"/>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FAKÜLTELER</a:t>
            </a:r>
          </a:p>
        </p:txBody>
      </p:sp>
      <p:sp>
        <p:nvSpPr>
          <p:cNvPr id="3" name="İçerik Yer Tutucusu 2"/>
          <p:cNvSpPr>
            <a:spLocks noGrp="1"/>
          </p:cNvSpPr>
          <p:nvPr>
            <p:ph idx="1"/>
          </p:nvPr>
        </p:nvSpPr>
        <p:spPr>
          <a:xfrm>
            <a:off x="4286251" y="1671638"/>
            <a:ext cx="7219949" cy="4957762"/>
          </a:xfrm>
        </p:spPr>
        <p:txBody>
          <a:bodyPr numCol="2">
            <a:noAutofit/>
          </a:bodyPr>
          <a:lstStyle/>
          <a:p>
            <a:pPr marL="0" indent="0" algn="r">
              <a:lnSpc>
                <a:spcPct val="170000"/>
              </a:lnSpc>
              <a:buNone/>
            </a:pPr>
            <a:r>
              <a:rPr lang="tr-TR" sz="1400" dirty="0">
                <a:solidFill>
                  <a:schemeClr val="tx1"/>
                </a:solidFill>
              </a:rPr>
              <a:t>Diş Hekimliği Fakültesi</a:t>
            </a:r>
          </a:p>
          <a:p>
            <a:pPr marL="0" indent="0" algn="r">
              <a:lnSpc>
                <a:spcPct val="170000"/>
              </a:lnSpc>
              <a:buNone/>
            </a:pPr>
            <a:r>
              <a:rPr lang="tr-TR" sz="1400" dirty="0">
                <a:solidFill>
                  <a:schemeClr val="tx1"/>
                </a:solidFill>
              </a:rPr>
              <a:t>Eğitim Fakültesi</a:t>
            </a:r>
          </a:p>
          <a:p>
            <a:pPr marL="0" indent="0" algn="r">
              <a:lnSpc>
                <a:spcPct val="170000"/>
              </a:lnSpc>
              <a:buNone/>
            </a:pPr>
            <a:r>
              <a:rPr lang="tr-TR" sz="1400" dirty="0"/>
              <a:t>İnsan ve Toplum Bilimleri </a:t>
            </a:r>
            <a:r>
              <a:rPr lang="tr-TR" sz="1400" dirty="0">
                <a:solidFill>
                  <a:schemeClr val="tx1"/>
                </a:solidFill>
              </a:rPr>
              <a:t>Fakültesi</a:t>
            </a:r>
          </a:p>
          <a:p>
            <a:pPr marL="0" indent="0" algn="r">
              <a:lnSpc>
                <a:spcPct val="170000"/>
              </a:lnSpc>
              <a:buNone/>
            </a:pPr>
            <a:r>
              <a:rPr lang="tr-TR" sz="1400" dirty="0">
                <a:solidFill>
                  <a:schemeClr val="tx1"/>
                </a:solidFill>
              </a:rPr>
              <a:t>Fen Fakültesi</a:t>
            </a:r>
          </a:p>
          <a:p>
            <a:pPr marL="0" indent="0" algn="r">
              <a:lnSpc>
                <a:spcPct val="170000"/>
              </a:lnSpc>
              <a:buNone/>
            </a:pPr>
            <a:r>
              <a:rPr lang="tr-TR" sz="1400" dirty="0"/>
              <a:t>Fizyoterapi ve Rehabilitasyon Fakültesi </a:t>
            </a:r>
            <a:endParaRPr lang="tr-TR" sz="1400" dirty="0">
              <a:solidFill>
                <a:schemeClr val="tx1"/>
              </a:solidFill>
            </a:endParaRPr>
          </a:p>
          <a:p>
            <a:pPr marL="0" indent="0" algn="r">
              <a:lnSpc>
                <a:spcPct val="170000"/>
              </a:lnSpc>
              <a:buNone/>
            </a:pPr>
            <a:r>
              <a:rPr lang="tr-TR" sz="1400" dirty="0">
                <a:solidFill>
                  <a:schemeClr val="tx1"/>
                </a:solidFill>
              </a:rPr>
              <a:t>İktisadi ve İdari Bilimler Fakültesi</a:t>
            </a:r>
          </a:p>
          <a:p>
            <a:pPr marL="0" indent="0" algn="r">
              <a:lnSpc>
                <a:spcPct val="170000"/>
              </a:lnSpc>
              <a:buNone/>
            </a:pPr>
            <a:r>
              <a:rPr lang="tr-TR" sz="1400" dirty="0">
                <a:solidFill>
                  <a:schemeClr val="tx1"/>
                </a:solidFill>
              </a:rPr>
              <a:t>Hukuk Fakültesi</a:t>
            </a:r>
          </a:p>
          <a:p>
            <a:pPr marL="0" indent="0" algn="r">
              <a:lnSpc>
                <a:spcPct val="170000"/>
              </a:lnSpc>
              <a:buNone/>
            </a:pPr>
            <a:r>
              <a:rPr lang="tr-TR" sz="1400" dirty="0">
                <a:solidFill>
                  <a:schemeClr val="tx1"/>
                </a:solidFill>
              </a:rPr>
              <a:t>İlahiyat Fakültesi</a:t>
            </a:r>
          </a:p>
          <a:p>
            <a:pPr marL="0" indent="0" algn="r">
              <a:lnSpc>
                <a:spcPct val="170000"/>
              </a:lnSpc>
              <a:buNone/>
            </a:pPr>
            <a:r>
              <a:rPr lang="tr-TR" sz="1400" dirty="0">
                <a:solidFill>
                  <a:schemeClr val="tx1"/>
                </a:solidFill>
              </a:rPr>
              <a:t>İletişim Fakültesi</a:t>
            </a:r>
          </a:p>
          <a:p>
            <a:pPr marL="0" indent="0" algn="r">
              <a:lnSpc>
                <a:spcPct val="170000"/>
              </a:lnSpc>
              <a:buNone/>
            </a:pPr>
            <a:r>
              <a:rPr lang="tr-TR" sz="1400" dirty="0">
                <a:solidFill>
                  <a:schemeClr val="tx1"/>
                </a:solidFill>
              </a:rPr>
              <a:t>Mimarlık ve Tasarım Fakültesi</a:t>
            </a:r>
          </a:p>
          <a:p>
            <a:pPr marL="0" indent="0" algn="r">
              <a:lnSpc>
                <a:spcPct val="170000"/>
              </a:lnSpc>
              <a:buNone/>
            </a:pPr>
            <a:endParaRPr lang="tr-TR" sz="1400" dirty="0"/>
          </a:p>
          <a:p>
            <a:pPr marL="0" indent="0" algn="r">
              <a:lnSpc>
                <a:spcPct val="170000"/>
              </a:lnSpc>
              <a:buNone/>
            </a:pPr>
            <a:endParaRPr lang="tr-TR" sz="1400" dirty="0"/>
          </a:p>
          <a:p>
            <a:pPr marL="0" indent="0" algn="r">
              <a:lnSpc>
                <a:spcPct val="170000"/>
              </a:lnSpc>
              <a:buNone/>
            </a:pPr>
            <a:r>
              <a:rPr lang="tr-TR" sz="1400" dirty="0"/>
              <a:t>Mühendislik Fakültesi</a:t>
            </a:r>
          </a:p>
          <a:p>
            <a:pPr marL="0" indent="0" algn="r">
              <a:lnSpc>
                <a:spcPct val="170000"/>
              </a:lnSpc>
              <a:buNone/>
            </a:pPr>
            <a:r>
              <a:rPr lang="tr-TR" sz="1400" dirty="0"/>
              <a:t>Müzik ve Sahne Sanatları Fakültesi</a:t>
            </a:r>
          </a:p>
          <a:p>
            <a:pPr marL="0" indent="0" algn="r">
              <a:lnSpc>
                <a:spcPct val="170000"/>
              </a:lnSpc>
              <a:buNone/>
            </a:pPr>
            <a:r>
              <a:rPr lang="tr-TR" sz="1400" dirty="0"/>
              <a:t>Sağlık Bilimleri Fakültesi</a:t>
            </a:r>
          </a:p>
          <a:p>
            <a:pPr marL="0" indent="0" algn="r">
              <a:lnSpc>
                <a:spcPct val="170000"/>
              </a:lnSpc>
              <a:buNone/>
            </a:pPr>
            <a:r>
              <a:rPr lang="tr-TR" sz="1400" dirty="0"/>
              <a:t>Spor Bilimleri Fakültesi</a:t>
            </a:r>
          </a:p>
          <a:p>
            <a:pPr marL="0" indent="0" algn="r">
              <a:lnSpc>
                <a:spcPct val="170000"/>
              </a:lnSpc>
              <a:buNone/>
            </a:pPr>
            <a:r>
              <a:rPr lang="tr-TR" sz="1400" dirty="0"/>
              <a:t>Teknik Eğitim Fakültesi</a:t>
            </a:r>
          </a:p>
          <a:p>
            <a:pPr marL="0" indent="0" algn="r">
              <a:lnSpc>
                <a:spcPct val="170000"/>
              </a:lnSpc>
              <a:buNone/>
            </a:pPr>
            <a:r>
              <a:rPr lang="tr-TR" sz="1400" dirty="0"/>
              <a:t>Teknoloji Fakültesi</a:t>
            </a:r>
          </a:p>
          <a:p>
            <a:pPr marL="0" indent="0" algn="r">
              <a:lnSpc>
                <a:spcPct val="170000"/>
              </a:lnSpc>
              <a:buNone/>
            </a:pPr>
            <a:r>
              <a:rPr lang="tr-TR" sz="1400" dirty="0"/>
              <a:t>Tıp Fakültesi</a:t>
            </a:r>
          </a:p>
          <a:p>
            <a:pPr marL="0" indent="0" algn="r">
              <a:lnSpc>
                <a:spcPct val="170000"/>
              </a:lnSpc>
              <a:buNone/>
            </a:pPr>
            <a:r>
              <a:rPr lang="tr-TR" sz="1400" dirty="0"/>
              <a:t>Turizm Fakültesi</a:t>
            </a:r>
          </a:p>
          <a:p>
            <a:pPr marL="0" indent="0" algn="r">
              <a:lnSpc>
                <a:spcPct val="170000"/>
              </a:lnSpc>
              <a:buNone/>
            </a:pPr>
            <a:r>
              <a:rPr lang="tr-TR" sz="1400" dirty="0"/>
              <a:t>Uygulamalı Bilimler Fakültesi</a:t>
            </a:r>
          </a:p>
          <a:p>
            <a:pPr marL="0" indent="0" algn="r">
              <a:lnSpc>
                <a:spcPct val="170000"/>
              </a:lnSpc>
              <a:buNone/>
            </a:pPr>
            <a:r>
              <a:rPr lang="tr-TR" sz="14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a:ext>
            </a:extLst>
          </a:blip>
          <a:srcRect/>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60</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email">
            <a:extLst>
              <a:ext uri="{28A0092B-C50C-407E-A947-70E740481C1C}">
                <a14:useLocalDpi xmlns:a14="http://schemas.microsoft.com/office/drawing/2010/main"/>
              </a:ext>
            </a:extLst>
          </a:blip>
          <a:srcRect/>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62</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cstate="email">
            <a:extLst>
              <a:ext uri="{28A0092B-C50C-407E-A947-70E740481C1C}">
                <a14:useLocalDpi xmlns:a14="http://schemas.microsoft.com/office/drawing/2010/main"/>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E27743-443D-4DF7-915A-5B32F8FB4325}"/>
              </a:ext>
            </a:extLst>
          </p:cNvPr>
          <p:cNvSpPr>
            <a:spLocks noGrp="1"/>
          </p:cNvSpPr>
          <p:nvPr>
            <p:ph type="title"/>
          </p:nvPr>
        </p:nvSpPr>
        <p:spPr/>
        <p:txBody>
          <a:bodyPr/>
          <a:lstStyle/>
          <a:p>
            <a:pPr algn="ctr"/>
            <a:r>
              <a:rPr lang="tr-TR" dirty="0"/>
              <a:t>KAMPÜSTE TEMASSIZ ÖDEME</a:t>
            </a:r>
          </a:p>
        </p:txBody>
      </p:sp>
      <p:sp>
        <p:nvSpPr>
          <p:cNvPr id="3" name="İçerik Yer Tutucusu 2">
            <a:extLst>
              <a:ext uri="{FF2B5EF4-FFF2-40B4-BE49-F238E27FC236}">
                <a16:creationId xmlns:a16="http://schemas.microsoft.com/office/drawing/2014/main" id="{B6DFF431-2101-4A51-8654-42EDC965F90A}"/>
              </a:ext>
            </a:extLst>
          </p:cNvPr>
          <p:cNvSpPr>
            <a:spLocks noGrp="1"/>
          </p:cNvSpPr>
          <p:nvPr>
            <p:ph idx="1"/>
          </p:nvPr>
        </p:nvSpPr>
        <p:spPr>
          <a:xfrm>
            <a:off x="685800" y="1700784"/>
            <a:ext cx="10820400" cy="4024125"/>
          </a:xfrm>
        </p:spPr>
        <p:txBody>
          <a:bodyPr>
            <a:normAutofit/>
          </a:bodyPr>
          <a:lstStyle/>
          <a:p>
            <a:r>
              <a:rPr lang="tr-TR" b="1" dirty="0">
                <a:solidFill>
                  <a:schemeClr val="accent6">
                    <a:lumMod val="50000"/>
                  </a:schemeClr>
                </a:solidFill>
              </a:rPr>
              <a:t>HALKBANK KAMPÜSTE UYGULAMASI</a:t>
            </a:r>
          </a:p>
          <a:p>
            <a:r>
              <a:rPr lang="tr-TR" dirty="0">
                <a:latin typeface="Candara" panose="020E0502030303020204" pitchFamily="34" charset="0"/>
              </a:rPr>
              <a:t>Mobil uygulama içindeki </a:t>
            </a:r>
            <a:r>
              <a:rPr lang="tr-TR" dirty="0" err="1">
                <a:latin typeface="Candara" panose="020E0502030303020204" pitchFamily="34" charset="0"/>
              </a:rPr>
              <a:t>karekod</a:t>
            </a:r>
            <a:r>
              <a:rPr lang="tr-TR" dirty="0">
                <a:latin typeface="Candara" panose="020E0502030303020204" pitchFamily="34" charset="0"/>
              </a:rPr>
              <a:t> ile kampüs içerisindeki yemekhane, kafeler, kantin, sosyal tesisler gibi noktalarda tüm ödemeler artık tek bir uygulamadan yapılabileceksin.</a:t>
            </a:r>
          </a:p>
          <a:p>
            <a:r>
              <a:rPr lang="tr-TR" dirty="0">
                <a:latin typeface="Candara" panose="020E0502030303020204" pitchFamily="34" charset="0"/>
              </a:rPr>
              <a:t>PAÜ yemekhanelerindeki menüler hakkında bilgi edinme, doluluk oranlarını takip etme, rezervasyon yapabilme gibi olanaklarla birlikte sağlık, kültür, spor ve sanat ile ilgili içerikler, etkinlikler, duyurular, kampüs içi anlık bildirimler de bu uygulama içinde yer alıyor.</a:t>
            </a:r>
          </a:p>
          <a:p>
            <a:r>
              <a:rPr lang="tr-TR" dirty="0">
                <a:latin typeface="Candara" panose="020E0502030303020204" pitchFamily="34" charset="0"/>
              </a:rPr>
              <a:t>Halkbank Kampüste uygulamasının indirilmesi ve Pusula Bilgi Sistemi’nde yer alan aşağıdaki linkten Temassız Ödeme ile ilgili metnin onaylanması ile işlemler otomatik olarak gerçekleştirilecek.</a:t>
            </a:r>
          </a:p>
          <a:p>
            <a:r>
              <a:rPr lang="tr-TR" dirty="0">
                <a:latin typeface="Candara" panose="020E0502030303020204" pitchFamily="34" charset="0"/>
              </a:rPr>
              <a:t>https://pusula.pau.edu.tr/yemekOnay.aspx</a:t>
            </a:r>
          </a:p>
        </p:txBody>
      </p:sp>
      <p:sp>
        <p:nvSpPr>
          <p:cNvPr id="4" name="Slayt Numarası Yer Tutucusu 3">
            <a:extLst>
              <a:ext uri="{FF2B5EF4-FFF2-40B4-BE49-F238E27FC236}">
                <a16:creationId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64</a:t>
            </a:fld>
            <a:endParaRPr lang="tr-TR"/>
          </a:p>
        </p:txBody>
      </p:sp>
    </p:spTree>
    <p:extLst>
      <p:ext uri="{BB962C8B-B14F-4D97-AF65-F5344CB8AC3E}">
        <p14:creationId xmlns:p14="http://schemas.microsoft.com/office/powerpoint/2010/main" val="4059987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Pamukkale Üniversitesi Kınıklı Yerleşkesi yemekhane binasında öğrenciler için yeşil salon ve beyaz salon olmak üzere iki salonda hizmet verilmektedir. Beyaz ve yeşil salonda önceden rezervasyon yaptırdıysan yemeğini 25 TL’ye yiyebilirsin, eğer rezervasyonun yoksa 50 TL ödemen gerekir.</a:t>
            </a:r>
          </a:p>
          <a:p>
            <a:pPr marL="0" indent="0">
              <a:buNone/>
            </a:pPr>
            <a:r>
              <a:rPr lang="tr-TR" sz="1800" dirty="0"/>
              <a:t>Halkbank Kampüste uygulaması üzerinden rezervasyonu en geç bir önceki gün saat 22.00 saatine kadar alabilirsin. </a:t>
            </a:r>
          </a:p>
          <a:p>
            <a:pPr marL="0" indent="0">
              <a:buNone/>
            </a:pPr>
            <a:endParaRPr lang="tr-TR" sz="1800" b="1" dirty="0"/>
          </a:p>
          <a:p>
            <a:pPr marL="0" indent="0">
              <a:buNone/>
            </a:pPr>
            <a:endParaRPr lang="tr-TR" sz="1800" b="1" dirty="0"/>
          </a:p>
          <a:p>
            <a:pPr marL="0" indent="0">
              <a:buNone/>
            </a:pPr>
            <a:endParaRPr lang="tr-TR" sz="1800" b="1" dirty="0"/>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65</a:t>
            </a:fld>
            <a:endParaRPr lang="tr-TR"/>
          </a:p>
        </p:txBody>
      </p:sp>
      <p:pic>
        <p:nvPicPr>
          <p:cNvPr id="4" name="Resim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cstate="email">
            <a:extLst>
              <a:ext uri="{28A0092B-C50C-407E-A947-70E740481C1C}">
                <a14:useLocalDpi xmlns:a14="http://schemas.microsoft.com/office/drawing/2010/main"/>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66</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cstate="email">
            <a:extLst>
              <a:ext uri="{28A0092B-C50C-407E-A947-70E740481C1C}">
                <a14:useLocalDpi xmlns:a14="http://schemas.microsoft.com/office/drawing/2010/main"/>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cstate="email">
            <a:extLst>
              <a:ext uri="{28A0092B-C50C-407E-A947-70E740481C1C}">
                <a14:useLocalDpi xmlns:a14="http://schemas.microsoft.com/office/drawing/2010/main"/>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cstate="email">
            <a:extLst>
              <a:ext uri="{28A0092B-C50C-407E-A947-70E740481C1C}">
                <a14:useLocalDpi xmlns:a14="http://schemas.microsoft.com/office/drawing/2010/main"/>
              </a:ext>
            </a:extLst>
          </a:blip>
          <a:srcRect/>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cstate="email">
            <a:extLst>
              <a:ext uri="{28A0092B-C50C-407E-A947-70E740481C1C}">
                <a14:useLocalDpi xmlns:a14="http://schemas.microsoft.com/office/drawing/2010/main"/>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email">
            <a:extLst>
              <a:ext uri="{28A0092B-C50C-407E-A947-70E740481C1C}">
                <a14:useLocalDpi xmlns:a14="http://schemas.microsoft.com/office/drawing/2010/main"/>
              </a:ext>
            </a:extLst>
          </a:blip>
          <a:srcRect/>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67</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email">
            <a:extLst>
              <a:ext uri="{28A0092B-C50C-407E-A947-70E740481C1C}">
                <a14:useLocalDpi xmlns:a14="http://schemas.microsoft.com/office/drawing/2010/main"/>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68</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email">
            <a:extLst>
              <a:ext uri="{28A0092B-C50C-407E-A947-70E740481C1C}">
                <a14:useLocalDpi xmlns:a14="http://schemas.microsoft.com/office/drawing/2010/main"/>
              </a:ext>
            </a:extLst>
          </a:blip>
          <a:stretch>
            <a:fillRect/>
          </a:stretch>
        </p:blipFill>
        <p:spPr>
          <a:xfrm>
            <a:off x="393542" y="1823820"/>
            <a:ext cx="2502058" cy="1729984"/>
          </a:xfrm>
          <a:prstGeom prst="rect">
            <a:avLst/>
          </a:prstGeom>
        </p:spPr>
      </p:pic>
      <p:pic>
        <p:nvPicPr>
          <p:cNvPr id="3" name="Resim 2"/>
          <p:cNvPicPr/>
          <p:nvPr/>
        </p:nvPicPr>
        <p:blipFill>
          <a:blip r:embed="rId3" cstate="email">
            <a:extLst>
              <a:ext uri="{28A0092B-C50C-407E-A947-70E740481C1C}">
                <a14:useLocalDpi xmlns:a14="http://schemas.microsoft.com/office/drawing/2010/main"/>
              </a:ext>
            </a:extLst>
          </a:blip>
          <a:stretch>
            <a:fillRect/>
          </a:stretch>
        </p:blipFill>
        <p:spPr>
          <a:xfrm>
            <a:off x="3804264" y="1940717"/>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3804265" y="1520148"/>
            <a:ext cx="2477664"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69</a:t>
            </a:fld>
            <a:endParaRPr lang="tr-T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6594" y="4086824"/>
            <a:ext cx="2771706" cy="195002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7726681" y="1520148"/>
            <a:ext cx="2103120"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3" name="Resim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46300" y="194071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70</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71</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72</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893100"/>
          </a:xfrm>
          <a:prstGeom prst="rect">
            <a:avLst/>
          </a:prstGeom>
          <a:noFill/>
        </p:spPr>
        <p:txBody>
          <a:bodyPr wrap="square" rtlCol="0">
            <a:spAutoFit/>
          </a:bodyPr>
          <a:lstStyle/>
          <a:p>
            <a:pPr algn="just"/>
            <a:r>
              <a:rPr lang="tr-TR" sz="1400" dirty="0"/>
              <a:t>Daha yeşil bir yerleşke ve sürdürülebilir çevre adına Pamukkale Üniversitesi olarak yerleşkemiz içerisinde iki noktaya “Mobil Atık Getirme Ünitesi” yerleştirilmiştir. İlki Merkez Yemekhane önü diğeri ise üniversite hastanemizin poliklinikler</a:t>
            </a:r>
          </a:p>
          <a:p>
            <a:pPr algn="just"/>
            <a:r>
              <a:rPr lang="tr-TR" sz="1400" dirty="0"/>
              <a:t>bölgesine konumlandırılmıştır.</a:t>
            </a:r>
          </a:p>
          <a:p>
            <a:pPr algn="just"/>
            <a:endParaRPr lang="tr-TR" sz="1400" dirty="0"/>
          </a:p>
          <a:p>
            <a:pPr algn="just"/>
            <a:r>
              <a:rPr lang="tr-TR" sz="1400" dirty="0"/>
              <a:t>Ayrıca 22 ayrı noktaya yerleştirilen</a:t>
            </a:r>
          </a:p>
          <a:p>
            <a:pPr algn="just"/>
            <a:r>
              <a:rPr lang="tr-TR" sz="1400" dirty="0"/>
              <a:t>yıpranma ve aşınmaya karşı dayanıklı, yüzde yüz</a:t>
            </a:r>
          </a:p>
          <a:p>
            <a:pPr algn="just"/>
            <a:r>
              <a:rPr lang="tr-TR" sz="1400" dirty="0"/>
              <a:t>sızdırmazlık özelliğine sahip 2 bin 200 litre kapasiteli</a:t>
            </a:r>
          </a:p>
          <a:p>
            <a:pPr algn="just"/>
            <a:r>
              <a:rPr lang="tr-TR" sz="1400" dirty="0"/>
              <a:t>hidrolik sistem yeraltı çöp konteynerleri ile kötü koku ve görüntü kirliliğinin önüne geçilmesi planlanmıştır.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00216" y="2128991"/>
            <a:ext cx="5505984" cy="3899954"/>
          </a:xfrm>
          <a:prstGeom prst="rect">
            <a:avLst/>
          </a:prstGeom>
        </p:spPr>
      </p:pic>
      <p:pic>
        <p:nvPicPr>
          <p:cNvPr id="3" name="Resim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73</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63000" y="1640793"/>
            <a:ext cx="2552485" cy="4495088"/>
          </a:xfrm>
          <a:prstGeom prst="rect">
            <a:avLst/>
          </a:prstGeom>
        </p:spPr>
      </p:pic>
      <p:pic>
        <p:nvPicPr>
          <p:cNvPr id="6" name="Resim 5"/>
          <p:cNvPicPr>
            <a:picLocks noChangeAspect="1"/>
          </p:cNvPicPr>
          <p:nvPr/>
        </p:nvPicPr>
        <p:blipFill rotWithShape="1">
          <a:blip r:embed="rId3" cstate="email">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74</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75</a:t>
            </a:fld>
            <a:endParaRPr lang="tr-TR"/>
          </a:p>
        </p:txBody>
      </p:sp>
      <p:sp>
        <p:nvSpPr>
          <p:cNvPr id="5" name="Dikdörtgen 4"/>
          <p:cNvSpPr/>
          <p:nvPr/>
        </p:nvSpPr>
        <p:spPr>
          <a:xfrm>
            <a:off x="5382185" y="1035578"/>
            <a:ext cx="6096000" cy="646331"/>
          </a:xfrm>
          <a:prstGeom prst="rect">
            <a:avLst/>
          </a:prstGeom>
        </p:spPr>
        <p:txBody>
          <a:bodyPr>
            <a:spAutoFit/>
          </a:bodyPr>
          <a:lstStyle/>
          <a:p>
            <a:r>
              <a:rPr lang="tr-TR" b="1" dirty="0"/>
              <a:t>Kariyer Planlama Uygulama Ve Araştırma Merkezi (KARMER)  </a:t>
            </a:r>
          </a:p>
        </p:txBody>
      </p:sp>
      <p:sp>
        <p:nvSpPr>
          <p:cNvPr id="3" name="Dikdörtgen 2"/>
          <p:cNvSpPr/>
          <p:nvPr/>
        </p:nvSpPr>
        <p:spPr>
          <a:xfrm>
            <a:off x="726141" y="2798820"/>
            <a:ext cx="6096000" cy="2031325"/>
          </a:xfrm>
          <a:prstGeom prst="rect">
            <a:avLst/>
          </a:prstGeom>
        </p:spPr>
        <p:txBody>
          <a:bodyPr>
            <a:spAutoFit/>
          </a:bodyPr>
          <a:lstStyle/>
          <a:p>
            <a:r>
              <a:rPr lang="tr-TR" dirty="0">
                <a:solidFill>
                  <a:srgbClr val="212529"/>
                </a:solidFill>
                <a:latin typeface="inherit"/>
              </a:rPr>
              <a:t>Üniversitemiz bünyesinde Kariyer Destek hizmeti vermektedir. Yetenek Kapısı üzerinden kayıt ve başvuru yapıldığı taktirde, </a:t>
            </a:r>
            <a:r>
              <a:rPr lang="tr-TR" dirty="0" err="1">
                <a:solidFill>
                  <a:srgbClr val="212529"/>
                </a:solidFill>
                <a:latin typeface="inherit"/>
              </a:rPr>
              <a:t>KARMER’den</a:t>
            </a:r>
            <a:r>
              <a:rPr lang="tr-TR" dirty="0">
                <a:solidFill>
                  <a:srgbClr val="212529"/>
                </a:solidFill>
                <a:latin typeface="inherit"/>
              </a:rPr>
              <a:t> alınacak randevu ile Kariyer Destek hizmeti alınabilmektedir. </a:t>
            </a:r>
            <a:r>
              <a:rPr lang="tr-TR" dirty="0" err="1">
                <a:solidFill>
                  <a:srgbClr val="212529"/>
                </a:solidFill>
                <a:latin typeface="inherit"/>
              </a:rPr>
              <a:t>KARMER’in</a:t>
            </a:r>
            <a:r>
              <a:rPr lang="tr-TR" dirty="0">
                <a:solidFill>
                  <a:srgbClr val="212529"/>
                </a:solidFill>
                <a:latin typeface="inherit"/>
              </a:rPr>
              <a:t> web sayfası aynı zamanda güncel kariyer etkinliklerini ve staj duyurularını da paylaşmaktadır. </a:t>
            </a:r>
          </a:p>
          <a:p>
            <a:r>
              <a:rPr lang="tr-TR" dirty="0">
                <a:solidFill>
                  <a:srgbClr val="212529"/>
                </a:solidFill>
                <a:latin typeface="inherit"/>
              </a:rPr>
              <a:t>Erişim için: </a:t>
            </a:r>
            <a:r>
              <a:rPr lang="tr-TR" dirty="0">
                <a:solidFill>
                  <a:srgbClr val="0D6EFD"/>
                </a:solidFill>
                <a:latin typeface="inherit"/>
                <a:hlinkClick r:id="rId2"/>
              </a:rPr>
              <a:t>https://www.pau.edu.tr/kariyer</a:t>
            </a:r>
            <a:endParaRPr lang="tr-TR" b="0" i="0" dirty="0">
              <a:solidFill>
                <a:srgbClr val="212529"/>
              </a:solidFill>
              <a:effectLst/>
              <a:latin typeface="inherit"/>
            </a:endParaRPr>
          </a:p>
        </p:txBody>
      </p:sp>
      <p:pic>
        <p:nvPicPr>
          <p:cNvPr id="4" name="Resim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5200" y="2375648"/>
            <a:ext cx="3808606" cy="3092824"/>
          </a:xfrm>
          <a:prstGeom prst="rect">
            <a:avLst/>
          </a:prstGeom>
        </p:spPr>
      </p:pic>
    </p:spTree>
    <p:extLst>
      <p:ext uri="{BB962C8B-B14F-4D97-AF65-F5344CB8AC3E}">
        <p14:creationId xmlns:p14="http://schemas.microsoft.com/office/powerpoint/2010/main" val="4121990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OYUNCULAR»</a:t>
            </a:r>
            <a:endParaRPr lang="tr-TR" dirty="0"/>
          </a:p>
        </p:txBody>
      </p:sp>
      <p:pic>
        <p:nvPicPr>
          <p:cNvPr id="6" name="Resim 5">
            <a:extLst>
              <a:ext uri="{FF2B5EF4-FFF2-40B4-BE49-F238E27FC236}">
                <a16:creationId xmlns:a16="http://schemas.microsoft.com/office/drawing/2014/main" id="{08614772-7BC3-4FEC-99C3-DEE3A7D53E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14804" y="1100102"/>
            <a:ext cx="6979669" cy="369332"/>
          </a:xfrm>
          <a:prstGeom prst="rect">
            <a:avLst/>
          </a:prstGeom>
        </p:spPr>
        <p:txBody>
          <a:bodyPr wrap="square">
            <a:spAutoFit/>
          </a:bodyPr>
          <a:lstStyle/>
          <a:p>
            <a:r>
              <a:rPr lang="tr-TR" b="1" dirty="0"/>
              <a:t>YÜKSEKÖĞRETİMDE KALİTE GÜVENCE SİSTEMİNİN HEDEFİ</a:t>
            </a:r>
            <a:endParaRPr lang="tr-TR" dirty="0"/>
          </a:p>
        </p:txBody>
      </p:sp>
      <p:pic>
        <p:nvPicPr>
          <p:cNvPr id="2" name="Resim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90144" y="1469434"/>
            <a:ext cx="8732548" cy="3712166"/>
          </a:xfrm>
          <a:prstGeom prst="rect">
            <a:avLst/>
          </a:prstGeom>
        </p:spPr>
      </p:pic>
      <p:sp>
        <p:nvSpPr>
          <p:cNvPr id="4" name="Dikdörtgen 3"/>
          <p:cNvSpPr/>
          <p:nvPr/>
        </p:nvSpPr>
        <p:spPr>
          <a:xfrm>
            <a:off x="4214804" y="4673769"/>
            <a:ext cx="7758546" cy="1754326"/>
          </a:xfrm>
          <a:prstGeom prst="rect">
            <a:avLst/>
          </a:prstGeom>
        </p:spPr>
        <p:txBody>
          <a:bodyPr wrap="square">
            <a:spAutoFit/>
          </a:bodyPr>
          <a:lstStyle/>
          <a:p>
            <a:r>
              <a:rPr lang="tr-TR" dirty="0">
                <a:solidFill>
                  <a:srgbClr val="000000"/>
                </a:solidFill>
                <a:latin typeface="Arial-BoldMT"/>
              </a:rPr>
              <a:t>Yükseköğretim kurumlarında kalite güvence sisteminin en önemli boyutu; öğrencilerin hedeflenen yeterliliklere ulaşabilmesinin güvence altına alınmasıdır. </a:t>
            </a:r>
          </a:p>
          <a:p>
            <a:endParaRPr lang="tr-TR" b="1" dirty="0">
              <a:solidFill>
                <a:srgbClr val="000000"/>
              </a:solidFill>
              <a:latin typeface="Arial-BoldMT"/>
            </a:endParaRPr>
          </a:p>
          <a:p>
            <a:r>
              <a:rPr lang="tr-TR" dirty="0">
                <a:solidFill>
                  <a:srgbClr val="000000"/>
                </a:solidFill>
                <a:latin typeface="Arial-BoldMT"/>
              </a:rPr>
              <a:t>Bu nedenle öğrenciler </a:t>
            </a:r>
            <a:r>
              <a:rPr lang="tr-TR" dirty="0">
                <a:solidFill>
                  <a:srgbClr val="000000"/>
                </a:solidFill>
                <a:latin typeface="ArialMT"/>
              </a:rPr>
              <a:t>yükseköğretimde kalite güvencesi süreçlerinin en önemli paydaşlarından birisi olup süreçlere katılımı beklenmektedir.</a:t>
            </a:r>
          </a:p>
        </p:txBody>
      </p:sp>
    </p:spTree>
    <p:extLst>
      <p:ext uri="{BB962C8B-B14F-4D97-AF65-F5344CB8AC3E}">
        <p14:creationId xmlns:p14="http://schemas.microsoft.com/office/powerpoint/2010/main" val="25518761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78</a:t>
            </a:fld>
            <a:endParaRPr lang="tr-TR" dirty="0"/>
          </a:p>
        </p:txBody>
      </p:sp>
      <p:sp>
        <p:nvSpPr>
          <p:cNvPr id="3" name="Dikdörtgen 2"/>
          <p:cNvSpPr/>
          <p:nvPr/>
        </p:nvSpPr>
        <p:spPr>
          <a:xfrm>
            <a:off x="5168701" y="729972"/>
            <a:ext cx="5665695" cy="584775"/>
          </a:xfrm>
          <a:prstGeom prst="rect">
            <a:avLst/>
          </a:prstGeom>
        </p:spPr>
        <p:txBody>
          <a:bodyPr wrap="square">
            <a:spAutoFit/>
          </a:bodyPr>
          <a:lstStyle/>
          <a:p>
            <a:r>
              <a:rPr lang="tr-TR" sz="3200" dirty="0"/>
              <a:t>ÖĞRENCİ KATILIMI NASIL?</a:t>
            </a:r>
          </a:p>
        </p:txBody>
      </p:sp>
      <p:pic>
        <p:nvPicPr>
          <p:cNvPr id="4" name="Resim 3">
            <a:extLst>
              <a:ext uri="{FF2B5EF4-FFF2-40B4-BE49-F238E27FC236}">
                <a16:creationId xmlns:a16="http://schemas.microsoft.com/office/drawing/2014/main" id="{D855472F-857F-49A7-BDA3-3795F38146BE}"/>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07161" y="1314747"/>
            <a:ext cx="5137299" cy="4436758"/>
          </a:xfrm>
          <a:prstGeom prst="rect">
            <a:avLst/>
          </a:prstGeom>
        </p:spPr>
      </p:pic>
      <p:sp>
        <p:nvSpPr>
          <p:cNvPr id="5" name="İçerik Yer Tutucusu 2">
            <a:extLst>
              <a:ext uri="{FF2B5EF4-FFF2-40B4-BE49-F238E27FC236}">
                <a16:creationId xmlns:a16="http://schemas.microsoft.com/office/drawing/2014/main" id="{14FF0742-3D5F-4D18-B5B2-C7614CE2418E}"/>
              </a:ext>
            </a:extLst>
          </p:cNvPr>
          <p:cNvSpPr txBox="1">
            <a:spLocks/>
          </p:cNvSpPr>
          <p:nvPr/>
        </p:nvSpPr>
        <p:spPr>
          <a:xfrm>
            <a:off x="696491" y="1835078"/>
            <a:ext cx="5099180" cy="4389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Fakülte/Bölüm Program Değerlendirme Komiteleri</a:t>
            </a:r>
          </a:p>
          <a:p>
            <a:pPr marL="285750" indent="-285750">
              <a:lnSpc>
                <a:spcPct val="150000"/>
              </a:lnSpc>
              <a:buFont typeface="Wingdings" panose="05000000000000000000" pitchFamily="2" charset="2"/>
              <a:buChar char="ü"/>
            </a:pPr>
            <a:r>
              <a:rPr lang="tr-TR" dirty="0"/>
              <a:t>Fakülte/Bölüm Kurulları</a:t>
            </a:r>
          </a:p>
          <a:p>
            <a:pPr marL="285750" indent="-285750">
              <a:lnSpc>
                <a:spcPct val="150000"/>
              </a:lnSpc>
              <a:buFont typeface="Wingdings" panose="05000000000000000000" pitchFamily="2" charset="2"/>
              <a:buChar char="ü"/>
            </a:pPr>
            <a:r>
              <a:rPr lang="tr-TR" dirty="0"/>
              <a:t>Bölüm Danışma Kurulları</a:t>
            </a:r>
          </a:p>
          <a:p>
            <a:pPr marL="285750" indent="-285750">
              <a:lnSpc>
                <a:spcPct val="150000"/>
              </a:lnSpc>
              <a:buFont typeface="Wingdings" panose="05000000000000000000" pitchFamily="2" charset="2"/>
              <a:buChar char="ü"/>
            </a:pPr>
            <a:r>
              <a:rPr lang="tr-TR" dirty="0"/>
              <a:t>Kalite Komisyonu Öğrenci Temsilcisi</a:t>
            </a:r>
          </a:p>
          <a:p>
            <a:pPr marL="285750" indent="-285750">
              <a:lnSpc>
                <a:spcPct val="150000"/>
              </a:lnSpc>
              <a:buFont typeface="Wingdings" panose="05000000000000000000" pitchFamily="2" charset="2"/>
              <a:buChar char="ü"/>
            </a:pPr>
            <a:r>
              <a:rPr lang="tr-TR" dirty="0"/>
              <a:t>Birim </a:t>
            </a:r>
            <a:r>
              <a:rPr lang="tr-TR"/>
              <a:t>Kalite Komiteleri</a:t>
            </a:r>
            <a:endParaRPr lang="tr-TR" dirty="0"/>
          </a:p>
        </p:txBody>
      </p:sp>
      <p:sp>
        <p:nvSpPr>
          <p:cNvPr id="6" name="Dikdörtgen 5">
            <a:extLst>
              <a:ext uri="{FF2B5EF4-FFF2-40B4-BE49-F238E27FC236}">
                <a16:creationId xmlns:a16="http://schemas.microsoft.com/office/drawing/2014/main" id="{C46E597D-9729-4BEF-A597-794BF338C76E}"/>
              </a:ext>
            </a:extLst>
          </p:cNvPr>
          <p:cNvSpPr/>
          <p:nvPr/>
        </p:nvSpPr>
        <p:spPr>
          <a:xfrm>
            <a:off x="8134618" y="5566839"/>
            <a:ext cx="2699778" cy="369332"/>
          </a:xfrm>
          <a:prstGeom prst="rect">
            <a:avLst/>
          </a:prstGeom>
        </p:spPr>
        <p:txBody>
          <a:bodyPr wrap="none">
            <a:spAutoFit/>
          </a:bodyPr>
          <a:lstStyle/>
          <a:p>
            <a:r>
              <a:rPr lang="tr-TR" i="1" dirty="0"/>
              <a:t>«ÖĞRENCİ HER YERDE»</a:t>
            </a:r>
            <a:endParaRPr lang="tr-TR" dirty="0"/>
          </a:p>
        </p:txBody>
      </p:sp>
    </p:spTree>
    <p:extLst>
      <p:ext uri="{BB962C8B-B14F-4D97-AF65-F5344CB8AC3E}">
        <p14:creationId xmlns:p14="http://schemas.microsoft.com/office/powerpoint/2010/main" val="707387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79</a:t>
            </a:fld>
            <a:endParaRPr lang="tr-TR"/>
          </a:p>
        </p:txBody>
      </p:sp>
      <p:sp>
        <p:nvSpPr>
          <p:cNvPr id="3" name="Unvan 1">
            <a:extLst>
              <a:ext uri="{FF2B5EF4-FFF2-40B4-BE49-F238E27FC236}">
                <a16:creationId xmlns:a16="http://schemas.microsoft.com/office/drawing/2014/main" id="{1A910938-AAC9-4ADC-AB4E-AA48621F1E10}"/>
              </a:ext>
            </a:extLst>
          </p:cNvPr>
          <p:cNvSpPr txBox="1">
            <a:spLocks/>
          </p:cNvSpPr>
          <p:nvPr/>
        </p:nvSpPr>
        <p:spPr>
          <a:xfrm>
            <a:off x="2792963" y="61228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a:t>ANKETLER</a:t>
            </a:r>
            <a:endParaRPr lang="tr-TR" dirty="0"/>
          </a:p>
        </p:txBody>
      </p:sp>
      <p:sp>
        <p:nvSpPr>
          <p:cNvPr id="4" name="İçerik Yer Tutucusu 2">
            <a:extLst>
              <a:ext uri="{FF2B5EF4-FFF2-40B4-BE49-F238E27FC236}">
                <a16:creationId xmlns:a16="http://schemas.microsoft.com/office/drawing/2014/main" id="{48DA286B-7AF5-46C7-8C80-0032C1DB2BB7}"/>
              </a:ext>
            </a:extLst>
          </p:cNvPr>
          <p:cNvSpPr txBox="1">
            <a:spLocks/>
          </p:cNvSpPr>
          <p:nvPr/>
        </p:nvSpPr>
        <p:spPr>
          <a:xfrm>
            <a:off x="685800" y="2054601"/>
            <a:ext cx="5257800" cy="402412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tr-TR"/>
              <a:t>PUSULA Bilgi Sistemi</a:t>
            </a:r>
          </a:p>
          <a:p>
            <a:pPr lvl="1">
              <a:lnSpc>
                <a:spcPct val="200000"/>
              </a:lnSpc>
              <a:buFont typeface="Wingdings" panose="05000000000000000000" pitchFamily="2" charset="2"/>
              <a:buChar char="ü"/>
            </a:pPr>
            <a:r>
              <a:rPr lang="tr-TR"/>
              <a:t>DERS DEĞERLENDİRME ANKETLERİ</a:t>
            </a:r>
          </a:p>
          <a:p>
            <a:pPr lvl="1">
              <a:lnSpc>
                <a:spcPct val="200000"/>
              </a:lnSpc>
              <a:buFont typeface="Wingdings" panose="05000000000000000000" pitchFamily="2" charset="2"/>
              <a:buChar char="ü"/>
            </a:pPr>
            <a:r>
              <a:rPr lang="tr-TR"/>
              <a:t>DERS KAZANIMLARI ANKETİ</a:t>
            </a:r>
          </a:p>
          <a:p>
            <a:pPr lvl="1">
              <a:lnSpc>
                <a:spcPct val="200000"/>
              </a:lnSpc>
              <a:buFont typeface="Wingdings" panose="05000000000000000000" pitchFamily="2" charset="2"/>
              <a:buChar char="ü"/>
            </a:pPr>
            <a:r>
              <a:rPr lang="tr-TR"/>
              <a:t>PROGRAM YETERLİLİKLERİ ANKETİ</a:t>
            </a:r>
          </a:p>
          <a:p>
            <a:pPr lvl="1">
              <a:lnSpc>
                <a:spcPct val="200000"/>
              </a:lnSpc>
              <a:buFont typeface="Wingdings" panose="05000000000000000000" pitchFamily="2" charset="2"/>
              <a:buChar char="ü"/>
            </a:pPr>
            <a:r>
              <a:rPr lang="tr-TR"/>
              <a:t>AKTS İŞ YÜKÜ ANKETİ</a:t>
            </a:r>
          </a:p>
          <a:p>
            <a:pPr>
              <a:lnSpc>
                <a:spcPct val="200000"/>
              </a:lnSpc>
              <a:buFont typeface="Wingdings" panose="05000000000000000000" pitchFamily="2" charset="2"/>
              <a:buChar char="Ø"/>
            </a:pPr>
            <a:r>
              <a:rPr lang="tr-TR"/>
              <a:t>ÖZDEĞERLENDİRME ANKETİ (YILLIK)</a:t>
            </a:r>
            <a:endParaRPr lang="tr-TR" dirty="0"/>
          </a:p>
        </p:txBody>
      </p:sp>
      <p:sp>
        <p:nvSpPr>
          <p:cNvPr id="5" name="İçerik Yer Tutucusu 2">
            <a:extLst>
              <a:ext uri="{FF2B5EF4-FFF2-40B4-BE49-F238E27FC236}">
                <a16:creationId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t>Aldığınız eğitim ve hizmetlerin kalitesini iyileştirmek, Üniversitemizin sürekli gelişimini sağlamak amacıyla görüşleriniz bizim için değerli…</a:t>
            </a:r>
          </a:p>
        </p:txBody>
      </p:sp>
      <p:pic>
        <p:nvPicPr>
          <p:cNvPr id="6" name="Resim 5">
            <a:extLst>
              <a:ext uri="{FF2B5EF4-FFF2-40B4-BE49-F238E27FC236}">
                <a16:creationId xmlns:a16="http://schemas.microsoft.com/office/drawing/2014/main" id="{1A128F04-80F2-40C3-AB4E-CB20F5E921A8}"/>
              </a:ext>
            </a:extLst>
          </p:cNvPr>
          <p:cNvPicPr>
            <a:picLocks noChangeAspect="1"/>
          </p:cNvPicPr>
          <p:nvPr/>
        </p:nvPicPr>
        <p:blipFill>
          <a:blip r:embed="rId3" cstate="email">
            <a:clrChange>
              <a:clrFrom>
                <a:srgbClr val="D6E7FB"/>
              </a:clrFrom>
              <a:clrTo>
                <a:srgbClr val="D6E7FB">
                  <a:alpha val="0"/>
                </a:srgbClr>
              </a:clrTo>
            </a:clrChange>
            <a:extLst>
              <a:ext uri="{28A0092B-C50C-407E-A947-70E740481C1C}">
                <a14:useLocalDpi xmlns:a14="http://schemas.microsoft.com/office/drawing/2010/main"/>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148731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80</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GENEL BİLDİRİM(ÖNERİ) SİSTEMİ</a:t>
            </a:r>
          </a:p>
        </p:txBody>
      </p:sp>
      <p:pic>
        <p:nvPicPr>
          <p:cNvPr id="4" name="Resim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928" y="1424276"/>
            <a:ext cx="4154840" cy="3185046"/>
          </a:xfrm>
          <a:prstGeom prst="rect">
            <a:avLst/>
          </a:prstGeom>
        </p:spPr>
      </p:pic>
      <p:pic>
        <p:nvPicPr>
          <p:cNvPr id="5" name="Resim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a:t>Üniversitede yaşadığınız deneyimlere yönelik istek, memnuniyet, öneri ya da şikayetlerinizi paylaşabilirsiniz…</a:t>
            </a:r>
          </a:p>
          <a:p>
            <a:pPr marL="0" indent="0">
              <a:buFont typeface="Arial" panose="020B0604020202020204" pitchFamily="34" charset="0"/>
              <a:buNone/>
            </a:pPr>
            <a:r>
              <a:rPr lang="tr-TR">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81</a:t>
            </a:fld>
            <a:endParaRPr lang="tr-TR"/>
          </a:p>
        </p:txBody>
      </p:sp>
      <p:sp>
        <p:nvSpPr>
          <p:cNvPr id="3" name="Metin kutusu 2">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pic>
        <p:nvPicPr>
          <p:cNvPr id="4" name="Resim 3"/>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a:ext>
            </a:extLst>
          </a:blip>
          <a:srcRect l="3200" t="508" r="1463" b="3283"/>
          <a:stretch/>
        </p:blipFill>
        <p:spPr>
          <a:xfrm>
            <a:off x="7542191" y="1533089"/>
            <a:ext cx="2592409" cy="2593711"/>
          </a:xfrm>
          <a:prstGeom prst="rect">
            <a:avLst/>
          </a:prstGeom>
        </p:spPr>
      </p:pic>
      <p:sp>
        <p:nvSpPr>
          <p:cNvPr id="5" name="İçerik Yer Tutucusu 1"/>
          <p:cNvSpPr txBox="1">
            <a:spLocks/>
          </p:cNvSpPr>
          <p:nvPr/>
        </p:nvSpPr>
        <p:spPr>
          <a:xfrm>
            <a:off x="6692348" y="4453378"/>
            <a:ext cx="4452730"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tr-TR" sz="3600" i="1" cap="all" dirty="0">
                <a:latin typeface="+mj-lt"/>
                <a:ea typeface="+mj-ea"/>
                <a:cs typeface="+mj-cs"/>
              </a:rPr>
              <a:t>Oryantasyon programı</a:t>
            </a:r>
          </a:p>
          <a:p>
            <a:pPr marL="0" indent="0" algn="ctr">
              <a:buFont typeface="Arial" panose="020B0604020202020204" pitchFamily="34" charset="0"/>
              <a:buNone/>
            </a:pPr>
            <a:r>
              <a:rPr lang="tr-TR" sz="3600" i="1" cap="all" dirty="0">
                <a:latin typeface="+mj-lt"/>
                <a:ea typeface="+mj-ea"/>
                <a:cs typeface="+mj-cs"/>
              </a:rPr>
              <a:t>ile ilgili Ayrıntılı bilgi için</a:t>
            </a:r>
          </a:p>
          <a:p>
            <a:pPr marL="0" indent="0" algn="ctr">
              <a:buFont typeface="Arial" panose="020B0604020202020204" pitchFamily="34" charset="0"/>
              <a:buNone/>
            </a:pPr>
            <a:r>
              <a:rPr lang="tr-TR" sz="3600" b="1" i="1" cap="all" dirty="0">
                <a:latin typeface="+mj-lt"/>
                <a:ea typeface="+mj-ea"/>
                <a:cs typeface="+mj-cs"/>
                <a:hlinkClick r:id="rId4"/>
              </a:rPr>
              <a:t>www.pau.edu.tr/pdrem</a:t>
            </a:r>
            <a:endParaRPr lang="tr-TR" sz="3600" b="1" i="1" cap="all" dirty="0">
              <a:latin typeface="+mj-lt"/>
              <a:ea typeface="+mj-ea"/>
              <a:cs typeface="+mj-cs"/>
            </a:endParaRPr>
          </a:p>
          <a:p>
            <a:pPr marL="0" indent="0" algn="ctr">
              <a:buFont typeface="Arial" panose="020B0604020202020204" pitchFamily="34" charset="0"/>
              <a:buNone/>
            </a:pPr>
            <a:endParaRPr lang="tr-TR" sz="3600" b="1" i="1" cap="all" dirty="0">
              <a:latin typeface="+mj-lt"/>
              <a:ea typeface="+mj-ea"/>
              <a:cs typeface="+mj-cs"/>
            </a:endParaRPr>
          </a:p>
        </p:txBody>
      </p:sp>
    </p:spTree>
    <p:extLst>
      <p:ext uri="{BB962C8B-B14F-4D97-AF65-F5344CB8AC3E}">
        <p14:creationId xmlns:p14="http://schemas.microsoft.com/office/powerpoint/2010/main" val="10209486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8DEC4-DECB-5834-C4F6-286F89F8F0C5}"/>
            </a:ext>
          </a:extLst>
        </p:cNvPr>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0197FFC1-539C-7138-498D-B79F9165C5F1}"/>
              </a:ext>
            </a:extLst>
          </p:cNvPr>
          <p:cNvSpPr>
            <a:spLocks noGrp="1"/>
          </p:cNvSpPr>
          <p:nvPr>
            <p:ph type="sldNum" sz="quarter" idx="12"/>
          </p:nvPr>
        </p:nvSpPr>
        <p:spPr/>
        <p:txBody>
          <a:bodyPr/>
          <a:lstStyle/>
          <a:p>
            <a:fld id="{F302176B-0E47-46AC-8F43-DAB4B8A37D06}" type="slidenum">
              <a:rPr lang="tr-TR" smtClean="0"/>
              <a:pPr/>
              <a:t>82</a:t>
            </a:fld>
            <a:endParaRPr lang="tr-TR"/>
          </a:p>
        </p:txBody>
      </p:sp>
      <p:sp>
        <p:nvSpPr>
          <p:cNvPr id="7" name="Metin kutusu 6">
            <a:extLst>
              <a:ext uri="{FF2B5EF4-FFF2-40B4-BE49-F238E27FC236}">
                <a16:creationId xmlns:a16="http://schemas.microsoft.com/office/drawing/2014/main" id="{095F071B-A671-2705-83AD-66B1364FA586}"/>
              </a:ext>
            </a:extLst>
          </p:cNvPr>
          <p:cNvSpPr txBox="1"/>
          <p:nvPr/>
        </p:nvSpPr>
        <p:spPr>
          <a:xfrm>
            <a:off x="1274164" y="3102087"/>
            <a:ext cx="8964117" cy="369332"/>
          </a:xfrm>
          <a:prstGeom prst="rect">
            <a:avLst/>
          </a:prstGeom>
          <a:noFill/>
        </p:spPr>
        <p:txBody>
          <a:bodyPr wrap="square">
            <a:spAutoFit/>
          </a:bodyPr>
          <a:lstStyle/>
          <a:p>
            <a:r>
              <a:rPr lang="tr-TR" dirty="0">
                <a:hlinkClick r:id="rId2"/>
              </a:rPr>
              <a:t>https://www.pau.edu.tr/pdrem/tr/sayfa/oryantasyon-programi-2023-2024</a:t>
            </a:r>
            <a:r>
              <a:rPr lang="tr-TR" dirty="0"/>
              <a:t> </a:t>
            </a:r>
          </a:p>
        </p:txBody>
      </p:sp>
      <p:sp>
        <p:nvSpPr>
          <p:cNvPr id="9" name="Metin kutusu 8">
            <a:extLst>
              <a:ext uri="{FF2B5EF4-FFF2-40B4-BE49-F238E27FC236}">
                <a16:creationId xmlns:a16="http://schemas.microsoft.com/office/drawing/2014/main" id="{B3765AC6-394D-E1CC-AEA7-496E1A6B9C78}"/>
              </a:ext>
            </a:extLst>
          </p:cNvPr>
          <p:cNvSpPr txBox="1"/>
          <p:nvPr/>
        </p:nvSpPr>
        <p:spPr>
          <a:xfrm>
            <a:off x="2709472" y="2024253"/>
            <a:ext cx="6093500" cy="369332"/>
          </a:xfrm>
          <a:prstGeom prst="rect">
            <a:avLst/>
          </a:prstGeom>
          <a:noFill/>
        </p:spPr>
        <p:txBody>
          <a:bodyPr wrap="square">
            <a:spAutoFit/>
          </a:bodyPr>
          <a:lstStyle/>
          <a:p>
            <a:pPr algn="ctr"/>
            <a:r>
              <a:rPr lang="tr-TR" b="1" i="0" dirty="0">
                <a:solidFill>
                  <a:srgbClr val="C00000"/>
                </a:solidFill>
                <a:effectLst/>
                <a:latin typeface="inherit"/>
              </a:rPr>
              <a:t>Oryantasyon Programı 2025-2026</a:t>
            </a:r>
            <a:endParaRPr lang="tr-TR" dirty="0"/>
          </a:p>
        </p:txBody>
      </p:sp>
    </p:spTree>
    <p:extLst>
      <p:ext uri="{BB962C8B-B14F-4D97-AF65-F5344CB8AC3E}">
        <p14:creationId xmlns:p14="http://schemas.microsoft.com/office/powerpoint/2010/main" val="9288618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yagram 4"/>
          <p:cNvGraphicFramePr/>
          <p:nvPr/>
        </p:nvGraphicFramePr>
        <p:xfrm>
          <a:off x="694268" y="219915"/>
          <a:ext cx="10820399" cy="2801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83</a:t>
            </a:fld>
            <a:endParaRPr lang="tr-TR"/>
          </a:p>
        </p:txBody>
      </p:sp>
      <p:pic>
        <p:nvPicPr>
          <p:cNvPr id="6" name="Resim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62299" y="2078182"/>
            <a:ext cx="5711477" cy="4378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124029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84</a:t>
            </a:fld>
            <a:endParaRPr lang="tr-T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TURİZM FAKÜLTESİ</a:t>
            </a:r>
          </a:p>
        </p:txBody>
      </p:sp>
      <p:pic>
        <p:nvPicPr>
          <p:cNvPr id="1026" name="Picture 2" descr="Turizm Fakültes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3849" y="1734144"/>
            <a:ext cx="4873626" cy="4656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8699" y="1734145"/>
            <a:ext cx="5689601" cy="4656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489979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3580889" y="230650"/>
            <a:ext cx="8610600" cy="1293028"/>
          </a:xfrm>
        </p:spPr>
        <p:txBody>
          <a:bodyPr>
            <a:normAutofit/>
          </a:bodyPr>
          <a:lstStyle/>
          <a:p>
            <a:r>
              <a:rPr lang="tr-TR" sz="3200" b="1" i="1" dirty="0">
                <a:latin typeface="+mn-lt"/>
              </a:rPr>
              <a:t>FAKÜLTE YÖNETİMİ</a:t>
            </a:r>
          </a:p>
        </p:txBody>
      </p:sp>
      <p:sp>
        <p:nvSpPr>
          <p:cNvPr id="2" name="İçerik Yer Tutucusu 1"/>
          <p:cNvSpPr>
            <a:spLocks noGrp="1"/>
          </p:cNvSpPr>
          <p:nvPr>
            <p:ph idx="1"/>
          </p:nvPr>
        </p:nvSpPr>
        <p:spPr>
          <a:xfrm>
            <a:off x="274320" y="1106564"/>
            <a:ext cx="11231880" cy="5751436"/>
          </a:xfrm>
        </p:spPr>
        <p:txBody>
          <a:bodyPr>
            <a:normAutofit/>
          </a:bodyPr>
          <a:lstStyle/>
          <a:p>
            <a:pPr marL="0" indent="0" algn="ctr">
              <a:buNone/>
            </a:pPr>
            <a:endParaRPr lang="tr-TR" b="1" dirty="0">
              <a:latin typeface="+mn-lt"/>
            </a:endParaRPr>
          </a:p>
          <a:p>
            <a:pPr marL="0" indent="0" algn="ctr">
              <a:buNone/>
            </a:pPr>
            <a:endParaRPr lang="tr-TR" b="1" dirty="0">
              <a:latin typeface="+mn-lt"/>
            </a:endParaRPr>
          </a:p>
          <a:p>
            <a:pPr marL="0" indent="0" algn="ctr">
              <a:buNone/>
            </a:pPr>
            <a:endParaRPr lang="tr-TR" b="1" dirty="0">
              <a:latin typeface="+mn-lt"/>
            </a:endParaRPr>
          </a:p>
          <a:p>
            <a:pPr marL="0" indent="0" algn="ctr">
              <a:buNone/>
            </a:pPr>
            <a:endParaRPr lang="tr-TR" sz="2000" b="1" dirty="0">
              <a:latin typeface="+mn-lt"/>
            </a:endParaRPr>
          </a:p>
          <a:p>
            <a:pPr marL="0" indent="0" algn="ctr">
              <a:buNone/>
            </a:pPr>
            <a:endParaRPr lang="tr-TR" sz="2000" b="1" dirty="0">
              <a:latin typeface="+mn-lt"/>
            </a:endParaRPr>
          </a:p>
          <a:p>
            <a:pPr marL="0" indent="0" algn="ctr">
              <a:buNone/>
            </a:pPr>
            <a:endParaRPr lang="tr-TR" sz="2000" b="1" dirty="0">
              <a:latin typeface="+mn-lt"/>
            </a:endParaRPr>
          </a:p>
          <a:p>
            <a:pPr marL="0" indent="0" algn="ctr">
              <a:buNone/>
            </a:pPr>
            <a:endParaRPr lang="tr-TR" sz="2000" b="1" dirty="0">
              <a:latin typeface="+mn-lt"/>
            </a:endParaRPr>
          </a:p>
          <a:p>
            <a:pPr marL="0" indent="0" algn="ctr">
              <a:buNone/>
            </a:pPr>
            <a:endParaRPr lang="tr-TR" sz="2000" b="1" dirty="0">
              <a:latin typeface="+mn-lt"/>
            </a:endParaRPr>
          </a:p>
          <a:p>
            <a:pPr marL="0" indent="0" algn="ctr">
              <a:buNone/>
            </a:pPr>
            <a:endParaRPr lang="tr-TR" sz="2000" b="1" dirty="0">
              <a:latin typeface="+mn-lt"/>
            </a:endParaRPr>
          </a:p>
          <a:p>
            <a:pPr marL="0" indent="0" algn="ctr">
              <a:buNone/>
            </a:pPr>
            <a:endParaRPr lang="tr-TR" sz="2000" b="1" dirty="0">
              <a:latin typeface="+mn-lt"/>
            </a:endParaRPr>
          </a:p>
        </p:txBody>
      </p:sp>
      <p:sp>
        <p:nvSpPr>
          <p:cNvPr id="8" name="Dikdörtgen 7">
            <a:extLst>
              <a:ext uri="{FF2B5EF4-FFF2-40B4-BE49-F238E27FC236}">
                <a16:creationId xmlns:a16="http://schemas.microsoft.com/office/drawing/2014/main" id="{296971A4-B870-244E-AFB7-0DA8F4C655E2}"/>
              </a:ext>
            </a:extLst>
          </p:cNvPr>
          <p:cNvSpPr/>
          <p:nvPr/>
        </p:nvSpPr>
        <p:spPr>
          <a:xfrm>
            <a:off x="5195797" y="3276035"/>
            <a:ext cx="2475358" cy="634020"/>
          </a:xfrm>
          <a:prstGeom prst="rect">
            <a:avLst/>
          </a:prstGeom>
        </p:spPr>
        <p:txBody>
          <a:bodyPr wrap="none">
            <a:spAutoFit/>
          </a:bodyPr>
          <a:lstStyle/>
          <a:p>
            <a:pPr algn="ctr">
              <a:lnSpc>
                <a:spcPct val="110000"/>
              </a:lnSpc>
            </a:pPr>
            <a:r>
              <a:rPr lang="tr-TR" sz="1600" b="1" dirty="0"/>
              <a:t>DEKAN:</a:t>
            </a:r>
            <a:r>
              <a:rPr lang="tr-TR" sz="1600" dirty="0"/>
              <a:t> </a:t>
            </a:r>
          </a:p>
          <a:p>
            <a:pPr algn="ctr">
              <a:lnSpc>
                <a:spcPct val="110000"/>
              </a:lnSpc>
            </a:pPr>
            <a:r>
              <a:rPr lang="tr-TR" sz="1600" dirty="0"/>
              <a:t>Prof. Dr. Serkan BERTAN</a:t>
            </a:r>
          </a:p>
        </p:txBody>
      </p:sp>
      <p:sp>
        <p:nvSpPr>
          <p:cNvPr id="9" name="Dikdörtgen 8">
            <a:extLst>
              <a:ext uri="{FF2B5EF4-FFF2-40B4-BE49-F238E27FC236}">
                <a16:creationId xmlns:a16="http://schemas.microsoft.com/office/drawing/2014/main" id="{D68ED7BF-ADBE-0540-9D3A-A5A8C3B28E33}"/>
              </a:ext>
            </a:extLst>
          </p:cNvPr>
          <p:cNvSpPr/>
          <p:nvPr/>
        </p:nvSpPr>
        <p:spPr>
          <a:xfrm>
            <a:off x="237204" y="4892195"/>
            <a:ext cx="3343685" cy="584775"/>
          </a:xfrm>
          <a:prstGeom prst="rect">
            <a:avLst/>
          </a:prstGeom>
        </p:spPr>
        <p:txBody>
          <a:bodyPr wrap="square">
            <a:spAutoFit/>
          </a:bodyPr>
          <a:lstStyle/>
          <a:p>
            <a:pPr algn="ctr"/>
            <a:r>
              <a:rPr lang="tr-TR" sz="1600" b="1" dirty="0"/>
              <a:t> DEKAN YARDIMCISI: </a:t>
            </a:r>
          </a:p>
          <a:p>
            <a:pPr algn="ctr"/>
            <a:r>
              <a:rPr lang="tr-TR" sz="1600" dirty="0"/>
              <a:t>Doç. Dr. Mehmet Tahir DURSUN</a:t>
            </a:r>
          </a:p>
        </p:txBody>
      </p:sp>
      <p:sp>
        <p:nvSpPr>
          <p:cNvPr id="10" name="Dikdörtgen 9">
            <a:extLst>
              <a:ext uri="{FF2B5EF4-FFF2-40B4-BE49-F238E27FC236}">
                <a16:creationId xmlns:a16="http://schemas.microsoft.com/office/drawing/2014/main" id="{20199630-0D5D-404A-8DD0-DB3546711C82}"/>
              </a:ext>
            </a:extLst>
          </p:cNvPr>
          <p:cNvSpPr/>
          <p:nvPr/>
        </p:nvSpPr>
        <p:spPr>
          <a:xfrm>
            <a:off x="5044502" y="6244279"/>
            <a:ext cx="2837794" cy="584775"/>
          </a:xfrm>
          <a:prstGeom prst="rect">
            <a:avLst/>
          </a:prstGeom>
        </p:spPr>
        <p:txBody>
          <a:bodyPr wrap="square">
            <a:spAutoFit/>
          </a:bodyPr>
          <a:lstStyle/>
          <a:p>
            <a:pPr algn="ctr"/>
            <a:r>
              <a:rPr lang="tr-TR" sz="1600" b="1" dirty="0"/>
              <a:t>FAKÜLTE SEKRETERİ: </a:t>
            </a:r>
          </a:p>
          <a:p>
            <a:pPr algn="ctr"/>
            <a:r>
              <a:rPr lang="tr-TR" sz="1600" dirty="0"/>
              <a:t>Fehmi KARALAR</a:t>
            </a:r>
          </a:p>
        </p:txBody>
      </p:sp>
      <p:sp>
        <p:nvSpPr>
          <p:cNvPr id="14" name="Dikdörtgen 13">
            <a:extLst>
              <a:ext uri="{FF2B5EF4-FFF2-40B4-BE49-F238E27FC236}">
                <a16:creationId xmlns:a16="http://schemas.microsoft.com/office/drawing/2014/main" id="{52469589-69C9-47B5-9660-AC56B1201465}"/>
              </a:ext>
            </a:extLst>
          </p:cNvPr>
          <p:cNvSpPr/>
          <p:nvPr/>
        </p:nvSpPr>
        <p:spPr>
          <a:xfrm>
            <a:off x="8609674" y="4920439"/>
            <a:ext cx="3444889" cy="830997"/>
          </a:xfrm>
          <a:prstGeom prst="rect">
            <a:avLst/>
          </a:prstGeom>
        </p:spPr>
        <p:txBody>
          <a:bodyPr wrap="square">
            <a:spAutoFit/>
          </a:bodyPr>
          <a:lstStyle/>
          <a:p>
            <a:pPr algn="ctr"/>
            <a:r>
              <a:rPr lang="tr-TR" sz="1600" b="1" dirty="0"/>
              <a:t> DEKAN YARDIMCISI:</a:t>
            </a:r>
          </a:p>
          <a:p>
            <a:pPr algn="ctr"/>
            <a:r>
              <a:rPr lang="tr-TR" sz="1600" dirty="0"/>
              <a:t>Doç. Dr. Mehmet ERTAŞ          	</a:t>
            </a:r>
          </a:p>
        </p:txBody>
      </p:sp>
      <p:pic>
        <p:nvPicPr>
          <p:cNvPr id="6" name="Resim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11525" y="4043980"/>
            <a:ext cx="1843902"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Resim 3"/>
          <p:cNvPicPr>
            <a:picLocks noChangeAspect="1"/>
          </p:cNvPicPr>
          <p:nvPr/>
        </p:nvPicPr>
        <p:blipFill>
          <a:blip r:embed="rId3"/>
          <a:stretch>
            <a:fillRect/>
          </a:stretch>
        </p:blipFill>
        <p:spPr>
          <a:xfrm>
            <a:off x="5044502" y="396035"/>
            <a:ext cx="2521246"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Resim 12" descr="kişi, şahıs, insan yüzü, giyim, adam, insan içeren bir resim&#10;&#10;Açıklama otomatik olarak oluşturuldu">
            <a:extLst>
              <a:ext uri="{FF2B5EF4-FFF2-40B4-BE49-F238E27FC236}">
                <a16:creationId xmlns:a16="http://schemas.microsoft.com/office/drawing/2014/main" id="{93E0D7A7-377E-4CB8-E5D5-DD2ECCE2B39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59938" y="1937561"/>
            <a:ext cx="2181225" cy="2933682"/>
          </a:xfrm>
          <a:prstGeom prst="rect">
            <a:avLst/>
          </a:prstGeom>
          <a:ln w="38100">
            <a:solidFill>
              <a:schemeClr val="tx1"/>
            </a:solidFill>
          </a:ln>
        </p:spPr>
      </p:pic>
      <p:pic>
        <p:nvPicPr>
          <p:cNvPr id="7" name="Picture 2">
            <a:extLst>
              <a:ext uri="{FF2B5EF4-FFF2-40B4-BE49-F238E27FC236}">
                <a16:creationId xmlns:a16="http://schemas.microsoft.com/office/drawing/2014/main" id="{BAA3C46A-354E-DB7C-D9DB-A232E9F3E74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0409" y="1949356"/>
            <a:ext cx="2181225" cy="2517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474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500448" y="20561"/>
            <a:ext cx="8610600" cy="1293028"/>
          </a:xfrm>
        </p:spPr>
        <p:txBody>
          <a:bodyPr>
            <a:normAutofit/>
          </a:bodyPr>
          <a:lstStyle/>
          <a:p>
            <a:r>
              <a:rPr lang="tr-TR" sz="3600" b="1" i="1" dirty="0">
                <a:latin typeface="+mn-lt"/>
              </a:rPr>
              <a:t>GENEL BİLGİLER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86</a:t>
            </a:fld>
            <a:endParaRPr lang="tr-TR" dirty="0"/>
          </a:p>
        </p:txBody>
      </p:sp>
      <p:graphicFrame>
        <p:nvGraphicFramePr>
          <p:cNvPr id="2" name="İçerik Yer Tutucusu 1"/>
          <p:cNvGraphicFramePr>
            <a:graphicFrameLocks noGrp="1"/>
          </p:cNvGraphicFramePr>
          <p:nvPr>
            <p:ph idx="1"/>
            <p:extLst>
              <p:ext uri="{D42A27DB-BD31-4B8C-83A1-F6EECF244321}">
                <p14:modId xmlns:p14="http://schemas.microsoft.com/office/powerpoint/2010/main" val="2973418051"/>
              </p:ext>
            </p:extLst>
          </p:nvPr>
        </p:nvGraphicFramePr>
        <p:xfrm>
          <a:off x="685800" y="1674028"/>
          <a:ext cx="10820400" cy="4955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9249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7D2A89-C8E2-3046-95D4-27AC8EDDAC33}"/>
              </a:ext>
            </a:extLst>
          </p:cNvPr>
          <p:cNvSpPr>
            <a:spLocks noGrp="1"/>
          </p:cNvSpPr>
          <p:nvPr>
            <p:ph type="title"/>
          </p:nvPr>
        </p:nvSpPr>
        <p:spPr/>
        <p:txBody>
          <a:bodyPr/>
          <a:lstStyle/>
          <a:p>
            <a:r>
              <a:rPr lang="tr-TR" b="1" i="1">
                <a:latin typeface="+mn-lt"/>
              </a:rPr>
              <a:t>GENEL BİLGİLER</a:t>
            </a:r>
            <a:endParaRPr lang="tr-TR">
              <a:latin typeface="+mn-lt"/>
            </a:endParaRPr>
          </a:p>
        </p:txBody>
      </p:sp>
      <p:graphicFrame>
        <p:nvGraphicFramePr>
          <p:cNvPr id="4" name="İçerik Yer Tutucusu 3"/>
          <p:cNvGraphicFramePr>
            <a:graphicFrameLocks noGrp="1"/>
          </p:cNvGraphicFramePr>
          <p:nvPr>
            <p:ph idx="1"/>
          </p:nvPr>
        </p:nvGraphicFramePr>
        <p:xfrm>
          <a:off x="769620" y="205740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49641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025481" y="563756"/>
            <a:ext cx="7920880" cy="646331"/>
          </a:xfrm>
          <a:prstGeom prst="rect">
            <a:avLst/>
          </a:prstGeom>
          <a:noFill/>
        </p:spPr>
        <p:txBody>
          <a:bodyPr wrap="square" rtlCol="0">
            <a:spAutoFit/>
          </a:bodyPr>
          <a:lstStyle/>
          <a:p>
            <a:pPr algn="ctr"/>
            <a:r>
              <a:rPr lang="tr-TR" sz="3600" b="1" i="1" cap="all" dirty="0">
                <a:latin typeface="+mj-lt"/>
                <a:ea typeface="+mj-ea"/>
                <a:cs typeface="+mj-cs"/>
              </a:rPr>
              <a:t>TURİZM FAKÜLTESİ</a:t>
            </a:r>
          </a:p>
        </p:txBody>
      </p:sp>
      <p:sp>
        <p:nvSpPr>
          <p:cNvPr id="5" name="Aşağı Ok 4"/>
          <p:cNvSpPr/>
          <p:nvPr/>
        </p:nvSpPr>
        <p:spPr>
          <a:xfrm>
            <a:off x="2887510"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cxnSp>
        <p:nvCxnSpPr>
          <p:cNvPr id="7" name="Düz Bağlayıcı 6"/>
          <p:cNvCxnSpPr/>
          <p:nvPr/>
        </p:nvCxnSpPr>
        <p:spPr>
          <a:xfrm>
            <a:off x="3139538" y="1340768"/>
            <a:ext cx="569276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8" name="Metin kutusu 7"/>
          <p:cNvSpPr txBox="1"/>
          <p:nvPr/>
        </p:nvSpPr>
        <p:spPr>
          <a:xfrm>
            <a:off x="1982563" y="2745548"/>
            <a:ext cx="3096344" cy="369332"/>
          </a:xfrm>
          <a:prstGeom prst="rect">
            <a:avLst/>
          </a:prstGeom>
          <a:noFill/>
        </p:spPr>
        <p:txBody>
          <a:bodyPr wrap="square" rtlCol="0">
            <a:spAutoFit/>
          </a:bodyPr>
          <a:lstStyle/>
          <a:p>
            <a:r>
              <a:rPr lang="tr-TR" b="1" dirty="0"/>
              <a:t>AKADEMİK BİRİMLER</a:t>
            </a:r>
          </a:p>
        </p:txBody>
      </p:sp>
      <p:sp>
        <p:nvSpPr>
          <p:cNvPr id="9" name="Aşağı Ok 8"/>
          <p:cNvSpPr/>
          <p:nvPr/>
        </p:nvSpPr>
        <p:spPr>
          <a:xfrm>
            <a:off x="8556879"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11" name="Dikdörtgen 10"/>
          <p:cNvSpPr/>
          <p:nvPr/>
        </p:nvSpPr>
        <p:spPr>
          <a:xfrm>
            <a:off x="7302834" y="2763238"/>
            <a:ext cx="2952327" cy="369332"/>
          </a:xfrm>
          <a:prstGeom prst="rect">
            <a:avLst/>
          </a:prstGeom>
        </p:spPr>
        <p:txBody>
          <a:bodyPr wrap="square">
            <a:spAutoFit/>
          </a:bodyPr>
          <a:lstStyle/>
          <a:p>
            <a:pPr algn="ctr"/>
            <a:r>
              <a:rPr lang="tr-TR" b="1" dirty="0"/>
              <a:t>İDARİ BİRİMLER</a:t>
            </a:r>
          </a:p>
        </p:txBody>
      </p:sp>
      <p:sp>
        <p:nvSpPr>
          <p:cNvPr id="12" name="Metin kutusu 11"/>
          <p:cNvSpPr txBox="1"/>
          <p:nvPr/>
        </p:nvSpPr>
        <p:spPr>
          <a:xfrm>
            <a:off x="1703513" y="3116324"/>
            <a:ext cx="5023858" cy="1446550"/>
          </a:xfrm>
          <a:prstGeom prst="rect">
            <a:avLst/>
          </a:prstGeom>
          <a:noFill/>
        </p:spPr>
        <p:txBody>
          <a:bodyPr wrap="square" rtlCol="0">
            <a:spAutoFit/>
          </a:bodyPr>
          <a:lstStyle/>
          <a:p>
            <a:pPr marL="285750" indent="-285750">
              <a:spcBef>
                <a:spcPct val="50000"/>
              </a:spcBef>
              <a:buFont typeface="Wingdings" panose="05000000000000000000" pitchFamily="2" charset="2"/>
              <a:buChar char="ü"/>
            </a:pPr>
            <a:r>
              <a:rPr lang="tr-TR" altLang="tr-TR" sz="1600" dirty="0"/>
              <a:t>Gastronomi ve Mutfak Sanatları Bölümü</a:t>
            </a:r>
          </a:p>
          <a:p>
            <a:pPr marL="285750" indent="-285750">
              <a:spcBef>
                <a:spcPct val="50000"/>
              </a:spcBef>
              <a:buFont typeface="Wingdings" panose="05000000000000000000" pitchFamily="2" charset="2"/>
              <a:buChar char="ü"/>
            </a:pPr>
            <a:r>
              <a:rPr lang="tr-TR" altLang="tr-TR" sz="1600" dirty="0"/>
              <a:t>Rekreasyon Yönetimi Bölümü</a:t>
            </a:r>
          </a:p>
          <a:p>
            <a:pPr marL="285750" indent="-285750">
              <a:spcBef>
                <a:spcPct val="50000"/>
              </a:spcBef>
              <a:buFont typeface="Wingdings" panose="05000000000000000000" pitchFamily="2" charset="2"/>
              <a:buChar char="ü"/>
            </a:pPr>
            <a:r>
              <a:rPr lang="tr-TR" altLang="tr-TR" sz="1600" dirty="0"/>
              <a:t>Turizm İşletmeciliği Bölümü</a:t>
            </a:r>
          </a:p>
          <a:p>
            <a:pPr marL="285750" indent="-285750">
              <a:spcBef>
                <a:spcPct val="50000"/>
              </a:spcBef>
              <a:buFont typeface="Wingdings" panose="05000000000000000000" pitchFamily="2" charset="2"/>
              <a:buChar char="ü"/>
            </a:pPr>
            <a:r>
              <a:rPr lang="tr-TR" altLang="tr-TR" sz="1600" dirty="0"/>
              <a:t>Turizm Rehberliği Bölümü</a:t>
            </a:r>
          </a:p>
        </p:txBody>
      </p:sp>
      <p:sp>
        <p:nvSpPr>
          <p:cNvPr id="13" name="Dikdörtgen 12"/>
          <p:cNvSpPr/>
          <p:nvPr/>
        </p:nvSpPr>
        <p:spPr>
          <a:xfrm>
            <a:off x="7457076" y="3172377"/>
            <a:ext cx="2808312" cy="2185214"/>
          </a:xfrm>
          <a:prstGeom prst="rect">
            <a:avLst/>
          </a:prstGeom>
        </p:spPr>
        <p:txBody>
          <a:bodyPr wrap="square">
            <a:spAutoFit/>
          </a:bodyPr>
          <a:lstStyle/>
          <a:p>
            <a:pPr marL="285750" indent="-285750">
              <a:spcBef>
                <a:spcPct val="50000"/>
              </a:spcBef>
              <a:buFont typeface="Wingdings" panose="05000000000000000000" pitchFamily="2" charset="2"/>
              <a:buChar char="ü"/>
            </a:pPr>
            <a:r>
              <a:rPr lang="tr-TR" altLang="tr-TR" sz="1600" dirty="0"/>
              <a:t>Bilişim Ofisi</a:t>
            </a:r>
          </a:p>
          <a:p>
            <a:pPr marL="285750" indent="-285750">
              <a:spcBef>
                <a:spcPct val="50000"/>
              </a:spcBef>
              <a:buFont typeface="Wingdings" panose="05000000000000000000" pitchFamily="2" charset="2"/>
              <a:buChar char="ü"/>
            </a:pPr>
            <a:r>
              <a:rPr lang="tr-TR" altLang="tr-TR" sz="1600" dirty="0"/>
              <a:t>Bölüm Sekreterliği</a:t>
            </a:r>
          </a:p>
          <a:p>
            <a:pPr marL="285750" indent="-285750">
              <a:spcBef>
                <a:spcPct val="50000"/>
              </a:spcBef>
              <a:buFont typeface="Wingdings" panose="05000000000000000000" pitchFamily="2" charset="2"/>
              <a:buChar char="ü"/>
            </a:pPr>
            <a:r>
              <a:rPr lang="tr-TR" altLang="tr-TR" sz="1600" dirty="0"/>
              <a:t>İdari İşler</a:t>
            </a:r>
          </a:p>
          <a:p>
            <a:pPr marL="285750" indent="-285750">
              <a:spcBef>
                <a:spcPct val="50000"/>
              </a:spcBef>
              <a:buFont typeface="Wingdings" panose="05000000000000000000" pitchFamily="2" charset="2"/>
              <a:buChar char="ü"/>
            </a:pPr>
            <a:r>
              <a:rPr lang="tr-TR" altLang="tr-TR" sz="1600" dirty="0"/>
              <a:t>Öğrenci İşleri</a:t>
            </a:r>
          </a:p>
          <a:p>
            <a:pPr marL="285750" indent="-285750">
              <a:spcBef>
                <a:spcPct val="50000"/>
              </a:spcBef>
              <a:buFont typeface="Wingdings" panose="05000000000000000000" pitchFamily="2" charset="2"/>
              <a:buChar char="ü"/>
            </a:pPr>
            <a:r>
              <a:rPr lang="tr-TR" altLang="tr-TR" sz="1600" dirty="0"/>
              <a:t>Tahakkuk</a:t>
            </a:r>
          </a:p>
          <a:p>
            <a:pPr marL="285750" indent="-285750">
              <a:spcBef>
                <a:spcPct val="50000"/>
              </a:spcBef>
              <a:buFont typeface="Wingdings" panose="05000000000000000000" pitchFamily="2" charset="2"/>
              <a:buChar char="ü"/>
            </a:pPr>
            <a:r>
              <a:rPr lang="tr-TR" altLang="tr-TR" sz="1600" dirty="0"/>
              <a:t>Yazı İşleri</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88</a:t>
            </a:fld>
            <a:endParaRPr lang="tr-TR"/>
          </a:p>
        </p:txBody>
      </p:sp>
    </p:spTree>
    <p:extLst>
      <p:ext uri="{BB962C8B-B14F-4D97-AF65-F5344CB8AC3E}">
        <p14:creationId xmlns:p14="http://schemas.microsoft.com/office/powerpoint/2010/main" val="41516610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89</a:t>
            </a:fld>
            <a:endParaRPr lang="tr-TR"/>
          </a:p>
        </p:txBody>
      </p:sp>
      <p:sp>
        <p:nvSpPr>
          <p:cNvPr id="3" name="Başlık 1"/>
          <p:cNvSpPr txBox="1">
            <a:spLocks/>
          </p:cNvSpPr>
          <p:nvPr/>
        </p:nvSpPr>
        <p:spPr>
          <a:xfrm>
            <a:off x="803168" y="932106"/>
            <a:ext cx="7756263" cy="1054250"/>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2800" b="1" dirty="0"/>
              <a:t>AKADEMİK VE İDARİ ALT YAPI</a:t>
            </a:r>
          </a:p>
        </p:txBody>
      </p:sp>
      <p:graphicFrame>
        <p:nvGraphicFramePr>
          <p:cNvPr id="4" name="Tablo 3"/>
          <p:cNvGraphicFramePr>
            <a:graphicFrameLocks noGrp="1"/>
          </p:cNvGraphicFramePr>
          <p:nvPr>
            <p:extLst>
              <p:ext uri="{D42A27DB-BD31-4B8C-83A1-F6EECF244321}">
                <p14:modId xmlns:p14="http://schemas.microsoft.com/office/powerpoint/2010/main" val="353336127"/>
              </p:ext>
            </p:extLst>
          </p:nvPr>
        </p:nvGraphicFramePr>
        <p:xfrm>
          <a:off x="1031195" y="2368993"/>
          <a:ext cx="4114800" cy="2406461"/>
        </p:xfrm>
        <a:graphic>
          <a:graphicData uri="http://schemas.openxmlformats.org/drawingml/2006/table">
            <a:tbl>
              <a:tblPr firstRow="1" firstCol="1" bandRow="1">
                <a:tableStyleId>{5FD0F851-EC5A-4D38-B0AD-8093EC10F338}</a:tableStyleId>
              </a:tblPr>
              <a:tblGrid>
                <a:gridCol w="3643445">
                  <a:extLst>
                    <a:ext uri="{9D8B030D-6E8A-4147-A177-3AD203B41FA5}">
                      <a16:colId xmlns:a16="http://schemas.microsoft.com/office/drawing/2014/main" val="3865782374"/>
                    </a:ext>
                  </a:extLst>
                </a:gridCol>
                <a:gridCol w="471355">
                  <a:extLst>
                    <a:ext uri="{9D8B030D-6E8A-4147-A177-3AD203B41FA5}">
                      <a16:colId xmlns:a16="http://schemas.microsoft.com/office/drawing/2014/main" val="1681652693"/>
                    </a:ext>
                  </a:extLst>
                </a:gridCol>
              </a:tblGrid>
              <a:tr h="466090">
                <a:tc gridSpan="2">
                  <a:txBody>
                    <a:bodyPr/>
                    <a:lstStyle/>
                    <a:p>
                      <a:pPr>
                        <a:lnSpc>
                          <a:spcPct val="107000"/>
                        </a:lnSpc>
                        <a:spcAft>
                          <a:spcPts val="800"/>
                        </a:spcAft>
                      </a:pPr>
                      <a:r>
                        <a:rPr lang="tr-TR" sz="1600" dirty="0">
                          <a:effectLst/>
                        </a:rPr>
                        <a:t>Akademik Personel Sayısı</a:t>
                      </a:r>
                      <a:endParaRPr lang="tr-TR" sz="1600" dirty="0">
                        <a:effectLst/>
                        <a:latin typeface="+mj-lt"/>
                        <a:ea typeface="Calibri" panose="020F0502020204030204" pitchFamily="34" charset="0"/>
                        <a:cs typeface="Times New Roman" panose="02020603050405020304" pitchFamily="18" charset="0"/>
                      </a:endParaRPr>
                    </a:p>
                  </a:txBody>
                  <a:tcPr marL="55880" marR="55880" marT="9525" marB="0" anchor="ctr"/>
                </a:tc>
                <a:tc hMerge="1">
                  <a:txBody>
                    <a:bodyPr/>
                    <a:lstStyle/>
                    <a:p>
                      <a:endParaRPr lang="tr-TR"/>
                    </a:p>
                  </a:txBody>
                  <a:tcPr/>
                </a:tc>
                <a:extLst>
                  <a:ext uri="{0D108BD9-81ED-4DB2-BD59-A6C34878D82A}">
                    <a16:rowId xmlns:a16="http://schemas.microsoft.com/office/drawing/2014/main" val="629109988"/>
                  </a:ext>
                </a:extLst>
              </a:tr>
              <a:tr h="467360">
                <a:tc>
                  <a:txBody>
                    <a:bodyPr/>
                    <a:lstStyle/>
                    <a:p>
                      <a:pPr>
                        <a:lnSpc>
                          <a:spcPct val="107000"/>
                        </a:lnSpc>
                        <a:spcAft>
                          <a:spcPts val="800"/>
                        </a:spcAft>
                      </a:pPr>
                      <a:r>
                        <a:rPr lang="tr-TR" sz="1600" dirty="0">
                          <a:effectLst/>
                        </a:rPr>
                        <a:t>Profesör</a:t>
                      </a:r>
                      <a:endParaRPr lang="tr-TR" sz="1600" dirty="0">
                        <a:effectLst/>
                        <a:latin typeface="+mj-lt"/>
                        <a:ea typeface="Calibri" panose="020F0502020204030204" pitchFamily="34" charset="0"/>
                        <a:cs typeface="Times New Roman" panose="02020603050405020304" pitchFamily="18" charset="0"/>
                      </a:endParaRPr>
                    </a:p>
                  </a:txBody>
                  <a:tcPr marL="55880" marR="55880" marT="9525" marB="0" anchor="ctr"/>
                </a:tc>
                <a:tc>
                  <a:txBody>
                    <a:bodyPr/>
                    <a:lstStyle/>
                    <a:p>
                      <a:pPr>
                        <a:lnSpc>
                          <a:spcPct val="107000"/>
                        </a:lnSpc>
                        <a:spcAft>
                          <a:spcPts val="800"/>
                        </a:spcAft>
                      </a:pPr>
                      <a:r>
                        <a:rPr lang="tr-TR" sz="1600" dirty="0">
                          <a:effectLst/>
                          <a:latin typeface="+mj-lt"/>
                          <a:ea typeface="Calibri" panose="020F0502020204030204" pitchFamily="34" charset="0"/>
                          <a:cs typeface="Times New Roman" panose="02020603050405020304" pitchFamily="18" charset="0"/>
                        </a:rPr>
                        <a:t>5</a:t>
                      </a:r>
                    </a:p>
                  </a:txBody>
                  <a:tcPr marL="55880" marR="55880" marT="9525" marB="0" anchor="ctr"/>
                </a:tc>
                <a:extLst>
                  <a:ext uri="{0D108BD9-81ED-4DB2-BD59-A6C34878D82A}">
                    <a16:rowId xmlns:a16="http://schemas.microsoft.com/office/drawing/2014/main" val="3748724440"/>
                  </a:ext>
                </a:extLst>
              </a:tr>
              <a:tr h="467360">
                <a:tc>
                  <a:txBody>
                    <a:bodyPr/>
                    <a:lstStyle/>
                    <a:p>
                      <a:pPr>
                        <a:lnSpc>
                          <a:spcPct val="107000"/>
                        </a:lnSpc>
                        <a:spcAft>
                          <a:spcPts val="800"/>
                        </a:spcAft>
                      </a:pPr>
                      <a:r>
                        <a:rPr lang="tr-TR" sz="1600" dirty="0">
                          <a:effectLst/>
                        </a:rPr>
                        <a:t>Doçent</a:t>
                      </a:r>
                      <a:endParaRPr lang="tr-TR" sz="1600" dirty="0">
                        <a:effectLst/>
                        <a:latin typeface="+mj-lt"/>
                        <a:ea typeface="Calibri" panose="020F0502020204030204" pitchFamily="34" charset="0"/>
                        <a:cs typeface="Times New Roman" panose="02020603050405020304" pitchFamily="18" charset="0"/>
                      </a:endParaRPr>
                    </a:p>
                  </a:txBody>
                  <a:tcPr marL="55880" marR="55880" marT="9525" marB="0" anchor="ctr"/>
                </a:tc>
                <a:tc>
                  <a:txBody>
                    <a:bodyPr/>
                    <a:lstStyle/>
                    <a:p>
                      <a:pPr>
                        <a:lnSpc>
                          <a:spcPct val="107000"/>
                        </a:lnSpc>
                        <a:spcAft>
                          <a:spcPts val="800"/>
                        </a:spcAft>
                      </a:pPr>
                      <a:r>
                        <a:rPr lang="tr-TR" sz="1600" dirty="0">
                          <a:effectLst/>
                        </a:rPr>
                        <a:t>9</a:t>
                      </a:r>
                      <a:endParaRPr lang="tr-TR" sz="1600" dirty="0">
                        <a:effectLst/>
                        <a:latin typeface="+mj-lt"/>
                        <a:ea typeface="Calibri" panose="020F0502020204030204" pitchFamily="34" charset="0"/>
                        <a:cs typeface="Times New Roman" panose="02020603050405020304" pitchFamily="18" charset="0"/>
                      </a:endParaRPr>
                    </a:p>
                  </a:txBody>
                  <a:tcPr marL="55880" marR="55880" marT="9525" marB="0" anchor="ctr"/>
                </a:tc>
                <a:extLst>
                  <a:ext uri="{0D108BD9-81ED-4DB2-BD59-A6C34878D82A}">
                    <a16:rowId xmlns:a16="http://schemas.microsoft.com/office/drawing/2014/main" val="131932783"/>
                  </a:ext>
                </a:extLst>
              </a:tr>
              <a:tr h="233680">
                <a:tc>
                  <a:txBody>
                    <a:bodyPr/>
                    <a:lstStyle/>
                    <a:p>
                      <a:pPr>
                        <a:lnSpc>
                          <a:spcPct val="107000"/>
                        </a:lnSpc>
                        <a:spcAft>
                          <a:spcPts val="800"/>
                        </a:spcAft>
                      </a:pPr>
                      <a:r>
                        <a:rPr lang="tr-TR" sz="1600" dirty="0">
                          <a:effectLst/>
                        </a:rPr>
                        <a:t>Dr. Öğretim Üyesi</a:t>
                      </a:r>
                      <a:endParaRPr lang="tr-TR" sz="1600" dirty="0">
                        <a:effectLst/>
                        <a:latin typeface="+mj-lt"/>
                        <a:ea typeface="Calibri" panose="020F0502020204030204" pitchFamily="34" charset="0"/>
                        <a:cs typeface="Times New Roman" panose="02020603050405020304" pitchFamily="18" charset="0"/>
                      </a:endParaRPr>
                    </a:p>
                  </a:txBody>
                  <a:tcPr marL="55880" marR="55880" marT="9525" marB="0" anchor="ctr"/>
                </a:tc>
                <a:tc>
                  <a:txBody>
                    <a:bodyPr/>
                    <a:lstStyle/>
                    <a:p>
                      <a:pPr>
                        <a:lnSpc>
                          <a:spcPct val="107000"/>
                        </a:lnSpc>
                        <a:spcAft>
                          <a:spcPts val="800"/>
                        </a:spcAft>
                      </a:pPr>
                      <a:r>
                        <a:rPr lang="tr-TR" sz="1600" dirty="0">
                          <a:effectLst/>
                          <a:latin typeface="+mj-lt"/>
                          <a:ea typeface="Calibri" panose="020F0502020204030204" pitchFamily="34" charset="0"/>
                          <a:cs typeface="Times New Roman" panose="02020603050405020304" pitchFamily="18" charset="0"/>
                        </a:rPr>
                        <a:t>8</a:t>
                      </a:r>
                    </a:p>
                  </a:txBody>
                  <a:tcPr marL="55880" marR="55880" marT="9525" marB="0" anchor="ctr"/>
                </a:tc>
                <a:extLst>
                  <a:ext uri="{0D108BD9-81ED-4DB2-BD59-A6C34878D82A}">
                    <a16:rowId xmlns:a16="http://schemas.microsoft.com/office/drawing/2014/main" val="2344411085"/>
                  </a:ext>
                </a:extLst>
              </a:tr>
              <a:tr h="233680">
                <a:tc>
                  <a:txBody>
                    <a:bodyPr/>
                    <a:lstStyle/>
                    <a:p>
                      <a:pPr>
                        <a:lnSpc>
                          <a:spcPct val="107000"/>
                        </a:lnSpc>
                        <a:spcAft>
                          <a:spcPts val="800"/>
                        </a:spcAft>
                      </a:pPr>
                      <a:r>
                        <a:rPr lang="tr-TR" sz="1600" dirty="0">
                          <a:effectLst/>
                          <a:latin typeface="+mj-lt"/>
                          <a:ea typeface="Calibri" panose="020F0502020204030204" pitchFamily="34" charset="0"/>
                          <a:cs typeface="Times New Roman" panose="02020603050405020304" pitchFamily="18" charset="0"/>
                        </a:rPr>
                        <a:t>Öğretim Görevlisi</a:t>
                      </a:r>
                    </a:p>
                  </a:txBody>
                  <a:tcPr marL="55880" marR="55880" marT="9525" marB="0" anchor="ctr"/>
                </a:tc>
                <a:tc>
                  <a:txBody>
                    <a:bodyPr/>
                    <a:lstStyle/>
                    <a:p>
                      <a:pPr>
                        <a:lnSpc>
                          <a:spcPct val="107000"/>
                        </a:lnSpc>
                        <a:spcAft>
                          <a:spcPts val="800"/>
                        </a:spcAft>
                      </a:pPr>
                      <a:r>
                        <a:rPr lang="tr-TR" sz="1600" dirty="0">
                          <a:effectLst/>
                          <a:latin typeface="+mj-lt"/>
                          <a:ea typeface="Calibri" panose="020F0502020204030204" pitchFamily="34" charset="0"/>
                          <a:cs typeface="Times New Roman" panose="02020603050405020304" pitchFamily="18" charset="0"/>
                        </a:rPr>
                        <a:t>1</a:t>
                      </a:r>
                    </a:p>
                  </a:txBody>
                  <a:tcPr marL="55880" marR="55880" marT="9525" marB="0" anchor="ctr"/>
                </a:tc>
                <a:extLst>
                  <a:ext uri="{0D108BD9-81ED-4DB2-BD59-A6C34878D82A}">
                    <a16:rowId xmlns:a16="http://schemas.microsoft.com/office/drawing/2014/main" val="2095419703"/>
                  </a:ext>
                </a:extLst>
              </a:tr>
              <a:tr h="505017">
                <a:tc>
                  <a:txBody>
                    <a:bodyPr/>
                    <a:lstStyle/>
                    <a:p>
                      <a:pPr algn="r">
                        <a:lnSpc>
                          <a:spcPct val="107000"/>
                        </a:lnSpc>
                        <a:spcAft>
                          <a:spcPts val="800"/>
                        </a:spcAft>
                      </a:pPr>
                      <a:r>
                        <a:rPr lang="tr-TR" sz="1600" dirty="0">
                          <a:effectLst/>
                        </a:rPr>
                        <a:t>Toplam</a:t>
                      </a:r>
                      <a:endParaRPr lang="tr-TR" sz="1600" dirty="0">
                        <a:effectLst/>
                        <a:latin typeface="+mj-lt"/>
                        <a:ea typeface="Calibri" panose="020F0502020204030204" pitchFamily="34" charset="0"/>
                        <a:cs typeface="Times New Roman" panose="02020603050405020304" pitchFamily="18" charset="0"/>
                      </a:endParaRPr>
                    </a:p>
                  </a:txBody>
                  <a:tcPr marL="55880" marR="55880" marT="9525" marB="0" anchor="ctr"/>
                </a:tc>
                <a:tc>
                  <a:txBody>
                    <a:bodyPr/>
                    <a:lstStyle/>
                    <a:p>
                      <a:pPr>
                        <a:lnSpc>
                          <a:spcPct val="107000"/>
                        </a:lnSpc>
                        <a:spcAft>
                          <a:spcPts val="800"/>
                        </a:spcAft>
                      </a:pPr>
                      <a:r>
                        <a:rPr lang="tr-TR" sz="1600" dirty="0">
                          <a:effectLst/>
                        </a:rPr>
                        <a:t>23</a:t>
                      </a:r>
                      <a:endParaRPr lang="tr-TR" sz="1600" dirty="0">
                        <a:effectLst/>
                        <a:latin typeface="+mj-lt"/>
                        <a:ea typeface="Calibri" panose="020F0502020204030204" pitchFamily="34" charset="0"/>
                        <a:cs typeface="Times New Roman" panose="02020603050405020304" pitchFamily="18" charset="0"/>
                      </a:endParaRPr>
                    </a:p>
                  </a:txBody>
                  <a:tcPr marL="55880" marR="55880" marT="9525" marB="0" anchor="ctr"/>
                </a:tc>
                <a:extLst>
                  <a:ext uri="{0D108BD9-81ED-4DB2-BD59-A6C34878D82A}">
                    <a16:rowId xmlns:a16="http://schemas.microsoft.com/office/drawing/2014/main" val="708815665"/>
                  </a:ext>
                </a:extLst>
              </a:tr>
            </a:tbl>
          </a:graphicData>
        </a:graphic>
      </p:graphicFrame>
      <p:graphicFrame>
        <p:nvGraphicFramePr>
          <p:cNvPr id="6" name="Tablo 5">
            <a:extLst>
              <a:ext uri="{FF2B5EF4-FFF2-40B4-BE49-F238E27FC236}">
                <a16:creationId xmlns:a16="http://schemas.microsoft.com/office/drawing/2014/main" id="{253CC6FB-6D34-46A9-A96E-2999111B54A9}"/>
              </a:ext>
            </a:extLst>
          </p:cNvPr>
          <p:cNvGraphicFramePr>
            <a:graphicFrameLocks noGrp="1"/>
          </p:cNvGraphicFramePr>
          <p:nvPr/>
        </p:nvGraphicFramePr>
        <p:xfrm>
          <a:off x="6265056" y="2368993"/>
          <a:ext cx="4557842" cy="3139691"/>
        </p:xfrm>
        <a:graphic>
          <a:graphicData uri="http://schemas.openxmlformats.org/drawingml/2006/table">
            <a:tbl>
              <a:tblPr firstRow="1" firstCol="1" bandRow="1">
                <a:tableStyleId>{5FD0F851-EC5A-4D38-B0AD-8093EC10F338}</a:tableStyleId>
              </a:tblPr>
              <a:tblGrid>
                <a:gridCol w="4160356">
                  <a:extLst>
                    <a:ext uri="{9D8B030D-6E8A-4147-A177-3AD203B41FA5}">
                      <a16:colId xmlns:a16="http://schemas.microsoft.com/office/drawing/2014/main" val="92644611"/>
                    </a:ext>
                  </a:extLst>
                </a:gridCol>
                <a:gridCol w="397486">
                  <a:extLst>
                    <a:ext uri="{9D8B030D-6E8A-4147-A177-3AD203B41FA5}">
                      <a16:colId xmlns:a16="http://schemas.microsoft.com/office/drawing/2014/main" val="3828978796"/>
                    </a:ext>
                  </a:extLst>
                </a:gridCol>
              </a:tblGrid>
              <a:tr h="434722">
                <a:tc gridSpan="2">
                  <a:txBody>
                    <a:bodyPr/>
                    <a:lstStyle/>
                    <a:p>
                      <a:pPr>
                        <a:lnSpc>
                          <a:spcPct val="107000"/>
                        </a:lnSpc>
                        <a:spcAft>
                          <a:spcPts val="800"/>
                        </a:spcAft>
                      </a:pPr>
                      <a:r>
                        <a:rPr lang="tr-TR" sz="1600" dirty="0">
                          <a:effectLst/>
                        </a:rPr>
                        <a:t>İdari Personel Sayısı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hMerge="1">
                  <a:txBody>
                    <a:bodyPr/>
                    <a:lstStyle/>
                    <a:p>
                      <a:endParaRPr lang="tr-TR"/>
                    </a:p>
                  </a:txBody>
                  <a:tcPr/>
                </a:tc>
                <a:extLst>
                  <a:ext uri="{0D108BD9-81ED-4DB2-BD59-A6C34878D82A}">
                    <a16:rowId xmlns:a16="http://schemas.microsoft.com/office/drawing/2014/main" val="3527135238"/>
                  </a:ext>
                </a:extLst>
              </a:tr>
              <a:tr h="323788">
                <a:tc>
                  <a:txBody>
                    <a:bodyPr/>
                    <a:lstStyle/>
                    <a:p>
                      <a:pPr>
                        <a:lnSpc>
                          <a:spcPct val="107000"/>
                        </a:lnSpc>
                        <a:spcAft>
                          <a:spcPts val="800"/>
                        </a:spcAft>
                      </a:pPr>
                      <a:r>
                        <a:rPr lang="tr-TR" sz="1600" dirty="0">
                          <a:effectLst/>
                        </a:rPr>
                        <a:t>Fakülte Sekreteri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tr-TR" sz="1600">
                          <a:effectLst/>
                        </a:rPr>
                        <a:t>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671167723"/>
                  </a:ext>
                </a:extLst>
              </a:tr>
              <a:tr h="375788">
                <a:tc>
                  <a:txBody>
                    <a:bodyPr/>
                    <a:lstStyle/>
                    <a:p>
                      <a:pPr>
                        <a:lnSpc>
                          <a:spcPct val="107000"/>
                        </a:lnSpc>
                        <a:spcAft>
                          <a:spcPts val="800"/>
                        </a:spcAft>
                      </a:pPr>
                      <a:r>
                        <a:rPr lang="tr-TR" sz="1600" dirty="0">
                          <a:effectLst/>
                        </a:rPr>
                        <a:t>Bilgisayar İşletmeni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tr-TR" sz="1600" dirty="0">
                          <a:effectLst/>
                        </a:rPr>
                        <a:t>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421100504"/>
                  </a:ext>
                </a:extLst>
              </a:tr>
              <a:tr h="361228">
                <a:tc>
                  <a:txBody>
                    <a:bodyPr/>
                    <a:lstStyle/>
                    <a:p>
                      <a:pPr>
                        <a:lnSpc>
                          <a:spcPct val="107000"/>
                        </a:lnSpc>
                        <a:spcAft>
                          <a:spcPts val="800"/>
                        </a:spcAft>
                      </a:pPr>
                      <a:r>
                        <a:rPr lang="tr-TR" sz="1600" dirty="0">
                          <a:effectLst/>
                        </a:rPr>
                        <a:t>Daimi İşçi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tr-TR" sz="1600" dirty="0">
                          <a:effectLst/>
                        </a:rPr>
                        <a:t>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70294538"/>
                  </a:ext>
                </a:extLst>
              </a:tr>
              <a:tr h="361228">
                <a:tc>
                  <a:txBody>
                    <a:bodyPr/>
                    <a:lstStyle/>
                    <a:p>
                      <a:pPr>
                        <a:lnSpc>
                          <a:spcPct val="107000"/>
                        </a:lnSpc>
                        <a:spcAft>
                          <a:spcPts val="800"/>
                        </a:spcAft>
                      </a:pPr>
                      <a:r>
                        <a:rPr lang="tr-TR" sz="1600" dirty="0">
                          <a:effectLst/>
                        </a:rPr>
                        <a:t>Destek Personeli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tr-TR" sz="1600" dirty="0">
                          <a:effectLst/>
                        </a:rPr>
                        <a:t>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327481572"/>
                  </a:ext>
                </a:extLst>
              </a:tr>
              <a:tr h="361493">
                <a:tc>
                  <a:txBody>
                    <a:bodyPr/>
                    <a:lstStyle/>
                    <a:p>
                      <a:pPr>
                        <a:lnSpc>
                          <a:spcPct val="107000"/>
                        </a:lnSpc>
                        <a:spcAft>
                          <a:spcPts val="800"/>
                        </a:spcAft>
                      </a:pPr>
                      <a:r>
                        <a:rPr lang="tr-TR" sz="1600" dirty="0">
                          <a:effectLst/>
                        </a:rPr>
                        <a:t>Aşçı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tr-TR" sz="1600" dirty="0">
                          <a:effectLst/>
                        </a:rPr>
                        <a:t>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3627364"/>
                  </a:ext>
                </a:extLst>
              </a:tr>
              <a:tr h="373708">
                <a:tc>
                  <a:txBody>
                    <a:bodyPr/>
                    <a:lstStyle/>
                    <a:p>
                      <a:pPr>
                        <a:lnSpc>
                          <a:spcPct val="107000"/>
                        </a:lnSpc>
                        <a:spcAft>
                          <a:spcPts val="800"/>
                        </a:spcAft>
                      </a:pPr>
                      <a:r>
                        <a:rPr lang="tr-TR" sz="1600" dirty="0">
                          <a:effectLst/>
                        </a:rPr>
                        <a:t>Sürekli İşçi (Temizlik Personeli)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tr-TR" sz="1600" dirty="0">
                          <a:effectLst/>
                        </a:rPr>
                        <a:t>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398881502"/>
                  </a:ext>
                </a:extLst>
              </a:tr>
              <a:tr h="547736">
                <a:tc>
                  <a:txBody>
                    <a:bodyPr/>
                    <a:lstStyle/>
                    <a:p>
                      <a:pPr algn="r">
                        <a:lnSpc>
                          <a:spcPct val="107000"/>
                        </a:lnSpc>
                        <a:spcAft>
                          <a:spcPts val="800"/>
                        </a:spcAft>
                      </a:pPr>
                      <a:r>
                        <a:rPr lang="tr-TR" sz="1600" dirty="0">
                          <a:effectLst/>
                        </a:rPr>
                        <a:t>Toplam</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tr-TR" sz="16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9525" marB="0"/>
                </a:tc>
                <a:extLst>
                  <a:ext uri="{0D108BD9-81ED-4DB2-BD59-A6C34878D82A}">
                    <a16:rowId xmlns:a16="http://schemas.microsoft.com/office/drawing/2014/main" val="3339623708"/>
                  </a:ext>
                </a:extLst>
              </a:tr>
            </a:tbl>
          </a:graphicData>
        </a:graphic>
      </p:graphicFrame>
    </p:spTree>
    <p:extLst>
      <p:ext uri="{BB962C8B-B14F-4D97-AF65-F5344CB8AC3E}">
        <p14:creationId xmlns:p14="http://schemas.microsoft.com/office/powerpoint/2010/main" val="769312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3580889" y="139210"/>
            <a:ext cx="8610600" cy="1293028"/>
          </a:xfrm>
        </p:spPr>
        <p:txBody>
          <a:bodyPr>
            <a:normAutofit/>
          </a:bodyPr>
          <a:lstStyle/>
          <a:p>
            <a:r>
              <a:rPr lang="tr-TR" sz="3200" b="1" i="1" dirty="0">
                <a:latin typeface="+mn-lt"/>
              </a:rPr>
              <a:t>İDARİ PERSONEL</a:t>
            </a:r>
          </a:p>
        </p:txBody>
      </p:sp>
      <p:sp>
        <p:nvSpPr>
          <p:cNvPr id="2" name="İçerik Yer Tutucusu 1"/>
          <p:cNvSpPr>
            <a:spLocks noGrp="1"/>
          </p:cNvSpPr>
          <p:nvPr>
            <p:ph idx="1"/>
          </p:nvPr>
        </p:nvSpPr>
        <p:spPr>
          <a:xfrm>
            <a:off x="274319" y="1015124"/>
            <a:ext cx="11799693" cy="5751436"/>
          </a:xfrm>
        </p:spPr>
        <p:txBody>
          <a:bodyPr>
            <a:normAutofit/>
          </a:bodyPr>
          <a:lstStyle/>
          <a:p>
            <a:pPr marL="0" indent="0" algn="ctr">
              <a:buNone/>
            </a:pPr>
            <a:endParaRPr lang="tr-TR" b="1" dirty="0">
              <a:latin typeface="+mn-lt"/>
            </a:endParaRPr>
          </a:p>
          <a:p>
            <a:pPr marL="0" indent="0" algn="ctr">
              <a:buNone/>
            </a:pPr>
            <a:endParaRPr lang="tr-TR" b="1" dirty="0">
              <a:latin typeface="+mn-lt"/>
            </a:endParaRPr>
          </a:p>
          <a:p>
            <a:pPr marL="0" indent="0" algn="ctr">
              <a:buNone/>
            </a:pPr>
            <a:endParaRPr lang="tr-TR" b="1" dirty="0">
              <a:latin typeface="+mn-lt"/>
            </a:endParaRPr>
          </a:p>
          <a:p>
            <a:pPr marL="0" indent="0" algn="ctr">
              <a:buNone/>
            </a:pPr>
            <a:endParaRPr lang="tr-TR" sz="2000" b="1" dirty="0">
              <a:latin typeface="+mn-lt"/>
            </a:endParaRPr>
          </a:p>
          <a:p>
            <a:pPr marL="0" indent="0" algn="ctr">
              <a:buNone/>
            </a:pPr>
            <a:endParaRPr lang="tr-TR" sz="2000" b="1" dirty="0">
              <a:latin typeface="+mn-lt"/>
            </a:endParaRPr>
          </a:p>
          <a:p>
            <a:pPr marL="0" indent="0" algn="ctr">
              <a:buNone/>
            </a:pPr>
            <a:endParaRPr lang="tr-TR" sz="2000" b="1" dirty="0">
              <a:latin typeface="+mn-lt"/>
            </a:endParaRPr>
          </a:p>
          <a:p>
            <a:pPr marL="0" indent="0" algn="ctr">
              <a:buNone/>
            </a:pPr>
            <a:endParaRPr lang="tr-TR" sz="2000" b="1" dirty="0">
              <a:latin typeface="+mn-lt"/>
            </a:endParaRPr>
          </a:p>
          <a:p>
            <a:pPr marL="0" indent="0" algn="ctr">
              <a:buNone/>
            </a:pPr>
            <a:endParaRPr lang="tr-TR" sz="2000" b="1" dirty="0">
              <a:latin typeface="+mn-lt"/>
            </a:endParaRPr>
          </a:p>
          <a:p>
            <a:pPr marL="0" indent="0" algn="ctr">
              <a:buNone/>
            </a:pPr>
            <a:endParaRPr lang="tr-TR" sz="2000" b="1" dirty="0">
              <a:latin typeface="+mn-lt"/>
            </a:endParaRPr>
          </a:p>
          <a:p>
            <a:pPr marL="0" indent="0" algn="ctr">
              <a:buNone/>
            </a:pPr>
            <a:endParaRPr lang="tr-TR" sz="2000" b="1" dirty="0">
              <a:latin typeface="+mn-lt"/>
            </a:endParaRPr>
          </a:p>
        </p:txBody>
      </p:sp>
      <p:sp>
        <p:nvSpPr>
          <p:cNvPr id="8" name="Dikdörtgen 7">
            <a:extLst>
              <a:ext uri="{FF2B5EF4-FFF2-40B4-BE49-F238E27FC236}">
                <a16:creationId xmlns:a16="http://schemas.microsoft.com/office/drawing/2014/main" id="{296971A4-B870-244E-AFB7-0DA8F4C655E2}"/>
              </a:ext>
            </a:extLst>
          </p:cNvPr>
          <p:cNvSpPr/>
          <p:nvPr/>
        </p:nvSpPr>
        <p:spPr>
          <a:xfrm>
            <a:off x="2390857" y="3461977"/>
            <a:ext cx="3079689" cy="830997"/>
          </a:xfrm>
          <a:prstGeom prst="rect">
            <a:avLst/>
          </a:prstGeom>
        </p:spPr>
        <p:txBody>
          <a:bodyPr wrap="none">
            <a:spAutoFit/>
          </a:bodyPr>
          <a:lstStyle/>
          <a:p>
            <a:pPr algn="ctr"/>
            <a:r>
              <a:rPr lang="tr-TR" sz="1600" b="1" dirty="0"/>
              <a:t>Uygulama Mutfağı Sorumlusu</a:t>
            </a:r>
          </a:p>
          <a:p>
            <a:pPr algn="ctr"/>
            <a:r>
              <a:rPr lang="tr-TR" sz="1600" b="1" dirty="0"/>
              <a:t>/Bölüm Sekreteri:</a:t>
            </a:r>
          </a:p>
          <a:p>
            <a:pPr algn="ctr"/>
            <a:r>
              <a:rPr lang="tr-TR" sz="1600" dirty="0" err="1"/>
              <a:t>Şekip</a:t>
            </a:r>
            <a:r>
              <a:rPr lang="tr-TR" sz="1600" dirty="0"/>
              <a:t> ÇETİNKAYA</a:t>
            </a:r>
          </a:p>
        </p:txBody>
      </p:sp>
      <p:sp>
        <p:nvSpPr>
          <p:cNvPr id="9" name="Dikdörtgen 8">
            <a:extLst>
              <a:ext uri="{FF2B5EF4-FFF2-40B4-BE49-F238E27FC236}">
                <a16:creationId xmlns:a16="http://schemas.microsoft.com/office/drawing/2014/main" id="{D68ED7BF-ADBE-0540-9D3A-A5A8C3B28E33}"/>
              </a:ext>
            </a:extLst>
          </p:cNvPr>
          <p:cNvSpPr/>
          <p:nvPr/>
        </p:nvSpPr>
        <p:spPr>
          <a:xfrm>
            <a:off x="-343649" y="3461455"/>
            <a:ext cx="3130507" cy="584775"/>
          </a:xfrm>
          <a:prstGeom prst="rect">
            <a:avLst/>
          </a:prstGeom>
        </p:spPr>
        <p:txBody>
          <a:bodyPr wrap="square">
            <a:spAutoFit/>
          </a:bodyPr>
          <a:lstStyle/>
          <a:p>
            <a:pPr algn="ctr"/>
            <a:r>
              <a:rPr lang="tr-TR" sz="1600" b="1" dirty="0"/>
              <a:t>Dekan/Bölüm Sekreteri:</a:t>
            </a:r>
          </a:p>
          <a:p>
            <a:pPr algn="ctr"/>
            <a:r>
              <a:rPr lang="tr-TR" sz="1600" dirty="0"/>
              <a:t>Murat TERZİOĞLU</a:t>
            </a:r>
          </a:p>
        </p:txBody>
      </p:sp>
      <p:pic>
        <p:nvPicPr>
          <p:cNvPr id="4" name="Resim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321" y="1661455"/>
            <a:ext cx="1492463" cy="180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7243" y="1661455"/>
            <a:ext cx="1555339" cy="180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Resim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6574" y="1661455"/>
            <a:ext cx="1445192" cy="180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Dikdörtgen 17">
            <a:extLst>
              <a:ext uri="{FF2B5EF4-FFF2-40B4-BE49-F238E27FC236}">
                <a16:creationId xmlns:a16="http://schemas.microsoft.com/office/drawing/2014/main" id="{296971A4-B870-244E-AFB7-0DA8F4C655E2}"/>
              </a:ext>
            </a:extLst>
          </p:cNvPr>
          <p:cNvSpPr/>
          <p:nvPr/>
        </p:nvSpPr>
        <p:spPr>
          <a:xfrm>
            <a:off x="5676573" y="3476012"/>
            <a:ext cx="1555234" cy="584775"/>
          </a:xfrm>
          <a:prstGeom prst="rect">
            <a:avLst/>
          </a:prstGeom>
        </p:spPr>
        <p:txBody>
          <a:bodyPr wrap="none">
            <a:spAutoFit/>
          </a:bodyPr>
          <a:lstStyle/>
          <a:p>
            <a:pPr algn="ctr"/>
            <a:r>
              <a:rPr lang="tr-TR" sz="1600" b="1" dirty="0"/>
              <a:t>Öğrenci İşleri:</a:t>
            </a:r>
          </a:p>
          <a:p>
            <a:pPr algn="ctr"/>
            <a:r>
              <a:rPr lang="tr-TR" sz="1600" dirty="0"/>
              <a:t>Ayhan HAN</a:t>
            </a:r>
          </a:p>
        </p:txBody>
      </p:sp>
      <p:pic>
        <p:nvPicPr>
          <p:cNvPr id="12" name="Resim 11"/>
          <p:cNvPicPr>
            <a:picLocks noChangeAspect="1"/>
          </p:cNvPicPr>
          <p:nvPr/>
        </p:nvPicPr>
        <p:blipFill>
          <a:blip r:embed="rId5"/>
          <a:stretch>
            <a:fillRect/>
          </a:stretch>
        </p:blipFill>
        <p:spPr>
          <a:xfrm>
            <a:off x="7919695" y="1661455"/>
            <a:ext cx="1500000" cy="180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Dikdörtgen 19">
            <a:extLst>
              <a:ext uri="{FF2B5EF4-FFF2-40B4-BE49-F238E27FC236}">
                <a16:creationId xmlns:a16="http://schemas.microsoft.com/office/drawing/2014/main" id="{296971A4-B870-244E-AFB7-0DA8F4C655E2}"/>
              </a:ext>
            </a:extLst>
          </p:cNvPr>
          <p:cNvSpPr/>
          <p:nvPr/>
        </p:nvSpPr>
        <p:spPr>
          <a:xfrm>
            <a:off x="7798383" y="3431581"/>
            <a:ext cx="1798890" cy="584775"/>
          </a:xfrm>
          <a:prstGeom prst="rect">
            <a:avLst/>
          </a:prstGeom>
        </p:spPr>
        <p:txBody>
          <a:bodyPr wrap="none">
            <a:spAutoFit/>
          </a:bodyPr>
          <a:lstStyle/>
          <a:p>
            <a:pPr algn="ctr"/>
            <a:r>
              <a:rPr lang="tr-TR" sz="1600" b="1" dirty="0"/>
              <a:t>Satın Alma:</a:t>
            </a:r>
          </a:p>
          <a:p>
            <a:pPr algn="ctr"/>
            <a:r>
              <a:rPr lang="tr-TR" sz="1600" dirty="0"/>
              <a:t>Mehmet HÖCEK</a:t>
            </a:r>
          </a:p>
        </p:txBody>
      </p:sp>
      <p:pic>
        <p:nvPicPr>
          <p:cNvPr id="13" name="Resim 12"/>
          <p:cNvPicPr>
            <a:picLocks noChangeAspect="1"/>
          </p:cNvPicPr>
          <p:nvPr/>
        </p:nvPicPr>
        <p:blipFill>
          <a:blip r:embed="rId6"/>
          <a:stretch>
            <a:fillRect/>
          </a:stretch>
        </p:blipFill>
        <p:spPr>
          <a:xfrm>
            <a:off x="7176345" y="4220928"/>
            <a:ext cx="1426230" cy="180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Dikdörtgen 20">
            <a:extLst>
              <a:ext uri="{FF2B5EF4-FFF2-40B4-BE49-F238E27FC236}">
                <a16:creationId xmlns:a16="http://schemas.microsoft.com/office/drawing/2014/main" id="{296971A4-B870-244E-AFB7-0DA8F4C655E2}"/>
              </a:ext>
            </a:extLst>
          </p:cNvPr>
          <p:cNvSpPr/>
          <p:nvPr/>
        </p:nvSpPr>
        <p:spPr>
          <a:xfrm>
            <a:off x="7024253" y="6166848"/>
            <a:ext cx="1960793" cy="584775"/>
          </a:xfrm>
          <a:prstGeom prst="rect">
            <a:avLst/>
          </a:prstGeom>
        </p:spPr>
        <p:txBody>
          <a:bodyPr wrap="none">
            <a:spAutoFit/>
          </a:bodyPr>
          <a:lstStyle/>
          <a:p>
            <a:pPr algn="ctr"/>
            <a:r>
              <a:rPr lang="tr-TR" sz="1600" b="1" dirty="0"/>
              <a:t>Temizlik Personeli:</a:t>
            </a:r>
          </a:p>
          <a:p>
            <a:pPr algn="ctr"/>
            <a:r>
              <a:rPr lang="tr-TR" sz="1600" dirty="0"/>
              <a:t>Tufan KÖLECİK</a:t>
            </a:r>
          </a:p>
        </p:txBody>
      </p:sp>
      <p:sp>
        <p:nvSpPr>
          <p:cNvPr id="5" name="Dikdörtgen 4">
            <a:extLst>
              <a:ext uri="{FF2B5EF4-FFF2-40B4-BE49-F238E27FC236}">
                <a16:creationId xmlns:a16="http://schemas.microsoft.com/office/drawing/2014/main" id="{BF37FFF8-ABE9-EDB2-DDAF-6AD1B7974739}"/>
              </a:ext>
            </a:extLst>
          </p:cNvPr>
          <p:cNvSpPr/>
          <p:nvPr/>
        </p:nvSpPr>
        <p:spPr>
          <a:xfrm>
            <a:off x="9706761" y="3461454"/>
            <a:ext cx="2411238" cy="584775"/>
          </a:xfrm>
          <a:prstGeom prst="rect">
            <a:avLst/>
          </a:prstGeom>
        </p:spPr>
        <p:txBody>
          <a:bodyPr wrap="none">
            <a:spAutoFit/>
          </a:bodyPr>
          <a:lstStyle/>
          <a:p>
            <a:pPr algn="ctr"/>
            <a:r>
              <a:rPr lang="tr-TR" sz="1600" b="1" dirty="0"/>
              <a:t>Personel İşleri:</a:t>
            </a:r>
          </a:p>
          <a:p>
            <a:pPr algn="ctr"/>
            <a:r>
              <a:rPr lang="tr-TR" sz="1600" dirty="0"/>
              <a:t>Hatice KARAKAŞOĞLU</a:t>
            </a:r>
          </a:p>
        </p:txBody>
      </p:sp>
      <p:sp>
        <p:nvSpPr>
          <p:cNvPr id="7" name="Dikdörtgen 6">
            <a:extLst>
              <a:ext uri="{FF2B5EF4-FFF2-40B4-BE49-F238E27FC236}">
                <a16:creationId xmlns:a16="http://schemas.microsoft.com/office/drawing/2014/main" id="{936C0E9C-05D5-14BB-7211-C5540B743BEA}"/>
              </a:ext>
            </a:extLst>
          </p:cNvPr>
          <p:cNvSpPr/>
          <p:nvPr/>
        </p:nvSpPr>
        <p:spPr>
          <a:xfrm>
            <a:off x="4744266" y="6228766"/>
            <a:ext cx="1864613" cy="584775"/>
          </a:xfrm>
          <a:prstGeom prst="rect">
            <a:avLst/>
          </a:prstGeom>
        </p:spPr>
        <p:txBody>
          <a:bodyPr wrap="none">
            <a:spAutoFit/>
          </a:bodyPr>
          <a:lstStyle/>
          <a:p>
            <a:pPr algn="ctr"/>
            <a:r>
              <a:rPr lang="tr-TR" sz="1600" b="1" dirty="0"/>
              <a:t>Destek Personeli:</a:t>
            </a:r>
          </a:p>
          <a:p>
            <a:pPr algn="ctr"/>
            <a:r>
              <a:rPr lang="tr-TR" sz="1600" dirty="0"/>
              <a:t>Betül ELÇİN</a:t>
            </a:r>
          </a:p>
        </p:txBody>
      </p:sp>
      <p:pic>
        <p:nvPicPr>
          <p:cNvPr id="14" name="Resim 13">
            <a:extLst>
              <a:ext uri="{FF2B5EF4-FFF2-40B4-BE49-F238E27FC236}">
                <a16:creationId xmlns:a16="http://schemas.microsoft.com/office/drawing/2014/main" id="{FFC8D2C8-E6A6-95C4-3F52-4B02869A848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45673" y="4180692"/>
            <a:ext cx="1553497" cy="1949105"/>
          </a:xfrm>
          <a:prstGeom prst="rect">
            <a:avLst/>
          </a:prstGeom>
          <a:ln w="38100">
            <a:solidFill>
              <a:schemeClr val="tx1"/>
            </a:solidFill>
          </a:ln>
        </p:spPr>
      </p:pic>
      <p:pic>
        <p:nvPicPr>
          <p:cNvPr id="15" name="Resim 14">
            <a:extLst>
              <a:ext uri="{FF2B5EF4-FFF2-40B4-BE49-F238E27FC236}">
                <a16:creationId xmlns:a16="http://schemas.microsoft.com/office/drawing/2014/main" id="{9016306D-934D-2486-E840-8EC475ED18C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37663" y="1573161"/>
            <a:ext cx="1694811" cy="1888293"/>
          </a:xfrm>
          <a:prstGeom prst="rect">
            <a:avLst/>
          </a:prstGeom>
          <a:ln w="38100">
            <a:solidFill>
              <a:schemeClr val="tx1"/>
            </a:solidFill>
          </a:ln>
        </p:spPr>
      </p:pic>
    </p:spTree>
    <p:extLst>
      <p:ext uri="{BB962C8B-B14F-4D97-AF65-F5344CB8AC3E}">
        <p14:creationId xmlns:p14="http://schemas.microsoft.com/office/powerpoint/2010/main" val="5181043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latin typeface="+mn-lt"/>
              </a:rPr>
              <a:t>FAKÜLTE BÖLÜM VE ANABİLİM DALLARI</a:t>
            </a:r>
          </a:p>
        </p:txBody>
      </p:sp>
      <p:sp>
        <p:nvSpPr>
          <p:cNvPr id="2" name="İçerik Yer Tutucusu 1"/>
          <p:cNvSpPr>
            <a:spLocks noGrp="1"/>
          </p:cNvSpPr>
          <p:nvPr>
            <p:ph idx="1"/>
          </p:nvPr>
        </p:nvSpPr>
        <p:spPr>
          <a:xfrm>
            <a:off x="2223248" y="2204865"/>
            <a:ext cx="7745505" cy="4176463"/>
          </a:xfrm>
        </p:spPr>
        <p:txBody>
          <a:bodyPr>
            <a:normAutofit/>
          </a:bodyPr>
          <a:lstStyle/>
          <a:p>
            <a:pPr marL="285750" indent="-285750">
              <a:spcBef>
                <a:spcPct val="50000"/>
              </a:spcBef>
              <a:buFont typeface="Wingdings" panose="05000000000000000000" pitchFamily="2" charset="2"/>
              <a:buChar char="ü"/>
            </a:pPr>
            <a:r>
              <a:rPr lang="tr-TR" altLang="tr-TR" b="1" dirty="0">
                <a:latin typeface="+mn-lt"/>
              </a:rPr>
              <a:t>Gastronomi ve Mutfak Sanatları Bölümü</a:t>
            </a:r>
          </a:p>
          <a:p>
            <a:pPr lvl="1">
              <a:spcBef>
                <a:spcPct val="50000"/>
              </a:spcBef>
              <a:buFont typeface="Wingdings" panose="05000000000000000000" pitchFamily="2" charset="2"/>
              <a:buChar char="§"/>
            </a:pPr>
            <a:r>
              <a:rPr lang="tr-TR" altLang="tr-TR" dirty="0">
                <a:latin typeface="+mn-lt"/>
              </a:rPr>
              <a:t>Gastronomi ve Mutfak Sanatları Anabilim Dalı</a:t>
            </a:r>
          </a:p>
          <a:p>
            <a:pPr>
              <a:spcBef>
                <a:spcPct val="50000"/>
              </a:spcBef>
              <a:buFont typeface="Wingdings" panose="05000000000000000000" pitchFamily="2" charset="2"/>
              <a:buChar char="ü"/>
            </a:pPr>
            <a:r>
              <a:rPr lang="tr-TR" altLang="tr-TR" b="1" dirty="0">
                <a:latin typeface="+mn-lt"/>
              </a:rPr>
              <a:t> Rekreasyon Yönetimi Bölümü</a:t>
            </a:r>
          </a:p>
          <a:p>
            <a:pPr lvl="1">
              <a:spcBef>
                <a:spcPct val="50000"/>
              </a:spcBef>
              <a:buFont typeface="Wingdings" panose="05000000000000000000" pitchFamily="2" charset="2"/>
              <a:buChar char="§"/>
            </a:pPr>
            <a:r>
              <a:rPr lang="tr-TR" altLang="tr-TR" dirty="0"/>
              <a:t>Rekreasyon Yönetimi Anabilim Dalı </a:t>
            </a:r>
            <a:endParaRPr lang="tr-TR" altLang="tr-TR" b="1" dirty="0">
              <a:solidFill>
                <a:srgbClr val="FF0000"/>
              </a:solidFill>
              <a:latin typeface="+mn-lt"/>
            </a:endParaRPr>
          </a:p>
          <a:p>
            <a:pPr marL="285750" indent="-285750">
              <a:spcBef>
                <a:spcPct val="50000"/>
              </a:spcBef>
              <a:buFont typeface="Wingdings" panose="05000000000000000000" pitchFamily="2" charset="2"/>
              <a:buChar char="ü"/>
            </a:pPr>
            <a:r>
              <a:rPr lang="tr-TR" altLang="tr-TR" b="1" dirty="0">
                <a:latin typeface="+mn-lt"/>
              </a:rPr>
              <a:t>Turizm İşletmeciliği Bölümü</a:t>
            </a:r>
          </a:p>
          <a:p>
            <a:pPr lvl="1">
              <a:spcBef>
                <a:spcPct val="50000"/>
              </a:spcBef>
              <a:buFont typeface="Wingdings" panose="05000000000000000000" pitchFamily="2" charset="2"/>
              <a:buChar char="§"/>
            </a:pPr>
            <a:r>
              <a:rPr lang="tr-TR" altLang="tr-TR" dirty="0">
                <a:latin typeface="+mn-lt"/>
              </a:rPr>
              <a:t>Turizm İşletmeciliği Anabilim Dalı</a:t>
            </a:r>
          </a:p>
          <a:p>
            <a:pPr>
              <a:spcBef>
                <a:spcPct val="50000"/>
              </a:spcBef>
              <a:buFont typeface="Wingdings" panose="05000000000000000000" pitchFamily="2" charset="2"/>
              <a:buChar char="ü"/>
            </a:pPr>
            <a:r>
              <a:rPr lang="tr-TR" altLang="tr-TR" b="1" dirty="0">
                <a:latin typeface="+mn-lt"/>
              </a:rPr>
              <a:t> Turizm Rehberliği Bölümü</a:t>
            </a:r>
          </a:p>
          <a:p>
            <a:pPr lvl="1">
              <a:spcBef>
                <a:spcPct val="50000"/>
              </a:spcBef>
              <a:buFont typeface="Wingdings" panose="05000000000000000000" pitchFamily="2" charset="2"/>
              <a:buChar char="§"/>
            </a:pPr>
            <a:r>
              <a:rPr lang="tr-TR" altLang="tr-TR" dirty="0">
                <a:latin typeface="+mn-lt"/>
              </a:rPr>
              <a:t>Turizm Rehberliği Anabilim Dalı</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91</a:t>
            </a:fld>
            <a:endParaRPr lang="tr-TR"/>
          </a:p>
        </p:txBody>
      </p:sp>
    </p:spTree>
    <p:extLst>
      <p:ext uri="{BB962C8B-B14F-4D97-AF65-F5344CB8AC3E}">
        <p14:creationId xmlns:p14="http://schemas.microsoft.com/office/powerpoint/2010/main" val="10626895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solidFill>
                  <a:prstClr val="black">
                    <a:tint val="75000"/>
                  </a:prstClr>
                </a:solidFill>
              </a:rPr>
              <a:pPr/>
              <a:t>92</a:t>
            </a:fld>
            <a:endParaRPr lang="tr-TR">
              <a:solidFill>
                <a:prstClr val="black">
                  <a:tint val="75000"/>
                </a:prstClr>
              </a:solidFill>
            </a:endParaRPr>
          </a:p>
        </p:txBody>
      </p:sp>
      <p:sp>
        <p:nvSpPr>
          <p:cNvPr id="3" name="Başlık 1"/>
          <p:cNvSpPr txBox="1"/>
          <p:nvPr/>
        </p:nvSpPr>
        <p:spPr>
          <a:xfrm>
            <a:off x="1167248" y="545803"/>
            <a:ext cx="9857504" cy="1054250"/>
          </a:xfrm>
          <a:prstGeom prst="rect">
            <a:avLst/>
          </a:prstGeom>
        </p:spPr>
        <p:txBody>
          <a:bodyPr/>
          <a:lstStyle>
            <a:defPPr>
              <a:defRPr lang="tr-TR"/>
            </a:defPPr>
            <a:lvl1pPr marL="0"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3600" b="1" dirty="0"/>
              <a:t>TURİZM FAKÜLTESİ ÖĞRENCİ SAYILARI</a:t>
            </a:r>
          </a:p>
          <a:p>
            <a:pPr algn="ctr"/>
            <a:r>
              <a:rPr lang="tr-TR" sz="2400" b="1" dirty="0"/>
              <a:t>(2025/2026 EĞİTİM-ÖĞRETİM YILI)</a:t>
            </a:r>
          </a:p>
        </p:txBody>
      </p:sp>
      <p:graphicFrame>
        <p:nvGraphicFramePr>
          <p:cNvPr id="4" name="Tablo 3"/>
          <p:cNvGraphicFramePr>
            <a:graphicFrameLocks noGrp="1"/>
          </p:cNvGraphicFramePr>
          <p:nvPr>
            <p:extLst>
              <p:ext uri="{D42A27DB-BD31-4B8C-83A1-F6EECF244321}">
                <p14:modId xmlns:p14="http://schemas.microsoft.com/office/powerpoint/2010/main" val="1892085457"/>
              </p:ext>
            </p:extLst>
          </p:nvPr>
        </p:nvGraphicFramePr>
        <p:xfrm>
          <a:off x="887731" y="1891339"/>
          <a:ext cx="10504811" cy="4173725"/>
        </p:xfrm>
        <a:graphic>
          <a:graphicData uri="http://schemas.openxmlformats.org/drawingml/2006/table">
            <a:tbl>
              <a:tblPr firstRow="1" firstCol="1" bandRow="1">
                <a:tableStyleId>{2A488322-F2BA-4B5B-9748-0D474271808F}</a:tableStyleId>
              </a:tblPr>
              <a:tblGrid>
                <a:gridCol w="2902914">
                  <a:extLst>
                    <a:ext uri="{9D8B030D-6E8A-4147-A177-3AD203B41FA5}">
                      <a16:colId xmlns:a16="http://schemas.microsoft.com/office/drawing/2014/main" val="1865776704"/>
                    </a:ext>
                  </a:extLst>
                </a:gridCol>
                <a:gridCol w="1264285">
                  <a:extLst>
                    <a:ext uri="{9D8B030D-6E8A-4147-A177-3AD203B41FA5}">
                      <a16:colId xmlns:a16="http://schemas.microsoft.com/office/drawing/2014/main" val="20001"/>
                    </a:ext>
                  </a:extLst>
                </a:gridCol>
                <a:gridCol w="1176012">
                  <a:extLst>
                    <a:ext uri="{9D8B030D-6E8A-4147-A177-3AD203B41FA5}">
                      <a16:colId xmlns:a16="http://schemas.microsoft.com/office/drawing/2014/main" val="2397532052"/>
                    </a:ext>
                  </a:extLst>
                </a:gridCol>
                <a:gridCol w="1290400">
                  <a:extLst>
                    <a:ext uri="{9D8B030D-6E8A-4147-A177-3AD203B41FA5}">
                      <a16:colId xmlns:a16="http://schemas.microsoft.com/office/drawing/2014/main" val="4044579069"/>
                    </a:ext>
                  </a:extLst>
                </a:gridCol>
                <a:gridCol w="1290400">
                  <a:extLst>
                    <a:ext uri="{9D8B030D-6E8A-4147-A177-3AD203B41FA5}">
                      <a16:colId xmlns:a16="http://schemas.microsoft.com/office/drawing/2014/main" val="3781750982"/>
                    </a:ext>
                  </a:extLst>
                </a:gridCol>
                <a:gridCol w="1290400">
                  <a:extLst>
                    <a:ext uri="{9D8B030D-6E8A-4147-A177-3AD203B41FA5}">
                      <a16:colId xmlns:a16="http://schemas.microsoft.com/office/drawing/2014/main" val="2368749118"/>
                    </a:ext>
                  </a:extLst>
                </a:gridCol>
                <a:gridCol w="1290400">
                  <a:extLst>
                    <a:ext uri="{9D8B030D-6E8A-4147-A177-3AD203B41FA5}">
                      <a16:colId xmlns:a16="http://schemas.microsoft.com/office/drawing/2014/main" val="20006"/>
                    </a:ext>
                  </a:extLst>
                </a:gridCol>
              </a:tblGrid>
              <a:tr h="555372">
                <a:tc>
                  <a:txBody>
                    <a:bodyPr/>
                    <a:lstStyle/>
                    <a:p>
                      <a:pPr marL="450215" indent="-450215" algn="l">
                        <a:lnSpc>
                          <a:spcPct val="115000"/>
                        </a:lnSpc>
                        <a:spcAft>
                          <a:spcPts val="1000"/>
                        </a:spcAft>
                      </a:pPr>
                      <a:r>
                        <a:rPr lang="tr-TR" sz="2000" dirty="0">
                          <a:effectLst/>
                        </a:rPr>
                        <a:t>Bölüm Adı</a:t>
                      </a:r>
                      <a:endParaRPr lang="tr-TR"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0215" indent="-450215" algn="ctr">
                        <a:lnSpc>
                          <a:spcPct val="115000"/>
                        </a:lnSpc>
                        <a:spcAft>
                          <a:spcPts val="1000"/>
                        </a:spcAft>
                      </a:pPr>
                      <a:r>
                        <a:rPr lang="tr-TR" sz="2400" dirty="0">
                          <a:effectLst/>
                        </a:rPr>
                        <a:t>Hazırlık</a:t>
                      </a:r>
                      <a:endParaRPr lang="tr-TR" sz="2400" b="1"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450215" indent="-450215" algn="ctr">
                        <a:lnSpc>
                          <a:spcPct val="115000"/>
                        </a:lnSpc>
                        <a:spcAft>
                          <a:spcPts val="1000"/>
                        </a:spcAft>
                      </a:pPr>
                      <a:r>
                        <a:rPr lang="tr-TR" sz="2400" dirty="0">
                          <a:effectLst/>
                        </a:rPr>
                        <a:t>1. sınıf</a:t>
                      </a:r>
                      <a:endParaRPr lang="tr-TR" sz="2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450215" indent="-450215" algn="ctr">
                        <a:lnSpc>
                          <a:spcPct val="115000"/>
                        </a:lnSpc>
                        <a:spcAft>
                          <a:spcPts val="1000"/>
                        </a:spcAft>
                      </a:pPr>
                      <a:r>
                        <a:rPr lang="tr-TR" sz="2400" dirty="0">
                          <a:effectLst/>
                        </a:rPr>
                        <a:t>2. sınıf</a:t>
                      </a:r>
                      <a:endParaRPr lang="tr-TR" sz="2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450215" indent="-450215" algn="ctr">
                        <a:lnSpc>
                          <a:spcPct val="115000"/>
                        </a:lnSpc>
                        <a:spcAft>
                          <a:spcPts val="1000"/>
                        </a:spcAft>
                      </a:pPr>
                      <a:r>
                        <a:rPr lang="tr-TR" sz="2400">
                          <a:effectLst/>
                        </a:rPr>
                        <a:t>3. sınıf</a:t>
                      </a:r>
                      <a:endParaRPr lang="tr-TR" sz="2400" b="1">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450215" indent="-450215" algn="ctr">
                        <a:lnSpc>
                          <a:spcPct val="115000"/>
                        </a:lnSpc>
                        <a:spcAft>
                          <a:spcPts val="1000"/>
                        </a:spcAft>
                      </a:pPr>
                      <a:r>
                        <a:rPr lang="tr-TR" sz="2400" dirty="0">
                          <a:effectLst/>
                        </a:rPr>
                        <a:t>4. sınıf</a:t>
                      </a:r>
                      <a:endParaRPr lang="tr-TR" sz="2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450215" indent="-450215" algn="ctr">
                        <a:lnSpc>
                          <a:spcPct val="115000"/>
                        </a:lnSpc>
                        <a:spcAft>
                          <a:spcPts val="1000"/>
                        </a:spcAft>
                      </a:pPr>
                      <a:r>
                        <a:rPr lang="tr-TR" sz="2400" dirty="0">
                          <a:effectLst/>
                        </a:rPr>
                        <a:t>Toplam</a:t>
                      </a:r>
                      <a:endParaRPr lang="tr-TR" sz="2400" b="1"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6536146"/>
                  </a:ext>
                </a:extLst>
              </a:tr>
              <a:tr h="747690">
                <a:tc>
                  <a:txBody>
                    <a:bodyPr/>
                    <a:lstStyle/>
                    <a:p>
                      <a:pPr marL="0" indent="-450215" algn="l">
                        <a:lnSpc>
                          <a:spcPct val="115000"/>
                        </a:lnSpc>
                        <a:spcAft>
                          <a:spcPts val="1000"/>
                        </a:spcAft>
                      </a:pPr>
                      <a:r>
                        <a:rPr lang="tr-TR" sz="2000" dirty="0">
                          <a:effectLst/>
                        </a:rPr>
                        <a:t>Gastronomi ve Mutfak Sanatları</a:t>
                      </a:r>
                      <a:endParaRPr lang="tr-TR"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0215" indent="-450215" algn="ctr">
                        <a:lnSpc>
                          <a:spcPct val="115000"/>
                        </a:lnSpc>
                        <a:spcAft>
                          <a:spcPts val="1000"/>
                        </a:spcAft>
                      </a:pPr>
                      <a:r>
                        <a:rPr lang="tr-TR" sz="2400" dirty="0">
                          <a:effectLst/>
                        </a:rPr>
                        <a:t>1</a:t>
                      </a:r>
                      <a:endParaRPr lang="tr-TR" sz="2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450215" indent="-450215" algn="ctr">
                        <a:lnSpc>
                          <a:spcPct val="115000"/>
                        </a:lnSpc>
                        <a:spcAft>
                          <a:spcPts val="1000"/>
                        </a:spcAft>
                      </a:pPr>
                      <a:r>
                        <a:rPr lang="tr-TR" sz="2400" dirty="0">
                          <a:effectLst/>
                        </a:rPr>
                        <a:t>97</a:t>
                      </a:r>
                      <a:endParaRPr lang="tr-TR" sz="2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450215" indent="-450215" algn="ctr">
                        <a:lnSpc>
                          <a:spcPct val="115000"/>
                        </a:lnSpc>
                        <a:spcAft>
                          <a:spcPts val="1000"/>
                        </a:spcAft>
                      </a:pPr>
                      <a:r>
                        <a:rPr lang="tr-TR" sz="2400" dirty="0">
                          <a:effectLst/>
                        </a:rPr>
                        <a:t>97</a:t>
                      </a:r>
                      <a:endParaRPr lang="tr-TR" sz="2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450215" indent="-450215" algn="ctr">
                        <a:lnSpc>
                          <a:spcPct val="115000"/>
                        </a:lnSpc>
                        <a:spcAft>
                          <a:spcPts val="1000"/>
                        </a:spcAft>
                      </a:pPr>
                      <a:r>
                        <a:rPr lang="tr-TR" sz="2400" dirty="0">
                          <a:effectLst/>
                        </a:rPr>
                        <a:t>95</a:t>
                      </a:r>
                      <a:endParaRPr lang="tr-TR" sz="2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450215" indent="-450215" algn="ctr">
                        <a:lnSpc>
                          <a:spcPct val="115000"/>
                        </a:lnSpc>
                        <a:spcAft>
                          <a:spcPts val="1000"/>
                        </a:spcAft>
                      </a:pPr>
                      <a:r>
                        <a:rPr lang="tr-TR" sz="2400" dirty="0">
                          <a:effectLst/>
                        </a:rPr>
                        <a:t>140</a:t>
                      </a:r>
                      <a:endParaRPr lang="tr-TR" sz="2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450215" indent="-450215" algn="ctr">
                        <a:lnSpc>
                          <a:spcPct val="115000"/>
                        </a:lnSpc>
                        <a:spcAft>
                          <a:spcPts val="1000"/>
                        </a:spcAft>
                      </a:pPr>
                      <a:r>
                        <a:rPr lang="tr-TR" sz="2400" b="1" dirty="0">
                          <a:solidFill>
                            <a:schemeClr val="tx1"/>
                          </a:solidFill>
                          <a:effectLst/>
                          <a:latin typeface="+mn-lt"/>
                          <a:ea typeface="Calibri" panose="020F0502020204030204" pitchFamily="34" charset="0"/>
                          <a:cs typeface="Times New Roman" panose="02020603050405020304" pitchFamily="18" charset="0"/>
                        </a:rPr>
                        <a:t>430</a:t>
                      </a:r>
                    </a:p>
                  </a:txBody>
                  <a:tcPr marL="68580" marR="68580" marT="0" marB="0" anchor="ctr"/>
                </a:tc>
                <a:extLst>
                  <a:ext uri="{0D108BD9-81ED-4DB2-BD59-A6C34878D82A}">
                    <a16:rowId xmlns:a16="http://schemas.microsoft.com/office/drawing/2014/main" val="2566737154"/>
                  </a:ext>
                </a:extLst>
              </a:tr>
              <a:tr h="747690">
                <a:tc>
                  <a:txBody>
                    <a:bodyPr/>
                    <a:lstStyle/>
                    <a:p>
                      <a:pPr marL="450215" indent="-450215" algn="l">
                        <a:lnSpc>
                          <a:spcPct val="115000"/>
                        </a:lnSpc>
                        <a:spcAft>
                          <a:spcPts val="1000"/>
                        </a:spcAft>
                      </a:pPr>
                      <a:r>
                        <a:rPr lang="tr-TR" sz="2000" kern="1200" dirty="0">
                          <a:effectLst/>
                        </a:rPr>
                        <a:t>Rekreasyon Yönetimi</a:t>
                      </a:r>
                      <a:endParaRPr lang="tr-TR" sz="2000" b="1" kern="1200" dirty="0">
                        <a:solidFill>
                          <a:schemeClr val="lt1"/>
                        </a:solidFill>
                        <a:effectLst/>
                        <a:latin typeface="+mn-lt"/>
                        <a:ea typeface="+mn-ea"/>
                        <a:cs typeface="+mn-cs"/>
                      </a:endParaRPr>
                    </a:p>
                  </a:txBody>
                  <a:tcPr marL="68580" marR="68580" marT="0" marB="0" anchor="ctr"/>
                </a:tc>
                <a:tc>
                  <a:txBody>
                    <a:bodyPr/>
                    <a:lstStyle/>
                    <a:p>
                      <a:pPr marL="450215" indent="-450215" algn="ctr">
                        <a:lnSpc>
                          <a:spcPct val="115000"/>
                        </a:lnSpc>
                        <a:spcAft>
                          <a:spcPts val="1000"/>
                        </a:spcAft>
                      </a:pPr>
                      <a:r>
                        <a:rPr lang="tr-TR" sz="2400" b="0" dirty="0">
                          <a:solidFill>
                            <a:schemeClr val="tx1"/>
                          </a:solidFill>
                          <a:effectLst/>
                          <a:latin typeface="+mn-lt"/>
                          <a:ea typeface="Calibri" panose="020F0502020204030204" pitchFamily="34" charset="0"/>
                          <a:cs typeface="Times New Roman" panose="02020603050405020304" pitchFamily="18" charset="0"/>
                        </a:rPr>
                        <a:t>1</a:t>
                      </a:r>
                    </a:p>
                  </a:txBody>
                  <a:tcPr marL="68580" marR="68580" marT="0" marB="0" anchor="ctr"/>
                </a:tc>
                <a:tc>
                  <a:txBody>
                    <a:bodyPr/>
                    <a:lstStyle/>
                    <a:p>
                      <a:pPr marL="450215" indent="-450215" algn="ctr">
                        <a:lnSpc>
                          <a:spcPct val="115000"/>
                        </a:lnSpc>
                        <a:spcAft>
                          <a:spcPts val="1000"/>
                        </a:spcAft>
                      </a:pPr>
                      <a:r>
                        <a:rPr lang="tr-TR" sz="2400" b="0" dirty="0">
                          <a:solidFill>
                            <a:schemeClr val="tx1"/>
                          </a:solidFill>
                          <a:effectLst/>
                          <a:latin typeface="+mn-lt"/>
                          <a:ea typeface="Calibri" panose="020F0502020204030204" pitchFamily="34" charset="0"/>
                          <a:cs typeface="Times New Roman" panose="02020603050405020304" pitchFamily="18" charset="0"/>
                        </a:rPr>
                        <a:t>31</a:t>
                      </a:r>
                    </a:p>
                  </a:txBody>
                  <a:tcPr marL="68580" marR="68580" marT="0" marB="0" anchor="ctr"/>
                </a:tc>
                <a:tc>
                  <a:txBody>
                    <a:bodyPr/>
                    <a:lstStyle/>
                    <a:p>
                      <a:pPr marL="450215" indent="-450215" algn="ctr">
                        <a:lnSpc>
                          <a:spcPct val="115000"/>
                        </a:lnSpc>
                        <a:spcAft>
                          <a:spcPts val="1000"/>
                        </a:spcAft>
                      </a:pPr>
                      <a:r>
                        <a:rPr lang="tr-TR" sz="2400" b="0" dirty="0">
                          <a:solidFill>
                            <a:schemeClr val="tx1"/>
                          </a:solidFill>
                          <a:effectLst/>
                          <a:latin typeface="+mn-lt"/>
                          <a:ea typeface="Calibri" panose="020F0502020204030204" pitchFamily="34" charset="0"/>
                          <a:cs typeface="Times New Roman" panose="02020603050405020304" pitchFamily="18" charset="0"/>
                        </a:rPr>
                        <a:t>30</a:t>
                      </a:r>
                    </a:p>
                  </a:txBody>
                  <a:tcPr marL="68580" marR="68580" marT="0" marB="0" anchor="ctr"/>
                </a:tc>
                <a:tc>
                  <a:txBody>
                    <a:bodyPr/>
                    <a:lstStyle/>
                    <a:p>
                      <a:pPr marL="450215" indent="-450215" algn="ctr">
                        <a:lnSpc>
                          <a:spcPct val="115000"/>
                        </a:lnSpc>
                        <a:spcAft>
                          <a:spcPts val="1000"/>
                        </a:spcAft>
                      </a:pPr>
                      <a:r>
                        <a:rPr lang="tr-TR" sz="2400" b="0" dirty="0">
                          <a:solidFill>
                            <a:schemeClr val="tx1"/>
                          </a:solidFill>
                          <a:effectLst/>
                          <a:latin typeface="+mn-lt"/>
                          <a:ea typeface="Calibri" panose="020F0502020204030204" pitchFamily="34" charset="0"/>
                          <a:cs typeface="Times New Roman" panose="02020603050405020304" pitchFamily="18" charset="0"/>
                        </a:rPr>
                        <a:t>28</a:t>
                      </a:r>
                    </a:p>
                  </a:txBody>
                  <a:tcPr marL="68580" marR="68580" marT="0" marB="0" anchor="ctr"/>
                </a:tc>
                <a:tc>
                  <a:txBody>
                    <a:bodyPr/>
                    <a:lstStyle/>
                    <a:p>
                      <a:pPr marL="450215" indent="-450215" algn="ctr">
                        <a:lnSpc>
                          <a:spcPct val="115000"/>
                        </a:lnSpc>
                        <a:spcAft>
                          <a:spcPts val="1000"/>
                        </a:spcAft>
                      </a:pPr>
                      <a:r>
                        <a:rPr lang="tr-TR" sz="2400" b="0" dirty="0">
                          <a:solidFill>
                            <a:schemeClr val="tx1"/>
                          </a:solidFill>
                          <a:effectLst/>
                          <a:latin typeface="+mn-lt"/>
                          <a:ea typeface="Calibri" panose="020F0502020204030204" pitchFamily="34" charset="0"/>
                          <a:cs typeface="Times New Roman" panose="02020603050405020304" pitchFamily="18" charset="0"/>
                        </a:rPr>
                        <a:t>23</a:t>
                      </a:r>
                    </a:p>
                  </a:txBody>
                  <a:tcPr marL="68580" marR="68580" marT="0" marB="0" anchor="ctr"/>
                </a:tc>
                <a:tc>
                  <a:txBody>
                    <a:bodyPr/>
                    <a:lstStyle/>
                    <a:p>
                      <a:pPr marL="450215" indent="-450215" algn="ctr">
                        <a:lnSpc>
                          <a:spcPct val="115000"/>
                        </a:lnSpc>
                        <a:spcAft>
                          <a:spcPts val="1000"/>
                        </a:spcAft>
                      </a:pPr>
                      <a:r>
                        <a:rPr lang="tr-TR" sz="2400" b="1" dirty="0">
                          <a:solidFill>
                            <a:schemeClr val="tx1"/>
                          </a:solidFill>
                          <a:effectLst/>
                          <a:latin typeface="+mn-lt"/>
                          <a:ea typeface="Calibri" panose="020F0502020204030204" pitchFamily="34" charset="0"/>
                          <a:cs typeface="Times New Roman" panose="02020603050405020304" pitchFamily="18" charset="0"/>
                        </a:rPr>
                        <a:t>113</a:t>
                      </a:r>
                    </a:p>
                  </a:txBody>
                  <a:tcPr marL="68580" marR="68580" marT="0" marB="0" anchor="ctr"/>
                </a:tc>
                <a:extLst>
                  <a:ext uri="{0D108BD9-81ED-4DB2-BD59-A6C34878D82A}">
                    <a16:rowId xmlns:a16="http://schemas.microsoft.com/office/drawing/2014/main" val="10002"/>
                  </a:ext>
                </a:extLst>
              </a:tr>
              <a:tr h="770489">
                <a:tc>
                  <a:txBody>
                    <a:bodyPr/>
                    <a:lstStyle/>
                    <a:p>
                      <a:pPr marL="450215" indent="-450215" algn="l">
                        <a:lnSpc>
                          <a:spcPct val="115000"/>
                        </a:lnSpc>
                        <a:spcAft>
                          <a:spcPts val="1000"/>
                        </a:spcAft>
                      </a:pPr>
                      <a:r>
                        <a:rPr lang="tr-TR" sz="2000" dirty="0">
                          <a:effectLst/>
                        </a:rPr>
                        <a:t>Turizm İşletmeciliği</a:t>
                      </a:r>
                      <a:endParaRPr lang="tr-TR"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0215" indent="-450215" algn="ctr">
                        <a:lnSpc>
                          <a:spcPct val="115000"/>
                        </a:lnSpc>
                        <a:spcAft>
                          <a:spcPts val="1000"/>
                        </a:spcAft>
                      </a:pPr>
                      <a:r>
                        <a:rPr lang="tr-TR" sz="2400" dirty="0">
                          <a:effectLst/>
                        </a:rPr>
                        <a:t>3</a:t>
                      </a:r>
                      <a:endParaRPr lang="tr-TR" sz="2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450215" indent="-450215" algn="ctr">
                        <a:lnSpc>
                          <a:spcPct val="115000"/>
                        </a:lnSpc>
                        <a:spcAft>
                          <a:spcPts val="1000"/>
                        </a:spcAft>
                      </a:pPr>
                      <a:r>
                        <a:rPr lang="tr-TR" sz="2400" b="0" dirty="0">
                          <a:solidFill>
                            <a:schemeClr val="tx1"/>
                          </a:solidFill>
                          <a:effectLst/>
                          <a:latin typeface="+mn-lt"/>
                          <a:ea typeface="Calibri" panose="020F0502020204030204" pitchFamily="34" charset="0"/>
                          <a:cs typeface="Times New Roman" panose="02020603050405020304" pitchFamily="18" charset="0"/>
                        </a:rPr>
                        <a:t>63</a:t>
                      </a:r>
                    </a:p>
                  </a:txBody>
                  <a:tcPr marL="68580" marR="68580" marT="0" marB="0" anchor="ctr"/>
                </a:tc>
                <a:tc>
                  <a:txBody>
                    <a:bodyPr/>
                    <a:lstStyle/>
                    <a:p>
                      <a:pPr marL="450215" indent="-450215" algn="ctr">
                        <a:lnSpc>
                          <a:spcPct val="115000"/>
                        </a:lnSpc>
                        <a:spcAft>
                          <a:spcPts val="1000"/>
                        </a:spcAft>
                      </a:pPr>
                      <a:r>
                        <a:rPr lang="tr-TR" sz="2400" b="0" dirty="0">
                          <a:solidFill>
                            <a:schemeClr val="tx1"/>
                          </a:solidFill>
                          <a:effectLst/>
                          <a:latin typeface="+mn-lt"/>
                          <a:ea typeface="Calibri" panose="020F0502020204030204" pitchFamily="34" charset="0"/>
                          <a:cs typeface="Times New Roman" panose="02020603050405020304" pitchFamily="18" charset="0"/>
                        </a:rPr>
                        <a:t>57</a:t>
                      </a:r>
                    </a:p>
                  </a:txBody>
                  <a:tcPr marL="68580" marR="68580" marT="0" marB="0" anchor="ctr"/>
                </a:tc>
                <a:tc>
                  <a:txBody>
                    <a:bodyPr/>
                    <a:lstStyle/>
                    <a:p>
                      <a:pPr marL="450215" indent="-450215" algn="ctr">
                        <a:lnSpc>
                          <a:spcPct val="115000"/>
                        </a:lnSpc>
                        <a:spcAft>
                          <a:spcPts val="1000"/>
                        </a:spcAft>
                      </a:pPr>
                      <a:r>
                        <a:rPr lang="tr-TR" sz="2400" b="0" dirty="0">
                          <a:solidFill>
                            <a:schemeClr val="tx1"/>
                          </a:solidFill>
                          <a:effectLst/>
                          <a:latin typeface="+mn-lt"/>
                          <a:ea typeface="Calibri" panose="020F0502020204030204" pitchFamily="34" charset="0"/>
                          <a:cs typeface="Times New Roman" panose="02020603050405020304" pitchFamily="18" charset="0"/>
                        </a:rPr>
                        <a:t>51</a:t>
                      </a:r>
                    </a:p>
                  </a:txBody>
                  <a:tcPr marL="68580" marR="68580" marT="0" marB="0" anchor="ctr"/>
                </a:tc>
                <a:tc>
                  <a:txBody>
                    <a:bodyPr/>
                    <a:lstStyle/>
                    <a:p>
                      <a:pPr marL="450215" indent="-450215" algn="ctr">
                        <a:lnSpc>
                          <a:spcPct val="115000"/>
                        </a:lnSpc>
                        <a:spcAft>
                          <a:spcPts val="1000"/>
                        </a:spcAft>
                      </a:pPr>
                      <a:r>
                        <a:rPr lang="tr-TR" sz="2400" b="0" dirty="0">
                          <a:solidFill>
                            <a:schemeClr val="tx1"/>
                          </a:solidFill>
                          <a:effectLst/>
                          <a:latin typeface="+mn-lt"/>
                          <a:ea typeface="Calibri" panose="020F0502020204030204" pitchFamily="34" charset="0"/>
                          <a:cs typeface="Times New Roman" panose="02020603050405020304" pitchFamily="18" charset="0"/>
                        </a:rPr>
                        <a:t>104</a:t>
                      </a:r>
                    </a:p>
                  </a:txBody>
                  <a:tcPr marL="68580" marR="68580" marT="0" marB="0" anchor="ctr"/>
                </a:tc>
                <a:tc>
                  <a:txBody>
                    <a:bodyPr/>
                    <a:lstStyle/>
                    <a:p>
                      <a:pPr marL="450215" indent="-450215" algn="ctr">
                        <a:lnSpc>
                          <a:spcPct val="115000"/>
                        </a:lnSpc>
                        <a:spcAft>
                          <a:spcPts val="1000"/>
                        </a:spcAft>
                      </a:pPr>
                      <a:r>
                        <a:rPr lang="tr-TR" sz="2400" b="1" dirty="0">
                          <a:solidFill>
                            <a:schemeClr val="tx1"/>
                          </a:solidFill>
                          <a:effectLst/>
                          <a:latin typeface="+mn-lt"/>
                          <a:ea typeface="Calibri" panose="020F0502020204030204" pitchFamily="34" charset="0"/>
                          <a:cs typeface="Times New Roman" panose="02020603050405020304" pitchFamily="18" charset="0"/>
                        </a:rPr>
                        <a:t>278</a:t>
                      </a:r>
                    </a:p>
                  </a:txBody>
                  <a:tcPr marL="68580" marR="68580" marT="0" marB="0" anchor="ctr"/>
                </a:tc>
                <a:extLst>
                  <a:ext uri="{0D108BD9-81ED-4DB2-BD59-A6C34878D82A}">
                    <a16:rowId xmlns:a16="http://schemas.microsoft.com/office/drawing/2014/main" val="4114605916"/>
                  </a:ext>
                </a:extLst>
              </a:tr>
              <a:tr h="690260">
                <a:tc>
                  <a:txBody>
                    <a:bodyPr/>
                    <a:lstStyle/>
                    <a:p>
                      <a:pPr marL="450215" indent="-450215" algn="l">
                        <a:lnSpc>
                          <a:spcPct val="115000"/>
                        </a:lnSpc>
                        <a:spcAft>
                          <a:spcPts val="1000"/>
                        </a:spcAft>
                      </a:pPr>
                      <a:r>
                        <a:rPr lang="tr-TR" sz="2000">
                          <a:effectLst/>
                        </a:rPr>
                        <a:t>Turizm Rehberliği</a:t>
                      </a:r>
                      <a:endParaRPr lang="tr-TR"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0215" marR="0" lvl="0" indent="-450215" algn="ctr" defTabSz="914400" rtl="0" eaLnBrk="1" fontAlgn="auto" latinLnBrk="0" hangingPunct="1">
                        <a:lnSpc>
                          <a:spcPct val="115000"/>
                        </a:lnSpc>
                        <a:spcBef>
                          <a:spcPts val="0"/>
                        </a:spcBef>
                        <a:spcAft>
                          <a:spcPts val="1000"/>
                        </a:spcAft>
                        <a:buClrTx/>
                        <a:buSzTx/>
                        <a:buFontTx/>
                        <a:buNone/>
                        <a:tabLst/>
                        <a:defRPr/>
                      </a:pPr>
                      <a:r>
                        <a:rPr lang="tr-TR" sz="2400" b="0" dirty="0">
                          <a:solidFill>
                            <a:schemeClr val="tx1"/>
                          </a:solidFill>
                          <a:effectLst/>
                          <a:latin typeface="+mn-lt"/>
                          <a:ea typeface="Calibri" panose="020F0502020204030204" pitchFamily="34" charset="0"/>
                          <a:cs typeface="Times New Roman" panose="02020603050405020304" pitchFamily="18" charset="0"/>
                        </a:rPr>
                        <a:t>0</a:t>
                      </a:r>
                    </a:p>
                  </a:txBody>
                  <a:tcPr marL="68580" marR="68580" marT="0" marB="0" anchor="ctr"/>
                </a:tc>
                <a:tc>
                  <a:txBody>
                    <a:bodyPr/>
                    <a:lstStyle/>
                    <a:p>
                      <a:pPr marL="450215" indent="-450215" algn="ctr">
                        <a:lnSpc>
                          <a:spcPct val="115000"/>
                        </a:lnSpc>
                        <a:spcAft>
                          <a:spcPts val="1000"/>
                        </a:spcAft>
                      </a:pPr>
                      <a:r>
                        <a:rPr lang="tr-TR" sz="2400" b="0" dirty="0">
                          <a:solidFill>
                            <a:schemeClr val="tx1"/>
                          </a:solidFill>
                          <a:effectLst/>
                          <a:latin typeface="+mn-lt"/>
                          <a:ea typeface="Calibri" panose="020F0502020204030204" pitchFamily="34" charset="0"/>
                          <a:cs typeface="Times New Roman" panose="02020603050405020304" pitchFamily="18" charset="0"/>
                        </a:rPr>
                        <a:t>78</a:t>
                      </a:r>
                    </a:p>
                  </a:txBody>
                  <a:tcPr marL="68580" marR="68580" marT="0" marB="0" anchor="ctr"/>
                </a:tc>
                <a:tc>
                  <a:txBody>
                    <a:bodyPr/>
                    <a:lstStyle/>
                    <a:p>
                      <a:pPr marL="450215" indent="-450215" algn="ctr">
                        <a:lnSpc>
                          <a:spcPct val="115000"/>
                        </a:lnSpc>
                        <a:spcAft>
                          <a:spcPts val="1000"/>
                        </a:spcAft>
                      </a:pPr>
                      <a:r>
                        <a:rPr lang="tr-TR" sz="2400" b="0" dirty="0">
                          <a:solidFill>
                            <a:schemeClr val="tx1"/>
                          </a:solidFill>
                          <a:effectLst/>
                          <a:latin typeface="+mn-lt"/>
                          <a:ea typeface="Calibri" panose="020F0502020204030204" pitchFamily="34" charset="0"/>
                          <a:cs typeface="Times New Roman" panose="02020603050405020304" pitchFamily="18" charset="0"/>
                        </a:rPr>
                        <a:t>83</a:t>
                      </a:r>
                    </a:p>
                  </a:txBody>
                  <a:tcPr marL="68580" marR="68580" marT="0" marB="0" anchor="ctr"/>
                </a:tc>
                <a:tc>
                  <a:txBody>
                    <a:bodyPr/>
                    <a:lstStyle/>
                    <a:p>
                      <a:pPr marL="450215" indent="-450215" algn="ctr">
                        <a:lnSpc>
                          <a:spcPct val="115000"/>
                        </a:lnSpc>
                        <a:spcAft>
                          <a:spcPts val="1000"/>
                        </a:spcAft>
                      </a:pPr>
                      <a:r>
                        <a:rPr lang="tr-TR" sz="2400" b="0" dirty="0">
                          <a:solidFill>
                            <a:schemeClr val="tx1"/>
                          </a:solidFill>
                          <a:effectLst/>
                          <a:latin typeface="+mn-lt"/>
                          <a:ea typeface="Calibri" panose="020F0502020204030204" pitchFamily="34" charset="0"/>
                          <a:cs typeface="Times New Roman" panose="02020603050405020304" pitchFamily="18" charset="0"/>
                        </a:rPr>
                        <a:t>78</a:t>
                      </a:r>
                    </a:p>
                  </a:txBody>
                  <a:tcPr marL="68580" marR="68580" marT="0" marB="0" anchor="ctr"/>
                </a:tc>
                <a:tc>
                  <a:txBody>
                    <a:bodyPr/>
                    <a:lstStyle/>
                    <a:p>
                      <a:pPr marL="450215" indent="-450215" algn="ctr">
                        <a:lnSpc>
                          <a:spcPct val="115000"/>
                        </a:lnSpc>
                        <a:spcAft>
                          <a:spcPts val="1000"/>
                        </a:spcAft>
                      </a:pPr>
                      <a:r>
                        <a:rPr lang="tr-TR" sz="2400" b="0" dirty="0">
                          <a:solidFill>
                            <a:schemeClr val="tx1"/>
                          </a:solidFill>
                          <a:effectLst/>
                          <a:latin typeface="+mn-lt"/>
                          <a:ea typeface="Calibri" panose="020F0502020204030204" pitchFamily="34" charset="0"/>
                          <a:cs typeface="Times New Roman" panose="02020603050405020304" pitchFamily="18" charset="0"/>
                        </a:rPr>
                        <a:t>147</a:t>
                      </a:r>
                    </a:p>
                  </a:txBody>
                  <a:tcPr marL="68580" marR="68580" marT="0" marB="0" anchor="ctr"/>
                </a:tc>
                <a:tc>
                  <a:txBody>
                    <a:bodyPr/>
                    <a:lstStyle/>
                    <a:p>
                      <a:pPr marL="450215" indent="-450215" algn="ctr">
                        <a:lnSpc>
                          <a:spcPct val="115000"/>
                        </a:lnSpc>
                        <a:spcAft>
                          <a:spcPts val="1000"/>
                        </a:spcAft>
                      </a:pPr>
                      <a:r>
                        <a:rPr lang="tr-TR" sz="2400" b="1" dirty="0">
                          <a:solidFill>
                            <a:schemeClr val="tx1"/>
                          </a:solidFill>
                          <a:effectLst/>
                          <a:latin typeface="+mn-lt"/>
                          <a:ea typeface="Calibri" panose="020F0502020204030204" pitchFamily="34" charset="0"/>
                          <a:cs typeface="Times New Roman" panose="02020603050405020304" pitchFamily="18" charset="0"/>
                        </a:rPr>
                        <a:t>386</a:t>
                      </a:r>
                    </a:p>
                  </a:txBody>
                  <a:tcPr marL="68580" marR="68580" marT="0" marB="0" anchor="ctr"/>
                </a:tc>
                <a:extLst>
                  <a:ext uri="{0D108BD9-81ED-4DB2-BD59-A6C34878D82A}">
                    <a16:rowId xmlns:a16="http://schemas.microsoft.com/office/drawing/2014/main" val="250716107"/>
                  </a:ext>
                </a:extLst>
              </a:tr>
              <a:tr h="662224">
                <a:tc>
                  <a:txBody>
                    <a:bodyPr/>
                    <a:lstStyle/>
                    <a:p>
                      <a:pPr marL="450215" indent="-450215" algn="r">
                        <a:lnSpc>
                          <a:spcPct val="115000"/>
                        </a:lnSpc>
                        <a:spcAft>
                          <a:spcPts val="1000"/>
                        </a:spcAft>
                      </a:pPr>
                      <a:r>
                        <a:rPr lang="tr-TR" sz="2000" dirty="0">
                          <a:effectLst/>
                        </a:rPr>
                        <a:t>Toplam</a:t>
                      </a:r>
                      <a:endParaRPr lang="tr-TR"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0215" indent="-450215" algn="ctr">
                        <a:lnSpc>
                          <a:spcPct val="115000"/>
                        </a:lnSpc>
                        <a:spcAft>
                          <a:spcPts val="1000"/>
                        </a:spcAft>
                      </a:pPr>
                      <a:r>
                        <a:rPr lang="tr-TR" sz="2400" b="1" dirty="0">
                          <a:solidFill>
                            <a:schemeClr val="tx1"/>
                          </a:solidFill>
                          <a:effectLst/>
                          <a:latin typeface="+mn-lt"/>
                          <a:ea typeface="Calibri" panose="020F0502020204030204" pitchFamily="34" charset="0"/>
                          <a:cs typeface="Times New Roman" panose="02020603050405020304" pitchFamily="18" charset="0"/>
                        </a:rPr>
                        <a:t>5</a:t>
                      </a:r>
                    </a:p>
                  </a:txBody>
                  <a:tcPr marL="68580" marR="68580" marT="0" marB="0" anchor="ctr"/>
                </a:tc>
                <a:tc>
                  <a:txBody>
                    <a:bodyPr/>
                    <a:lstStyle/>
                    <a:p>
                      <a:pPr marL="450215" indent="-450215" algn="ctr">
                        <a:lnSpc>
                          <a:spcPct val="115000"/>
                        </a:lnSpc>
                        <a:spcAft>
                          <a:spcPts val="1000"/>
                        </a:spcAft>
                      </a:pPr>
                      <a:r>
                        <a:rPr lang="tr-TR" sz="2400" b="1" dirty="0">
                          <a:solidFill>
                            <a:schemeClr val="tx1"/>
                          </a:solidFill>
                          <a:effectLst/>
                          <a:latin typeface="+mn-lt"/>
                          <a:ea typeface="Calibri" panose="020F0502020204030204" pitchFamily="34" charset="0"/>
                          <a:cs typeface="Times New Roman" panose="02020603050405020304" pitchFamily="18" charset="0"/>
                        </a:rPr>
                        <a:t>269</a:t>
                      </a:r>
                    </a:p>
                  </a:txBody>
                  <a:tcPr marL="68580" marR="68580" marT="0" marB="0" anchor="ctr"/>
                </a:tc>
                <a:tc>
                  <a:txBody>
                    <a:bodyPr/>
                    <a:lstStyle/>
                    <a:p>
                      <a:pPr marL="450215" indent="-450215" algn="ctr">
                        <a:lnSpc>
                          <a:spcPct val="115000"/>
                        </a:lnSpc>
                        <a:spcAft>
                          <a:spcPts val="1000"/>
                        </a:spcAft>
                      </a:pPr>
                      <a:r>
                        <a:rPr lang="tr-TR" sz="2400" b="1" dirty="0">
                          <a:solidFill>
                            <a:schemeClr val="tx1"/>
                          </a:solidFill>
                          <a:effectLst/>
                          <a:latin typeface="+mn-lt"/>
                          <a:ea typeface="Calibri" panose="020F0502020204030204" pitchFamily="34" charset="0"/>
                          <a:cs typeface="Times New Roman" panose="02020603050405020304" pitchFamily="18" charset="0"/>
                        </a:rPr>
                        <a:t>267</a:t>
                      </a:r>
                    </a:p>
                  </a:txBody>
                  <a:tcPr marL="68580" marR="68580" marT="0" marB="0" anchor="ctr"/>
                </a:tc>
                <a:tc>
                  <a:txBody>
                    <a:bodyPr/>
                    <a:lstStyle/>
                    <a:p>
                      <a:pPr marL="450215" indent="-450215" algn="ctr">
                        <a:lnSpc>
                          <a:spcPct val="115000"/>
                        </a:lnSpc>
                        <a:spcAft>
                          <a:spcPts val="1000"/>
                        </a:spcAft>
                      </a:pPr>
                      <a:r>
                        <a:rPr lang="tr-TR" sz="2400" b="1" dirty="0">
                          <a:solidFill>
                            <a:schemeClr val="tx1"/>
                          </a:solidFill>
                          <a:effectLst/>
                          <a:latin typeface="+mn-lt"/>
                          <a:ea typeface="Calibri" panose="020F0502020204030204" pitchFamily="34" charset="0"/>
                          <a:cs typeface="Times New Roman" panose="02020603050405020304" pitchFamily="18" charset="0"/>
                        </a:rPr>
                        <a:t>252</a:t>
                      </a:r>
                    </a:p>
                  </a:txBody>
                  <a:tcPr marL="68580" marR="68580" marT="0" marB="0" anchor="ctr"/>
                </a:tc>
                <a:tc>
                  <a:txBody>
                    <a:bodyPr/>
                    <a:lstStyle/>
                    <a:p>
                      <a:pPr marL="450215" indent="-450215" algn="ctr">
                        <a:lnSpc>
                          <a:spcPct val="115000"/>
                        </a:lnSpc>
                        <a:spcAft>
                          <a:spcPts val="1000"/>
                        </a:spcAft>
                      </a:pPr>
                      <a:r>
                        <a:rPr lang="tr-TR" sz="2400" b="1" dirty="0">
                          <a:solidFill>
                            <a:schemeClr val="tx1"/>
                          </a:solidFill>
                          <a:effectLst/>
                          <a:latin typeface="+mn-lt"/>
                          <a:ea typeface="Calibri" panose="020F0502020204030204" pitchFamily="34" charset="0"/>
                          <a:cs typeface="Times New Roman" panose="02020603050405020304" pitchFamily="18" charset="0"/>
                        </a:rPr>
                        <a:t>414</a:t>
                      </a:r>
                    </a:p>
                  </a:txBody>
                  <a:tcPr marL="68580" marR="68580" marT="0" marB="0" anchor="ctr"/>
                </a:tc>
                <a:tc>
                  <a:txBody>
                    <a:bodyPr/>
                    <a:lstStyle/>
                    <a:p>
                      <a:pPr marL="450215" indent="-450215" algn="ctr">
                        <a:lnSpc>
                          <a:spcPct val="115000"/>
                        </a:lnSpc>
                        <a:spcAft>
                          <a:spcPts val="1000"/>
                        </a:spcAft>
                      </a:pPr>
                      <a:r>
                        <a:rPr lang="tr-TR" sz="2400" b="1" u="sng" dirty="0">
                          <a:solidFill>
                            <a:schemeClr val="tx1"/>
                          </a:solidFill>
                          <a:effectLst/>
                          <a:latin typeface="+mn-lt"/>
                          <a:ea typeface="Calibri" panose="020F0502020204030204" pitchFamily="34" charset="0"/>
                          <a:cs typeface="Times New Roman" panose="02020603050405020304" pitchFamily="18" charset="0"/>
                        </a:rPr>
                        <a:t>1207</a:t>
                      </a:r>
                    </a:p>
                  </a:txBody>
                  <a:tcPr marL="68580" marR="68580" marT="0" marB="0" anchor="ctr"/>
                </a:tc>
                <a:extLst>
                  <a:ext uri="{0D108BD9-81ED-4DB2-BD59-A6C34878D82A}">
                    <a16:rowId xmlns:a16="http://schemas.microsoft.com/office/drawing/2014/main" val="3200764269"/>
                  </a:ext>
                </a:extLst>
              </a:tr>
            </a:tbl>
          </a:graphicData>
        </a:graphic>
      </p:graphicFrame>
      <p:graphicFrame>
        <p:nvGraphicFramePr>
          <p:cNvPr id="7" name="Diyagram 6"/>
          <p:cNvGraphicFramePr/>
          <p:nvPr/>
        </p:nvGraphicFramePr>
        <p:xfrm>
          <a:off x="812508" y="6312197"/>
          <a:ext cx="10491761" cy="503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08760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93</a:t>
            </a:fld>
            <a:endParaRPr lang="tr-TR"/>
          </a:p>
        </p:txBody>
      </p:sp>
      <p:pic>
        <p:nvPicPr>
          <p:cNvPr id="5" name="Resim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73"/>
            <a:ext cx="12192000" cy="6854653"/>
          </a:xfrm>
          <a:prstGeom prst="rect">
            <a:avLst/>
          </a:prstGeom>
        </p:spPr>
      </p:pic>
      <p:sp>
        <p:nvSpPr>
          <p:cNvPr id="3" name="Metin kutusu 2">
            <a:extLst>
              <a:ext uri="{FF2B5EF4-FFF2-40B4-BE49-F238E27FC236}">
                <a16:creationId xmlns:a16="http://schemas.microsoft.com/office/drawing/2014/main" id="{D475E8EA-2F24-7B07-C9CD-C100232B85EB}"/>
              </a:ext>
            </a:extLst>
          </p:cNvPr>
          <p:cNvSpPr txBox="1"/>
          <p:nvPr/>
        </p:nvSpPr>
        <p:spPr>
          <a:xfrm>
            <a:off x="1244185" y="5906125"/>
            <a:ext cx="9578714" cy="815608"/>
          </a:xfrm>
          <a:prstGeom prst="rect">
            <a:avLst/>
          </a:prstGeom>
          <a:noFill/>
        </p:spPr>
        <p:txBody>
          <a:bodyPr wrap="square" rtlCol="0">
            <a:spAutoFit/>
          </a:bodyPr>
          <a:lstStyle/>
          <a:p>
            <a:pPr algn="ctr"/>
            <a:r>
              <a:rPr lang="tr-TR" sz="2800" b="1" dirty="0">
                <a:solidFill>
                  <a:srgbClr val="FFFF00"/>
                </a:solidFill>
                <a:latin typeface="Times New Roman" panose="02020603050405020304" pitchFamily="18" charset="0"/>
                <a:cs typeface="Times New Roman" panose="02020603050405020304" pitchFamily="18" charset="0"/>
              </a:rPr>
              <a:t>Rekreasyon Bölümünün;</a:t>
            </a:r>
          </a:p>
          <a:p>
            <a:r>
              <a:rPr lang="tr-TR" sz="1900" b="1" dirty="0">
                <a:solidFill>
                  <a:schemeClr val="bg1"/>
                </a:solidFill>
              </a:rPr>
              <a:t>Halkla İlişkiler bölümü ile çift anadal anlaşması bulunmaktadır.</a:t>
            </a:r>
          </a:p>
        </p:txBody>
      </p:sp>
    </p:spTree>
    <p:extLst>
      <p:ext uri="{BB962C8B-B14F-4D97-AF65-F5344CB8AC3E}">
        <p14:creationId xmlns:p14="http://schemas.microsoft.com/office/powerpoint/2010/main" val="13540038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94</a:t>
            </a:fld>
            <a:endParaRPr lang="tr-TR"/>
          </a:p>
        </p:txBody>
      </p:sp>
      <p:sp>
        <p:nvSpPr>
          <p:cNvPr id="4" name="İçerik Yer Tutucusu 2"/>
          <p:cNvSpPr txBox="1">
            <a:spLocks/>
          </p:cNvSpPr>
          <p:nvPr/>
        </p:nvSpPr>
        <p:spPr>
          <a:xfrm>
            <a:off x="965200" y="1501966"/>
            <a:ext cx="4931610" cy="1937749"/>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buNone/>
            </a:pPr>
            <a:r>
              <a:rPr lang="tr-TR" sz="3600" dirty="0"/>
              <a:t> </a:t>
            </a:r>
            <a:endParaRPr lang="tr-TR" dirty="0"/>
          </a:p>
          <a:p>
            <a:pPr marL="0" indent="0" algn="just">
              <a:buFont typeface="Wingdings" pitchFamily="2" charset="2"/>
              <a:buNone/>
            </a:pPr>
            <a:endParaRPr lang="tr-TR" dirty="0"/>
          </a:p>
        </p:txBody>
      </p:sp>
      <p:pic>
        <p:nvPicPr>
          <p:cNvPr id="6" name="İçerik Yer Tutucusu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8848" y="523080"/>
            <a:ext cx="4374952" cy="5833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Metin kutusu 6">
            <a:extLst>
              <a:ext uri="{FF2B5EF4-FFF2-40B4-BE49-F238E27FC236}">
                <a16:creationId xmlns:a16="http://schemas.microsoft.com/office/drawing/2014/main" id="{D8523144-ED04-4171-8799-13C94435C274}"/>
              </a:ext>
            </a:extLst>
          </p:cNvPr>
          <p:cNvSpPr txBox="1"/>
          <p:nvPr/>
        </p:nvSpPr>
        <p:spPr>
          <a:xfrm>
            <a:off x="399064" y="1602169"/>
            <a:ext cx="6038765" cy="4524315"/>
          </a:xfrm>
          <a:prstGeom prst="rect">
            <a:avLst/>
          </a:prstGeom>
          <a:noFill/>
        </p:spPr>
        <p:txBody>
          <a:bodyPr wrap="square">
            <a:spAutoFit/>
          </a:bodyPr>
          <a:lstStyle/>
          <a:p>
            <a:r>
              <a:rPr lang="tr-TR" sz="2400" b="1" dirty="0"/>
              <a:t>LİSANSÜSTÜ EĞİTİM</a:t>
            </a:r>
          </a:p>
          <a:p>
            <a:endParaRPr lang="tr-TR" sz="2400" b="1" dirty="0"/>
          </a:p>
          <a:p>
            <a:r>
              <a:rPr lang="tr-TR" sz="2400" dirty="0"/>
              <a:t>Sosyal Bilimler Enstitüsüne bağlı olarak </a:t>
            </a:r>
          </a:p>
          <a:p>
            <a:pPr marL="285750" indent="-285750">
              <a:buFont typeface="Arial" panose="020B0604020202020204" pitchFamily="34" charset="0"/>
              <a:buChar char="•"/>
            </a:pPr>
            <a:r>
              <a:rPr lang="tr-TR" sz="2400" dirty="0"/>
              <a:t>Gastronomi ve Mutfak Sanatları</a:t>
            </a:r>
          </a:p>
          <a:p>
            <a:pPr marL="285750" indent="-285750">
              <a:buFont typeface="Arial" panose="020B0604020202020204" pitchFamily="34" charset="0"/>
              <a:buChar char="•"/>
            </a:pPr>
            <a:r>
              <a:rPr lang="tr-TR" sz="2400" dirty="0"/>
              <a:t>Turizm İşletmeciliği</a:t>
            </a:r>
          </a:p>
          <a:p>
            <a:pPr marL="285750" indent="-285750">
              <a:buFont typeface="Arial" panose="020B0604020202020204" pitchFamily="34" charset="0"/>
              <a:buChar char="•"/>
            </a:pPr>
            <a:r>
              <a:rPr lang="tr-TR" sz="2400" dirty="0"/>
              <a:t>Turizm Rehberliği </a:t>
            </a:r>
          </a:p>
          <a:p>
            <a:r>
              <a:rPr lang="tr-TR" sz="2400" dirty="0"/>
              <a:t>Anabilim dalları olmak üzere </a:t>
            </a:r>
            <a:r>
              <a:rPr lang="tr-TR" sz="2400" b="1" dirty="0"/>
              <a:t>üç</a:t>
            </a:r>
            <a:r>
              <a:rPr lang="tr-TR" sz="2400" dirty="0"/>
              <a:t> </a:t>
            </a:r>
            <a:r>
              <a:rPr lang="tr-TR" sz="2400" b="1" i="1" dirty="0"/>
              <a:t>tezli yüksek lisans</a:t>
            </a:r>
            <a:r>
              <a:rPr lang="tr-TR" sz="2400" dirty="0"/>
              <a:t>;</a:t>
            </a:r>
          </a:p>
          <a:p>
            <a:endParaRPr lang="tr-TR" sz="2400" dirty="0"/>
          </a:p>
          <a:p>
            <a:pPr marL="285750" indent="-285750">
              <a:buFont typeface="Arial" panose="020B0604020202020204" pitchFamily="34" charset="0"/>
              <a:buChar char="•"/>
            </a:pPr>
            <a:r>
              <a:rPr lang="tr-TR" sz="2400" dirty="0"/>
              <a:t>Turizm İşletmeciliği </a:t>
            </a:r>
          </a:p>
          <a:p>
            <a:r>
              <a:rPr lang="tr-TR" sz="2400" dirty="0"/>
              <a:t>Anabilim dalında </a:t>
            </a:r>
            <a:r>
              <a:rPr lang="tr-TR" sz="2400" b="1" dirty="0"/>
              <a:t>bir</a:t>
            </a:r>
            <a:r>
              <a:rPr lang="tr-TR" sz="2400" dirty="0"/>
              <a:t> </a:t>
            </a:r>
            <a:r>
              <a:rPr lang="tr-TR" sz="2400" b="1" i="1" dirty="0"/>
              <a:t>doktora </a:t>
            </a:r>
            <a:r>
              <a:rPr lang="tr-TR" sz="2400" dirty="0"/>
              <a:t>programı bulunmaktadır.</a:t>
            </a:r>
          </a:p>
        </p:txBody>
      </p:sp>
    </p:spTree>
    <p:extLst>
      <p:ext uri="{BB962C8B-B14F-4D97-AF65-F5344CB8AC3E}">
        <p14:creationId xmlns:p14="http://schemas.microsoft.com/office/powerpoint/2010/main" val="42272055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t>95</a:t>
            </a:fld>
            <a:endParaRPr lang="tr-TR"/>
          </a:p>
        </p:txBody>
      </p:sp>
      <p:sp>
        <p:nvSpPr>
          <p:cNvPr id="3" name="3 Başlık"/>
          <p:cNvSpPr txBox="1"/>
          <p:nvPr/>
        </p:nvSpPr>
        <p:spPr>
          <a:xfrm>
            <a:off x="880188" y="1289866"/>
            <a:ext cx="10431623" cy="676415"/>
          </a:xfrm>
          <a:prstGeom prst="rect">
            <a:avLst/>
          </a:prstGeom>
        </p:spPr>
        <p:txBody>
          <a:bodyPr/>
          <a:lstStyle>
            <a:defPPr>
              <a:defRPr lang="tr-TR"/>
            </a:defPPr>
            <a:lvl1pPr marL="0"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2800" b="1" dirty="0"/>
              <a:t>Değişim Programları</a:t>
            </a:r>
          </a:p>
        </p:txBody>
      </p:sp>
      <p:graphicFrame>
        <p:nvGraphicFramePr>
          <p:cNvPr id="4" name="Tablo 3"/>
          <p:cNvGraphicFramePr>
            <a:graphicFrameLocks noGrp="1"/>
          </p:cNvGraphicFramePr>
          <p:nvPr/>
        </p:nvGraphicFramePr>
        <p:xfrm>
          <a:off x="1909571" y="2106093"/>
          <a:ext cx="8372855" cy="3462041"/>
        </p:xfrm>
        <a:graphic>
          <a:graphicData uri="http://schemas.openxmlformats.org/drawingml/2006/table">
            <a:tbl>
              <a:tblPr firstRow="1" firstCol="1" bandRow="1">
                <a:tableStyleId>{7DF18680-E054-41AD-8BC1-D1AEF772440D}</a:tableStyleId>
              </a:tblPr>
              <a:tblGrid>
                <a:gridCol w="4016456">
                  <a:extLst>
                    <a:ext uri="{9D8B030D-6E8A-4147-A177-3AD203B41FA5}">
                      <a16:colId xmlns:a16="http://schemas.microsoft.com/office/drawing/2014/main" val="3273128903"/>
                    </a:ext>
                  </a:extLst>
                </a:gridCol>
                <a:gridCol w="1452133">
                  <a:extLst>
                    <a:ext uri="{9D8B030D-6E8A-4147-A177-3AD203B41FA5}">
                      <a16:colId xmlns:a16="http://schemas.microsoft.com/office/drawing/2014/main" val="3518158220"/>
                    </a:ext>
                  </a:extLst>
                </a:gridCol>
                <a:gridCol w="1452133">
                  <a:extLst>
                    <a:ext uri="{9D8B030D-6E8A-4147-A177-3AD203B41FA5}">
                      <a16:colId xmlns:a16="http://schemas.microsoft.com/office/drawing/2014/main" val="925642396"/>
                    </a:ext>
                  </a:extLst>
                </a:gridCol>
                <a:gridCol w="1452133">
                  <a:extLst>
                    <a:ext uri="{9D8B030D-6E8A-4147-A177-3AD203B41FA5}">
                      <a16:colId xmlns:a16="http://schemas.microsoft.com/office/drawing/2014/main" val="234362387"/>
                    </a:ext>
                  </a:extLst>
                </a:gridCol>
              </a:tblGrid>
              <a:tr h="1089714">
                <a:tc>
                  <a:txBody>
                    <a:bodyPr/>
                    <a:lstStyle/>
                    <a:p>
                      <a:pPr marL="450215" indent="-450215" algn="l">
                        <a:lnSpc>
                          <a:spcPct val="115000"/>
                        </a:lnSpc>
                        <a:spcAft>
                          <a:spcPct val="0"/>
                        </a:spcAft>
                      </a:pPr>
                      <a:r>
                        <a:rPr lang="tr-TR" sz="1600" dirty="0">
                          <a:effectLst/>
                        </a:rPr>
                        <a:t>BÖLÜM</a:t>
                      </a:r>
                      <a:endParaRPr lang="tr-TR"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39" marR="46839"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tr-TR" sz="1600" dirty="0">
                          <a:effectLst/>
                        </a:rPr>
                        <a:t>Erasmus+ KA 131</a:t>
                      </a:r>
                    </a:p>
                    <a:p>
                      <a:pPr marL="0" marR="0" indent="0" algn="ctr" defTabSz="914400" rtl="0" eaLnBrk="1" fontAlgn="auto" latinLnBrk="0" hangingPunct="1">
                        <a:lnSpc>
                          <a:spcPct val="100000"/>
                        </a:lnSpc>
                        <a:spcBef>
                          <a:spcPct val="0"/>
                        </a:spcBef>
                        <a:spcAft>
                          <a:spcPct val="0"/>
                        </a:spcAft>
                        <a:buClrTx/>
                        <a:buSzTx/>
                        <a:buFontTx/>
                        <a:buNone/>
                        <a:defRPr/>
                      </a:pPr>
                      <a:r>
                        <a:rPr lang="tr-TR" sz="1600" dirty="0">
                          <a:effectLst/>
                        </a:rPr>
                        <a:t>Anlaşma</a:t>
                      </a:r>
                      <a:r>
                        <a:rPr lang="tr-TR" sz="1600" baseline="0" dirty="0">
                          <a:effectLst/>
                        </a:rPr>
                        <a:t> Sayısı</a:t>
                      </a:r>
                      <a:endParaRPr lang="tr-TR" sz="1600" dirty="0"/>
                    </a:p>
                  </a:txBody>
                  <a:tcPr marL="46839" marR="46839"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tr-TR" sz="1600" dirty="0"/>
                        <a:t>Erasmus+ KA 171</a:t>
                      </a:r>
                    </a:p>
                  </a:txBody>
                  <a:tcPr marL="46839" marR="46839"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tr-TR" sz="1600" dirty="0"/>
                        <a:t>Toplam</a:t>
                      </a:r>
                    </a:p>
                  </a:txBody>
                  <a:tcPr marL="46839" marR="46839" marT="0" marB="0" anchor="ctr"/>
                </a:tc>
                <a:extLst>
                  <a:ext uri="{0D108BD9-81ED-4DB2-BD59-A6C34878D82A}">
                    <a16:rowId xmlns:a16="http://schemas.microsoft.com/office/drawing/2014/main" val="2046793021"/>
                  </a:ext>
                </a:extLst>
              </a:tr>
              <a:tr h="521815">
                <a:tc>
                  <a:txBody>
                    <a:bodyPr/>
                    <a:lstStyle/>
                    <a:p>
                      <a:pPr marL="0" indent="-450215">
                        <a:lnSpc>
                          <a:spcPct val="115000"/>
                        </a:lnSpc>
                        <a:spcAft>
                          <a:spcPts val="1000"/>
                        </a:spcAft>
                      </a:pPr>
                      <a:r>
                        <a:rPr lang="tr-TR" sz="1600" dirty="0">
                          <a:effectLst/>
                        </a:rPr>
                        <a:t>Gastronomi ve Mutfak</a:t>
                      </a:r>
                      <a:r>
                        <a:rPr lang="tr-TR" sz="1600" baseline="0" dirty="0">
                          <a:effectLst/>
                        </a:rPr>
                        <a:t> </a:t>
                      </a:r>
                      <a:r>
                        <a:rPr lang="tr-TR" sz="1600" dirty="0">
                          <a:effectLst/>
                        </a:rPr>
                        <a:t>Sanatları</a:t>
                      </a:r>
                      <a:endParaRPr lang="tr-TR"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tr-TR" sz="1600" kern="1200" dirty="0">
                          <a:effectLst/>
                        </a:rPr>
                        <a:t>23</a:t>
                      </a:r>
                      <a:endParaRPr lang="tr-TR" sz="1600" b="0" kern="1200" dirty="0">
                        <a:solidFill>
                          <a:schemeClr val="tx1"/>
                        </a:solidFill>
                        <a:effectLst/>
                        <a:latin typeface="+mn-lt"/>
                        <a:ea typeface="+mn-ea"/>
                        <a:cs typeface="+mn-cs"/>
                      </a:endParaRPr>
                    </a:p>
                  </a:txBody>
                  <a:tcPr marL="46839" marR="46839" marT="0" marB="0" anchor="ctr"/>
                </a:tc>
                <a:tc>
                  <a:txBody>
                    <a:bodyPr/>
                    <a:lstStyle/>
                    <a:p>
                      <a:pPr algn="ctr"/>
                      <a:r>
                        <a:rPr lang="tr-TR" sz="1600" b="0" kern="1200" dirty="0">
                          <a:solidFill>
                            <a:schemeClr val="tx1"/>
                          </a:solidFill>
                          <a:effectLst/>
                          <a:latin typeface="+mn-lt"/>
                          <a:ea typeface="+mn-ea"/>
                          <a:cs typeface="+mn-cs"/>
                        </a:rPr>
                        <a:t>4</a:t>
                      </a:r>
                    </a:p>
                  </a:txBody>
                  <a:tcPr marL="46839" marR="46839" marT="0" marB="0" anchor="ctr"/>
                </a:tc>
                <a:tc>
                  <a:txBody>
                    <a:bodyPr/>
                    <a:lstStyle/>
                    <a:p>
                      <a:pPr algn="ctr"/>
                      <a:r>
                        <a:rPr lang="tr-TR" sz="1600" b="0" kern="1200" dirty="0">
                          <a:solidFill>
                            <a:schemeClr val="tx1"/>
                          </a:solidFill>
                          <a:effectLst/>
                          <a:latin typeface="+mn-lt"/>
                          <a:ea typeface="+mn-ea"/>
                          <a:cs typeface="+mn-cs"/>
                        </a:rPr>
                        <a:t>27</a:t>
                      </a:r>
                    </a:p>
                  </a:txBody>
                  <a:tcPr marL="46839" marR="46839" marT="0" marB="0" anchor="ctr"/>
                </a:tc>
                <a:extLst>
                  <a:ext uri="{0D108BD9-81ED-4DB2-BD59-A6C34878D82A}">
                    <a16:rowId xmlns:a16="http://schemas.microsoft.com/office/drawing/2014/main" val="4208719978"/>
                  </a:ext>
                </a:extLst>
              </a:tr>
              <a:tr h="521815">
                <a:tc>
                  <a:txBody>
                    <a:bodyPr/>
                    <a:lstStyle/>
                    <a:p>
                      <a:pPr marL="0" indent="-450215">
                        <a:lnSpc>
                          <a:spcPct val="115000"/>
                        </a:lnSpc>
                        <a:spcAft>
                          <a:spcPts val="1000"/>
                        </a:spcAft>
                      </a:pPr>
                      <a:r>
                        <a:rPr lang="tr-TR" sz="1600" b="1" kern="1200" dirty="0">
                          <a:solidFill>
                            <a:schemeClr val="lt1"/>
                          </a:solidFill>
                          <a:effectLst/>
                          <a:latin typeface="+mn-lt"/>
                          <a:ea typeface="+mn-ea"/>
                          <a:cs typeface="+mn-cs"/>
                        </a:rPr>
                        <a:t>Rekreasyon Yönetimi</a:t>
                      </a:r>
                    </a:p>
                  </a:txBody>
                  <a:tcPr marL="68580" marR="68580" marT="0" marB="0" anchor="ctr"/>
                </a:tc>
                <a:tc>
                  <a:txBody>
                    <a:bodyPr/>
                    <a:lstStyle/>
                    <a:p>
                      <a:pPr algn="ctr"/>
                      <a:r>
                        <a:rPr lang="tr-TR" sz="1600" b="0" kern="1200" dirty="0">
                          <a:solidFill>
                            <a:schemeClr val="tx1"/>
                          </a:solidFill>
                          <a:effectLst/>
                          <a:latin typeface="+mn-lt"/>
                          <a:ea typeface="+mn-ea"/>
                          <a:cs typeface="+mn-cs"/>
                        </a:rPr>
                        <a:t>2</a:t>
                      </a:r>
                    </a:p>
                  </a:txBody>
                  <a:tcPr marL="46839" marR="46839" marT="0" marB="0" anchor="ctr"/>
                </a:tc>
                <a:tc>
                  <a:txBody>
                    <a:bodyPr/>
                    <a:lstStyle/>
                    <a:p>
                      <a:pPr algn="ctr"/>
                      <a:r>
                        <a:rPr lang="tr-TR" sz="1600" b="0" kern="1200" dirty="0">
                          <a:solidFill>
                            <a:schemeClr val="tx1"/>
                          </a:solidFill>
                          <a:effectLst/>
                          <a:latin typeface="+mn-lt"/>
                          <a:ea typeface="+mn-ea"/>
                          <a:cs typeface="+mn-cs"/>
                        </a:rPr>
                        <a:t>-</a:t>
                      </a:r>
                    </a:p>
                  </a:txBody>
                  <a:tcPr marL="46839" marR="46839" marT="0" marB="0" anchor="ctr"/>
                </a:tc>
                <a:tc>
                  <a:txBody>
                    <a:bodyPr/>
                    <a:lstStyle/>
                    <a:p>
                      <a:pPr algn="ctr"/>
                      <a:r>
                        <a:rPr lang="tr-TR" sz="1600" b="0" kern="1200" dirty="0">
                          <a:solidFill>
                            <a:schemeClr val="tx1"/>
                          </a:solidFill>
                          <a:effectLst/>
                          <a:latin typeface="+mn-lt"/>
                          <a:ea typeface="+mn-ea"/>
                          <a:cs typeface="+mn-cs"/>
                        </a:rPr>
                        <a:t>2</a:t>
                      </a:r>
                    </a:p>
                  </a:txBody>
                  <a:tcPr marL="46839" marR="46839" marT="0" marB="0" anchor="ctr"/>
                </a:tc>
                <a:extLst>
                  <a:ext uri="{0D108BD9-81ED-4DB2-BD59-A6C34878D82A}">
                    <a16:rowId xmlns:a16="http://schemas.microsoft.com/office/drawing/2014/main" val="10002"/>
                  </a:ext>
                </a:extLst>
              </a:tr>
              <a:tr h="461548">
                <a:tc>
                  <a:txBody>
                    <a:bodyPr/>
                    <a:lstStyle/>
                    <a:p>
                      <a:pPr marL="450215" indent="-450215">
                        <a:lnSpc>
                          <a:spcPct val="115000"/>
                        </a:lnSpc>
                        <a:spcAft>
                          <a:spcPts val="1000"/>
                        </a:spcAft>
                      </a:pPr>
                      <a:r>
                        <a:rPr lang="tr-TR" sz="1600" dirty="0">
                          <a:effectLst/>
                        </a:rPr>
                        <a:t>Turizm İşletmeciliği</a:t>
                      </a:r>
                      <a:endParaRPr lang="tr-TR"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tr-TR" sz="1600" kern="1200" dirty="0">
                          <a:effectLst/>
                        </a:rPr>
                        <a:t>35</a:t>
                      </a:r>
                      <a:endParaRPr lang="tr-TR" sz="1600" b="0" kern="1200" dirty="0">
                        <a:solidFill>
                          <a:schemeClr val="tx1"/>
                        </a:solidFill>
                        <a:effectLst/>
                        <a:latin typeface="+mn-lt"/>
                        <a:ea typeface="+mn-ea"/>
                        <a:cs typeface="+mn-cs"/>
                      </a:endParaRPr>
                    </a:p>
                  </a:txBody>
                  <a:tcPr marL="46839" marR="46839" marT="0" marB="0" anchor="ctr"/>
                </a:tc>
                <a:tc>
                  <a:txBody>
                    <a:bodyPr/>
                    <a:lstStyle/>
                    <a:p>
                      <a:pPr algn="ctr"/>
                      <a:r>
                        <a:rPr lang="tr-TR" sz="1600" b="0" kern="1200" dirty="0">
                          <a:solidFill>
                            <a:schemeClr val="tx1"/>
                          </a:solidFill>
                          <a:effectLst/>
                          <a:latin typeface="+mn-lt"/>
                          <a:ea typeface="+mn-ea"/>
                          <a:cs typeface="+mn-cs"/>
                        </a:rPr>
                        <a:t>12</a:t>
                      </a:r>
                    </a:p>
                  </a:txBody>
                  <a:tcPr marL="46839" marR="46839" marT="0" marB="0" anchor="ctr"/>
                </a:tc>
                <a:tc>
                  <a:txBody>
                    <a:bodyPr/>
                    <a:lstStyle/>
                    <a:p>
                      <a:pPr algn="ctr"/>
                      <a:r>
                        <a:rPr lang="tr-TR" sz="1600" b="0" kern="1200" dirty="0">
                          <a:solidFill>
                            <a:schemeClr val="tx1"/>
                          </a:solidFill>
                          <a:effectLst/>
                          <a:latin typeface="+mn-lt"/>
                          <a:ea typeface="+mn-ea"/>
                          <a:cs typeface="+mn-cs"/>
                        </a:rPr>
                        <a:t>47</a:t>
                      </a:r>
                    </a:p>
                  </a:txBody>
                  <a:tcPr marL="46839" marR="46839" marT="0" marB="0" anchor="ctr"/>
                </a:tc>
                <a:extLst>
                  <a:ext uri="{0D108BD9-81ED-4DB2-BD59-A6C34878D82A}">
                    <a16:rowId xmlns:a16="http://schemas.microsoft.com/office/drawing/2014/main" val="2418503187"/>
                  </a:ext>
                </a:extLst>
              </a:tr>
              <a:tr h="443074">
                <a:tc>
                  <a:txBody>
                    <a:bodyPr/>
                    <a:lstStyle/>
                    <a:p>
                      <a:pPr marL="450215" indent="-450215">
                        <a:lnSpc>
                          <a:spcPct val="115000"/>
                        </a:lnSpc>
                        <a:spcAft>
                          <a:spcPts val="1000"/>
                        </a:spcAft>
                      </a:pPr>
                      <a:r>
                        <a:rPr lang="tr-TR" sz="1600" dirty="0">
                          <a:effectLst/>
                        </a:rPr>
                        <a:t>Turizm Rehberliği</a:t>
                      </a:r>
                      <a:endParaRPr lang="tr-TR"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tr-TR" sz="1600" kern="1200" dirty="0">
                          <a:effectLst/>
                        </a:rPr>
                        <a:t>41</a:t>
                      </a:r>
                      <a:endParaRPr lang="tr-TR" sz="1600" b="0" kern="1200" dirty="0">
                        <a:solidFill>
                          <a:schemeClr val="tx1"/>
                        </a:solidFill>
                        <a:effectLst/>
                        <a:latin typeface="+mn-lt"/>
                        <a:ea typeface="+mn-ea"/>
                        <a:cs typeface="+mn-cs"/>
                      </a:endParaRPr>
                    </a:p>
                  </a:txBody>
                  <a:tcPr marL="46839" marR="46839" marT="0" marB="0" anchor="ctr"/>
                </a:tc>
                <a:tc>
                  <a:txBody>
                    <a:bodyPr/>
                    <a:lstStyle/>
                    <a:p>
                      <a:pPr algn="ctr"/>
                      <a:r>
                        <a:rPr lang="tr-TR" sz="1600" b="0" kern="1200" dirty="0">
                          <a:solidFill>
                            <a:schemeClr val="tx1"/>
                          </a:solidFill>
                          <a:effectLst/>
                          <a:latin typeface="+mn-lt"/>
                          <a:ea typeface="+mn-ea"/>
                          <a:cs typeface="+mn-cs"/>
                        </a:rPr>
                        <a:t>6</a:t>
                      </a:r>
                    </a:p>
                  </a:txBody>
                  <a:tcPr marL="46839" marR="46839" marT="0" marB="0" anchor="ctr"/>
                </a:tc>
                <a:tc>
                  <a:txBody>
                    <a:bodyPr/>
                    <a:lstStyle/>
                    <a:p>
                      <a:pPr algn="ctr"/>
                      <a:r>
                        <a:rPr lang="tr-TR" sz="1600" b="0" kern="1200" dirty="0">
                          <a:solidFill>
                            <a:schemeClr val="tx1"/>
                          </a:solidFill>
                          <a:effectLst/>
                          <a:latin typeface="+mn-lt"/>
                          <a:ea typeface="+mn-ea"/>
                          <a:cs typeface="+mn-cs"/>
                        </a:rPr>
                        <a:t>47</a:t>
                      </a:r>
                    </a:p>
                  </a:txBody>
                  <a:tcPr marL="46839" marR="46839" marT="0" marB="0" anchor="ctr"/>
                </a:tc>
                <a:extLst>
                  <a:ext uri="{0D108BD9-81ED-4DB2-BD59-A6C34878D82A}">
                    <a16:rowId xmlns:a16="http://schemas.microsoft.com/office/drawing/2014/main" val="3580606429"/>
                  </a:ext>
                </a:extLst>
              </a:tr>
              <a:tr h="424075">
                <a:tc>
                  <a:txBody>
                    <a:bodyPr/>
                    <a:lstStyle/>
                    <a:p>
                      <a:pPr marL="450215" marR="0" lvl="0" indent="-450215" algn="r" defTabSz="914400" rtl="0" eaLnBrk="1" fontAlgn="auto" latinLnBrk="0" hangingPunct="1">
                        <a:lnSpc>
                          <a:spcPct val="115000"/>
                        </a:lnSpc>
                        <a:spcBef>
                          <a:spcPct val="0"/>
                        </a:spcBef>
                        <a:spcAft>
                          <a:spcPts val="1000"/>
                        </a:spcAft>
                        <a:buClrTx/>
                        <a:buSzTx/>
                        <a:buFontTx/>
                        <a:buNone/>
                        <a:defRPr/>
                      </a:pPr>
                      <a:r>
                        <a:rPr kumimoji="0" lang="tr-TR" sz="1600" u="none" strike="noStrike" kern="1200" cap="none" spc="0" normalizeH="0" baseline="0" noProof="0" dirty="0">
                          <a:ln>
                            <a:noFill/>
                          </a:ln>
                          <a:effectLst/>
                          <a:uLnTx/>
                          <a:uFillTx/>
                        </a:rPr>
                        <a:t>Toplam</a:t>
                      </a: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tr-TR" sz="1600" b="1" dirty="0"/>
                        <a:t>64</a:t>
                      </a:r>
                    </a:p>
                  </a:txBody>
                  <a:tcPr marL="46839" marR="46839" marT="0" marB="0" anchor="ctr"/>
                </a:tc>
                <a:tc>
                  <a:txBody>
                    <a:bodyPr/>
                    <a:lstStyle/>
                    <a:p>
                      <a:pPr algn="ctr"/>
                      <a:r>
                        <a:rPr lang="tr-TR" sz="1600" b="1" dirty="0"/>
                        <a:t>22</a:t>
                      </a:r>
                    </a:p>
                  </a:txBody>
                  <a:tcPr marL="46839" marR="46839" marT="0" marB="0" anchor="ctr"/>
                </a:tc>
                <a:tc>
                  <a:txBody>
                    <a:bodyPr/>
                    <a:lstStyle/>
                    <a:p>
                      <a:pPr algn="ctr"/>
                      <a:r>
                        <a:rPr lang="tr-TR" sz="1600" b="1" u="sng" dirty="0"/>
                        <a:t>123</a:t>
                      </a:r>
                    </a:p>
                  </a:txBody>
                  <a:tcPr marL="46839" marR="46839" marT="0" marB="0" anchor="ctr"/>
                </a:tc>
                <a:extLst>
                  <a:ext uri="{0D108BD9-81ED-4DB2-BD59-A6C34878D82A}">
                    <a16:rowId xmlns:a16="http://schemas.microsoft.com/office/drawing/2014/main" val="1805338443"/>
                  </a:ext>
                </a:extLst>
              </a:tr>
            </a:tbl>
          </a:graphicData>
        </a:graphic>
      </p:graphicFrame>
      <p:graphicFrame>
        <p:nvGraphicFramePr>
          <p:cNvPr id="6" name="Diyagram 5"/>
          <p:cNvGraphicFramePr/>
          <p:nvPr/>
        </p:nvGraphicFramePr>
        <p:xfrm>
          <a:off x="2146499" y="6040762"/>
          <a:ext cx="7745505" cy="60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41344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1979" y="4990574"/>
            <a:ext cx="3463453" cy="2072890"/>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96</a:t>
            </a:fld>
            <a:endParaRPr lang="tr-TR"/>
          </a:p>
        </p:txBody>
      </p:sp>
      <p:sp>
        <p:nvSpPr>
          <p:cNvPr id="3" name="Dikdörtgen 2"/>
          <p:cNvSpPr/>
          <p:nvPr/>
        </p:nvSpPr>
        <p:spPr>
          <a:xfrm>
            <a:off x="451657" y="1429621"/>
            <a:ext cx="6273608" cy="4555093"/>
          </a:xfrm>
          <a:prstGeom prst="rect">
            <a:avLst/>
          </a:prstGeom>
        </p:spPr>
        <p:txBody>
          <a:bodyPr wrap="square">
            <a:spAutoFit/>
          </a:bodyPr>
          <a:lstStyle/>
          <a:p>
            <a:r>
              <a:rPr lang="tr-TR" sz="2000" b="1" dirty="0"/>
              <a:t>ULUSLARARASI İLİŞKİLER</a:t>
            </a:r>
          </a:p>
          <a:p>
            <a:endParaRPr lang="tr-TR" dirty="0"/>
          </a:p>
          <a:p>
            <a:r>
              <a:rPr lang="tr-TR" dirty="0"/>
              <a:t>Turizm Fakültesi Uluslararası İlişkiler Koordinatörlüğü, </a:t>
            </a:r>
          </a:p>
          <a:p>
            <a:pPr marL="285750" indent="-285750">
              <a:buFont typeface="Arial" panose="020B0604020202020204" pitchFamily="34" charset="0"/>
              <a:buChar char="•"/>
            </a:pPr>
            <a:r>
              <a:rPr lang="tr-TR" b="1" dirty="0"/>
              <a:t>Gastronomi ve Mutfak Sanatları </a:t>
            </a:r>
            <a:r>
              <a:rPr lang="tr-TR" dirty="0"/>
              <a:t>bölümü için </a:t>
            </a:r>
            <a:r>
              <a:rPr lang="tr-TR" b="1" dirty="0"/>
              <a:t>23 adet Erasmus+ KA 131 </a:t>
            </a:r>
            <a:r>
              <a:rPr lang="tr-TR" dirty="0"/>
              <a:t>ve</a:t>
            </a:r>
            <a:r>
              <a:rPr lang="tr-TR" b="1" dirty="0"/>
              <a:t> 4 adet Erasmus+ KA 171 </a:t>
            </a:r>
            <a:r>
              <a:rPr lang="tr-TR" dirty="0"/>
              <a:t>anlaşması;</a:t>
            </a:r>
          </a:p>
          <a:p>
            <a:endParaRPr lang="tr-TR" dirty="0"/>
          </a:p>
          <a:p>
            <a:pPr marL="285750" indent="-285750">
              <a:buFont typeface="Arial" panose="020B0604020202020204" pitchFamily="34" charset="0"/>
              <a:buChar char="•"/>
            </a:pPr>
            <a:r>
              <a:rPr lang="tr-TR" b="1" dirty="0"/>
              <a:t>Rekreasyon Yönetimi </a:t>
            </a:r>
            <a:r>
              <a:rPr lang="tr-TR" dirty="0"/>
              <a:t>bölümü için </a:t>
            </a:r>
            <a:r>
              <a:rPr lang="tr-TR" b="1" dirty="0"/>
              <a:t>2 adet Erasmus+ KA 131 </a:t>
            </a:r>
            <a:r>
              <a:rPr lang="tr-TR" dirty="0"/>
              <a:t>anlaşması;</a:t>
            </a:r>
          </a:p>
          <a:p>
            <a:endParaRPr lang="tr-TR" b="1" dirty="0"/>
          </a:p>
          <a:p>
            <a:pPr marL="285750" indent="-285750">
              <a:buFont typeface="Arial" panose="020B0604020202020204" pitchFamily="34" charset="0"/>
              <a:buChar char="•"/>
            </a:pPr>
            <a:r>
              <a:rPr lang="tr-TR" b="1" dirty="0"/>
              <a:t>Turizm İşletmeciliği</a:t>
            </a:r>
            <a:r>
              <a:rPr lang="tr-TR" dirty="0"/>
              <a:t> bölümü için </a:t>
            </a:r>
            <a:r>
              <a:rPr lang="tr-TR" b="1" dirty="0"/>
              <a:t>35 adet Erasmus+ KA 131 </a:t>
            </a:r>
            <a:r>
              <a:rPr lang="tr-TR" dirty="0"/>
              <a:t>ve</a:t>
            </a:r>
            <a:r>
              <a:rPr lang="tr-TR" b="1" dirty="0"/>
              <a:t> 12 adet Erasmus+ KA 171 </a:t>
            </a:r>
            <a:r>
              <a:rPr lang="tr-TR" dirty="0"/>
              <a:t>anlaşması;</a:t>
            </a:r>
          </a:p>
          <a:p>
            <a:endParaRPr lang="tr-TR" dirty="0"/>
          </a:p>
          <a:p>
            <a:pPr marL="285750" indent="-285750">
              <a:buFont typeface="Arial" panose="020B0604020202020204" pitchFamily="34" charset="0"/>
              <a:buChar char="•"/>
            </a:pPr>
            <a:r>
              <a:rPr lang="tr-TR" b="1" dirty="0"/>
              <a:t>Turizm Rehberliği </a:t>
            </a:r>
            <a:r>
              <a:rPr lang="tr-TR" dirty="0"/>
              <a:t>bölümü için </a:t>
            </a:r>
            <a:r>
              <a:rPr lang="tr-TR" b="1" dirty="0"/>
              <a:t>41 Erasmus+ KA 131 </a:t>
            </a:r>
            <a:r>
              <a:rPr lang="tr-TR" dirty="0"/>
              <a:t>ve</a:t>
            </a:r>
            <a:r>
              <a:rPr lang="tr-TR" b="1" dirty="0"/>
              <a:t> 6 adet Erasmus+ KA 171 </a:t>
            </a:r>
            <a:r>
              <a:rPr lang="tr-TR" dirty="0"/>
              <a:t>anlaşması; </a:t>
            </a:r>
          </a:p>
          <a:p>
            <a:r>
              <a:rPr lang="tr-TR" dirty="0"/>
              <a:t>gerçekleştirmiştir.</a:t>
            </a:r>
          </a:p>
        </p:txBody>
      </p:sp>
      <p:sp>
        <p:nvSpPr>
          <p:cNvPr id="4" name="Dikdörtgen 3"/>
          <p:cNvSpPr/>
          <p:nvPr/>
        </p:nvSpPr>
        <p:spPr>
          <a:xfrm>
            <a:off x="7264171" y="3517003"/>
            <a:ext cx="4572000" cy="923330"/>
          </a:xfrm>
          <a:prstGeom prst="rect">
            <a:avLst/>
          </a:prstGeom>
        </p:spPr>
        <p:txBody>
          <a:bodyPr>
            <a:spAutoFit/>
          </a:bodyPr>
          <a:lstStyle/>
          <a:p>
            <a:pPr algn="just"/>
            <a:r>
              <a:rPr lang="tr-TR" b="1" dirty="0"/>
              <a:t>KA 131</a:t>
            </a:r>
          </a:p>
          <a:p>
            <a:pPr algn="just"/>
            <a:r>
              <a:rPr lang="tr-TR" b="0" i="0" dirty="0">
                <a:solidFill>
                  <a:srgbClr val="212529"/>
                </a:solidFill>
                <a:effectLst/>
                <a:latin typeface="Roboto" panose="02000000000000000000" pitchFamily="2" charset="0"/>
              </a:rPr>
              <a:t>28 AB üye ülkesi, İzlanda, Lihtenştayn, Norveç, Makedonya, Sırbistan.</a:t>
            </a:r>
            <a:endParaRPr lang="tr-TR" dirty="0"/>
          </a:p>
        </p:txBody>
      </p:sp>
      <p:pic>
        <p:nvPicPr>
          <p:cNvPr id="5" name="Resim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6803" y="746125"/>
            <a:ext cx="3826736" cy="2431103"/>
          </a:xfrm>
          <a:prstGeom prst="rect">
            <a:avLst/>
          </a:prstGeom>
        </p:spPr>
      </p:pic>
      <p:sp>
        <p:nvSpPr>
          <p:cNvPr id="7" name="Dikdörtgen 6"/>
          <p:cNvSpPr/>
          <p:nvPr/>
        </p:nvSpPr>
        <p:spPr>
          <a:xfrm>
            <a:off x="7264171" y="5103689"/>
            <a:ext cx="4572000" cy="923330"/>
          </a:xfrm>
          <a:prstGeom prst="rect">
            <a:avLst/>
          </a:prstGeom>
        </p:spPr>
        <p:txBody>
          <a:bodyPr>
            <a:spAutoFit/>
          </a:bodyPr>
          <a:lstStyle/>
          <a:p>
            <a:pPr algn="just"/>
            <a:r>
              <a:rPr lang="tr-TR" b="1" dirty="0"/>
              <a:t>KA 171</a:t>
            </a:r>
          </a:p>
          <a:p>
            <a:pPr algn="just"/>
            <a:r>
              <a:rPr lang="tr-TR" dirty="0"/>
              <a:t>Arnavutluk, Bangladeş, Bosna Hersek, Kırgızistan, Karadağ, Tunus, Özbekistan</a:t>
            </a:r>
          </a:p>
        </p:txBody>
      </p:sp>
    </p:spTree>
    <p:extLst>
      <p:ext uri="{BB962C8B-B14F-4D97-AF65-F5344CB8AC3E}">
        <p14:creationId xmlns:p14="http://schemas.microsoft.com/office/powerpoint/2010/main" val="20573698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97</a:t>
            </a:fld>
            <a:endParaRPr lang="tr-TR"/>
          </a:p>
        </p:txBody>
      </p:sp>
      <p:sp>
        <p:nvSpPr>
          <p:cNvPr id="3" name="Başlık 2"/>
          <p:cNvSpPr txBox="1">
            <a:spLocks/>
          </p:cNvSpPr>
          <p:nvPr/>
        </p:nvSpPr>
        <p:spPr>
          <a:xfrm>
            <a:off x="1970117" y="3000438"/>
            <a:ext cx="9448800" cy="1825096"/>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4800" b="1" i="1" dirty="0"/>
              <a:t>ÖĞRENCİ TOPLULUKLARI</a:t>
            </a:r>
          </a:p>
        </p:txBody>
      </p:sp>
    </p:spTree>
    <p:extLst>
      <p:ext uri="{BB962C8B-B14F-4D97-AF65-F5344CB8AC3E}">
        <p14:creationId xmlns:p14="http://schemas.microsoft.com/office/powerpoint/2010/main" val="26376701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ctrTitle"/>
          </p:nvPr>
        </p:nvSpPr>
        <p:spPr>
          <a:xfrm>
            <a:off x="4051648" y="507499"/>
            <a:ext cx="6768752" cy="1105929"/>
          </a:xfrm>
        </p:spPr>
        <p:txBody>
          <a:bodyPr>
            <a:normAutofit/>
          </a:bodyPr>
          <a:lstStyle/>
          <a:p>
            <a:pPr algn="r"/>
            <a:r>
              <a:rPr lang="tr-TR" sz="3600" b="1" i="1" dirty="0" err="1">
                <a:latin typeface="+mn-lt"/>
              </a:rPr>
              <a:t>Gastronomİ</a:t>
            </a:r>
            <a:r>
              <a:rPr lang="tr-TR" sz="3600" b="1" i="1" dirty="0">
                <a:latin typeface="+mn-lt"/>
              </a:rPr>
              <a:t> TOPLULUĞU</a:t>
            </a:r>
          </a:p>
        </p:txBody>
      </p:sp>
      <p:pic>
        <p:nvPicPr>
          <p:cNvPr id="6" name="Resim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20400" y="543194"/>
            <a:ext cx="1033810" cy="992686"/>
          </a:xfrm>
          <a:prstGeom prst="rect">
            <a:avLst/>
          </a:prstGeom>
        </p:spPr>
      </p:pic>
      <p:pic>
        <p:nvPicPr>
          <p:cNvPr id="5" name="Resim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6343" y="1746346"/>
            <a:ext cx="4659990" cy="3657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Resim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612591">
            <a:off x="8500525" y="1990325"/>
            <a:ext cx="3094913" cy="38286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Resim 7"/>
          <p:cNvPicPr>
            <a:picLocks noChangeAspect="1"/>
          </p:cNvPicPr>
          <p:nvPr/>
        </p:nvPicPr>
        <p:blipFill>
          <a:blip r:embed="rId5">
            <a:extLst>
              <a:ext uri="{28A0092B-C50C-407E-A947-70E740481C1C}">
                <a14:useLocalDpi xmlns:a14="http://schemas.microsoft.com/office/drawing/2010/main"/>
              </a:ext>
            </a:extLst>
          </a:blip>
          <a:stretch>
            <a:fillRect/>
          </a:stretch>
        </p:blipFill>
        <p:spPr>
          <a:xfrm rot="21089551">
            <a:off x="610034" y="1926391"/>
            <a:ext cx="2985020" cy="3875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32549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99</a:t>
            </a:fld>
            <a:endParaRPr lang="tr-TR"/>
          </a:p>
        </p:txBody>
      </p:sp>
      <p:sp>
        <p:nvSpPr>
          <p:cNvPr id="4" name="Başlık 3"/>
          <p:cNvSpPr txBox="1">
            <a:spLocks/>
          </p:cNvSpPr>
          <p:nvPr/>
        </p:nvSpPr>
        <p:spPr>
          <a:xfrm>
            <a:off x="3546764" y="746125"/>
            <a:ext cx="7495309" cy="1105929"/>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latin typeface="+mn-lt"/>
              </a:rPr>
              <a:t>TURİZM REHBERLİĞİ TOPLULUĞU</a:t>
            </a:r>
          </a:p>
        </p:txBody>
      </p:sp>
      <p:pic>
        <p:nvPicPr>
          <p:cNvPr id="5" name="Resim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89018" y="1512128"/>
            <a:ext cx="7619833" cy="5076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0918799"/>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5674</TotalTime>
  <Words>7099</Words>
  <Application>Microsoft Office PowerPoint</Application>
  <PresentationFormat>Geniş ekran</PresentationFormat>
  <Paragraphs>1183</Paragraphs>
  <Slides>157</Slides>
  <Notes>4</Notes>
  <HiddenSlides>0</HiddenSlides>
  <MMClips>0</MMClips>
  <ScaleCrop>false</ScaleCrop>
  <HeadingPairs>
    <vt:vector size="6" baseType="variant">
      <vt:variant>
        <vt:lpstr>Kullanılan Yazı Tipleri</vt:lpstr>
      </vt:variant>
      <vt:variant>
        <vt:i4>14</vt:i4>
      </vt:variant>
      <vt:variant>
        <vt:lpstr>Tema</vt:lpstr>
      </vt:variant>
      <vt:variant>
        <vt:i4>1</vt:i4>
      </vt:variant>
      <vt:variant>
        <vt:lpstr>Slayt Başlıkları</vt:lpstr>
      </vt:variant>
      <vt:variant>
        <vt:i4>157</vt:i4>
      </vt:variant>
    </vt:vector>
  </HeadingPairs>
  <TitlesOfParts>
    <vt:vector size="172" baseType="lpstr">
      <vt:lpstr>Arial</vt:lpstr>
      <vt:lpstr>Arial-BoldMT</vt:lpstr>
      <vt:lpstr>ArialMT</vt:lpstr>
      <vt:lpstr>Calibri</vt:lpstr>
      <vt:lpstr>Cambria</vt:lpstr>
      <vt:lpstr>Candara</vt:lpstr>
      <vt:lpstr>Century Gothic</vt:lpstr>
      <vt:lpstr>inherit</vt:lpstr>
      <vt:lpstr>MV Boli</vt:lpstr>
      <vt:lpstr>Roboto</vt:lpstr>
      <vt:lpstr>Segoe Print</vt:lpstr>
      <vt:lpstr>Tahoma</vt:lpstr>
      <vt:lpstr>Times New Roman</vt:lpstr>
      <vt:lpstr>Wingdings</vt:lpstr>
      <vt:lpstr>Uçak İzi</vt:lpstr>
      <vt:lpstr>PAMUKKALE ÜNİVERSİTESİ  TURİZM FAKÜLTESİ oryantasyon programı 17 EYLÜL 2025</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PSİKOLOJİK DANIŞMA VE REHBERLİK  EĞİTİM, UYGULAMA VE ARAŞTIRMA MERKEZİ </vt:lpstr>
      <vt:lpstr>ÖĞRENCİ DESTEK BİRİMİ (ÖDB)</vt:lpstr>
      <vt:lpstr>PowerPoint Sunusu</vt:lpstr>
      <vt:lpstr>KARİYER PLANLAMA VE UYGULAMA MERKEZİ</vt:lpstr>
      <vt:lpstr>PowerPoint Sunusu</vt:lpstr>
      <vt:lpstr>PowerPoint Sunusu</vt:lpstr>
      <vt:lpstr>PowerPoint Sunusu</vt:lpstr>
      <vt:lpstr>PowerPoint Sunusu</vt:lpstr>
      <vt:lpstr>PowerPoint Sunusu</vt:lpstr>
      <vt:lpstr>PowerPoint Sunusu</vt:lpstr>
      <vt:lpstr>KAMPÜSTE TEMASSIZ ÖDEME</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FAKÜLTE YÖNETİMİ</vt:lpstr>
      <vt:lpstr>GENEL BİLGİLER</vt:lpstr>
      <vt:lpstr>GENEL BİLGİLER</vt:lpstr>
      <vt:lpstr>PowerPoint Sunusu</vt:lpstr>
      <vt:lpstr>PowerPoint Sunusu</vt:lpstr>
      <vt:lpstr>İDARİ PERSONEL</vt:lpstr>
      <vt:lpstr>FAKÜLTE BÖLÜM VE ANABİLİM DALLARI</vt:lpstr>
      <vt:lpstr>PowerPoint Sunusu</vt:lpstr>
      <vt:lpstr>PowerPoint Sunusu</vt:lpstr>
      <vt:lpstr>PowerPoint Sunusu</vt:lpstr>
      <vt:lpstr>PowerPoint Sunusu</vt:lpstr>
      <vt:lpstr>PowerPoint Sunusu</vt:lpstr>
      <vt:lpstr>PowerPoint Sunusu</vt:lpstr>
      <vt:lpstr>Gastronomİ TOPLULUĞU</vt:lpstr>
      <vt:lpstr>PowerPoint Sunusu</vt:lpstr>
      <vt:lpstr>PowerPoint Sunusu</vt:lpstr>
      <vt:lpstr>FAKÜLTE etkinliklerİ</vt:lpstr>
      <vt:lpstr>BİLİMSEL etkinlikler</vt:lpstr>
      <vt:lpstr>sosyal etkinlikler</vt:lpstr>
      <vt:lpstr>KARİYER GÜNLERİ</vt:lpstr>
      <vt:lpstr>PowerPoint Sunusu</vt:lpstr>
      <vt:lpstr>TEKNİK GEZİLER</vt:lpstr>
      <vt:lpstr>PowerPoint Sunusu</vt:lpstr>
      <vt:lpstr>YEMEK YARIŞMALARI</vt:lpstr>
      <vt:lpstr>Gastronomi Bilgi Yarışması YARIŞMALARI</vt:lpstr>
      <vt:lpstr>PowerPoint Sunusu</vt:lpstr>
      <vt:lpstr>PowerPoint Sunusu</vt:lpstr>
      <vt:lpstr>PowerPoint Sunusu</vt:lpstr>
      <vt:lpstr>PowerPoint Sunusu</vt:lpstr>
      <vt:lpstr>MEZUNLARIMIZ</vt:lpstr>
      <vt:lpstr>PowerPoint Sunusu</vt:lpstr>
      <vt:lpstr>PowerPoint Sunusu</vt:lpstr>
      <vt:lpstr>PowerPoint Sunusu</vt:lpstr>
      <vt:lpstr>PowerPoint Sunusu</vt:lpstr>
      <vt:lpstr>PowerPoint Sunusu</vt:lpstr>
      <vt:lpstr>PowerPoint Sunusu</vt:lpstr>
      <vt:lpstr>PowerPoint Sunusu</vt:lpstr>
      <vt:lpstr>GASTRONOMİ VE MUTFAK SANATLARI BÖLÜMÜ</vt:lpstr>
      <vt:lpstr>GENEL BİLGİLER</vt:lpstr>
      <vt:lpstr>PowerPoint Sunusu</vt:lpstr>
      <vt:lpstr>PowerPoint Sunusu</vt:lpstr>
      <vt:lpstr>PowerPoint Sunusu</vt:lpstr>
      <vt:lpstr>PowerPoint Sunusu</vt:lpstr>
      <vt:lpstr>misyon</vt:lpstr>
      <vt:lpstr>Temel dersler</vt:lpstr>
      <vt:lpstr>staj</vt:lpstr>
      <vt:lpstr>PowerPoint Sunusu</vt:lpstr>
      <vt:lpstr>PowerPoint Sunusu</vt:lpstr>
      <vt:lpstr>REKREASYON YÖNETİMİ BÖLÜMÜ</vt:lpstr>
      <vt:lpstr>GENEL BİLGİLER</vt:lpstr>
      <vt:lpstr>PowerPoint Sunusu</vt:lpstr>
      <vt:lpstr>MİSYON</vt:lpstr>
      <vt:lpstr>TEMEL DERSLER</vt:lpstr>
      <vt:lpstr>STAJ</vt:lpstr>
      <vt:lpstr>İSTİHDAM OLANAKLARI</vt:lpstr>
      <vt:lpstr>TURİZM İŞLETMECİLİĞİ BÖLÜMÜ</vt:lpstr>
      <vt:lpstr>GENEL BİLGİLER</vt:lpstr>
      <vt:lpstr>PowerPoint Sunusu</vt:lpstr>
      <vt:lpstr>PowerPoint Sunusu</vt:lpstr>
      <vt:lpstr>MİSYON</vt:lpstr>
      <vt:lpstr>TEMEL DERSLER</vt:lpstr>
      <vt:lpstr>STAJ</vt:lpstr>
      <vt:lpstr>İstihdam olanakları</vt:lpstr>
      <vt:lpstr>TURİZM REHBERLİĞİ BÖLÜMÜ</vt:lpstr>
      <vt:lpstr>GENEL BİLGİLER</vt:lpstr>
      <vt:lpstr>PowerPoint Sunusu</vt:lpstr>
      <vt:lpstr>MİSYON</vt:lpstr>
      <vt:lpstr>NEDEN TURİZM REHBERLİĞİ?</vt:lpstr>
      <vt:lpstr>STAJ</vt:lpstr>
      <vt:lpstr>İstihdam olanakları</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Windows Kullanıcısı</cp:lastModifiedBy>
  <cp:revision>424</cp:revision>
  <dcterms:modified xsi:type="dcterms:W3CDTF">2026-02-10T11:19:52Z</dcterms:modified>
</cp:coreProperties>
</file>