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124"/>
  </p:notesMasterIdLst>
  <p:handoutMasterIdLst>
    <p:handoutMasterId r:id="rId125"/>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381" r:id="rId52"/>
    <p:sldId id="357" r:id="rId53"/>
    <p:sldId id="361" r:id="rId54"/>
    <p:sldId id="432" r:id="rId55"/>
    <p:sldId id="438" r:id="rId56"/>
    <p:sldId id="440" r:id="rId57"/>
    <p:sldId id="439" r:id="rId58"/>
    <p:sldId id="278" r:id="rId59"/>
    <p:sldId id="411" r:id="rId60"/>
    <p:sldId id="413" r:id="rId61"/>
    <p:sldId id="388" r:id="rId62"/>
    <p:sldId id="403" r:id="rId63"/>
    <p:sldId id="412" r:id="rId64"/>
    <p:sldId id="435" r:id="rId65"/>
    <p:sldId id="283" r:id="rId66"/>
    <p:sldId id="374" r:id="rId67"/>
    <p:sldId id="386" r:id="rId68"/>
    <p:sldId id="375" r:id="rId69"/>
    <p:sldId id="385" r:id="rId70"/>
    <p:sldId id="404" r:id="rId71"/>
    <p:sldId id="423" r:id="rId72"/>
    <p:sldId id="415" r:id="rId73"/>
    <p:sldId id="421" r:id="rId74"/>
    <p:sldId id="416" r:id="rId75"/>
    <p:sldId id="437" r:id="rId76"/>
    <p:sldId id="424" r:id="rId77"/>
    <p:sldId id="436" r:id="rId78"/>
    <p:sldId id="425" r:id="rId79"/>
    <p:sldId id="426" r:id="rId80"/>
    <p:sldId id="431" r:id="rId81"/>
    <p:sldId id="485" r:id="rId82"/>
    <p:sldId id="499" r:id="rId83"/>
    <p:sldId id="445" r:id="rId84"/>
    <p:sldId id="503" r:id="rId85"/>
    <p:sldId id="504" r:id="rId86"/>
    <p:sldId id="505" r:id="rId87"/>
    <p:sldId id="506" r:id="rId88"/>
    <p:sldId id="507" r:id="rId89"/>
    <p:sldId id="508" r:id="rId90"/>
    <p:sldId id="509" r:id="rId91"/>
    <p:sldId id="510" r:id="rId92"/>
    <p:sldId id="511" r:id="rId93"/>
    <p:sldId id="512" r:id="rId94"/>
    <p:sldId id="513" r:id="rId95"/>
    <p:sldId id="514" r:id="rId96"/>
    <p:sldId id="515" r:id="rId97"/>
    <p:sldId id="516" r:id="rId98"/>
    <p:sldId id="517" r:id="rId99"/>
    <p:sldId id="518" r:id="rId100"/>
    <p:sldId id="519" r:id="rId101"/>
    <p:sldId id="520" r:id="rId102"/>
    <p:sldId id="521" r:id="rId103"/>
    <p:sldId id="522" r:id="rId104"/>
    <p:sldId id="523" r:id="rId105"/>
    <p:sldId id="524" r:id="rId106"/>
    <p:sldId id="525" r:id="rId107"/>
    <p:sldId id="526" r:id="rId108"/>
    <p:sldId id="527" r:id="rId109"/>
    <p:sldId id="528" r:id="rId110"/>
    <p:sldId id="529" r:id="rId111"/>
    <p:sldId id="530" r:id="rId112"/>
    <p:sldId id="531" r:id="rId113"/>
    <p:sldId id="532" r:id="rId114"/>
    <p:sldId id="533" r:id="rId115"/>
    <p:sldId id="534" r:id="rId116"/>
    <p:sldId id="535" r:id="rId117"/>
    <p:sldId id="536" r:id="rId118"/>
    <p:sldId id="537" r:id="rId119"/>
    <p:sldId id="538" r:id="rId120"/>
    <p:sldId id="539" r:id="rId121"/>
    <p:sldId id="540" r:id="rId122"/>
    <p:sldId id="541" r:id="rId123"/>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6" autoAdjust="0"/>
    <p:restoredTop sz="93069" autoAdjust="0"/>
  </p:normalViewPr>
  <p:slideViewPr>
    <p:cSldViewPr snapToGrid="0">
      <p:cViewPr varScale="1">
        <p:scale>
          <a:sx n="149" d="100"/>
          <a:sy n="149" d="100"/>
        </p:scale>
        <p:origin x="100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_rels/data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svg"/><Relationship Id="rId1" Type="http://schemas.openxmlformats.org/officeDocument/2006/relationships/image" Target="../media/image176.png"/><Relationship Id="rId4" Type="http://schemas.openxmlformats.org/officeDocument/2006/relationships/image" Target="../media/image179.svg"/></Relationships>
</file>

<file path=ppt/diagrams/_rels/data8.xml.rels><?xml version="1.0" encoding="UTF-8" standalone="yes"?>
<Relationships xmlns="http://schemas.openxmlformats.org/package/2006/relationships"><Relationship Id="rId2" Type="http://schemas.openxmlformats.org/officeDocument/2006/relationships/image" Target="../media/image185.svg"/><Relationship Id="rId1" Type="http://schemas.openxmlformats.org/officeDocument/2006/relationships/image" Target="../media/image18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svg"/><Relationship Id="rId1" Type="http://schemas.openxmlformats.org/officeDocument/2006/relationships/image" Target="../media/image176.png"/><Relationship Id="rId4" Type="http://schemas.openxmlformats.org/officeDocument/2006/relationships/image" Target="../media/image179.svg"/></Relationships>
</file>

<file path=ppt/diagrams/_rels/drawing8.xml.rels><?xml version="1.0" encoding="UTF-8" standalone="yes"?>
<Relationships xmlns="http://schemas.openxmlformats.org/package/2006/relationships"><Relationship Id="rId2" Type="http://schemas.openxmlformats.org/officeDocument/2006/relationships/image" Target="../media/image185.svg"/><Relationship Id="rId1" Type="http://schemas.openxmlformats.org/officeDocument/2006/relationships/image" Target="../media/image184.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t>
          </a:r>
          <a:r>
            <a:rPr lang="tr-TR" sz="1600" dirty="0" err="1"/>
            <a:t>Mahmud</a:t>
          </a:r>
          <a:r>
            <a:rPr lang="tr-TR" sz="1600" dirty="0"/>
            <a:t> GÜNGÖR </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Mehmet İNEL </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Ersan ÖZ </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CA90AC0A-26E0-4267-89D7-4DD7BEDFBD97}">
      <dgm:prSet phldrT="[Metin]"/>
      <dgm:spPr/>
      <dgm:t>
        <a:bodyPr/>
        <a:lstStyle/>
        <a:p>
          <a:r>
            <a:rPr lang="tr-TR" b="1" dirty="0"/>
            <a:t>REKTÖR YARDIMCISI</a:t>
          </a:r>
        </a:p>
        <a:p>
          <a:r>
            <a:rPr lang="tr-TR" b="0" dirty="0"/>
            <a:t>Prof. Dr. İbrahim TÜRKÇÜER </a:t>
          </a:r>
        </a:p>
      </dgm:t>
    </dgm:pt>
    <dgm:pt modelId="{461B64C8-1114-46C4-853A-DDCF6A4EEF9D}" type="parTrans" cxnId="{A34D8146-42B4-40E7-AF94-ABA52B374D65}">
      <dgm:prSet/>
      <dgm:spPr/>
      <dgm:t>
        <a:bodyPr/>
        <a:lstStyle/>
        <a:p>
          <a:endParaRPr lang="tr-TR"/>
        </a:p>
      </dgm:t>
    </dgm:pt>
    <dgm:pt modelId="{0F0280A8-0CEC-4D36-BDA9-F278E15183FD}" type="sibTrans" cxnId="{A34D8146-42B4-40E7-AF94-ABA52B374D65}">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2"/>
      <dgm:spPr/>
    </dgm:pt>
    <dgm:pt modelId="{B72984D9-24C2-4724-8522-BEC87656CF6C}" type="pres">
      <dgm:prSet presAssocID="{3ADE898B-3499-4786-A297-02479B17B3A6}" presName="text" presStyleLbl="fgAcc0" presStyleIdx="0" presStyleCnt="2" custScaleX="133469" custLinFactNeighborX="-3762" custLinFactNeighborY="3386">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 modelId="{15BCE840-1266-47DB-BAEB-DDE5A894BA2A}" type="pres">
      <dgm:prSet presAssocID="{CA90AC0A-26E0-4267-89D7-4DD7BEDFBD97}" presName="hierRoot1" presStyleCnt="0"/>
      <dgm:spPr/>
    </dgm:pt>
    <dgm:pt modelId="{36224876-1629-4F16-9411-40B097C01236}" type="pres">
      <dgm:prSet presAssocID="{CA90AC0A-26E0-4267-89D7-4DD7BEDFBD97}" presName="composite" presStyleCnt="0"/>
      <dgm:spPr/>
    </dgm:pt>
    <dgm:pt modelId="{44A4A3E4-0E17-429E-A5D9-F89545115AC9}" type="pres">
      <dgm:prSet presAssocID="{CA90AC0A-26E0-4267-89D7-4DD7BEDFBD97}" presName="background" presStyleLbl="node0" presStyleIdx="1" presStyleCnt="2"/>
      <dgm:spPr/>
    </dgm:pt>
    <dgm:pt modelId="{F9BEB341-FD56-4964-992B-77787026BF5F}" type="pres">
      <dgm:prSet presAssocID="{CA90AC0A-26E0-4267-89D7-4DD7BEDFBD97}" presName="text" presStyleLbl="fgAcc0" presStyleIdx="1" presStyleCnt="2" custLinFactY="28855" custLinFactNeighborX="35106" custLinFactNeighborY="100000">
        <dgm:presLayoutVars>
          <dgm:chPref val="3"/>
        </dgm:presLayoutVars>
      </dgm:prSet>
      <dgm:spPr/>
    </dgm:pt>
    <dgm:pt modelId="{87D24FA5-6347-4D8C-B52E-465EAAF27617}" type="pres">
      <dgm:prSet presAssocID="{CA90AC0A-26E0-4267-89D7-4DD7BEDFBD97}" presName="hierChild2" presStyleCnt="0"/>
      <dgm:spPr/>
    </dgm:pt>
  </dgm:ptLst>
  <dgm:cxnLst>
    <dgm:cxn modelId="{37242943-623C-4251-AB56-BE7463D6A93F}" type="presOf" srcId="{93461D05-5063-40B6-84AE-716274399DC7}" destId="{37603A01-88FD-45CD-9CE1-DA45075DDAFE}" srcOrd="0" destOrd="0" presId="urn:microsoft.com/office/officeart/2005/8/layout/hierarchy1"/>
    <dgm:cxn modelId="{A34D8146-42B4-40E7-AF94-ABA52B374D65}" srcId="{2C96B739-9F97-46C0-B76A-2CB52DFE04E6}" destId="{CA90AC0A-26E0-4267-89D7-4DD7BEDFBD97}" srcOrd="1" destOrd="0" parTransId="{461B64C8-1114-46C4-853A-DDCF6A4EEF9D}" sibTransId="{0F0280A8-0CEC-4D36-BDA9-F278E15183FD}"/>
    <dgm:cxn modelId="{C5B1A44E-E442-4792-8E60-7CC2ACF88443}" type="presOf" srcId="{987259EA-9F13-4A73-A7BD-F7855D780085}" destId="{B7709C76-3FD9-417D-B1B8-51B9EB1CB2C6}" srcOrd="0" destOrd="0" presId="urn:microsoft.com/office/officeart/2005/8/layout/hierarchy1"/>
    <dgm:cxn modelId="{3EDDDF62-A5F8-4BBE-B80D-B57D5C388CBA}" type="presOf" srcId="{CA90AC0A-26E0-4267-89D7-4DD7BEDFBD97}" destId="{F9BEB341-FD56-4964-992B-77787026BF5F}"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136912B2-74AE-461F-A7A1-18CD98ADA46C}" type="presOf" srcId="{2C96B739-9F97-46C0-B76A-2CB52DFE04E6}" destId="{4C22544B-E17B-4FC6-BCE1-BCFBCB2168D5}"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8CB822B5-29B2-4BEF-83C7-F3FB9568F76E}" type="presOf" srcId="{3ADE898B-3499-4786-A297-02479B17B3A6}" destId="{B72984D9-24C2-4724-8522-BEC87656CF6C}" srcOrd="0" destOrd="0" presId="urn:microsoft.com/office/officeart/2005/8/layout/hierarchy1"/>
    <dgm:cxn modelId="{B0FD8ED2-6B97-470A-B751-E34CFA581B95}" type="presOf" srcId="{F35B3B63-A517-43E2-B8F4-D4F24259DAD0}" destId="{4B10727F-1291-4BCB-9E65-61C5D28F851F}"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766D0EE6-1BFB-4529-94DE-EA1A5735E330}" type="presOf" srcId="{B8000792-2B1B-4AB5-8A13-3AF23A929897}" destId="{D9753188-1936-4EE5-8CEA-93FE745C7FE8}" srcOrd="0" destOrd="0" presId="urn:microsoft.com/office/officeart/2005/8/layout/hierarchy1"/>
    <dgm:cxn modelId="{3B7F0140-BE6D-46AF-945E-8937FA0F092B}" type="presParOf" srcId="{4C22544B-E17B-4FC6-BCE1-BCFBCB2168D5}" destId="{CAEE46B8-DE92-4967-B8E7-AD2F648EB40E}" srcOrd="0" destOrd="0" presId="urn:microsoft.com/office/officeart/2005/8/layout/hierarchy1"/>
    <dgm:cxn modelId="{A15CE20A-E11A-4CC2-B221-327D78132108}" type="presParOf" srcId="{CAEE46B8-DE92-4967-B8E7-AD2F648EB40E}" destId="{3DE78937-AE13-4118-8126-FB3DF6E08DFD}" srcOrd="0" destOrd="0" presId="urn:microsoft.com/office/officeart/2005/8/layout/hierarchy1"/>
    <dgm:cxn modelId="{964A6223-BCD4-43B5-9B68-04E3B7653E21}" type="presParOf" srcId="{3DE78937-AE13-4118-8126-FB3DF6E08DFD}" destId="{34FD37A4-28A6-49BE-B5CF-E10558B2A02E}" srcOrd="0" destOrd="0" presId="urn:microsoft.com/office/officeart/2005/8/layout/hierarchy1"/>
    <dgm:cxn modelId="{47EC2C86-A174-4063-B00B-50BDF253E330}" type="presParOf" srcId="{3DE78937-AE13-4118-8126-FB3DF6E08DFD}" destId="{B72984D9-24C2-4724-8522-BEC87656CF6C}" srcOrd="1" destOrd="0" presId="urn:microsoft.com/office/officeart/2005/8/layout/hierarchy1"/>
    <dgm:cxn modelId="{1BA53C03-3614-4833-8CB9-95E043EE686B}" type="presParOf" srcId="{CAEE46B8-DE92-4967-B8E7-AD2F648EB40E}" destId="{29C742F7-BBE2-4230-8764-2CF804B22C33}" srcOrd="1" destOrd="0" presId="urn:microsoft.com/office/officeart/2005/8/layout/hierarchy1"/>
    <dgm:cxn modelId="{93CCC0D4-C468-403D-84D9-FBD5241FB4D4}" type="presParOf" srcId="{29C742F7-BBE2-4230-8764-2CF804B22C33}" destId="{D9753188-1936-4EE5-8CEA-93FE745C7FE8}" srcOrd="0" destOrd="0" presId="urn:microsoft.com/office/officeart/2005/8/layout/hierarchy1"/>
    <dgm:cxn modelId="{802BF21A-CCE8-49C1-B55C-C34D3BC1382F}" type="presParOf" srcId="{29C742F7-BBE2-4230-8764-2CF804B22C33}" destId="{5F3DB532-7ADB-4E6F-ADD4-B3057A4BCA72}" srcOrd="1" destOrd="0" presId="urn:microsoft.com/office/officeart/2005/8/layout/hierarchy1"/>
    <dgm:cxn modelId="{FBC8F1C8-E1CD-4B25-A744-E820C9D18FCA}" type="presParOf" srcId="{5F3DB532-7ADB-4E6F-ADD4-B3057A4BCA72}" destId="{5CACF998-6723-47E9-8A18-3035EE0AB62B}" srcOrd="0" destOrd="0" presId="urn:microsoft.com/office/officeart/2005/8/layout/hierarchy1"/>
    <dgm:cxn modelId="{10B70958-C654-47DD-A0B1-987AD047BFD0}" type="presParOf" srcId="{5CACF998-6723-47E9-8A18-3035EE0AB62B}" destId="{9B2645A0-4323-45E6-A1A0-C5BE84282623}" srcOrd="0" destOrd="0" presId="urn:microsoft.com/office/officeart/2005/8/layout/hierarchy1"/>
    <dgm:cxn modelId="{57B75A25-5C9B-46FE-98F9-7B7AD4D475E8}" type="presParOf" srcId="{5CACF998-6723-47E9-8A18-3035EE0AB62B}" destId="{4B10727F-1291-4BCB-9E65-61C5D28F851F}" srcOrd="1" destOrd="0" presId="urn:microsoft.com/office/officeart/2005/8/layout/hierarchy1"/>
    <dgm:cxn modelId="{283BF6AF-9138-489D-9443-15ECC4DD4CA5}" type="presParOf" srcId="{5F3DB532-7ADB-4E6F-ADD4-B3057A4BCA72}" destId="{A335C440-440F-4EF7-9C06-7339961FDB1B}" srcOrd="1" destOrd="0" presId="urn:microsoft.com/office/officeart/2005/8/layout/hierarchy1"/>
    <dgm:cxn modelId="{E0CFF861-A2E8-476E-9F55-4C55F246D70E}" type="presParOf" srcId="{29C742F7-BBE2-4230-8764-2CF804B22C33}" destId="{B7709C76-3FD9-417D-B1B8-51B9EB1CB2C6}" srcOrd="2" destOrd="0" presId="urn:microsoft.com/office/officeart/2005/8/layout/hierarchy1"/>
    <dgm:cxn modelId="{91702008-6070-4BFC-BBF5-E8F47602FAA7}" type="presParOf" srcId="{29C742F7-BBE2-4230-8764-2CF804B22C33}" destId="{6101E8CE-0BB5-4C76-B18D-0941F7E6874A}" srcOrd="3" destOrd="0" presId="urn:microsoft.com/office/officeart/2005/8/layout/hierarchy1"/>
    <dgm:cxn modelId="{43CDB64A-ABD7-4EAA-857D-09FE33090D95}" type="presParOf" srcId="{6101E8CE-0BB5-4C76-B18D-0941F7E6874A}" destId="{32689E91-72AD-43C8-B741-DAEF33C74B7B}" srcOrd="0" destOrd="0" presId="urn:microsoft.com/office/officeart/2005/8/layout/hierarchy1"/>
    <dgm:cxn modelId="{B949FA61-B5D9-4E90-93D3-97733E30340E}" type="presParOf" srcId="{32689E91-72AD-43C8-B741-DAEF33C74B7B}" destId="{E78B7142-65A3-4D7F-A323-04923BA5A963}" srcOrd="0" destOrd="0" presId="urn:microsoft.com/office/officeart/2005/8/layout/hierarchy1"/>
    <dgm:cxn modelId="{5C11A1FE-F821-4F52-AF15-CB96E678C3B1}" type="presParOf" srcId="{32689E91-72AD-43C8-B741-DAEF33C74B7B}" destId="{37603A01-88FD-45CD-9CE1-DA45075DDAFE}" srcOrd="1" destOrd="0" presId="urn:microsoft.com/office/officeart/2005/8/layout/hierarchy1"/>
    <dgm:cxn modelId="{5B1B532E-4443-4BD4-81DC-437CED195162}" type="presParOf" srcId="{6101E8CE-0BB5-4C76-B18D-0941F7E6874A}" destId="{290755A7-AE63-4EF9-93D2-C6AB76267285}" srcOrd="1" destOrd="0" presId="urn:microsoft.com/office/officeart/2005/8/layout/hierarchy1"/>
    <dgm:cxn modelId="{593EAFA2-76B6-450F-ACA0-FD9907DC57D4}" type="presParOf" srcId="{4C22544B-E17B-4FC6-BCE1-BCFBCB2168D5}" destId="{15BCE840-1266-47DB-BAEB-DDE5A894BA2A}" srcOrd="1" destOrd="0" presId="urn:microsoft.com/office/officeart/2005/8/layout/hierarchy1"/>
    <dgm:cxn modelId="{586DFCBD-6DF2-4728-9B1C-DB7CDE21772A}" type="presParOf" srcId="{15BCE840-1266-47DB-BAEB-DDE5A894BA2A}" destId="{36224876-1629-4F16-9411-40B097C01236}" srcOrd="0" destOrd="0" presId="urn:microsoft.com/office/officeart/2005/8/layout/hierarchy1"/>
    <dgm:cxn modelId="{DC245EB0-6EE0-458D-AA2E-8585876F8C0E}" type="presParOf" srcId="{36224876-1629-4F16-9411-40B097C01236}" destId="{44A4A3E4-0E17-429E-A5D9-F89545115AC9}" srcOrd="0" destOrd="0" presId="urn:microsoft.com/office/officeart/2005/8/layout/hierarchy1"/>
    <dgm:cxn modelId="{073E1261-F212-4DD7-B82A-94B36D5D1280}" type="presParOf" srcId="{36224876-1629-4F16-9411-40B097C01236}" destId="{F9BEB341-FD56-4964-992B-77787026BF5F}" srcOrd="1" destOrd="0" presId="urn:microsoft.com/office/officeart/2005/8/layout/hierarchy1"/>
    <dgm:cxn modelId="{97AF97A5-07D4-41A8-B1DD-FC6682921571}" type="presParOf" srcId="{15BCE840-1266-47DB-BAEB-DDE5A894BA2A}" destId="{87D24FA5-6347-4D8C-B52E-465EAAF2761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Fatih IŞIK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YARDIMCISI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Bilal BOZOĞLU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A2EBAB-52D3-40C9-93BE-71729AA0C683}"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7BC1E38F-0282-47C8-A4A9-65BE42FCA29D}">
      <dgm:prSet/>
      <dgm:spPr/>
      <dgm:t>
        <a:bodyPr/>
        <a:lstStyle/>
        <a:p>
          <a:r>
            <a:rPr lang="tr-TR"/>
            <a:t>Uluslararası Ticaret ve Finansman bölümü; öğrencilerini evrensel ölçüler ışığında; ulusal ve uluslararası piyasalarda rekabet edebilecek, sağlıklı kararlar alıp uygulayabilecek niteliklerle donatmayı hedeflemektedir.</a:t>
          </a:r>
          <a:endParaRPr lang="en-US"/>
        </a:p>
      </dgm:t>
    </dgm:pt>
    <dgm:pt modelId="{93603726-2B2A-49A9-A3F4-4A765A12723B}" type="parTrans" cxnId="{DD5559E3-14B6-4C6A-BA76-D11929D1F819}">
      <dgm:prSet/>
      <dgm:spPr/>
      <dgm:t>
        <a:bodyPr/>
        <a:lstStyle/>
        <a:p>
          <a:endParaRPr lang="en-US"/>
        </a:p>
      </dgm:t>
    </dgm:pt>
    <dgm:pt modelId="{D86FF8B8-AEAF-4B00-B4EE-7D16118000BA}" type="sibTrans" cxnId="{DD5559E3-14B6-4C6A-BA76-D11929D1F819}">
      <dgm:prSet/>
      <dgm:spPr/>
      <dgm:t>
        <a:bodyPr/>
        <a:lstStyle/>
        <a:p>
          <a:endParaRPr lang="en-US"/>
        </a:p>
      </dgm:t>
    </dgm:pt>
    <dgm:pt modelId="{8AD5B23E-CE63-5840-8A99-FAE44182398B}" type="pres">
      <dgm:prSet presAssocID="{3CA2EBAB-52D3-40C9-93BE-71729AA0C683}" presName="hierChild1" presStyleCnt="0">
        <dgm:presLayoutVars>
          <dgm:chPref val="1"/>
          <dgm:dir/>
          <dgm:animOne val="branch"/>
          <dgm:animLvl val="lvl"/>
          <dgm:resizeHandles/>
        </dgm:presLayoutVars>
      </dgm:prSet>
      <dgm:spPr/>
    </dgm:pt>
    <dgm:pt modelId="{9EB37365-544C-444E-A4B8-DC44591AAB2B}" type="pres">
      <dgm:prSet presAssocID="{7BC1E38F-0282-47C8-A4A9-65BE42FCA29D}" presName="hierRoot1" presStyleCnt="0"/>
      <dgm:spPr/>
    </dgm:pt>
    <dgm:pt modelId="{55A7DA1D-35FD-494A-AAF2-989D1E65664D}" type="pres">
      <dgm:prSet presAssocID="{7BC1E38F-0282-47C8-A4A9-65BE42FCA29D}" presName="composite" presStyleCnt="0"/>
      <dgm:spPr/>
    </dgm:pt>
    <dgm:pt modelId="{16C64B34-BE72-1245-BF1B-B2F11A11A01E}" type="pres">
      <dgm:prSet presAssocID="{7BC1E38F-0282-47C8-A4A9-65BE42FCA29D}" presName="background" presStyleLbl="node0" presStyleIdx="0" presStyleCnt="1"/>
      <dgm:spPr/>
    </dgm:pt>
    <dgm:pt modelId="{EAD772CB-B8DF-FC41-B796-ABDA5D4EC65C}" type="pres">
      <dgm:prSet presAssocID="{7BC1E38F-0282-47C8-A4A9-65BE42FCA29D}" presName="text" presStyleLbl="fgAcc0" presStyleIdx="0" presStyleCnt="1" custScaleX="125463">
        <dgm:presLayoutVars>
          <dgm:chPref val="3"/>
        </dgm:presLayoutVars>
      </dgm:prSet>
      <dgm:spPr/>
    </dgm:pt>
    <dgm:pt modelId="{C18C3D84-8166-C447-AE69-B15ECD376FCD}" type="pres">
      <dgm:prSet presAssocID="{7BC1E38F-0282-47C8-A4A9-65BE42FCA29D}" presName="hierChild2" presStyleCnt="0"/>
      <dgm:spPr/>
    </dgm:pt>
  </dgm:ptLst>
  <dgm:cxnLst>
    <dgm:cxn modelId="{C308164B-169F-614E-8500-80533FB8F2BA}" type="presOf" srcId="{7BC1E38F-0282-47C8-A4A9-65BE42FCA29D}" destId="{EAD772CB-B8DF-FC41-B796-ABDA5D4EC65C}" srcOrd="0" destOrd="0" presId="urn:microsoft.com/office/officeart/2005/8/layout/hierarchy1"/>
    <dgm:cxn modelId="{BCAEE960-19F4-2844-823D-C30BAE523FF3}" type="presOf" srcId="{3CA2EBAB-52D3-40C9-93BE-71729AA0C683}" destId="{8AD5B23E-CE63-5840-8A99-FAE44182398B}" srcOrd="0" destOrd="0" presId="urn:microsoft.com/office/officeart/2005/8/layout/hierarchy1"/>
    <dgm:cxn modelId="{DD5559E3-14B6-4C6A-BA76-D11929D1F819}" srcId="{3CA2EBAB-52D3-40C9-93BE-71729AA0C683}" destId="{7BC1E38F-0282-47C8-A4A9-65BE42FCA29D}" srcOrd="0" destOrd="0" parTransId="{93603726-2B2A-49A9-A3F4-4A765A12723B}" sibTransId="{D86FF8B8-AEAF-4B00-B4EE-7D16118000BA}"/>
    <dgm:cxn modelId="{2CB45A3A-50A3-444C-916B-47B4DEE91C99}" type="presParOf" srcId="{8AD5B23E-CE63-5840-8A99-FAE44182398B}" destId="{9EB37365-544C-444E-A4B8-DC44591AAB2B}" srcOrd="0" destOrd="0" presId="urn:microsoft.com/office/officeart/2005/8/layout/hierarchy1"/>
    <dgm:cxn modelId="{2B477DE2-F495-3748-B2CE-1EDD6C0CA4D8}" type="presParOf" srcId="{9EB37365-544C-444E-A4B8-DC44591AAB2B}" destId="{55A7DA1D-35FD-494A-AAF2-989D1E65664D}" srcOrd="0" destOrd="0" presId="urn:microsoft.com/office/officeart/2005/8/layout/hierarchy1"/>
    <dgm:cxn modelId="{528E62EE-FB68-D14A-999D-863AFAF9B44D}" type="presParOf" srcId="{55A7DA1D-35FD-494A-AAF2-989D1E65664D}" destId="{16C64B34-BE72-1245-BF1B-B2F11A11A01E}" srcOrd="0" destOrd="0" presId="urn:microsoft.com/office/officeart/2005/8/layout/hierarchy1"/>
    <dgm:cxn modelId="{40B9A28D-68BD-6747-8B0A-A5DE64091BA9}" type="presParOf" srcId="{55A7DA1D-35FD-494A-AAF2-989D1E65664D}" destId="{EAD772CB-B8DF-FC41-B796-ABDA5D4EC65C}" srcOrd="1" destOrd="0" presId="urn:microsoft.com/office/officeart/2005/8/layout/hierarchy1"/>
    <dgm:cxn modelId="{3BB5C42E-CA24-804F-962A-85E1753275EE}" type="presParOf" srcId="{9EB37365-544C-444E-A4B8-DC44591AAB2B}" destId="{C18C3D84-8166-C447-AE69-B15ECD376FC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A2EBAB-52D3-40C9-93BE-71729AA0C683}"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02A3CD45-187D-4F79-94A4-F6E350AEA9E1}">
      <dgm:prSet custT="1"/>
      <dgm:spPr/>
      <dgm:t>
        <a:bodyPr/>
        <a:lstStyle/>
        <a:p>
          <a:r>
            <a:rPr lang="tr-TR" sz="2000" b="0" i="0" dirty="0"/>
            <a:t>Ülkemizin ihtiyaç duyduğu, küresel rekabete ve teknolojiye uyum sağlayabilecek nitelikli insan gücü yetiştirmek, üniversite-sanayi-toplum işbirliğini sağlayarak ilin, bölgenin ve ülkemizin sosyal, ekonomik ve kültürel gelişimine katkı sağlayan, ulusal ve uluslararası projelerle bilgi üreten,  kurumsal gücü ile sürekli gelişen bir bölüm olmaktır.</a:t>
          </a:r>
          <a:endParaRPr lang="en-US" sz="2000" dirty="0"/>
        </a:p>
      </dgm:t>
    </dgm:pt>
    <dgm:pt modelId="{72145FA8-B24D-417B-B3E8-C6ACB940AEFD}" type="parTrans" cxnId="{7FD25C27-599C-4959-AE6E-FC2C9A380430}">
      <dgm:prSet/>
      <dgm:spPr/>
      <dgm:t>
        <a:bodyPr/>
        <a:lstStyle/>
        <a:p>
          <a:endParaRPr lang="en-US"/>
        </a:p>
      </dgm:t>
    </dgm:pt>
    <dgm:pt modelId="{AD0047E5-862E-4845-925F-0E2DDC897E8A}" type="sibTrans" cxnId="{7FD25C27-599C-4959-AE6E-FC2C9A380430}">
      <dgm:prSet/>
      <dgm:spPr/>
      <dgm:t>
        <a:bodyPr/>
        <a:lstStyle/>
        <a:p>
          <a:endParaRPr lang="en-US"/>
        </a:p>
      </dgm:t>
    </dgm:pt>
    <dgm:pt modelId="{8AD5B23E-CE63-5840-8A99-FAE44182398B}" type="pres">
      <dgm:prSet presAssocID="{3CA2EBAB-52D3-40C9-93BE-71729AA0C683}" presName="hierChild1" presStyleCnt="0">
        <dgm:presLayoutVars>
          <dgm:chPref val="1"/>
          <dgm:dir/>
          <dgm:animOne val="branch"/>
          <dgm:animLvl val="lvl"/>
          <dgm:resizeHandles/>
        </dgm:presLayoutVars>
      </dgm:prSet>
      <dgm:spPr/>
    </dgm:pt>
    <dgm:pt modelId="{1137F656-87EE-4147-A377-D0DAC2EA7832}" type="pres">
      <dgm:prSet presAssocID="{02A3CD45-187D-4F79-94A4-F6E350AEA9E1}" presName="hierRoot1" presStyleCnt="0"/>
      <dgm:spPr/>
    </dgm:pt>
    <dgm:pt modelId="{0421F988-4ED0-5C40-B251-DAA3B46493EB}" type="pres">
      <dgm:prSet presAssocID="{02A3CD45-187D-4F79-94A4-F6E350AEA9E1}" presName="composite" presStyleCnt="0"/>
      <dgm:spPr/>
    </dgm:pt>
    <dgm:pt modelId="{D276ABE9-C4BD-7344-B0D6-5C650F28787E}" type="pres">
      <dgm:prSet presAssocID="{02A3CD45-187D-4F79-94A4-F6E350AEA9E1}" presName="background" presStyleLbl="node0" presStyleIdx="0" presStyleCnt="1"/>
      <dgm:spPr/>
    </dgm:pt>
    <dgm:pt modelId="{9E4A1DBE-D2A9-E747-B54D-CB75D1B08812}" type="pres">
      <dgm:prSet presAssocID="{02A3CD45-187D-4F79-94A4-F6E350AEA9E1}" presName="text" presStyleLbl="fgAcc0" presStyleIdx="0" presStyleCnt="1" custScaleX="118077">
        <dgm:presLayoutVars>
          <dgm:chPref val="3"/>
        </dgm:presLayoutVars>
      </dgm:prSet>
      <dgm:spPr/>
    </dgm:pt>
    <dgm:pt modelId="{7F8ABBD5-E789-4A41-98B2-2E73459667D4}" type="pres">
      <dgm:prSet presAssocID="{02A3CD45-187D-4F79-94A4-F6E350AEA9E1}" presName="hierChild2" presStyleCnt="0"/>
      <dgm:spPr/>
    </dgm:pt>
  </dgm:ptLst>
  <dgm:cxnLst>
    <dgm:cxn modelId="{5C304102-753A-D44C-8F30-9D865A6FD3FA}" type="presOf" srcId="{02A3CD45-187D-4F79-94A4-F6E350AEA9E1}" destId="{9E4A1DBE-D2A9-E747-B54D-CB75D1B08812}" srcOrd="0" destOrd="0" presId="urn:microsoft.com/office/officeart/2005/8/layout/hierarchy1"/>
    <dgm:cxn modelId="{7FD25C27-599C-4959-AE6E-FC2C9A380430}" srcId="{3CA2EBAB-52D3-40C9-93BE-71729AA0C683}" destId="{02A3CD45-187D-4F79-94A4-F6E350AEA9E1}" srcOrd="0" destOrd="0" parTransId="{72145FA8-B24D-417B-B3E8-C6ACB940AEFD}" sibTransId="{AD0047E5-862E-4845-925F-0E2DDC897E8A}"/>
    <dgm:cxn modelId="{BCAEE960-19F4-2844-823D-C30BAE523FF3}" type="presOf" srcId="{3CA2EBAB-52D3-40C9-93BE-71729AA0C683}" destId="{8AD5B23E-CE63-5840-8A99-FAE44182398B}" srcOrd="0" destOrd="0" presId="urn:microsoft.com/office/officeart/2005/8/layout/hierarchy1"/>
    <dgm:cxn modelId="{AF8BCD9F-AA86-EE48-A1DC-128C0128DDBB}" type="presParOf" srcId="{8AD5B23E-CE63-5840-8A99-FAE44182398B}" destId="{1137F656-87EE-4147-A377-D0DAC2EA7832}" srcOrd="0" destOrd="0" presId="urn:microsoft.com/office/officeart/2005/8/layout/hierarchy1"/>
    <dgm:cxn modelId="{44567FB7-76CF-284F-AE6A-74F3BACFED92}" type="presParOf" srcId="{1137F656-87EE-4147-A377-D0DAC2EA7832}" destId="{0421F988-4ED0-5C40-B251-DAA3B46493EB}" srcOrd="0" destOrd="0" presId="urn:microsoft.com/office/officeart/2005/8/layout/hierarchy1"/>
    <dgm:cxn modelId="{ACA67B9F-6A99-3348-A90D-91E264C6BF02}" type="presParOf" srcId="{0421F988-4ED0-5C40-B251-DAA3B46493EB}" destId="{D276ABE9-C4BD-7344-B0D6-5C650F28787E}" srcOrd="0" destOrd="0" presId="urn:microsoft.com/office/officeart/2005/8/layout/hierarchy1"/>
    <dgm:cxn modelId="{F31C15BA-ED8F-CC47-8D68-CED245F6D021}" type="presParOf" srcId="{0421F988-4ED0-5C40-B251-DAA3B46493EB}" destId="{9E4A1DBE-D2A9-E747-B54D-CB75D1B08812}" srcOrd="1" destOrd="0" presId="urn:microsoft.com/office/officeart/2005/8/layout/hierarchy1"/>
    <dgm:cxn modelId="{C3EFAF98-0B88-3B40-BC9E-815BEA675AE2}" type="presParOf" srcId="{1137F656-87EE-4147-A377-D0DAC2EA7832}" destId="{7F8ABBD5-E789-4A41-98B2-2E73459667D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85A4A3-7B52-4780-86CE-C5351DEDD02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8DDBE69-9FA4-499B-A38B-F00C172C2CE9}">
      <dgm:prSet/>
      <dgm:spPr/>
      <dgm:t>
        <a:bodyPr/>
        <a:lstStyle/>
        <a:p>
          <a:pPr>
            <a:lnSpc>
              <a:spcPct val="100000"/>
            </a:lnSpc>
          </a:pPr>
          <a:r>
            <a:rPr lang="en-US"/>
            <a:t>Teorik eğitimle birlikte uygulamalı eğitime de oldukça önem veren bölümümüz iki farklı kanaldan da uygulamalı eğitime yönelmiştir. Bunlardan ilki olarak bölümümüz, her yıl vaka analizleri düzenleyerek öğrencilerin çözüm üretme, risklere karşı önlem geliştirme ve analitik düşünme yeteneklerini geliştirerek öğrencilerimizi geleceğe hazırlamaktadır. </a:t>
          </a:r>
        </a:p>
      </dgm:t>
    </dgm:pt>
    <dgm:pt modelId="{CD14A95D-90AF-4EEE-9F3F-E608A2B792CD}" type="parTrans" cxnId="{C1587288-D29E-40C1-9F87-B169BABF71DF}">
      <dgm:prSet/>
      <dgm:spPr/>
      <dgm:t>
        <a:bodyPr/>
        <a:lstStyle/>
        <a:p>
          <a:endParaRPr lang="en-US"/>
        </a:p>
      </dgm:t>
    </dgm:pt>
    <dgm:pt modelId="{1B0FE321-DC32-4351-8CD5-493B7CB57D7A}" type="sibTrans" cxnId="{C1587288-D29E-40C1-9F87-B169BABF71DF}">
      <dgm:prSet/>
      <dgm:spPr/>
      <dgm:t>
        <a:bodyPr/>
        <a:lstStyle/>
        <a:p>
          <a:endParaRPr lang="en-US"/>
        </a:p>
      </dgm:t>
    </dgm:pt>
    <dgm:pt modelId="{5D5AA7BC-0CC8-427E-9C44-A4BBEE3574AD}">
      <dgm:prSet/>
      <dgm:spPr/>
      <dgm:t>
        <a:bodyPr/>
        <a:lstStyle/>
        <a:p>
          <a:pPr>
            <a:lnSpc>
              <a:spcPct val="100000"/>
            </a:lnSpc>
          </a:pPr>
          <a:r>
            <a:rPr lang="en-US"/>
            <a:t>Vaka analizleri üzerinden bölümümüz, </a:t>
          </a:r>
          <a:r>
            <a:rPr lang="tr-TR"/>
            <a:t>Ü</a:t>
          </a:r>
          <a:r>
            <a:rPr lang="en-US"/>
            <a:t>niversite-</a:t>
          </a:r>
          <a:r>
            <a:rPr lang="tr-TR"/>
            <a:t>S</a:t>
          </a:r>
          <a:r>
            <a:rPr lang="en-US"/>
            <a:t>anayi iş birliği anlamında firmalarla güçlü ilişkiler kurabilmekte ve bu ilişkiler doğrultusunda öğrencilerin piyasayı/sektörü staj yaparak tanımasına ve tecrübe sahibi olmasına imkân sağlamaktadır. Bu minvalde vaka analizi yapılan ve dereceye giren öğrencilere staj imkanı sunan MERCAN KİMYA, ABALOĞLU, ERİKOĞLU, VESTEL, BEREKET ENERJİ, AYDEM, ER-BAKIR PELSAN, KAYA TEKSTİL, SÖKE HASSÜT, MAT AKADEMİ ve RATEKS firmalarına müteşekkiriz. </a:t>
          </a:r>
        </a:p>
      </dgm:t>
    </dgm:pt>
    <dgm:pt modelId="{4065906B-8892-434F-B737-BFC706062E6E}" type="parTrans" cxnId="{83F1C266-CF61-4EC4-878B-CB649EABE884}">
      <dgm:prSet/>
      <dgm:spPr/>
      <dgm:t>
        <a:bodyPr/>
        <a:lstStyle/>
        <a:p>
          <a:endParaRPr lang="en-US"/>
        </a:p>
      </dgm:t>
    </dgm:pt>
    <dgm:pt modelId="{135719CC-973E-43C4-BC17-C49E37D8F31E}" type="sibTrans" cxnId="{83F1C266-CF61-4EC4-878B-CB649EABE884}">
      <dgm:prSet/>
      <dgm:spPr/>
      <dgm:t>
        <a:bodyPr/>
        <a:lstStyle/>
        <a:p>
          <a:endParaRPr lang="en-US"/>
        </a:p>
      </dgm:t>
    </dgm:pt>
    <dgm:pt modelId="{DCA34E76-A8E3-46F9-8D00-B868F369344C}" type="pres">
      <dgm:prSet presAssocID="{A485A4A3-7B52-4780-86CE-C5351DEDD029}" presName="root" presStyleCnt="0">
        <dgm:presLayoutVars>
          <dgm:dir/>
          <dgm:resizeHandles val="exact"/>
        </dgm:presLayoutVars>
      </dgm:prSet>
      <dgm:spPr/>
    </dgm:pt>
    <dgm:pt modelId="{676F1BE0-3EB7-468E-B31F-CA4A6F58382F}" type="pres">
      <dgm:prSet presAssocID="{E8DDBE69-9FA4-499B-A38B-F00C172C2CE9}" presName="compNode" presStyleCnt="0"/>
      <dgm:spPr/>
    </dgm:pt>
    <dgm:pt modelId="{27F86D55-CB19-418F-9600-721DB234302F}" type="pres">
      <dgm:prSet presAssocID="{E8DDBE69-9FA4-499B-A38B-F00C172C2CE9}" presName="bgRect" presStyleLbl="bgShp" presStyleIdx="0" presStyleCnt="2"/>
      <dgm:spPr/>
    </dgm:pt>
    <dgm:pt modelId="{520CFB66-7CE2-43E8-AF53-F0F8878E5DD0}" type="pres">
      <dgm:prSet presAssocID="{E8DDBE69-9FA4-499B-A38B-F00C172C2CE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orular"/>
        </a:ext>
      </dgm:extLst>
    </dgm:pt>
    <dgm:pt modelId="{053096AB-CE3D-4318-98A6-43F3C8B19418}" type="pres">
      <dgm:prSet presAssocID="{E8DDBE69-9FA4-499B-A38B-F00C172C2CE9}" presName="spaceRect" presStyleCnt="0"/>
      <dgm:spPr/>
    </dgm:pt>
    <dgm:pt modelId="{2A11EF8B-2885-440A-BFF0-7EC02312C0BC}" type="pres">
      <dgm:prSet presAssocID="{E8DDBE69-9FA4-499B-A38B-F00C172C2CE9}" presName="parTx" presStyleLbl="revTx" presStyleIdx="0" presStyleCnt="2">
        <dgm:presLayoutVars>
          <dgm:chMax val="0"/>
          <dgm:chPref val="0"/>
        </dgm:presLayoutVars>
      </dgm:prSet>
      <dgm:spPr/>
    </dgm:pt>
    <dgm:pt modelId="{559F5426-0DE8-496C-B90D-8C092E5C0C01}" type="pres">
      <dgm:prSet presAssocID="{1B0FE321-DC32-4351-8CD5-493B7CB57D7A}" presName="sibTrans" presStyleCnt="0"/>
      <dgm:spPr/>
    </dgm:pt>
    <dgm:pt modelId="{7BC3C747-2159-413A-961F-EF0FB7144C91}" type="pres">
      <dgm:prSet presAssocID="{5D5AA7BC-0CC8-427E-9C44-A4BBEE3574AD}" presName="compNode" presStyleCnt="0"/>
      <dgm:spPr/>
    </dgm:pt>
    <dgm:pt modelId="{1EC36CEE-60F2-4D5C-AC73-FD072C356A03}" type="pres">
      <dgm:prSet presAssocID="{5D5AA7BC-0CC8-427E-9C44-A4BBEE3574AD}" presName="bgRect" presStyleLbl="bgShp" presStyleIdx="1" presStyleCnt="2"/>
      <dgm:spPr/>
    </dgm:pt>
    <dgm:pt modelId="{11A14B9D-4C76-459D-A5E3-B3D645C0EC0B}" type="pres">
      <dgm:prSet presAssocID="{5D5AA7BC-0CC8-427E-9C44-A4BBEE3574A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okalaşma"/>
        </a:ext>
      </dgm:extLst>
    </dgm:pt>
    <dgm:pt modelId="{62A9FF85-23B2-4D2E-9307-34F19EE951DA}" type="pres">
      <dgm:prSet presAssocID="{5D5AA7BC-0CC8-427E-9C44-A4BBEE3574AD}" presName="spaceRect" presStyleCnt="0"/>
      <dgm:spPr/>
    </dgm:pt>
    <dgm:pt modelId="{2D5C3C3E-BBB9-417E-A1A1-2689CDA6AF17}" type="pres">
      <dgm:prSet presAssocID="{5D5AA7BC-0CC8-427E-9C44-A4BBEE3574AD}" presName="parTx" presStyleLbl="revTx" presStyleIdx="1" presStyleCnt="2">
        <dgm:presLayoutVars>
          <dgm:chMax val="0"/>
          <dgm:chPref val="0"/>
        </dgm:presLayoutVars>
      </dgm:prSet>
      <dgm:spPr/>
    </dgm:pt>
  </dgm:ptLst>
  <dgm:cxnLst>
    <dgm:cxn modelId="{89B5C349-33EB-4476-82D4-D202C84EB902}" type="presOf" srcId="{A485A4A3-7B52-4780-86CE-C5351DEDD029}" destId="{DCA34E76-A8E3-46F9-8D00-B868F369344C}" srcOrd="0" destOrd="0" presId="urn:microsoft.com/office/officeart/2018/2/layout/IconVerticalSolidList"/>
    <dgm:cxn modelId="{83F1C266-CF61-4EC4-878B-CB649EABE884}" srcId="{A485A4A3-7B52-4780-86CE-C5351DEDD029}" destId="{5D5AA7BC-0CC8-427E-9C44-A4BBEE3574AD}" srcOrd="1" destOrd="0" parTransId="{4065906B-8892-434F-B737-BFC706062E6E}" sibTransId="{135719CC-973E-43C4-BC17-C49E37D8F31E}"/>
    <dgm:cxn modelId="{2908527F-6F30-4910-96FB-ED21CFD31C32}" type="presOf" srcId="{E8DDBE69-9FA4-499B-A38B-F00C172C2CE9}" destId="{2A11EF8B-2885-440A-BFF0-7EC02312C0BC}" srcOrd="0" destOrd="0" presId="urn:microsoft.com/office/officeart/2018/2/layout/IconVerticalSolidList"/>
    <dgm:cxn modelId="{C1587288-D29E-40C1-9F87-B169BABF71DF}" srcId="{A485A4A3-7B52-4780-86CE-C5351DEDD029}" destId="{E8DDBE69-9FA4-499B-A38B-F00C172C2CE9}" srcOrd="0" destOrd="0" parTransId="{CD14A95D-90AF-4EEE-9F3F-E608A2B792CD}" sibTransId="{1B0FE321-DC32-4351-8CD5-493B7CB57D7A}"/>
    <dgm:cxn modelId="{503420EC-E8CD-4D70-96C2-98AB528222BC}" type="presOf" srcId="{5D5AA7BC-0CC8-427E-9C44-A4BBEE3574AD}" destId="{2D5C3C3E-BBB9-417E-A1A1-2689CDA6AF17}" srcOrd="0" destOrd="0" presId="urn:microsoft.com/office/officeart/2018/2/layout/IconVerticalSolidList"/>
    <dgm:cxn modelId="{561D59D7-8A2B-4863-AFE3-061D5B68E2A6}" type="presParOf" srcId="{DCA34E76-A8E3-46F9-8D00-B868F369344C}" destId="{676F1BE0-3EB7-468E-B31F-CA4A6F58382F}" srcOrd="0" destOrd="0" presId="urn:microsoft.com/office/officeart/2018/2/layout/IconVerticalSolidList"/>
    <dgm:cxn modelId="{D37F877E-E50A-4783-A954-A40628049F4D}" type="presParOf" srcId="{676F1BE0-3EB7-468E-B31F-CA4A6F58382F}" destId="{27F86D55-CB19-418F-9600-721DB234302F}" srcOrd="0" destOrd="0" presId="urn:microsoft.com/office/officeart/2018/2/layout/IconVerticalSolidList"/>
    <dgm:cxn modelId="{6EFF238B-03B0-4EF3-A33E-8E0052D02418}" type="presParOf" srcId="{676F1BE0-3EB7-468E-B31F-CA4A6F58382F}" destId="{520CFB66-7CE2-43E8-AF53-F0F8878E5DD0}" srcOrd="1" destOrd="0" presId="urn:microsoft.com/office/officeart/2018/2/layout/IconVerticalSolidList"/>
    <dgm:cxn modelId="{19BFA681-8D07-4EC0-A3C8-39CF4A7B12CB}" type="presParOf" srcId="{676F1BE0-3EB7-468E-B31F-CA4A6F58382F}" destId="{053096AB-CE3D-4318-98A6-43F3C8B19418}" srcOrd="2" destOrd="0" presId="urn:microsoft.com/office/officeart/2018/2/layout/IconVerticalSolidList"/>
    <dgm:cxn modelId="{0A68FFF8-E92F-4B53-8DBE-05C8F6F0397E}" type="presParOf" srcId="{676F1BE0-3EB7-468E-B31F-CA4A6F58382F}" destId="{2A11EF8B-2885-440A-BFF0-7EC02312C0BC}" srcOrd="3" destOrd="0" presId="urn:microsoft.com/office/officeart/2018/2/layout/IconVerticalSolidList"/>
    <dgm:cxn modelId="{45C3BCFB-532B-47E8-B40E-2454C32DC2B7}" type="presParOf" srcId="{DCA34E76-A8E3-46F9-8D00-B868F369344C}" destId="{559F5426-0DE8-496C-B90D-8C092E5C0C01}" srcOrd="1" destOrd="0" presId="urn:microsoft.com/office/officeart/2018/2/layout/IconVerticalSolidList"/>
    <dgm:cxn modelId="{8DAC4923-4AC6-4F64-AC58-05F3C5A5E839}" type="presParOf" srcId="{DCA34E76-A8E3-46F9-8D00-B868F369344C}" destId="{7BC3C747-2159-413A-961F-EF0FB7144C91}" srcOrd="2" destOrd="0" presId="urn:microsoft.com/office/officeart/2018/2/layout/IconVerticalSolidList"/>
    <dgm:cxn modelId="{576012E1-83CE-4ABA-9FB4-D663A42BF7FF}" type="presParOf" srcId="{7BC3C747-2159-413A-961F-EF0FB7144C91}" destId="{1EC36CEE-60F2-4D5C-AC73-FD072C356A03}" srcOrd="0" destOrd="0" presId="urn:microsoft.com/office/officeart/2018/2/layout/IconVerticalSolidList"/>
    <dgm:cxn modelId="{16A924F4-A07A-44C6-895A-ADDBB705D6B7}" type="presParOf" srcId="{7BC3C747-2159-413A-961F-EF0FB7144C91}" destId="{11A14B9D-4C76-459D-A5E3-B3D645C0EC0B}" srcOrd="1" destOrd="0" presId="urn:microsoft.com/office/officeart/2018/2/layout/IconVerticalSolidList"/>
    <dgm:cxn modelId="{157D6794-643E-4EFB-AAA3-0F6B417B94A5}" type="presParOf" srcId="{7BC3C747-2159-413A-961F-EF0FB7144C91}" destId="{62A9FF85-23B2-4D2E-9307-34F19EE951DA}" srcOrd="2" destOrd="0" presId="urn:microsoft.com/office/officeart/2018/2/layout/IconVerticalSolidList"/>
    <dgm:cxn modelId="{8D012DA7-CA97-4477-9B11-FDE20DF8D35C}" type="presParOf" srcId="{7BC3C747-2159-413A-961F-EF0FB7144C91}" destId="{2D5C3C3E-BBB9-417E-A1A1-2689CDA6AF1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73BA502-E79D-4214-B699-2B904CC3EAE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8B664DC-1C5F-4231-B5F8-C99331DCF59A}">
      <dgm:prSet/>
      <dgm:spPr/>
      <dgm:t>
        <a:bodyPr/>
        <a:lstStyle/>
        <a:p>
          <a:pPr algn="just">
            <a:lnSpc>
              <a:spcPct val="100000"/>
            </a:lnSpc>
          </a:pPr>
          <a:r>
            <a:rPr lang="tr-TR" dirty="0"/>
            <a:t>Uluslararası Ticaret ve Finansman Bölümü öğrencileri, TÜBİTAK 2209-A Üniversite Öğrencileri Araştırma Projeleri Destekleme Programı'nın 2023 yılı 1.Dönem Çağrısı kapsamında büyük bir başarı elde etti. Pamukkale Üniversitesi’nden yapılan toplam 70 başvuru arasından 44 proje destek hakkı kazandı. İktisadi ve İdari Bilimler Fakültesi’nin destek hakkı kazandığı 6 projesinin 4 ise Uluslararası Ticaret ve Finansman Bölümü’nden. Öğrencilerimiz, bu projelerle kendilerini kanıtlamaya devam ederken yaratıcı ve özgün çalışmalarını TÜBİTAK desteğiyle hayata geçirme şansını yakalamışlardır. </a:t>
          </a:r>
        </a:p>
        <a:p>
          <a:pPr algn="just">
            <a:lnSpc>
              <a:spcPct val="100000"/>
            </a:lnSpc>
          </a:pPr>
          <a:r>
            <a:rPr lang="tr-TR" dirty="0"/>
            <a:t>2024 yılı 1.Dönem Çağrısı kapsamında ise bölümümüzden 2 öğrenci projesi destek hakkı kazanmıştır.</a:t>
          </a:r>
          <a:endParaRPr lang="en-US" dirty="0"/>
        </a:p>
      </dgm:t>
    </dgm:pt>
    <dgm:pt modelId="{4FBBFF36-64F2-49B3-8B91-E55FC45C02E4}" type="parTrans" cxnId="{593510EF-EE4B-4820-B9D5-4984BD58CFB8}">
      <dgm:prSet/>
      <dgm:spPr/>
      <dgm:t>
        <a:bodyPr/>
        <a:lstStyle/>
        <a:p>
          <a:endParaRPr lang="en-US"/>
        </a:p>
      </dgm:t>
    </dgm:pt>
    <dgm:pt modelId="{21A472B9-C80D-4AE3-9CAD-2C9BC37E7D57}" type="sibTrans" cxnId="{593510EF-EE4B-4820-B9D5-4984BD58CFB8}">
      <dgm:prSet/>
      <dgm:spPr/>
      <dgm:t>
        <a:bodyPr/>
        <a:lstStyle/>
        <a:p>
          <a:endParaRPr lang="en-US"/>
        </a:p>
      </dgm:t>
    </dgm:pt>
    <dgm:pt modelId="{337A0432-A143-421E-B4FA-F8EC5FF4A7EB}" type="pres">
      <dgm:prSet presAssocID="{773BA502-E79D-4214-B699-2B904CC3EAE6}" presName="root" presStyleCnt="0">
        <dgm:presLayoutVars>
          <dgm:dir/>
          <dgm:resizeHandles val="exact"/>
        </dgm:presLayoutVars>
      </dgm:prSet>
      <dgm:spPr/>
    </dgm:pt>
    <dgm:pt modelId="{BE93EAB8-21CA-403A-96EC-49DA0928334C}" type="pres">
      <dgm:prSet presAssocID="{08B664DC-1C5F-4231-B5F8-C99331DCF59A}" presName="compNode" presStyleCnt="0"/>
      <dgm:spPr/>
    </dgm:pt>
    <dgm:pt modelId="{28D2506A-1BF9-4033-9F18-228AFA8BFC5D}" type="pres">
      <dgm:prSet presAssocID="{08B664DC-1C5F-4231-B5F8-C99331DCF59A}" presName="bgRect" presStyleLbl="bgShp" presStyleIdx="0" presStyleCnt="1" custScaleY="229547" custLinFactNeighborX="-292"/>
      <dgm:spPr/>
    </dgm:pt>
    <dgm:pt modelId="{38E6AAA9-F584-4499-B774-09EDA6277784}" type="pres">
      <dgm:prSet presAssocID="{08B664DC-1C5F-4231-B5F8-C99331DCF59A}"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ınıf"/>
        </a:ext>
      </dgm:extLst>
    </dgm:pt>
    <dgm:pt modelId="{9940DACA-E98C-412B-9720-C7E4B22E7E35}" type="pres">
      <dgm:prSet presAssocID="{08B664DC-1C5F-4231-B5F8-C99331DCF59A}" presName="spaceRect" presStyleCnt="0"/>
      <dgm:spPr/>
    </dgm:pt>
    <dgm:pt modelId="{74C42CED-F9D8-41D1-80E9-323FBB16B57D}" type="pres">
      <dgm:prSet presAssocID="{08B664DC-1C5F-4231-B5F8-C99331DCF59A}" presName="parTx" presStyleLbl="revTx" presStyleIdx="0" presStyleCnt="1" custScaleX="100000" custLinFactNeighborX="-5979" custLinFactNeighborY="-27574">
        <dgm:presLayoutVars>
          <dgm:chMax val="0"/>
          <dgm:chPref val="0"/>
        </dgm:presLayoutVars>
      </dgm:prSet>
      <dgm:spPr/>
    </dgm:pt>
  </dgm:ptLst>
  <dgm:cxnLst>
    <dgm:cxn modelId="{E57AEC23-D3C8-4621-9B94-A53949824B88}" type="presOf" srcId="{773BA502-E79D-4214-B699-2B904CC3EAE6}" destId="{337A0432-A143-421E-B4FA-F8EC5FF4A7EB}" srcOrd="0" destOrd="0" presId="urn:microsoft.com/office/officeart/2018/2/layout/IconVerticalSolidList"/>
    <dgm:cxn modelId="{3731C44B-5118-4F2B-842D-FEF2E718EE70}" type="presOf" srcId="{08B664DC-1C5F-4231-B5F8-C99331DCF59A}" destId="{74C42CED-F9D8-41D1-80E9-323FBB16B57D}" srcOrd="0" destOrd="0" presId="urn:microsoft.com/office/officeart/2018/2/layout/IconVerticalSolidList"/>
    <dgm:cxn modelId="{593510EF-EE4B-4820-B9D5-4984BD58CFB8}" srcId="{773BA502-E79D-4214-B699-2B904CC3EAE6}" destId="{08B664DC-1C5F-4231-B5F8-C99331DCF59A}" srcOrd="0" destOrd="0" parTransId="{4FBBFF36-64F2-49B3-8B91-E55FC45C02E4}" sibTransId="{21A472B9-C80D-4AE3-9CAD-2C9BC37E7D57}"/>
    <dgm:cxn modelId="{E165009E-D3F4-4D99-88EE-CD7FF81F4304}" type="presParOf" srcId="{337A0432-A143-421E-B4FA-F8EC5FF4A7EB}" destId="{BE93EAB8-21CA-403A-96EC-49DA0928334C}" srcOrd="0" destOrd="0" presId="urn:microsoft.com/office/officeart/2018/2/layout/IconVerticalSolidList"/>
    <dgm:cxn modelId="{A1B43992-A101-44DD-B17A-45B9574DD9E1}" type="presParOf" srcId="{BE93EAB8-21CA-403A-96EC-49DA0928334C}" destId="{28D2506A-1BF9-4033-9F18-228AFA8BFC5D}" srcOrd="0" destOrd="0" presId="urn:microsoft.com/office/officeart/2018/2/layout/IconVerticalSolidList"/>
    <dgm:cxn modelId="{9549C2DF-3C67-4654-ADAE-971635B8E0FE}" type="presParOf" srcId="{BE93EAB8-21CA-403A-96EC-49DA0928334C}" destId="{38E6AAA9-F584-4499-B774-09EDA6277784}" srcOrd="1" destOrd="0" presId="urn:microsoft.com/office/officeart/2018/2/layout/IconVerticalSolidList"/>
    <dgm:cxn modelId="{105AE4C1-7CA6-4072-BAFF-D81EA62024A7}" type="presParOf" srcId="{BE93EAB8-21CA-403A-96EC-49DA0928334C}" destId="{9940DACA-E98C-412B-9720-C7E4B22E7E35}" srcOrd="2" destOrd="0" presId="urn:microsoft.com/office/officeart/2018/2/layout/IconVerticalSolidList"/>
    <dgm:cxn modelId="{44A59009-EC98-4603-A320-76D4ED6C593F}" type="presParOf" srcId="{BE93EAB8-21CA-403A-96EC-49DA0928334C}" destId="{74C42CED-F9D8-41D1-80E9-323FBB16B57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2740889" y="1089246"/>
          <a:ext cx="989932" cy="238691"/>
        </a:xfrm>
        <a:custGeom>
          <a:avLst/>
          <a:gdLst/>
          <a:ahLst/>
          <a:cxnLst/>
          <a:rect l="0" t="0" r="0" b="0"/>
          <a:pathLst>
            <a:path>
              <a:moveTo>
                <a:pt x="0" y="0"/>
              </a:moveTo>
              <a:lnTo>
                <a:pt x="0" y="85015"/>
              </a:lnTo>
              <a:lnTo>
                <a:pt x="989932" y="85015"/>
              </a:lnTo>
              <a:lnTo>
                <a:pt x="989932" y="238691"/>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1514651" y="1089246"/>
          <a:ext cx="1226238" cy="211419"/>
        </a:xfrm>
        <a:custGeom>
          <a:avLst/>
          <a:gdLst/>
          <a:ahLst/>
          <a:cxnLst/>
          <a:rect l="0" t="0" r="0" b="0"/>
          <a:pathLst>
            <a:path>
              <a:moveTo>
                <a:pt x="1226238" y="0"/>
              </a:moveTo>
              <a:lnTo>
                <a:pt x="1226238" y="57743"/>
              </a:lnTo>
              <a:lnTo>
                <a:pt x="0" y="57743"/>
              </a:lnTo>
              <a:lnTo>
                <a:pt x="0" y="211419"/>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1633851" y="35864"/>
          <a:ext cx="2214076"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72984D9-24C2-4724-8522-BEC87656CF6C}">
      <dsp:nvSpPr>
        <dsp:cNvPr id="0" name=""/>
        <dsp:cNvSpPr/>
      </dsp:nvSpPr>
      <dsp:spPr>
        <a:xfrm>
          <a:off x="1818170" y="210967"/>
          <a:ext cx="2214076"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t>
          </a:r>
          <a:r>
            <a:rPr lang="tr-TR" sz="1600" kern="1200" dirty="0" err="1"/>
            <a:t>Mahmud</a:t>
          </a:r>
          <a:r>
            <a:rPr lang="tr-TR" sz="1600" kern="1200" dirty="0"/>
            <a:t> GÜNGÖR </a:t>
          </a:r>
        </a:p>
      </dsp:txBody>
      <dsp:txXfrm>
        <a:off x="1849023" y="241820"/>
        <a:ext cx="2152370" cy="991676"/>
      </dsp:txXfrm>
    </dsp:sp>
    <dsp:sp modelId="{9B2645A0-4323-45E6-A1A0-C5BE84282623}">
      <dsp:nvSpPr>
        <dsp:cNvPr id="0" name=""/>
        <dsp:cNvSpPr/>
      </dsp:nvSpPr>
      <dsp:spPr>
        <a:xfrm>
          <a:off x="685217" y="1300666"/>
          <a:ext cx="1658869" cy="129475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B10727F-1291-4BCB-9E65-61C5D28F851F}">
      <dsp:nvSpPr>
        <dsp:cNvPr id="0" name=""/>
        <dsp:cNvSpPr/>
      </dsp:nvSpPr>
      <dsp:spPr>
        <a:xfrm>
          <a:off x="869536" y="1475769"/>
          <a:ext cx="1658869" cy="129475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Mehmet İNEL </a:t>
          </a:r>
        </a:p>
      </dsp:txBody>
      <dsp:txXfrm>
        <a:off x="907458" y="1513691"/>
        <a:ext cx="1583025" cy="1218910"/>
      </dsp:txXfrm>
    </dsp:sp>
    <dsp:sp modelId="{E78B7142-65A3-4D7F-A323-04923BA5A963}">
      <dsp:nvSpPr>
        <dsp:cNvPr id="0" name=""/>
        <dsp:cNvSpPr/>
      </dsp:nvSpPr>
      <dsp:spPr>
        <a:xfrm>
          <a:off x="2901387" y="1327938"/>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7603A01-88FD-45CD-9CE1-DA45075DDAFE}">
      <dsp:nvSpPr>
        <dsp:cNvPr id="0" name=""/>
        <dsp:cNvSpPr/>
      </dsp:nvSpPr>
      <dsp:spPr>
        <a:xfrm>
          <a:off x="3085706" y="1503041"/>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Ersan ÖZ </a:t>
          </a:r>
        </a:p>
      </dsp:txBody>
      <dsp:txXfrm>
        <a:off x="3116559" y="1533894"/>
        <a:ext cx="1597163" cy="991676"/>
      </dsp:txXfrm>
    </dsp:sp>
    <dsp:sp modelId="{44A4A3E4-0E17-429E-A5D9-F89545115AC9}">
      <dsp:nvSpPr>
        <dsp:cNvPr id="0" name=""/>
        <dsp:cNvSpPr/>
      </dsp:nvSpPr>
      <dsp:spPr>
        <a:xfrm>
          <a:off x="4861335" y="1357532"/>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9BEB341-FD56-4964-992B-77787026BF5F}">
      <dsp:nvSpPr>
        <dsp:cNvPr id="0" name=""/>
        <dsp:cNvSpPr/>
      </dsp:nvSpPr>
      <dsp:spPr>
        <a:xfrm>
          <a:off x="5045653" y="1532635"/>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İbrahim TÜRKÇÜER </a:t>
          </a:r>
        </a:p>
      </dsp:txBody>
      <dsp:txXfrm>
        <a:off x="5076506" y="1563488"/>
        <a:ext cx="1597163" cy="991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kern="1200" dirty="0"/>
            <a:t>GENEL SEKRETER </a:t>
          </a:r>
        </a:p>
        <a:p>
          <a:pPr marL="0" marR="0" lvl="0" indent="0" algn="ctr" defTabSz="914400" eaLnBrk="1" fontAlgn="auto" latinLnBrk="0" hangingPunct="1">
            <a:lnSpc>
              <a:spcPct val="100000"/>
            </a:lnSpc>
            <a:spcBef>
              <a:spcPts val="0"/>
            </a:spcBef>
            <a:spcAft>
              <a:spcPts val="0"/>
            </a:spcAft>
            <a:buClrTx/>
            <a:buSzTx/>
            <a:buFontTx/>
            <a:buNone/>
            <a:tabLst/>
            <a:defRPr/>
          </a:pPr>
          <a:r>
            <a:rPr lang="tr-TR" sz="1400" b="0" kern="1200" dirty="0"/>
            <a:t>Fatih IŞIK </a:t>
          </a:r>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kern="1200" dirty="0"/>
            <a:t>GENEL SEKRETER YARDIMCISI  </a:t>
          </a:r>
        </a:p>
        <a:p>
          <a:pPr marL="0" marR="0" lvl="0" indent="0" algn="ctr" defTabSz="914400" eaLnBrk="1" fontAlgn="auto" latinLnBrk="0" hangingPunct="1">
            <a:lnSpc>
              <a:spcPct val="100000"/>
            </a:lnSpc>
            <a:spcBef>
              <a:spcPts val="0"/>
            </a:spcBef>
            <a:spcAft>
              <a:spcPts val="0"/>
            </a:spcAft>
            <a:buClrTx/>
            <a:buSzTx/>
            <a:buFontTx/>
            <a:buNone/>
            <a:tabLst/>
            <a:defRPr/>
          </a:pPr>
          <a:r>
            <a:rPr lang="tr-TR" sz="1400" b="0" kern="1200" dirty="0"/>
            <a:t>Bilal BOZOĞLU </a:t>
          </a:r>
        </a:p>
      </dsp:txBody>
      <dsp:txXfrm>
        <a:off x="1195055" y="29185"/>
        <a:ext cx="1510847" cy="938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64B34-BE72-1245-BF1B-B2F11A11A01E}">
      <dsp:nvSpPr>
        <dsp:cNvPr id="0" name=""/>
        <dsp:cNvSpPr/>
      </dsp:nvSpPr>
      <dsp:spPr>
        <a:xfrm>
          <a:off x="2230481" y="612"/>
          <a:ext cx="543605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D772CB-B8DF-FC41-B796-ABDA5D4EC65C}">
      <dsp:nvSpPr>
        <dsp:cNvPr id="0" name=""/>
        <dsp:cNvSpPr/>
      </dsp:nvSpPr>
      <dsp:spPr>
        <a:xfrm>
          <a:off x="2711902" y="457963"/>
          <a:ext cx="543605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a:t>Uluslararası Ticaret ve Finansman bölümü; öğrencilerini evrensel ölçüler ışığında; ulusal ve uluslararası piyasalarda rekabet edebilecek, sağlıklı kararlar alıp uygulayabilecek niteliklerle donatmayı hedeflemektedir.</a:t>
          </a:r>
          <a:endParaRPr lang="en-US" sz="2400" kern="1200"/>
        </a:p>
      </dsp:txBody>
      <dsp:txXfrm>
        <a:off x="2792486" y="538547"/>
        <a:ext cx="5274887" cy="25901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6ABE9-C4BD-7344-B0D6-5C650F28787E}">
      <dsp:nvSpPr>
        <dsp:cNvPr id="0" name=""/>
        <dsp:cNvSpPr/>
      </dsp:nvSpPr>
      <dsp:spPr>
        <a:xfrm>
          <a:off x="2119456" y="1997"/>
          <a:ext cx="5611483" cy="30177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4A1DBE-D2A9-E747-B54D-CB75D1B08812}">
      <dsp:nvSpPr>
        <dsp:cNvPr id="0" name=""/>
        <dsp:cNvSpPr/>
      </dsp:nvSpPr>
      <dsp:spPr>
        <a:xfrm>
          <a:off x="2647500" y="503639"/>
          <a:ext cx="5611483" cy="30177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b="0" i="0" kern="1200" dirty="0"/>
            <a:t>Ülkemizin ihtiyaç duyduğu, küresel rekabete ve teknolojiye uyum sağlayabilecek nitelikli insan gücü yetiştirmek, üniversite-sanayi-toplum işbirliğini sağlayarak ilin, bölgenin ve ülkemizin sosyal, ekonomik ve kültürel gelişimine katkı sağlayan, ulusal ve uluslararası projelerle bilgi üreten,  kurumsal gücü ile sürekli gelişen bir bölüm olmaktır.</a:t>
          </a:r>
          <a:endParaRPr lang="en-US" sz="2000" kern="1200" dirty="0"/>
        </a:p>
      </dsp:txBody>
      <dsp:txXfrm>
        <a:off x="2735887" y="592026"/>
        <a:ext cx="5434709" cy="28409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86D55-CB19-418F-9600-721DB234302F}">
      <dsp:nvSpPr>
        <dsp:cNvPr id="0" name=""/>
        <dsp:cNvSpPr/>
      </dsp:nvSpPr>
      <dsp:spPr>
        <a:xfrm>
          <a:off x="0" y="331682"/>
          <a:ext cx="8151125" cy="19853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0CFB66-7CE2-43E8-AF53-F0F8878E5DD0}">
      <dsp:nvSpPr>
        <dsp:cNvPr id="0" name=""/>
        <dsp:cNvSpPr/>
      </dsp:nvSpPr>
      <dsp:spPr>
        <a:xfrm>
          <a:off x="600581" y="778396"/>
          <a:ext cx="1091966" cy="10919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11EF8B-2885-440A-BFF0-7EC02312C0BC}">
      <dsp:nvSpPr>
        <dsp:cNvPr id="0" name=""/>
        <dsp:cNvSpPr/>
      </dsp:nvSpPr>
      <dsp:spPr>
        <a:xfrm>
          <a:off x="2293128" y="331682"/>
          <a:ext cx="5720299" cy="2233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86" tIns="236386" rIns="236386" bIns="236386" numCol="1" spcCol="1270" anchor="ctr" anchorCtr="0">
          <a:noAutofit/>
        </a:bodyPr>
        <a:lstStyle/>
        <a:p>
          <a:pPr marL="0" lvl="0" indent="0" algn="l" defTabSz="622300">
            <a:lnSpc>
              <a:spcPct val="100000"/>
            </a:lnSpc>
            <a:spcBef>
              <a:spcPct val="0"/>
            </a:spcBef>
            <a:spcAft>
              <a:spcPct val="35000"/>
            </a:spcAft>
            <a:buNone/>
          </a:pPr>
          <a:r>
            <a:rPr lang="en-US" sz="1400" kern="1200"/>
            <a:t>Teorik eğitimle birlikte uygulamalı eğitime de oldukça önem veren bölümümüz iki farklı kanaldan da uygulamalı eğitime yönelmiştir. Bunlardan ilki olarak bölümümüz, her yıl vaka analizleri düzenleyerek öğrencilerin çözüm üretme, risklere karşı önlem geliştirme ve analitik düşünme yeteneklerini geliştirerek öğrencilerimizi geleceğe hazırlamaktadır. </a:t>
          </a:r>
        </a:p>
      </dsp:txBody>
      <dsp:txXfrm>
        <a:off x="2293128" y="331682"/>
        <a:ext cx="5720299" cy="2233566"/>
      </dsp:txXfrm>
    </dsp:sp>
    <dsp:sp modelId="{1EC36CEE-60F2-4D5C-AC73-FD072C356A03}">
      <dsp:nvSpPr>
        <dsp:cNvPr id="0" name=""/>
        <dsp:cNvSpPr/>
      </dsp:nvSpPr>
      <dsp:spPr>
        <a:xfrm>
          <a:off x="0" y="2980797"/>
          <a:ext cx="8151125" cy="19853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A14B9D-4C76-459D-A5E3-B3D645C0EC0B}">
      <dsp:nvSpPr>
        <dsp:cNvPr id="0" name=""/>
        <dsp:cNvSpPr/>
      </dsp:nvSpPr>
      <dsp:spPr>
        <a:xfrm>
          <a:off x="600581" y="3427510"/>
          <a:ext cx="1091966" cy="10919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5C3C3E-BBB9-417E-A1A1-2689CDA6AF17}">
      <dsp:nvSpPr>
        <dsp:cNvPr id="0" name=""/>
        <dsp:cNvSpPr/>
      </dsp:nvSpPr>
      <dsp:spPr>
        <a:xfrm>
          <a:off x="2293128" y="2980797"/>
          <a:ext cx="5720299" cy="2233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86" tIns="236386" rIns="236386" bIns="236386" numCol="1" spcCol="1270" anchor="ctr" anchorCtr="0">
          <a:noAutofit/>
        </a:bodyPr>
        <a:lstStyle/>
        <a:p>
          <a:pPr marL="0" lvl="0" indent="0" algn="l" defTabSz="622300">
            <a:lnSpc>
              <a:spcPct val="100000"/>
            </a:lnSpc>
            <a:spcBef>
              <a:spcPct val="0"/>
            </a:spcBef>
            <a:spcAft>
              <a:spcPct val="35000"/>
            </a:spcAft>
            <a:buNone/>
          </a:pPr>
          <a:r>
            <a:rPr lang="en-US" sz="1400" kern="1200"/>
            <a:t>Vaka analizleri üzerinden bölümümüz, </a:t>
          </a:r>
          <a:r>
            <a:rPr lang="tr-TR" sz="1400" kern="1200"/>
            <a:t>Ü</a:t>
          </a:r>
          <a:r>
            <a:rPr lang="en-US" sz="1400" kern="1200"/>
            <a:t>niversite-</a:t>
          </a:r>
          <a:r>
            <a:rPr lang="tr-TR" sz="1400" kern="1200"/>
            <a:t>S</a:t>
          </a:r>
          <a:r>
            <a:rPr lang="en-US" sz="1400" kern="1200"/>
            <a:t>anayi iş birliği anlamında firmalarla güçlü ilişkiler kurabilmekte ve bu ilişkiler doğrultusunda öğrencilerin piyasayı/sektörü staj yaparak tanımasına ve tecrübe sahibi olmasına imkân sağlamaktadır. Bu minvalde vaka analizi yapılan ve dereceye giren öğrencilere staj imkanı sunan MERCAN KİMYA, ABALOĞLU, ERİKOĞLU, VESTEL, BEREKET ENERJİ, AYDEM, ER-BAKIR PELSAN, KAYA TEKSTİL, SÖKE HASSÜT, MAT AKADEMİ ve RATEKS firmalarına müteşekkiriz. </a:t>
          </a:r>
        </a:p>
      </dsp:txBody>
      <dsp:txXfrm>
        <a:off x="2293128" y="2980797"/>
        <a:ext cx="5720299" cy="22335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2506A-1BF9-4033-9F18-228AFA8BFC5D}">
      <dsp:nvSpPr>
        <dsp:cNvPr id="0" name=""/>
        <dsp:cNvSpPr/>
      </dsp:nvSpPr>
      <dsp:spPr>
        <a:xfrm>
          <a:off x="0" y="252068"/>
          <a:ext cx="10797862" cy="20736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E6AAA9-F584-4499-B774-09EDA6277784}">
      <dsp:nvSpPr>
        <dsp:cNvPr id="0" name=""/>
        <dsp:cNvSpPr/>
      </dsp:nvSpPr>
      <dsp:spPr>
        <a:xfrm>
          <a:off x="627270" y="718633"/>
          <a:ext cx="1140492" cy="11404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C42CED-F9D8-41D1-80E9-323FBB16B57D}">
      <dsp:nvSpPr>
        <dsp:cNvPr id="0" name=""/>
        <dsp:cNvSpPr/>
      </dsp:nvSpPr>
      <dsp:spPr>
        <a:xfrm>
          <a:off x="1892768" y="265422"/>
          <a:ext cx="8400487" cy="2073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458" tIns="219458" rIns="219458" bIns="219458" numCol="1" spcCol="1270" anchor="ctr" anchorCtr="0">
          <a:noAutofit/>
        </a:bodyPr>
        <a:lstStyle/>
        <a:p>
          <a:pPr marL="0" lvl="0" indent="0" algn="just" defTabSz="622300">
            <a:lnSpc>
              <a:spcPct val="100000"/>
            </a:lnSpc>
            <a:spcBef>
              <a:spcPct val="0"/>
            </a:spcBef>
            <a:spcAft>
              <a:spcPct val="35000"/>
            </a:spcAft>
            <a:buNone/>
          </a:pPr>
          <a:r>
            <a:rPr lang="tr-TR" sz="1400" kern="1200" dirty="0"/>
            <a:t>Uluslararası Ticaret ve Finansman Bölümü öğrencileri, TÜBİTAK 2209-A Üniversite Öğrencileri Araştırma Projeleri Destekleme Programı'nın 2023 yılı 1.Dönem Çağrısı kapsamında büyük bir başarı elde etti. Pamukkale Üniversitesi’nden yapılan toplam 70 başvuru arasından 44 proje destek hakkı kazandı. İktisadi ve İdari Bilimler Fakültesi’nin destek hakkı kazandığı 6 projesinin 4 ise Uluslararası Ticaret ve Finansman Bölümü’nden. Öğrencilerimiz, bu projelerle kendilerini kanıtlamaya devam ederken yaratıcı ve özgün çalışmalarını TÜBİTAK desteğiyle hayata geçirme şansını yakalamışlardır. </a:t>
          </a:r>
        </a:p>
        <a:p>
          <a:pPr marL="0" lvl="0" indent="0" algn="just" defTabSz="622300">
            <a:lnSpc>
              <a:spcPct val="100000"/>
            </a:lnSpc>
            <a:spcBef>
              <a:spcPct val="0"/>
            </a:spcBef>
            <a:spcAft>
              <a:spcPct val="35000"/>
            </a:spcAft>
            <a:buNone/>
          </a:pPr>
          <a:r>
            <a:rPr lang="tr-TR" sz="1400" kern="1200" dirty="0"/>
            <a:t>2024 yılı 1.Dönem Çağrısı kapsamında ise bölümümüzden 2 öğrenci projesi destek hakkı kazanmıştır.</a:t>
          </a:r>
          <a:endParaRPr lang="en-US" sz="1400" kern="1200" dirty="0"/>
        </a:p>
      </dsp:txBody>
      <dsp:txXfrm>
        <a:off x="1892768" y="265422"/>
        <a:ext cx="8400487" cy="207362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17.09.2025</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09-14T06:59:48.755"/>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0 240 0,'0'-35'47,"70"0"31,-35-36-62,1 71 0,-1 0-16,0 0 15,71 0-15,-71 0 16,1 0-1,34 0-15,-35 0 16,36-35-16,0 35 16,-36 0-16,0 0 15,0 0-15,36 0 16,-1 0-16,-34 0 16,-1 0-1,0 0-15,1 0 16,34 0-1,-35 0-15,1 0 16,-1 0-16,0 0 16,71 0-16,-35 0 15,34 0-15,-69 0 16,34 0-16,-34 0 16,34 0-16,-35 0 15,1 0-15,-1 0 16,36 0-1,-1 0-15,1 0 16,-36 0 0,0 0-16,0 0 15,1 0-15,70 0 16,-71 0-16,0 0 16,0 0-16,71 0 15,-70 0-15,34 0 16,-35 0-16,36 0 15,-36 0-15,0 0 16,1 0 0,-1 0-16,0 0 15,1 0 1,69 0-16,-69 0 16,-1 0-16,36 0 15,-1 0-15,-35 0 16,36 0-16,35 0 15,-71 0-15</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09-14T06:59:54.603"/>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0 152 0,'35'0'32,"0"0"-17,0 0-15,1 0 16,-1 0-16,71 0 15,-36 0-15,36 0 16,0 0-16,-71 0 16,106 0-1,-105 0-15,34 0 16,36 0-16,35 0 16,-70 0-16,35 0 15,35 0-15,-106 0 16,35 0-16,-34 0 15,-1 0-15,0 0 16,1 0 0,-1 0-16,0 0 15,36 0-15,-1 0 16,-34 0-16,-1-71 16,71 71-16,-71 0 15,106 0-15,-70 0 16,105-35-16,-141 35 15,36 0-15,35-35 16,35 35-16,-35 0 16,-36 0-16,-35 0 15,71 0-15,-70 0 16,-1 0-16,71 0 16,-71 0-16,0 0 15,36 0-15,-36 0 16,71 0-1,-36 0-15,36 0 16,-35 0-16,35 0 16,-1 0-16,37 0 15,-72 0-15,107 0 16,-36 0-16,-36 0 16,-34 0-16,35 0 15,-71 0-15,0 0 16,36 0-16,-36 0 15,36 0-15,-36 0 16,0 0 0,1 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17.09.2025</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5</a:t>
            </a:fld>
            <a:endParaRPr lang="tr-TR"/>
          </a:p>
        </p:txBody>
      </p:sp>
    </p:spTree>
    <p:extLst>
      <p:ext uri="{BB962C8B-B14F-4D97-AF65-F5344CB8AC3E}">
        <p14:creationId xmlns:p14="http://schemas.microsoft.com/office/powerpoint/2010/main" val="262498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78</a:t>
            </a:fld>
            <a:endParaRPr lang="tr-TR"/>
          </a:p>
        </p:txBody>
      </p:sp>
    </p:spTree>
    <p:extLst>
      <p:ext uri="{BB962C8B-B14F-4D97-AF65-F5344CB8AC3E}">
        <p14:creationId xmlns:p14="http://schemas.microsoft.com/office/powerpoint/2010/main" val="104355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79</a:t>
            </a:fld>
            <a:endParaRPr lang="tr-TR"/>
          </a:p>
        </p:txBody>
      </p:sp>
    </p:spTree>
    <p:extLst>
      <p:ext uri="{BB962C8B-B14F-4D97-AF65-F5344CB8AC3E}">
        <p14:creationId xmlns:p14="http://schemas.microsoft.com/office/powerpoint/2010/main" val="333629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dirty="0"/>
          </a:p>
        </p:txBody>
      </p:sp>
      <p:sp>
        <p:nvSpPr>
          <p:cNvPr id="4" name="Slayt Numarası Yer Tutucusu 3"/>
          <p:cNvSpPr>
            <a:spLocks noGrp="1"/>
          </p:cNvSpPr>
          <p:nvPr>
            <p:ph type="sldNum" sz="quarter" idx="5"/>
          </p:nvPr>
        </p:nvSpPr>
        <p:spPr/>
        <p:txBody>
          <a:bodyPr/>
          <a:lstStyle/>
          <a:p>
            <a:fld id="{B111B67E-9989-4556-A9D5-2FDB13DC093C}" type="slidenum">
              <a:rPr lang="tr-TR" smtClean="0"/>
              <a:t>100</a:t>
            </a:fld>
            <a:endParaRPr lang="tr-TR"/>
          </a:p>
        </p:txBody>
      </p:sp>
    </p:spTree>
    <p:extLst>
      <p:ext uri="{BB962C8B-B14F-4D97-AF65-F5344CB8AC3E}">
        <p14:creationId xmlns:p14="http://schemas.microsoft.com/office/powerpoint/2010/main" val="1258907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dirty="0"/>
          </a:p>
        </p:txBody>
      </p:sp>
      <p:sp>
        <p:nvSpPr>
          <p:cNvPr id="4" name="Slayt Numarası Yer Tutucusu 3"/>
          <p:cNvSpPr>
            <a:spLocks noGrp="1"/>
          </p:cNvSpPr>
          <p:nvPr>
            <p:ph type="sldNum" sz="quarter" idx="5"/>
          </p:nvPr>
        </p:nvSpPr>
        <p:spPr/>
        <p:txBody>
          <a:bodyPr/>
          <a:lstStyle/>
          <a:p>
            <a:fld id="{B111B67E-9989-4556-A9D5-2FDB13DC093C}" type="slidenum">
              <a:rPr lang="tr-TR" smtClean="0"/>
              <a:t>101</a:t>
            </a:fld>
            <a:endParaRPr lang="tr-TR"/>
          </a:p>
        </p:txBody>
      </p:sp>
    </p:spTree>
    <p:extLst>
      <p:ext uri="{BB962C8B-B14F-4D97-AF65-F5344CB8AC3E}">
        <p14:creationId xmlns:p14="http://schemas.microsoft.com/office/powerpoint/2010/main" val="3050064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107</a:t>
            </a:fld>
            <a:endParaRPr lang="tr-TR"/>
          </a:p>
        </p:txBody>
      </p:sp>
    </p:spTree>
    <p:extLst>
      <p:ext uri="{BB962C8B-B14F-4D97-AF65-F5344CB8AC3E}">
        <p14:creationId xmlns:p14="http://schemas.microsoft.com/office/powerpoint/2010/main" val="1157836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108</a:t>
            </a:fld>
            <a:endParaRPr lang="tr-TR"/>
          </a:p>
        </p:txBody>
      </p:sp>
    </p:spTree>
    <p:extLst>
      <p:ext uri="{BB962C8B-B14F-4D97-AF65-F5344CB8AC3E}">
        <p14:creationId xmlns:p14="http://schemas.microsoft.com/office/powerpoint/2010/main" val="2375320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120</a:t>
            </a:fld>
            <a:endParaRPr lang="tr-TR"/>
          </a:p>
        </p:txBody>
      </p:sp>
    </p:spTree>
    <p:extLst>
      <p:ext uri="{BB962C8B-B14F-4D97-AF65-F5344CB8AC3E}">
        <p14:creationId xmlns:p14="http://schemas.microsoft.com/office/powerpoint/2010/main" val="3271360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17.09.2025</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17.09.2025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17.09.2025</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17.09.2025</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17.09.2025</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17.09.2025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17.09.2025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17.09.2025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17.09.2025</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17.09.2025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17.09.2025</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17.09.2025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17.09.2025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17.09.2025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17.09.2025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17.09.2025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17.09.2025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17.09.2025</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10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07.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10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0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164.png"/><Relationship Id="rId3" Type="http://schemas.openxmlformats.org/officeDocument/2006/relationships/image" Target="../media/image47.jpeg"/><Relationship Id="rId7" Type="http://schemas.openxmlformats.org/officeDocument/2006/relationships/image" Target="../media/image45.jpeg"/><Relationship Id="rId12" Type="http://schemas.openxmlformats.org/officeDocument/2006/relationships/image" Target="../media/image163.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1.jpeg"/><Relationship Id="rId5" Type="http://schemas.openxmlformats.org/officeDocument/2006/relationships/image" Target="../media/image161.jpeg"/><Relationship Id="rId15" Type="http://schemas.openxmlformats.org/officeDocument/2006/relationships/image" Target="../media/image166.jpg"/><Relationship Id="rId10" Type="http://schemas.openxmlformats.org/officeDocument/2006/relationships/image" Target="../media/image162.jpeg"/><Relationship Id="rId4" Type="http://schemas.openxmlformats.org/officeDocument/2006/relationships/image" Target="../media/image49.jpeg"/><Relationship Id="rId9" Type="http://schemas.openxmlformats.org/officeDocument/2006/relationships/image" Target="../media/image48.jpeg"/><Relationship Id="rId14" Type="http://schemas.openxmlformats.org/officeDocument/2006/relationships/image" Target="../media/image165.png"/></Relationships>
</file>

<file path=ppt/slides/_rels/slide11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5" Type="http://schemas.openxmlformats.org/officeDocument/2006/relationships/image" Target="../media/image170.jpeg"/><Relationship Id="rId4" Type="http://schemas.openxmlformats.org/officeDocument/2006/relationships/image" Target="../media/image169.jpeg"/></Relationships>
</file>

<file path=ppt/slides/_rels/slide11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image" Target="../media/image174.png"/></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74.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eg"/><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82.jpg"/></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86.emf"/><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www.pau.edu.tr/pdrem" TargetMode="External"/></Relationships>
</file>

<file path=ppt/slides/_rels/slide12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3.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18" Type="http://schemas.openxmlformats.org/officeDocument/2006/relationships/diagramColors" Target="../diagrams/colors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diagramQuickStyle" Target="../diagrams/quickStyle3.xml"/><Relationship Id="rId2" Type="http://schemas.openxmlformats.org/officeDocument/2006/relationships/notesSlide" Target="../notesSlides/notesSlide1.xml"/><Relationship Id="rId16" Type="http://schemas.openxmlformats.org/officeDocument/2006/relationships/diagramLayout" Target="../diagrams/layout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Data" Target="../diagrams/data3.xml"/><Relationship Id="rId10" Type="http://schemas.openxmlformats.org/officeDocument/2006/relationships/diagramQuickStyle" Target="../diagrams/quickStyle2.xml"/><Relationship Id="rId19" Type="http://schemas.microsoft.com/office/2007/relationships/diagramDrawing" Target="../diagrams/drawing3.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microsoft.com/office/2007/relationships/hdphoto" Target="../media/hdphoto3.wdp"/></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www.pau.edu.tr/kariyer/tr"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7.xml"/><Relationship Id="rId4" Type="http://schemas.microsoft.com/office/2007/relationships/hdphoto" Target="../media/hdphoto13.wdp"/></Relationships>
</file>

<file path=ppt/slides/_rels/slide7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pau.edu.tr/kariyer"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pau.edu.tr/iibf/tr/sayfa/yandal-2" TargetMode="External"/><Relationship Id="rId2" Type="http://schemas.openxmlformats.org/officeDocument/2006/relationships/hyperlink" Target="http://www.pau.edu.tr/iibf/tr/sayfa/cift-anadal-2"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www.pau.edu.tr/iibf/tr/sayfa/yandal-2" TargetMode="External"/><Relationship Id="rId2" Type="http://schemas.openxmlformats.org/officeDocument/2006/relationships/hyperlink" Target="http://www.pau.edu.tr/iibf/tr/sayfa/cift-anadal-2"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www.pau.edu.tr/iibf" TargetMode="External"/><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1.xml"/><Relationship Id="rId7" Type="http://schemas.openxmlformats.org/officeDocument/2006/relationships/customXml" Target="../ink/ink2.xml"/><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NULL"/></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www.pau.edu.tr/iibf"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15 EYLÜL- 19 EYLÜL 2025</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Altay Toplulukları Dil ve Kültürleri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a:t>BÖLÜM/ANABİLİM DALI </a:t>
            </a:r>
            <a:br>
              <a:rPr lang="tr-TR" sz="4800" b="1" i="1" dirty="0"/>
            </a:br>
            <a:r>
              <a:rPr lang="tr-TR" sz="4800" b="1" i="1" dirty="0"/>
              <a:t>İLE İLGİLİ BİLGİLER</a:t>
            </a:r>
          </a:p>
        </p:txBody>
      </p:sp>
    </p:spTree>
    <p:extLst>
      <p:ext uri="{BB962C8B-B14F-4D97-AF65-F5344CB8AC3E}">
        <p14:creationId xmlns:p14="http://schemas.microsoft.com/office/powerpoint/2010/main" val="3827663364"/>
      </p:ext>
    </p:extLst>
  </p:cSld>
  <p:clrMapOvr>
    <a:masterClrMapping/>
  </p:clrMapOvr>
  <mc:AlternateContent xmlns:mc="http://schemas.openxmlformats.org/markup-compatibility/2006" xmlns:p14="http://schemas.microsoft.com/office/powerpoint/2010/main">
    <mc:Choice Requires="p14">
      <p:transition spd="slow" p14:dur="2000" advTm="11360"/>
    </mc:Choice>
    <mc:Fallback xmlns="">
      <p:transition spd="slow" advTm="1136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4E22A9DA-EE23-99C5-0804-A0306AD7CFA7}"/>
              </a:ext>
            </a:extLst>
          </p:cNvPr>
          <p:cNvSpPr>
            <a:spLocks noGrp="1"/>
          </p:cNvSpPr>
          <p:nvPr>
            <p:ph type="ctrTitle"/>
          </p:nvPr>
        </p:nvSpPr>
        <p:spPr/>
        <p:txBody>
          <a:bodyPr/>
          <a:lstStyle/>
          <a:p>
            <a:endParaRPr lang="tr-TR"/>
          </a:p>
        </p:txBody>
      </p:sp>
      <p:pic>
        <p:nvPicPr>
          <p:cNvPr id="6" name="Resim 5">
            <a:extLst>
              <a:ext uri="{FF2B5EF4-FFF2-40B4-BE49-F238E27FC236}">
                <a16:creationId xmlns:a16="http://schemas.microsoft.com/office/drawing/2014/main" id="{129F432C-DFD4-8314-D004-12DC4957292A}"/>
              </a:ext>
            </a:extLst>
          </p:cNvPr>
          <p:cNvPicPr>
            <a:picLocks noChangeAspect="1"/>
          </p:cNvPicPr>
          <p:nvPr/>
        </p:nvPicPr>
        <p:blipFill>
          <a:blip r:embed="rId3"/>
          <a:stretch>
            <a:fillRect/>
          </a:stretch>
        </p:blipFill>
        <p:spPr>
          <a:xfrm>
            <a:off x="0" y="1175657"/>
            <a:ext cx="12192000" cy="5682343"/>
          </a:xfrm>
          <a:prstGeom prst="rect">
            <a:avLst/>
          </a:prstGeom>
        </p:spPr>
      </p:pic>
      <p:sp>
        <p:nvSpPr>
          <p:cNvPr id="7" name="Metin kutusu 6">
            <a:extLst>
              <a:ext uri="{FF2B5EF4-FFF2-40B4-BE49-F238E27FC236}">
                <a16:creationId xmlns:a16="http://schemas.microsoft.com/office/drawing/2014/main" id="{F8595EC5-4154-1D0E-D53F-BD43B88E22FF}"/>
              </a:ext>
            </a:extLst>
          </p:cNvPr>
          <p:cNvSpPr txBox="1"/>
          <p:nvPr/>
        </p:nvSpPr>
        <p:spPr>
          <a:xfrm>
            <a:off x="529389" y="240632"/>
            <a:ext cx="11341769" cy="800219"/>
          </a:xfrm>
          <a:prstGeom prst="rect">
            <a:avLst/>
          </a:prstGeom>
          <a:noFill/>
        </p:spPr>
        <p:txBody>
          <a:bodyPr wrap="square" rtlCol="0">
            <a:spAutoFit/>
          </a:bodyPr>
          <a:lstStyle/>
          <a:p>
            <a:pPr algn="ctr"/>
            <a:r>
              <a:rPr lang="tr-TR" sz="2800" b="1" dirty="0">
                <a:solidFill>
                  <a:schemeClr val="accent6">
                    <a:lumMod val="75000"/>
                  </a:schemeClr>
                </a:solidFill>
              </a:rPr>
              <a:t>ULUSLARARASI TİCARET VE FİNANSMAN BÖLÜMÜ </a:t>
            </a:r>
            <a:br>
              <a:rPr lang="tr-TR" sz="2800" b="1" dirty="0">
                <a:solidFill>
                  <a:schemeClr val="accent6">
                    <a:lumMod val="75000"/>
                  </a:schemeClr>
                </a:solidFill>
              </a:rPr>
            </a:br>
            <a:r>
              <a:rPr lang="tr-TR" b="1" dirty="0">
                <a:solidFill>
                  <a:schemeClr val="accent6">
                    <a:lumMod val="75000"/>
                  </a:schemeClr>
                </a:solidFill>
              </a:rPr>
              <a:t>(A Blok Kat 3)</a:t>
            </a:r>
            <a:endParaRPr lang="tr-TR" sz="2800" dirty="0"/>
          </a:p>
        </p:txBody>
      </p:sp>
    </p:spTree>
    <p:extLst>
      <p:ext uri="{BB962C8B-B14F-4D97-AF65-F5344CB8AC3E}">
        <p14:creationId xmlns:p14="http://schemas.microsoft.com/office/powerpoint/2010/main" val="3915163057"/>
      </p:ext>
    </p:extLst>
  </p:cSld>
  <p:clrMapOvr>
    <a:masterClrMapping/>
  </p:clrMapOvr>
  <mc:AlternateContent xmlns:mc="http://schemas.openxmlformats.org/markup-compatibility/2006" xmlns:p14="http://schemas.microsoft.com/office/powerpoint/2010/main">
    <mc:Choice Requires="p14">
      <p:transition spd="slow" p14:dur="2000" advTm="11360"/>
    </mc:Choice>
    <mc:Fallback xmlns="">
      <p:transition spd="slow" advTm="1136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9D1135-10CC-4EE7-B326-A528CD1858E7}"/>
              </a:ext>
            </a:extLst>
          </p:cNvPr>
          <p:cNvSpPr>
            <a:spLocks noGrp="1"/>
          </p:cNvSpPr>
          <p:nvPr>
            <p:ph type="title"/>
          </p:nvPr>
        </p:nvSpPr>
        <p:spPr>
          <a:xfrm>
            <a:off x="2147825" y="1058069"/>
            <a:ext cx="8074815" cy="757885"/>
          </a:xfrm>
        </p:spPr>
        <p:txBody>
          <a:bodyPr anchor="ctr">
            <a:normAutofit fontScale="90000"/>
          </a:bodyPr>
          <a:lstStyle/>
          <a:p>
            <a:pPr algn="ctr"/>
            <a:r>
              <a:rPr lang="tr-TR" sz="7200" i="1" dirty="0">
                <a:latin typeface="Times New Roman" panose="02020603050405020304" pitchFamily="18" charset="0"/>
                <a:cs typeface="Times New Roman" panose="02020603050405020304" pitchFamily="18" charset="0"/>
              </a:rPr>
              <a:t>Bölüm Tanıtımı</a:t>
            </a:r>
          </a:p>
        </p:txBody>
      </p:sp>
      <p:sp>
        <p:nvSpPr>
          <p:cNvPr id="3" name="İçerik Yer Tutucusu 2">
            <a:extLst>
              <a:ext uri="{FF2B5EF4-FFF2-40B4-BE49-F238E27FC236}">
                <a16:creationId xmlns:a16="http://schemas.microsoft.com/office/drawing/2014/main" id="{6822E411-A43F-4563-BFB8-B75C82FC2A87}"/>
              </a:ext>
            </a:extLst>
          </p:cNvPr>
          <p:cNvSpPr>
            <a:spLocks noGrp="1"/>
          </p:cNvSpPr>
          <p:nvPr>
            <p:ph idx="1"/>
          </p:nvPr>
        </p:nvSpPr>
        <p:spPr>
          <a:xfrm>
            <a:off x="868680" y="2468966"/>
            <a:ext cx="10454640" cy="3962791"/>
          </a:xfrm>
        </p:spPr>
        <p:txBody>
          <a:bodyPr anchor="t">
            <a:noAutofit/>
          </a:bodyPr>
          <a:lstStyle/>
          <a:p>
            <a:pPr marL="0" indent="0" algn="just">
              <a:buNone/>
            </a:pPr>
            <a:r>
              <a:rPr lang="tr-TR" sz="2000" dirty="0"/>
              <a:t>Küresel ekonomik sistemde son yıllarda yaşanan gelişmeler ve beraberinde ülkemizin uluslararası ekonomik düzen içerisindeki payının yükselişi, dikkatleri uluslararası ticaret ve finans bilimlerine çekmekte ve bu alanlara yönelik ilginin artmasına neden olmaktadır.</a:t>
            </a:r>
          </a:p>
          <a:p>
            <a:pPr marL="0" indent="0" algn="just">
              <a:buNone/>
            </a:pPr>
            <a:r>
              <a:rPr lang="tr-TR" sz="2000" dirty="0"/>
              <a:t>Bu doğrultuda işletmelerin uluslararası düzeyde ekonomik gelişmeleri izleyip analiz edebilen ve yaşanan hızlı değişime ayak uydurabilecek nitelikteki yöneticilere duyduğu ihtiyaç giderek artmaktadır.</a:t>
            </a:r>
          </a:p>
          <a:p>
            <a:pPr marL="0" indent="0" algn="just">
              <a:buNone/>
            </a:pPr>
            <a:r>
              <a:rPr lang="tr-TR" sz="2000" dirty="0"/>
              <a:t>Bu kapsamda kurulan ve eğitim-öğretim veren Uluslararası Ticaret ve Finansman Bölümü bünyesinde 2 Profesör, 2 Doçent, 1 Doktor Öğretim Üyesi ve 4 Araştırma Görevlisi olmak üzere toplamda 9 akademik personel bulunmaktadır. </a:t>
            </a:r>
          </a:p>
          <a:p>
            <a:pPr marL="0" indent="0" algn="just">
              <a:buNone/>
            </a:pPr>
            <a:r>
              <a:rPr lang="tr-TR" sz="2000" dirty="0"/>
              <a:t>%30 İngilizce koşuluyla lisans eğitim-öğretimi veren bölümümüz, lisansüstü programları da bünyesinde bulundurmaktadır.</a:t>
            </a:r>
          </a:p>
        </p:txBody>
      </p:sp>
      <p:pic>
        <p:nvPicPr>
          <p:cNvPr id="2050" name="Picture 2" descr="website logo">
            <a:extLst>
              <a:ext uri="{FF2B5EF4-FFF2-40B4-BE49-F238E27FC236}">
                <a16:creationId xmlns:a16="http://schemas.microsoft.com/office/drawing/2014/main" id="{48041EDB-9131-4BF0-0E28-6C7750FAF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9636" y="405057"/>
            <a:ext cx="2490186" cy="1524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Staj Birimi">
            <a:extLst>
              <a:ext uri="{FF2B5EF4-FFF2-40B4-BE49-F238E27FC236}">
                <a16:creationId xmlns:a16="http://schemas.microsoft.com/office/drawing/2014/main" id="{3C4FFF6E-086C-B5A7-AF7F-04D95F03DF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Resim 6">
            <a:extLst>
              <a:ext uri="{FF2B5EF4-FFF2-40B4-BE49-F238E27FC236}">
                <a16:creationId xmlns:a16="http://schemas.microsoft.com/office/drawing/2014/main" id="{97CE1A6C-3D2A-F5DC-2134-9DF4030C7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79" y="374087"/>
            <a:ext cx="1426981" cy="1835322"/>
          </a:xfrm>
          <a:prstGeom prst="rect">
            <a:avLst/>
          </a:prstGeom>
        </p:spPr>
      </p:pic>
    </p:spTree>
    <p:extLst>
      <p:ext uri="{BB962C8B-B14F-4D97-AF65-F5344CB8AC3E}">
        <p14:creationId xmlns:p14="http://schemas.microsoft.com/office/powerpoint/2010/main" val="28232843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9D1135-10CC-4EE7-B326-A528CD1858E7}"/>
              </a:ext>
            </a:extLst>
          </p:cNvPr>
          <p:cNvSpPr>
            <a:spLocks noGrp="1"/>
          </p:cNvSpPr>
          <p:nvPr>
            <p:ph type="title"/>
          </p:nvPr>
        </p:nvSpPr>
        <p:spPr>
          <a:xfrm>
            <a:off x="1043631" y="809898"/>
            <a:ext cx="10173010" cy="1554480"/>
          </a:xfrm>
        </p:spPr>
        <p:txBody>
          <a:bodyPr anchor="ctr">
            <a:normAutofit/>
          </a:bodyPr>
          <a:lstStyle/>
          <a:p>
            <a:r>
              <a:rPr lang="tr-TR" sz="4800" i="1" dirty="0">
                <a:latin typeface="Times New Roman" panose="02020603050405020304" pitchFamily="18" charset="0"/>
                <a:cs typeface="Times New Roman" panose="02020603050405020304" pitchFamily="18" charset="0"/>
              </a:rPr>
              <a:t>Misyonumuz</a:t>
            </a:r>
          </a:p>
        </p:txBody>
      </p:sp>
      <p:graphicFrame>
        <p:nvGraphicFramePr>
          <p:cNvPr id="5" name="İçerik Yer Tutucusu 2">
            <a:extLst>
              <a:ext uri="{FF2B5EF4-FFF2-40B4-BE49-F238E27FC236}">
                <a16:creationId xmlns:a16="http://schemas.microsoft.com/office/drawing/2014/main" id="{0BC7B9A0-D967-B199-88F3-EE0CC2CF4AE5}"/>
              </a:ext>
            </a:extLst>
          </p:cNvPr>
          <p:cNvGraphicFramePr>
            <a:graphicFrameLocks noGrp="1"/>
          </p:cNvGraphicFramePr>
          <p:nvPr>
            <p:ph idx="1"/>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9567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9D1135-10CC-4EE7-B326-A528CD1858E7}"/>
              </a:ext>
            </a:extLst>
          </p:cNvPr>
          <p:cNvSpPr>
            <a:spLocks noGrp="1"/>
          </p:cNvSpPr>
          <p:nvPr>
            <p:ph type="title"/>
          </p:nvPr>
        </p:nvSpPr>
        <p:spPr>
          <a:xfrm>
            <a:off x="1043631" y="809898"/>
            <a:ext cx="10173010" cy="1554480"/>
          </a:xfrm>
        </p:spPr>
        <p:txBody>
          <a:bodyPr anchor="ctr">
            <a:normAutofit/>
          </a:bodyPr>
          <a:lstStyle/>
          <a:p>
            <a:r>
              <a:rPr lang="tr-TR" sz="4800" i="1" dirty="0">
                <a:latin typeface="Times New Roman" panose="02020603050405020304" pitchFamily="18" charset="0"/>
                <a:cs typeface="Times New Roman" panose="02020603050405020304" pitchFamily="18" charset="0"/>
              </a:rPr>
              <a:t>Vizyonumuz</a:t>
            </a:r>
          </a:p>
        </p:txBody>
      </p:sp>
      <p:graphicFrame>
        <p:nvGraphicFramePr>
          <p:cNvPr id="5" name="İçerik Yer Tutucusu 2">
            <a:extLst>
              <a:ext uri="{FF2B5EF4-FFF2-40B4-BE49-F238E27FC236}">
                <a16:creationId xmlns:a16="http://schemas.microsoft.com/office/drawing/2014/main" id="{0BC7B9A0-D967-B199-88F3-EE0CC2CF4AE5}"/>
              </a:ext>
            </a:extLst>
          </p:cNvPr>
          <p:cNvGraphicFramePr>
            <a:graphicFrameLocks noGrp="1"/>
          </p:cNvGraphicFramePr>
          <p:nvPr>
            <p:ph idx="1"/>
          </p:nvPr>
        </p:nvGraphicFramePr>
        <p:xfrm>
          <a:off x="904602" y="2704014"/>
          <a:ext cx="10378440" cy="3523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68399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şlık 1">
            <a:extLst>
              <a:ext uri="{FF2B5EF4-FFF2-40B4-BE49-F238E27FC236}">
                <a16:creationId xmlns:a16="http://schemas.microsoft.com/office/drawing/2014/main" id="{3BA72087-096D-1881-3377-B76A41710AAC}"/>
              </a:ext>
            </a:extLst>
          </p:cNvPr>
          <p:cNvSpPr txBox="1">
            <a:spLocks/>
          </p:cNvSpPr>
          <p:nvPr/>
        </p:nvSpPr>
        <p:spPr>
          <a:xfrm>
            <a:off x="3393427" y="3911250"/>
            <a:ext cx="4662153" cy="8925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600" b="1" dirty="0">
                <a:effectLst>
                  <a:outerShdw blurRad="38100" dist="38100" dir="2700000" algn="tl">
                    <a:srgbClr val="000000">
                      <a:alpha val="43137"/>
                    </a:srgbClr>
                  </a:outerShdw>
                </a:effectLst>
              </a:rPr>
              <a:t>Bölüm Başkanı</a:t>
            </a:r>
          </a:p>
          <a:p>
            <a:pPr algn="ctr"/>
            <a:r>
              <a:rPr lang="tr-TR" sz="1600" b="1" dirty="0">
                <a:effectLst>
                  <a:outerShdw blurRad="38100" dist="38100" dir="2700000" algn="tl">
                    <a:srgbClr val="000000">
                      <a:alpha val="43137"/>
                    </a:srgbClr>
                  </a:outerShdw>
                </a:effectLst>
              </a:rPr>
              <a:t>Doç. Dr. Uğur AKKOÇ</a:t>
            </a:r>
          </a:p>
        </p:txBody>
      </p:sp>
      <p:pic>
        <p:nvPicPr>
          <p:cNvPr id="12" name="Resim 11" descr="duvar, kişi, kadın, kıyafet içeren bir resim&#10;&#10;Açıklama otomatik olarak oluşturuldu">
            <a:extLst>
              <a:ext uri="{FF2B5EF4-FFF2-40B4-BE49-F238E27FC236}">
                <a16:creationId xmlns:a16="http://schemas.microsoft.com/office/drawing/2014/main" id="{C2B52BAA-AB4B-2726-FE73-C0985AB3C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795" y="3709017"/>
            <a:ext cx="1926589" cy="1945707"/>
          </a:xfrm>
          <a:prstGeom prst="rect">
            <a:avLst/>
          </a:prstGeom>
        </p:spPr>
      </p:pic>
      <p:sp>
        <p:nvSpPr>
          <p:cNvPr id="4" name="Başlık 1">
            <a:extLst>
              <a:ext uri="{FF2B5EF4-FFF2-40B4-BE49-F238E27FC236}">
                <a16:creationId xmlns:a16="http://schemas.microsoft.com/office/drawing/2014/main" id="{21BB2410-0A9E-E2C0-CF7A-EE1FA09BC34D}"/>
              </a:ext>
            </a:extLst>
          </p:cNvPr>
          <p:cNvSpPr txBox="1">
            <a:spLocks/>
          </p:cNvSpPr>
          <p:nvPr/>
        </p:nvSpPr>
        <p:spPr>
          <a:xfrm>
            <a:off x="214572" y="5470189"/>
            <a:ext cx="3726363" cy="10234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000" b="1" dirty="0">
                <a:effectLst>
                  <a:outerShdw blurRad="38100" dist="38100" dir="2700000" algn="tl">
                    <a:srgbClr val="000000">
                      <a:alpha val="43137"/>
                    </a:srgbClr>
                  </a:outerShdw>
                </a:effectLst>
              </a:rPr>
              <a:t>Bölüm Başkan Yardımcısı</a:t>
            </a:r>
          </a:p>
          <a:p>
            <a:pPr algn="ctr"/>
            <a:r>
              <a:rPr lang="tr-TR" sz="2000" b="1" dirty="0">
                <a:effectLst>
                  <a:outerShdw blurRad="38100" dist="38100" dir="2700000" algn="tl">
                    <a:srgbClr val="000000">
                      <a:alpha val="43137"/>
                    </a:srgbClr>
                  </a:outerShdw>
                </a:effectLst>
              </a:rPr>
              <a:t>Doç. Dr. Dilek DURUSU ÇİFTÇİ</a:t>
            </a:r>
          </a:p>
        </p:txBody>
      </p:sp>
      <p:sp>
        <p:nvSpPr>
          <p:cNvPr id="6" name="Metin kutusu 5">
            <a:extLst>
              <a:ext uri="{FF2B5EF4-FFF2-40B4-BE49-F238E27FC236}">
                <a16:creationId xmlns:a16="http://schemas.microsoft.com/office/drawing/2014/main" id="{82231640-5447-CB4B-EE11-D2B4888844B4}"/>
              </a:ext>
            </a:extLst>
          </p:cNvPr>
          <p:cNvSpPr txBox="1"/>
          <p:nvPr/>
        </p:nvSpPr>
        <p:spPr>
          <a:xfrm>
            <a:off x="3393429" y="694951"/>
            <a:ext cx="7791074" cy="757130"/>
          </a:xfrm>
          <a:prstGeom prst="rect">
            <a:avLst/>
          </a:prstGeom>
          <a:noFill/>
        </p:spPr>
        <p:txBody>
          <a:bodyPr wrap="square" rtlCol="0">
            <a:spAutoFit/>
          </a:bodyPr>
          <a:lstStyle/>
          <a:p>
            <a:pPr>
              <a:lnSpc>
                <a:spcPct val="90000"/>
              </a:lnSpc>
              <a:spcBef>
                <a:spcPct val="0"/>
              </a:spcBef>
            </a:pPr>
            <a:r>
              <a:rPr lang="tr-TR" sz="4800" b="1" i="1" dirty="0">
                <a:effectLst>
                  <a:outerShdw blurRad="38100" dist="38100" dir="2700000" algn="tl">
                    <a:srgbClr val="000000">
                      <a:alpha val="43137"/>
                    </a:srgbClr>
                  </a:outerShdw>
                </a:effectLst>
                <a:ea typeface="+mj-ea"/>
                <a:cs typeface="Times New Roman" panose="02020603050405020304" pitchFamily="18" charset="0"/>
              </a:rPr>
              <a:t>BÖLÜM YÖNETİMİ</a:t>
            </a:r>
            <a:endParaRPr lang="en-GB" sz="4800" b="1" i="1" dirty="0">
              <a:effectLst>
                <a:outerShdw blurRad="38100" dist="38100" dir="2700000" algn="tl">
                  <a:srgbClr val="000000">
                    <a:alpha val="43137"/>
                  </a:srgbClr>
                </a:outerShdw>
              </a:effectLst>
              <a:ea typeface="+mj-ea"/>
              <a:cs typeface="Times New Roman" panose="02020603050405020304" pitchFamily="18" charset="0"/>
            </a:endParaRPr>
          </a:p>
        </p:txBody>
      </p:sp>
      <p:pic>
        <p:nvPicPr>
          <p:cNvPr id="2" name="Resim 1" descr="adam içeren bir resim&#10;&#10;Açıklama otomatik olarak oluşturuldu">
            <a:extLst>
              <a:ext uri="{FF2B5EF4-FFF2-40B4-BE49-F238E27FC236}">
                <a16:creationId xmlns:a16="http://schemas.microsoft.com/office/drawing/2014/main" id="{D30DD7E6-58C1-3144-3C24-EBD5674DF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547" y="3684319"/>
            <a:ext cx="2079098" cy="1970405"/>
          </a:xfrm>
          <a:prstGeom prst="rect">
            <a:avLst/>
          </a:prstGeom>
        </p:spPr>
      </p:pic>
      <p:sp>
        <p:nvSpPr>
          <p:cNvPr id="7" name="Metin kutusu 6">
            <a:extLst>
              <a:ext uri="{FF2B5EF4-FFF2-40B4-BE49-F238E27FC236}">
                <a16:creationId xmlns:a16="http://schemas.microsoft.com/office/drawing/2014/main" id="{C3670E85-52EF-9FA9-FFFE-08C3E2F656D9}"/>
              </a:ext>
            </a:extLst>
          </p:cNvPr>
          <p:cNvSpPr txBox="1"/>
          <p:nvPr/>
        </p:nvSpPr>
        <p:spPr>
          <a:xfrm>
            <a:off x="6096000" y="5654724"/>
            <a:ext cx="6098146" cy="646331"/>
          </a:xfrm>
          <a:prstGeom prst="rect">
            <a:avLst/>
          </a:prstGeom>
          <a:noFill/>
        </p:spPr>
        <p:txBody>
          <a:bodyPr wrap="square">
            <a:spAutoFit/>
          </a:bodyPr>
          <a:lstStyle/>
          <a:p>
            <a:pPr algn="ctr"/>
            <a:r>
              <a:rPr lang="tr-TR" sz="1800" b="1" dirty="0">
                <a:effectLst>
                  <a:outerShdw blurRad="38100" dist="38100" dir="2700000" algn="tl">
                    <a:srgbClr val="000000">
                      <a:alpha val="43137"/>
                    </a:srgbClr>
                  </a:outerShdw>
                </a:effectLst>
              </a:rPr>
              <a:t>Bölüm Başkan Yardımcısı</a:t>
            </a:r>
          </a:p>
          <a:p>
            <a:pPr algn="ctr"/>
            <a:r>
              <a:rPr lang="tr-TR" sz="1800" b="1" dirty="0">
                <a:effectLst>
                  <a:outerShdw blurRad="38100" dist="38100" dir="2700000" algn="tl">
                    <a:srgbClr val="000000">
                      <a:alpha val="43137"/>
                    </a:srgbClr>
                  </a:outerShdw>
                </a:effectLst>
              </a:rPr>
              <a:t>Dr. </a:t>
            </a:r>
            <a:r>
              <a:rPr lang="tr-TR" sz="1800" b="1" dirty="0" err="1">
                <a:effectLst>
                  <a:outerShdw blurRad="38100" dist="38100" dir="2700000" algn="tl">
                    <a:srgbClr val="000000">
                      <a:alpha val="43137"/>
                    </a:srgbClr>
                  </a:outerShdw>
                </a:effectLst>
              </a:rPr>
              <a:t>Öğr</a:t>
            </a:r>
            <a:r>
              <a:rPr lang="tr-TR" sz="1800" b="1" dirty="0">
                <a:effectLst>
                  <a:outerShdw blurRad="38100" dist="38100" dir="2700000" algn="tl">
                    <a:srgbClr val="000000">
                      <a:alpha val="43137"/>
                    </a:srgbClr>
                  </a:outerShdw>
                </a:effectLst>
              </a:rPr>
              <a:t>. Üyesi Murat KANTAR</a:t>
            </a:r>
          </a:p>
        </p:txBody>
      </p:sp>
      <p:pic>
        <p:nvPicPr>
          <p:cNvPr id="1026" name="Picture 2">
            <a:extLst>
              <a:ext uri="{FF2B5EF4-FFF2-40B4-BE49-F238E27FC236}">
                <a16:creationId xmlns:a16="http://schemas.microsoft.com/office/drawing/2014/main" id="{83F1133A-F01C-2374-0787-7E4DE62BDF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003" y="1701450"/>
            <a:ext cx="19050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4729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2231640-5447-CB4B-EE11-D2B4888844B4}"/>
              </a:ext>
            </a:extLst>
          </p:cNvPr>
          <p:cNvSpPr txBox="1"/>
          <p:nvPr/>
        </p:nvSpPr>
        <p:spPr>
          <a:xfrm>
            <a:off x="5615888" y="673240"/>
            <a:ext cx="5951914" cy="3446373"/>
          </a:xfrm>
          <a:prstGeom prst="rect">
            <a:avLst/>
          </a:prstGeom>
          <a:noFill/>
          <a:ln w="19050">
            <a:noFill/>
            <a:prstDash val="dash"/>
          </a:ln>
        </p:spPr>
        <p:txBody>
          <a:bodyPr vert="horz" lIns="91440" tIns="45720" rIns="91440" bIns="45720" rtlCol="0" anchor="b">
            <a:normAutofit/>
          </a:bodyPr>
          <a:lstStyle/>
          <a:p>
            <a:pPr>
              <a:lnSpc>
                <a:spcPct val="90000"/>
              </a:lnSpc>
              <a:spcBef>
                <a:spcPct val="0"/>
              </a:spcBef>
              <a:spcAft>
                <a:spcPts val="600"/>
              </a:spcAft>
            </a:pPr>
            <a:r>
              <a:rPr lang="en-US" sz="4800" b="1" i="1" cap="all">
                <a:effectLst>
                  <a:outerShdw blurRad="38100" dist="38100" dir="2700000" algn="tl">
                    <a:srgbClr val="000000">
                      <a:alpha val="43137"/>
                    </a:srgbClr>
                  </a:outerShdw>
                </a:effectLst>
                <a:latin typeface="+mj-lt"/>
                <a:ea typeface="+mj-ea"/>
                <a:cs typeface="+mj-cs"/>
              </a:rPr>
              <a:t>ULUSLARARASI FİNANSMAN </a:t>
            </a:r>
          </a:p>
          <a:p>
            <a:pPr>
              <a:lnSpc>
                <a:spcPct val="90000"/>
              </a:lnSpc>
              <a:spcBef>
                <a:spcPct val="0"/>
              </a:spcBef>
              <a:spcAft>
                <a:spcPts val="600"/>
              </a:spcAft>
            </a:pPr>
            <a:r>
              <a:rPr lang="en-US" sz="4800" b="1" i="1" cap="all">
                <a:effectLst>
                  <a:outerShdw blurRad="38100" dist="38100" dir="2700000" algn="tl">
                    <a:srgbClr val="000000">
                      <a:alpha val="43137"/>
                    </a:srgbClr>
                  </a:outerShdw>
                </a:effectLst>
                <a:latin typeface="+mj-lt"/>
                <a:ea typeface="+mj-ea"/>
                <a:cs typeface="+mj-cs"/>
              </a:rPr>
              <a:t>ANA BİLİM DALI</a:t>
            </a:r>
          </a:p>
        </p:txBody>
      </p:sp>
      <p:pic>
        <p:nvPicPr>
          <p:cNvPr id="8" name="Resim 7" descr="metin, insan yüzü, ekran görüntüsü, adam, insan içeren bir resim&#10;&#10;Açıklama otomatik olarak oluşturuldu">
            <a:extLst>
              <a:ext uri="{FF2B5EF4-FFF2-40B4-BE49-F238E27FC236}">
                <a16:creationId xmlns:a16="http://schemas.microsoft.com/office/drawing/2014/main" id="{381A015A-B9CF-30CF-4CB6-EC7F0C2D8524}"/>
              </a:ext>
            </a:extLst>
          </p:cNvPr>
          <p:cNvPicPr>
            <a:picLocks noChangeAspect="1"/>
          </p:cNvPicPr>
          <p:nvPr/>
        </p:nvPicPr>
        <p:blipFill>
          <a:blip r:embed="rId2"/>
          <a:srcRect t="32896" r="3" b="12756"/>
          <a:stretch>
            <a:fillRect/>
          </a:stretch>
        </p:blipFill>
        <p:spPr>
          <a:xfrm>
            <a:off x="967102" y="979269"/>
            <a:ext cx="3335503" cy="1527298"/>
          </a:xfrm>
          <a:custGeom>
            <a:avLst/>
            <a:gdLst/>
            <a:ahLst/>
            <a:cxnLst/>
            <a:rect l="l" t="t" r="r" b="b"/>
            <a:pathLst>
              <a:path w="3335503" h="1527298">
                <a:moveTo>
                  <a:pt x="136680" y="0"/>
                </a:moveTo>
                <a:lnTo>
                  <a:pt x="3198822" y="0"/>
                </a:lnTo>
                <a:lnTo>
                  <a:pt x="3252018" y="9735"/>
                </a:lnTo>
                <a:cubicBezTo>
                  <a:pt x="3301079" y="28544"/>
                  <a:pt x="3335503" y="72578"/>
                  <a:pt x="3335503" y="123900"/>
                </a:cubicBezTo>
                <a:lnTo>
                  <a:pt x="3335503" y="1527298"/>
                </a:lnTo>
                <a:lnTo>
                  <a:pt x="0" y="1527298"/>
                </a:lnTo>
                <a:lnTo>
                  <a:pt x="0" y="123895"/>
                </a:lnTo>
                <a:lnTo>
                  <a:pt x="10741" y="75672"/>
                </a:lnTo>
                <a:cubicBezTo>
                  <a:pt x="24576" y="46025"/>
                  <a:pt x="50777" y="22275"/>
                  <a:pt x="83485" y="9735"/>
                </a:cubicBezTo>
                <a:close/>
              </a:path>
            </a:pathLst>
          </a:custGeom>
        </p:spPr>
      </p:pic>
      <p:pic>
        <p:nvPicPr>
          <p:cNvPr id="10" name="Resim 9" descr="metin, insan yüzü, ekran görüntüsü, kişi, şahıs içeren bir resim&#10;&#10;Açıklama otomatik olarak oluşturuldu">
            <a:extLst>
              <a:ext uri="{FF2B5EF4-FFF2-40B4-BE49-F238E27FC236}">
                <a16:creationId xmlns:a16="http://schemas.microsoft.com/office/drawing/2014/main" id="{50667AE5-71B6-C9B1-D2DA-7EC5218220D4}"/>
              </a:ext>
            </a:extLst>
          </p:cNvPr>
          <p:cNvPicPr>
            <a:picLocks noChangeAspect="1"/>
          </p:cNvPicPr>
          <p:nvPr/>
        </p:nvPicPr>
        <p:blipFill>
          <a:blip r:embed="rId3"/>
          <a:srcRect t="401" r="3" b="33558"/>
          <a:stretch>
            <a:fillRect/>
          </a:stretch>
        </p:blipFill>
        <p:spPr>
          <a:xfrm>
            <a:off x="967100" y="2652572"/>
            <a:ext cx="3335505" cy="1553035"/>
          </a:xfrm>
          <a:prstGeom prst="rect">
            <a:avLst/>
          </a:prstGeom>
        </p:spPr>
      </p:pic>
      <p:pic>
        <p:nvPicPr>
          <p:cNvPr id="16" name="Resim 15" descr="metin, insan yüzü, adam, insan, ekran görüntüsü içeren bir resim&#10;&#10;Açıklama otomatik olarak oluşturuldu">
            <a:extLst>
              <a:ext uri="{FF2B5EF4-FFF2-40B4-BE49-F238E27FC236}">
                <a16:creationId xmlns:a16="http://schemas.microsoft.com/office/drawing/2014/main" id="{4F134CB6-53BD-50AB-7026-0701DB567247}"/>
              </a:ext>
            </a:extLst>
          </p:cNvPr>
          <p:cNvPicPr>
            <a:picLocks noChangeAspect="1"/>
          </p:cNvPicPr>
          <p:nvPr/>
        </p:nvPicPr>
        <p:blipFill>
          <a:blip r:embed="rId4"/>
          <a:srcRect t="2720" r="3" b="36604"/>
          <a:stretch>
            <a:fillRect/>
          </a:stretch>
        </p:blipFill>
        <p:spPr>
          <a:xfrm>
            <a:off x="967102" y="4352114"/>
            <a:ext cx="3335503" cy="1538172"/>
          </a:xfrm>
          <a:custGeom>
            <a:avLst/>
            <a:gdLst/>
            <a:ahLst/>
            <a:cxnLst/>
            <a:rect l="l" t="t" r="r" b="b"/>
            <a:pathLst>
              <a:path w="3335503" h="1538172">
                <a:moveTo>
                  <a:pt x="0" y="0"/>
                </a:moveTo>
                <a:lnTo>
                  <a:pt x="3335503" y="0"/>
                </a:lnTo>
                <a:lnTo>
                  <a:pt x="3335503" y="1434650"/>
                </a:lnTo>
                <a:cubicBezTo>
                  <a:pt x="3335503" y="1491824"/>
                  <a:pt x="3284371" y="1538172"/>
                  <a:pt x="3221295" y="1538172"/>
                </a:cubicBezTo>
                <a:lnTo>
                  <a:pt x="114205" y="1538172"/>
                </a:lnTo>
                <a:cubicBezTo>
                  <a:pt x="66899" y="1538172"/>
                  <a:pt x="26310" y="1512101"/>
                  <a:pt x="8972" y="1474946"/>
                </a:cubicBezTo>
                <a:lnTo>
                  <a:pt x="0" y="1434665"/>
                </a:lnTo>
                <a:close/>
              </a:path>
            </a:pathLst>
          </a:custGeom>
        </p:spPr>
      </p:pic>
    </p:spTree>
    <p:extLst>
      <p:ext uri="{BB962C8B-B14F-4D97-AF65-F5344CB8AC3E}">
        <p14:creationId xmlns:p14="http://schemas.microsoft.com/office/powerpoint/2010/main" val="8903564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9D1135-10CC-4EE7-B326-A528CD1858E7}"/>
              </a:ext>
            </a:extLst>
          </p:cNvPr>
          <p:cNvSpPr>
            <a:spLocks noGrp="1"/>
          </p:cNvSpPr>
          <p:nvPr>
            <p:ph type="title"/>
          </p:nvPr>
        </p:nvSpPr>
        <p:spPr>
          <a:xfrm>
            <a:off x="8169403" y="3961851"/>
            <a:ext cx="4019275" cy="1065010"/>
          </a:xfrm>
          <a:noFill/>
          <a:ln w="19050">
            <a:noFill/>
            <a:prstDash val="dash"/>
          </a:ln>
        </p:spPr>
        <p:txBody>
          <a:bodyPr vert="horz" lIns="91440" tIns="45720" rIns="91440" bIns="45720" rtlCol="0" anchor="b">
            <a:normAutofit fontScale="90000"/>
          </a:bodyPr>
          <a:lstStyle/>
          <a:p>
            <a:pPr algn="ctr">
              <a:lnSpc>
                <a:spcPct val="100000"/>
              </a:lnSpc>
            </a:pPr>
            <a:r>
              <a:rPr lang="en-US" sz="3400" b="1" i="1" kern="1200" cap="all" baseline="0" dirty="0" err="1">
                <a:solidFill>
                  <a:schemeClr val="tx1"/>
                </a:solidFill>
                <a:effectLst>
                  <a:outerShdw blurRad="38100" dist="38100" dir="2700000" algn="tl">
                    <a:srgbClr val="000000">
                      <a:alpha val="43137"/>
                    </a:srgbClr>
                  </a:outerShdw>
                </a:effectLst>
                <a:latin typeface="+mj-lt"/>
                <a:ea typeface="+mj-ea"/>
                <a:cs typeface="+mj-cs"/>
              </a:rPr>
              <a:t>Uluslararası</a:t>
            </a:r>
            <a:r>
              <a:rPr lang="en-US" sz="3400" b="1" i="1" kern="1200" cap="all" baseline="0" dirty="0">
                <a:solidFill>
                  <a:schemeClr val="tx1"/>
                </a:solidFill>
                <a:effectLst>
                  <a:outerShdw blurRad="38100" dist="38100" dir="2700000" algn="tl">
                    <a:srgbClr val="000000">
                      <a:alpha val="43137"/>
                    </a:srgbClr>
                  </a:outerShdw>
                </a:effectLst>
                <a:latin typeface="+mj-lt"/>
                <a:ea typeface="+mj-ea"/>
                <a:cs typeface="+mj-cs"/>
              </a:rPr>
              <a:t> t</a:t>
            </a:r>
            <a:r>
              <a:rPr lang="tr-TR" sz="3400" b="1" i="1" kern="1200" cap="all" baseline="0" dirty="0">
                <a:solidFill>
                  <a:schemeClr val="tx1"/>
                </a:solidFill>
                <a:effectLst>
                  <a:outerShdw blurRad="38100" dist="38100" dir="2700000" algn="tl">
                    <a:srgbClr val="000000">
                      <a:alpha val="43137"/>
                    </a:srgbClr>
                  </a:outerShdw>
                </a:effectLst>
                <a:latin typeface="+mj-lt"/>
                <a:ea typeface="+mj-ea"/>
                <a:cs typeface="+mj-cs"/>
              </a:rPr>
              <a:t>i</a:t>
            </a:r>
            <a:r>
              <a:rPr lang="en-US" sz="3400" b="1" i="1" kern="1200" cap="all" baseline="0" dirty="0">
                <a:solidFill>
                  <a:schemeClr val="tx1"/>
                </a:solidFill>
                <a:effectLst>
                  <a:outerShdw blurRad="38100" dist="38100" dir="2700000" algn="tl">
                    <a:srgbClr val="000000">
                      <a:alpha val="43137"/>
                    </a:srgbClr>
                  </a:outerShdw>
                </a:effectLst>
                <a:latin typeface="+mj-lt"/>
                <a:ea typeface="+mj-ea"/>
                <a:cs typeface="+mj-cs"/>
              </a:rPr>
              <a:t>caret </a:t>
            </a:r>
            <a:br>
              <a:rPr lang="en-US" sz="3400" b="1" i="1" kern="1200" cap="all" baseline="0" dirty="0">
                <a:solidFill>
                  <a:schemeClr val="tx1"/>
                </a:solidFill>
                <a:effectLst>
                  <a:outerShdw blurRad="38100" dist="38100" dir="2700000" algn="tl">
                    <a:srgbClr val="000000">
                      <a:alpha val="43137"/>
                    </a:srgbClr>
                  </a:outerShdw>
                </a:effectLst>
                <a:latin typeface="+mj-lt"/>
                <a:ea typeface="+mj-ea"/>
                <a:cs typeface="+mj-cs"/>
              </a:rPr>
            </a:br>
            <a:r>
              <a:rPr lang="en-US" sz="3400" b="1" i="1" kern="1200" cap="all" baseline="0" dirty="0">
                <a:solidFill>
                  <a:schemeClr val="tx1"/>
                </a:solidFill>
                <a:effectLst>
                  <a:outerShdw blurRad="38100" dist="38100" dir="2700000" algn="tl">
                    <a:srgbClr val="000000">
                      <a:alpha val="43137"/>
                    </a:srgbClr>
                  </a:outerShdw>
                </a:effectLst>
                <a:latin typeface="+mj-lt"/>
                <a:ea typeface="+mj-ea"/>
                <a:cs typeface="+mj-cs"/>
              </a:rPr>
              <a:t>ana b</a:t>
            </a:r>
            <a:r>
              <a:rPr lang="tr-TR" sz="3400" b="1" i="1" kern="1200" cap="all" baseline="0" dirty="0">
                <a:solidFill>
                  <a:schemeClr val="tx1"/>
                </a:solidFill>
                <a:effectLst>
                  <a:outerShdw blurRad="38100" dist="38100" dir="2700000" algn="tl">
                    <a:srgbClr val="000000">
                      <a:alpha val="43137"/>
                    </a:srgbClr>
                  </a:outerShdw>
                </a:effectLst>
                <a:latin typeface="+mj-lt"/>
                <a:ea typeface="+mj-ea"/>
                <a:cs typeface="+mj-cs"/>
              </a:rPr>
              <a:t>i</a:t>
            </a:r>
            <a:r>
              <a:rPr lang="en-US" sz="3400" b="1" i="1" kern="1200" cap="all" baseline="0" dirty="0">
                <a:solidFill>
                  <a:schemeClr val="tx1"/>
                </a:solidFill>
                <a:effectLst>
                  <a:outerShdw blurRad="38100" dist="38100" dir="2700000" algn="tl">
                    <a:srgbClr val="000000">
                      <a:alpha val="43137"/>
                    </a:srgbClr>
                  </a:outerShdw>
                </a:effectLst>
                <a:latin typeface="+mj-lt"/>
                <a:ea typeface="+mj-ea"/>
                <a:cs typeface="+mj-cs"/>
              </a:rPr>
              <a:t>l</a:t>
            </a:r>
            <a:r>
              <a:rPr lang="tr-TR" sz="3400" b="1" i="1" kern="1200" cap="all" baseline="0" dirty="0">
                <a:solidFill>
                  <a:schemeClr val="tx1"/>
                </a:solidFill>
                <a:effectLst>
                  <a:outerShdw blurRad="38100" dist="38100" dir="2700000" algn="tl">
                    <a:srgbClr val="000000">
                      <a:alpha val="43137"/>
                    </a:srgbClr>
                  </a:outerShdw>
                </a:effectLst>
                <a:latin typeface="+mj-lt"/>
                <a:ea typeface="+mj-ea"/>
                <a:cs typeface="+mj-cs"/>
              </a:rPr>
              <a:t>i</a:t>
            </a:r>
            <a:r>
              <a:rPr lang="en-US" sz="3400" b="1" i="1" kern="1200" cap="all" baseline="0" dirty="0">
                <a:solidFill>
                  <a:schemeClr val="tx1"/>
                </a:solidFill>
                <a:effectLst>
                  <a:outerShdw blurRad="38100" dist="38100" dir="2700000" algn="tl">
                    <a:srgbClr val="000000">
                      <a:alpha val="43137"/>
                    </a:srgbClr>
                  </a:outerShdw>
                </a:effectLst>
                <a:latin typeface="+mj-lt"/>
                <a:ea typeface="+mj-ea"/>
                <a:cs typeface="+mj-cs"/>
              </a:rPr>
              <a:t>m </a:t>
            </a:r>
            <a:r>
              <a:rPr lang="en-US" sz="3400" b="1" i="1" kern="1200" cap="all" baseline="0" dirty="0" err="1">
                <a:solidFill>
                  <a:schemeClr val="tx1"/>
                </a:solidFill>
                <a:effectLst>
                  <a:outerShdw blurRad="38100" dist="38100" dir="2700000" algn="tl">
                    <a:srgbClr val="000000">
                      <a:alpha val="43137"/>
                    </a:srgbClr>
                  </a:outerShdw>
                </a:effectLst>
                <a:latin typeface="+mj-lt"/>
                <a:ea typeface="+mj-ea"/>
                <a:cs typeface="+mj-cs"/>
              </a:rPr>
              <a:t>dalı</a:t>
            </a:r>
            <a:endParaRPr lang="en-US" sz="3400" b="1" i="1" kern="1200" cap="all" baseline="0" dirty="0">
              <a:solidFill>
                <a:schemeClr val="tx1"/>
              </a:solidFill>
              <a:effectLst>
                <a:outerShdw blurRad="38100" dist="38100" dir="2700000" algn="tl">
                  <a:srgbClr val="000000">
                    <a:alpha val="43137"/>
                  </a:srgbClr>
                </a:outerShdw>
              </a:effectLst>
              <a:latin typeface="+mj-lt"/>
              <a:ea typeface="+mj-ea"/>
              <a:cs typeface="+mj-cs"/>
            </a:endParaRPr>
          </a:p>
        </p:txBody>
      </p:sp>
      <p:pic>
        <p:nvPicPr>
          <p:cNvPr id="21" name="Resim 20" descr="metin, insan yüzü, kişi, şahıs, ekran görüntüsü içeren bir resim&#10;&#10;Açıklama otomatik olarak oluşturuldu">
            <a:extLst>
              <a:ext uri="{FF2B5EF4-FFF2-40B4-BE49-F238E27FC236}">
                <a16:creationId xmlns:a16="http://schemas.microsoft.com/office/drawing/2014/main" id="{89760EEC-8D39-B690-A0DE-FFD0C296BA65}"/>
              </a:ext>
            </a:extLst>
          </p:cNvPr>
          <p:cNvPicPr>
            <a:picLocks noChangeAspect="1"/>
          </p:cNvPicPr>
          <p:nvPr/>
        </p:nvPicPr>
        <p:blipFill>
          <a:blip r:embed="rId3"/>
          <a:stretch>
            <a:fillRect/>
          </a:stretch>
        </p:blipFill>
        <p:spPr>
          <a:xfrm>
            <a:off x="394767" y="3558124"/>
            <a:ext cx="3640596" cy="2675402"/>
          </a:xfrm>
          <a:prstGeom prst="rect">
            <a:avLst/>
          </a:prstGeom>
        </p:spPr>
      </p:pic>
      <p:pic>
        <p:nvPicPr>
          <p:cNvPr id="23" name="Resim 22">
            <a:extLst>
              <a:ext uri="{FF2B5EF4-FFF2-40B4-BE49-F238E27FC236}">
                <a16:creationId xmlns:a16="http://schemas.microsoft.com/office/drawing/2014/main" id="{4C5D347C-B3F5-33C8-A831-E09BF810279E}"/>
              </a:ext>
            </a:extLst>
          </p:cNvPr>
          <p:cNvPicPr>
            <a:picLocks noChangeAspect="1"/>
          </p:cNvPicPr>
          <p:nvPr/>
        </p:nvPicPr>
        <p:blipFill>
          <a:blip r:embed="rId4"/>
          <a:stretch>
            <a:fillRect/>
          </a:stretch>
        </p:blipFill>
        <p:spPr>
          <a:xfrm>
            <a:off x="4334811" y="3519533"/>
            <a:ext cx="3707168" cy="2862898"/>
          </a:xfrm>
          <a:prstGeom prst="rect">
            <a:avLst/>
          </a:prstGeom>
        </p:spPr>
      </p:pic>
      <p:pic>
        <p:nvPicPr>
          <p:cNvPr id="27" name="Resim 26">
            <a:extLst>
              <a:ext uri="{FF2B5EF4-FFF2-40B4-BE49-F238E27FC236}">
                <a16:creationId xmlns:a16="http://schemas.microsoft.com/office/drawing/2014/main" id="{30089E3C-E90C-DE63-D6D9-A2047CDE3F16}"/>
              </a:ext>
            </a:extLst>
          </p:cNvPr>
          <p:cNvPicPr>
            <a:picLocks noChangeAspect="1"/>
          </p:cNvPicPr>
          <p:nvPr/>
        </p:nvPicPr>
        <p:blipFill>
          <a:blip r:embed="rId5"/>
          <a:stretch>
            <a:fillRect/>
          </a:stretch>
        </p:blipFill>
        <p:spPr>
          <a:xfrm>
            <a:off x="4452901" y="475569"/>
            <a:ext cx="3551062" cy="2776697"/>
          </a:xfrm>
          <a:prstGeom prst="rect">
            <a:avLst/>
          </a:prstGeom>
        </p:spPr>
      </p:pic>
      <p:pic>
        <p:nvPicPr>
          <p:cNvPr id="34" name="Resim 33">
            <a:extLst>
              <a:ext uri="{FF2B5EF4-FFF2-40B4-BE49-F238E27FC236}">
                <a16:creationId xmlns:a16="http://schemas.microsoft.com/office/drawing/2014/main" id="{FE8C831D-73C6-469B-B473-55445020658B}"/>
              </a:ext>
            </a:extLst>
          </p:cNvPr>
          <p:cNvPicPr>
            <a:picLocks noChangeAspect="1"/>
          </p:cNvPicPr>
          <p:nvPr/>
        </p:nvPicPr>
        <p:blipFill>
          <a:blip r:embed="rId6"/>
          <a:stretch>
            <a:fillRect/>
          </a:stretch>
        </p:blipFill>
        <p:spPr>
          <a:xfrm>
            <a:off x="8047203" y="475449"/>
            <a:ext cx="3796454" cy="2776697"/>
          </a:xfrm>
          <a:prstGeom prst="rect">
            <a:avLst/>
          </a:prstGeom>
        </p:spPr>
      </p:pic>
      <p:pic>
        <p:nvPicPr>
          <p:cNvPr id="36" name="Resim 35" descr="metin, insan yüzü, ekran görüntüsü, adam, insan içeren bir resim&#10;&#10;Açıklama otomatik olarak oluşturuldu">
            <a:extLst>
              <a:ext uri="{FF2B5EF4-FFF2-40B4-BE49-F238E27FC236}">
                <a16:creationId xmlns:a16="http://schemas.microsoft.com/office/drawing/2014/main" id="{D26A0EB3-2F6F-67B3-7377-D3D983574F8B}"/>
              </a:ext>
            </a:extLst>
          </p:cNvPr>
          <p:cNvPicPr>
            <a:picLocks noChangeAspect="1"/>
          </p:cNvPicPr>
          <p:nvPr/>
        </p:nvPicPr>
        <p:blipFill>
          <a:blip r:embed="rId7"/>
          <a:srcRect r="22315" b="-5"/>
          <a:stretch/>
        </p:blipFill>
        <p:spPr>
          <a:xfrm>
            <a:off x="229045" y="475450"/>
            <a:ext cx="4180616" cy="2851216"/>
          </a:xfrm>
          <a:prstGeom prst="rect">
            <a:avLst/>
          </a:prstGeom>
        </p:spPr>
      </p:pic>
    </p:spTree>
    <p:extLst>
      <p:ext uri="{BB962C8B-B14F-4D97-AF65-F5344CB8AC3E}">
        <p14:creationId xmlns:p14="http://schemas.microsoft.com/office/powerpoint/2010/main" val="29568200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9D1135-10CC-4EE7-B326-A528CD1858E7}"/>
              </a:ext>
            </a:extLst>
          </p:cNvPr>
          <p:cNvSpPr>
            <a:spLocks noGrp="1"/>
          </p:cNvSpPr>
          <p:nvPr>
            <p:ph type="title"/>
          </p:nvPr>
        </p:nvSpPr>
        <p:spPr>
          <a:xfrm>
            <a:off x="5615888" y="673240"/>
            <a:ext cx="5951914" cy="3446373"/>
          </a:xfrm>
          <a:noFill/>
          <a:ln w="19050">
            <a:noFill/>
            <a:prstDash val="dash"/>
          </a:ln>
        </p:spPr>
        <p:txBody>
          <a:bodyPr vert="horz" lIns="91440" tIns="45720" rIns="91440" bIns="45720" rtlCol="0" anchor="b">
            <a:normAutofit/>
          </a:bodyPr>
          <a:lstStyle/>
          <a:p>
            <a:pPr algn="l"/>
            <a:r>
              <a:rPr lang="en-US" sz="4800" b="1" i="1" dirty="0" err="1">
                <a:effectLst>
                  <a:outerShdw blurRad="38100" dist="38100" dir="2700000" algn="tl">
                    <a:srgbClr val="000000">
                      <a:alpha val="43137"/>
                    </a:srgbClr>
                  </a:outerShdw>
                </a:effectLst>
              </a:rPr>
              <a:t>Uluslararası</a:t>
            </a:r>
            <a:r>
              <a:rPr lang="en-US" sz="4800" b="1" i="1" dirty="0">
                <a:effectLst>
                  <a:outerShdw blurRad="38100" dist="38100" dir="2700000" algn="tl">
                    <a:srgbClr val="000000">
                      <a:alpha val="43137"/>
                    </a:srgbClr>
                  </a:outerShdw>
                </a:effectLst>
              </a:rPr>
              <a:t> </a:t>
            </a:r>
            <a:r>
              <a:rPr lang="tr-TR" sz="4800" b="1" i="1" dirty="0">
                <a:effectLst>
                  <a:outerShdw blurRad="38100" dist="38100" dir="2700000" algn="tl">
                    <a:srgbClr val="000000">
                      <a:alpha val="43137"/>
                    </a:srgbClr>
                  </a:outerShdw>
                </a:effectLst>
              </a:rPr>
              <a:t>İ</a:t>
            </a:r>
            <a:r>
              <a:rPr lang="en-US" sz="4800" b="1" i="1" dirty="0" err="1">
                <a:effectLst>
                  <a:outerShdw blurRad="38100" dist="38100" dir="2700000" algn="tl">
                    <a:srgbClr val="000000">
                      <a:alpha val="43137"/>
                    </a:srgbClr>
                  </a:outerShdw>
                </a:effectLst>
              </a:rPr>
              <a:t>şletme</a:t>
            </a:r>
            <a:r>
              <a:rPr lang="en-US" sz="4800" b="1" i="1" dirty="0">
                <a:effectLst>
                  <a:outerShdw blurRad="38100" dist="38100" dir="2700000" algn="tl">
                    <a:srgbClr val="000000">
                      <a:alpha val="43137"/>
                    </a:srgbClr>
                  </a:outerShdw>
                </a:effectLst>
              </a:rPr>
              <a:t> </a:t>
            </a:r>
            <a:br>
              <a:rPr lang="en-US" sz="4800" b="1" i="1" dirty="0">
                <a:effectLst>
                  <a:outerShdw blurRad="38100" dist="38100" dir="2700000" algn="tl">
                    <a:srgbClr val="000000">
                      <a:alpha val="43137"/>
                    </a:srgbClr>
                  </a:outerShdw>
                </a:effectLst>
              </a:rPr>
            </a:br>
            <a:r>
              <a:rPr lang="en-US" sz="4800" b="1" i="1" dirty="0">
                <a:effectLst>
                  <a:outerShdw blurRad="38100" dist="38100" dir="2700000" algn="tl">
                    <a:srgbClr val="000000">
                      <a:alpha val="43137"/>
                    </a:srgbClr>
                  </a:outerShdw>
                </a:effectLst>
              </a:rPr>
              <a:t>ana b</a:t>
            </a:r>
            <a:r>
              <a:rPr lang="tr-TR" sz="4800" b="1" i="1" dirty="0">
                <a:effectLst>
                  <a:outerShdw blurRad="38100" dist="38100" dir="2700000" algn="tl">
                    <a:srgbClr val="000000">
                      <a:alpha val="43137"/>
                    </a:srgbClr>
                  </a:outerShdw>
                </a:effectLst>
              </a:rPr>
              <a:t>İ</a:t>
            </a:r>
            <a:r>
              <a:rPr lang="en-US" sz="4800" b="1" i="1" dirty="0">
                <a:effectLst>
                  <a:outerShdw blurRad="38100" dist="38100" dir="2700000" algn="tl">
                    <a:srgbClr val="000000">
                      <a:alpha val="43137"/>
                    </a:srgbClr>
                  </a:outerShdw>
                </a:effectLst>
              </a:rPr>
              <a:t>l</a:t>
            </a:r>
            <a:r>
              <a:rPr lang="tr-TR" sz="4800" b="1" i="1" dirty="0">
                <a:effectLst>
                  <a:outerShdw blurRad="38100" dist="38100" dir="2700000" algn="tl">
                    <a:srgbClr val="000000">
                      <a:alpha val="43137"/>
                    </a:srgbClr>
                  </a:outerShdw>
                </a:effectLst>
              </a:rPr>
              <a:t>İ</a:t>
            </a:r>
            <a:r>
              <a:rPr lang="en-US" sz="4800" b="1" i="1" dirty="0">
                <a:effectLst>
                  <a:outerShdw blurRad="38100" dist="38100" dir="2700000" algn="tl">
                    <a:srgbClr val="000000">
                      <a:alpha val="43137"/>
                    </a:srgbClr>
                  </a:outerShdw>
                </a:effectLst>
              </a:rPr>
              <a:t>m </a:t>
            </a:r>
            <a:r>
              <a:rPr lang="en-US" sz="4800" b="1" i="1" dirty="0" err="1">
                <a:effectLst>
                  <a:outerShdw blurRad="38100" dist="38100" dir="2700000" algn="tl">
                    <a:srgbClr val="000000">
                      <a:alpha val="43137"/>
                    </a:srgbClr>
                  </a:outerShdw>
                </a:effectLst>
              </a:rPr>
              <a:t>dalı</a:t>
            </a:r>
            <a:endParaRPr lang="en-US" sz="4800" b="1" i="1" dirty="0">
              <a:effectLst>
                <a:outerShdw blurRad="38100" dist="38100" dir="2700000" algn="tl">
                  <a:srgbClr val="000000">
                    <a:alpha val="43137"/>
                  </a:srgbClr>
                </a:outerShdw>
              </a:effectLst>
            </a:endParaRPr>
          </a:p>
        </p:txBody>
      </p:sp>
      <p:pic>
        <p:nvPicPr>
          <p:cNvPr id="8" name="Resim 7">
            <a:extLst>
              <a:ext uri="{FF2B5EF4-FFF2-40B4-BE49-F238E27FC236}">
                <a16:creationId xmlns:a16="http://schemas.microsoft.com/office/drawing/2014/main" id="{5D3FB0E1-DFE7-B1A7-4FFE-EC57A5E0ADB4}"/>
              </a:ext>
            </a:extLst>
          </p:cNvPr>
          <p:cNvPicPr>
            <a:picLocks noChangeAspect="1"/>
          </p:cNvPicPr>
          <p:nvPr/>
        </p:nvPicPr>
        <p:blipFill>
          <a:blip r:embed="rId3"/>
          <a:srcRect r="6" b="14108"/>
          <a:stretch>
            <a:fillRect/>
          </a:stretch>
        </p:blipFill>
        <p:spPr>
          <a:xfrm>
            <a:off x="1127969" y="1128098"/>
            <a:ext cx="3023405" cy="2220471"/>
          </a:xfrm>
          <a:custGeom>
            <a:avLst/>
            <a:gdLst/>
            <a:ahLst/>
            <a:cxnLst/>
            <a:rect l="l" t="t" r="r" b="b"/>
            <a:pathLst>
              <a:path w="3023405" h="2220471">
                <a:moveTo>
                  <a:pt x="123891" y="0"/>
                </a:moveTo>
                <a:lnTo>
                  <a:pt x="2899513" y="0"/>
                </a:lnTo>
                <a:lnTo>
                  <a:pt x="2947731" y="9735"/>
                </a:lnTo>
                <a:cubicBezTo>
                  <a:pt x="2992202" y="28544"/>
                  <a:pt x="3023405" y="72578"/>
                  <a:pt x="3023405" y="123900"/>
                </a:cubicBezTo>
                <a:lnTo>
                  <a:pt x="3023405" y="2220471"/>
                </a:lnTo>
                <a:lnTo>
                  <a:pt x="0" y="2220471"/>
                </a:lnTo>
                <a:lnTo>
                  <a:pt x="0" y="123895"/>
                </a:lnTo>
                <a:lnTo>
                  <a:pt x="9736" y="75672"/>
                </a:lnTo>
                <a:cubicBezTo>
                  <a:pt x="22276" y="46025"/>
                  <a:pt x="46026" y="22275"/>
                  <a:pt x="75673" y="9735"/>
                </a:cubicBezTo>
                <a:close/>
              </a:path>
            </a:pathLst>
          </a:custGeom>
        </p:spPr>
      </p:pic>
      <p:pic>
        <p:nvPicPr>
          <p:cNvPr id="5" name="Resim 4">
            <a:extLst>
              <a:ext uri="{FF2B5EF4-FFF2-40B4-BE49-F238E27FC236}">
                <a16:creationId xmlns:a16="http://schemas.microsoft.com/office/drawing/2014/main" id="{460186BF-CF69-E360-EFDA-8663011AA5E9}"/>
              </a:ext>
            </a:extLst>
          </p:cNvPr>
          <p:cNvPicPr>
            <a:picLocks noChangeAspect="1"/>
          </p:cNvPicPr>
          <p:nvPr/>
        </p:nvPicPr>
        <p:blipFill>
          <a:blip r:embed="rId4"/>
          <a:srcRect t="7893" r="6" b="8073"/>
          <a:stretch>
            <a:fillRect/>
          </a:stretch>
        </p:blipFill>
        <p:spPr>
          <a:xfrm>
            <a:off x="1127969" y="3509431"/>
            <a:ext cx="3023404" cy="2223262"/>
          </a:xfrm>
          <a:custGeom>
            <a:avLst/>
            <a:gdLst/>
            <a:ahLst/>
            <a:cxnLst/>
            <a:rect l="l" t="t" r="r" b="b"/>
            <a:pathLst>
              <a:path w="3023404" h="2223262">
                <a:moveTo>
                  <a:pt x="0" y="0"/>
                </a:moveTo>
                <a:lnTo>
                  <a:pt x="3023404" y="0"/>
                </a:lnTo>
                <a:lnTo>
                  <a:pt x="3023404" y="2119740"/>
                </a:lnTo>
                <a:cubicBezTo>
                  <a:pt x="3023404" y="2176914"/>
                  <a:pt x="2977056" y="2223262"/>
                  <a:pt x="2919882" y="2223262"/>
                </a:cubicBezTo>
                <a:lnTo>
                  <a:pt x="103519" y="2223262"/>
                </a:lnTo>
                <a:cubicBezTo>
                  <a:pt x="60639" y="2223262"/>
                  <a:pt x="23848" y="2197191"/>
                  <a:pt x="8132" y="2160036"/>
                </a:cubicBezTo>
                <a:lnTo>
                  <a:pt x="0" y="2119755"/>
                </a:lnTo>
                <a:close/>
              </a:path>
            </a:pathLst>
          </a:custGeom>
        </p:spPr>
      </p:pic>
    </p:spTree>
    <p:extLst>
      <p:ext uri="{BB962C8B-B14F-4D97-AF65-F5344CB8AC3E}">
        <p14:creationId xmlns:p14="http://schemas.microsoft.com/office/powerpoint/2010/main" val="38993850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2E2D0EC-3DF6-5248-9CEA-8739C09746EB}"/>
              </a:ext>
            </a:extLst>
          </p:cNvPr>
          <p:cNvSpPr>
            <a:spLocks noGrp="1"/>
          </p:cNvSpPr>
          <p:nvPr>
            <p:ph type="title"/>
          </p:nvPr>
        </p:nvSpPr>
        <p:spPr>
          <a:xfrm>
            <a:off x="1240972" y="634608"/>
            <a:ext cx="10772775" cy="1658198"/>
          </a:xfrm>
        </p:spPr>
        <p:txBody>
          <a:bodyPr>
            <a:normAutofit/>
          </a:bodyPr>
          <a:lstStyle/>
          <a:p>
            <a:pPr algn="ctr"/>
            <a:r>
              <a:rPr lang="tr-TR" sz="3200" b="1" dirty="0">
                <a:effectLst>
                  <a:outerShdw blurRad="38100" dist="38100" dir="2700000" algn="tl">
                    <a:srgbClr val="000000">
                      <a:alpha val="43137"/>
                    </a:srgbClr>
                  </a:outerShdw>
                </a:effectLst>
              </a:rPr>
              <a:t>Uluslararası Ticaret ve </a:t>
            </a:r>
            <a:r>
              <a:rPr lang="tr-TR" sz="3200" b="1" dirty="0" err="1">
                <a:effectLst>
                  <a:outerShdw blurRad="38100" dist="38100" dir="2700000" algn="tl">
                    <a:srgbClr val="000000">
                      <a:alpha val="43137"/>
                    </a:srgbClr>
                  </a:outerShdw>
                </a:effectLst>
              </a:rPr>
              <a:t>FinansMAN</a:t>
            </a:r>
            <a:r>
              <a:rPr lang="tr-TR" sz="3200" b="1" dirty="0">
                <a:effectLst>
                  <a:outerShdw blurRad="38100" dist="38100" dir="2700000" algn="tl">
                    <a:srgbClr val="000000">
                      <a:alpha val="43137"/>
                    </a:srgbClr>
                  </a:outerShdw>
                </a:effectLst>
              </a:rPr>
              <a:t> Bölümü</a:t>
            </a:r>
            <a:br>
              <a:rPr lang="tr-TR" sz="3200" b="1" dirty="0">
                <a:effectLst>
                  <a:outerShdw blurRad="38100" dist="38100" dir="2700000" algn="tl">
                    <a:srgbClr val="000000">
                      <a:alpha val="43137"/>
                    </a:srgbClr>
                  </a:outerShdw>
                </a:effectLst>
              </a:rPr>
            </a:br>
            <a:r>
              <a:rPr lang="tr-TR" sz="3200" b="1" u="sng" dirty="0">
                <a:effectLst>
                  <a:outerShdw blurRad="38100" dist="38100" dir="2700000" algn="tl">
                    <a:srgbClr val="000000">
                      <a:alpha val="43137"/>
                    </a:srgbClr>
                  </a:outerShdw>
                </a:effectLst>
              </a:rPr>
              <a:t>Bölüm Sekreteri</a:t>
            </a:r>
          </a:p>
        </p:txBody>
      </p:sp>
      <p:pic>
        <p:nvPicPr>
          <p:cNvPr id="7" name="İçerik Yer Tutucusu 6">
            <a:extLst>
              <a:ext uri="{FF2B5EF4-FFF2-40B4-BE49-F238E27FC236}">
                <a16:creationId xmlns:a16="http://schemas.microsoft.com/office/drawing/2014/main" id="{D2C76D86-8CB8-42CF-96F6-818CC550369B}"/>
              </a:ext>
            </a:extLst>
          </p:cNvPr>
          <p:cNvPicPr>
            <a:picLocks noGrp="1" noChangeAspect="1"/>
          </p:cNvPicPr>
          <p:nvPr>
            <p:ph idx="1"/>
          </p:nvPr>
        </p:nvPicPr>
        <p:blipFill>
          <a:blip r:embed="rId2"/>
          <a:stretch>
            <a:fillRect/>
          </a:stretch>
        </p:blipFill>
        <p:spPr>
          <a:xfrm>
            <a:off x="1349829" y="2197768"/>
            <a:ext cx="9601199" cy="4308135"/>
          </a:xfrm>
        </p:spPr>
      </p:pic>
    </p:spTree>
    <p:extLst>
      <p:ext uri="{BB962C8B-B14F-4D97-AF65-F5344CB8AC3E}">
        <p14:creationId xmlns:p14="http://schemas.microsoft.com/office/powerpoint/2010/main" val="1986435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212DA4-03C1-C4BB-98F6-F4BCCD397B9C}"/>
              </a:ext>
            </a:extLst>
          </p:cNvPr>
          <p:cNvSpPr>
            <a:spLocks noGrp="1"/>
          </p:cNvSpPr>
          <p:nvPr>
            <p:ph type="title"/>
          </p:nvPr>
        </p:nvSpPr>
        <p:spPr/>
        <p:txBody>
          <a:bodyPr/>
          <a:lstStyle/>
          <a:p>
            <a:r>
              <a:rPr lang="tr-TR" b="1" dirty="0"/>
              <a:t>ÖĞRENCİ DANIŞMANLIKLARI</a:t>
            </a:r>
            <a:br>
              <a:rPr lang="tr-TR" b="1" dirty="0"/>
            </a:br>
            <a:endParaRPr lang="tr-TR" dirty="0"/>
          </a:p>
        </p:txBody>
      </p:sp>
      <p:graphicFrame>
        <p:nvGraphicFramePr>
          <p:cNvPr id="6" name="İçerik Yer Tutucusu 5">
            <a:extLst>
              <a:ext uri="{FF2B5EF4-FFF2-40B4-BE49-F238E27FC236}">
                <a16:creationId xmlns:a16="http://schemas.microsoft.com/office/drawing/2014/main" id="{D8390E8A-D4F9-3744-9A9F-E006D3399908}"/>
              </a:ext>
            </a:extLst>
          </p:cNvPr>
          <p:cNvGraphicFramePr>
            <a:graphicFrameLocks noGrp="1"/>
          </p:cNvGraphicFramePr>
          <p:nvPr>
            <p:ph idx="1"/>
          </p:nvPr>
        </p:nvGraphicFramePr>
        <p:xfrm>
          <a:off x="685800" y="1797268"/>
          <a:ext cx="10820400" cy="4679736"/>
        </p:xfrm>
        <a:graphic>
          <a:graphicData uri="http://schemas.openxmlformats.org/drawingml/2006/table">
            <a:tbl>
              <a:tblPr firstRow="1" firstCol="1" bandRow="1">
                <a:tableStyleId>{5C22544A-7EE6-4342-B048-85BDC9FD1C3A}</a:tableStyleId>
              </a:tblPr>
              <a:tblGrid>
                <a:gridCol w="5728320">
                  <a:extLst>
                    <a:ext uri="{9D8B030D-6E8A-4147-A177-3AD203B41FA5}">
                      <a16:colId xmlns:a16="http://schemas.microsoft.com/office/drawing/2014/main" val="3956461028"/>
                    </a:ext>
                  </a:extLst>
                </a:gridCol>
                <a:gridCol w="5092080">
                  <a:extLst>
                    <a:ext uri="{9D8B030D-6E8A-4147-A177-3AD203B41FA5}">
                      <a16:colId xmlns:a16="http://schemas.microsoft.com/office/drawing/2014/main" val="2171553906"/>
                    </a:ext>
                  </a:extLst>
                </a:gridCol>
              </a:tblGrid>
              <a:tr h="389978">
                <a:tc>
                  <a:txBody>
                    <a:bodyPr/>
                    <a:lstStyle/>
                    <a:p>
                      <a:pPr algn="r">
                        <a:spcBef>
                          <a:spcPts val="340"/>
                        </a:spcBef>
                        <a:buNone/>
                      </a:pPr>
                      <a:r>
                        <a:rPr lang="tr-TR" sz="1100" u="heavy">
                          <a:effectLst/>
                        </a:rPr>
                        <a:t>YILLAR</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340"/>
                        </a:spcBef>
                        <a:buNone/>
                      </a:pPr>
                      <a:r>
                        <a:rPr lang="tr-TR" sz="1100" u="heavy">
                          <a:effectLst/>
                        </a:rPr>
                        <a:t>ÖĞRETİM ELEMANI</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25602792"/>
                  </a:ext>
                </a:extLst>
              </a:tr>
              <a:tr h="389978">
                <a:tc>
                  <a:txBody>
                    <a:bodyPr/>
                    <a:lstStyle/>
                    <a:p>
                      <a:pPr algn="r">
                        <a:spcBef>
                          <a:spcPts val="340"/>
                        </a:spcBef>
                        <a:buNone/>
                      </a:pPr>
                      <a:r>
                        <a:rPr lang="tr-TR" sz="1100">
                          <a:effectLst/>
                        </a:rPr>
                        <a:t>2025 NÖ Girişli Öğrenciler</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340"/>
                        </a:spcBef>
                        <a:buNone/>
                      </a:pPr>
                      <a:r>
                        <a:rPr lang="tr-TR" sz="1100">
                          <a:effectLst/>
                        </a:rPr>
                        <a:t>Arş. Gör. Asım KAR</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4534229"/>
                  </a:ext>
                </a:extLst>
              </a:tr>
              <a:tr h="389978">
                <a:tc>
                  <a:txBody>
                    <a:bodyPr/>
                    <a:lstStyle/>
                    <a:p>
                      <a:pPr algn="r">
                        <a:spcBef>
                          <a:spcPts val="340"/>
                        </a:spcBef>
                        <a:buNone/>
                      </a:pPr>
                      <a:r>
                        <a:rPr lang="tr-TR" sz="1100">
                          <a:effectLst/>
                        </a:rPr>
                        <a:t>2024 NÖ Girişli Öğrenciler</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340"/>
                        </a:spcBef>
                        <a:buNone/>
                      </a:pPr>
                      <a:r>
                        <a:rPr lang="tr-TR" sz="1100">
                          <a:effectLst/>
                        </a:rPr>
                        <a:t>Doç. Dr. Filiz Yıldız CONTUK</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7951916"/>
                  </a:ext>
                </a:extLst>
              </a:tr>
              <a:tr h="389978">
                <a:tc>
                  <a:txBody>
                    <a:bodyPr/>
                    <a:lstStyle/>
                    <a:p>
                      <a:pPr algn="r">
                        <a:spcBef>
                          <a:spcPts val="340"/>
                        </a:spcBef>
                        <a:buNone/>
                      </a:pPr>
                      <a:r>
                        <a:rPr lang="tr-TR" sz="1100">
                          <a:effectLst/>
                        </a:rPr>
                        <a:t>2023/NÖ Girişli Öğrenciler</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340"/>
                        </a:spcBef>
                        <a:buNone/>
                      </a:pPr>
                      <a:r>
                        <a:rPr lang="tr-TR" sz="1100">
                          <a:effectLst/>
                        </a:rPr>
                        <a:t>Prof. Dr. İlhan KÜÇÜKKAPLAN</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34542319"/>
                  </a:ext>
                </a:extLst>
              </a:tr>
              <a:tr h="389978">
                <a:tc>
                  <a:txBody>
                    <a:bodyPr/>
                    <a:lstStyle/>
                    <a:p>
                      <a:pPr algn="r">
                        <a:spcBef>
                          <a:spcPts val="340"/>
                        </a:spcBef>
                        <a:buNone/>
                      </a:pPr>
                      <a:r>
                        <a:rPr lang="tr-TR" sz="1100">
                          <a:effectLst/>
                        </a:rPr>
                        <a:t>2023/İÖ Girişli Öğrenciler</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340"/>
                        </a:spcBef>
                        <a:buNone/>
                      </a:pPr>
                      <a:r>
                        <a:rPr lang="tr-TR" sz="1100">
                          <a:effectLst/>
                        </a:rPr>
                        <a:t>Prof. Dr. Şaban NAZLIOĞLU</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328576"/>
                  </a:ext>
                </a:extLst>
              </a:tr>
              <a:tr h="389978">
                <a:tc>
                  <a:txBody>
                    <a:bodyPr/>
                    <a:lstStyle/>
                    <a:p>
                      <a:pPr algn="r">
                        <a:spcBef>
                          <a:spcPts val="340"/>
                        </a:spcBef>
                        <a:buNone/>
                      </a:pPr>
                      <a:r>
                        <a:rPr lang="tr-TR" sz="1100">
                          <a:effectLst/>
                        </a:rPr>
                        <a:t>2022/NÖ-İÖ Girişli Öğrenciler</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340"/>
                        </a:spcBef>
                        <a:buNone/>
                      </a:pPr>
                      <a:r>
                        <a:rPr lang="tr-TR" sz="1100">
                          <a:effectLst/>
                        </a:rPr>
                        <a:t>Arş. Gör. Müge PEŞTERE AKÇAY</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74573887"/>
                  </a:ext>
                </a:extLst>
              </a:tr>
              <a:tr h="389978">
                <a:tc>
                  <a:txBody>
                    <a:bodyPr/>
                    <a:lstStyle/>
                    <a:p>
                      <a:pPr algn="r">
                        <a:spcBef>
                          <a:spcPts val="340"/>
                        </a:spcBef>
                        <a:buNone/>
                      </a:pPr>
                      <a:r>
                        <a:rPr lang="tr-TR" sz="1100">
                          <a:effectLst/>
                        </a:rPr>
                        <a:t>2021/NÖ-İÖ Girişli Öğrenciler</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340"/>
                        </a:spcBef>
                        <a:buNone/>
                      </a:pPr>
                      <a:r>
                        <a:rPr lang="tr-TR" sz="1100">
                          <a:effectLst/>
                        </a:rPr>
                        <a:t>Arş. Gör. Nazan MADAK ÖZTÜRK</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85484275"/>
                  </a:ext>
                </a:extLst>
              </a:tr>
              <a:tr h="389978">
                <a:tc>
                  <a:txBody>
                    <a:bodyPr/>
                    <a:lstStyle/>
                    <a:p>
                      <a:pPr algn="r">
                        <a:spcBef>
                          <a:spcPts val="340"/>
                        </a:spcBef>
                        <a:buNone/>
                      </a:pPr>
                      <a:r>
                        <a:rPr lang="tr-TR" sz="1100">
                          <a:effectLst/>
                        </a:rPr>
                        <a:t>2020/NÖ-İÖ Girişli Öğrenciler</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340"/>
                        </a:spcBef>
                        <a:buNone/>
                      </a:pPr>
                      <a:r>
                        <a:rPr lang="tr-TR" sz="1100">
                          <a:effectLst/>
                        </a:rPr>
                        <a:t>Arş. Gör. Osman VAROL</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81198709"/>
                  </a:ext>
                </a:extLst>
              </a:tr>
              <a:tr h="389978">
                <a:tc>
                  <a:txBody>
                    <a:bodyPr/>
                    <a:lstStyle/>
                    <a:p>
                      <a:pPr algn="r">
                        <a:spcBef>
                          <a:spcPts val="340"/>
                        </a:spcBef>
                        <a:buNone/>
                      </a:pPr>
                      <a:r>
                        <a:rPr lang="tr-TR" sz="1100">
                          <a:effectLst/>
                        </a:rPr>
                        <a:t>2019/NÖ-İÖ Girişli Öğrenciler</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340"/>
                        </a:spcBef>
                        <a:buNone/>
                      </a:pPr>
                      <a:r>
                        <a:rPr lang="tr-TR" sz="1100">
                          <a:effectLst/>
                        </a:rPr>
                        <a:t>Arş. Gör. Asım KAR</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07921170"/>
                  </a:ext>
                </a:extLst>
              </a:tr>
              <a:tr h="389978">
                <a:tc>
                  <a:txBody>
                    <a:bodyPr/>
                    <a:lstStyle/>
                    <a:p>
                      <a:pPr algn="r">
                        <a:spcBef>
                          <a:spcPts val="340"/>
                        </a:spcBef>
                        <a:buNone/>
                      </a:pPr>
                      <a:r>
                        <a:rPr lang="tr-TR" sz="1100">
                          <a:effectLst/>
                        </a:rPr>
                        <a:t>2018/NÖ Girişli Öğrenciler</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340"/>
                        </a:spcBef>
                        <a:buNone/>
                      </a:pPr>
                      <a:r>
                        <a:rPr lang="tr-TR" sz="1100">
                          <a:effectLst/>
                        </a:rPr>
                        <a:t>Doç. Dr. Uğur AKKOÇ</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5561801"/>
                  </a:ext>
                </a:extLst>
              </a:tr>
              <a:tr h="389978">
                <a:tc>
                  <a:txBody>
                    <a:bodyPr/>
                    <a:lstStyle/>
                    <a:p>
                      <a:pPr algn="r">
                        <a:spcBef>
                          <a:spcPts val="340"/>
                        </a:spcBef>
                        <a:buNone/>
                      </a:pPr>
                      <a:r>
                        <a:rPr lang="tr-TR" sz="1100">
                          <a:effectLst/>
                        </a:rPr>
                        <a:t>2018/İÖ Girişli Öğrenciler</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340"/>
                        </a:spcBef>
                        <a:buNone/>
                      </a:pPr>
                      <a:r>
                        <a:rPr lang="tr-TR" sz="1100">
                          <a:effectLst/>
                        </a:rPr>
                        <a:t>Doç. Dr. Dilek DURUSU ÇİFTÇİ</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5589757"/>
                  </a:ext>
                </a:extLst>
              </a:tr>
              <a:tr h="389978">
                <a:tc>
                  <a:txBody>
                    <a:bodyPr/>
                    <a:lstStyle/>
                    <a:p>
                      <a:pPr algn="r">
                        <a:spcBef>
                          <a:spcPts val="340"/>
                        </a:spcBef>
                        <a:buNone/>
                      </a:pPr>
                      <a:r>
                        <a:rPr lang="tr-TR" sz="1100">
                          <a:effectLst/>
                        </a:rPr>
                        <a:t>2017 ve Öncesi/NÖ-İÖ Girişli Öğrenciler</a:t>
                      </a:r>
                      <a:endParaRPr lang="tr-TR" sz="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340"/>
                        </a:spcBef>
                        <a:buNone/>
                      </a:pPr>
                      <a:r>
                        <a:rPr lang="tr-TR" sz="1100" dirty="0">
                          <a:effectLst/>
                        </a:rPr>
                        <a:t>Dr. Öğr. Üyesi Murat KANTAR</a:t>
                      </a:r>
                      <a:endParaRPr lang="tr-TR"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2045282"/>
                  </a:ext>
                </a:extLst>
              </a:tr>
            </a:tbl>
          </a:graphicData>
        </a:graphic>
      </p:graphicFrame>
      <p:sp>
        <p:nvSpPr>
          <p:cNvPr id="4" name="Slayt Numarası Yer Tutucusu 3">
            <a:extLst>
              <a:ext uri="{FF2B5EF4-FFF2-40B4-BE49-F238E27FC236}">
                <a16:creationId xmlns:a16="http://schemas.microsoft.com/office/drawing/2014/main" id="{197934B7-D32A-34DF-A7EC-A92988089E18}"/>
              </a:ext>
            </a:extLst>
          </p:cNvPr>
          <p:cNvSpPr>
            <a:spLocks noGrp="1"/>
          </p:cNvSpPr>
          <p:nvPr>
            <p:ph type="sldNum" sz="quarter" idx="12"/>
          </p:nvPr>
        </p:nvSpPr>
        <p:spPr/>
        <p:txBody>
          <a:bodyPr/>
          <a:lstStyle/>
          <a:p>
            <a:fld id="{F302176B-0E47-46AC-8F43-DAB4B8A37D06}" type="slidenum">
              <a:rPr lang="tr-TR" smtClean="0"/>
              <a:pPr/>
              <a:t>110</a:t>
            </a:fld>
            <a:endParaRPr lang="tr-TR"/>
          </a:p>
        </p:txBody>
      </p:sp>
    </p:spTree>
    <p:extLst>
      <p:ext uri="{BB962C8B-B14F-4D97-AF65-F5344CB8AC3E}">
        <p14:creationId xmlns:p14="http://schemas.microsoft.com/office/powerpoint/2010/main" val="12948603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2E2D0EC-3DF6-5248-9CEA-8739C09746EB}"/>
              </a:ext>
            </a:extLst>
          </p:cNvPr>
          <p:cNvSpPr>
            <a:spLocks noGrp="1"/>
          </p:cNvSpPr>
          <p:nvPr>
            <p:ph type="title"/>
          </p:nvPr>
        </p:nvSpPr>
        <p:spPr>
          <a:xfrm>
            <a:off x="3708592" y="476245"/>
            <a:ext cx="6982577" cy="750169"/>
          </a:xfrm>
        </p:spPr>
        <p:txBody>
          <a:bodyPr>
            <a:normAutofit fontScale="90000"/>
          </a:bodyPr>
          <a:lstStyle/>
          <a:p>
            <a:pPr algn="ctr"/>
            <a:r>
              <a:rPr lang="en-GB" sz="3200" b="1">
                <a:effectLst>
                  <a:outerShdw blurRad="38100" dist="38100" dir="2700000" algn="tl">
                    <a:srgbClr val="000000">
                      <a:alpha val="43137"/>
                    </a:srgbClr>
                  </a:outerShdw>
                </a:effectLst>
              </a:rPr>
              <a:t>Danışmanlıklar ve kom</a:t>
            </a:r>
            <a:r>
              <a:rPr lang="tr-TR" sz="3200" b="1">
                <a:effectLst>
                  <a:outerShdw blurRad="38100" dist="38100" dir="2700000" algn="tl">
                    <a:srgbClr val="000000">
                      <a:alpha val="43137"/>
                    </a:srgbClr>
                  </a:outerShdw>
                </a:effectLst>
              </a:rPr>
              <a:t>i</a:t>
            </a:r>
            <a:r>
              <a:rPr lang="en-GB" sz="3200" b="1">
                <a:effectLst>
                  <a:outerShdw blurRad="38100" dist="38100" dir="2700000" algn="tl">
                    <a:srgbClr val="000000">
                      <a:alpha val="43137"/>
                    </a:srgbClr>
                  </a:outerShdw>
                </a:effectLst>
              </a:rPr>
              <a:t>syonlar</a:t>
            </a:r>
            <a:endParaRPr lang="tr-TR" sz="3200" b="1" u="sng" dirty="0">
              <a:effectLst>
                <a:outerShdw blurRad="38100" dist="38100" dir="2700000" algn="tl">
                  <a:srgbClr val="000000">
                    <a:alpha val="43137"/>
                  </a:srgbClr>
                </a:outerShdw>
              </a:effectLst>
            </a:endParaRPr>
          </a:p>
        </p:txBody>
      </p:sp>
      <p:pic>
        <p:nvPicPr>
          <p:cNvPr id="13" name="Resim 12">
            <a:extLst>
              <a:ext uri="{FF2B5EF4-FFF2-40B4-BE49-F238E27FC236}">
                <a16:creationId xmlns:a16="http://schemas.microsoft.com/office/drawing/2014/main" id="{FD110592-5483-911E-0FF0-AB5FB57E5737}"/>
              </a:ext>
            </a:extLst>
          </p:cNvPr>
          <p:cNvPicPr>
            <a:picLocks noChangeAspect="1"/>
          </p:cNvPicPr>
          <p:nvPr/>
        </p:nvPicPr>
        <p:blipFill>
          <a:blip r:embed="rId2"/>
          <a:stretch>
            <a:fillRect/>
          </a:stretch>
        </p:blipFill>
        <p:spPr>
          <a:xfrm>
            <a:off x="731793" y="1733316"/>
            <a:ext cx="10554242" cy="4648439"/>
          </a:xfrm>
          <a:prstGeom prst="rect">
            <a:avLst/>
          </a:prstGeom>
        </p:spPr>
      </p:pic>
    </p:spTree>
    <p:extLst>
      <p:ext uri="{BB962C8B-B14F-4D97-AF65-F5344CB8AC3E}">
        <p14:creationId xmlns:p14="http://schemas.microsoft.com/office/powerpoint/2010/main" val="28034700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2E2D0EC-3DF6-5248-9CEA-8739C09746EB}"/>
              </a:ext>
            </a:extLst>
          </p:cNvPr>
          <p:cNvSpPr>
            <a:spLocks noGrp="1"/>
          </p:cNvSpPr>
          <p:nvPr>
            <p:ph type="title"/>
          </p:nvPr>
        </p:nvSpPr>
        <p:spPr>
          <a:xfrm>
            <a:off x="4296421" y="296102"/>
            <a:ext cx="6982577" cy="750169"/>
          </a:xfrm>
        </p:spPr>
        <p:txBody>
          <a:bodyPr>
            <a:normAutofit fontScale="90000"/>
          </a:bodyPr>
          <a:lstStyle/>
          <a:p>
            <a:pPr algn="ctr"/>
            <a:r>
              <a:rPr lang="en-GB" sz="3200" b="1" dirty="0" err="1">
                <a:effectLst>
                  <a:outerShdw blurRad="38100" dist="38100" dir="2700000" algn="tl">
                    <a:srgbClr val="000000">
                      <a:alpha val="43137"/>
                    </a:srgbClr>
                  </a:outerShdw>
                </a:effectLst>
              </a:rPr>
              <a:t>Danışmanlıklar</a:t>
            </a:r>
            <a:r>
              <a:rPr lang="en-GB" sz="3200" b="1" dirty="0">
                <a:effectLst>
                  <a:outerShdw blurRad="38100" dist="38100" dir="2700000" algn="tl">
                    <a:srgbClr val="000000">
                      <a:alpha val="43137"/>
                    </a:srgbClr>
                  </a:outerShdw>
                </a:effectLst>
              </a:rPr>
              <a:t> </a:t>
            </a:r>
            <a:r>
              <a:rPr lang="en-GB" sz="3200" b="1" dirty="0" err="1">
                <a:effectLst>
                  <a:outerShdw blurRad="38100" dist="38100" dir="2700000" algn="tl">
                    <a:srgbClr val="000000">
                      <a:alpha val="43137"/>
                    </a:srgbClr>
                  </a:outerShdw>
                </a:effectLst>
              </a:rPr>
              <a:t>ve</a:t>
            </a:r>
            <a:r>
              <a:rPr lang="en-GB" sz="3200" b="1" dirty="0">
                <a:effectLst>
                  <a:outerShdw blurRad="38100" dist="38100" dir="2700000" algn="tl">
                    <a:srgbClr val="000000">
                      <a:alpha val="43137"/>
                    </a:srgbClr>
                  </a:outerShdw>
                </a:effectLst>
              </a:rPr>
              <a:t> </a:t>
            </a:r>
            <a:r>
              <a:rPr lang="en-GB" sz="3200" b="1" dirty="0" err="1">
                <a:effectLst>
                  <a:outerShdw blurRad="38100" dist="38100" dir="2700000" algn="tl">
                    <a:srgbClr val="000000">
                      <a:alpha val="43137"/>
                    </a:srgbClr>
                  </a:outerShdw>
                </a:effectLst>
              </a:rPr>
              <a:t>kom</a:t>
            </a:r>
            <a:r>
              <a:rPr lang="tr-TR" sz="3200" b="1" dirty="0">
                <a:effectLst>
                  <a:outerShdw blurRad="38100" dist="38100" dir="2700000" algn="tl">
                    <a:srgbClr val="000000">
                      <a:alpha val="43137"/>
                    </a:srgbClr>
                  </a:outerShdw>
                </a:effectLst>
              </a:rPr>
              <a:t>i</a:t>
            </a:r>
            <a:r>
              <a:rPr lang="en-GB" sz="3200" b="1" dirty="0" err="1">
                <a:effectLst>
                  <a:outerShdw blurRad="38100" dist="38100" dir="2700000" algn="tl">
                    <a:srgbClr val="000000">
                      <a:alpha val="43137"/>
                    </a:srgbClr>
                  </a:outerShdw>
                </a:effectLst>
              </a:rPr>
              <a:t>syonlar</a:t>
            </a:r>
            <a:endParaRPr lang="tr-TR" sz="3200" b="1" u="sng" dirty="0">
              <a:effectLst>
                <a:outerShdw blurRad="38100" dist="38100" dir="2700000" algn="tl">
                  <a:srgbClr val="000000">
                    <a:alpha val="43137"/>
                  </a:srgbClr>
                </a:outerShdw>
              </a:effectLst>
            </a:endParaRPr>
          </a:p>
        </p:txBody>
      </p:sp>
      <p:pic>
        <p:nvPicPr>
          <p:cNvPr id="4" name="Resim 3">
            <a:extLst>
              <a:ext uri="{FF2B5EF4-FFF2-40B4-BE49-F238E27FC236}">
                <a16:creationId xmlns:a16="http://schemas.microsoft.com/office/drawing/2014/main" id="{0BAC4AD8-EA7A-071B-6CCB-B50304AA6C91}"/>
              </a:ext>
            </a:extLst>
          </p:cNvPr>
          <p:cNvPicPr>
            <a:picLocks noChangeAspect="1"/>
          </p:cNvPicPr>
          <p:nvPr/>
        </p:nvPicPr>
        <p:blipFill>
          <a:blip r:embed="rId2"/>
          <a:stretch>
            <a:fillRect/>
          </a:stretch>
        </p:blipFill>
        <p:spPr>
          <a:xfrm>
            <a:off x="559886" y="839443"/>
            <a:ext cx="10598695" cy="4591286"/>
          </a:xfrm>
          <a:prstGeom prst="rect">
            <a:avLst/>
          </a:prstGeom>
        </p:spPr>
      </p:pic>
      <p:pic>
        <p:nvPicPr>
          <p:cNvPr id="6" name="Resim 5">
            <a:extLst>
              <a:ext uri="{FF2B5EF4-FFF2-40B4-BE49-F238E27FC236}">
                <a16:creationId xmlns:a16="http://schemas.microsoft.com/office/drawing/2014/main" id="{8FFFF57D-A828-DE8B-598A-12C4C3DC7C80}"/>
              </a:ext>
            </a:extLst>
          </p:cNvPr>
          <p:cNvPicPr>
            <a:picLocks noChangeAspect="1"/>
          </p:cNvPicPr>
          <p:nvPr/>
        </p:nvPicPr>
        <p:blipFill>
          <a:blip r:embed="rId3"/>
          <a:stretch>
            <a:fillRect/>
          </a:stretch>
        </p:blipFill>
        <p:spPr>
          <a:xfrm>
            <a:off x="601044" y="5430729"/>
            <a:ext cx="10617746" cy="1351071"/>
          </a:xfrm>
          <a:prstGeom prst="rect">
            <a:avLst/>
          </a:prstGeom>
        </p:spPr>
      </p:pic>
    </p:spTree>
    <p:extLst>
      <p:ext uri="{BB962C8B-B14F-4D97-AF65-F5344CB8AC3E}">
        <p14:creationId xmlns:p14="http://schemas.microsoft.com/office/powerpoint/2010/main" val="19096273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22093" y="0"/>
            <a:ext cx="10772775" cy="824170"/>
          </a:xfrm>
        </p:spPr>
        <p:txBody>
          <a:bodyPr/>
          <a:lstStyle/>
          <a:p>
            <a:pPr algn="ctr"/>
            <a:r>
              <a:rPr lang="tr-TR" b="1" dirty="0">
                <a:solidFill>
                  <a:schemeClr val="tx1"/>
                </a:solidFill>
              </a:rPr>
              <a:t>Öğrenci Toplulukları</a:t>
            </a:r>
            <a:endParaRPr lang="en-GB" b="1" dirty="0">
              <a:solidFill>
                <a:schemeClr val="tx1"/>
              </a:solidFill>
            </a:endParaRPr>
          </a:p>
        </p:txBody>
      </p:sp>
      <p:sp>
        <p:nvSpPr>
          <p:cNvPr id="3" name="İçerik Yer Tutucusu 2"/>
          <p:cNvSpPr>
            <a:spLocks noGrp="1"/>
          </p:cNvSpPr>
          <p:nvPr>
            <p:ph idx="1"/>
          </p:nvPr>
        </p:nvSpPr>
        <p:spPr>
          <a:xfrm>
            <a:off x="798194" y="722811"/>
            <a:ext cx="10753725" cy="3766185"/>
          </a:xfrm>
        </p:spPr>
        <p:txBody>
          <a:bodyPr/>
          <a:lstStyle/>
          <a:p>
            <a:pPr marL="0" indent="0">
              <a:buNone/>
            </a:pPr>
            <a:r>
              <a:rPr lang="tr-TR" dirty="0" err="1"/>
              <a:t>PAÜ’de</a:t>
            </a:r>
            <a:r>
              <a:rPr lang="tr-TR" dirty="0"/>
              <a:t> danstan bilişime, sosyal bilgilerden iletişime, müzikten </a:t>
            </a:r>
            <a:r>
              <a:rPr lang="tr-TR" dirty="0" err="1"/>
              <a:t>resime</a:t>
            </a:r>
            <a:r>
              <a:rPr lang="tr-TR" dirty="0"/>
              <a:t> bir çok alanda öğrenciler tarafından oluşturulan ve yönetilen toplam 155 tane topluluk vardır.</a:t>
            </a:r>
          </a:p>
          <a:p>
            <a:pPr marL="0" indent="0">
              <a:buNone/>
            </a:pPr>
            <a:r>
              <a:rPr lang="tr-TR" dirty="0"/>
              <a:t>Bir topluluğa kayıt başvurusu yapabilmek için, PAÜ pusula bilgi sistemine giriş yaparak, SKS Bilgi Sistemi &gt; Topluluk İşlemleri &gt; Topluluk Başvurusu adımlarını izleyebilir, istediğiniz topluluğu seçerek başvuru işlemini tamamlayabilirsiniz. Toplulukların sosyal medya hesaplarını takip ederek ve üniversite içinde birçok yerde kurulu panolardan takip ederek çeşitli toplulukların faaliyet duyurularına ulaşabilirsiniz.	</a:t>
            </a:r>
            <a:r>
              <a:rPr lang="tr-TR" u="sng" dirty="0">
                <a:hlinkClick r:id="rId2"/>
              </a:rPr>
              <a:t> http://www.pau.edu.tr/sks/tr/sayfa/topluluklar</a:t>
            </a:r>
            <a:endParaRPr lang="tr-TR" dirty="0"/>
          </a:p>
          <a:p>
            <a:pPr marL="0" indent="0">
              <a:buNone/>
            </a:pPr>
            <a:endParaRPr lang="tr-TR" dirty="0"/>
          </a:p>
          <a:p>
            <a:endParaRPr lang="en-GB" dirty="0"/>
          </a:p>
        </p:txBody>
      </p:sp>
      <p:pic>
        <p:nvPicPr>
          <p:cNvPr id="4" name="Resim 3"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4344" y="5958205"/>
            <a:ext cx="899233" cy="899795"/>
          </a:xfrm>
          <a:prstGeom prst="rect">
            <a:avLst/>
          </a:prstGeom>
          <a:noFill/>
          <a:ln>
            <a:noFill/>
          </a:ln>
        </p:spPr>
      </p:pic>
      <p:pic>
        <p:nvPicPr>
          <p:cNvPr id="5" name="Resim 4" descr="https://pbs.twimg.com/profile_images/424903729670668288/oCe8nCRG_400x400.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8686" y="5916731"/>
            <a:ext cx="899795" cy="941269"/>
          </a:xfrm>
          <a:prstGeom prst="rect">
            <a:avLst/>
          </a:prstGeom>
          <a:noFill/>
          <a:ln>
            <a:noFill/>
          </a:ln>
        </p:spPr>
      </p:pic>
      <p:pic>
        <p:nvPicPr>
          <p:cNvPr id="6" name="Resim 5"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3652" y="5945552"/>
            <a:ext cx="983344" cy="858456"/>
          </a:xfrm>
          <a:prstGeom prst="rect">
            <a:avLst/>
          </a:prstGeom>
          <a:noFill/>
          <a:ln>
            <a:noFill/>
          </a:ln>
        </p:spPr>
      </p:pic>
      <p:pic>
        <p:nvPicPr>
          <p:cNvPr id="7" name="Resim 6" descr="Görüntünün olası içeriği: yazı"/>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6092" y="5924815"/>
            <a:ext cx="983344" cy="828634"/>
          </a:xfrm>
          <a:prstGeom prst="rect">
            <a:avLst/>
          </a:prstGeom>
          <a:noFill/>
          <a:ln>
            <a:noFill/>
          </a:ln>
        </p:spPr>
      </p:pic>
      <p:pic>
        <p:nvPicPr>
          <p:cNvPr id="8" name="Resim 7" descr="Otomatik alternatif metin yok."/>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283" y="5924815"/>
            <a:ext cx="987675" cy="879193"/>
          </a:xfrm>
          <a:prstGeom prst="rect">
            <a:avLst/>
          </a:prstGeom>
          <a:noFill/>
          <a:ln>
            <a:noFill/>
          </a:ln>
        </p:spPr>
      </p:pic>
      <p:pic>
        <p:nvPicPr>
          <p:cNvPr id="9" name="Resim 8"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67140" y="5975355"/>
            <a:ext cx="1015753" cy="858456"/>
          </a:xfrm>
          <a:prstGeom prst="rect">
            <a:avLst/>
          </a:prstGeom>
          <a:noFill/>
          <a:ln>
            <a:noFill/>
          </a:ln>
        </p:spPr>
      </p:pic>
      <p:pic>
        <p:nvPicPr>
          <p:cNvPr id="13" name="Resim 12" descr="Otomatik alternatif metin yok."/>
          <p:cNvPicPr/>
          <p:nvPr/>
        </p:nvPicPr>
        <p:blipFill rotWithShape="1">
          <a:blip r:embed="rId9" cstate="print">
            <a:extLst>
              <a:ext uri="{28A0092B-C50C-407E-A947-70E740481C1C}">
                <a14:useLocalDpi xmlns:a14="http://schemas.microsoft.com/office/drawing/2010/main" val="0"/>
              </a:ext>
            </a:extLst>
          </a:blip>
          <a:srcRect l="31606" t="12279" r="30510" b="13447"/>
          <a:stretch/>
        </p:blipFill>
        <p:spPr bwMode="auto">
          <a:xfrm>
            <a:off x="3874789" y="5958205"/>
            <a:ext cx="875665" cy="899795"/>
          </a:xfrm>
          <a:prstGeom prst="rect">
            <a:avLst/>
          </a:prstGeom>
          <a:noFill/>
          <a:ln>
            <a:noFill/>
          </a:ln>
          <a:extLst>
            <a:ext uri="{53640926-AAD7-44D8-BBD7-CCE9431645EC}">
              <a14:shadowObscured xmlns:a14="http://schemas.microsoft.com/office/drawing/2010/main"/>
            </a:ext>
          </a:extLst>
        </p:spPr>
      </p:pic>
      <p:pic>
        <p:nvPicPr>
          <p:cNvPr id="14" name="Resim 13" descr="http://www.denizlikampus.com/wp-content/uploads/2016/12/munazara-toplulugu-logo-5.jpg"/>
          <p:cNvPicPr/>
          <p:nvPr/>
        </p:nvPicPr>
        <p:blipFill rotWithShape="1">
          <a:blip r:embed="rId10" cstate="print">
            <a:extLst>
              <a:ext uri="{28A0092B-C50C-407E-A947-70E740481C1C}">
                <a14:useLocalDpi xmlns:a14="http://schemas.microsoft.com/office/drawing/2010/main" val="0"/>
              </a:ext>
            </a:extLst>
          </a:blip>
          <a:srcRect l="29611" r="30361"/>
          <a:stretch/>
        </p:blipFill>
        <p:spPr bwMode="auto">
          <a:xfrm>
            <a:off x="6321554" y="5889235"/>
            <a:ext cx="987675" cy="899795"/>
          </a:xfrm>
          <a:prstGeom prst="rect">
            <a:avLst/>
          </a:prstGeom>
          <a:noFill/>
          <a:ln>
            <a:noFill/>
          </a:ln>
          <a:extLst>
            <a:ext uri="{53640926-AAD7-44D8-BBD7-CCE9431645EC}">
              <a14:shadowObscured xmlns:a14="http://schemas.microsoft.com/office/drawing/2010/main"/>
            </a:ext>
          </a:extLst>
        </p:spPr>
      </p:pic>
      <p:pic>
        <p:nvPicPr>
          <p:cNvPr id="15" name="Resim 14" descr="Otomatik alternatif metin yok."/>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34305" y="5889235"/>
            <a:ext cx="1015752" cy="864214"/>
          </a:xfrm>
          <a:prstGeom prst="rect">
            <a:avLst/>
          </a:prstGeom>
          <a:noFill/>
          <a:ln>
            <a:noFill/>
          </a:ln>
        </p:spPr>
      </p:pic>
      <p:pic>
        <p:nvPicPr>
          <p:cNvPr id="17" name="Picture 16">
            <a:extLst>
              <a:ext uri="{FF2B5EF4-FFF2-40B4-BE49-F238E27FC236}">
                <a16:creationId xmlns:a16="http://schemas.microsoft.com/office/drawing/2014/main" id="{A9397912-9BC6-4F1B-AB76-A25D625C4B4E}"/>
              </a:ext>
            </a:extLst>
          </p:cNvPr>
          <p:cNvPicPr>
            <a:picLocks noChangeAspect="1"/>
          </p:cNvPicPr>
          <p:nvPr/>
        </p:nvPicPr>
        <p:blipFill>
          <a:blip r:embed="rId12"/>
          <a:stretch>
            <a:fillRect/>
          </a:stretch>
        </p:blipFill>
        <p:spPr>
          <a:xfrm>
            <a:off x="4040431" y="3931054"/>
            <a:ext cx="2083578" cy="1993761"/>
          </a:xfrm>
          <a:prstGeom prst="rect">
            <a:avLst/>
          </a:prstGeom>
        </p:spPr>
      </p:pic>
      <p:pic>
        <p:nvPicPr>
          <p:cNvPr id="18" name="Picture 17">
            <a:extLst>
              <a:ext uri="{FF2B5EF4-FFF2-40B4-BE49-F238E27FC236}">
                <a16:creationId xmlns:a16="http://schemas.microsoft.com/office/drawing/2014/main" id="{A2DDE6F5-528E-4FA2-AE19-1D81E848F0E4}"/>
              </a:ext>
            </a:extLst>
          </p:cNvPr>
          <p:cNvPicPr>
            <a:picLocks noChangeAspect="1"/>
          </p:cNvPicPr>
          <p:nvPr/>
        </p:nvPicPr>
        <p:blipFill>
          <a:blip r:embed="rId13"/>
          <a:stretch>
            <a:fillRect/>
          </a:stretch>
        </p:blipFill>
        <p:spPr>
          <a:xfrm>
            <a:off x="463913" y="3707766"/>
            <a:ext cx="2182252" cy="1998385"/>
          </a:xfrm>
          <a:prstGeom prst="rect">
            <a:avLst/>
          </a:prstGeom>
        </p:spPr>
      </p:pic>
      <p:pic>
        <p:nvPicPr>
          <p:cNvPr id="16" name="Picture 15">
            <a:extLst>
              <a:ext uri="{FF2B5EF4-FFF2-40B4-BE49-F238E27FC236}">
                <a16:creationId xmlns:a16="http://schemas.microsoft.com/office/drawing/2014/main" id="{144B9FE2-13B6-4125-9B3A-A82C9D511D0E}"/>
              </a:ext>
            </a:extLst>
          </p:cNvPr>
          <p:cNvPicPr>
            <a:picLocks noChangeAspect="1"/>
          </p:cNvPicPr>
          <p:nvPr/>
        </p:nvPicPr>
        <p:blipFill>
          <a:blip r:embed="rId14"/>
          <a:stretch>
            <a:fillRect/>
          </a:stretch>
        </p:blipFill>
        <p:spPr>
          <a:xfrm>
            <a:off x="9509069" y="3707766"/>
            <a:ext cx="1912323" cy="1929629"/>
          </a:xfrm>
          <a:prstGeom prst="rect">
            <a:avLst/>
          </a:prstGeom>
        </p:spPr>
      </p:pic>
      <p:pic>
        <p:nvPicPr>
          <p:cNvPr id="10" name="Resim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09229" y="3722402"/>
            <a:ext cx="1964487" cy="1964487"/>
          </a:xfrm>
          <a:prstGeom prst="rect">
            <a:avLst/>
          </a:prstGeom>
        </p:spPr>
      </p:pic>
    </p:spTree>
    <p:extLst>
      <p:ext uri="{BB962C8B-B14F-4D97-AF65-F5344CB8AC3E}">
        <p14:creationId xmlns:p14="http://schemas.microsoft.com/office/powerpoint/2010/main" val="4638975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esim 14" descr="metin, kişi, açık hava, dik içeren bir resim&#10;&#10;Açıklama otomatik olarak oluşturuldu">
            <a:extLst>
              <a:ext uri="{FF2B5EF4-FFF2-40B4-BE49-F238E27FC236}">
                <a16:creationId xmlns:a16="http://schemas.microsoft.com/office/drawing/2014/main" id="{3AF291C6-E4E6-4991-A1B3-DAA25BD60CDD}"/>
              </a:ext>
            </a:extLst>
          </p:cNvPr>
          <p:cNvPicPr>
            <a:picLocks noChangeAspect="1"/>
          </p:cNvPicPr>
          <p:nvPr/>
        </p:nvPicPr>
        <p:blipFill rotWithShape="1">
          <a:blip r:embed="rId2">
            <a:extLst>
              <a:ext uri="{28A0092B-C50C-407E-A947-70E740481C1C}">
                <a14:useLocalDpi xmlns:a14="http://schemas.microsoft.com/office/drawing/2010/main" val="0"/>
              </a:ext>
            </a:extLst>
          </a:blip>
          <a:srcRect l="5663" r="812" b="-3"/>
          <a:stretch/>
        </p:blipFill>
        <p:spPr>
          <a:xfrm>
            <a:off x="5114841" y="10378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9" name="Picture 8" descr="Hesap makinesi, kalem, pusula, para ve üzerinde grafik yazılı kağıt">
            <a:extLst>
              <a:ext uri="{FF2B5EF4-FFF2-40B4-BE49-F238E27FC236}">
                <a16:creationId xmlns:a16="http://schemas.microsoft.com/office/drawing/2014/main" id="{74F8D535-AA2F-41DA-93D5-230CA5CDC040}"/>
              </a:ext>
            </a:extLst>
          </p:cNvPr>
          <p:cNvPicPr>
            <a:picLocks noChangeAspect="1"/>
          </p:cNvPicPr>
          <p:nvPr/>
        </p:nvPicPr>
        <p:blipFill rotWithShape="1">
          <a:blip r:embed="rId3"/>
          <a:srcRect l="19283" r="15854" b="-3"/>
          <a:stretch/>
        </p:blipFill>
        <p:spPr>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12" name="Resim 11" descr="iç mekan, tavan, duvar, oda içeren bir resim&#10;&#10;Açıklama otomatik olarak oluşturuldu">
            <a:extLst>
              <a:ext uri="{FF2B5EF4-FFF2-40B4-BE49-F238E27FC236}">
                <a16:creationId xmlns:a16="http://schemas.microsoft.com/office/drawing/2014/main" id="{08389976-9F26-49C4-9B7A-B6ABF9A372FB}"/>
              </a:ext>
            </a:extLst>
          </p:cNvPr>
          <p:cNvPicPr>
            <a:picLocks noChangeAspect="1"/>
          </p:cNvPicPr>
          <p:nvPr/>
        </p:nvPicPr>
        <p:blipFill rotWithShape="1">
          <a:blip r:embed="rId4">
            <a:extLst>
              <a:ext uri="{28A0092B-C50C-407E-A947-70E740481C1C}">
                <a14:useLocalDpi xmlns:a14="http://schemas.microsoft.com/office/drawing/2010/main" val="0"/>
              </a:ext>
            </a:extLst>
          </a:blip>
          <a:srcRect l="17188" r="16196" b="2"/>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p:nvSpPr>
          <p:cNvPr id="2" name="Başlık 1">
            <a:extLst>
              <a:ext uri="{FF2B5EF4-FFF2-40B4-BE49-F238E27FC236}">
                <a16:creationId xmlns:a16="http://schemas.microsoft.com/office/drawing/2014/main" id="{D309BA47-A8E6-404D-BAAF-2066EBD8C93C}"/>
              </a:ext>
            </a:extLst>
          </p:cNvPr>
          <p:cNvSpPr>
            <a:spLocks noGrp="1"/>
          </p:cNvSpPr>
          <p:nvPr>
            <p:ph type="title"/>
          </p:nvPr>
        </p:nvSpPr>
        <p:spPr>
          <a:xfrm>
            <a:off x="386037" y="1038007"/>
            <a:ext cx="4667258" cy="1325563"/>
          </a:xfrm>
        </p:spPr>
        <p:txBody>
          <a:bodyPr>
            <a:noAutofit/>
          </a:bodyPr>
          <a:lstStyle/>
          <a:p>
            <a:r>
              <a:rPr lang="tr-TR" sz="3600" b="1" dirty="0">
                <a:effectLst>
                  <a:outerShdw blurRad="38100" dist="38100" dir="2700000" algn="tl">
                    <a:srgbClr val="000000">
                      <a:alpha val="43137"/>
                    </a:srgbClr>
                  </a:outerShdw>
                </a:effectLst>
              </a:rPr>
              <a:t> Ticaret ve Finansman Topluluğu</a:t>
            </a:r>
          </a:p>
        </p:txBody>
      </p:sp>
      <p:sp>
        <p:nvSpPr>
          <p:cNvPr id="7" name="İçerik Yer Tutucusu 6">
            <a:extLst>
              <a:ext uri="{FF2B5EF4-FFF2-40B4-BE49-F238E27FC236}">
                <a16:creationId xmlns:a16="http://schemas.microsoft.com/office/drawing/2014/main" id="{622A82A1-9A0D-456F-A2A6-CD18347575E9}"/>
              </a:ext>
            </a:extLst>
          </p:cNvPr>
          <p:cNvSpPr>
            <a:spLocks noGrp="1"/>
          </p:cNvSpPr>
          <p:nvPr>
            <p:ph idx="1"/>
          </p:nvPr>
        </p:nvSpPr>
        <p:spPr>
          <a:xfrm>
            <a:off x="448056" y="2514600"/>
            <a:ext cx="4922338" cy="3666744"/>
          </a:xfrm>
        </p:spPr>
        <p:txBody>
          <a:bodyPr>
            <a:normAutofit fontScale="92500"/>
          </a:bodyPr>
          <a:lstStyle/>
          <a:p>
            <a:r>
              <a:rPr lang="tr-TR" sz="2400" dirty="0"/>
              <a:t>Ticaret ve Finansman Topluluğu, bölümümüz öğrencileri tarafından 2012 yılında kurulmuştur.</a:t>
            </a:r>
          </a:p>
          <a:p>
            <a:r>
              <a:rPr lang="tr-TR" sz="2400" dirty="0"/>
              <a:t> Kurulduğu günden bu yana, çeşitli etkinliklerle öğrencilerimizin kendilerine yatırım yapmalarına ve ufuklarını genişletmelerine ön ayak olmuştur.</a:t>
            </a:r>
          </a:p>
          <a:p>
            <a:r>
              <a:rPr lang="tr-TR" sz="2400" dirty="0"/>
              <a:t> Topluluğumuz, fakültenin en aktif topluluklarından biridir. </a:t>
            </a:r>
          </a:p>
        </p:txBody>
      </p:sp>
      <p:pic>
        <p:nvPicPr>
          <p:cNvPr id="10" name="Resim 9" descr="kişi, iç mekan, sahne, oda içeren bir resim&#10;&#10;Açıklama otomatik olarak oluşturuldu">
            <a:extLst>
              <a:ext uri="{FF2B5EF4-FFF2-40B4-BE49-F238E27FC236}">
                <a16:creationId xmlns:a16="http://schemas.microsoft.com/office/drawing/2014/main" id="{F3B1C1FB-95DC-486D-97D7-DDDBD531812C}"/>
              </a:ext>
            </a:extLst>
          </p:cNvPr>
          <p:cNvPicPr>
            <a:picLocks noChangeAspect="1"/>
          </p:cNvPicPr>
          <p:nvPr/>
        </p:nvPicPr>
        <p:blipFill rotWithShape="1">
          <a:blip r:embed="rId5">
            <a:extLst>
              <a:ext uri="{28A0092B-C50C-407E-A947-70E740481C1C}">
                <a14:useLocalDpi xmlns:a14="http://schemas.microsoft.com/office/drawing/2010/main" val="0"/>
              </a:ext>
            </a:extLst>
          </a:blip>
          <a:srcRect r="20321" b="2"/>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Tree>
    <p:extLst>
      <p:ext uri="{BB962C8B-B14F-4D97-AF65-F5344CB8AC3E}">
        <p14:creationId xmlns:p14="http://schemas.microsoft.com/office/powerpoint/2010/main" val="37247750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563212-26FF-403D-98C5-9B34B153BC73}"/>
              </a:ext>
            </a:extLst>
          </p:cNvPr>
          <p:cNvSpPr>
            <a:spLocks noGrp="1"/>
          </p:cNvSpPr>
          <p:nvPr>
            <p:ph type="title"/>
          </p:nvPr>
        </p:nvSpPr>
        <p:spPr>
          <a:xfrm>
            <a:off x="338585" y="916058"/>
            <a:ext cx="4670097" cy="1956841"/>
          </a:xfrm>
        </p:spPr>
        <p:txBody>
          <a:bodyPr anchor="b">
            <a:normAutofit/>
          </a:bodyPr>
          <a:lstStyle/>
          <a:p>
            <a:r>
              <a:rPr lang="tr-TR" sz="5400" dirty="0"/>
              <a:t>Uygulamalı Dersler</a:t>
            </a:r>
          </a:p>
        </p:txBody>
      </p:sp>
      <p:sp>
        <p:nvSpPr>
          <p:cNvPr id="4" name="İçerik Yer Tutucusu 3">
            <a:extLst>
              <a:ext uri="{FF2B5EF4-FFF2-40B4-BE49-F238E27FC236}">
                <a16:creationId xmlns:a16="http://schemas.microsoft.com/office/drawing/2014/main" id="{C505F089-4006-4958-6B04-344A4A6031AD}"/>
              </a:ext>
            </a:extLst>
          </p:cNvPr>
          <p:cNvSpPr>
            <a:spLocks noGrp="1"/>
          </p:cNvSpPr>
          <p:nvPr>
            <p:ph idx="1"/>
          </p:nvPr>
        </p:nvSpPr>
        <p:spPr>
          <a:xfrm>
            <a:off x="640080" y="2872899"/>
            <a:ext cx="4670097" cy="3320668"/>
          </a:xfrm>
        </p:spPr>
        <p:txBody>
          <a:bodyPr>
            <a:normAutofit/>
          </a:bodyPr>
          <a:lstStyle/>
          <a:p>
            <a:pPr marL="0" indent="0">
              <a:buNone/>
            </a:pPr>
            <a:r>
              <a:rPr lang="en-GB" sz="2200" dirty="0"/>
              <a:t>*</a:t>
            </a:r>
            <a:r>
              <a:rPr lang="en-GB" sz="2200" dirty="0" err="1"/>
              <a:t>Uluslararası</a:t>
            </a:r>
            <a:r>
              <a:rPr lang="en-GB" sz="2200" dirty="0"/>
              <a:t> </a:t>
            </a:r>
            <a:r>
              <a:rPr lang="en-GB" sz="2200" dirty="0" err="1"/>
              <a:t>Ticaret</a:t>
            </a:r>
            <a:r>
              <a:rPr lang="en-GB" sz="2200" dirty="0"/>
              <a:t> </a:t>
            </a:r>
            <a:r>
              <a:rPr lang="en-GB" sz="2200" dirty="0" err="1"/>
              <a:t>Uygulama</a:t>
            </a:r>
            <a:r>
              <a:rPr lang="en-GB" sz="2200" dirty="0"/>
              <a:t> </a:t>
            </a:r>
            <a:r>
              <a:rPr lang="en-GB" sz="2200" dirty="0" err="1"/>
              <a:t>Atölyesi</a:t>
            </a:r>
            <a:endParaRPr lang="en-GB" sz="2200" dirty="0"/>
          </a:p>
          <a:p>
            <a:pPr marL="0" indent="0">
              <a:buNone/>
            </a:pPr>
            <a:r>
              <a:rPr lang="en-GB" sz="2200" dirty="0"/>
              <a:t>*</a:t>
            </a:r>
            <a:r>
              <a:rPr lang="en-GB" sz="2200" dirty="0" err="1"/>
              <a:t>Uygulamalı</a:t>
            </a:r>
            <a:r>
              <a:rPr lang="en-GB" sz="2200" dirty="0"/>
              <a:t> </a:t>
            </a:r>
            <a:r>
              <a:rPr lang="en-GB" sz="2200" dirty="0" err="1"/>
              <a:t>Finansal</a:t>
            </a:r>
            <a:r>
              <a:rPr lang="en-GB" sz="2200" dirty="0"/>
              <a:t> </a:t>
            </a:r>
            <a:r>
              <a:rPr lang="en-GB" sz="2200" dirty="0" err="1"/>
              <a:t>Analiz</a:t>
            </a:r>
            <a:endParaRPr lang="en-GB" sz="2200" dirty="0"/>
          </a:p>
          <a:p>
            <a:pPr marL="0" indent="0">
              <a:buNone/>
            </a:pPr>
            <a:r>
              <a:rPr lang="en-GB" sz="2200" dirty="0"/>
              <a:t>*</a:t>
            </a:r>
            <a:r>
              <a:rPr lang="en-GB" sz="2200" dirty="0" err="1"/>
              <a:t>Firma</a:t>
            </a:r>
            <a:r>
              <a:rPr lang="en-GB" sz="2200" dirty="0"/>
              <a:t> </a:t>
            </a:r>
            <a:r>
              <a:rPr lang="en-GB" sz="2200" dirty="0" err="1"/>
              <a:t>Değerlemesi</a:t>
            </a:r>
            <a:endParaRPr lang="en-GB" sz="2200" dirty="0"/>
          </a:p>
          <a:p>
            <a:pPr marL="0" indent="0">
              <a:buNone/>
            </a:pPr>
            <a:r>
              <a:rPr lang="en-GB" sz="2200" dirty="0"/>
              <a:t>*</a:t>
            </a:r>
            <a:r>
              <a:rPr lang="en-GB" sz="2200" dirty="0" err="1"/>
              <a:t>Vaka</a:t>
            </a:r>
            <a:r>
              <a:rPr lang="en-GB" sz="2200" dirty="0"/>
              <a:t> </a:t>
            </a:r>
            <a:r>
              <a:rPr lang="en-GB" sz="2200" dirty="0" err="1"/>
              <a:t>Analizleri</a:t>
            </a:r>
            <a:endParaRPr lang="en-GB" sz="2200" dirty="0"/>
          </a:p>
          <a:p>
            <a:pPr marL="0" indent="0">
              <a:buNone/>
            </a:pPr>
            <a:r>
              <a:rPr lang="en-GB" sz="2200" dirty="0"/>
              <a:t>*UTFES</a:t>
            </a:r>
          </a:p>
          <a:p>
            <a:pPr marL="0" indent="0">
              <a:buNone/>
            </a:pPr>
            <a:endParaRPr lang="en-GB" sz="2200" dirty="0"/>
          </a:p>
        </p:txBody>
      </p:sp>
      <p:pic>
        <p:nvPicPr>
          <p:cNvPr id="6" name="Picture 5" descr="Verimlilik öğeleri bulunan masa">
            <a:extLst>
              <a:ext uri="{FF2B5EF4-FFF2-40B4-BE49-F238E27FC236}">
                <a16:creationId xmlns:a16="http://schemas.microsoft.com/office/drawing/2014/main" id="{347EB4D2-264C-2F25-E85D-225A1456E6FF}"/>
              </a:ext>
            </a:extLst>
          </p:cNvPr>
          <p:cNvPicPr>
            <a:picLocks noChangeAspect="1"/>
          </p:cNvPicPr>
          <p:nvPr/>
        </p:nvPicPr>
        <p:blipFill rotWithShape="1">
          <a:blip r:embed="rId2"/>
          <a:srcRect l="24148" r="889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952508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a:extLst>
              <a:ext uri="{FF2B5EF4-FFF2-40B4-BE49-F238E27FC236}">
                <a16:creationId xmlns:a16="http://schemas.microsoft.com/office/drawing/2014/main" id="{F2B8FF67-1CC3-215F-DED4-E4E75834B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656153"/>
            <a:ext cx="2648371" cy="2926377"/>
          </a:xfrm>
          <a:prstGeom prst="rect">
            <a:avLst/>
          </a:prstGeom>
        </p:spPr>
      </p:pic>
      <p:sp>
        <p:nvSpPr>
          <p:cNvPr id="2" name="Başlık 1">
            <a:extLst>
              <a:ext uri="{FF2B5EF4-FFF2-40B4-BE49-F238E27FC236}">
                <a16:creationId xmlns:a16="http://schemas.microsoft.com/office/drawing/2014/main" id="{DF563212-26FF-403D-98C5-9B34B153BC73}"/>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VAKA ANALİZLERİ</a:t>
            </a:r>
          </a:p>
        </p:txBody>
      </p:sp>
      <p:pic>
        <p:nvPicPr>
          <p:cNvPr id="16" name="İçerik Yer Tutucusu 15">
            <a:extLst>
              <a:ext uri="{FF2B5EF4-FFF2-40B4-BE49-F238E27FC236}">
                <a16:creationId xmlns:a16="http://schemas.microsoft.com/office/drawing/2014/main" id="{2F021A58-44ED-7E6B-D235-EFFB8D5F0D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90143" y="843361"/>
            <a:ext cx="2659472" cy="2926377"/>
          </a:xfrm>
          <a:prstGeom prst="rect">
            <a:avLst/>
          </a:prstGeom>
        </p:spPr>
      </p:pic>
      <p:pic>
        <p:nvPicPr>
          <p:cNvPr id="12" name="Resim 11" descr="metin içeren bir resim&#10;&#10;Açıklama otomatik olarak oluşturuldu">
            <a:extLst>
              <a:ext uri="{FF2B5EF4-FFF2-40B4-BE49-F238E27FC236}">
                <a16:creationId xmlns:a16="http://schemas.microsoft.com/office/drawing/2014/main" id="{5AD51A80-A03D-C06A-0D66-7D38558AA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59" y="1956945"/>
            <a:ext cx="2646677" cy="3625585"/>
          </a:xfrm>
          <a:prstGeom prst="rect">
            <a:avLst/>
          </a:prstGeom>
        </p:spPr>
      </p:pic>
      <p:pic>
        <p:nvPicPr>
          <p:cNvPr id="18" name="Resim 17" descr="iç mekan, tavan, konferans salonu, büyük salon içeren bir resim&#10;&#10;Açıklama otomatik olarak oluşturuldu">
            <a:extLst>
              <a:ext uri="{FF2B5EF4-FFF2-40B4-BE49-F238E27FC236}">
                <a16:creationId xmlns:a16="http://schemas.microsoft.com/office/drawing/2014/main" id="{A591577D-63E7-BA2E-5E27-B16947EFAE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5269" y="914552"/>
            <a:ext cx="2648372" cy="2655009"/>
          </a:xfrm>
          <a:prstGeom prst="rect">
            <a:avLst/>
          </a:prstGeom>
        </p:spPr>
      </p:pic>
    </p:spTree>
    <p:extLst>
      <p:ext uri="{BB962C8B-B14F-4D97-AF65-F5344CB8AC3E}">
        <p14:creationId xmlns:p14="http://schemas.microsoft.com/office/powerpoint/2010/main" val="24171617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563212-26FF-403D-98C5-9B34B153BC73}"/>
              </a:ext>
            </a:extLst>
          </p:cNvPr>
          <p:cNvSpPr>
            <a:spLocks noGrp="1"/>
          </p:cNvSpPr>
          <p:nvPr>
            <p:ph type="title"/>
          </p:nvPr>
        </p:nvSpPr>
        <p:spPr>
          <a:xfrm>
            <a:off x="466722" y="586855"/>
            <a:ext cx="3201366" cy="3387497"/>
          </a:xfrm>
          <a:prstGeom prst="ellipse">
            <a:avLst/>
          </a:prstGeom>
        </p:spPr>
        <p:txBody>
          <a:bodyPr vert="horz" lIns="91440" tIns="45720" rIns="91440" bIns="45720" rtlCol="0" anchor="b">
            <a:normAutofit/>
          </a:bodyPr>
          <a:lstStyle/>
          <a:p>
            <a:pPr algn="r"/>
            <a:r>
              <a:rPr lang="en-US" sz="3400">
                <a:solidFill>
                  <a:srgbClr val="FFFFFF"/>
                </a:solidFill>
              </a:rPr>
              <a:t>VAKA ANALİZLERİ</a:t>
            </a:r>
          </a:p>
        </p:txBody>
      </p:sp>
      <p:graphicFrame>
        <p:nvGraphicFramePr>
          <p:cNvPr id="8" name="İçerik Yer Tutucusu 5">
            <a:extLst>
              <a:ext uri="{FF2B5EF4-FFF2-40B4-BE49-F238E27FC236}">
                <a16:creationId xmlns:a16="http://schemas.microsoft.com/office/drawing/2014/main" id="{ADB72BE8-02C0-2FE7-76C2-AF19167FFF4C}"/>
              </a:ext>
            </a:extLst>
          </p:cNvPr>
          <p:cNvGraphicFramePr>
            <a:graphicFrameLocks noGrp="1"/>
          </p:cNvGraphicFramePr>
          <p:nvPr>
            <p:ph idx="1"/>
          </p:nvPr>
        </p:nvGraphicFramePr>
        <p:xfrm>
          <a:off x="4037826" y="649480"/>
          <a:ext cx="8151125" cy="554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Başlık 1">
            <a:extLst>
              <a:ext uri="{FF2B5EF4-FFF2-40B4-BE49-F238E27FC236}">
                <a16:creationId xmlns:a16="http://schemas.microsoft.com/office/drawing/2014/main" id="{49AD78D6-8F8E-6EE9-FB8F-60F9EF045ACE}"/>
              </a:ext>
            </a:extLst>
          </p:cNvPr>
          <p:cNvSpPr txBox="1">
            <a:spLocks/>
          </p:cNvSpPr>
          <p:nvPr/>
        </p:nvSpPr>
        <p:spPr>
          <a:xfrm>
            <a:off x="619122" y="739255"/>
            <a:ext cx="3201366" cy="3387497"/>
          </a:xfrm>
          <a:prstGeom prst="ellipse">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400" dirty="0">
                <a:solidFill>
                  <a:srgbClr val="FFFFFF"/>
                </a:solidFill>
              </a:rPr>
              <a:t>VAKA ANALİZLERİ</a:t>
            </a:r>
          </a:p>
        </p:txBody>
      </p:sp>
      <p:pic>
        <p:nvPicPr>
          <p:cNvPr id="4" name="Resim 3" descr="metin içeren bir resim&#10;&#10;Açıklama otomatik olarak oluşturuldu">
            <a:extLst>
              <a:ext uri="{FF2B5EF4-FFF2-40B4-BE49-F238E27FC236}">
                <a16:creationId xmlns:a16="http://schemas.microsoft.com/office/drawing/2014/main" id="{452CA007-1F40-5877-C6F5-414E57F0F6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923" y="1479465"/>
            <a:ext cx="2646677" cy="3625585"/>
          </a:xfrm>
          <a:prstGeom prst="rect">
            <a:avLst/>
          </a:prstGeom>
        </p:spPr>
      </p:pic>
    </p:spTree>
    <p:extLst>
      <p:ext uri="{BB962C8B-B14F-4D97-AF65-F5344CB8AC3E}">
        <p14:creationId xmlns:p14="http://schemas.microsoft.com/office/powerpoint/2010/main" val="6952819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tavan, iç mekan, kişi, yer içeren bir resim&#10;&#10;Açıklama otomatik olarak oluşturuldu">
            <a:extLst>
              <a:ext uri="{FF2B5EF4-FFF2-40B4-BE49-F238E27FC236}">
                <a16:creationId xmlns:a16="http://schemas.microsoft.com/office/drawing/2014/main" id="{2CC38ACB-9298-709E-DB83-759CB4CF11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290" b="1"/>
          <a:stretch/>
        </p:blipFill>
        <p:spPr>
          <a:xfrm>
            <a:off x="4086225" y="960438"/>
            <a:ext cx="3571875" cy="242093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Resim 5" descr="metin, iç mekan, kişi, duvar içeren bir resim&#10;&#10;Açıklama otomatik olarak oluşturuldu">
            <a:extLst>
              <a:ext uri="{FF2B5EF4-FFF2-40B4-BE49-F238E27FC236}">
                <a16:creationId xmlns:a16="http://schemas.microsoft.com/office/drawing/2014/main" id="{D84859E3-2847-1B84-05AB-C455EF7D811A}"/>
              </a:ext>
            </a:extLst>
          </p:cNvPr>
          <p:cNvPicPr>
            <a:picLocks noChangeAspect="1"/>
          </p:cNvPicPr>
          <p:nvPr/>
        </p:nvPicPr>
        <p:blipFill rotWithShape="1">
          <a:blip r:embed="rId3">
            <a:extLst>
              <a:ext uri="{28A0092B-C50C-407E-A947-70E740481C1C}">
                <a14:useLocalDpi xmlns:a14="http://schemas.microsoft.com/office/drawing/2010/main" val="0"/>
              </a:ext>
            </a:extLst>
          </a:blip>
          <a:srcRect r="1174"/>
          <a:stretch/>
        </p:blipFill>
        <p:spPr>
          <a:xfrm>
            <a:off x="4086225" y="3441700"/>
            <a:ext cx="3571875" cy="2449513"/>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8" name="İçerik Yer Tutucusu 7">
            <a:extLst>
              <a:ext uri="{FF2B5EF4-FFF2-40B4-BE49-F238E27FC236}">
                <a16:creationId xmlns:a16="http://schemas.microsoft.com/office/drawing/2014/main" id="{E6146D4D-5EAC-BE26-3D44-4C560319B3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866" r="-2" b="20866"/>
          <a:stretch/>
        </p:blipFill>
        <p:spPr>
          <a:xfrm>
            <a:off x="7718425" y="960438"/>
            <a:ext cx="3460750" cy="2441575"/>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pic>
        <p:nvPicPr>
          <p:cNvPr id="9" name="Resim 8" descr="metin, açık hava, gök, kişi içeren bir resim&#10;&#10;Açıklama otomatik olarak oluşturuldu">
            <a:extLst>
              <a:ext uri="{FF2B5EF4-FFF2-40B4-BE49-F238E27FC236}">
                <a16:creationId xmlns:a16="http://schemas.microsoft.com/office/drawing/2014/main" id="{4356E186-158C-8688-CDB3-BB20B35BF300}"/>
              </a:ext>
            </a:extLst>
          </p:cNvPr>
          <p:cNvPicPr>
            <a:picLocks noChangeAspect="1"/>
          </p:cNvPicPr>
          <p:nvPr/>
        </p:nvPicPr>
        <p:blipFill rotWithShape="1">
          <a:blip r:embed="rId5">
            <a:extLst>
              <a:ext uri="{28A0092B-C50C-407E-A947-70E740481C1C}">
                <a14:useLocalDpi xmlns:a14="http://schemas.microsoft.com/office/drawing/2010/main" val="0"/>
              </a:ext>
            </a:extLst>
          </a:blip>
          <a:srcRect t="29994" r="-2" b="-2"/>
          <a:stretch/>
        </p:blipFill>
        <p:spPr>
          <a:xfrm>
            <a:off x="7718425" y="3462338"/>
            <a:ext cx="3460750" cy="2428875"/>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sp>
        <p:nvSpPr>
          <p:cNvPr id="2" name="Başlık 1">
            <a:extLst>
              <a:ext uri="{FF2B5EF4-FFF2-40B4-BE49-F238E27FC236}">
                <a16:creationId xmlns:a16="http://schemas.microsoft.com/office/drawing/2014/main" id="{DF563212-26FF-403D-98C5-9B34B153BC7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VAKA ANALİZLERİ</a:t>
            </a:r>
          </a:p>
        </p:txBody>
      </p:sp>
    </p:spTree>
    <p:extLst>
      <p:ext uri="{BB962C8B-B14F-4D97-AF65-F5344CB8AC3E}">
        <p14:creationId xmlns:p14="http://schemas.microsoft.com/office/powerpoint/2010/main" val="34197243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çerik Yer Tutucusu 2">
            <a:extLst>
              <a:ext uri="{FF2B5EF4-FFF2-40B4-BE49-F238E27FC236}">
                <a16:creationId xmlns:a16="http://schemas.microsoft.com/office/drawing/2014/main" id="{E74E71A2-2C1A-9BC0-383C-740C1C955010}"/>
              </a:ext>
            </a:extLst>
          </p:cNvPr>
          <p:cNvGraphicFramePr>
            <a:graphicFrameLocks noGrp="1"/>
          </p:cNvGraphicFramePr>
          <p:nvPr>
            <p:ph idx="1"/>
          </p:nvPr>
        </p:nvGraphicFramePr>
        <p:xfrm>
          <a:off x="697069" y="1293492"/>
          <a:ext cx="10797862" cy="3162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ayt Numarası Yer Tutucusu 3">
            <a:extLst>
              <a:ext uri="{FF2B5EF4-FFF2-40B4-BE49-F238E27FC236}">
                <a16:creationId xmlns:a16="http://schemas.microsoft.com/office/drawing/2014/main" id="{EAD78BC3-DB12-A641-FBAC-D86C199E884F}"/>
              </a:ext>
            </a:extLst>
          </p:cNvPr>
          <p:cNvSpPr>
            <a:spLocks noGrp="1"/>
          </p:cNvSpPr>
          <p:nvPr>
            <p:ph type="sldNum" sz="quarter" idx="12"/>
          </p:nvPr>
        </p:nvSpPr>
        <p:spPr/>
        <p:txBody>
          <a:bodyPr/>
          <a:lstStyle/>
          <a:p>
            <a:fld id="{F302176B-0E47-46AC-8F43-DAB4B8A37D06}" type="slidenum">
              <a:rPr lang="tr-TR" smtClean="0"/>
              <a:pPr/>
              <a:t>119</a:t>
            </a:fld>
            <a:endParaRPr lang="tr-TR"/>
          </a:p>
        </p:txBody>
      </p:sp>
      <p:sp>
        <p:nvSpPr>
          <p:cNvPr id="6" name="Metin kutusu 5">
            <a:extLst>
              <a:ext uri="{FF2B5EF4-FFF2-40B4-BE49-F238E27FC236}">
                <a16:creationId xmlns:a16="http://schemas.microsoft.com/office/drawing/2014/main" id="{F0F5D176-ABD7-4ED0-611C-3152BA4BD655}"/>
              </a:ext>
            </a:extLst>
          </p:cNvPr>
          <p:cNvSpPr txBox="1"/>
          <p:nvPr/>
        </p:nvSpPr>
        <p:spPr>
          <a:xfrm>
            <a:off x="8249344" y="381000"/>
            <a:ext cx="2881111" cy="461665"/>
          </a:xfrm>
          <a:prstGeom prst="rect">
            <a:avLst/>
          </a:prstGeom>
          <a:noFill/>
        </p:spPr>
        <p:txBody>
          <a:bodyPr wrap="square" rtlCol="0">
            <a:spAutoFit/>
          </a:bodyPr>
          <a:lstStyle/>
          <a:p>
            <a:r>
              <a:rPr lang="en-GB" sz="2400" b="1" dirty="0"/>
              <a:t>TUBİTAK PROJELERİ</a:t>
            </a:r>
          </a:p>
        </p:txBody>
      </p:sp>
      <p:pic>
        <p:nvPicPr>
          <p:cNvPr id="7" name="Resim 6">
            <a:extLst>
              <a:ext uri="{FF2B5EF4-FFF2-40B4-BE49-F238E27FC236}">
                <a16:creationId xmlns:a16="http://schemas.microsoft.com/office/drawing/2014/main" id="{28ED5106-2F79-8487-D533-011D1221C4A3}"/>
              </a:ext>
            </a:extLst>
          </p:cNvPr>
          <p:cNvPicPr>
            <a:picLocks noChangeAspect="1"/>
          </p:cNvPicPr>
          <p:nvPr/>
        </p:nvPicPr>
        <p:blipFill>
          <a:blip r:embed="rId7"/>
          <a:srcRect b="11930"/>
          <a:stretch>
            <a:fillRect/>
          </a:stretch>
        </p:blipFill>
        <p:spPr>
          <a:xfrm>
            <a:off x="697068" y="3846786"/>
            <a:ext cx="10809131" cy="2722289"/>
          </a:xfrm>
          <a:prstGeom prst="rect">
            <a:avLst/>
          </a:prstGeom>
        </p:spPr>
      </p:pic>
    </p:spTree>
    <p:extLst>
      <p:ext uri="{BB962C8B-B14F-4D97-AF65-F5344CB8AC3E}">
        <p14:creationId xmlns:p14="http://schemas.microsoft.com/office/powerpoint/2010/main" val="3494407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365DAD7F-0F54-3D0D-D46F-A9D7F3E3C676}"/>
              </a:ext>
            </a:extLst>
          </p:cNvPr>
          <p:cNvSpPr txBox="1"/>
          <p:nvPr/>
        </p:nvSpPr>
        <p:spPr>
          <a:xfrm>
            <a:off x="685800" y="4512365"/>
            <a:ext cx="10820400" cy="100790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100" b="1" cap="all" dirty="0">
                <a:latin typeface="+mj-lt"/>
                <a:ea typeface="+mj-ea"/>
                <a:cs typeface="+mj-cs"/>
              </a:rPr>
              <a:t>Bu </a:t>
            </a:r>
            <a:r>
              <a:rPr lang="en-US" sz="3100" b="1" cap="all" dirty="0" err="1">
                <a:latin typeface="+mj-lt"/>
                <a:ea typeface="+mj-ea"/>
                <a:cs typeface="+mj-cs"/>
              </a:rPr>
              <a:t>Sunumu</a:t>
            </a:r>
            <a:r>
              <a:rPr lang="en-US" sz="3100" b="1" cap="all" dirty="0">
                <a:latin typeface="+mj-lt"/>
                <a:ea typeface="+mj-ea"/>
                <a:cs typeface="+mj-cs"/>
              </a:rPr>
              <a:t> UTF Web S</a:t>
            </a:r>
            <a:r>
              <a:rPr lang="tr-TR" sz="3100" b="1" cap="all" dirty="0">
                <a:latin typeface="+mj-lt"/>
                <a:ea typeface="+mj-ea"/>
                <a:cs typeface="+mj-cs"/>
              </a:rPr>
              <a:t>i</a:t>
            </a:r>
            <a:r>
              <a:rPr lang="en-US" sz="3100" b="1" cap="all" dirty="0" err="1">
                <a:latin typeface="+mj-lt"/>
                <a:ea typeface="+mj-ea"/>
                <a:cs typeface="+mj-cs"/>
              </a:rPr>
              <a:t>tes</a:t>
            </a:r>
            <a:r>
              <a:rPr lang="tr-TR" sz="3100" b="1" cap="all" dirty="0">
                <a:latin typeface="+mj-lt"/>
                <a:ea typeface="+mj-ea"/>
                <a:cs typeface="+mj-cs"/>
              </a:rPr>
              <a:t>i</a:t>
            </a:r>
            <a:r>
              <a:rPr lang="en-US" sz="3100" b="1" cap="all" dirty="0" err="1">
                <a:latin typeface="+mj-lt"/>
                <a:ea typeface="+mj-ea"/>
                <a:cs typeface="+mj-cs"/>
              </a:rPr>
              <a:t>nde</a:t>
            </a:r>
            <a:r>
              <a:rPr lang="en-US" sz="3100" b="1" cap="all" dirty="0">
                <a:latin typeface="+mj-lt"/>
                <a:ea typeface="+mj-ea"/>
                <a:cs typeface="+mj-cs"/>
              </a:rPr>
              <a:t> </a:t>
            </a:r>
            <a:r>
              <a:rPr lang="en-US" sz="3100" b="1" cap="all" dirty="0" err="1">
                <a:latin typeface="+mj-lt"/>
                <a:ea typeface="+mj-ea"/>
                <a:cs typeface="+mj-cs"/>
              </a:rPr>
              <a:t>Öğrenc</a:t>
            </a:r>
            <a:r>
              <a:rPr lang="tr-TR" sz="3100" b="1" cap="all" dirty="0">
                <a:latin typeface="+mj-lt"/>
                <a:ea typeface="+mj-ea"/>
                <a:cs typeface="+mj-cs"/>
              </a:rPr>
              <a:t>i</a:t>
            </a:r>
            <a:r>
              <a:rPr lang="en-US" sz="3100" b="1" cap="all" dirty="0">
                <a:latin typeface="+mj-lt"/>
                <a:ea typeface="+mj-ea"/>
                <a:cs typeface="+mj-cs"/>
              </a:rPr>
              <a:t> </a:t>
            </a:r>
            <a:r>
              <a:rPr lang="en-US" sz="3100" b="1" cap="all" dirty="0" err="1">
                <a:latin typeface="+mj-lt"/>
                <a:ea typeface="+mj-ea"/>
                <a:cs typeface="+mj-cs"/>
              </a:rPr>
              <a:t>Sekmes</a:t>
            </a:r>
            <a:r>
              <a:rPr lang="tr-TR" sz="3100" b="1" cap="all" dirty="0">
                <a:latin typeface="+mj-lt"/>
                <a:ea typeface="+mj-ea"/>
                <a:cs typeface="+mj-cs"/>
              </a:rPr>
              <a:t>i</a:t>
            </a:r>
            <a:r>
              <a:rPr lang="en-US" sz="3100" b="1" cap="all" dirty="0" err="1">
                <a:latin typeface="+mj-lt"/>
                <a:ea typeface="+mj-ea"/>
                <a:cs typeface="+mj-cs"/>
              </a:rPr>
              <a:t>nde</a:t>
            </a:r>
            <a:r>
              <a:rPr lang="en-US" sz="3100" b="1" cap="all" dirty="0">
                <a:latin typeface="+mj-lt"/>
                <a:ea typeface="+mj-ea"/>
                <a:cs typeface="+mj-cs"/>
              </a:rPr>
              <a:t> </a:t>
            </a:r>
            <a:r>
              <a:rPr lang="en-US" sz="3100" b="1" cap="all" dirty="0" err="1">
                <a:latin typeface="+mj-lt"/>
                <a:ea typeface="+mj-ea"/>
                <a:cs typeface="+mj-cs"/>
              </a:rPr>
              <a:t>Bulab</a:t>
            </a:r>
            <a:r>
              <a:rPr lang="tr-TR" sz="3100" b="1" cap="all" dirty="0">
                <a:latin typeface="+mj-lt"/>
                <a:ea typeface="+mj-ea"/>
                <a:cs typeface="+mj-cs"/>
              </a:rPr>
              <a:t>i</a:t>
            </a:r>
            <a:r>
              <a:rPr lang="en-US" sz="3100" b="1" cap="all" dirty="0">
                <a:latin typeface="+mj-lt"/>
                <a:ea typeface="+mj-ea"/>
                <a:cs typeface="+mj-cs"/>
              </a:rPr>
              <a:t>l</a:t>
            </a:r>
            <a:r>
              <a:rPr lang="tr-TR" sz="3100" b="1" cap="all" dirty="0">
                <a:latin typeface="+mj-lt"/>
                <a:ea typeface="+mj-ea"/>
                <a:cs typeface="+mj-cs"/>
              </a:rPr>
              <a:t>i</a:t>
            </a:r>
            <a:r>
              <a:rPr lang="en-US" sz="3100" b="1" cap="all" dirty="0" err="1">
                <a:latin typeface="+mj-lt"/>
                <a:ea typeface="+mj-ea"/>
                <a:cs typeface="+mj-cs"/>
              </a:rPr>
              <a:t>rs</a:t>
            </a:r>
            <a:r>
              <a:rPr lang="tr-TR" sz="3100" b="1" cap="all" dirty="0">
                <a:latin typeface="+mj-lt"/>
                <a:ea typeface="+mj-ea"/>
                <a:cs typeface="+mj-cs"/>
              </a:rPr>
              <a:t>i</a:t>
            </a:r>
            <a:r>
              <a:rPr lang="en-US" sz="3100" b="1" cap="all" dirty="0">
                <a:latin typeface="+mj-lt"/>
                <a:ea typeface="+mj-ea"/>
                <a:cs typeface="+mj-cs"/>
              </a:rPr>
              <a:t>n</a:t>
            </a:r>
            <a:r>
              <a:rPr lang="tr-TR" sz="3100" b="1" cap="all" dirty="0">
                <a:latin typeface="+mj-lt"/>
                <a:ea typeface="+mj-ea"/>
                <a:cs typeface="+mj-cs"/>
              </a:rPr>
              <a:t>i</a:t>
            </a:r>
            <a:r>
              <a:rPr lang="en-US" sz="3100" b="1" cap="all" dirty="0">
                <a:latin typeface="+mj-lt"/>
                <a:ea typeface="+mj-ea"/>
                <a:cs typeface="+mj-cs"/>
              </a:rPr>
              <a:t>z!</a:t>
            </a:r>
          </a:p>
        </p:txBody>
      </p:sp>
      <p:sp>
        <p:nvSpPr>
          <p:cNvPr id="4" name="Metin kutusu 3">
            <a:extLst>
              <a:ext uri="{FF2B5EF4-FFF2-40B4-BE49-F238E27FC236}">
                <a16:creationId xmlns:a16="http://schemas.microsoft.com/office/drawing/2014/main" id="{AE67E20C-9848-453C-AE36-19A81334E876}"/>
              </a:ext>
            </a:extLst>
          </p:cNvPr>
          <p:cNvSpPr txBox="1"/>
          <p:nvPr/>
        </p:nvSpPr>
        <p:spPr>
          <a:xfrm>
            <a:off x="685800" y="5520267"/>
            <a:ext cx="10820400" cy="694266"/>
          </a:xfrm>
          <a:prstGeom prst="rect">
            <a:avLst/>
          </a:prstGeom>
        </p:spPr>
        <p:txBody>
          <a:bodyPr vert="horz" lIns="91440" tIns="45720" rIns="91440" bIns="45720" rtlCol="0">
            <a:normAutofit/>
          </a:bodyPr>
          <a:lstStyle/>
          <a:p>
            <a:pPr>
              <a:lnSpc>
                <a:spcPct val="90000"/>
              </a:lnSpc>
              <a:spcBef>
                <a:spcPts val="1000"/>
              </a:spcBef>
            </a:pPr>
            <a:r>
              <a:rPr lang="en-US"/>
              <a:t>https://www.pau.edu.tr/utf/tr</a:t>
            </a:r>
          </a:p>
        </p:txBody>
      </p:sp>
      <p:pic>
        <p:nvPicPr>
          <p:cNvPr id="7" name="Resim 6" descr="metin, web sayfası, web sitesi, yazılım içeren bir resim&#10;&#10;Açıklama otomatik olarak oluşturuldu">
            <a:extLst>
              <a:ext uri="{FF2B5EF4-FFF2-40B4-BE49-F238E27FC236}">
                <a16:creationId xmlns:a16="http://schemas.microsoft.com/office/drawing/2014/main" id="{57736503-585E-91D6-6F3F-4CF9B1479F9C}"/>
              </a:ext>
            </a:extLst>
          </p:cNvPr>
          <p:cNvPicPr>
            <a:picLocks noChangeAspect="1"/>
          </p:cNvPicPr>
          <p:nvPr/>
        </p:nvPicPr>
        <p:blipFill>
          <a:blip r:embed="rId3"/>
          <a:stretch>
            <a:fillRect/>
          </a:stretch>
        </p:blipFill>
        <p:spPr>
          <a:xfrm>
            <a:off x="742441" y="684238"/>
            <a:ext cx="10702496" cy="3558577"/>
          </a:xfrm>
          <a:prstGeom prst="rect">
            <a:avLst/>
          </a:prstGeom>
        </p:spPr>
      </p:pic>
      <p:sp>
        <p:nvSpPr>
          <p:cNvPr id="2" name="Slayt Numarası Yer Tutucusu 1">
            <a:extLst>
              <a:ext uri="{FF2B5EF4-FFF2-40B4-BE49-F238E27FC236}">
                <a16:creationId xmlns:a16="http://schemas.microsoft.com/office/drawing/2014/main" id="{39CF9121-886E-B317-0F43-DD18890CF387}"/>
              </a:ext>
            </a:extLst>
          </p:cNvPr>
          <p:cNvSpPr>
            <a:spLocks noGrp="1"/>
          </p:cNvSpPr>
          <p:nvPr>
            <p:ph type="sldNum" sz="quarter" idx="12"/>
          </p:nvPr>
        </p:nvSpPr>
        <p:spPr>
          <a:xfrm>
            <a:off x="10819794" y="6360378"/>
            <a:ext cx="682223" cy="365125"/>
          </a:xfrm>
        </p:spPr>
        <p:txBody>
          <a:bodyPr vert="horz" lIns="91440" tIns="45720" rIns="91440" bIns="45720" rtlCol="0" anchor="ctr">
            <a:normAutofit/>
          </a:bodyPr>
          <a:lstStyle/>
          <a:p>
            <a:pPr defTabSz="457200">
              <a:spcAft>
                <a:spcPts val="600"/>
              </a:spcAft>
            </a:pPr>
            <a:fld id="{F302176B-0E47-46AC-8F43-DAB4B8A37D06}" type="slidenum">
              <a:rPr lang="en-US" smtClean="0"/>
              <a:pPr defTabSz="457200">
                <a:spcAft>
                  <a:spcPts val="600"/>
                </a:spcAft>
              </a:pPr>
              <a:t>120</a:t>
            </a:fld>
            <a:endParaRPr lang="en-US"/>
          </a:p>
        </p:txBody>
      </p:sp>
    </p:spTree>
    <p:extLst>
      <p:ext uri="{BB962C8B-B14F-4D97-AF65-F5344CB8AC3E}">
        <p14:creationId xmlns:p14="http://schemas.microsoft.com/office/powerpoint/2010/main" val="31457017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121</a:t>
            </a:fld>
            <a:endParaRPr lang="tr-TR"/>
          </a:p>
        </p:txBody>
      </p:sp>
      <p:sp>
        <p:nvSpPr>
          <p:cNvPr id="3" name="Metin kutusu 2">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5" name="İçerik Yer Tutucusu 1"/>
          <p:cNvSpPr txBox="1">
            <a:spLocks/>
          </p:cNvSpPr>
          <p:nvPr/>
        </p:nvSpPr>
        <p:spPr>
          <a:xfrm>
            <a:off x="6692348" y="4453378"/>
            <a:ext cx="4452730"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tr-TR" sz="3600" i="1" cap="all" dirty="0">
                <a:latin typeface="+mj-lt"/>
                <a:ea typeface="+mj-ea"/>
                <a:cs typeface="+mj-cs"/>
              </a:rPr>
              <a:t>Oryantasyon programı</a:t>
            </a:r>
          </a:p>
          <a:p>
            <a:pPr marL="0" indent="0" algn="ctr">
              <a:buFont typeface="Arial" panose="020B0604020202020204" pitchFamily="34" charset="0"/>
              <a:buNone/>
            </a:pPr>
            <a:r>
              <a:rPr lang="tr-TR" sz="3600" i="1" cap="all" dirty="0">
                <a:latin typeface="+mj-lt"/>
                <a:ea typeface="+mj-ea"/>
                <a:cs typeface="+mj-cs"/>
              </a:rPr>
              <a:t>ile ilgili Ayrıntılı bilgi için</a:t>
            </a:r>
          </a:p>
          <a:p>
            <a:pPr marL="0" indent="0" algn="ctr">
              <a:buFont typeface="Arial" panose="020B0604020202020204" pitchFamily="34" charset="0"/>
              <a:buNone/>
            </a:pPr>
            <a:r>
              <a:rPr lang="tr-TR" sz="3600" b="1" i="1" cap="all" dirty="0">
                <a:latin typeface="+mj-lt"/>
                <a:ea typeface="+mj-ea"/>
                <a:cs typeface="+mj-cs"/>
                <a:hlinkClick r:id="rId4"/>
              </a:rPr>
              <a:t>www.pau.edu.tr/pdrem</a:t>
            </a:r>
            <a:endParaRPr lang="tr-TR" sz="3600" b="1" i="1" cap="all" dirty="0">
              <a:latin typeface="+mj-lt"/>
              <a:ea typeface="+mj-ea"/>
              <a:cs typeface="+mj-cs"/>
            </a:endParaRPr>
          </a:p>
          <a:p>
            <a:pPr marL="0" indent="0" algn="ctr">
              <a:buFont typeface="Arial" panose="020B0604020202020204" pitchFamily="34" charset="0"/>
              <a:buNone/>
            </a:pPr>
            <a:endParaRPr lang="tr-TR" sz="3600" b="1" i="1" cap="all" dirty="0">
              <a:latin typeface="+mj-lt"/>
              <a:ea typeface="+mj-ea"/>
              <a:cs typeface="+mj-cs"/>
            </a:endParaRPr>
          </a:p>
        </p:txBody>
      </p:sp>
    </p:spTree>
    <p:extLst>
      <p:ext uri="{BB962C8B-B14F-4D97-AF65-F5344CB8AC3E}">
        <p14:creationId xmlns:p14="http://schemas.microsoft.com/office/powerpoint/2010/main" val="30814577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60C9D91-2B18-D83C-E78F-8D7BFDB31F75}"/>
              </a:ext>
            </a:extLst>
          </p:cNvPr>
          <p:cNvSpPr>
            <a:spLocks noGrp="1"/>
          </p:cNvSpPr>
          <p:nvPr>
            <p:ph idx="1"/>
          </p:nvPr>
        </p:nvSpPr>
        <p:spPr>
          <a:xfrm>
            <a:off x="640080" y="2872899"/>
            <a:ext cx="4243589" cy="3320668"/>
          </a:xfrm>
        </p:spPr>
        <p:txBody>
          <a:bodyPr>
            <a:normAutofit/>
          </a:bodyPr>
          <a:lstStyle/>
          <a:p>
            <a:pPr marL="0" indent="0">
              <a:buNone/>
            </a:pPr>
            <a:r>
              <a:rPr lang="en-GB" sz="2200" dirty="0"/>
              <a:t>TEŞEKKÜRLER</a:t>
            </a:r>
          </a:p>
        </p:txBody>
      </p:sp>
      <p:pic>
        <p:nvPicPr>
          <p:cNvPr id="3074" name="Picture 2" descr="Dış Ticaret Teknikleri Ve Finansmanı Eğitimi Sertifika Programı – BEDAM">
            <a:extLst>
              <a:ext uri="{FF2B5EF4-FFF2-40B4-BE49-F238E27FC236}">
                <a16:creationId xmlns:a16="http://schemas.microsoft.com/office/drawing/2014/main" id="{8B618198-2D2A-3C9D-1473-5295ABFE80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45" r="2478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497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2025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dirty="0"/>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 </a:t>
            </a:r>
            <a:r>
              <a:rPr lang="tr-TR" altLang="tr-TR" sz="1600" dirty="0"/>
              <a:t>(08-12.09.2025)</a:t>
            </a:r>
            <a:endParaRPr lang="tr-TR" altLang="tr-TR" sz="1600" dirty="0">
              <a:solidFill>
                <a:schemeClr val="tx1"/>
              </a:solidFill>
            </a:endParaRP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(6-12.09.2025)</a:t>
            </a:r>
          </a:p>
          <a:p>
            <a:pPr marL="457200" lvl="1" indent="0" algn="r">
              <a:lnSpc>
                <a:spcPct val="100000"/>
              </a:lnSpc>
              <a:spcBef>
                <a:spcPts val="0"/>
              </a:spcBef>
              <a:buNone/>
            </a:pPr>
            <a:endParaRPr lang="tr-TR" altLang="tr-TR" sz="1600" dirty="0"/>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(15- 19.09.2025)</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b="1" dirty="0"/>
              <a:t>6</a:t>
            </a:r>
            <a:r>
              <a:rPr lang="tr-TR" sz="1800" dirty="0"/>
              <a:t>-12 Eylül 2025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2.25’in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2.26-2.99 arası olanlar için en fazla 36 kredi, </a:t>
            </a:r>
          </a:p>
          <a:p>
            <a:pPr marL="0" lvl="2" indent="0">
              <a:lnSpc>
                <a:spcPct val="80000"/>
              </a:lnSpc>
              <a:buFont typeface="Wingdings" panose="05000000000000000000" pitchFamily="2" charset="2"/>
              <a:buChar char="Ø"/>
            </a:pPr>
            <a:r>
              <a:rPr lang="tr-TR" altLang="tr-TR" dirty="0"/>
              <a:t>3.00</a:t>
            </a:r>
            <a:r>
              <a:rPr lang="tr-TR" altLang="tr-TR" dirty="0">
                <a:solidFill>
                  <a:schemeClr val="tx1"/>
                </a:solidFill>
              </a:rPr>
              <a:t>’den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t>
            </a:r>
            <a:r>
              <a:rPr lang="tr-TR" dirty="0" err="1"/>
              <a:t>Mahmud</a:t>
            </a:r>
            <a:r>
              <a:rPr lang="tr-TR" dirty="0"/>
              <a:t> GÜNGÖR</a:t>
            </a:r>
          </a:p>
          <a:p>
            <a:pPr marL="0" indent="0">
              <a:buNone/>
            </a:pPr>
            <a:r>
              <a:rPr lang="tr-TR" dirty="0"/>
              <a:t>Web adresi: </a:t>
            </a:r>
            <a:r>
              <a:rPr lang="tr-TR" dirty="0">
                <a:hlinkClick r:id="rId2"/>
              </a:rPr>
              <a:t>www.pau.edu.tr</a:t>
            </a:r>
            <a:endParaRPr lang="tr-TR" dirty="0"/>
          </a:p>
          <a:p>
            <a:pPr marL="0" indent="0">
              <a:buNone/>
            </a:pPr>
            <a:r>
              <a:rPr lang="tr-TR" dirty="0"/>
              <a:t>39.153 Öğrenci</a:t>
            </a:r>
          </a:p>
          <a:p>
            <a:pPr marL="0" indent="0">
              <a:buNone/>
            </a:pPr>
            <a:r>
              <a:rPr lang="tr-TR" dirty="0"/>
              <a:t>2056 Akademik Personel</a:t>
            </a:r>
          </a:p>
          <a:p>
            <a:pPr marL="0" indent="0">
              <a:buNone/>
            </a:pPr>
            <a:r>
              <a:rPr lang="tr-TR" dirty="0"/>
              <a:t>1918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nvPr>
        </p:nvGraphicFramePr>
        <p:xfrm>
          <a:off x="5984479" y="2565232"/>
          <a:ext cx="5521721" cy="3985656"/>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4"/>
            <a:ext cx="4100639" cy="2880319"/>
          </a:xfrm>
        </p:spPr>
        <p:txBody>
          <a:bodyPr>
            <a:noAutofit/>
          </a:bodyPr>
          <a:lstStyle/>
          <a:p>
            <a:pPr marL="0" indent="0" algn="just">
              <a:lnSpc>
                <a:spcPct val="100000"/>
              </a:lnSpc>
              <a:buNone/>
            </a:pPr>
            <a:r>
              <a:rPr lang="tr-TR" sz="1600" dirty="0" err="1">
                <a:latin typeface="Cambria" panose="02040503050406030204" pitchFamily="18" charset="0"/>
                <a:ea typeface="Cambria" panose="02040503050406030204" pitchFamily="18" charset="0"/>
              </a:rPr>
              <a:t>Eduroam’ı</a:t>
            </a:r>
            <a:r>
              <a:rPr lang="tr-TR" sz="1600" dirty="0">
                <a:latin typeface="Cambria" panose="02040503050406030204" pitchFamily="18" charset="0"/>
                <a:ea typeface="Cambria" panose="02040503050406030204" pitchFamily="18" charset="0"/>
              </a:rPr>
              <a:t> dizüstü veya masaüstü bilgisayarına, IOS ya da </a:t>
            </a:r>
            <a:r>
              <a:rPr lang="tr-TR" sz="1600" dirty="0" err="1">
                <a:latin typeface="Cambria" panose="02040503050406030204" pitchFamily="18" charset="0"/>
                <a:ea typeface="Cambria" panose="02040503050406030204" pitchFamily="18" charset="0"/>
              </a:rPr>
              <a:t>Android</a:t>
            </a:r>
            <a:r>
              <a:rPr lang="tr-TR" sz="1600" dirty="0">
                <a:latin typeface="Cambria" panose="02040503050406030204" pitchFamily="18" charset="0"/>
                <a:ea typeface="Cambria" panose="02040503050406030204" pitchFamily="18" charset="0"/>
              </a:rPr>
              <a:t> işletim sistemine sahip cep telefonuna yükleyebilirsin. Ekran görüntüleri ile birlikte adım adım kurulum için: </a:t>
            </a:r>
            <a:r>
              <a:rPr lang="tr-TR" sz="1600" u="sng" dirty="0">
                <a:solidFill>
                  <a:srgbClr val="FF0000"/>
                </a:solidFill>
                <a:latin typeface="Cambria" panose="02040503050406030204" pitchFamily="18" charset="0"/>
                <a:ea typeface="Cambria" panose="02040503050406030204" pitchFamily="18" charset="0"/>
                <a:hlinkClick r:id="rId2"/>
              </a:rPr>
              <a:t>https://www.pau.edu.tr/eduroam/tr</a:t>
            </a:r>
            <a:r>
              <a:rPr lang="tr-TR" sz="1600" u="sng" dirty="0">
                <a:solidFill>
                  <a:srgbClr val="FF0000"/>
                </a:solidFill>
                <a:latin typeface="Cambria" panose="02040503050406030204" pitchFamily="18" charset="0"/>
                <a:ea typeface="Cambria" panose="02040503050406030204" pitchFamily="18" charset="0"/>
              </a:rPr>
              <a:t>  </a:t>
            </a:r>
            <a:r>
              <a:rPr lang="tr-TR" sz="1600" dirty="0">
                <a:latin typeface="Cambria" panose="02040503050406030204" pitchFamily="18" charset="0"/>
                <a:ea typeface="Cambria" panose="02040503050406030204" pitchFamily="18" charset="0"/>
              </a:rPr>
              <a:t>bağlantısından ulaşabilirsin.</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pic>
        <p:nvPicPr>
          <p:cNvPr id="3" name="Resim 2"/>
          <p:cNvPicPr>
            <a:picLocks noChangeAspect="1"/>
          </p:cNvPicPr>
          <p:nvPr/>
        </p:nvPicPr>
        <p:blipFill>
          <a:blip r:embed="rId3"/>
          <a:stretch>
            <a:fillRect/>
          </a:stretch>
        </p:blipFill>
        <p:spPr>
          <a:xfrm>
            <a:off x="1819835" y="1730188"/>
            <a:ext cx="7987553" cy="4096871"/>
          </a:xfrm>
          <a:prstGeom prst="rect">
            <a:avLst/>
          </a:prstGeom>
        </p:spPr>
      </p:pic>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141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Yüz yüze,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76 06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nvPr>
        </p:nvGraphicFramePr>
        <p:xfrm>
          <a:off x="4864751" y="2075649"/>
          <a:ext cx="7082269" cy="300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3" cstate="print">
            <a:extLst>
              <a:ext uri="{BEBA8EAE-BF5A-486C-A8C5-ECC9F3942E4B}">
                <a14:imgProps xmlns:a14="http://schemas.microsoft.com/office/drawing/2010/main">
                  <a14:imgLayer r:embed="rId14">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graphicFrame>
        <p:nvGraphicFramePr>
          <p:cNvPr id="9" name="Diyagram 8"/>
          <p:cNvGraphicFramePr/>
          <p:nvPr/>
        </p:nvGraphicFramePr>
        <p:xfrm>
          <a:off x="8763000" y="5071600"/>
          <a:ext cx="3823172" cy="116259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ve 1 uzman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tr-TR" dirty="0"/>
              <a:t>Bireysel psikolojik Danışma Hizmetlerimizi yüz yüze sunmaktayız. Bireysel</a:t>
            </a:r>
          </a:p>
          <a:p>
            <a:r>
              <a:rPr lang="tr-TR" dirty="0"/>
              <a:t>psikolojik danışmanlık hizmetine başvurmak için PDREM </a:t>
            </a:r>
            <a:r>
              <a:rPr lang="tr-TR" dirty="0" err="1"/>
              <a:t>Sekreteryaya</a:t>
            </a:r>
            <a:r>
              <a:rPr lang="tr-TR" dirty="0"/>
              <a:t> uğrayıp başvuru yapabilirsiniz. </a:t>
            </a:r>
          </a:p>
          <a:p>
            <a:endParaRPr lang="tr-TR" dirty="0"/>
          </a:p>
          <a:p>
            <a:r>
              <a:rPr lang="tr-TR" dirty="0"/>
              <a:t>Sorularınız için PDREM </a:t>
            </a:r>
            <a:r>
              <a:rPr lang="tr-TR" dirty="0" err="1"/>
              <a:t>Sekreterya</a:t>
            </a:r>
            <a:r>
              <a:rPr lang="tr-TR" dirty="0"/>
              <a:t> ile hafta içi 08.00- 12.00/13.00-17.00 saatleri arasında iletişime geçebilirsiniz:</a:t>
            </a:r>
          </a:p>
          <a:p>
            <a:r>
              <a:rPr lang="tr-TR" dirty="0"/>
              <a:t>+90 258 296 13 42</a:t>
            </a:r>
          </a:p>
          <a:p>
            <a:r>
              <a:rPr lang="tr-TR" dirty="0"/>
              <a:t>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BBB242-38D1-4561-AE31-318F82DD524D}"/>
              </a:ext>
            </a:extLst>
          </p:cNvPr>
          <p:cNvSpPr>
            <a:spLocks noGrp="1"/>
          </p:cNvSpPr>
          <p:nvPr>
            <p:ph type="title"/>
          </p:nvPr>
        </p:nvSpPr>
        <p:spPr/>
        <p:txBody>
          <a:bodyPr>
            <a:normAutofit fontScale="90000"/>
          </a:bodyPr>
          <a:lstStyle/>
          <a:p>
            <a:pPr lvl="0">
              <a:lnSpc>
                <a:spcPct val="100000"/>
              </a:lnSpc>
              <a:spcBef>
                <a:spcPts val="0"/>
              </a:spcBef>
            </a:pPr>
            <a:r>
              <a:rPr lang="tr-TR" sz="3600" b="1" i="1" cap="none" dirty="0">
                <a:solidFill>
                  <a:prstClr val="black"/>
                </a:solidFill>
                <a:ea typeface="+mn-ea"/>
                <a:cs typeface="+mn-cs"/>
              </a:rPr>
              <a:t>PSİKOLOJİK DANIŞMA VE REHBERLİK </a:t>
            </a:r>
            <a:br>
              <a:rPr lang="tr-TR" sz="3600" b="1" i="1" cap="none" dirty="0">
                <a:solidFill>
                  <a:prstClr val="black"/>
                </a:solidFill>
                <a:ea typeface="+mn-ea"/>
                <a:cs typeface="+mn-cs"/>
              </a:rPr>
            </a:br>
            <a:r>
              <a:rPr lang="tr-TR" sz="3600" b="1" i="1" cap="none" dirty="0">
                <a:solidFill>
                  <a:prstClr val="black"/>
                </a:solidFill>
                <a:ea typeface="+mn-ea"/>
                <a:cs typeface="+mn-cs"/>
              </a:rPr>
              <a:t>EĞİTİM, UYGULAMA VE ARAŞTIRMA MERKEZİ</a:t>
            </a:r>
            <a:br>
              <a:rPr lang="tr-TR" sz="2800" cap="none" dirty="0">
                <a:solidFill>
                  <a:prstClr val="black"/>
                </a:solidFill>
                <a:ea typeface="+mn-ea"/>
                <a:cs typeface="+mn-cs"/>
              </a:rPr>
            </a:br>
            <a:endParaRPr lang="tr-TR" dirty="0"/>
          </a:p>
        </p:txBody>
      </p:sp>
      <p:sp>
        <p:nvSpPr>
          <p:cNvPr id="3" name="İçerik Yer Tutucusu 2">
            <a:extLst>
              <a:ext uri="{FF2B5EF4-FFF2-40B4-BE49-F238E27FC236}">
                <a16:creationId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a:t>
            </a:r>
          </a:p>
        </p:txBody>
      </p:sp>
      <p:sp>
        <p:nvSpPr>
          <p:cNvPr id="4" name="Slayt Numarası Yer Tutucusu 3">
            <a:extLst>
              <a:ext uri="{FF2B5EF4-FFF2-40B4-BE49-F238E27FC236}">
                <a16:creationId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54</a:t>
            </a:fld>
            <a:endParaRPr lang="tr-TR"/>
          </a:p>
        </p:txBody>
      </p:sp>
    </p:spTree>
    <p:extLst>
      <p:ext uri="{BB962C8B-B14F-4D97-AF65-F5344CB8AC3E}">
        <p14:creationId xmlns:p14="http://schemas.microsoft.com/office/powerpoint/2010/main" val="3628234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3728" y="746125"/>
            <a:ext cx="10802471" cy="1293028"/>
          </a:xfrm>
        </p:spPr>
        <p:txBody>
          <a:bodyPr>
            <a:normAutofit/>
          </a:bodyPr>
          <a:lstStyle/>
          <a:p>
            <a:pPr algn="ctr"/>
            <a:r>
              <a:rPr lang="tr-TR" sz="3200" b="1" cap="none" dirty="0">
                <a:solidFill>
                  <a:prstClr val="black"/>
                </a:solidFill>
                <a:ea typeface="+mn-ea"/>
                <a:cs typeface="+mn-cs"/>
              </a:rPr>
              <a:t>ÖĞRENCİ DESTEK BİRİMİ (ÖDB)</a:t>
            </a:r>
          </a:p>
        </p:txBody>
      </p:sp>
      <p:sp>
        <p:nvSpPr>
          <p:cNvPr id="3" name="İçerik Yer Tutucusu 2"/>
          <p:cNvSpPr>
            <a:spLocks noGrp="1"/>
          </p:cNvSpPr>
          <p:nvPr>
            <p:ph idx="1"/>
          </p:nvPr>
        </p:nvSpPr>
        <p:spPr>
          <a:xfrm>
            <a:off x="685800" y="1846729"/>
            <a:ext cx="10820400" cy="4536142"/>
          </a:xfrm>
        </p:spPr>
        <p:txBody>
          <a:bodyPr>
            <a:normAutofit fontScale="62500" lnSpcReduction="20000"/>
          </a:bodyPr>
          <a:lstStyle/>
          <a:p>
            <a:pPr indent="0" algn="just">
              <a:lnSpc>
                <a:spcPct val="150000"/>
              </a:lnSpc>
              <a:buNone/>
            </a:pPr>
            <a:r>
              <a:rPr lang="tr-TR" sz="2900" dirty="0"/>
              <a:t>Öğrenci Destek Birimi nedir?</a:t>
            </a:r>
          </a:p>
          <a:p>
            <a:pPr indent="0" algn="just">
              <a:lnSpc>
                <a:spcPct val="150000"/>
              </a:lnSpc>
              <a:buNone/>
            </a:pPr>
            <a:r>
              <a:rPr lang="tr-TR" sz="2900" dirty="0"/>
              <a:t>Öğrencileri merkeze alan ve onları pek çok anlamda desteklemeyi amaç edinmiş, bu doğrultuda projeler geliştiren ve sürdüren öğrenci odaklı bir oluşumdur. Bu yönüyle öğrenci destek birimleri, üniversitemizin öğrenci merkezli yaklaşımının bir göstergesidir ve üniversitemizi diğer üniversitelerden ayıran önemli bir artı değerdir.</a:t>
            </a:r>
          </a:p>
          <a:p>
            <a:pPr indent="0" algn="just">
              <a:lnSpc>
                <a:spcPct val="150000"/>
              </a:lnSpc>
              <a:buNone/>
            </a:pPr>
            <a:r>
              <a:rPr lang="tr-TR" sz="2900" dirty="0"/>
              <a:t>ÖDB öğrencilerin;</a:t>
            </a:r>
          </a:p>
          <a:p>
            <a:pPr indent="449580" algn="just">
              <a:lnSpc>
                <a:spcPct val="150000"/>
              </a:lnSpc>
            </a:pPr>
            <a:r>
              <a:rPr lang="tr-TR" sz="2900" dirty="0"/>
              <a:t>akademik, </a:t>
            </a:r>
          </a:p>
          <a:p>
            <a:pPr indent="449580" algn="just">
              <a:lnSpc>
                <a:spcPct val="150000"/>
              </a:lnSpc>
            </a:pPr>
            <a:r>
              <a:rPr lang="tr-TR" sz="2900" dirty="0"/>
              <a:t>psikolojik,</a:t>
            </a:r>
          </a:p>
          <a:p>
            <a:pPr indent="449580" algn="just">
              <a:lnSpc>
                <a:spcPct val="150000"/>
              </a:lnSpc>
            </a:pPr>
            <a:r>
              <a:rPr lang="tr-TR" sz="2900" dirty="0"/>
              <a:t>sosyal destek almalarını sağlamak,</a:t>
            </a:r>
          </a:p>
          <a:p>
            <a:pPr indent="449580" algn="just">
              <a:lnSpc>
                <a:spcPct val="150000"/>
              </a:lnSpc>
            </a:pPr>
            <a:r>
              <a:rPr lang="tr-TR" sz="2900" dirty="0"/>
              <a:t>sosyal yardım hizmetlerine ulaşmalarını kolaylaştırmak amacıyla kurulmuştur.</a:t>
            </a:r>
          </a:p>
          <a:p>
            <a:pPr indent="449580" algn="just">
              <a:lnSpc>
                <a:spcPct val="150000"/>
              </a:lnSpc>
            </a:pPr>
            <a:endParaRPr lang="tr-TR" i="1" kern="100" dirty="0">
              <a:solidFill>
                <a:srgbClr val="000000"/>
              </a:solidFill>
              <a:latin typeface="Times New Roman" panose="02020603050405020304" pitchFamily="18" charset="0"/>
              <a:ea typeface="Times New Roman" panose="02020603050405020304" pitchFamily="18" charset="0"/>
            </a:endParaRPr>
          </a:p>
          <a:p>
            <a:pPr indent="449580" algn="just">
              <a:lnSpc>
                <a:spcPct val="150000"/>
              </a:lnSpc>
            </a:pPr>
            <a:endParaRPr lang="tr-TR" kern="100" dirty="0">
              <a:latin typeface="Calibri" panose="020F0502020204030204" pitchFamily="34" charset="0"/>
              <a:ea typeface="Calibri" panose="020F0502020204030204" pitchFamily="34" charset="0"/>
            </a:endParaRPr>
          </a:p>
          <a:p>
            <a:endParaRPr lang="tr-TR" dirty="0"/>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Tree>
    <p:extLst>
      <p:ext uri="{BB962C8B-B14F-4D97-AF65-F5344CB8AC3E}">
        <p14:creationId xmlns:p14="http://schemas.microsoft.com/office/powerpoint/2010/main" val="73866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0" y="851648"/>
            <a:ext cx="10820400" cy="5367038"/>
          </a:xfrm>
        </p:spPr>
        <p:txBody>
          <a:bodyPr/>
          <a:lstStyle/>
          <a:p>
            <a:pPr marL="0" indent="0">
              <a:buNone/>
            </a:pPr>
            <a:endParaRPr lang="tr-TR" dirty="0">
              <a:latin typeface="Times New Roman" panose="02020603050405020304" pitchFamily="18" charset="0"/>
              <a:cs typeface="Times New Roman" panose="02020603050405020304" pitchFamily="18" charset="0"/>
            </a:endParaRPr>
          </a:p>
          <a:p>
            <a:pPr algn="just"/>
            <a:r>
              <a:rPr lang="tr-TR" dirty="0">
                <a:latin typeface="Times New Roman" panose="02020603050405020304" pitchFamily="18" charset="0"/>
                <a:cs typeface="Times New Roman" panose="02020603050405020304" pitchFamily="18" charset="0"/>
              </a:rPr>
              <a:t>Fakülte, yüksekokul ya da meslek yüksekokulu bünyesinde </a:t>
            </a:r>
            <a:r>
              <a:rPr lang="tr-TR" b="1" dirty="0">
                <a:latin typeface="Times New Roman" panose="02020603050405020304" pitchFamily="18" charset="0"/>
                <a:cs typeface="Times New Roman" panose="02020603050405020304" pitchFamily="18" charset="0"/>
              </a:rPr>
              <a:t>Öğrenci Destek Birimi</a:t>
            </a:r>
            <a:r>
              <a:rPr lang="tr-TR" dirty="0">
                <a:latin typeface="Times New Roman" panose="02020603050405020304" pitchFamily="18" charset="0"/>
                <a:cs typeface="Times New Roman" panose="02020603050405020304" pitchFamily="18" charset="0"/>
              </a:rPr>
              <a:t>nin ayrı birer komisyonu bulunmaktadır. </a:t>
            </a:r>
          </a:p>
          <a:p>
            <a:pPr algn="just"/>
            <a:r>
              <a:rPr lang="tr-TR" dirty="0">
                <a:latin typeface="Times New Roman" panose="02020603050405020304" pitchFamily="18" charset="0"/>
                <a:cs typeface="Times New Roman" panose="02020603050405020304" pitchFamily="18" charset="0"/>
              </a:rPr>
              <a:t>Her birim, </a:t>
            </a:r>
            <a:r>
              <a:rPr lang="tr-TR" b="1" dirty="0">
                <a:latin typeface="Times New Roman" panose="02020603050405020304" pitchFamily="18" charset="0"/>
                <a:cs typeface="Times New Roman" panose="02020603050405020304" pitchFamily="18" charset="0"/>
              </a:rPr>
              <a:t>Öğrenci Destek Birimi Yönetim Kurulu</a:t>
            </a:r>
            <a:r>
              <a:rPr lang="tr-TR" dirty="0">
                <a:latin typeface="Times New Roman" panose="02020603050405020304" pitchFamily="18" charset="0"/>
                <a:cs typeface="Times New Roman" panose="02020603050405020304" pitchFamily="18" charset="0"/>
              </a:rPr>
              <a:t>na bağlıdır. İlgili kurul, geneli ruh sağlığı alanında çalışmalar yapan öğretim elemanları ile idari işleyişte rol alabilecek farklı birimlerin idari yöneticilerinden oluşmaktadır.</a:t>
            </a:r>
          </a:p>
          <a:p>
            <a:pPr algn="just"/>
            <a:r>
              <a:rPr lang="tr-TR" dirty="0">
                <a:latin typeface="Times New Roman" panose="02020603050405020304" pitchFamily="18" charset="0"/>
                <a:cs typeface="Times New Roman" panose="02020603050405020304" pitchFamily="18" charset="0"/>
              </a:rPr>
              <a:t>Öğrenci Destek Birimleri, kendi internet sayfalarında ayrı bir sekme olarak eklemişler, birimler için sosyal medya hesapları oluşturmuşlar ve öğrencilerle iletişimi sağlamak amacıyla e-posta adresleri almışlardır.</a:t>
            </a:r>
          </a:p>
          <a:p>
            <a:pPr algn="just"/>
            <a:r>
              <a:rPr lang="tr-TR" dirty="0">
                <a:latin typeface="Times New Roman" panose="02020603050405020304" pitchFamily="18" charset="0"/>
                <a:cs typeface="Times New Roman" panose="02020603050405020304" pitchFamily="18" charset="0"/>
              </a:rPr>
              <a:t>Bazı akademik departmanlarda öğrenci temsilcileri seçilmekte ve bu temsilciler öğrencilerin taleplerini, şikayetlerini iletmek üzere birim toplantılarına katılmaktadırlar. </a:t>
            </a:r>
          </a:p>
          <a:p>
            <a:pPr marL="0" indent="0" algn="just">
              <a:buNone/>
            </a:pPr>
            <a:endParaRPr lang="tr-TR" dirty="0">
              <a:solidFill>
                <a:srgbClr val="FF0000"/>
              </a:solidFill>
              <a:latin typeface="Times New Roman" panose="02020603050405020304" pitchFamily="18" charset="0"/>
              <a:cs typeface="Times New Roman" panose="02020603050405020304" pitchFamily="18" charset="0"/>
            </a:endParaRPr>
          </a:p>
          <a:p>
            <a:pPr marL="0" indent="0" algn="just">
              <a:buNone/>
            </a:pPr>
            <a:r>
              <a:rPr lang="tr-TR" dirty="0">
                <a:solidFill>
                  <a:srgbClr val="FF0000"/>
                </a:solidFill>
                <a:latin typeface="Times New Roman" panose="02020603050405020304" pitchFamily="18" charset="0"/>
                <a:cs typeface="Times New Roman" panose="02020603050405020304" pitchFamily="18" charset="0"/>
              </a:rPr>
              <a:t>(NOT: Bu kısma her fakülte/yüksekokul/meslek yüksekokulu kendi ÖDB uygulamalarını yazabilir)</a:t>
            </a:r>
          </a:p>
          <a:p>
            <a:pPr marL="0" indent="0" algn="just">
              <a:buNone/>
            </a:pPr>
            <a:endParaRPr lang="tr-TR" dirty="0">
              <a:latin typeface="Times New Roman" panose="02020603050405020304" pitchFamily="18" charset="0"/>
              <a:cs typeface="Times New Roman" panose="02020603050405020304" pitchFamily="18" charset="0"/>
            </a:endParaRPr>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56</a:t>
            </a:fld>
            <a:endParaRPr lang="tr-TR"/>
          </a:p>
        </p:txBody>
      </p:sp>
    </p:spTree>
    <p:extLst>
      <p:ext uri="{BB962C8B-B14F-4D97-AF65-F5344CB8AC3E}">
        <p14:creationId xmlns:p14="http://schemas.microsoft.com/office/powerpoint/2010/main" val="2477904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0" y="764373"/>
            <a:ext cx="10717306" cy="1293028"/>
          </a:xfrm>
        </p:spPr>
        <p:txBody>
          <a:bodyPr>
            <a:normAutofit/>
          </a:bodyPr>
          <a:lstStyle/>
          <a:p>
            <a:pPr algn="ctr"/>
            <a:r>
              <a:rPr lang="tr-TR" sz="3200" b="1" cap="none" dirty="0">
                <a:solidFill>
                  <a:prstClr val="black"/>
                </a:solidFill>
                <a:ea typeface="+mn-ea"/>
                <a:cs typeface="+mn-cs"/>
              </a:rPr>
              <a:t>KARİYER PLANLAMA VE UYGULAMA MERKEZİ</a:t>
            </a:r>
          </a:p>
        </p:txBody>
      </p:sp>
      <p:sp>
        <p:nvSpPr>
          <p:cNvPr id="3" name="İçerik Yer Tutucusu 2"/>
          <p:cNvSpPr>
            <a:spLocks noGrp="1"/>
          </p:cNvSpPr>
          <p:nvPr>
            <p:ph idx="1"/>
          </p:nvPr>
        </p:nvSpPr>
        <p:spPr>
          <a:xfrm>
            <a:off x="685800" y="1783976"/>
            <a:ext cx="10820400" cy="4751295"/>
          </a:xfrm>
        </p:spPr>
        <p:txBody>
          <a:bodyPr>
            <a:normAutofit lnSpcReduction="10000"/>
          </a:bodyPr>
          <a:lstStyle/>
          <a:p>
            <a:pPr marL="0" indent="0">
              <a:buNone/>
            </a:pPr>
            <a:r>
              <a:rPr lang="tr-TR" sz="1800" dirty="0"/>
              <a:t>Merkezin amaçları şunlardır:</a:t>
            </a:r>
          </a:p>
          <a:p>
            <a:pPr marL="0" indent="0">
              <a:buNone/>
            </a:pPr>
            <a:r>
              <a:rPr lang="tr-TR" sz="1800" dirty="0"/>
              <a:t>a) Üniversitenin ilgili birimlerinin ve tüm akademik programlarının iş birliğiyle kariyer danışmanlığı alanında araştırmalar yapmak; Üniversite öğrencilerinin kariyer planlamalarına; Üniversiteden çalışma yaşamına geçişlerinde uyum sağlayabilmelerine ve mezuniyet sonrasında kendi özelliklerine uygun işlere yerleşmelerine, kariyer psikolojik danışmanlığı yoluyla yardımcı olmak.</a:t>
            </a:r>
          </a:p>
          <a:p>
            <a:pPr marL="0" indent="0">
              <a:buNone/>
            </a:pPr>
            <a:r>
              <a:rPr lang="tr-TR" sz="1800" dirty="0"/>
              <a:t>b) Gerektiğinde Pamukkale Üniversitesi Sürekli Eğitim Uygulama ve Araştırma Merkezi ile iş birliği içinde Üniversitenin öğrencilerine ve mezunlarına, mesleki yeterliklerini artırmalarına ve alanlarındaki yeni gelişmeleri takip etmelerine yönelik eğitimler vermek.</a:t>
            </a:r>
          </a:p>
          <a:p>
            <a:pPr marL="0" indent="0">
              <a:buNone/>
            </a:pPr>
            <a:r>
              <a:rPr lang="tr-TR" sz="1800" dirty="0"/>
              <a:t>c) Mezunlara ve Üniversiteye değer katacak çalışmaların yapılabilmesine imkân sağlamak üzere, Üniversite ile mezunlar arasında bir iletişim birimi ve kanalı oluşturmak.</a:t>
            </a:r>
          </a:p>
          <a:p>
            <a:pPr marL="0" indent="0">
              <a:buNone/>
            </a:pPr>
            <a:r>
              <a:rPr lang="tr-TR" sz="1800" dirty="0"/>
              <a:t>d) Üniversite öğrencilerinin staj yapabilecekleri kurum sayısını artırarak, öğrencilerin staj yapabilecekleri kurumlarla bağlantılar kurmalarını sağlamak.</a:t>
            </a:r>
          </a:p>
          <a:p>
            <a:pPr marL="0" indent="0">
              <a:buNone/>
            </a:pPr>
            <a:r>
              <a:rPr lang="tr-TR" sz="1800" dirty="0"/>
              <a:t>e) Üniversite öğrencilerinin ve mezunlarının kariyer gelişim süreçlerine ilişkin izleme çalışmalarını yapmak.</a:t>
            </a:r>
          </a:p>
          <a:p>
            <a:pPr marL="0" indent="0">
              <a:buNone/>
            </a:pPr>
            <a:endParaRPr lang="tr-TR" sz="1800" dirty="0"/>
          </a:p>
          <a:p>
            <a:pPr marL="0" indent="0">
              <a:buNone/>
            </a:pPr>
            <a:r>
              <a:rPr lang="tr-TR" sz="1800" dirty="0"/>
              <a:t>Merkez faaliyetlerine </a:t>
            </a:r>
            <a:r>
              <a:rPr lang="tr-TR" sz="1800" dirty="0">
                <a:hlinkClick r:id="rId2"/>
              </a:rPr>
              <a:t>https://www.pau.edu.tr/kariyer/tr</a:t>
            </a:r>
            <a:r>
              <a:rPr lang="tr-TR" sz="1800" dirty="0"/>
              <a:t> üzerinden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57</a:t>
            </a:fld>
            <a:endParaRPr lang="tr-TR"/>
          </a:p>
        </p:txBody>
      </p:sp>
    </p:spTree>
    <p:extLst>
      <p:ext uri="{BB962C8B-B14F-4D97-AF65-F5344CB8AC3E}">
        <p14:creationId xmlns:p14="http://schemas.microsoft.com/office/powerpoint/2010/main" val="3625158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58</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59</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FAKÜLTELER</a:t>
            </a:r>
          </a:p>
        </p:txBody>
      </p:sp>
      <p:sp>
        <p:nvSpPr>
          <p:cNvPr id="3" name="İçerik Yer Tutucusu 2"/>
          <p:cNvSpPr>
            <a:spLocks noGrp="1"/>
          </p:cNvSpPr>
          <p:nvPr>
            <p:ph idx="1"/>
          </p:nvPr>
        </p:nvSpPr>
        <p:spPr>
          <a:xfrm>
            <a:off x="4286251" y="1671638"/>
            <a:ext cx="7219949" cy="4957762"/>
          </a:xfrm>
        </p:spPr>
        <p:txBody>
          <a:bodyPr numCol="2">
            <a:noAutofit/>
          </a:bodyPr>
          <a:lstStyle/>
          <a:p>
            <a:pPr marL="0" indent="0" algn="r">
              <a:lnSpc>
                <a:spcPct val="170000"/>
              </a:lnSpc>
              <a:buNone/>
            </a:pPr>
            <a:r>
              <a:rPr lang="tr-TR" sz="1400" dirty="0">
                <a:solidFill>
                  <a:schemeClr val="tx1"/>
                </a:solidFill>
              </a:rPr>
              <a:t>Diş Hekimliği Fakültesi</a:t>
            </a:r>
          </a:p>
          <a:p>
            <a:pPr marL="0" indent="0" algn="r">
              <a:lnSpc>
                <a:spcPct val="170000"/>
              </a:lnSpc>
              <a:buNone/>
            </a:pPr>
            <a:r>
              <a:rPr lang="tr-TR" sz="1400" dirty="0">
                <a:solidFill>
                  <a:schemeClr val="tx1"/>
                </a:solidFill>
              </a:rPr>
              <a:t>Eğitim Fakültesi</a:t>
            </a:r>
          </a:p>
          <a:p>
            <a:pPr marL="0" indent="0" algn="r">
              <a:lnSpc>
                <a:spcPct val="170000"/>
              </a:lnSpc>
              <a:buNone/>
            </a:pPr>
            <a:r>
              <a:rPr lang="tr-TR" sz="1400" dirty="0"/>
              <a:t>İnsan ve Toplum Bilimleri </a:t>
            </a:r>
            <a:r>
              <a:rPr lang="tr-TR" sz="1400" dirty="0">
                <a:solidFill>
                  <a:schemeClr val="tx1"/>
                </a:solidFill>
              </a:rPr>
              <a:t>Fakültesi</a:t>
            </a:r>
          </a:p>
          <a:p>
            <a:pPr marL="0" indent="0" algn="r">
              <a:lnSpc>
                <a:spcPct val="170000"/>
              </a:lnSpc>
              <a:buNone/>
            </a:pPr>
            <a:r>
              <a:rPr lang="tr-TR" sz="1400" dirty="0">
                <a:solidFill>
                  <a:schemeClr val="tx1"/>
                </a:solidFill>
              </a:rPr>
              <a:t>Fen Fakültesi</a:t>
            </a:r>
          </a:p>
          <a:p>
            <a:pPr marL="0" indent="0" algn="r">
              <a:lnSpc>
                <a:spcPct val="170000"/>
              </a:lnSpc>
              <a:buNone/>
            </a:pPr>
            <a:r>
              <a:rPr lang="tr-TR" sz="1400" dirty="0"/>
              <a:t>Fizyoterapi ve Rehabilitasyon Fakültesi </a:t>
            </a:r>
            <a:endParaRPr lang="tr-TR" sz="1400" dirty="0">
              <a:solidFill>
                <a:schemeClr val="tx1"/>
              </a:solidFill>
            </a:endParaRPr>
          </a:p>
          <a:p>
            <a:pPr marL="0" indent="0" algn="r">
              <a:lnSpc>
                <a:spcPct val="170000"/>
              </a:lnSpc>
              <a:buNone/>
            </a:pPr>
            <a:r>
              <a:rPr lang="tr-TR" sz="1400" dirty="0">
                <a:solidFill>
                  <a:schemeClr val="tx1"/>
                </a:solidFill>
              </a:rPr>
              <a:t>İktisadi ve İdari Bilimler Fakültesi</a:t>
            </a:r>
          </a:p>
          <a:p>
            <a:pPr marL="0" indent="0" algn="r">
              <a:lnSpc>
                <a:spcPct val="170000"/>
              </a:lnSpc>
              <a:buNone/>
            </a:pPr>
            <a:r>
              <a:rPr lang="tr-TR" sz="1400" dirty="0">
                <a:solidFill>
                  <a:schemeClr val="tx1"/>
                </a:solidFill>
              </a:rPr>
              <a:t>Hukuk Fakültesi</a:t>
            </a:r>
          </a:p>
          <a:p>
            <a:pPr marL="0" indent="0" algn="r">
              <a:lnSpc>
                <a:spcPct val="170000"/>
              </a:lnSpc>
              <a:buNone/>
            </a:pPr>
            <a:r>
              <a:rPr lang="tr-TR" sz="1400" dirty="0">
                <a:solidFill>
                  <a:schemeClr val="tx1"/>
                </a:solidFill>
              </a:rPr>
              <a:t>İlahiyat Fakültesi</a:t>
            </a:r>
          </a:p>
          <a:p>
            <a:pPr marL="0" indent="0" algn="r">
              <a:lnSpc>
                <a:spcPct val="170000"/>
              </a:lnSpc>
              <a:buNone/>
            </a:pPr>
            <a:r>
              <a:rPr lang="tr-TR" sz="1400" dirty="0">
                <a:solidFill>
                  <a:schemeClr val="tx1"/>
                </a:solidFill>
              </a:rPr>
              <a:t>İletişim Fakültesi</a:t>
            </a:r>
          </a:p>
          <a:p>
            <a:pPr marL="0" indent="0" algn="r">
              <a:lnSpc>
                <a:spcPct val="170000"/>
              </a:lnSpc>
              <a:buNone/>
            </a:pPr>
            <a:r>
              <a:rPr lang="tr-TR" sz="1400" dirty="0">
                <a:solidFill>
                  <a:schemeClr val="tx1"/>
                </a:solidFill>
              </a:rPr>
              <a:t>Mimarlık ve Tasarım Fakültesi</a:t>
            </a:r>
          </a:p>
          <a:p>
            <a:pPr marL="0" indent="0" algn="r">
              <a:lnSpc>
                <a:spcPct val="170000"/>
              </a:lnSpc>
              <a:buNone/>
            </a:pPr>
            <a:endParaRPr lang="tr-TR" sz="1400" dirty="0"/>
          </a:p>
          <a:p>
            <a:pPr marL="0" indent="0" algn="r">
              <a:lnSpc>
                <a:spcPct val="170000"/>
              </a:lnSpc>
              <a:buNone/>
            </a:pPr>
            <a:endParaRPr lang="tr-TR" sz="1400" dirty="0"/>
          </a:p>
          <a:p>
            <a:pPr marL="0" indent="0" algn="r">
              <a:lnSpc>
                <a:spcPct val="170000"/>
              </a:lnSpc>
              <a:buNone/>
            </a:pPr>
            <a:r>
              <a:rPr lang="tr-TR" sz="1400" dirty="0"/>
              <a:t>Mühendislik Fakültesi</a:t>
            </a:r>
          </a:p>
          <a:p>
            <a:pPr marL="0" indent="0" algn="r">
              <a:lnSpc>
                <a:spcPct val="170000"/>
              </a:lnSpc>
              <a:buNone/>
            </a:pPr>
            <a:r>
              <a:rPr lang="tr-TR" sz="1400" dirty="0"/>
              <a:t>Müzik ve Sahne Sanatları Fakültesi</a:t>
            </a:r>
          </a:p>
          <a:p>
            <a:pPr marL="0" indent="0" algn="r">
              <a:lnSpc>
                <a:spcPct val="170000"/>
              </a:lnSpc>
              <a:buNone/>
            </a:pPr>
            <a:r>
              <a:rPr lang="tr-TR" sz="1400" dirty="0"/>
              <a:t>Sağlık Bilimleri Fakültesi</a:t>
            </a:r>
          </a:p>
          <a:p>
            <a:pPr marL="0" indent="0" algn="r">
              <a:lnSpc>
                <a:spcPct val="170000"/>
              </a:lnSpc>
              <a:buNone/>
            </a:pPr>
            <a:r>
              <a:rPr lang="tr-TR" sz="1400" dirty="0"/>
              <a:t>Spor Bilimleri Fakültesi</a:t>
            </a:r>
          </a:p>
          <a:p>
            <a:pPr marL="0" indent="0" algn="r">
              <a:lnSpc>
                <a:spcPct val="170000"/>
              </a:lnSpc>
              <a:buNone/>
            </a:pPr>
            <a:r>
              <a:rPr lang="tr-TR" sz="1400" dirty="0"/>
              <a:t>Teknik Eğitim Fakültesi</a:t>
            </a:r>
          </a:p>
          <a:p>
            <a:pPr marL="0" indent="0" algn="r">
              <a:lnSpc>
                <a:spcPct val="170000"/>
              </a:lnSpc>
              <a:buNone/>
            </a:pPr>
            <a:r>
              <a:rPr lang="tr-TR" sz="1400" dirty="0"/>
              <a:t>Teknoloji Fakültesi</a:t>
            </a:r>
          </a:p>
          <a:p>
            <a:pPr marL="0" indent="0" algn="r">
              <a:lnSpc>
                <a:spcPct val="170000"/>
              </a:lnSpc>
              <a:buNone/>
            </a:pPr>
            <a:r>
              <a:rPr lang="tr-TR" sz="1400" dirty="0"/>
              <a:t>Tıp Fakültesi</a:t>
            </a:r>
          </a:p>
          <a:p>
            <a:pPr marL="0" indent="0" algn="r">
              <a:lnSpc>
                <a:spcPct val="170000"/>
              </a:lnSpc>
              <a:buNone/>
            </a:pPr>
            <a:r>
              <a:rPr lang="tr-TR" sz="1400" dirty="0"/>
              <a:t>Turizm Fakültesi</a:t>
            </a:r>
          </a:p>
          <a:p>
            <a:pPr marL="0" indent="0" algn="r">
              <a:lnSpc>
                <a:spcPct val="170000"/>
              </a:lnSpc>
              <a:buNone/>
            </a:pPr>
            <a:r>
              <a:rPr lang="tr-TR" sz="1400" dirty="0"/>
              <a:t>Uygulamalı Bilimler Fakültesi</a:t>
            </a:r>
          </a:p>
          <a:p>
            <a:pPr marL="0" indent="0" algn="r">
              <a:lnSpc>
                <a:spcPct val="170000"/>
              </a:lnSpc>
              <a:buNone/>
            </a:pPr>
            <a:r>
              <a:rPr lang="tr-TR" sz="14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60</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62</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E27743-443D-4DF7-915A-5B32F8FB4325}"/>
              </a:ext>
            </a:extLst>
          </p:cNvPr>
          <p:cNvSpPr>
            <a:spLocks noGrp="1"/>
          </p:cNvSpPr>
          <p:nvPr>
            <p:ph type="title"/>
          </p:nvPr>
        </p:nvSpPr>
        <p:spPr/>
        <p:txBody>
          <a:bodyPr/>
          <a:lstStyle/>
          <a:p>
            <a:pPr algn="ctr"/>
            <a:r>
              <a:rPr lang="tr-TR" dirty="0"/>
              <a:t>KAMPÜSTE TEMASSIZ ÖDEME</a:t>
            </a:r>
          </a:p>
        </p:txBody>
      </p:sp>
      <p:sp>
        <p:nvSpPr>
          <p:cNvPr id="3" name="İçerik Yer Tutucusu 2">
            <a:extLst>
              <a:ext uri="{FF2B5EF4-FFF2-40B4-BE49-F238E27FC236}">
                <a16:creationId xmlns:a16="http://schemas.microsoft.com/office/drawing/2014/main" id="{B6DFF431-2101-4A51-8654-42EDC965F90A}"/>
              </a:ext>
            </a:extLst>
          </p:cNvPr>
          <p:cNvSpPr>
            <a:spLocks noGrp="1"/>
          </p:cNvSpPr>
          <p:nvPr>
            <p:ph idx="1"/>
          </p:nvPr>
        </p:nvSpPr>
        <p:spPr>
          <a:xfrm>
            <a:off x="685800" y="1700784"/>
            <a:ext cx="10820400" cy="4024125"/>
          </a:xfrm>
        </p:spPr>
        <p:txBody>
          <a:bodyPr>
            <a:normAutofit/>
          </a:bodyPr>
          <a:lstStyle/>
          <a:p>
            <a:r>
              <a:rPr lang="tr-TR" b="1" dirty="0">
                <a:solidFill>
                  <a:schemeClr val="accent6">
                    <a:lumMod val="50000"/>
                  </a:schemeClr>
                </a:solidFill>
              </a:rPr>
              <a:t>HALKBANK KAMPÜSTE UYGULAMASI</a:t>
            </a:r>
          </a:p>
          <a:p>
            <a:r>
              <a:rPr lang="tr-TR" dirty="0">
                <a:latin typeface="Candara" panose="020E0502030303020204" pitchFamily="34" charset="0"/>
              </a:rPr>
              <a:t>Mobil uygulama içindeki </a:t>
            </a:r>
            <a:r>
              <a:rPr lang="tr-TR" dirty="0" err="1">
                <a:latin typeface="Candara" panose="020E0502030303020204" pitchFamily="34" charset="0"/>
              </a:rPr>
              <a:t>karekod</a:t>
            </a:r>
            <a:r>
              <a:rPr lang="tr-TR" dirty="0">
                <a:latin typeface="Candara" panose="020E0502030303020204" pitchFamily="34" charset="0"/>
              </a:rPr>
              <a:t> ile kampüs içerisindeki yemekhane, kafeler, kantin, sosyal tesisler gibi noktalarda tüm ödemeler artık tek bir uygulamadan yapılabileceksin.</a:t>
            </a:r>
          </a:p>
          <a:p>
            <a:r>
              <a:rPr lang="tr-TR" dirty="0">
                <a:latin typeface="Candara" panose="020E0502030303020204" pitchFamily="34" charset="0"/>
              </a:rPr>
              <a:t>PAÜ yemekhanelerindeki menüler hakkında bilgi edinme, doluluk oranlarını takip etme, rezervasyon yapabilme gibi olanaklarla birlikte sağlık, kültür, spor ve sanat ile ilgili içerikler, etkinlikler, duyurular, kampüs içi anlık bildirimler de bu uygulama içinde yer alıyor.</a:t>
            </a:r>
          </a:p>
          <a:p>
            <a:r>
              <a:rPr lang="tr-TR" dirty="0">
                <a:latin typeface="Candara" panose="020E0502030303020204" pitchFamily="34" charset="0"/>
              </a:rPr>
              <a:t>Halkbank Kampüste uygulamasının indirilmesi ve Pusula Bilgi Sistemi’nde yer alan aşağıdaki linkten Temassız Ödeme ile ilgili metnin onaylanması ile işlemler otomatik olarak gerçekleştirilecek.</a:t>
            </a:r>
          </a:p>
          <a:p>
            <a:r>
              <a:rPr lang="tr-TR" dirty="0">
                <a:latin typeface="Candara" panose="020E0502030303020204" pitchFamily="34" charset="0"/>
              </a:rPr>
              <a:t>https://pusula.pau.edu.tr/yemekOnay.aspx</a:t>
            </a:r>
          </a:p>
        </p:txBody>
      </p:sp>
      <p:sp>
        <p:nvSpPr>
          <p:cNvPr id="4" name="Slayt Numarası Yer Tutucusu 3">
            <a:extLst>
              <a:ext uri="{FF2B5EF4-FFF2-40B4-BE49-F238E27FC236}">
                <a16:creationId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64</a:t>
            </a:fld>
            <a:endParaRPr lang="tr-TR"/>
          </a:p>
        </p:txBody>
      </p:sp>
    </p:spTree>
    <p:extLst>
      <p:ext uri="{BB962C8B-B14F-4D97-AF65-F5344CB8AC3E}">
        <p14:creationId xmlns:p14="http://schemas.microsoft.com/office/powerpoint/2010/main" val="4059987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Pamukkale Üniversitesi Kınıklı Yerleşkesi yemekhane binasında öğrenciler için yeşil salon ve beyaz salon olmak üzere iki salonda hizmet verilmektedir. Beyaz ve yeşil salonda önceden rezervasyon yaptırdıysan yemeğini 25 TL’ye yiyebilirsin, eğer rezervasyonun yoksa 50 TL ödemen gerekir.</a:t>
            </a:r>
          </a:p>
          <a:p>
            <a:pPr marL="0" indent="0">
              <a:buNone/>
            </a:pPr>
            <a:r>
              <a:rPr lang="tr-TR" sz="1800" dirty="0"/>
              <a:t>Halkbank Kampüste uygulaması üzerinden rezervasyonu en geç bir önceki gün saat 22.00 saatine kadar alabilirsin. </a:t>
            </a:r>
          </a:p>
          <a:p>
            <a:pPr marL="0" indent="0">
              <a:buNone/>
            </a:pPr>
            <a:endParaRPr lang="tr-TR" sz="1800" b="1" dirty="0"/>
          </a:p>
          <a:p>
            <a:pPr marL="0" indent="0">
              <a:buNone/>
            </a:pPr>
            <a:endParaRPr lang="tr-TR" sz="1800" b="1" dirty="0"/>
          </a:p>
          <a:p>
            <a:pPr marL="0" indent="0">
              <a:buNone/>
            </a:pPr>
            <a:endParaRPr lang="tr-TR" sz="1800" b="1" dirty="0"/>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65</a:t>
            </a:fld>
            <a:endParaRPr lang="tr-TR"/>
          </a:p>
        </p:txBody>
      </p:sp>
      <p:pic>
        <p:nvPicPr>
          <p:cNvPr id="4" name="Resim 3"/>
          <p:cNvPicPr>
            <a:picLocks noChangeAspect="1"/>
          </p:cNvPicPr>
          <p:nvPr/>
        </p:nvPicPr>
        <p:blipFill>
          <a:blip r:embed="rId2"/>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66</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67</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68</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3804264" y="1940717"/>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3804265" y="1520148"/>
            <a:ext cx="2477664"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69</a:t>
            </a:fld>
            <a:endParaRPr lang="tr-T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4"/>
          <a:stretch>
            <a:fillRect/>
          </a:stretch>
        </p:blipFill>
        <p:spPr>
          <a:xfrm>
            <a:off x="7546594" y="4086824"/>
            <a:ext cx="2771706" cy="195002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7726681" y="1520148"/>
            <a:ext cx="2103120"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6300" y="194071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70</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71</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72</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893100"/>
          </a:xfrm>
          <a:prstGeom prst="rect">
            <a:avLst/>
          </a:prstGeom>
          <a:noFill/>
        </p:spPr>
        <p:txBody>
          <a:bodyPr wrap="square" rtlCol="0">
            <a:spAutoFit/>
          </a:bodyPr>
          <a:lstStyle/>
          <a:p>
            <a:pPr algn="just"/>
            <a:r>
              <a:rPr lang="tr-TR" sz="1400" dirty="0"/>
              <a:t>Daha yeşil bir yerleşke ve sürdürülebilir çevre adına Pamukkale Üniversitesi olarak yerleşkemiz içerisinde iki noktaya “Mobil Atık Getirme Ünitesi” yerleştirilmiştir. İlki Merkez Yemekhane önü diğeri ise üniversite hastanemizin poliklinikler</a:t>
            </a:r>
          </a:p>
          <a:p>
            <a:pPr algn="just"/>
            <a:r>
              <a:rPr lang="tr-TR" sz="1400" dirty="0"/>
              <a:t>bölgesine konumlandırılmıştır.</a:t>
            </a:r>
          </a:p>
          <a:p>
            <a:pPr algn="just"/>
            <a:endParaRPr lang="tr-TR" sz="1400" dirty="0"/>
          </a:p>
          <a:p>
            <a:pPr algn="just"/>
            <a:r>
              <a:rPr lang="tr-TR" sz="1400" dirty="0"/>
              <a:t>Ayrıca 22 ayrı noktaya yerleştirilen</a:t>
            </a:r>
          </a:p>
          <a:p>
            <a:pPr algn="just"/>
            <a:r>
              <a:rPr lang="tr-TR" sz="1400" dirty="0"/>
              <a:t>yıpranma ve aşınmaya karşı dayanıklı, yüzde yüz</a:t>
            </a:r>
          </a:p>
          <a:p>
            <a:pPr algn="just"/>
            <a:r>
              <a:rPr lang="tr-TR" sz="1400" dirty="0"/>
              <a:t>sızdırmazlık özelliğine sahip 2 bin 200 litre kapasiteli</a:t>
            </a:r>
          </a:p>
          <a:p>
            <a:pPr algn="just"/>
            <a:r>
              <a:rPr lang="tr-TR" sz="1400" dirty="0"/>
              <a:t>hidrolik sistem yeraltı çöp konteynerleri ile kötü koku ve görüntü kirliliğinin önüne geçilmesi planlanmıştır.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73</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74</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75</a:t>
            </a:fld>
            <a:endParaRPr lang="tr-TR"/>
          </a:p>
        </p:txBody>
      </p:sp>
      <p:sp>
        <p:nvSpPr>
          <p:cNvPr id="5" name="Dikdörtgen 4"/>
          <p:cNvSpPr/>
          <p:nvPr/>
        </p:nvSpPr>
        <p:spPr>
          <a:xfrm>
            <a:off x="5382185" y="1035578"/>
            <a:ext cx="6096000" cy="646331"/>
          </a:xfrm>
          <a:prstGeom prst="rect">
            <a:avLst/>
          </a:prstGeom>
        </p:spPr>
        <p:txBody>
          <a:bodyPr>
            <a:spAutoFit/>
          </a:bodyPr>
          <a:lstStyle/>
          <a:p>
            <a:r>
              <a:rPr lang="tr-TR" b="1" dirty="0"/>
              <a:t>Kariyer Planlama Uygulama Ve Araştırma Merkezi (KARMER)  </a:t>
            </a:r>
          </a:p>
        </p:txBody>
      </p:sp>
      <p:sp>
        <p:nvSpPr>
          <p:cNvPr id="3" name="Dikdörtgen 2"/>
          <p:cNvSpPr/>
          <p:nvPr/>
        </p:nvSpPr>
        <p:spPr>
          <a:xfrm>
            <a:off x="726141" y="2798820"/>
            <a:ext cx="6096000" cy="2031325"/>
          </a:xfrm>
          <a:prstGeom prst="rect">
            <a:avLst/>
          </a:prstGeom>
        </p:spPr>
        <p:txBody>
          <a:bodyPr>
            <a:spAutoFit/>
          </a:bodyPr>
          <a:lstStyle/>
          <a:p>
            <a:r>
              <a:rPr lang="tr-TR" dirty="0">
                <a:solidFill>
                  <a:srgbClr val="212529"/>
                </a:solidFill>
                <a:latin typeface="inherit"/>
              </a:rPr>
              <a:t>Üniversitemiz bünyesinde Kariyer Destek hizmeti vermektedir. Yetenek Kapısı üzerinden kayıt ve başvuru yapıldığı taktirde, </a:t>
            </a:r>
            <a:r>
              <a:rPr lang="tr-TR" dirty="0" err="1">
                <a:solidFill>
                  <a:srgbClr val="212529"/>
                </a:solidFill>
                <a:latin typeface="inherit"/>
              </a:rPr>
              <a:t>KARMER’den</a:t>
            </a:r>
            <a:r>
              <a:rPr lang="tr-TR" dirty="0">
                <a:solidFill>
                  <a:srgbClr val="212529"/>
                </a:solidFill>
                <a:latin typeface="inherit"/>
              </a:rPr>
              <a:t> alınacak randevu ile Kariyer Destek hizmeti alınabilmektedir. </a:t>
            </a:r>
            <a:r>
              <a:rPr lang="tr-TR" dirty="0" err="1">
                <a:solidFill>
                  <a:srgbClr val="212529"/>
                </a:solidFill>
                <a:latin typeface="inherit"/>
              </a:rPr>
              <a:t>KARMER’in</a:t>
            </a:r>
            <a:r>
              <a:rPr lang="tr-TR" dirty="0">
                <a:solidFill>
                  <a:srgbClr val="212529"/>
                </a:solidFill>
                <a:latin typeface="inherit"/>
              </a:rPr>
              <a:t> web sayfası aynı zamanda güncel kariyer etkinliklerini ve staj duyurularını da paylaşmaktadır. </a:t>
            </a:r>
          </a:p>
          <a:p>
            <a:r>
              <a:rPr lang="tr-TR" dirty="0">
                <a:solidFill>
                  <a:srgbClr val="212529"/>
                </a:solidFill>
                <a:latin typeface="inherit"/>
              </a:rPr>
              <a:t>Erişim için: </a:t>
            </a:r>
            <a:r>
              <a:rPr lang="tr-TR" dirty="0">
                <a:solidFill>
                  <a:srgbClr val="0D6EFD"/>
                </a:solidFill>
                <a:latin typeface="inherit"/>
                <a:hlinkClick r:id="rId2"/>
              </a:rPr>
              <a:t>https://www.pau.edu.tr/kariyer</a:t>
            </a:r>
            <a:endParaRPr lang="tr-TR" b="0" i="0" dirty="0">
              <a:solidFill>
                <a:srgbClr val="212529"/>
              </a:solidFill>
              <a:effectLst/>
              <a:latin typeface="inherit"/>
            </a:endParaRPr>
          </a:p>
        </p:txBody>
      </p:sp>
      <p:pic>
        <p:nvPicPr>
          <p:cNvPr id="4" name="Resim 3"/>
          <p:cNvPicPr>
            <a:picLocks noChangeAspect="1"/>
          </p:cNvPicPr>
          <p:nvPr/>
        </p:nvPicPr>
        <p:blipFill>
          <a:blip r:embed="rId3"/>
          <a:stretch>
            <a:fillRect/>
          </a:stretch>
        </p:blipFill>
        <p:spPr>
          <a:xfrm>
            <a:off x="7315200" y="2375648"/>
            <a:ext cx="3808606" cy="3092824"/>
          </a:xfrm>
          <a:prstGeom prst="rect">
            <a:avLst/>
          </a:prstGeom>
        </p:spPr>
      </p:pic>
    </p:spTree>
    <p:extLst>
      <p:ext uri="{BB962C8B-B14F-4D97-AF65-F5344CB8AC3E}">
        <p14:creationId xmlns:p14="http://schemas.microsoft.com/office/powerpoint/2010/main" val="4121990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OYUNCULAR»</a:t>
            </a:r>
            <a:endParaRPr lang="tr-TR" dirty="0"/>
          </a:p>
        </p:txBody>
      </p:sp>
      <p:pic>
        <p:nvPicPr>
          <p:cNvPr id="6" name="Resim 5">
            <a:extLst>
              <a:ext uri="{FF2B5EF4-FFF2-40B4-BE49-F238E27FC236}">
                <a16:creationId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14804" y="1100102"/>
            <a:ext cx="6979669" cy="369332"/>
          </a:xfrm>
          <a:prstGeom prst="rect">
            <a:avLst/>
          </a:prstGeom>
        </p:spPr>
        <p:txBody>
          <a:bodyPr wrap="square">
            <a:spAutoFit/>
          </a:bodyPr>
          <a:lstStyle/>
          <a:p>
            <a:r>
              <a:rPr lang="tr-TR" b="1" dirty="0"/>
              <a:t>YÜKSEKÖĞRETİMDE KALİTE GÜVENCE SİSTEMİNİN HEDEFİ</a:t>
            </a:r>
            <a:endParaRPr lang="tr-TR" dirty="0"/>
          </a:p>
        </p:txBody>
      </p:sp>
      <p:pic>
        <p:nvPicPr>
          <p:cNvPr id="2" name="Resim 1"/>
          <p:cNvPicPr>
            <a:picLocks noChangeAspect="1"/>
          </p:cNvPicPr>
          <p:nvPr/>
        </p:nvPicPr>
        <p:blipFill rotWithShape="1">
          <a:blip r:embed="rId2"/>
          <a:srcRect l="209" r="429"/>
          <a:stretch/>
        </p:blipFill>
        <p:spPr>
          <a:xfrm>
            <a:off x="790144" y="1469434"/>
            <a:ext cx="8732548" cy="3712166"/>
          </a:xfrm>
          <a:prstGeom prst="rect">
            <a:avLst/>
          </a:prstGeom>
        </p:spPr>
      </p:pic>
      <p:sp>
        <p:nvSpPr>
          <p:cNvPr id="4" name="Dikdörtgen 3"/>
          <p:cNvSpPr/>
          <p:nvPr/>
        </p:nvSpPr>
        <p:spPr>
          <a:xfrm>
            <a:off x="4214804" y="4673769"/>
            <a:ext cx="7758546" cy="1754326"/>
          </a:xfrm>
          <a:prstGeom prst="rect">
            <a:avLst/>
          </a:prstGeom>
        </p:spPr>
        <p:txBody>
          <a:bodyPr wrap="square">
            <a:spAutoFit/>
          </a:bodyPr>
          <a:lstStyle/>
          <a:p>
            <a:r>
              <a:rPr lang="tr-TR" dirty="0">
                <a:solidFill>
                  <a:srgbClr val="000000"/>
                </a:solidFill>
                <a:latin typeface="Arial-BoldMT"/>
              </a:rPr>
              <a:t>Yükseköğretim kurumlarında kalite güvence sisteminin en önemli boyutu; öğrencilerin hedeflenen yeterliliklere ulaşabilmesinin güvence altına alınmasıdır. </a:t>
            </a:r>
          </a:p>
          <a:p>
            <a:endParaRPr lang="tr-TR" b="1" dirty="0">
              <a:solidFill>
                <a:srgbClr val="000000"/>
              </a:solidFill>
              <a:latin typeface="Arial-BoldMT"/>
            </a:endParaRPr>
          </a:p>
          <a:p>
            <a:r>
              <a:rPr lang="tr-TR" dirty="0">
                <a:solidFill>
                  <a:srgbClr val="000000"/>
                </a:solidFill>
                <a:latin typeface="Arial-BoldMT"/>
              </a:rPr>
              <a:t>Bu nedenle öğrenciler </a:t>
            </a:r>
            <a:r>
              <a:rPr lang="tr-TR" dirty="0">
                <a:solidFill>
                  <a:srgbClr val="000000"/>
                </a:solidFill>
                <a:latin typeface="ArialMT"/>
              </a:rPr>
              <a:t>yükseköğretimde kalite güvencesi süreçlerinin en önemli paydaşlarından birisi olup süreçlere katılımı beklenmektedir.</a:t>
            </a:r>
          </a:p>
        </p:txBody>
      </p:sp>
    </p:spTree>
    <p:extLst>
      <p:ext uri="{BB962C8B-B14F-4D97-AF65-F5344CB8AC3E}">
        <p14:creationId xmlns:p14="http://schemas.microsoft.com/office/powerpoint/2010/main" val="25518761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78</a:t>
            </a:fld>
            <a:endParaRPr lang="tr-TR" dirty="0"/>
          </a:p>
        </p:txBody>
      </p:sp>
      <p:sp>
        <p:nvSpPr>
          <p:cNvPr id="3" name="Dikdörtgen 2"/>
          <p:cNvSpPr/>
          <p:nvPr/>
        </p:nvSpPr>
        <p:spPr>
          <a:xfrm>
            <a:off x="5168701" y="729972"/>
            <a:ext cx="5665695" cy="584775"/>
          </a:xfrm>
          <a:prstGeom prst="rect">
            <a:avLst/>
          </a:prstGeom>
        </p:spPr>
        <p:txBody>
          <a:bodyPr wrap="square">
            <a:spAutoFit/>
          </a:bodyPr>
          <a:lstStyle/>
          <a:p>
            <a:r>
              <a:rPr lang="tr-TR" sz="3200" dirty="0"/>
              <a:t>ÖĞRENCİ KATILIMI NASIL?</a:t>
            </a:r>
          </a:p>
        </p:txBody>
      </p:sp>
      <p:pic>
        <p:nvPicPr>
          <p:cNvPr id="4" name="Resim 3">
            <a:extLst>
              <a:ext uri="{FF2B5EF4-FFF2-40B4-BE49-F238E27FC236}">
                <a16:creationId xmlns:a16="http://schemas.microsoft.com/office/drawing/2014/main" id="{D855472F-857F-49A7-BDA3-3795F38146B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07161" y="1314747"/>
            <a:ext cx="5137299" cy="4436758"/>
          </a:xfrm>
          <a:prstGeom prst="rect">
            <a:avLst/>
          </a:prstGeom>
        </p:spPr>
      </p:pic>
      <p:sp>
        <p:nvSpPr>
          <p:cNvPr id="5" name="İçerik Yer Tutucusu 2">
            <a:extLst>
              <a:ext uri="{FF2B5EF4-FFF2-40B4-BE49-F238E27FC236}">
                <a16:creationId xmlns:a16="http://schemas.microsoft.com/office/drawing/2014/main" id="{14FF0742-3D5F-4D18-B5B2-C7614CE2418E}"/>
              </a:ext>
            </a:extLst>
          </p:cNvPr>
          <p:cNvSpPr txBox="1">
            <a:spLocks/>
          </p:cNvSpPr>
          <p:nvPr/>
        </p:nvSpPr>
        <p:spPr>
          <a:xfrm>
            <a:off x="696491" y="1835078"/>
            <a:ext cx="5099180" cy="4389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Fakülte/Bölüm Program Değerlendirme Komiteleri</a:t>
            </a:r>
          </a:p>
          <a:p>
            <a:pPr marL="285750" indent="-285750">
              <a:lnSpc>
                <a:spcPct val="150000"/>
              </a:lnSpc>
              <a:buFont typeface="Wingdings" panose="05000000000000000000" pitchFamily="2" charset="2"/>
              <a:buChar char="ü"/>
            </a:pPr>
            <a:r>
              <a:rPr lang="tr-TR" dirty="0"/>
              <a:t>Fakülte/Bölüm Kurulları</a:t>
            </a:r>
          </a:p>
          <a:p>
            <a:pPr marL="285750" indent="-285750">
              <a:lnSpc>
                <a:spcPct val="150000"/>
              </a:lnSpc>
              <a:buFont typeface="Wingdings" panose="05000000000000000000" pitchFamily="2" charset="2"/>
              <a:buChar char="ü"/>
            </a:pPr>
            <a:r>
              <a:rPr lang="tr-TR" dirty="0"/>
              <a:t>Bölüm Danışma Kurulları</a:t>
            </a:r>
          </a:p>
          <a:p>
            <a:pPr marL="285750" indent="-285750">
              <a:lnSpc>
                <a:spcPct val="150000"/>
              </a:lnSpc>
              <a:buFont typeface="Wingdings" panose="05000000000000000000" pitchFamily="2" charset="2"/>
              <a:buChar char="ü"/>
            </a:pPr>
            <a:r>
              <a:rPr lang="tr-TR" dirty="0"/>
              <a:t>Kalite Komisyonu Öğrenci Temsilcisi</a:t>
            </a:r>
          </a:p>
          <a:p>
            <a:pPr marL="285750" indent="-285750">
              <a:lnSpc>
                <a:spcPct val="150000"/>
              </a:lnSpc>
              <a:buFont typeface="Wingdings" panose="05000000000000000000" pitchFamily="2" charset="2"/>
              <a:buChar char="ü"/>
            </a:pPr>
            <a:r>
              <a:rPr lang="tr-TR" dirty="0"/>
              <a:t>Birim </a:t>
            </a:r>
            <a:r>
              <a:rPr lang="tr-TR"/>
              <a:t>Kalite Komiteleri</a:t>
            </a:r>
            <a:endParaRPr lang="tr-TR" dirty="0"/>
          </a:p>
        </p:txBody>
      </p:sp>
      <p:sp>
        <p:nvSpPr>
          <p:cNvPr id="6" name="Dikdörtgen 5">
            <a:extLst>
              <a:ext uri="{FF2B5EF4-FFF2-40B4-BE49-F238E27FC236}">
                <a16:creationId xmlns:a16="http://schemas.microsoft.com/office/drawing/2014/main" id="{C46E597D-9729-4BEF-A597-794BF338C76E}"/>
              </a:ext>
            </a:extLst>
          </p:cNvPr>
          <p:cNvSpPr/>
          <p:nvPr/>
        </p:nvSpPr>
        <p:spPr>
          <a:xfrm>
            <a:off x="8134618" y="5566839"/>
            <a:ext cx="2699778" cy="369332"/>
          </a:xfrm>
          <a:prstGeom prst="rect">
            <a:avLst/>
          </a:prstGeom>
        </p:spPr>
        <p:txBody>
          <a:bodyPr wrap="none">
            <a:spAutoFit/>
          </a:bodyPr>
          <a:lstStyle/>
          <a:p>
            <a:r>
              <a:rPr lang="tr-TR" i="1" dirty="0"/>
              <a:t>«ÖĞRENCİ HER YERDE»</a:t>
            </a:r>
            <a:endParaRPr lang="tr-TR" dirty="0"/>
          </a:p>
        </p:txBody>
      </p:sp>
    </p:spTree>
    <p:extLst>
      <p:ext uri="{BB962C8B-B14F-4D97-AF65-F5344CB8AC3E}">
        <p14:creationId xmlns:p14="http://schemas.microsoft.com/office/powerpoint/2010/main" val="707387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79</a:t>
            </a:fld>
            <a:endParaRPr lang="tr-TR"/>
          </a:p>
        </p:txBody>
      </p:sp>
      <p:sp>
        <p:nvSpPr>
          <p:cNvPr id="3" name="Unvan 1">
            <a:extLst>
              <a:ext uri="{FF2B5EF4-FFF2-40B4-BE49-F238E27FC236}">
                <a16:creationId xmlns:a16="http://schemas.microsoft.com/office/drawing/2014/main" id="{1A910938-AAC9-4ADC-AB4E-AA48621F1E10}"/>
              </a:ext>
            </a:extLst>
          </p:cNvPr>
          <p:cNvSpPr txBox="1">
            <a:spLocks/>
          </p:cNvSpPr>
          <p:nvPr/>
        </p:nvSpPr>
        <p:spPr>
          <a:xfrm>
            <a:off x="2792963" y="61228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a:t>ANKETLER</a:t>
            </a:r>
            <a:endParaRPr lang="tr-TR" dirty="0"/>
          </a:p>
        </p:txBody>
      </p:sp>
      <p:sp>
        <p:nvSpPr>
          <p:cNvPr id="4" name="İçerik Yer Tutucusu 2">
            <a:extLst>
              <a:ext uri="{FF2B5EF4-FFF2-40B4-BE49-F238E27FC236}">
                <a16:creationId xmlns:a16="http://schemas.microsoft.com/office/drawing/2014/main" id="{48DA286B-7AF5-46C7-8C80-0032C1DB2BB7}"/>
              </a:ext>
            </a:extLst>
          </p:cNvPr>
          <p:cNvSpPr txBox="1">
            <a:spLocks/>
          </p:cNvSpPr>
          <p:nvPr/>
        </p:nvSpPr>
        <p:spPr>
          <a:xfrm>
            <a:off x="685800" y="2054601"/>
            <a:ext cx="5257800" cy="40241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tr-TR"/>
              <a:t>PUSULA Bilgi Sistemi</a:t>
            </a:r>
          </a:p>
          <a:p>
            <a:pPr lvl="1">
              <a:lnSpc>
                <a:spcPct val="200000"/>
              </a:lnSpc>
              <a:buFont typeface="Wingdings" panose="05000000000000000000" pitchFamily="2" charset="2"/>
              <a:buChar char="ü"/>
            </a:pPr>
            <a:r>
              <a:rPr lang="tr-TR"/>
              <a:t>DERS DEĞERLENDİRME ANKETLERİ</a:t>
            </a:r>
          </a:p>
          <a:p>
            <a:pPr lvl="1">
              <a:lnSpc>
                <a:spcPct val="200000"/>
              </a:lnSpc>
              <a:buFont typeface="Wingdings" panose="05000000000000000000" pitchFamily="2" charset="2"/>
              <a:buChar char="ü"/>
            </a:pPr>
            <a:r>
              <a:rPr lang="tr-TR"/>
              <a:t>DERS KAZANIMLARI ANKETİ</a:t>
            </a:r>
          </a:p>
          <a:p>
            <a:pPr lvl="1">
              <a:lnSpc>
                <a:spcPct val="200000"/>
              </a:lnSpc>
              <a:buFont typeface="Wingdings" panose="05000000000000000000" pitchFamily="2" charset="2"/>
              <a:buChar char="ü"/>
            </a:pPr>
            <a:r>
              <a:rPr lang="tr-TR"/>
              <a:t>PROGRAM YETERLİLİKLERİ ANKETİ</a:t>
            </a:r>
          </a:p>
          <a:p>
            <a:pPr lvl="1">
              <a:lnSpc>
                <a:spcPct val="200000"/>
              </a:lnSpc>
              <a:buFont typeface="Wingdings" panose="05000000000000000000" pitchFamily="2" charset="2"/>
              <a:buChar char="ü"/>
            </a:pPr>
            <a:r>
              <a:rPr lang="tr-TR"/>
              <a:t>AKTS İŞ YÜKÜ ANKETİ</a:t>
            </a:r>
          </a:p>
          <a:p>
            <a:pPr>
              <a:lnSpc>
                <a:spcPct val="200000"/>
              </a:lnSpc>
              <a:buFont typeface="Wingdings" panose="05000000000000000000" pitchFamily="2" charset="2"/>
              <a:buChar char="Ø"/>
            </a:pPr>
            <a:r>
              <a:rPr lang="tr-TR"/>
              <a:t>ÖZDEĞERLENDİRME ANKETİ (YILLIK)</a:t>
            </a:r>
            <a:endParaRPr lang="tr-TR" dirty="0"/>
          </a:p>
        </p:txBody>
      </p:sp>
      <p:sp>
        <p:nvSpPr>
          <p:cNvPr id="5" name="İçerik Yer Tutucusu 2">
            <a:extLst>
              <a:ext uri="{FF2B5EF4-FFF2-40B4-BE49-F238E27FC236}">
                <a16:creationId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t>Aldığınız eğitim ve hizmetlerin kalitesini iyileştirmek, Üniversitemizin sürekli gelişimini sağlamak amacıyla görüşleriniz bizim için değerli…</a:t>
            </a:r>
          </a:p>
        </p:txBody>
      </p:sp>
      <p:pic>
        <p:nvPicPr>
          <p:cNvPr id="6" name="Resim 5">
            <a:extLst>
              <a:ext uri="{FF2B5EF4-FFF2-40B4-BE49-F238E27FC236}">
                <a16:creationId xmlns:a16="http://schemas.microsoft.com/office/drawing/2014/main" id="{1A128F04-80F2-40C3-AB4E-CB20F5E921A8}"/>
              </a:ext>
            </a:extLst>
          </p:cNvPr>
          <p:cNvPicPr>
            <a:picLocks noChangeAspect="1"/>
          </p:cNvPicPr>
          <p:nvPr/>
        </p:nvPicPr>
        <p:blipFill>
          <a:blip r:embed="rId3" cstate="print">
            <a:clrChange>
              <a:clrFrom>
                <a:srgbClr val="D6E7FB"/>
              </a:clrFrom>
              <a:clrTo>
                <a:srgbClr val="D6E7FB">
                  <a:alpha val="0"/>
                </a:srgbClr>
              </a:clrTo>
            </a:clrChange>
            <a:extLst>
              <a:ext uri="{28A0092B-C50C-407E-A947-70E740481C1C}">
                <a14:useLocalDpi xmlns:a14="http://schemas.microsoft.com/office/drawing/2010/main" val="0"/>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148731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80</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GENEL BİLDİRİM(ÖNERİ) SİSTEMİ</a:t>
            </a:r>
          </a:p>
        </p:txBody>
      </p:sp>
      <p:pic>
        <p:nvPicPr>
          <p:cNvPr id="4" name="Resim 3"/>
          <p:cNvPicPr>
            <a:picLocks noChangeAspect="1"/>
          </p:cNvPicPr>
          <p:nvPr/>
        </p:nvPicPr>
        <p:blipFill>
          <a:blip r:embed="rId2"/>
          <a:stretch>
            <a:fillRect/>
          </a:stretch>
        </p:blipFill>
        <p:spPr>
          <a:xfrm>
            <a:off x="251928" y="1424276"/>
            <a:ext cx="4154840" cy="3185046"/>
          </a:xfrm>
          <a:prstGeom prst="rect">
            <a:avLst/>
          </a:prstGeom>
        </p:spPr>
      </p:pic>
      <p:pic>
        <p:nvPicPr>
          <p:cNvPr id="5" name="Resim 4"/>
          <p:cNvPicPr>
            <a:picLocks noChangeAspect="1"/>
          </p:cNvPicPr>
          <p:nvPr/>
        </p:nvPicPr>
        <p:blipFill>
          <a:blip r:embed="rId3"/>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a:t>Üniversitede yaşadığınız deneyimlere yönelik istek, memnuniyet, öneri ya da şikayetlerinizi paylaşabilirsiniz…</a:t>
            </a:r>
          </a:p>
          <a:p>
            <a:pPr marL="0" indent="0">
              <a:buFont typeface="Arial" panose="020B0604020202020204" pitchFamily="34" charset="0"/>
              <a:buNone/>
            </a:pPr>
            <a:r>
              <a:rPr lang="tr-TR">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026" y="1346880"/>
            <a:ext cx="1885184" cy="1885184"/>
          </a:xfrm>
          <a:prstGeom prst="rect">
            <a:avLst/>
          </a:prstGeom>
        </p:spPr>
      </p:pic>
      <p:sp>
        <p:nvSpPr>
          <p:cNvPr id="7" name="Başlık 1"/>
          <p:cNvSpPr txBox="1">
            <a:spLocks/>
          </p:cNvSpPr>
          <p:nvPr/>
        </p:nvSpPr>
        <p:spPr>
          <a:xfrm>
            <a:off x="3843223" y="3927962"/>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www.pau.edu.tr/iibf</a:t>
            </a:r>
          </a:p>
        </p:txBody>
      </p:sp>
      <p:sp>
        <p:nvSpPr>
          <p:cNvPr id="10" name="Dikdörtgen 9">
            <a:extLst>
              <a:ext uri="{FF2B5EF4-FFF2-40B4-BE49-F238E27FC236}">
                <a16:creationId xmlns:a16="http://schemas.microsoft.com/office/drawing/2014/main" id="{926F5EA7-429C-47B8-8860-D95CBE810AC8}"/>
              </a:ext>
            </a:extLst>
          </p:cNvPr>
          <p:cNvSpPr/>
          <p:nvPr/>
        </p:nvSpPr>
        <p:spPr>
          <a:xfrm>
            <a:off x="2209014" y="4694968"/>
            <a:ext cx="8046088" cy="42473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90000"/>
              </a:lnSpc>
              <a:spcBef>
                <a:spcPct val="0"/>
              </a:spcBef>
            </a:pPr>
            <a:r>
              <a:rPr lang="tr-TR" sz="2400" b="1" dirty="0">
                <a:solidFill>
                  <a:srgbClr val="002060"/>
                </a:solidFill>
                <a:latin typeface="Century Gothic" panose="020B0502020202020204" pitchFamily="34" charset="0"/>
                <a:ea typeface="+mj-ea"/>
                <a:cs typeface="+mj-cs"/>
              </a:rPr>
              <a:t>Sosyal Medya: @</a:t>
            </a:r>
            <a:r>
              <a:rPr lang="tr-TR" sz="2400" b="1" dirty="0" err="1">
                <a:solidFill>
                  <a:srgbClr val="002060"/>
                </a:solidFill>
                <a:latin typeface="Century Gothic" panose="020B0502020202020204" pitchFamily="34" charset="0"/>
                <a:ea typeface="+mj-ea"/>
                <a:cs typeface="+mj-cs"/>
              </a:rPr>
              <a:t>pamukkaleiibf</a:t>
            </a:r>
            <a:endParaRPr lang="tr-TR" sz="2400" b="1" dirty="0">
              <a:solidFill>
                <a:srgbClr val="002060"/>
              </a:solidFill>
              <a:latin typeface="Century Gothic" panose="020B0502020202020204" pitchFamily="34" charset="0"/>
              <a:ea typeface="+mj-ea"/>
              <a:cs typeface="+mj-cs"/>
            </a:endParaRPr>
          </a:p>
        </p:txBody>
      </p:sp>
      <p:sp>
        <p:nvSpPr>
          <p:cNvPr id="11" name="Başlık 1">
            <a:extLst>
              <a:ext uri="{FF2B5EF4-FFF2-40B4-BE49-F238E27FC236}">
                <a16:creationId xmlns:a16="http://schemas.microsoft.com/office/drawing/2014/main" id="{69F122C1-F707-4DD1-B7DD-BE591AF8AA7E}"/>
              </a:ext>
            </a:extLst>
          </p:cNvPr>
          <p:cNvSpPr txBox="1">
            <a:spLocks/>
          </p:cNvSpPr>
          <p:nvPr/>
        </p:nvSpPr>
        <p:spPr>
          <a:xfrm>
            <a:off x="1799998" y="2278029"/>
            <a:ext cx="8455104" cy="1341121"/>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İKTİSADİ VE İDARİ BİLİMLER FAKÜLTESİ</a:t>
            </a:r>
            <a:endParaRPr lang="tr-TR" sz="2800" i="1" cap="none" dirty="0">
              <a:solidFill>
                <a:srgbClr val="002060"/>
              </a:solidFill>
            </a:endParaRPr>
          </a:p>
        </p:txBody>
      </p:sp>
      <p:pic>
        <p:nvPicPr>
          <p:cNvPr id="3" name="Resim 2">
            <a:extLst>
              <a:ext uri="{FF2B5EF4-FFF2-40B4-BE49-F238E27FC236}">
                <a16:creationId xmlns:a16="http://schemas.microsoft.com/office/drawing/2014/main" id="{1C817B86-B26A-4D4F-AB21-149AD4BD8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4940" y="1273971"/>
            <a:ext cx="1326771" cy="2008116"/>
          </a:xfrm>
          <a:prstGeom prst="rect">
            <a:avLst/>
          </a:prstGeom>
        </p:spPr>
      </p:pic>
    </p:spTree>
    <p:extLst>
      <p:ext uri="{BB962C8B-B14F-4D97-AF65-F5344CB8AC3E}">
        <p14:creationId xmlns:p14="http://schemas.microsoft.com/office/powerpoint/2010/main" val="4241583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EAC5665-FF09-41BE-B031-50D2D76AD4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1352" y="1207008"/>
            <a:ext cx="3185160" cy="318516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85E45AF5-B6DB-47A3-AF3D-60D3105B66B6}"/>
              </a:ext>
            </a:extLst>
          </p:cNvPr>
          <p:cNvSpPr txBox="1"/>
          <p:nvPr/>
        </p:nvSpPr>
        <p:spPr>
          <a:xfrm>
            <a:off x="6812280" y="9985248"/>
            <a:ext cx="905798" cy="1289304"/>
          </a:xfrm>
          <a:prstGeom prst="rect">
            <a:avLst/>
          </a:prstGeom>
          <a:noFill/>
        </p:spPr>
        <p:txBody>
          <a:bodyPr wrap="square" rtlCol="0">
            <a:spAutoFit/>
          </a:bodyPr>
          <a:lstStyle/>
          <a:p>
            <a:endParaRPr lang="tr-TR" dirty="0"/>
          </a:p>
        </p:txBody>
      </p:sp>
      <p:sp>
        <p:nvSpPr>
          <p:cNvPr id="5" name="Rectangle 4">
            <a:extLst>
              <a:ext uri="{FF2B5EF4-FFF2-40B4-BE49-F238E27FC236}">
                <a16:creationId xmlns:a16="http://schemas.microsoft.com/office/drawing/2014/main" id="{4C7F5B05-24B7-4167-BCE9-02F753A29EB7}"/>
              </a:ext>
            </a:extLst>
          </p:cNvPr>
          <p:cNvSpPr>
            <a:spLocks noChangeArrowheads="1"/>
          </p:cNvSpPr>
          <p:nvPr/>
        </p:nvSpPr>
        <p:spPr bwMode="auto">
          <a:xfrm>
            <a:off x="4078224" y="4653331"/>
            <a:ext cx="4489704" cy="12618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212529"/>
                </a:solidFill>
                <a:effectLst/>
                <a:latin typeface="Roboto"/>
              </a:rPr>
              <a:t>Dekan V.</a:t>
            </a:r>
            <a:br>
              <a:rPr kumimoji="0" lang="tr-TR" altLang="tr-TR" sz="700" b="0" i="0" u="none" strike="noStrike" cap="none" normalizeH="0" baseline="0" dirty="0">
                <a:ln>
                  <a:noFill/>
                </a:ln>
                <a:solidFill>
                  <a:schemeClr val="tx1"/>
                </a:solidFill>
                <a:effectLst/>
              </a:rPr>
            </a:br>
            <a:r>
              <a:rPr kumimoji="0" lang="tr-TR" altLang="tr-TR" sz="1400" b="1" i="0" u="none" strike="noStrike" cap="none" normalizeH="0" baseline="0" dirty="0">
                <a:ln>
                  <a:noFill/>
                </a:ln>
                <a:solidFill>
                  <a:srgbClr val="212529"/>
                </a:solidFill>
                <a:effectLst/>
                <a:latin typeface="Roboto"/>
              </a:rPr>
              <a:t>Prof. Dr. Ender COŞKUN</a:t>
            </a:r>
            <a:br>
              <a:rPr kumimoji="0" lang="tr-TR" altLang="tr-TR" sz="700" b="0" i="0" u="none" strike="noStrike" cap="none" normalizeH="0" baseline="0" dirty="0">
                <a:ln>
                  <a:noFill/>
                </a:ln>
                <a:solidFill>
                  <a:schemeClr val="tx1"/>
                </a:solidFill>
                <a:effectLst/>
              </a:rPr>
            </a:br>
            <a:br>
              <a:rPr kumimoji="0" lang="tr-TR" altLang="tr-TR" sz="1600" b="0" i="0" u="none" strike="noStrike" cap="none" normalizeH="0" baseline="0" dirty="0">
                <a:ln>
                  <a:noFill/>
                </a:ln>
                <a:solidFill>
                  <a:schemeClr val="tx1"/>
                </a:solidFill>
                <a:effectLst/>
                <a:latin typeface="Arial" panose="020B0604020202020204" pitchFamily="34" charset="0"/>
              </a:rPr>
            </a:br>
            <a:r>
              <a:rPr kumimoji="0" lang="tr-TR" altLang="tr-TR" sz="1600" b="1" i="0" u="none" strike="noStrike" cap="none" normalizeH="0" baseline="0" dirty="0">
                <a:ln>
                  <a:noFill/>
                </a:ln>
                <a:solidFill>
                  <a:schemeClr val="tx1"/>
                </a:solidFill>
                <a:effectLst/>
                <a:latin typeface="Arial" panose="020B0604020202020204" pitchFamily="34" charset="0"/>
              </a:rPr>
              <a:t>Tel:</a:t>
            </a:r>
            <a:r>
              <a:rPr kumimoji="0" lang="tr-TR" altLang="tr-TR" sz="1600" b="0" i="0" u="none" strike="noStrike" cap="none" normalizeH="0" baseline="0" dirty="0">
                <a:ln>
                  <a:noFill/>
                </a:ln>
                <a:solidFill>
                  <a:schemeClr val="tx1"/>
                </a:solidFill>
                <a:effectLst/>
                <a:latin typeface="Arial" panose="020B0604020202020204" pitchFamily="34" charset="0"/>
              </a:rPr>
              <a:t> 0258 296 2652 - 51 (Dekan Sekreterliği)</a:t>
            </a:r>
            <a:br>
              <a:rPr kumimoji="0" lang="tr-TR" altLang="tr-TR" sz="1600" b="0" i="0" u="none" strike="noStrike" cap="none" normalizeH="0" baseline="0" dirty="0">
                <a:ln>
                  <a:noFill/>
                </a:ln>
                <a:solidFill>
                  <a:schemeClr val="tx1"/>
                </a:solidFill>
                <a:effectLst/>
                <a:latin typeface="Arial" panose="020B0604020202020204" pitchFamily="34" charset="0"/>
              </a:rPr>
            </a:br>
            <a:r>
              <a:rPr kumimoji="0" lang="tr-TR" altLang="tr-TR" sz="1600" b="1" i="0" u="none" strike="noStrike" cap="none" normalizeH="0" baseline="0" dirty="0">
                <a:ln>
                  <a:noFill/>
                </a:ln>
                <a:solidFill>
                  <a:schemeClr val="tx1"/>
                </a:solidFill>
                <a:effectLst/>
                <a:latin typeface="Arial" panose="020B0604020202020204" pitchFamily="34" charset="0"/>
              </a:rPr>
              <a:t>E-posta:</a:t>
            </a:r>
            <a:r>
              <a:rPr kumimoji="0" lang="tr-TR" altLang="tr-TR" sz="1600" b="0" i="0" u="none" strike="noStrike" cap="none" normalizeH="0" baseline="0" dirty="0">
                <a:ln>
                  <a:noFill/>
                </a:ln>
                <a:solidFill>
                  <a:schemeClr val="tx1"/>
                </a:solidFill>
                <a:effectLst/>
                <a:latin typeface="Arial" panose="020B0604020202020204" pitchFamily="34" charset="0"/>
              </a:rPr>
              <a:t> enderc@pau.edu.tr </a:t>
            </a:r>
          </a:p>
        </p:txBody>
      </p:sp>
    </p:spTree>
    <p:extLst>
      <p:ext uri="{BB962C8B-B14F-4D97-AF65-F5344CB8AC3E}">
        <p14:creationId xmlns:p14="http://schemas.microsoft.com/office/powerpoint/2010/main" val="6712473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3B30E36-6695-4EDA-A1A7-295BF8BECE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3184" y="1551432"/>
            <a:ext cx="2700528" cy="27005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736BC6B-A07A-4EAE-8DB6-A46C093C972D}"/>
              </a:ext>
            </a:extLst>
          </p:cNvPr>
          <p:cNvSpPr>
            <a:spLocks noChangeArrowheads="1"/>
          </p:cNvSpPr>
          <p:nvPr/>
        </p:nvSpPr>
        <p:spPr bwMode="auto">
          <a:xfrm>
            <a:off x="1455420" y="4535864"/>
            <a:ext cx="3372612" cy="116955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212529"/>
                </a:solidFill>
                <a:effectLst/>
                <a:latin typeface="Roboto"/>
              </a:rPr>
              <a:t>Doç. Dr. Fatih AKÇAY</a:t>
            </a:r>
            <a:br>
              <a:rPr kumimoji="0" lang="tr-TR" altLang="tr-TR" sz="1400" b="0" i="0" u="none" strike="noStrike" cap="none" normalizeH="0" baseline="0" dirty="0">
                <a:ln>
                  <a:noFill/>
                </a:ln>
                <a:solidFill>
                  <a:schemeClr val="tx1"/>
                </a:solidFill>
                <a:effectLst/>
              </a:rPr>
            </a:br>
            <a:r>
              <a:rPr kumimoji="0" lang="tr-TR" altLang="tr-TR" sz="1400" b="0" i="0" u="none" strike="noStrike" cap="none" normalizeH="0" baseline="0" dirty="0">
                <a:ln>
                  <a:noFill/>
                </a:ln>
                <a:solidFill>
                  <a:srgbClr val="212529"/>
                </a:solidFill>
                <a:effectLst/>
                <a:latin typeface="inherit"/>
              </a:rPr>
              <a:t>Dekan Yardımcısı</a:t>
            </a:r>
            <a:br>
              <a:rPr kumimoji="0" lang="tr-TR" altLang="tr-TR" sz="1400" b="0" i="0" u="none" strike="noStrike" cap="none" normalizeH="0" baseline="0" dirty="0">
                <a:ln>
                  <a:noFill/>
                </a:ln>
                <a:solidFill>
                  <a:schemeClr val="tx1"/>
                </a:solidFill>
                <a:effectLst/>
              </a:rPr>
            </a:br>
            <a:br>
              <a:rPr kumimoji="0" lang="tr-TR" altLang="tr-TR" sz="1400" b="0" i="0" u="none" strike="noStrike" cap="none" normalizeH="0" baseline="0" dirty="0">
                <a:ln>
                  <a:noFill/>
                </a:ln>
                <a:solidFill>
                  <a:schemeClr val="tx1"/>
                </a:solidFill>
                <a:effectLst/>
                <a:latin typeface="Arial" panose="020B0604020202020204" pitchFamily="34" charset="0"/>
              </a:rPr>
            </a:br>
            <a:r>
              <a:rPr kumimoji="0" lang="tr-TR" altLang="tr-TR" sz="1400" b="1" i="0" u="none" strike="noStrike" cap="none" normalizeH="0" baseline="0" dirty="0">
                <a:ln>
                  <a:noFill/>
                </a:ln>
                <a:solidFill>
                  <a:schemeClr val="tx1"/>
                </a:solidFill>
                <a:effectLst/>
                <a:latin typeface="Arial" panose="020B0604020202020204" pitchFamily="34" charset="0"/>
              </a:rPr>
              <a:t>Tel:</a:t>
            </a:r>
            <a:r>
              <a:rPr kumimoji="0" lang="tr-TR" altLang="tr-TR" sz="1400" b="0" i="0" u="none" strike="noStrike" cap="none" normalizeH="0" baseline="0" dirty="0">
                <a:ln>
                  <a:noFill/>
                </a:ln>
                <a:solidFill>
                  <a:schemeClr val="tx1"/>
                </a:solidFill>
                <a:effectLst/>
                <a:latin typeface="Arial" panose="020B0604020202020204" pitchFamily="34" charset="0"/>
              </a:rPr>
              <a:t> +90 258 296 26 54</a:t>
            </a:r>
            <a:br>
              <a:rPr kumimoji="0" lang="tr-TR" altLang="tr-TR" sz="1400" b="0" i="0" u="none" strike="noStrike" cap="none" normalizeH="0" baseline="0" dirty="0">
                <a:ln>
                  <a:noFill/>
                </a:ln>
                <a:solidFill>
                  <a:schemeClr val="tx1"/>
                </a:solidFill>
                <a:effectLst/>
                <a:latin typeface="Arial" panose="020B0604020202020204" pitchFamily="34" charset="0"/>
              </a:rPr>
            </a:br>
            <a:r>
              <a:rPr kumimoji="0" lang="tr-TR" altLang="tr-TR" sz="1400" b="1" i="0" u="none" strike="noStrike" cap="none" normalizeH="0" baseline="0" dirty="0">
                <a:ln>
                  <a:noFill/>
                </a:ln>
                <a:solidFill>
                  <a:schemeClr val="tx1"/>
                </a:solidFill>
                <a:effectLst/>
                <a:latin typeface="Arial" panose="020B0604020202020204" pitchFamily="34" charset="0"/>
              </a:rPr>
              <a:t>E-posta: </a:t>
            </a:r>
            <a:r>
              <a:rPr kumimoji="0" lang="tr-TR" altLang="tr-TR" sz="1400" b="0" i="0" u="none" strike="noStrike" cap="none" normalizeH="0" baseline="0" dirty="0">
                <a:ln>
                  <a:noFill/>
                </a:ln>
                <a:solidFill>
                  <a:schemeClr val="tx1"/>
                </a:solidFill>
                <a:effectLst/>
                <a:latin typeface="Arial" panose="020B0604020202020204" pitchFamily="34" charset="0"/>
              </a:rPr>
              <a:t>fakcay@pau.edu.tr</a:t>
            </a:r>
            <a:r>
              <a:rPr kumimoji="0" lang="tr-TR" altLang="tr-TR" sz="1050" b="0" i="0" u="none" strike="noStrike" cap="none" normalizeH="0" baseline="0" dirty="0">
                <a:ln>
                  <a:noFill/>
                </a:ln>
                <a:solidFill>
                  <a:srgbClr val="212529"/>
                </a:solidFill>
                <a:effectLst/>
                <a:latin typeface="Roboto"/>
              </a:rPr>
              <a:t> </a:t>
            </a:r>
            <a:r>
              <a:rPr kumimoji="0" lang="tr-TR" altLang="tr-TR" sz="600" b="0" i="0" u="none" strike="noStrike" cap="none" normalizeH="0" baseline="0" dirty="0">
                <a:ln>
                  <a:noFill/>
                </a:ln>
                <a:solidFill>
                  <a:schemeClr val="tx1"/>
                </a:solidFill>
                <a:effectLst/>
              </a:rPr>
              <a:t> </a:t>
            </a:r>
            <a:endParaRPr kumimoji="0" lang="tr-TR" altLang="tr-TR" sz="1400" b="0" i="0" u="none" strike="noStrike" cap="none" normalizeH="0" baseline="0" dirty="0">
              <a:ln>
                <a:noFill/>
              </a:ln>
              <a:solidFill>
                <a:schemeClr val="tx1"/>
              </a:solidFill>
              <a:effectLst/>
              <a:latin typeface="Arial" panose="020B0604020202020204" pitchFamily="34" charset="0"/>
            </a:endParaRPr>
          </a:p>
        </p:txBody>
      </p:sp>
      <p:pic>
        <p:nvPicPr>
          <p:cNvPr id="3077" name="Picture 5">
            <a:extLst>
              <a:ext uri="{FF2B5EF4-FFF2-40B4-BE49-F238E27FC236}">
                <a16:creationId xmlns:a16="http://schemas.microsoft.com/office/drawing/2014/main" id="{9DF709A4-71E6-4FC2-AEA7-EF5902C753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6808" y="1551432"/>
            <a:ext cx="2700528" cy="27005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B7A3F888-BA8D-4182-AD6F-629FAA5461DE}"/>
              </a:ext>
            </a:extLst>
          </p:cNvPr>
          <p:cNvSpPr>
            <a:spLocks noChangeArrowheads="1"/>
          </p:cNvSpPr>
          <p:nvPr/>
        </p:nvSpPr>
        <p:spPr bwMode="auto">
          <a:xfrm>
            <a:off x="6611112" y="4535864"/>
            <a:ext cx="4373880" cy="116955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212529"/>
                </a:solidFill>
                <a:effectLst/>
                <a:latin typeface="Roboto"/>
              </a:rPr>
              <a:t>Dr. </a:t>
            </a:r>
            <a:r>
              <a:rPr kumimoji="0" lang="tr-TR" altLang="tr-TR" sz="1400" b="1" i="0" u="none" strike="noStrike" cap="none" normalizeH="0" baseline="0" dirty="0" err="1">
                <a:ln>
                  <a:noFill/>
                </a:ln>
                <a:solidFill>
                  <a:srgbClr val="212529"/>
                </a:solidFill>
                <a:effectLst/>
                <a:latin typeface="Roboto"/>
              </a:rPr>
              <a:t>Öğr</a:t>
            </a:r>
            <a:r>
              <a:rPr kumimoji="0" lang="tr-TR" altLang="tr-TR" sz="1400" b="1" i="0" u="none" strike="noStrike" cap="none" normalizeH="0" baseline="0" dirty="0">
                <a:ln>
                  <a:noFill/>
                </a:ln>
                <a:solidFill>
                  <a:srgbClr val="212529"/>
                </a:solidFill>
                <a:effectLst/>
                <a:latin typeface="Roboto"/>
              </a:rPr>
              <a:t>. Üyesi Habib KÜÇÜKŞAHİN</a:t>
            </a:r>
            <a:br>
              <a:rPr kumimoji="0" lang="tr-TR" altLang="tr-TR" sz="1400" b="0" i="0" u="none" strike="noStrike" cap="none" normalizeH="0" baseline="0" dirty="0">
                <a:ln>
                  <a:noFill/>
                </a:ln>
                <a:solidFill>
                  <a:schemeClr val="tx1"/>
                </a:solidFill>
                <a:effectLst/>
              </a:rPr>
            </a:br>
            <a:r>
              <a:rPr kumimoji="0" lang="tr-TR" altLang="tr-TR" sz="1400" b="0" i="0" u="none" strike="noStrike" cap="none" normalizeH="0" baseline="0" dirty="0">
                <a:ln>
                  <a:noFill/>
                </a:ln>
                <a:solidFill>
                  <a:srgbClr val="212529"/>
                </a:solidFill>
                <a:effectLst/>
                <a:latin typeface="inherit"/>
              </a:rPr>
              <a:t>Dekan Yardımcısı</a:t>
            </a:r>
            <a:br>
              <a:rPr kumimoji="0" lang="tr-TR" altLang="tr-TR" sz="1400" b="0" i="0" u="none" strike="noStrike" cap="none" normalizeH="0" baseline="0" dirty="0">
                <a:ln>
                  <a:noFill/>
                </a:ln>
                <a:solidFill>
                  <a:schemeClr val="tx1"/>
                </a:solidFill>
                <a:effectLst/>
              </a:rPr>
            </a:br>
            <a:br>
              <a:rPr kumimoji="0" lang="tr-TR" altLang="tr-TR" sz="1400" b="0" i="0" u="none" strike="noStrike" cap="none" normalizeH="0" baseline="0" dirty="0">
                <a:ln>
                  <a:noFill/>
                </a:ln>
                <a:solidFill>
                  <a:schemeClr val="tx1"/>
                </a:solidFill>
                <a:effectLst/>
                <a:latin typeface="Arial" panose="020B0604020202020204" pitchFamily="34" charset="0"/>
              </a:rPr>
            </a:br>
            <a:r>
              <a:rPr kumimoji="0" lang="tr-TR" altLang="tr-TR" sz="1400" b="1" i="0" u="none" strike="noStrike" cap="none" normalizeH="0" baseline="0" dirty="0">
                <a:ln>
                  <a:noFill/>
                </a:ln>
                <a:solidFill>
                  <a:schemeClr val="tx1"/>
                </a:solidFill>
                <a:effectLst/>
                <a:latin typeface="Arial" panose="020B0604020202020204" pitchFamily="34" charset="0"/>
              </a:rPr>
              <a:t>Tel:</a:t>
            </a:r>
            <a:r>
              <a:rPr kumimoji="0" lang="tr-TR" altLang="tr-TR" sz="1400" b="0" i="0" u="none" strike="noStrike" cap="none" normalizeH="0" baseline="0" dirty="0">
                <a:ln>
                  <a:noFill/>
                </a:ln>
                <a:solidFill>
                  <a:schemeClr val="tx1"/>
                </a:solidFill>
                <a:effectLst/>
                <a:latin typeface="Arial" panose="020B0604020202020204" pitchFamily="34" charset="0"/>
              </a:rPr>
              <a:t> +90 258 296 26 53</a:t>
            </a:r>
            <a:br>
              <a:rPr kumimoji="0" lang="tr-TR" altLang="tr-TR" sz="1400" b="0" i="0" u="none" strike="noStrike" cap="none" normalizeH="0" baseline="0" dirty="0">
                <a:ln>
                  <a:noFill/>
                </a:ln>
                <a:solidFill>
                  <a:schemeClr val="tx1"/>
                </a:solidFill>
                <a:effectLst/>
                <a:latin typeface="Arial" panose="020B0604020202020204" pitchFamily="34" charset="0"/>
              </a:rPr>
            </a:br>
            <a:r>
              <a:rPr kumimoji="0" lang="tr-TR" altLang="tr-TR" sz="1400" b="1" i="0" u="none" strike="noStrike" cap="none" normalizeH="0" baseline="0" dirty="0">
                <a:ln>
                  <a:noFill/>
                </a:ln>
                <a:solidFill>
                  <a:schemeClr val="tx1"/>
                </a:solidFill>
                <a:effectLst/>
                <a:latin typeface="Arial" panose="020B0604020202020204" pitchFamily="34" charset="0"/>
              </a:rPr>
              <a:t>E-posta</a:t>
            </a:r>
            <a:r>
              <a:rPr kumimoji="0" lang="tr-TR" altLang="tr-TR" sz="1400" b="0" i="0" u="none" strike="noStrike" cap="none" normalizeH="0" baseline="0" dirty="0">
                <a:ln>
                  <a:noFill/>
                </a:ln>
                <a:solidFill>
                  <a:schemeClr val="tx1"/>
                </a:solidFill>
                <a:effectLst/>
                <a:latin typeface="Arial" panose="020B0604020202020204" pitchFamily="34" charset="0"/>
              </a:rPr>
              <a:t>: hkucuksahin@pau.edu.tr </a:t>
            </a:r>
          </a:p>
        </p:txBody>
      </p:sp>
    </p:spTree>
    <p:extLst>
      <p:ext uri="{BB962C8B-B14F-4D97-AF65-F5344CB8AC3E}">
        <p14:creationId xmlns:p14="http://schemas.microsoft.com/office/powerpoint/2010/main" val="31612973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650377"/>
          </a:xfrm>
          <a:prstGeom prst="rect">
            <a:avLst/>
          </a:prstGeom>
        </p:spPr>
      </p:pic>
      <p:sp>
        <p:nvSpPr>
          <p:cNvPr id="6" name="İçerik Yer Tutucusu 2"/>
          <p:cNvSpPr txBox="1">
            <a:spLocks/>
          </p:cNvSpPr>
          <p:nvPr/>
        </p:nvSpPr>
        <p:spPr>
          <a:xfrm>
            <a:off x="155242" y="4841967"/>
            <a:ext cx="11881515" cy="3193576"/>
          </a:xfrm>
          <a:prstGeom prst="rect">
            <a:avLst/>
          </a:prstGeom>
        </p:spPr>
        <p:txBody>
          <a:bodyPr>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just">
              <a:buFont typeface="Arial" pitchFamily="34" charset="0"/>
              <a:buChar char="•"/>
            </a:pPr>
            <a:r>
              <a:rPr lang="tr-TR" sz="2800" b="1" dirty="0">
                <a:solidFill>
                  <a:schemeClr val="tx1"/>
                </a:solidFill>
              </a:rPr>
              <a:t> Fakültemiz Kınıklı Kampüsünde yer almakta olup </a:t>
            </a:r>
            <a:r>
              <a:rPr lang="tr-TR" sz="3600" b="1" dirty="0">
                <a:solidFill>
                  <a:srgbClr val="FF0000"/>
                </a:solidFill>
              </a:rPr>
              <a:t>A-B-C Blok </a:t>
            </a:r>
            <a:r>
              <a:rPr lang="tr-TR" sz="2800" b="1" dirty="0">
                <a:solidFill>
                  <a:schemeClr val="tx1"/>
                </a:solidFill>
              </a:rPr>
              <a:t>olmak üzere üç binada eğitim-öğretim faaliyetini sürdürmektedir. </a:t>
            </a:r>
          </a:p>
          <a:p>
            <a:pPr algn="just">
              <a:buFont typeface="Arial" pitchFamily="34" charset="0"/>
              <a:buChar char="•"/>
            </a:pPr>
            <a:r>
              <a:rPr lang="tr-TR" sz="2800" b="1" dirty="0">
                <a:solidFill>
                  <a:schemeClr val="tx1"/>
                </a:solidFill>
              </a:rPr>
              <a:t> Fakültemizde 4 adet </a:t>
            </a:r>
            <a:r>
              <a:rPr lang="tr-TR" sz="2800" b="1" u="sng" dirty="0">
                <a:solidFill>
                  <a:schemeClr val="tx1"/>
                </a:solidFill>
              </a:rPr>
              <a:t>bilgisayar laboratuvarı</a:t>
            </a:r>
            <a:r>
              <a:rPr lang="tr-TR" sz="2800" b="1" dirty="0">
                <a:solidFill>
                  <a:schemeClr val="tx1"/>
                </a:solidFill>
              </a:rPr>
              <a:t>, 1 adet </a:t>
            </a:r>
            <a:r>
              <a:rPr lang="tr-TR" sz="2800" b="1" u="sng" dirty="0">
                <a:solidFill>
                  <a:schemeClr val="tx1"/>
                </a:solidFill>
              </a:rPr>
              <a:t>finans laboratuvarı</a:t>
            </a:r>
            <a:r>
              <a:rPr lang="tr-TR" sz="2800" b="1" dirty="0">
                <a:solidFill>
                  <a:schemeClr val="tx1"/>
                </a:solidFill>
              </a:rPr>
              <a:t>, 2 adet </a:t>
            </a:r>
            <a:r>
              <a:rPr lang="tr-TR" sz="2800" b="1" u="sng" dirty="0">
                <a:solidFill>
                  <a:schemeClr val="tx1"/>
                </a:solidFill>
              </a:rPr>
              <a:t>konferans salonu</a:t>
            </a:r>
            <a:r>
              <a:rPr lang="tr-TR" sz="2800" b="1" dirty="0">
                <a:solidFill>
                  <a:schemeClr val="tx1"/>
                </a:solidFill>
              </a:rPr>
              <a:t>, 41 adet </a:t>
            </a:r>
            <a:r>
              <a:rPr lang="tr-TR" sz="2800" b="1" u="sng" dirty="0">
                <a:solidFill>
                  <a:schemeClr val="tx1"/>
                </a:solidFill>
              </a:rPr>
              <a:t>derslik </a:t>
            </a:r>
            <a:r>
              <a:rPr lang="tr-TR" sz="2800" b="1" dirty="0">
                <a:solidFill>
                  <a:schemeClr val="tx1"/>
                </a:solidFill>
              </a:rPr>
              <a:t>mevcuttur.</a:t>
            </a:r>
          </a:p>
        </p:txBody>
      </p:sp>
      <p:sp>
        <p:nvSpPr>
          <p:cNvPr id="3" name="Metin kutusu 2"/>
          <p:cNvSpPr txBox="1"/>
          <p:nvPr/>
        </p:nvSpPr>
        <p:spPr>
          <a:xfrm>
            <a:off x="1421675" y="1288868"/>
            <a:ext cx="1698171" cy="707886"/>
          </a:xfrm>
          <a:prstGeom prst="rect">
            <a:avLst/>
          </a:prstGeom>
          <a:noFill/>
        </p:spPr>
        <p:txBody>
          <a:bodyPr wrap="square" rtlCol="0">
            <a:spAutoFit/>
          </a:bodyPr>
          <a:lstStyle/>
          <a:p>
            <a:r>
              <a:rPr lang="tr-TR" sz="4000" b="1" dirty="0"/>
              <a:t>A Blok</a:t>
            </a:r>
            <a:endParaRPr lang="en-GB" sz="4000" b="1" dirty="0"/>
          </a:p>
        </p:txBody>
      </p:sp>
      <p:sp>
        <p:nvSpPr>
          <p:cNvPr id="7" name="Metin kutusu 6"/>
          <p:cNvSpPr txBox="1"/>
          <p:nvPr/>
        </p:nvSpPr>
        <p:spPr>
          <a:xfrm>
            <a:off x="6611984" y="1288868"/>
            <a:ext cx="1611085" cy="707886"/>
          </a:xfrm>
          <a:prstGeom prst="rect">
            <a:avLst/>
          </a:prstGeom>
          <a:noFill/>
        </p:spPr>
        <p:txBody>
          <a:bodyPr wrap="square" rtlCol="0">
            <a:spAutoFit/>
          </a:bodyPr>
          <a:lstStyle/>
          <a:p>
            <a:r>
              <a:rPr lang="tr-TR" sz="4000" b="1" dirty="0"/>
              <a:t>B Blok</a:t>
            </a:r>
            <a:endParaRPr lang="en-GB" sz="4000" b="1" dirty="0"/>
          </a:p>
        </p:txBody>
      </p:sp>
      <p:sp>
        <p:nvSpPr>
          <p:cNvPr id="8" name="Metin kutusu 7"/>
          <p:cNvSpPr txBox="1"/>
          <p:nvPr/>
        </p:nvSpPr>
        <p:spPr>
          <a:xfrm>
            <a:off x="10104122" y="1288868"/>
            <a:ext cx="1611085" cy="707886"/>
          </a:xfrm>
          <a:prstGeom prst="rect">
            <a:avLst/>
          </a:prstGeom>
          <a:noFill/>
        </p:spPr>
        <p:txBody>
          <a:bodyPr wrap="square" rtlCol="0">
            <a:spAutoFit/>
          </a:bodyPr>
          <a:lstStyle/>
          <a:p>
            <a:r>
              <a:rPr lang="tr-TR" sz="4000" b="1" dirty="0"/>
              <a:t>C Blok</a:t>
            </a:r>
            <a:endParaRPr lang="en-GB" sz="4000" b="1" dirty="0"/>
          </a:p>
        </p:txBody>
      </p:sp>
    </p:spTree>
    <p:extLst>
      <p:ext uri="{BB962C8B-B14F-4D97-AF65-F5344CB8AC3E}">
        <p14:creationId xmlns:p14="http://schemas.microsoft.com/office/powerpoint/2010/main" val="4062392978"/>
      </p:ext>
    </p:extLst>
  </p:cSld>
  <p:clrMapOvr>
    <a:masterClrMapping/>
  </p:clrMapOvr>
  <mc:AlternateContent xmlns:mc="http://schemas.openxmlformats.org/markup-compatibility/2006" xmlns:p14="http://schemas.microsoft.com/office/powerpoint/2010/main">
    <mc:Choice Requires="p14">
      <p:transition spd="slow" p14:dur="2000" advTm="33288"/>
    </mc:Choice>
    <mc:Fallback xmlns="">
      <p:transition spd="slow" advTm="33288"/>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357052"/>
            <a:ext cx="10772775" cy="5939246"/>
          </a:xfrm>
        </p:spPr>
        <p:txBody>
          <a:bodyPr>
            <a:normAutofit/>
          </a:bodyPr>
          <a:lstStyle/>
          <a:p>
            <a:pPr algn="ctr"/>
            <a:r>
              <a:rPr lang="tr-TR" sz="14000" b="1" dirty="0">
                <a:solidFill>
                  <a:srgbClr val="C00000"/>
                </a:solidFill>
              </a:rPr>
              <a:t>A-ED </a:t>
            </a:r>
            <a:r>
              <a:rPr lang="tr-TR" sz="14000" b="1" dirty="0">
                <a:solidFill>
                  <a:schemeClr val="tx1"/>
                </a:solidFill>
              </a:rPr>
              <a:t>–</a:t>
            </a:r>
            <a:r>
              <a:rPr lang="tr-TR" sz="14000" b="1" dirty="0">
                <a:solidFill>
                  <a:srgbClr val="C00000"/>
                </a:solidFill>
              </a:rPr>
              <a:t> </a:t>
            </a:r>
            <a:r>
              <a:rPr lang="tr-TR" sz="14000" b="1" dirty="0">
                <a:solidFill>
                  <a:srgbClr val="00B0F0"/>
                </a:solidFill>
              </a:rPr>
              <a:t>Z</a:t>
            </a:r>
            <a:r>
              <a:rPr lang="tr-TR" sz="14000" b="1" dirty="0">
                <a:solidFill>
                  <a:srgbClr val="C00000"/>
                </a:solidFill>
              </a:rPr>
              <a:t> </a:t>
            </a:r>
            <a:r>
              <a:rPr lang="tr-TR" sz="14000" b="1" dirty="0">
                <a:solidFill>
                  <a:schemeClr val="tx1"/>
                </a:solidFill>
              </a:rPr>
              <a:t>–</a:t>
            </a:r>
            <a:r>
              <a:rPr lang="tr-TR" sz="14000" b="1" dirty="0">
                <a:solidFill>
                  <a:srgbClr val="C00000"/>
                </a:solidFill>
              </a:rPr>
              <a:t> </a:t>
            </a:r>
            <a:r>
              <a:rPr lang="tr-TR" sz="14000" b="1" dirty="0">
                <a:solidFill>
                  <a:srgbClr val="002060"/>
                </a:solidFill>
              </a:rPr>
              <a:t>5</a:t>
            </a:r>
            <a:br>
              <a:rPr lang="tr-TR" sz="14000" b="1" dirty="0">
                <a:solidFill>
                  <a:srgbClr val="002060"/>
                </a:solidFill>
              </a:rPr>
            </a:br>
            <a:endParaRPr lang="en-GB" sz="14000" b="1" dirty="0">
              <a:solidFill>
                <a:srgbClr val="002060"/>
              </a:solidFill>
            </a:endParaRPr>
          </a:p>
        </p:txBody>
      </p:sp>
      <p:sp>
        <p:nvSpPr>
          <p:cNvPr id="7" name="Sol Ayraç 6"/>
          <p:cNvSpPr/>
          <p:nvPr/>
        </p:nvSpPr>
        <p:spPr>
          <a:xfrm rot="16200000">
            <a:off x="5376276" y="2557573"/>
            <a:ext cx="1137683" cy="1115837"/>
          </a:xfrm>
          <a:prstGeom prst="leftBrace">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solidFill>
            </a:endParaRPr>
          </a:p>
        </p:txBody>
      </p:sp>
      <p:sp>
        <p:nvSpPr>
          <p:cNvPr id="8" name="Sol Ayraç 7"/>
          <p:cNvSpPr/>
          <p:nvPr/>
        </p:nvSpPr>
        <p:spPr>
          <a:xfrm rot="16200000">
            <a:off x="7779004" y="2714569"/>
            <a:ext cx="1137683" cy="913041"/>
          </a:xfrm>
          <a:prstGeom prst="leftBrace">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Metin kutusu 9"/>
          <p:cNvSpPr txBox="1"/>
          <p:nvPr/>
        </p:nvSpPr>
        <p:spPr>
          <a:xfrm>
            <a:off x="5228749" y="3659451"/>
            <a:ext cx="1432736" cy="707886"/>
          </a:xfrm>
          <a:prstGeom prst="rect">
            <a:avLst/>
          </a:prstGeom>
          <a:noFill/>
        </p:spPr>
        <p:txBody>
          <a:bodyPr wrap="square" rtlCol="0">
            <a:spAutoFit/>
          </a:bodyPr>
          <a:lstStyle/>
          <a:p>
            <a:pPr algn="ctr"/>
            <a:r>
              <a:rPr lang="tr-TR" sz="4000" b="1" dirty="0">
                <a:solidFill>
                  <a:schemeClr val="accent1"/>
                </a:solidFill>
              </a:rPr>
              <a:t>KAT</a:t>
            </a:r>
            <a:endParaRPr lang="en-GB" sz="4000" b="1" dirty="0">
              <a:solidFill>
                <a:schemeClr val="accent1"/>
              </a:solidFill>
            </a:endParaRPr>
          </a:p>
        </p:txBody>
      </p:sp>
      <p:sp>
        <p:nvSpPr>
          <p:cNvPr id="11" name="Metin kutusu 10"/>
          <p:cNvSpPr txBox="1"/>
          <p:nvPr/>
        </p:nvSpPr>
        <p:spPr>
          <a:xfrm>
            <a:off x="7631478" y="3681593"/>
            <a:ext cx="1432736" cy="707886"/>
          </a:xfrm>
          <a:prstGeom prst="rect">
            <a:avLst/>
          </a:prstGeom>
          <a:noFill/>
        </p:spPr>
        <p:txBody>
          <a:bodyPr wrap="square" rtlCol="0">
            <a:spAutoFit/>
          </a:bodyPr>
          <a:lstStyle/>
          <a:p>
            <a:pPr algn="ctr"/>
            <a:r>
              <a:rPr lang="tr-TR" sz="4000" b="1" dirty="0">
                <a:solidFill>
                  <a:srgbClr val="002060"/>
                </a:solidFill>
              </a:rPr>
              <a:t>SINIF</a:t>
            </a:r>
            <a:endParaRPr lang="en-GB" sz="4000" b="1" dirty="0">
              <a:solidFill>
                <a:srgbClr val="002060"/>
              </a:solidFill>
            </a:endParaRPr>
          </a:p>
        </p:txBody>
      </p:sp>
      <p:sp>
        <p:nvSpPr>
          <p:cNvPr id="3" name="Metin kutusu 2"/>
          <p:cNvSpPr txBox="1"/>
          <p:nvPr/>
        </p:nvSpPr>
        <p:spPr>
          <a:xfrm>
            <a:off x="5072879" y="4303457"/>
            <a:ext cx="4606834" cy="2554545"/>
          </a:xfrm>
          <a:prstGeom prst="rect">
            <a:avLst/>
          </a:prstGeom>
          <a:noFill/>
        </p:spPr>
        <p:txBody>
          <a:bodyPr wrap="square" rtlCol="0">
            <a:spAutoFit/>
          </a:bodyPr>
          <a:lstStyle/>
          <a:p>
            <a:r>
              <a:rPr lang="tr-TR" sz="3200" b="1" dirty="0">
                <a:latin typeface="Arial" panose="020B0604020202020204" pitchFamily="34" charset="0"/>
                <a:cs typeface="Arial" panose="020B0604020202020204" pitchFamily="34" charset="0"/>
              </a:rPr>
              <a:t>Z - Zemin</a:t>
            </a:r>
          </a:p>
          <a:p>
            <a:r>
              <a:rPr lang="tr-TR" sz="3200" b="1" dirty="0">
                <a:latin typeface="Arial" panose="020B0604020202020204" pitchFamily="34" charset="0"/>
                <a:cs typeface="Arial" panose="020B0604020202020204" pitchFamily="34" charset="0"/>
              </a:rPr>
              <a:t>B1 - Bodrum</a:t>
            </a:r>
          </a:p>
          <a:p>
            <a:r>
              <a:rPr lang="tr-TR" sz="3200" b="1" dirty="0">
                <a:latin typeface="Arial" panose="020B0604020202020204" pitchFamily="34" charset="0"/>
                <a:cs typeface="Arial" panose="020B0604020202020204" pitchFamily="34" charset="0"/>
              </a:rPr>
              <a:t>K1 - 1. Kat</a:t>
            </a:r>
          </a:p>
          <a:p>
            <a:r>
              <a:rPr lang="tr-TR" sz="3200" b="1" dirty="0">
                <a:latin typeface="Arial" panose="020B0604020202020204" pitchFamily="34" charset="0"/>
                <a:cs typeface="Arial" panose="020B0604020202020204" pitchFamily="34" charset="0"/>
              </a:rPr>
              <a:t>K2 - 2. Kat</a:t>
            </a:r>
          </a:p>
          <a:p>
            <a:r>
              <a:rPr lang="tr-TR" sz="3200" b="1" dirty="0">
                <a:latin typeface="Arial" panose="020B0604020202020204" pitchFamily="34" charset="0"/>
                <a:cs typeface="Arial" panose="020B0604020202020204" pitchFamily="34" charset="0"/>
              </a:rPr>
              <a:t>K3 - 3. Kat</a:t>
            </a:r>
            <a:endParaRPr lang="en-GB" sz="3200" b="1" dirty="0">
              <a:latin typeface="Arial" panose="020B0604020202020204" pitchFamily="34" charset="0"/>
              <a:cs typeface="Arial" panose="020B0604020202020204" pitchFamily="34" charset="0"/>
            </a:endParaRPr>
          </a:p>
        </p:txBody>
      </p:sp>
      <p:sp>
        <p:nvSpPr>
          <p:cNvPr id="12" name="Sol Ayraç 11">
            <a:extLst>
              <a:ext uri="{FF2B5EF4-FFF2-40B4-BE49-F238E27FC236}">
                <a16:creationId xmlns:a16="http://schemas.microsoft.com/office/drawing/2014/main" id="{26277CBB-2572-4C09-9590-F396B6F8744F}"/>
              </a:ext>
            </a:extLst>
          </p:cNvPr>
          <p:cNvSpPr/>
          <p:nvPr/>
        </p:nvSpPr>
        <p:spPr>
          <a:xfrm rot="16200000">
            <a:off x="548618" y="2904463"/>
            <a:ext cx="1137683" cy="1115837"/>
          </a:xfrm>
          <a:prstGeom prst="leftBrace">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solidFill>
            </a:endParaRPr>
          </a:p>
        </p:txBody>
      </p:sp>
      <p:sp>
        <p:nvSpPr>
          <p:cNvPr id="14" name="Metin kutusu 13">
            <a:extLst>
              <a:ext uri="{FF2B5EF4-FFF2-40B4-BE49-F238E27FC236}">
                <a16:creationId xmlns:a16="http://schemas.microsoft.com/office/drawing/2014/main" id="{9329D009-8333-4DC9-AD5D-EF83D136338E}"/>
              </a:ext>
            </a:extLst>
          </p:cNvPr>
          <p:cNvSpPr txBox="1"/>
          <p:nvPr/>
        </p:nvSpPr>
        <p:spPr>
          <a:xfrm>
            <a:off x="401091" y="3949514"/>
            <a:ext cx="1703754" cy="707886"/>
          </a:xfrm>
          <a:prstGeom prst="rect">
            <a:avLst/>
          </a:prstGeom>
          <a:noFill/>
        </p:spPr>
        <p:txBody>
          <a:bodyPr wrap="square" rtlCol="0">
            <a:spAutoFit/>
          </a:bodyPr>
          <a:lstStyle/>
          <a:p>
            <a:pPr algn="ctr"/>
            <a:r>
              <a:rPr lang="tr-TR" sz="4000" b="1" dirty="0">
                <a:solidFill>
                  <a:schemeClr val="accent1"/>
                </a:solidFill>
              </a:rPr>
              <a:t>BLOK</a:t>
            </a:r>
            <a:endParaRPr lang="en-GB" sz="4000" b="1" dirty="0">
              <a:solidFill>
                <a:schemeClr val="accent1"/>
              </a:solidFill>
            </a:endParaRPr>
          </a:p>
        </p:txBody>
      </p:sp>
    </p:spTree>
    <p:extLst>
      <p:ext uri="{BB962C8B-B14F-4D97-AF65-F5344CB8AC3E}">
        <p14:creationId xmlns:p14="http://schemas.microsoft.com/office/powerpoint/2010/main" val="2177631217"/>
      </p:ext>
    </p:extLst>
  </p:cSld>
  <p:clrMapOvr>
    <a:masterClrMapping/>
  </p:clrMapOvr>
  <mc:AlternateContent xmlns:mc="http://schemas.openxmlformats.org/markup-compatibility/2006" xmlns:p14="http://schemas.microsoft.com/office/powerpoint/2010/main">
    <mc:Choice Requires="p14">
      <p:transition spd="slow" p14:dur="2000" advTm="57637"/>
    </mc:Choice>
    <mc:Fallback xmlns="">
      <p:transition spd="slow" advTm="57637"/>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nvGraphicFramePr>
        <p:xfrm>
          <a:off x="1" y="1"/>
          <a:ext cx="5721530" cy="6858001"/>
        </p:xfrm>
        <a:graphic>
          <a:graphicData uri="http://schemas.openxmlformats.org/drawingml/2006/table">
            <a:tbl>
              <a:tblPr>
                <a:tableStyleId>{5C22544A-7EE6-4342-B048-85BDC9FD1C3A}</a:tableStyleId>
              </a:tblPr>
              <a:tblGrid>
                <a:gridCol w="2377273">
                  <a:extLst>
                    <a:ext uri="{9D8B030D-6E8A-4147-A177-3AD203B41FA5}">
                      <a16:colId xmlns:a16="http://schemas.microsoft.com/office/drawing/2014/main" val="500251416"/>
                    </a:ext>
                  </a:extLst>
                </a:gridCol>
                <a:gridCol w="1223501">
                  <a:extLst>
                    <a:ext uri="{9D8B030D-6E8A-4147-A177-3AD203B41FA5}">
                      <a16:colId xmlns:a16="http://schemas.microsoft.com/office/drawing/2014/main" val="4280871094"/>
                    </a:ext>
                  </a:extLst>
                </a:gridCol>
                <a:gridCol w="2120756">
                  <a:extLst>
                    <a:ext uri="{9D8B030D-6E8A-4147-A177-3AD203B41FA5}">
                      <a16:colId xmlns:a16="http://schemas.microsoft.com/office/drawing/2014/main" val="2074212977"/>
                    </a:ext>
                  </a:extLst>
                </a:gridCol>
              </a:tblGrid>
              <a:tr h="259226">
                <a:tc>
                  <a:txBody>
                    <a:bodyPr/>
                    <a:lstStyle/>
                    <a:p>
                      <a:pPr algn="ctr" fontAlgn="b"/>
                      <a:r>
                        <a:rPr lang="tr-TR" sz="1600" b="1" i="1" u="none" strike="noStrike" dirty="0">
                          <a:effectLst/>
                        </a:rPr>
                        <a:t>BİNA</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tr-TR" sz="1600" b="1" i="1" u="none" strike="noStrike">
                          <a:effectLst/>
                        </a:rPr>
                        <a:t>SINIF</a:t>
                      </a:r>
                      <a:r>
                        <a:rPr lang="tr-TR" sz="1600" b="1" i="1" u="none" strike="noStrike" baseline="0">
                          <a:effectLst/>
                        </a:rPr>
                        <a:t> -  Eski</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i="1" u="none" strike="noStrike" dirty="0">
                          <a:effectLst/>
                        </a:rPr>
                        <a:t>SINIF</a:t>
                      </a:r>
                      <a:r>
                        <a:rPr lang="tr-TR" sz="1600" b="1" i="1" u="none" strike="noStrike" baseline="0" dirty="0">
                          <a:effectLst/>
                        </a:rPr>
                        <a:t> - Yeni</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6637469"/>
                  </a:ext>
                </a:extLst>
              </a:tr>
              <a:tr h="263951">
                <a:tc rowSpan="7">
                  <a:txBody>
                    <a:bodyPr/>
                    <a:lstStyle/>
                    <a:p>
                      <a:pPr algn="ctr" fontAlgn="ctr"/>
                      <a:endParaRPr lang="tr-TR" sz="1600" b="1" u="sng" strike="noStrike" dirty="0">
                        <a:solidFill>
                          <a:srgbClr val="C00000"/>
                        </a:solidFill>
                        <a:effectLst/>
                      </a:endParaRPr>
                    </a:p>
                    <a:p>
                      <a:pPr algn="ctr" fontAlgn="ctr"/>
                      <a:endParaRPr lang="tr-TR" sz="1600" b="1" u="sng" strike="noStrike" dirty="0">
                        <a:solidFill>
                          <a:srgbClr val="C00000"/>
                        </a:solidFill>
                        <a:effectLst/>
                      </a:endParaRPr>
                    </a:p>
                    <a:p>
                      <a:pPr algn="ctr" fontAlgn="ctr"/>
                      <a:endParaRPr lang="tr-TR" sz="1600" b="1" u="sng" strike="noStrike" dirty="0">
                        <a:solidFill>
                          <a:srgbClr val="C00000"/>
                        </a:solidFill>
                        <a:effectLst/>
                      </a:endParaRPr>
                    </a:p>
                    <a:p>
                      <a:pPr algn="ctr" fontAlgn="ctr"/>
                      <a:r>
                        <a:rPr lang="tr-TR" sz="1600" b="1" u="sng" strike="noStrike" dirty="0">
                          <a:solidFill>
                            <a:srgbClr val="C00000"/>
                          </a:solidFill>
                          <a:effectLst/>
                        </a:rPr>
                        <a:t>A BLOK ZEMİN KAT</a:t>
                      </a:r>
                      <a:r>
                        <a:rPr lang="tr-TR" sz="1600" b="0" u="none" strike="noStrike" baseline="0" dirty="0">
                          <a:solidFill>
                            <a:srgbClr val="C00000"/>
                          </a:solidFill>
                          <a:effectLst/>
                        </a:rPr>
                        <a:t> (Z)</a:t>
                      </a:r>
                      <a:endParaRPr lang="tr-TR" sz="1600" b="1" i="0" u="sng" strike="noStrike" dirty="0">
                        <a:solidFill>
                          <a:srgbClr val="C00000"/>
                        </a:solidFill>
                        <a:effectLst/>
                        <a:latin typeface="Calibri" panose="020F0502020204030204" pitchFamily="34" charset="0"/>
                      </a:endParaRPr>
                    </a:p>
                  </a:txBody>
                  <a:tcPr marL="5168" marR="5168" marT="5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a:solidFill>
                            <a:srgbClr val="C00000"/>
                          </a:solidFill>
                          <a:effectLst/>
                        </a:rPr>
                        <a:t>A-00-17</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i="0" u="none" strike="noStrike" dirty="0">
                          <a:solidFill>
                            <a:srgbClr val="C00000"/>
                          </a:solidFill>
                          <a:effectLst/>
                          <a:latin typeface="+mn-lt"/>
                        </a:rPr>
                        <a:t>A Blok Finans</a:t>
                      </a:r>
                      <a:r>
                        <a:rPr lang="tr-TR" sz="1600" b="1" i="0" u="none" strike="noStrike" baseline="0" dirty="0">
                          <a:solidFill>
                            <a:srgbClr val="C00000"/>
                          </a:solidFill>
                          <a:effectLst/>
                          <a:latin typeface="+mn-lt"/>
                        </a:rPr>
                        <a:t> </a:t>
                      </a:r>
                      <a:r>
                        <a:rPr lang="tr-TR" sz="1600" b="1" i="0" u="none" strike="noStrike" baseline="0" dirty="0" err="1">
                          <a:solidFill>
                            <a:srgbClr val="C00000"/>
                          </a:solidFill>
                          <a:effectLst/>
                          <a:latin typeface="+mn-lt"/>
                        </a:rPr>
                        <a:t>Lab</a:t>
                      </a:r>
                      <a:r>
                        <a:rPr lang="tr-TR" sz="1600" b="1" i="0" u="none" strike="noStrike" baseline="0" dirty="0">
                          <a:solidFill>
                            <a:srgbClr val="C00000"/>
                          </a:solidFill>
                          <a:effectLst/>
                          <a:latin typeface="+mn-lt"/>
                        </a:rPr>
                        <a:t>.</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3015113"/>
                  </a:ext>
                </a:extLst>
              </a:tr>
              <a:tr h="263951">
                <a:tc vMerge="1">
                  <a:txBody>
                    <a:bodyPr/>
                    <a:lstStyle/>
                    <a:p>
                      <a:endParaRPr lang="tr-TR"/>
                    </a:p>
                  </a:txBody>
                  <a:tcPr/>
                </a:tc>
                <a:tc>
                  <a:txBody>
                    <a:bodyPr/>
                    <a:lstStyle/>
                    <a:p>
                      <a:pPr algn="ctr" fontAlgn="b"/>
                      <a:r>
                        <a:rPr lang="tr-TR" sz="1600" b="1" u="none" strike="noStrike">
                          <a:solidFill>
                            <a:srgbClr val="C00000"/>
                          </a:solidFill>
                          <a:effectLst/>
                        </a:rPr>
                        <a:t>A-00-16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A Blok ED-Z-5</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5800915"/>
                  </a:ext>
                </a:extLst>
              </a:tr>
              <a:tr h="263951">
                <a:tc vMerge="1">
                  <a:txBody>
                    <a:bodyPr/>
                    <a:lstStyle/>
                    <a:p>
                      <a:endParaRPr lang="tr-TR"/>
                    </a:p>
                  </a:txBody>
                  <a:tcPr/>
                </a:tc>
                <a:tc>
                  <a:txBody>
                    <a:bodyPr/>
                    <a:lstStyle/>
                    <a:p>
                      <a:pPr algn="ctr" fontAlgn="b"/>
                      <a:r>
                        <a:rPr lang="tr-TR" sz="1600" b="1" u="none" strike="noStrike">
                          <a:solidFill>
                            <a:srgbClr val="C00000"/>
                          </a:solidFill>
                          <a:effectLst/>
                        </a:rPr>
                        <a:t>A-00-15</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A Blok ED-Z-6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8211557"/>
                  </a:ext>
                </a:extLst>
              </a:tr>
              <a:tr h="263951">
                <a:tc vMerge="1">
                  <a:txBody>
                    <a:bodyPr/>
                    <a:lstStyle/>
                    <a:p>
                      <a:endParaRPr lang="tr-TR"/>
                    </a:p>
                  </a:txBody>
                  <a:tcPr/>
                </a:tc>
                <a:tc>
                  <a:txBody>
                    <a:bodyPr/>
                    <a:lstStyle/>
                    <a:p>
                      <a:pPr algn="ctr" fontAlgn="b"/>
                      <a:r>
                        <a:rPr lang="tr-TR" sz="1600" b="1" u="none" strike="noStrike">
                          <a:solidFill>
                            <a:srgbClr val="C00000"/>
                          </a:solidFill>
                          <a:effectLst/>
                        </a:rPr>
                        <a:t>A-00-14</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A Blok ED-Z-7</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5463244"/>
                  </a:ext>
                </a:extLst>
              </a:tr>
              <a:tr h="263951">
                <a:tc vMerge="1">
                  <a:txBody>
                    <a:bodyPr/>
                    <a:lstStyle/>
                    <a:p>
                      <a:endParaRPr lang="tr-TR"/>
                    </a:p>
                  </a:txBody>
                  <a:tcPr/>
                </a:tc>
                <a:tc>
                  <a:txBody>
                    <a:bodyPr/>
                    <a:lstStyle/>
                    <a:p>
                      <a:pPr algn="ctr" fontAlgn="b"/>
                      <a:r>
                        <a:rPr lang="tr-TR" sz="1600" b="1" u="none" strike="noStrike">
                          <a:solidFill>
                            <a:srgbClr val="C00000"/>
                          </a:solidFill>
                          <a:effectLst/>
                        </a:rPr>
                        <a:t>A-00-11</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A Blok ED-Z-9</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0382971"/>
                  </a:ext>
                </a:extLst>
              </a:tr>
              <a:tr h="263951">
                <a:tc vMerge="1">
                  <a:txBody>
                    <a:bodyPr/>
                    <a:lstStyle/>
                    <a:p>
                      <a:endParaRPr lang="tr-TR"/>
                    </a:p>
                  </a:txBody>
                  <a:tcPr/>
                </a:tc>
                <a:tc>
                  <a:txBody>
                    <a:bodyPr/>
                    <a:lstStyle/>
                    <a:p>
                      <a:pPr algn="ctr" fontAlgn="b"/>
                      <a:r>
                        <a:rPr lang="tr-TR" sz="1600" b="1" u="none" strike="noStrike">
                          <a:solidFill>
                            <a:srgbClr val="C00000"/>
                          </a:solidFill>
                          <a:effectLst/>
                        </a:rPr>
                        <a:t>A-00-10</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A Blok ED-Z-10</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6776044"/>
                  </a:ext>
                </a:extLst>
              </a:tr>
              <a:tr h="263951">
                <a:tc vMerge="1">
                  <a:txBody>
                    <a:bodyPr/>
                    <a:lstStyle/>
                    <a:p>
                      <a:endParaRPr lang="tr-TR"/>
                    </a:p>
                  </a:txBody>
                  <a:tcPr/>
                </a:tc>
                <a:tc>
                  <a:txBody>
                    <a:bodyPr/>
                    <a:lstStyle/>
                    <a:p>
                      <a:pPr algn="ctr" fontAlgn="b"/>
                      <a:r>
                        <a:rPr lang="tr-TR" sz="1600" b="1" u="none" strike="noStrike">
                          <a:solidFill>
                            <a:srgbClr val="C00000"/>
                          </a:solidFill>
                          <a:effectLst/>
                        </a:rPr>
                        <a:t>A-00-SS-02</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A </a:t>
                      </a:r>
                      <a:r>
                        <a:rPr lang="tr-TR" sz="1600" b="1" u="none" strike="noStrike">
                          <a:solidFill>
                            <a:srgbClr val="C00000"/>
                          </a:solidFill>
                          <a:effectLst/>
                        </a:rPr>
                        <a:t>Blok EA-Z-18</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9731856"/>
                  </a:ext>
                </a:extLst>
              </a:tr>
              <a:tr h="263951">
                <a:tc rowSpan="8">
                  <a:txBody>
                    <a:bodyPr/>
                    <a:lstStyle/>
                    <a:p>
                      <a:pPr algn="ctr" fontAlgn="ctr"/>
                      <a:r>
                        <a:rPr lang="tr-TR" sz="1600" b="1" u="sng" strike="noStrike" dirty="0">
                          <a:effectLst/>
                        </a:rPr>
                        <a:t>A BLOK BODRUM KAT</a:t>
                      </a:r>
                      <a:r>
                        <a:rPr lang="tr-TR" sz="1600" b="1" u="none" strike="noStrike" dirty="0">
                          <a:effectLst/>
                        </a:rPr>
                        <a:t> (B1)</a:t>
                      </a:r>
                      <a:endParaRPr lang="tr-TR" sz="1600" b="1" i="0" u="none" strike="noStrike" dirty="0">
                        <a:solidFill>
                          <a:srgbClr val="000000"/>
                        </a:solidFill>
                        <a:effectLst/>
                        <a:latin typeface="Calibri" panose="020F0502020204030204" pitchFamily="34" charset="0"/>
                      </a:endParaRPr>
                    </a:p>
                  </a:txBody>
                  <a:tcPr marL="5168" marR="5168" marT="5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a:effectLst/>
                        </a:rPr>
                        <a:t>A-B1-17</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effectLst/>
                        </a:rPr>
                        <a:t>A Blok ED-B1-3</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786083"/>
                  </a:ext>
                </a:extLst>
              </a:tr>
              <a:tr h="263951">
                <a:tc vMerge="1">
                  <a:txBody>
                    <a:bodyPr/>
                    <a:lstStyle/>
                    <a:p>
                      <a:endParaRPr lang="tr-TR"/>
                    </a:p>
                  </a:txBody>
                  <a:tcPr/>
                </a:tc>
                <a:tc>
                  <a:txBody>
                    <a:bodyPr/>
                    <a:lstStyle/>
                    <a:p>
                      <a:pPr algn="ctr" fontAlgn="b"/>
                      <a:r>
                        <a:rPr lang="tr-TR" sz="1600" b="1" u="none" strike="noStrike">
                          <a:effectLst/>
                        </a:rPr>
                        <a:t>A-B1-16</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A Blok ED-B1-4</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6418628"/>
                  </a:ext>
                </a:extLst>
              </a:tr>
              <a:tr h="263951">
                <a:tc vMerge="1">
                  <a:txBody>
                    <a:bodyPr/>
                    <a:lstStyle/>
                    <a:p>
                      <a:endParaRPr lang="tr-TR"/>
                    </a:p>
                  </a:txBody>
                  <a:tcPr/>
                </a:tc>
                <a:tc>
                  <a:txBody>
                    <a:bodyPr/>
                    <a:lstStyle/>
                    <a:p>
                      <a:pPr algn="ctr" fontAlgn="b"/>
                      <a:r>
                        <a:rPr lang="tr-TR" sz="1600" b="1" u="none" strike="noStrike">
                          <a:effectLst/>
                        </a:rPr>
                        <a:t>A-B1-13</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A Blok ED-B1-7</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2915936"/>
                  </a:ext>
                </a:extLst>
              </a:tr>
              <a:tr h="263951">
                <a:tc vMerge="1">
                  <a:txBody>
                    <a:bodyPr/>
                    <a:lstStyle/>
                    <a:p>
                      <a:endParaRPr lang="tr-TR"/>
                    </a:p>
                  </a:txBody>
                  <a:tcPr/>
                </a:tc>
                <a:tc>
                  <a:txBody>
                    <a:bodyPr/>
                    <a:lstStyle/>
                    <a:p>
                      <a:pPr algn="ctr" fontAlgn="b"/>
                      <a:r>
                        <a:rPr lang="tr-TR" sz="1600" b="1" u="none" strike="noStrike">
                          <a:effectLst/>
                        </a:rPr>
                        <a:t>A-B1-12</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A Blok ED-B1-8</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196710"/>
                  </a:ext>
                </a:extLst>
              </a:tr>
              <a:tr h="263951">
                <a:tc vMerge="1">
                  <a:txBody>
                    <a:bodyPr/>
                    <a:lstStyle/>
                    <a:p>
                      <a:endParaRPr lang="tr-TR"/>
                    </a:p>
                  </a:txBody>
                  <a:tcPr/>
                </a:tc>
                <a:tc>
                  <a:txBody>
                    <a:bodyPr/>
                    <a:lstStyle/>
                    <a:p>
                      <a:pPr algn="ctr" fontAlgn="b"/>
                      <a:r>
                        <a:rPr lang="tr-TR" sz="1600" b="1" u="none" strike="noStrike">
                          <a:effectLst/>
                        </a:rPr>
                        <a:t>A-B1-11</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A Blok ED-B1-9</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954404"/>
                  </a:ext>
                </a:extLst>
              </a:tr>
              <a:tr h="263951">
                <a:tc vMerge="1">
                  <a:txBody>
                    <a:bodyPr/>
                    <a:lstStyle/>
                    <a:p>
                      <a:endParaRPr lang="tr-TR"/>
                    </a:p>
                  </a:txBody>
                  <a:tcPr/>
                </a:tc>
                <a:tc>
                  <a:txBody>
                    <a:bodyPr/>
                    <a:lstStyle/>
                    <a:p>
                      <a:pPr algn="ctr" fontAlgn="b"/>
                      <a:r>
                        <a:rPr lang="tr-TR" sz="1600" b="1" u="none" strike="noStrike">
                          <a:effectLst/>
                        </a:rPr>
                        <a:t>A-B1-08</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  A Blok ED-B1-12</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1400229"/>
                  </a:ext>
                </a:extLst>
              </a:tr>
              <a:tr h="263951">
                <a:tc vMerge="1">
                  <a:txBody>
                    <a:bodyPr/>
                    <a:lstStyle/>
                    <a:p>
                      <a:endParaRPr lang="tr-TR"/>
                    </a:p>
                  </a:txBody>
                  <a:tcPr/>
                </a:tc>
                <a:tc>
                  <a:txBody>
                    <a:bodyPr/>
                    <a:lstStyle/>
                    <a:p>
                      <a:pPr algn="ctr" fontAlgn="b"/>
                      <a:r>
                        <a:rPr lang="tr-TR" sz="1600" b="1" u="none" strike="noStrike">
                          <a:effectLst/>
                        </a:rPr>
                        <a:t>A-B1-07</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  A Blok ED-B1-13</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1925229"/>
                  </a:ext>
                </a:extLst>
              </a:tr>
              <a:tr h="263951">
                <a:tc vMerge="1">
                  <a:txBody>
                    <a:bodyPr/>
                    <a:lstStyle/>
                    <a:p>
                      <a:endParaRPr lang="tr-TR"/>
                    </a:p>
                  </a:txBody>
                  <a:tcPr/>
                </a:tc>
                <a:tc>
                  <a:txBody>
                    <a:bodyPr/>
                    <a:lstStyle/>
                    <a:p>
                      <a:pPr algn="ctr" fontAlgn="b"/>
                      <a:r>
                        <a:rPr lang="tr-TR" sz="1600" b="1" u="none" strike="noStrike">
                          <a:effectLst/>
                        </a:rPr>
                        <a:t>A-B1-01</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  A Blok EA-B1-20</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5515537"/>
                  </a:ext>
                </a:extLst>
              </a:tr>
              <a:tr h="263951">
                <a:tc rowSpan="6">
                  <a:txBody>
                    <a:bodyPr/>
                    <a:lstStyle/>
                    <a:p>
                      <a:pPr algn="ctr" fontAlgn="ctr"/>
                      <a:r>
                        <a:rPr lang="tr-TR" sz="1600" b="1" u="sng" strike="noStrike" dirty="0">
                          <a:solidFill>
                            <a:srgbClr val="C00000"/>
                          </a:solidFill>
                          <a:effectLst/>
                        </a:rPr>
                        <a:t>B BLOK DERSLİKLER</a:t>
                      </a:r>
                      <a:endParaRPr lang="tr-TR" sz="1600" b="1" i="0" u="sng" strike="noStrike" dirty="0">
                        <a:solidFill>
                          <a:srgbClr val="C00000"/>
                        </a:solidFill>
                        <a:effectLst/>
                        <a:latin typeface="Calibri" panose="020F0502020204030204" pitchFamily="34" charset="0"/>
                      </a:endParaRPr>
                    </a:p>
                  </a:txBody>
                  <a:tcPr marL="5168" marR="5168" marT="5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a:solidFill>
                            <a:srgbClr val="C00000"/>
                          </a:solidFill>
                          <a:effectLst/>
                        </a:rPr>
                        <a:t>B-B1-08</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solidFill>
                            <a:srgbClr val="C00000"/>
                          </a:solidFill>
                          <a:effectLst/>
                        </a:rPr>
                        <a:t>  B Blok ED-B1-11</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35836"/>
                  </a:ext>
                </a:extLst>
              </a:tr>
              <a:tr h="263951">
                <a:tc vMerge="1">
                  <a:txBody>
                    <a:bodyPr/>
                    <a:lstStyle/>
                    <a:p>
                      <a:endParaRPr lang="tr-TR"/>
                    </a:p>
                  </a:txBody>
                  <a:tcPr/>
                </a:tc>
                <a:tc>
                  <a:txBody>
                    <a:bodyPr/>
                    <a:lstStyle/>
                    <a:p>
                      <a:pPr algn="ctr" fontAlgn="b"/>
                      <a:r>
                        <a:rPr lang="tr-TR" sz="1600" b="1" u="none" strike="noStrike">
                          <a:solidFill>
                            <a:srgbClr val="C00000"/>
                          </a:solidFill>
                          <a:effectLst/>
                        </a:rPr>
                        <a:t>B-B1-06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  B Blok ED-B1-12</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5449996"/>
                  </a:ext>
                </a:extLst>
              </a:tr>
              <a:tr h="263951">
                <a:tc vMerge="1">
                  <a:txBody>
                    <a:bodyPr/>
                    <a:lstStyle/>
                    <a:p>
                      <a:endParaRPr lang="tr-TR"/>
                    </a:p>
                  </a:txBody>
                  <a:tcPr/>
                </a:tc>
                <a:tc>
                  <a:txBody>
                    <a:bodyPr/>
                    <a:lstStyle/>
                    <a:p>
                      <a:pPr algn="ctr" fontAlgn="b"/>
                      <a:r>
                        <a:rPr lang="tr-TR" sz="1600" b="1" u="none" strike="noStrike">
                          <a:solidFill>
                            <a:srgbClr val="C00000"/>
                          </a:solidFill>
                          <a:effectLst/>
                        </a:rPr>
                        <a:t>B-B1-05</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  B Blok ED-B1-13</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0486214"/>
                  </a:ext>
                </a:extLst>
              </a:tr>
              <a:tr h="263951">
                <a:tc vMerge="1">
                  <a:txBody>
                    <a:bodyPr/>
                    <a:lstStyle/>
                    <a:p>
                      <a:endParaRPr lang="tr-TR"/>
                    </a:p>
                  </a:txBody>
                  <a:tcPr/>
                </a:tc>
                <a:tc>
                  <a:txBody>
                    <a:bodyPr/>
                    <a:lstStyle/>
                    <a:p>
                      <a:pPr algn="ctr" fontAlgn="b"/>
                      <a:r>
                        <a:rPr lang="tr-TR" sz="1600" b="1" u="none" strike="noStrike">
                          <a:solidFill>
                            <a:srgbClr val="C00000"/>
                          </a:solidFill>
                          <a:effectLst/>
                        </a:rPr>
                        <a:t>B-00-02</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B Blok ED-Z-7</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017575"/>
                  </a:ext>
                </a:extLst>
              </a:tr>
              <a:tr h="263951">
                <a:tc vMerge="1">
                  <a:txBody>
                    <a:bodyPr/>
                    <a:lstStyle/>
                    <a:p>
                      <a:endParaRPr lang="tr-TR"/>
                    </a:p>
                  </a:txBody>
                  <a:tcPr/>
                </a:tc>
                <a:tc>
                  <a:txBody>
                    <a:bodyPr/>
                    <a:lstStyle/>
                    <a:p>
                      <a:pPr algn="ctr" fontAlgn="b"/>
                      <a:r>
                        <a:rPr lang="tr-TR" sz="1600" b="1" u="none" strike="noStrike">
                          <a:solidFill>
                            <a:srgbClr val="C00000"/>
                          </a:solidFill>
                          <a:effectLst/>
                        </a:rPr>
                        <a:t>B-01-21</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B Blok ED-K1-1</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7270850"/>
                  </a:ext>
                </a:extLst>
              </a:tr>
              <a:tr h="263951">
                <a:tc vMerge="1">
                  <a:txBody>
                    <a:bodyPr/>
                    <a:lstStyle/>
                    <a:p>
                      <a:endParaRPr lang="tr-TR"/>
                    </a:p>
                  </a:txBody>
                  <a:tcPr/>
                </a:tc>
                <a:tc>
                  <a:txBody>
                    <a:bodyPr/>
                    <a:lstStyle/>
                    <a:p>
                      <a:pPr algn="ctr" fontAlgn="b"/>
                      <a:r>
                        <a:rPr lang="tr-TR" sz="1600" b="1" u="none" strike="noStrike">
                          <a:solidFill>
                            <a:srgbClr val="C00000"/>
                          </a:solidFill>
                          <a:effectLst/>
                        </a:rPr>
                        <a:t>B-01-16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tr-TR" sz="1600" b="1" u="none" strike="noStrike" dirty="0">
                          <a:solidFill>
                            <a:srgbClr val="C00000"/>
                          </a:solidFill>
                          <a:effectLst/>
                        </a:rPr>
                        <a:t>B Blok ED-K1-6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4754944"/>
                  </a:ext>
                </a:extLst>
              </a:tr>
              <a:tr h="263951">
                <a:tc rowSpan="4">
                  <a:txBody>
                    <a:bodyPr/>
                    <a:lstStyle/>
                    <a:p>
                      <a:pPr algn="ctr" fontAlgn="ctr"/>
                      <a:r>
                        <a:rPr lang="tr-TR" sz="1600" b="1" u="sng" strike="noStrike" dirty="0">
                          <a:effectLst/>
                        </a:rPr>
                        <a:t>BİLGİSAYAR</a:t>
                      </a:r>
                      <a:r>
                        <a:rPr lang="tr-TR" sz="1600" b="1" u="sng" strike="noStrike" baseline="0" dirty="0">
                          <a:effectLst/>
                        </a:rPr>
                        <a:t> </a:t>
                      </a:r>
                      <a:r>
                        <a:rPr lang="tr-TR" sz="1600" b="1" u="sng" strike="noStrike" dirty="0">
                          <a:effectLst/>
                        </a:rPr>
                        <a:t>LAB.</a:t>
                      </a:r>
                      <a:endParaRPr lang="tr-TR" sz="1600" b="1" i="0" u="sng" strike="noStrike" dirty="0">
                        <a:solidFill>
                          <a:srgbClr val="000000"/>
                        </a:solidFill>
                        <a:effectLst/>
                        <a:latin typeface="Calibri" panose="020F0502020204030204" pitchFamily="34" charset="0"/>
                      </a:endParaRPr>
                    </a:p>
                  </a:txBody>
                  <a:tcPr marL="5168" marR="5168" marT="5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a:effectLst/>
                        </a:rPr>
                        <a:t>B-02-Lab.I</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tr-TR" sz="1600" b="1" u="none" strike="noStrike" dirty="0">
                          <a:effectLst/>
                        </a:rPr>
                        <a:t>      B Blok EL-K2-2</a:t>
                      </a:r>
                      <a:r>
                        <a:rPr lang="tr-TR" sz="1600" b="1" u="none" strike="noStrike" baseline="0" dirty="0">
                          <a:effectLst/>
                        </a:rPr>
                        <a:t> </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2817559"/>
                  </a:ext>
                </a:extLst>
              </a:tr>
              <a:tr h="263951">
                <a:tc vMerge="1">
                  <a:txBody>
                    <a:bodyPr/>
                    <a:lstStyle/>
                    <a:p>
                      <a:endParaRPr lang="tr-TR"/>
                    </a:p>
                  </a:txBody>
                  <a:tcPr/>
                </a:tc>
                <a:tc>
                  <a:txBody>
                    <a:bodyPr/>
                    <a:lstStyle/>
                    <a:p>
                      <a:pPr algn="ctr" fontAlgn="b"/>
                      <a:r>
                        <a:rPr lang="tr-TR" sz="1600" b="1" u="none" strike="noStrike">
                          <a:effectLst/>
                        </a:rPr>
                        <a:t>B-02-Lab.II</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effectLst/>
                        </a:rPr>
                        <a:t>      B Blok EL-K2-1</a:t>
                      </a:r>
                      <a:r>
                        <a:rPr lang="tr-TR" sz="1600" b="1" u="none" strike="noStrike" baseline="0" dirty="0">
                          <a:effectLst/>
                        </a:rPr>
                        <a:t> </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5162764"/>
                  </a:ext>
                </a:extLst>
              </a:tr>
              <a:tr h="263951">
                <a:tc vMerge="1">
                  <a:txBody>
                    <a:bodyPr/>
                    <a:lstStyle/>
                    <a:p>
                      <a:endParaRPr lang="tr-TR"/>
                    </a:p>
                  </a:txBody>
                  <a:tcPr/>
                </a:tc>
                <a:tc>
                  <a:txBody>
                    <a:bodyPr/>
                    <a:lstStyle/>
                    <a:p>
                      <a:pPr algn="ctr" fontAlgn="b"/>
                      <a:r>
                        <a:rPr lang="tr-TR" sz="1600" b="1" u="none" strike="noStrike">
                          <a:solidFill>
                            <a:srgbClr val="C00000"/>
                          </a:solidFill>
                          <a:effectLst/>
                        </a:rPr>
                        <a:t>C-00-Lab.III</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C Blok EL-Z-16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2831130"/>
                  </a:ext>
                </a:extLst>
              </a:tr>
              <a:tr h="263951">
                <a:tc vMerge="1">
                  <a:txBody>
                    <a:bodyPr/>
                    <a:lstStyle/>
                    <a:p>
                      <a:endParaRPr lang="tr-TR"/>
                    </a:p>
                  </a:txBody>
                  <a:tcPr/>
                </a:tc>
                <a:tc>
                  <a:txBody>
                    <a:bodyPr/>
                    <a:lstStyle/>
                    <a:p>
                      <a:pPr algn="ctr" fontAlgn="b"/>
                      <a:r>
                        <a:rPr lang="tr-TR" sz="1600" b="1" u="none" strike="noStrike" dirty="0">
                          <a:solidFill>
                            <a:srgbClr val="C00000"/>
                          </a:solidFill>
                          <a:effectLst/>
                        </a:rPr>
                        <a:t>C-00-Lab.IV</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C Blok EL-Z-12</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490894"/>
                  </a:ext>
                </a:extLst>
              </a:tr>
            </a:tbl>
          </a:graphicData>
        </a:graphic>
      </p:graphicFrame>
      <p:graphicFrame>
        <p:nvGraphicFramePr>
          <p:cNvPr id="5" name="Tablo 4"/>
          <p:cNvGraphicFramePr>
            <a:graphicFrameLocks noGrp="1"/>
          </p:cNvGraphicFramePr>
          <p:nvPr/>
        </p:nvGraphicFramePr>
        <p:xfrm>
          <a:off x="6331131" y="1"/>
          <a:ext cx="5852161" cy="6860264"/>
        </p:xfrm>
        <a:graphic>
          <a:graphicData uri="http://schemas.openxmlformats.org/drawingml/2006/table">
            <a:tbl>
              <a:tblPr>
                <a:tableStyleId>{5C22544A-7EE6-4342-B048-85BDC9FD1C3A}</a:tableStyleId>
              </a:tblPr>
              <a:tblGrid>
                <a:gridCol w="2337391">
                  <a:extLst>
                    <a:ext uri="{9D8B030D-6E8A-4147-A177-3AD203B41FA5}">
                      <a16:colId xmlns:a16="http://schemas.microsoft.com/office/drawing/2014/main" val="1944826551"/>
                    </a:ext>
                  </a:extLst>
                </a:gridCol>
                <a:gridCol w="1109280">
                  <a:extLst>
                    <a:ext uri="{9D8B030D-6E8A-4147-A177-3AD203B41FA5}">
                      <a16:colId xmlns:a16="http://schemas.microsoft.com/office/drawing/2014/main" val="576964423"/>
                    </a:ext>
                  </a:extLst>
                </a:gridCol>
                <a:gridCol w="2405490">
                  <a:extLst>
                    <a:ext uri="{9D8B030D-6E8A-4147-A177-3AD203B41FA5}">
                      <a16:colId xmlns:a16="http://schemas.microsoft.com/office/drawing/2014/main" val="3067553470"/>
                    </a:ext>
                  </a:extLst>
                </a:gridCol>
              </a:tblGrid>
              <a:tr h="246744">
                <a:tc>
                  <a:txBody>
                    <a:bodyPr/>
                    <a:lstStyle/>
                    <a:p>
                      <a:pPr algn="ctr" fontAlgn="b"/>
                      <a:r>
                        <a:rPr lang="tr-TR" sz="1600" b="1" i="1" u="none" strike="noStrike" dirty="0">
                          <a:effectLst/>
                        </a:rPr>
                        <a:t>BİNA</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tr-TR" sz="1600" b="1" i="1" u="none" strike="noStrike" dirty="0">
                          <a:effectLst/>
                        </a:rPr>
                        <a:t>SINIF</a:t>
                      </a:r>
                      <a:r>
                        <a:rPr lang="tr-TR" sz="1600" b="1" i="1" u="none" strike="noStrike" baseline="0" dirty="0">
                          <a:effectLst/>
                        </a:rPr>
                        <a:t> -  Eski</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i="1" u="none" strike="noStrike" dirty="0">
                          <a:effectLst/>
                        </a:rPr>
                        <a:t>SINIF</a:t>
                      </a:r>
                      <a:r>
                        <a:rPr lang="tr-TR" sz="1600" b="1" i="1" u="none" strike="noStrike" baseline="0" dirty="0">
                          <a:effectLst/>
                        </a:rPr>
                        <a:t> - Yeni</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8740006"/>
                  </a:ext>
                </a:extLst>
              </a:tr>
              <a:tr h="367292">
                <a:tc rowSpan="2">
                  <a:txBody>
                    <a:bodyPr/>
                    <a:lstStyle/>
                    <a:p>
                      <a:pPr algn="ctr" fontAlgn="ctr"/>
                      <a:r>
                        <a:rPr lang="tr-TR" sz="1600" b="1" u="sng" strike="noStrike" dirty="0">
                          <a:effectLst/>
                        </a:rPr>
                        <a:t>C BLOK ZEMİN KAT</a:t>
                      </a:r>
                      <a:r>
                        <a:rPr lang="tr-TR" sz="1600" b="0" u="none" strike="noStrike" dirty="0">
                          <a:effectLst/>
                        </a:rPr>
                        <a:t> (Z)</a:t>
                      </a:r>
                      <a:endParaRPr lang="tr-TR" sz="1600" b="1" i="0" u="sng" strike="noStrike" dirty="0">
                        <a:solidFill>
                          <a:srgbClr val="000000"/>
                        </a:solidFill>
                        <a:effectLst/>
                        <a:latin typeface="Calibri" panose="020F0502020204030204" pitchFamily="34" charset="0"/>
                      </a:endParaRPr>
                    </a:p>
                  </a:txBody>
                  <a:tcPr marL="4727" marR="4727" marT="47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effectLst/>
                        </a:rPr>
                        <a:t>C-00-14</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effectLst/>
                        </a:rPr>
                        <a:t>C Blok ED-Z-13</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7472852"/>
                  </a:ext>
                </a:extLst>
              </a:tr>
              <a:tr h="367292">
                <a:tc vMerge="1">
                  <a:txBody>
                    <a:bodyPr/>
                    <a:lstStyle/>
                    <a:p>
                      <a:endParaRPr lang="tr-TR"/>
                    </a:p>
                  </a:txBody>
                  <a:tcPr/>
                </a:tc>
                <a:tc>
                  <a:txBody>
                    <a:bodyPr/>
                    <a:lstStyle/>
                    <a:p>
                      <a:pPr algn="ctr" fontAlgn="b"/>
                      <a:r>
                        <a:rPr lang="tr-TR" sz="1600" b="1" u="none" strike="noStrike" dirty="0">
                          <a:effectLst/>
                        </a:rPr>
                        <a:t>C-00-18</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ED-Z-17</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5296861"/>
                  </a:ext>
                </a:extLst>
              </a:tr>
              <a:tr h="367292">
                <a:tc rowSpan="6">
                  <a:txBody>
                    <a:bodyPr/>
                    <a:lstStyle/>
                    <a:p>
                      <a:pPr algn="ctr" fontAlgn="ctr"/>
                      <a:r>
                        <a:rPr lang="tr-TR" sz="1600" b="1" u="sng" strike="noStrike" dirty="0">
                          <a:solidFill>
                            <a:srgbClr val="C00000"/>
                          </a:solidFill>
                          <a:effectLst/>
                        </a:rPr>
                        <a:t>C BLOK 1.KAT</a:t>
                      </a:r>
                      <a:r>
                        <a:rPr lang="tr-TR" sz="1600" b="0" u="none" strike="noStrike" dirty="0">
                          <a:solidFill>
                            <a:srgbClr val="C00000"/>
                          </a:solidFill>
                          <a:effectLst/>
                        </a:rPr>
                        <a:t> (K1)</a:t>
                      </a:r>
                      <a:endParaRPr lang="tr-TR" sz="1600" b="1" i="0" u="sng" strike="noStrike" dirty="0">
                        <a:solidFill>
                          <a:srgbClr val="C00000"/>
                        </a:solidFill>
                        <a:effectLst/>
                        <a:latin typeface="Calibri" panose="020F0502020204030204" pitchFamily="34" charset="0"/>
                      </a:endParaRPr>
                    </a:p>
                  </a:txBody>
                  <a:tcPr marL="4727" marR="4727" marT="47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solidFill>
                            <a:srgbClr val="C00000"/>
                          </a:solidFill>
                          <a:effectLst/>
                        </a:rPr>
                        <a:t>C-01-06</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solidFill>
                            <a:srgbClr val="C00000"/>
                          </a:solidFill>
                          <a:effectLst/>
                        </a:rPr>
                        <a:t>C Blok ED-K1-1</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9103088"/>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C-01-04</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ED-K1-2</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3441332"/>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C-01-02</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ED-K1-3</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4025909"/>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C-01-03</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ED-K1-5</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598370"/>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C-01-05</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ED-K1-6</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0770798"/>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C-01-07</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ED-K1-7</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8195649"/>
                  </a:ext>
                </a:extLst>
              </a:tr>
              <a:tr h="367292">
                <a:tc rowSpan="6">
                  <a:txBody>
                    <a:bodyPr/>
                    <a:lstStyle/>
                    <a:p>
                      <a:pPr algn="ctr" fontAlgn="ctr"/>
                      <a:r>
                        <a:rPr lang="tr-TR" sz="1600" b="1" u="sng" strike="noStrike" dirty="0">
                          <a:effectLst/>
                        </a:rPr>
                        <a:t>C BLOK 2.KAT</a:t>
                      </a:r>
                      <a:r>
                        <a:rPr lang="tr-TR" sz="1600" b="0" u="none" strike="noStrike" dirty="0">
                          <a:effectLst/>
                        </a:rPr>
                        <a:t> (K2)</a:t>
                      </a:r>
                      <a:endParaRPr lang="tr-TR" sz="1600" b="1" i="0" u="sng" strike="noStrike" dirty="0">
                        <a:solidFill>
                          <a:srgbClr val="000000"/>
                        </a:solidFill>
                        <a:effectLst/>
                        <a:latin typeface="Calibri" panose="020F0502020204030204" pitchFamily="34" charset="0"/>
                      </a:endParaRPr>
                    </a:p>
                  </a:txBody>
                  <a:tcPr marL="4727" marR="4727" marT="47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effectLst/>
                        </a:rPr>
                        <a:t>C-02-06</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effectLst/>
                        </a:rPr>
                        <a:t>C Blok ED-K2-1</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3351052"/>
                  </a:ext>
                </a:extLst>
              </a:tr>
              <a:tr h="367292">
                <a:tc vMerge="1">
                  <a:txBody>
                    <a:bodyPr/>
                    <a:lstStyle/>
                    <a:p>
                      <a:endParaRPr lang="tr-TR"/>
                    </a:p>
                  </a:txBody>
                  <a:tcPr/>
                </a:tc>
                <a:tc>
                  <a:txBody>
                    <a:bodyPr/>
                    <a:lstStyle/>
                    <a:p>
                      <a:pPr algn="ctr" fontAlgn="b"/>
                      <a:r>
                        <a:rPr lang="tr-TR" sz="1600" b="1" u="none" strike="noStrike" dirty="0">
                          <a:effectLst/>
                        </a:rPr>
                        <a:t>C-02-04</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ED-K2-2</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3862827"/>
                  </a:ext>
                </a:extLst>
              </a:tr>
              <a:tr h="367292">
                <a:tc vMerge="1">
                  <a:txBody>
                    <a:bodyPr/>
                    <a:lstStyle/>
                    <a:p>
                      <a:endParaRPr lang="tr-TR"/>
                    </a:p>
                  </a:txBody>
                  <a:tcPr/>
                </a:tc>
                <a:tc>
                  <a:txBody>
                    <a:bodyPr/>
                    <a:lstStyle/>
                    <a:p>
                      <a:pPr algn="ctr" fontAlgn="b"/>
                      <a:r>
                        <a:rPr lang="tr-TR" sz="1600" b="1" u="none" strike="noStrike" dirty="0">
                          <a:effectLst/>
                        </a:rPr>
                        <a:t>C-02-02</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ED-K2-3</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4540472"/>
                  </a:ext>
                </a:extLst>
              </a:tr>
              <a:tr h="367292">
                <a:tc vMerge="1">
                  <a:txBody>
                    <a:bodyPr/>
                    <a:lstStyle/>
                    <a:p>
                      <a:endParaRPr lang="tr-TR"/>
                    </a:p>
                  </a:txBody>
                  <a:tcPr/>
                </a:tc>
                <a:tc>
                  <a:txBody>
                    <a:bodyPr/>
                    <a:lstStyle/>
                    <a:p>
                      <a:pPr algn="ctr" fontAlgn="b"/>
                      <a:r>
                        <a:rPr lang="tr-TR" sz="1600" b="1" u="none" strike="noStrike" dirty="0">
                          <a:effectLst/>
                        </a:rPr>
                        <a:t>C-02-03</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ED-K2-5</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2340500"/>
                  </a:ext>
                </a:extLst>
              </a:tr>
              <a:tr h="367292">
                <a:tc vMerge="1">
                  <a:txBody>
                    <a:bodyPr/>
                    <a:lstStyle/>
                    <a:p>
                      <a:endParaRPr lang="tr-TR"/>
                    </a:p>
                  </a:txBody>
                  <a:tcPr/>
                </a:tc>
                <a:tc>
                  <a:txBody>
                    <a:bodyPr/>
                    <a:lstStyle/>
                    <a:p>
                      <a:pPr algn="ctr" fontAlgn="b"/>
                      <a:r>
                        <a:rPr lang="tr-TR" sz="1600" b="1" u="none" strike="noStrike" dirty="0">
                          <a:effectLst/>
                        </a:rPr>
                        <a:t>C-02-05</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ED-K2-6</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2524849"/>
                  </a:ext>
                </a:extLst>
              </a:tr>
              <a:tr h="367292">
                <a:tc vMerge="1">
                  <a:txBody>
                    <a:bodyPr/>
                    <a:lstStyle/>
                    <a:p>
                      <a:endParaRPr lang="tr-TR"/>
                    </a:p>
                  </a:txBody>
                  <a:tcPr/>
                </a:tc>
                <a:tc>
                  <a:txBody>
                    <a:bodyPr/>
                    <a:lstStyle/>
                    <a:p>
                      <a:pPr algn="ctr" fontAlgn="b"/>
                      <a:r>
                        <a:rPr lang="tr-TR" sz="1600" b="1" u="none" strike="noStrike" dirty="0">
                          <a:effectLst/>
                        </a:rPr>
                        <a:t>C-02-07</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ED-K2-7</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1848810"/>
                  </a:ext>
                </a:extLst>
              </a:tr>
              <a:tr h="367292">
                <a:tc rowSpan="4">
                  <a:txBody>
                    <a:bodyPr/>
                    <a:lstStyle/>
                    <a:p>
                      <a:pPr algn="ctr" fontAlgn="ctr"/>
                      <a:r>
                        <a:rPr lang="tr-TR" sz="1600" b="1" u="sng" strike="noStrike" dirty="0">
                          <a:solidFill>
                            <a:srgbClr val="C00000"/>
                          </a:solidFill>
                          <a:effectLst/>
                        </a:rPr>
                        <a:t>C BLOK 3.KAT</a:t>
                      </a:r>
                      <a:r>
                        <a:rPr lang="tr-TR" sz="1600" b="0" u="none" strike="noStrike" dirty="0">
                          <a:solidFill>
                            <a:srgbClr val="C00000"/>
                          </a:solidFill>
                          <a:effectLst/>
                        </a:rPr>
                        <a:t> (K3)</a:t>
                      </a:r>
                      <a:endParaRPr lang="tr-TR" sz="1600" b="1" i="0" u="sng" strike="noStrike" dirty="0">
                        <a:solidFill>
                          <a:srgbClr val="C00000"/>
                        </a:solidFill>
                        <a:effectLst/>
                        <a:latin typeface="Calibri" panose="020F0502020204030204" pitchFamily="34" charset="0"/>
                      </a:endParaRPr>
                    </a:p>
                  </a:txBody>
                  <a:tcPr marL="4727" marR="4727" marT="47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solidFill>
                            <a:srgbClr val="C00000"/>
                          </a:solidFill>
                          <a:effectLst/>
                        </a:rPr>
                        <a:t>C-03-04</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solidFill>
                            <a:srgbClr val="C00000"/>
                          </a:solidFill>
                          <a:effectLst/>
                        </a:rPr>
                        <a:t>C Blok ED-K3-1</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5581469"/>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C-03-02</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ED-K3-2</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9980627"/>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C-03-03</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ED-K3-4</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1566553"/>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C-03-05</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ED-K3-5</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9720767"/>
                  </a:ext>
                </a:extLst>
              </a:tr>
            </a:tbl>
          </a:graphicData>
        </a:graphic>
      </p:graphicFrame>
    </p:spTree>
    <p:extLst>
      <p:ext uri="{BB962C8B-B14F-4D97-AF65-F5344CB8AC3E}">
        <p14:creationId xmlns:p14="http://schemas.microsoft.com/office/powerpoint/2010/main" val="2638123248"/>
      </p:ext>
    </p:extLst>
  </p:cSld>
  <p:clrMapOvr>
    <a:masterClrMapping/>
  </p:clrMapOvr>
  <mc:AlternateContent xmlns:mc="http://schemas.openxmlformats.org/markup-compatibility/2006" xmlns:p14="http://schemas.microsoft.com/office/powerpoint/2010/main">
    <mc:Choice Requires="p14">
      <p:transition spd="slow" p14:dur="2000" advTm="43982"/>
    </mc:Choice>
    <mc:Fallback xmlns="">
      <p:transition spd="slow" advTm="43982"/>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2600" y="482600"/>
            <a:ext cx="6858000" cy="5892800"/>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13400" y="279400"/>
            <a:ext cx="6858000" cy="6299200"/>
          </a:xfrm>
          <a:prstGeom prst="rect">
            <a:avLst/>
          </a:prstGeom>
        </p:spPr>
      </p:pic>
      <p:sp>
        <p:nvSpPr>
          <p:cNvPr id="6" name="Metin kutusu 5"/>
          <p:cNvSpPr txBox="1"/>
          <p:nvPr/>
        </p:nvSpPr>
        <p:spPr>
          <a:xfrm>
            <a:off x="3204755" y="4049483"/>
            <a:ext cx="5625736" cy="923330"/>
          </a:xfrm>
          <a:prstGeom prst="rect">
            <a:avLst/>
          </a:prstGeom>
          <a:noFill/>
        </p:spPr>
        <p:txBody>
          <a:bodyPr wrap="square" rtlCol="0">
            <a:spAutoFit/>
          </a:bodyPr>
          <a:lstStyle/>
          <a:p>
            <a:r>
              <a:rPr lang="tr-TR" sz="5400" b="1" dirty="0">
                <a:solidFill>
                  <a:srgbClr val="C00000"/>
                </a:solidFill>
                <a:latin typeface="Bahnschrift" panose="020B0502040204020203" pitchFamily="34" charset="0"/>
              </a:rPr>
              <a:t>Çalışma Alanları</a:t>
            </a:r>
            <a:endParaRPr lang="en-GB" sz="5400" b="1" dirty="0">
              <a:solidFill>
                <a:srgbClr val="C00000"/>
              </a:solidFill>
              <a:latin typeface="Bahnschrift" panose="020B0502040204020203" pitchFamily="34" charset="0"/>
            </a:endParaRPr>
          </a:p>
        </p:txBody>
      </p:sp>
      <p:sp>
        <p:nvSpPr>
          <p:cNvPr id="7" name="Metin kutusu 6"/>
          <p:cNvSpPr txBox="1"/>
          <p:nvPr/>
        </p:nvSpPr>
        <p:spPr>
          <a:xfrm>
            <a:off x="169817" y="5238203"/>
            <a:ext cx="5534297"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txBody>
          <a:bodyPr wrap="square" rtlCol="0">
            <a:spAutoFit/>
          </a:bodyPr>
          <a:lstStyle/>
          <a:p>
            <a:r>
              <a:rPr lang="tr-TR" sz="5400" b="1" dirty="0">
                <a:solidFill>
                  <a:srgbClr val="0070C0"/>
                </a:solidFill>
                <a:latin typeface="Bahnschrift" panose="020B0502040204020203" pitchFamily="34" charset="0"/>
              </a:rPr>
              <a:t>B Blok Zemin Kat</a:t>
            </a:r>
            <a:endParaRPr lang="en-GB" sz="5400" b="1" dirty="0">
              <a:solidFill>
                <a:srgbClr val="0070C0"/>
              </a:solidFill>
              <a:latin typeface="Bahnschrift" panose="020B0502040204020203" pitchFamily="34" charset="0"/>
            </a:endParaRPr>
          </a:p>
        </p:txBody>
      </p:sp>
      <p:sp>
        <p:nvSpPr>
          <p:cNvPr id="8" name="Metin kutusu 7"/>
          <p:cNvSpPr txBox="1"/>
          <p:nvPr/>
        </p:nvSpPr>
        <p:spPr>
          <a:xfrm>
            <a:off x="6213780" y="5241018"/>
            <a:ext cx="5571820"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txBody>
          <a:bodyPr wrap="square" rtlCol="0">
            <a:spAutoFit/>
          </a:bodyPr>
          <a:lstStyle/>
          <a:p>
            <a:r>
              <a:rPr lang="tr-TR" sz="5400" b="1" dirty="0">
                <a:solidFill>
                  <a:srgbClr val="00B050"/>
                </a:solidFill>
                <a:latin typeface="Bahnschrift" panose="020B0502040204020203" pitchFamily="34" charset="0"/>
              </a:rPr>
              <a:t>B Blok 1. ve 2. Kat</a:t>
            </a:r>
            <a:endParaRPr lang="en-GB" sz="5400" b="1" dirty="0">
              <a:solidFill>
                <a:srgbClr val="00B050"/>
              </a:solidFill>
              <a:latin typeface="Bahnschrift" panose="020B0502040204020203" pitchFamily="34" charset="0"/>
            </a:endParaRPr>
          </a:p>
        </p:txBody>
      </p:sp>
    </p:spTree>
    <p:extLst>
      <p:ext uri="{BB962C8B-B14F-4D97-AF65-F5344CB8AC3E}">
        <p14:creationId xmlns:p14="http://schemas.microsoft.com/office/powerpoint/2010/main" val="4007225434"/>
      </p:ext>
    </p:extLst>
  </p:cSld>
  <p:clrMapOvr>
    <a:masterClrMapping/>
  </p:clrMapOvr>
  <mc:AlternateContent xmlns:mc="http://schemas.openxmlformats.org/markup-compatibility/2006" xmlns:p14="http://schemas.microsoft.com/office/powerpoint/2010/main">
    <mc:Choice Requires="p14">
      <p:transition spd="slow" p14:dur="2000" advTm="9820"/>
    </mc:Choice>
    <mc:Fallback xmlns="">
      <p:transition spd="slow" advTm="982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GB"/>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Metin kutusu 4"/>
          <p:cNvSpPr txBox="1"/>
          <p:nvPr/>
        </p:nvSpPr>
        <p:spPr>
          <a:xfrm>
            <a:off x="2747192" y="37868"/>
            <a:ext cx="6923314" cy="923330"/>
          </a:xfrm>
          <a:prstGeom prst="rect">
            <a:avLst/>
          </a:prstGeom>
          <a:noFill/>
        </p:spPr>
        <p:txBody>
          <a:bodyPr wrap="square" rtlCol="0">
            <a:spAutoFit/>
          </a:bodyPr>
          <a:lstStyle/>
          <a:p>
            <a:r>
              <a:rPr lang="tr-TR" sz="5400" b="1" dirty="0">
                <a:solidFill>
                  <a:srgbClr val="C00000"/>
                </a:solidFill>
                <a:latin typeface="Bahnschrift" panose="020B0502040204020203" pitchFamily="34" charset="0"/>
              </a:rPr>
              <a:t>Çalışma Alanları</a:t>
            </a:r>
            <a:endParaRPr lang="en-GB" sz="5400" b="1" dirty="0">
              <a:solidFill>
                <a:srgbClr val="C00000"/>
              </a:solidFill>
              <a:latin typeface="Bahnschrift" panose="020B0502040204020203" pitchFamily="34" charset="0"/>
            </a:endParaRPr>
          </a:p>
        </p:txBody>
      </p:sp>
      <p:sp>
        <p:nvSpPr>
          <p:cNvPr id="6" name="Metin kutusu 5"/>
          <p:cNvSpPr txBox="1"/>
          <p:nvPr/>
        </p:nvSpPr>
        <p:spPr>
          <a:xfrm>
            <a:off x="2656255" y="961198"/>
            <a:ext cx="5571820"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r>
              <a:rPr lang="tr-TR" sz="5400" b="1" dirty="0">
                <a:latin typeface="Bahnschrift" panose="020B0502040204020203" pitchFamily="34" charset="0"/>
              </a:rPr>
              <a:t>A Blok Zemin Kat</a:t>
            </a:r>
            <a:endParaRPr lang="en-GB" sz="5400" b="1" dirty="0">
              <a:latin typeface="Bahnschrift" panose="020B0502040204020203" pitchFamily="34" charset="0"/>
            </a:endParaRPr>
          </a:p>
        </p:txBody>
      </p:sp>
    </p:spTree>
    <p:extLst>
      <p:ext uri="{BB962C8B-B14F-4D97-AF65-F5344CB8AC3E}">
        <p14:creationId xmlns:p14="http://schemas.microsoft.com/office/powerpoint/2010/main" val="3682836017"/>
      </p:ext>
    </p:extLst>
  </p:cSld>
  <p:clrMapOvr>
    <a:masterClrMapping/>
  </p:clrMapOvr>
  <mc:AlternateContent xmlns:mc="http://schemas.openxmlformats.org/markup-compatibility/2006" xmlns:p14="http://schemas.microsoft.com/office/powerpoint/2010/main">
    <mc:Choice Requires="p14">
      <p:transition spd="slow" p14:dur="2000" advTm="2127"/>
    </mc:Choice>
    <mc:Fallback xmlns="">
      <p:transition spd="slow" advTm="2127"/>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nvGraphicFramePr>
        <p:xfrm>
          <a:off x="5980811" y="0"/>
          <a:ext cx="5229733" cy="6784846"/>
        </p:xfrm>
        <a:graphic>
          <a:graphicData uri="http://schemas.openxmlformats.org/drawingml/2006/table">
            <a:tbl>
              <a:tblPr>
                <a:tableStyleId>{5C22544A-7EE6-4342-B048-85BDC9FD1C3A}</a:tableStyleId>
              </a:tblPr>
              <a:tblGrid>
                <a:gridCol w="3508125">
                  <a:extLst>
                    <a:ext uri="{9D8B030D-6E8A-4147-A177-3AD203B41FA5}">
                      <a16:colId xmlns:a16="http://schemas.microsoft.com/office/drawing/2014/main" val="880744073"/>
                    </a:ext>
                  </a:extLst>
                </a:gridCol>
                <a:gridCol w="1721608">
                  <a:extLst>
                    <a:ext uri="{9D8B030D-6E8A-4147-A177-3AD203B41FA5}">
                      <a16:colId xmlns:a16="http://schemas.microsoft.com/office/drawing/2014/main" val="1985837542"/>
                    </a:ext>
                  </a:extLst>
                </a:gridCol>
              </a:tblGrid>
              <a:tr h="232324">
                <a:tc>
                  <a:txBody>
                    <a:bodyPr/>
                    <a:lstStyle/>
                    <a:p>
                      <a:pPr algn="ctr" fontAlgn="ctr"/>
                      <a:r>
                        <a:rPr lang="en-GB" sz="1400" b="1" i="1" u="sng" strike="noStrike" dirty="0" err="1">
                          <a:effectLst/>
                        </a:rPr>
                        <a:t>Bölüm</a:t>
                      </a:r>
                      <a:endParaRPr lang="en-GB" sz="1400" b="1" i="1" u="sng"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i="1" u="sng" strike="noStrike" dirty="0">
                          <a:effectLst/>
                        </a:rPr>
                        <a:t>Kodu</a:t>
                      </a:r>
                      <a:endParaRPr lang="en-GB" sz="1400" b="1" i="1" u="sng"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044303335"/>
                  </a:ext>
                </a:extLst>
              </a:tr>
              <a:tr h="288769">
                <a:tc>
                  <a:txBody>
                    <a:bodyPr/>
                    <a:lstStyle/>
                    <a:p>
                      <a:pPr algn="ctr" fontAlgn="ctr"/>
                      <a:r>
                        <a:rPr lang="en-GB" sz="1400" b="1" u="none" strike="noStrike" dirty="0" err="1">
                          <a:solidFill>
                            <a:srgbClr val="FF0000"/>
                          </a:solidFill>
                          <a:effectLst/>
                        </a:rPr>
                        <a:t>İşletme</a:t>
                      </a:r>
                      <a:r>
                        <a:rPr lang="en-GB" sz="1400" b="1" u="none" strike="noStrike" dirty="0">
                          <a:solidFill>
                            <a:srgbClr val="FF0000"/>
                          </a:solidFill>
                          <a:effectLst/>
                        </a:rPr>
                        <a:t> - </a:t>
                      </a:r>
                      <a:r>
                        <a:rPr lang="en-GB" sz="1400" b="1" u="none" strike="noStrike" dirty="0" err="1">
                          <a:solidFill>
                            <a:srgbClr val="FF0000"/>
                          </a:solidFill>
                          <a:effectLst/>
                        </a:rPr>
                        <a:t>Türkçe</a:t>
                      </a:r>
                      <a:r>
                        <a:rPr lang="en-GB" sz="1400" b="1" u="none" strike="noStrike" dirty="0">
                          <a:solidFill>
                            <a:srgbClr val="FF0000"/>
                          </a:solidFill>
                          <a:effectLst/>
                        </a:rPr>
                        <a:t> (N.Ö.)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201</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3124479397"/>
                  </a:ext>
                </a:extLst>
              </a:tr>
              <a:tr h="288769">
                <a:tc>
                  <a:txBody>
                    <a:bodyPr/>
                    <a:lstStyle/>
                    <a:p>
                      <a:pPr algn="ctr" fontAlgn="ctr"/>
                      <a:r>
                        <a:rPr lang="en-GB" sz="1400" b="1" u="none" strike="noStrike" dirty="0" err="1">
                          <a:solidFill>
                            <a:srgbClr val="FF0000"/>
                          </a:solidFill>
                          <a:effectLst/>
                        </a:rPr>
                        <a:t>İşletme</a:t>
                      </a:r>
                      <a:r>
                        <a:rPr lang="en-GB" sz="1400" b="1" u="none" strike="noStrike" dirty="0">
                          <a:solidFill>
                            <a:srgbClr val="FF0000"/>
                          </a:solidFill>
                          <a:effectLst/>
                        </a:rPr>
                        <a:t> - </a:t>
                      </a:r>
                      <a:r>
                        <a:rPr lang="en-GB" sz="1400" b="1" u="none" strike="noStrike" dirty="0" err="1">
                          <a:solidFill>
                            <a:srgbClr val="FF0000"/>
                          </a:solidFill>
                          <a:effectLst/>
                        </a:rPr>
                        <a:t>Türkçe</a:t>
                      </a:r>
                      <a:r>
                        <a:rPr lang="en-GB" sz="1400" b="1" u="none" strike="noStrike" dirty="0">
                          <a:solidFill>
                            <a:srgbClr val="FF0000"/>
                          </a:solidFill>
                          <a:effectLst/>
                        </a:rPr>
                        <a:t> (İ.Ö.)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202</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3493616838"/>
                  </a:ext>
                </a:extLst>
              </a:tr>
              <a:tr h="288769">
                <a:tc>
                  <a:txBody>
                    <a:bodyPr/>
                    <a:lstStyle/>
                    <a:p>
                      <a:pPr algn="ctr" fontAlgn="ctr"/>
                      <a:r>
                        <a:rPr lang="tr-TR" sz="1400" b="1" u="none" strike="noStrike" dirty="0">
                          <a:effectLst/>
                        </a:rPr>
                        <a:t>  Ekonomi</a:t>
                      </a:r>
                      <a:r>
                        <a:rPr lang="en-GB" sz="1400" b="1" u="none" strike="noStrike" dirty="0">
                          <a:effectLst/>
                        </a:rPr>
                        <a:t> - </a:t>
                      </a:r>
                      <a:r>
                        <a:rPr lang="en-GB" sz="1400" b="1" u="none" strike="noStrike" dirty="0" err="1">
                          <a:effectLst/>
                        </a:rPr>
                        <a:t>İngilizce</a:t>
                      </a:r>
                      <a:r>
                        <a:rPr lang="en-GB" sz="1400" b="1" u="none" strike="noStrike" dirty="0">
                          <a:effectLst/>
                        </a:rPr>
                        <a:t> (N.Ö.)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tr-TR" sz="1400" b="1" u="none" strike="noStrike" dirty="0">
                          <a:effectLst/>
                        </a:rPr>
                        <a:t>295</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116524224"/>
                  </a:ext>
                </a:extLst>
              </a:tr>
              <a:tr h="288769">
                <a:tc>
                  <a:txBody>
                    <a:bodyPr/>
                    <a:lstStyle/>
                    <a:p>
                      <a:pPr algn="ctr" fontAlgn="ctr"/>
                      <a:r>
                        <a:rPr lang="tr-TR" sz="1400" b="1" u="none" strike="noStrike" dirty="0">
                          <a:effectLst/>
                        </a:rPr>
                        <a:t>Ekonomi</a:t>
                      </a:r>
                      <a:r>
                        <a:rPr lang="en-GB" sz="1400" b="1" u="none" strike="noStrike" dirty="0">
                          <a:effectLst/>
                        </a:rPr>
                        <a:t> - </a:t>
                      </a:r>
                      <a:r>
                        <a:rPr lang="en-GB" sz="1400" b="1" u="none" strike="noStrike" dirty="0" err="1">
                          <a:effectLst/>
                        </a:rPr>
                        <a:t>İngilizce</a:t>
                      </a:r>
                      <a:r>
                        <a:rPr lang="en-GB" sz="1400" b="1" u="none" strike="noStrike" dirty="0">
                          <a:effectLst/>
                        </a:rPr>
                        <a:t> (İ.Ö.)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tr-TR" sz="1400" b="1" u="none" strike="noStrike" dirty="0">
                          <a:effectLst/>
                        </a:rPr>
                        <a:t>296</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968505586"/>
                  </a:ext>
                </a:extLst>
              </a:tr>
              <a:tr h="514549">
                <a:tc>
                  <a:txBody>
                    <a:bodyPr/>
                    <a:lstStyle/>
                    <a:p>
                      <a:pPr algn="ctr" fontAlgn="ctr"/>
                      <a:r>
                        <a:rPr lang="en-GB" sz="1400" b="1" u="none" strike="noStrike" dirty="0" err="1">
                          <a:solidFill>
                            <a:srgbClr val="FF0000"/>
                          </a:solidFill>
                          <a:effectLst/>
                        </a:rPr>
                        <a:t>Siyaset</a:t>
                      </a:r>
                      <a:r>
                        <a:rPr lang="en-GB" sz="1400" b="1" u="none" strike="noStrike" dirty="0">
                          <a:solidFill>
                            <a:srgbClr val="FF0000"/>
                          </a:solidFill>
                          <a:effectLst/>
                        </a:rPr>
                        <a:t> </a:t>
                      </a:r>
                      <a:r>
                        <a:rPr lang="en-GB" sz="1400" b="1" u="none" strike="noStrike" dirty="0" err="1">
                          <a:solidFill>
                            <a:srgbClr val="FF0000"/>
                          </a:solidFill>
                          <a:effectLst/>
                        </a:rPr>
                        <a:t>Bilimi</a:t>
                      </a:r>
                      <a:r>
                        <a:rPr lang="en-GB" sz="1400" b="1" u="none" strike="noStrike" dirty="0">
                          <a:solidFill>
                            <a:srgbClr val="FF0000"/>
                          </a:solidFill>
                          <a:effectLst/>
                        </a:rPr>
                        <a:t> </a:t>
                      </a:r>
                      <a:r>
                        <a:rPr lang="en-GB" sz="1400" b="1" u="none" strike="noStrike" dirty="0" err="1">
                          <a:solidFill>
                            <a:srgbClr val="FF0000"/>
                          </a:solidFill>
                          <a:effectLst/>
                        </a:rPr>
                        <a:t>ve</a:t>
                      </a:r>
                      <a:r>
                        <a:rPr lang="en-GB" sz="1400" b="1" u="none" strike="noStrike" dirty="0">
                          <a:solidFill>
                            <a:srgbClr val="FF0000"/>
                          </a:solidFill>
                          <a:effectLst/>
                        </a:rPr>
                        <a:t> </a:t>
                      </a:r>
                      <a:r>
                        <a:rPr lang="en-GB" sz="1400" b="1" u="none" strike="noStrike" dirty="0" err="1">
                          <a:solidFill>
                            <a:srgbClr val="FF0000"/>
                          </a:solidFill>
                          <a:effectLst/>
                        </a:rPr>
                        <a:t>Kamu</a:t>
                      </a:r>
                      <a:r>
                        <a:rPr lang="en-GB" sz="1400" b="1" u="none" strike="noStrike" dirty="0">
                          <a:solidFill>
                            <a:srgbClr val="FF0000"/>
                          </a:solidFill>
                          <a:effectLst/>
                        </a:rPr>
                        <a:t> </a:t>
                      </a:r>
                      <a:r>
                        <a:rPr lang="en-GB" sz="1400" b="1" u="none" strike="noStrike" dirty="0" err="1">
                          <a:solidFill>
                            <a:srgbClr val="FF0000"/>
                          </a:solidFill>
                          <a:effectLst/>
                        </a:rPr>
                        <a:t>Yönetimi</a:t>
                      </a:r>
                      <a:r>
                        <a:rPr lang="en-GB" sz="1400" b="1" u="none" strike="noStrike" dirty="0">
                          <a:solidFill>
                            <a:srgbClr val="FF0000"/>
                          </a:solidFill>
                          <a:effectLst/>
                        </a:rPr>
                        <a:t> (N.Ö.)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205</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388968156"/>
                  </a:ext>
                </a:extLst>
              </a:tr>
              <a:tr h="514549">
                <a:tc>
                  <a:txBody>
                    <a:bodyPr/>
                    <a:lstStyle/>
                    <a:p>
                      <a:pPr algn="ctr" fontAlgn="ctr"/>
                      <a:r>
                        <a:rPr lang="en-GB" sz="1400" b="1" u="none" strike="noStrike" dirty="0" err="1">
                          <a:solidFill>
                            <a:srgbClr val="FF0000"/>
                          </a:solidFill>
                          <a:effectLst/>
                        </a:rPr>
                        <a:t>Siyaset</a:t>
                      </a:r>
                      <a:r>
                        <a:rPr lang="en-GB" sz="1400" b="1" u="none" strike="noStrike" dirty="0">
                          <a:solidFill>
                            <a:srgbClr val="FF0000"/>
                          </a:solidFill>
                          <a:effectLst/>
                        </a:rPr>
                        <a:t> </a:t>
                      </a:r>
                      <a:r>
                        <a:rPr lang="en-GB" sz="1400" b="1" u="none" strike="noStrike" dirty="0" err="1">
                          <a:solidFill>
                            <a:srgbClr val="FF0000"/>
                          </a:solidFill>
                          <a:effectLst/>
                        </a:rPr>
                        <a:t>Bilimi</a:t>
                      </a:r>
                      <a:r>
                        <a:rPr lang="en-GB" sz="1400" b="1" u="none" strike="noStrike" dirty="0">
                          <a:solidFill>
                            <a:srgbClr val="FF0000"/>
                          </a:solidFill>
                          <a:effectLst/>
                        </a:rPr>
                        <a:t> </a:t>
                      </a:r>
                      <a:r>
                        <a:rPr lang="en-GB" sz="1400" b="1" u="none" strike="noStrike" dirty="0" err="1">
                          <a:solidFill>
                            <a:srgbClr val="FF0000"/>
                          </a:solidFill>
                          <a:effectLst/>
                        </a:rPr>
                        <a:t>ve</a:t>
                      </a:r>
                      <a:r>
                        <a:rPr lang="en-GB" sz="1400" b="1" u="none" strike="noStrike" dirty="0">
                          <a:solidFill>
                            <a:srgbClr val="FF0000"/>
                          </a:solidFill>
                          <a:effectLst/>
                        </a:rPr>
                        <a:t> </a:t>
                      </a:r>
                      <a:r>
                        <a:rPr lang="en-GB" sz="1400" b="1" u="none" strike="noStrike" dirty="0" err="1">
                          <a:solidFill>
                            <a:srgbClr val="FF0000"/>
                          </a:solidFill>
                          <a:effectLst/>
                        </a:rPr>
                        <a:t>Kamu</a:t>
                      </a:r>
                      <a:r>
                        <a:rPr lang="en-GB" sz="1400" b="1" u="none" strike="noStrike" dirty="0">
                          <a:solidFill>
                            <a:srgbClr val="FF0000"/>
                          </a:solidFill>
                          <a:effectLst/>
                        </a:rPr>
                        <a:t> </a:t>
                      </a:r>
                      <a:r>
                        <a:rPr lang="en-GB" sz="1400" b="1" u="none" strike="noStrike" dirty="0" err="1">
                          <a:solidFill>
                            <a:srgbClr val="FF0000"/>
                          </a:solidFill>
                          <a:effectLst/>
                        </a:rPr>
                        <a:t>Yönetimi</a:t>
                      </a:r>
                      <a:r>
                        <a:rPr lang="en-GB" sz="1400" b="1" u="none" strike="noStrike" dirty="0">
                          <a:solidFill>
                            <a:srgbClr val="FF0000"/>
                          </a:solidFill>
                          <a:effectLst/>
                        </a:rPr>
                        <a:t> (İ.Ö.)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206</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948368379"/>
                  </a:ext>
                </a:extLst>
              </a:tr>
              <a:tr h="288769">
                <a:tc>
                  <a:txBody>
                    <a:bodyPr/>
                    <a:lstStyle/>
                    <a:p>
                      <a:pPr algn="ctr" fontAlgn="ctr"/>
                      <a:r>
                        <a:rPr lang="en-GB" sz="1400" b="1" u="none" strike="noStrike" dirty="0" err="1">
                          <a:effectLst/>
                        </a:rPr>
                        <a:t>Maliye</a:t>
                      </a:r>
                      <a:r>
                        <a:rPr lang="en-GB" sz="1400" b="1" u="none" strike="noStrike" dirty="0">
                          <a:effectLst/>
                        </a:rPr>
                        <a:t> (N.Ö.)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207</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2910123431"/>
                  </a:ext>
                </a:extLst>
              </a:tr>
              <a:tr h="288769">
                <a:tc>
                  <a:txBody>
                    <a:bodyPr/>
                    <a:lstStyle/>
                    <a:p>
                      <a:pPr algn="ctr" fontAlgn="ctr"/>
                      <a:r>
                        <a:rPr lang="en-GB" sz="1400" b="1" u="none" strike="noStrike" dirty="0" err="1">
                          <a:effectLst/>
                        </a:rPr>
                        <a:t>Maliye</a:t>
                      </a:r>
                      <a:r>
                        <a:rPr lang="en-GB" sz="1400" b="1" u="none" strike="noStrike" dirty="0">
                          <a:effectLst/>
                        </a:rPr>
                        <a:t> (İ.Ö.)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208</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3351665856"/>
                  </a:ext>
                </a:extLst>
              </a:tr>
              <a:tr h="514549">
                <a:tc>
                  <a:txBody>
                    <a:bodyPr/>
                    <a:lstStyle/>
                    <a:p>
                      <a:pPr algn="ctr" fontAlgn="ctr"/>
                      <a:r>
                        <a:rPr lang="en-GB" sz="1400" b="1" u="none" strike="noStrike" dirty="0" err="1">
                          <a:solidFill>
                            <a:srgbClr val="FF0000"/>
                          </a:solidFill>
                          <a:effectLst/>
                        </a:rPr>
                        <a:t>Çalışma</a:t>
                      </a:r>
                      <a:r>
                        <a:rPr lang="en-GB" sz="1400" b="1" u="none" strike="noStrike" dirty="0">
                          <a:solidFill>
                            <a:srgbClr val="FF0000"/>
                          </a:solidFill>
                          <a:effectLst/>
                        </a:rPr>
                        <a:t> </a:t>
                      </a:r>
                      <a:r>
                        <a:rPr lang="en-GB" sz="1400" b="1" u="none" strike="noStrike" dirty="0" err="1">
                          <a:solidFill>
                            <a:srgbClr val="FF0000"/>
                          </a:solidFill>
                          <a:effectLst/>
                        </a:rPr>
                        <a:t>Ekonomisi</a:t>
                      </a:r>
                      <a:r>
                        <a:rPr lang="en-GB" sz="1400" b="1" u="none" strike="noStrike" dirty="0">
                          <a:solidFill>
                            <a:srgbClr val="FF0000"/>
                          </a:solidFill>
                          <a:effectLst/>
                        </a:rPr>
                        <a:t> </a:t>
                      </a:r>
                      <a:r>
                        <a:rPr lang="en-GB" sz="1400" b="1" u="none" strike="noStrike" dirty="0" err="1">
                          <a:solidFill>
                            <a:srgbClr val="FF0000"/>
                          </a:solidFill>
                          <a:effectLst/>
                        </a:rPr>
                        <a:t>ve</a:t>
                      </a:r>
                      <a:r>
                        <a:rPr lang="en-GB" sz="1400" b="1" u="none" strike="noStrike" dirty="0">
                          <a:solidFill>
                            <a:srgbClr val="FF0000"/>
                          </a:solidFill>
                          <a:effectLst/>
                        </a:rPr>
                        <a:t> </a:t>
                      </a:r>
                      <a:r>
                        <a:rPr lang="en-GB" sz="1400" b="1" u="none" strike="noStrike" dirty="0" err="1">
                          <a:solidFill>
                            <a:srgbClr val="FF0000"/>
                          </a:solidFill>
                          <a:effectLst/>
                        </a:rPr>
                        <a:t>Endüstri</a:t>
                      </a:r>
                      <a:r>
                        <a:rPr lang="en-GB" sz="1400" b="1" u="none" strike="noStrike" dirty="0">
                          <a:solidFill>
                            <a:srgbClr val="FF0000"/>
                          </a:solidFill>
                          <a:effectLst/>
                        </a:rPr>
                        <a:t> </a:t>
                      </a:r>
                      <a:r>
                        <a:rPr lang="en-GB" sz="1400" b="1" u="none" strike="noStrike" dirty="0" err="1">
                          <a:solidFill>
                            <a:srgbClr val="FF0000"/>
                          </a:solidFill>
                          <a:effectLst/>
                        </a:rPr>
                        <a:t>İlişkileri</a:t>
                      </a:r>
                      <a:r>
                        <a:rPr lang="en-GB" sz="1400" b="1" u="none" strike="noStrike" dirty="0">
                          <a:solidFill>
                            <a:srgbClr val="FF0000"/>
                          </a:solidFill>
                          <a:effectLst/>
                        </a:rPr>
                        <a:t> (N.Ö.)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209</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4164565697"/>
                  </a:ext>
                </a:extLst>
              </a:tr>
              <a:tr h="514549">
                <a:tc>
                  <a:txBody>
                    <a:bodyPr/>
                    <a:lstStyle/>
                    <a:p>
                      <a:pPr algn="ctr" fontAlgn="ctr"/>
                      <a:r>
                        <a:rPr lang="en-GB" sz="1400" b="1" u="none" strike="noStrike" dirty="0" err="1">
                          <a:solidFill>
                            <a:srgbClr val="FF0000"/>
                          </a:solidFill>
                          <a:effectLst/>
                        </a:rPr>
                        <a:t>Çalışma</a:t>
                      </a:r>
                      <a:r>
                        <a:rPr lang="en-GB" sz="1400" b="1" u="none" strike="noStrike" dirty="0">
                          <a:solidFill>
                            <a:srgbClr val="FF0000"/>
                          </a:solidFill>
                          <a:effectLst/>
                        </a:rPr>
                        <a:t> </a:t>
                      </a:r>
                      <a:r>
                        <a:rPr lang="en-GB" sz="1400" b="1" u="none" strike="noStrike" dirty="0" err="1">
                          <a:solidFill>
                            <a:srgbClr val="FF0000"/>
                          </a:solidFill>
                          <a:effectLst/>
                        </a:rPr>
                        <a:t>Ekonomisi</a:t>
                      </a:r>
                      <a:r>
                        <a:rPr lang="en-GB" sz="1400" b="1" u="none" strike="noStrike" dirty="0">
                          <a:solidFill>
                            <a:srgbClr val="FF0000"/>
                          </a:solidFill>
                          <a:effectLst/>
                        </a:rPr>
                        <a:t> </a:t>
                      </a:r>
                      <a:r>
                        <a:rPr lang="en-GB" sz="1400" b="1" u="none" strike="noStrike" dirty="0" err="1">
                          <a:solidFill>
                            <a:srgbClr val="FF0000"/>
                          </a:solidFill>
                          <a:effectLst/>
                        </a:rPr>
                        <a:t>ve</a:t>
                      </a:r>
                      <a:r>
                        <a:rPr lang="en-GB" sz="1400" b="1" u="none" strike="noStrike" dirty="0">
                          <a:solidFill>
                            <a:srgbClr val="FF0000"/>
                          </a:solidFill>
                          <a:effectLst/>
                        </a:rPr>
                        <a:t> </a:t>
                      </a:r>
                      <a:r>
                        <a:rPr lang="en-GB" sz="1400" b="1" u="none" strike="noStrike" dirty="0" err="1">
                          <a:solidFill>
                            <a:srgbClr val="FF0000"/>
                          </a:solidFill>
                          <a:effectLst/>
                        </a:rPr>
                        <a:t>Endüstri</a:t>
                      </a:r>
                      <a:r>
                        <a:rPr lang="en-GB" sz="1400" b="1" u="none" strike="noStrike" dirty="0">
                          <a:solidFill>
                            <a:srgbClr val="FF0000"/>
                          </a:solidFill>
                          <a:effectLst/>
                        </a:rPr>
                        <a:t> </a:t>
                      </a:r>
                      <a:r>
                        <a:rPr lang="en-GB" sz="1400" b="1" u="none" strike="noStrike" dirty="0" err="1">
                          <a:solidFill>
                            <a:srgbClr val="FF0000"/>
                          </a:solidFill>
                          <a:effectLst/>
                        </a:rPr>
                        <a:t>İlişkileri</a:t>
                      </a:r>
                      <a:r>
                        <a:rPr lang="en-GB" sz="1400" b="1" u="none" strike="noStrike" dirty="0">
                          <a:solidFill>
                            <a:srgbClr val="FF0000"/>
                          </a:solidFill>
                          <a:effectLst/>
                        </a:rPr>
                        <a:t> (İ.Ö.)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210</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3099731678"/>
                  </a:ext>
                </a:extLst>
              </a:tr>
              <a:tr h="288769">
                <a:tc>
                  <a:txBody>
                    <a:bodyPr/>
                    <a:lstStyle/>
                    <a:p>
                      <a:pPr algn="ctr" fontAlgn="ctr"/>
                      <a:r>
                        <a:rPr lang="en-GB" sz="1400" b="1" u="none" strike="noStrike" dirty="0" err="1">
                          <a:effectLst/>
                        </a:rPr>
                        <a:t>Ekonometri</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211</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321150285"/>
                  </a:ext>
                </a:extLst>
              </a:tr>
              <a:tr h="288769">
                <a:tc>
                  <a:txBody>
                    <a:bodyPr/>
                    <a:lstStyle/>
                    <a:p>
                      <a:pPr algn="ctr" fontAlgn="ctr"/>
                      <a:r>
                        <a:rPr lang="en-GB" sz="1400" b="1" u="none" strike="noStrike" dirty="0" err="1">
                          <a:solidFill>
                            <a:srgbClr val="FF0000"/>
                          </a:solidFill>
                          <a:effectLst/>
                        </a:rPr>
                        <a:t>İşletme</a:t>
                      </a:r>
                      <a:r>
                        <a:rPr lang="en-GB" sz="1400" b="1" u="none" strike="noStrike" dirty="0">
                          <a:solidFill>
                            <a:srgbClr val="FF0000"/>
                          </a:solidFill>
                          <a:effectLst/>
                        </a:rPr>
                        <a:t> - </a:t>
                      </a:r>
                      <a:r>
                        <a:rPr lang="en-GB" sz="1400" b="1" u="none" strike="noStrike" dirty="0" err="1">
                          <a:solidFill>
                            <a:srgbClr val="FF0000"/>
                          </a:solidFill>
                          <a:effectLst/>
                        </a:rPr>
                        <a:t>İngilizce</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213</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3634667973"/>
                  </a:ext>
                </a:extLst>
              </a:tr>
              <a:tr h="514549">
                <a:tc>
                  <a:txBody>
                    <a:bodyPr/>
                    <a:lstStyle/>
                    <a:p>
                      <a:pPr algn="ctr" fontAlgn="ctr"/>
                      <a:r>
                        <a:rPr lang="en-GB" sz="1400" b="1" u="none" strike="noStrike" dirty="0" err="1">
                          <a:effectLst/>
                        </a:rPr>
                        <a:t>Uluslararası</a:t>
                      </a:r>
                      <a:r>
                        <a:rPr lang="en-GB" sz="1400" b="1" u="none" strike="noStrike" dirty="0">
                          <a:effectLst/>
                        </a:rPr>
                        <a:t> </a:t>
                      </a:r>
                      <a:r>
                        <a:rPr lang="en-GB" sz="1400" b="1" u="none" strike="noStrike" dirty="0" err="1">
                          <a:effectLst/>
                        </a:rPr>
                        <a:t>Ticaret</a:t>
                      </a:r>
                      <a:r>
                        <a:rPr lang="en-GB" sz="1400" b="1" u="none" strike="noStrike" dirty="0">
                          <a:effectLst/>
                        </a:rPr>
                        <a:t> </a:t>
                      </a:r>
                      <a:r>
                        <a:rPr lang="en-GB" sz="1400" b="1" u="none" strike="noStrike" dirty="0" err="1">
                          <a:effectLst/>
                        </a:rPr>
                        <a:t>Ve</a:t>
                      </a:r>
                      <a:r>
                        <a:rPr lang="en-GB" sz="1400" b="1" u="none" strike="noStrike" dirty="0">
                          <a:effectLst/>
                        </a:rPr>
                        <a:t> </a:t>
                      </a:r>
                      <a:r>
                        <a:rPr lang="en-GB" sz="1400" b="1" u="none" strike="noStrike" dirty="0" err="1">
                          <a:effectLst/>
                        </a:rPr>
                        <a:t>Finansman</a:t>
                      </a:r>
                      <a:r>
                        <a:rPr lang="en-GB" sz="1400" b="1" u="none" strike="noStrike" dirty="0">
                          <a:effectLst/>
                        </a:rPr>
                        <a:t> (N.Ö.)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tr-TR" sz="1400" b="1" u="none" strike="noStrike" dirty="0">
                          <a:effectLst/>
                        </a:rPr>
                        <a:t>237</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2415109738"/>
                  </a:ext>
                </a:extLst>
              </a:tr>
              <a:tr h="514549">
                <a:tc>
                  <a:txBody>
                    <a:bodyPr/>
                    <a:lstStyle/>
                    <a:p>
                      <a:pPr algn="ctr" fontAlgn="ctr"/>
                      <a:r>
                        <a:rPr lang="en-GB" sz="1400" b="1" u="none" strike="noStrike" dirty="0" err="1">
                          <a:effectLst/>
                        </a:rPr>
                        <a:t>Uluslararası</a:t>
                      </a:r>
                      <a:r>
                        <a:rPr lang="en-GB" sz="1400" b="1" u="none" strike="noStrike" dirty="0">
                          <a:effectLst/>
                        </a:rPr>
                        <a:t> </a:t>
                      </a:r>
                      <a:r>
                        <a:rPr lang="en-GB" sz="1400" b="1" u="none" strike="noStrike" dirty="0" err="1">
                          <a:effectLst/>
                        </a:rPr>
                        <a:t>Ticaret</a:t>
                      </a:r>
                      <a:r>
                        <a:rPr lang="en-GB" sz="1400" b="1" u="none" strike="noStrike" dirty="0">
                          <a:effectLst/>
                        </a:rPr>
                        <a:t> </a:t>
                      </a:r>
                      <a:r>
                        <a:rPr lang="en-GB" sz="1400" b="1" u="none" strike="noStrike" dirty="0" err="1">
                          <a:effectLst/>
                        </a:rPr>
                        <a:t>Ve</a:t>
                      </a:r>
                      <a:r>
                        <a:rPr lang="en-GB" sz="1400" b="1" u="none" strike="noStrike" dirty="0">
                          <a:effectLst/>
                        </a:rPr>
                        <a:t> </a:t>
                      </a:r>
                      <a:r>
                        <a:rPr lang="en-GB" sz="1400" b="1" u="none" strike="noStrike" dirty="0" err="1">
                          <a:effectLst/>
                        </a:rPr>
                        <a:t>Finansman</a:t>
                      </a:r>
                      <a:r>
                        <a:rPr lang="en-GB" sz="1400" b="1" u="none" strike="noStrike" dirty="0">
                          <a:effectLst/>
                        </a:rPr>
                        <a:t> (İ.Ö.)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a:t>
                      </a:r>
                      <a:r>
                        <a:rPr lang="tr-TR" sz="1400" b="1" u="none" strike="noStrike" dirty="0">
                          <a:effectLst/>
                        </a:rPr>
                        <a:t>38</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2947817674"/>
                  </a:ext>
                </a:extLst>
              </a:tr>
              <a:tr h="288769">
                <a:tc>
                  <a:txBody>
                    <a:bodyPr/>
                    <a:lstStyle/>
                    <a:p>
                      <a:pPr algn="ctr" fontAlgn="ctr"/>
                      <a:r>
                        <a:rPr lang="tr-TR" sz="1400" b="1" u="none" strike="noStrike" dirty="0">
                          <a:solidFill>
                            <a:srgbClr val="FF0000"/>
                          </a:solidFill>
                          <a:effectLst/>
                        </a:rPr>
                        <a:t>Ekonomi </a:t>
                      </a:r>
                      <a:r>
                        <a:rPr lang="en-GB" sz="1400" b="1" u="none" strike="noStrike" dirty="0">
                          <a:solidFill>
                            <a:srgbClr val="FF0000"/>
                          </a:solidFill>
                          <a:effectLst/>
                        </a:rPr>
                        <a:t>-</a:t>
                      </a:r>
                      <a:r>
                        <a:rPr lang="tr-TR" sz="1400" b="1" u="none" strike="noStrike" dirty="0">
                          <a:solidFill>
                            <a:srgbClr val="FF0000"/>
                          </a:solidFill>
                          <a:effectLst/>
                        </a:rPr>
                        <a:t> </a:t>
                      </a:r>
                      <a:r>
                        <a:rPr lang="en-GB" sz="1400" b="1" u="none" strike="noStrike" dirty="0" err="1">
                          <a:solidFill>
                            <a:srgbClr val="FF0000"/>
                          </a:solidFill>
                          <a:effectLst/>
                        </a:rPr>
                        <a:t>Türkçe</a:t>
                      </a:r>
                      <a:r>
                        <a:rPr lang="en-GB" sz="1400" b="1" u="none" strike="noStrike" dirty="0">
                          <a:solidFill>
                            <a:srgbClr val="FF0000"/>
                          </a:solidFill>
                          <a:effectLst/>
                        </a:rPr>
                        <a:t> (N.Ö.)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tr-TR" sz="1400" b="1" u="none" strike="noStrike" dirty="0">
                          <a:solidFill>
                            <a:srgbClr val="FF0000"/>
                          </a:solidFill>
                          <a:effectLst/>
                        </a:rPr>
                        <a:t>293</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871207381"/>
                  </a:ext>
                </a:extLst>
              </a:tr>
              <a:tr h="288769">
                <a:tc>
                  <a:txBody>
                    <a:bodyPr/>
                    <a:lstStyle/>
                    <a:p>
                      <a:pPr algn="ctr" fontAlgn="ctr"/>
                      <a:r>
                        <a:rPr lang="tr-TR" sz="1400" b="1" u="none" strike="noStrike" dirty="0">
                          <a:solidFill>
                            <a:srgbClr val="FF0000"/>
                          </a:solidFill>
                          <a:effectLst/>
                        </a:rPr>
                        <a:t>Ekonomi</a:t>
                      </a:r>
                      <a:r>
                        <a:rPr lang="en-GB" sz="1400" b="1" u="none" strike="noStrike" dirty="0">
                          <a:solidFill>
                            <a:srgbClr val="FF0000"/>
                          </a:solidFill>
                          <a:effectLst/>
                        </a:rPr>
                        <a:t> -</a:t>
                      </a:r>
                      <a:r>
                        <a:rPr lang="tr-TR" sz="1400" b="1" u="none" strike="noStrike" dirty="0">
                          <a:solidFill>
                            <a:srgbClr val="FF0000"/>
                          </a:solidFill>
                          <a:effectLst/>
                        </a:rPr>
                        <a:t> </a:t>
                      </a:r>
                      <a:r>
                        <a:rPr lang="en-GB" sz="1400" b="1" u="none" strike="noStrike" dirty="0" err="1">
                          <a:solidFill>
                            <a:srgbClr val="FF0000"/>
                          </a:solidFill>
                          <a:effectLst/>
                        </a:rPr>
                        <a:t>Türkçe</a:t>
                      </a:r>
                      <a:r>
                        <a:rPr lang="en-GB" sz="1400" b="1" u="none" strike="noStrike" dirty="0">
                          <a:solidFill>
                            <a:srgbClr val="FF0000"/>
                          </a:solidFill>
                          <a:effectLst/>
                        </a:rPr>
                        <a:t> (İ.Ö.)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tr-TR" sz="1400" b="1" u="none" strike="noStrike" dirty="0">
                          <a:solidFill>
                            <a:srgbClr val="FF0000"/>
                          </a:solidFill>
                          <a:effectLst/>
                        </a:rPr>
                        <a:t>294</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500081699"/>
                  </a:ext>
                </a:extLst>
              </a:tr>
              <a:tr h="288769">
                <a:tc>
                  <a:txBody>
                    <a:bodyPr/>
                    <a:lstStyle/>
                    <a:p>
                      <a:pPr algn="ctr" fontAlgn="ctr"/>
                      <a:r>
                        <a:rPr lang="en-GB" sz="1400" b="1" u="none" strike="noStrike" dirty="0" err="1">
                          <a:effectLst/>
                        </a:rPr>
                        <a:t>Yönetim</a:t>
                      </a:r>
                      <a:r>
                        <a:rPr lang="en-GB" sz="1400" b="1" u="none" strike="noStrike" dirty="0">
                          <a:effectLst/>
                        </a:rPr>
                        <a:t> </a:t>
                      </a:r>
                      <a:r>
                        <a:rPr lang="en-GB" sz="1400" b="1" u="none" strike="noStrike" dirty="0" err="1">
                          <a:effectLst/>
                        </a:rPr>
                        <a:t>Bilişim</a:t>
                      </a:r>
                      <a:r>
                        <a:rPr lang="en-GB" sz="1400" b="1" u="none" strike="noStrike" dirty="0">
                          <a:effectLst/>
                        </a:rPr>
                        <a:t> </a:t>
                      </a:r>
                      <a:r>
                        <a:rPr lang="en-GB" sz="1400" b="1" u="none" strike="noStrike" dirty="0" err="1">
                          <a:effectLst/>
                        </a:rPr>
                        <a:t>Sistemleri</a:t>
                      </a:r>
                      <a:r>
                        <a:rPr lang="en-GB" sz="1400" b="1" u="none" strike="noStrike" dirty="0">
                          <a:effectLst/>
                        </a:rPr>
                        <a:t> (N.Ö.)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219</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2362690435"/>
                  </a:ext>
                </a:extLst>
              </a:tr>
              <a:tr h="288769">
                <a:tc>
                  <a:txBody>
                    <a:bodyPr/>
                    <a:lstStyle/>
                    <a:p>
                      <a:pPr algn="ctr" fontAlgn="ctr"/>
                      <a:r>
                        <a:rPr lang="en-GB" sz="1400" b="1" u="none" strike="noStrike" dirty="0" err="1">
                          <a:effectLst/>
                        </a:rPr>
                        <a:t>Yönetim</a:t>
                      </a:r>
                      <a:r>
                        <a:rPr lang="en-GB" sz="1400" b="1" u="none" strike="noStrike" dirty="0">
                          <a:effectLst/>
                        </a:rPr>
                        <a:t> </a:t>
                      </a:r>
                      <a:r>
                        <a:rPr lang="en-GB" sz="1400" b="1" u="none" strike="noStrike" dirty="0" err="1">
                          <a:effectLst/>
                        </a:rPr>
                        <a:t>Bilişim</a:t>
                      </a:r>
                      <a:r>
                        <a:rPr lang="en-GB" sz="1400" b="1" u="none" strike="noStrike" dirty="0">
                          <a:effectLst/>
                        </a:rPr>
                        <a:t> </a:t>
                      </a:r>
                      <a:r>
                        <a:rPr lang="en-GB" sz="1400" b="1" u="none" strike="noStrike" dirty="0" err="1">
                          <a:effectLst/>
                        </a:rPr>
                        <a:t>Sistemleri</a:t>
                      </a:r>
                      <a:r>
                        <a:rPr lang="en-GB" sz="1400" b="1" u="none" strike="noStrike" dirty="0">
                          <a:effectLst/>
                        </a:rPr>
                        <a:t> (İ.Ö.)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220</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113552992"/>
                  </a:ext>
                </a:extLst>
              </a:tr>
            </a:tbl>
          </a:graphicData>
        </a:graphic>
      </p:graphicFrame>
      <p:sp>
        <p:nvSpPr>
          <p:cNvPr id="5" name="İçerik Yer Tutucusu 2"/>
          <p:cNvSpPr>
            <a:spLocks noGrp="1"/>
          </p:cNvSpPr>
          <p:nvPr>
            <p:ph idx="1"/>
          </p:nvPr>
        </p:nvSpPr>
        <p:spPr>
          <a:xfrm>
            <a:off x="176764" y="2576469"/>
            <a:ext cx="5720316" cy="1433269"/>
          </a:xfrm>
        </p:spPr>
        <p:txBody>
          <a:bodyPr>
            <a:normAutofit fontScale="92500"/>
          </a:bodyPr>
          <a:lstStyle/>
          <a:p>
            <a:pPr marL="0" indent="0" algn="ctr">
              <a:buNone/>
            </a:pPr>
            <a:r>
              <a:rPr lang="tr-TR" sz="10000" b="1" dirty="0">
                <a:solidFill>
                  <a:srgbClr val="FFC000"/>
                </a:solidFill>
              </a:rPr>
              <a:t>25</a:t>
            </a:r>
            <a:r>
              <a:rPr lang="tr-TR" sz="10000" b="1" dirty="0"/>
              <a:t>237</a:t>
            </a:r>
            <a:r>
              <a:rPr lang="tr-TR" sz="10000" b="1" dirty="0">
                <a:solidFill>
                  <a:schemeClr val="tx2">
                    <a:lumMod val="75000"/>
                    <a:lumOff val="25000"/>
                  </a:schemeClr>
                </a:solidFill>
              </a:rPr>
              <a:t>009</a:t>
            </a:r>
            <a:endParaRPr lang="en-GB" sz="10000" b="1" dirty="0">
              <a:solidFill>
                <a:schemeClr val="tx2">
                  <a:lumMod val="75000"/>
                  <a:lumOff val="25000"/>
                </a:schemeClr>
              </a:solidFill>
            </a:endParaRPr>
          </a:p>
        </p:txBody>
      </p:sp>
      <p:sp>
        <p:nvSpPr>
          <p:cNvPr id="9" name="Sol Ayraç 8"/>
          <p:cNvSpPr/>
          <p:nvPr/>
        </p:nvSpPr>
        <p:spPr>
          <a:xfrm rot="5400000">
            <a:off x="607718" y="1555737"/>
            <a:ext cx="1137683" cy="1219420"/>
          </a:xfrm>
          <a:prstGeom prst="leftBrace">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FFC000"/>
              </a:solidFill>
            </a:endParaRPr>
          </a:p>
        </p:txBody>
      </p:sp>
      <p:sp>
        <p:nvSpPr>
          <p:cNvPr id="10" name="Sol Ayraç 9"/>
          <p:cNvSpPr/>
          <p:nvPr/>
        </p:nvSpPr>
        <p:spPr>
          <a:xfrm rot="16200000">
            <a:off x="2136480" y="3427624"/>
            <a:ext cx="1137683" cy="167064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Sol Ayraç 10"/>
          <p:cNvSpPr/>
          <p:nvPr/>
        </p:nvSpPr>
        <p:spPr>
          <a:xfrm rot="5400000">
            <a:off x="4062299" y="1244467"/>
            <a:ext cx="1137683" cy="1753048"/>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2">
                  <a:lumMod val="75000"/>
                  <a:lumOff val="25000"/>
                </a:schemeClr>
              </a:solidFill>
            </a:endParaRPr>
          </a:p>
        </p:txBody>
      </p:sp>
      <p:sp>
        <p:nvSpPr>
          <p:cNvPr id="12" name="Metin kutusu 11"/>
          <p:cNvSpPr txBox="1"/>
          <p:nvPr/>
        </p:nvSpPr>
        <p:spPr>
          <a:xfrm>
            <a:off x="274121" y="1037462"/>
            <a:ext cx="1804875" cy="584775"/>
          </a:xfrm>
          <a:prstGeom prst="rect">
            <a:avLst/>
          </a:prstGeom>
          <a:noFill/>
        </p:spPr>
        <p:txBody>
          <a:bodyPr wrap="square" rtlCol="0">
            <a:spAutoFit/>
          </a:bodyPr>
          <a:lstStyle/>
          <a:p>
            <a:pPr algn="ctr"/>
            <a:r>
              <a:rPr lang="tr-TR" sz="3200" b="1" dirty="0">
                <a:solidFill>
                  <a:srgbClr val="FFC000"/>
                </a:solidFill>
              </a:rPr>
              <a:t>Giriş Yılı</a:t>
            </a:r>
            <a:endParaRPr lang="en-GB" sz="3200" b="1" dirty="0">
              <a:solidFill>
                <a:srgbClr val="FFC000"/>
              </a:solidFill>
            </a:endParaRPr>
          </a:p>
        </p:txBody>
      </p:sp>
      <p:sp>
        <p:nvSpPr>
          <p:cNvPr id="13" name="Metin kutusu 12"/>
          <p:cNvSpPr txBox="1"/>
          <p:nvPr/>
        </p:nvSpPr>
        <p:spPr>
          <a:xfrm>
            <a:off x="1493431" y="4872497"/>
            <a:ext cx="2423779" cy="584775"/>
          </a:xfrm>
          <a:prstGeom prst="rect">
            <a:avLst/>
          </a:prstGeom>
          <a:noFill/>
        </p:spPr>
        <p:txBody>
          <a:bodyPr wrap="square" rtlCol="0">
            <a:spAutoFit/>
          </a:bodyPr>
          <a:lstStyle/>
          <a:p>
            <a:pPr algn="ctr"/>
            <a:r>
              <a:rPr lang="tr-TR" sz="3200" b="1" dirty="0"/>
              <a:t>Bölüm Kodu</a:t>
            </a:r>
            <a:endParaRPr lang="en-GB" sz="3200" b="1" dirty="0"/>
          </a:p>
        </p:txBody>
      </p:sp>
      <p:sp>
        <p:nvSpPr>
          <p:cNvPr id="14" name="Metin kutusu 13"/>
          <p:cNvSpPr txBox="1"/>
          <p:nvPr/>
        </p:nvSpPr>
        <p:spPr>
          <a:xfrm>
            <a:off x="3463112" y="1037463"/>
            <a:ext cx="2336056" cy="584775"/>
          </a:xfrm>
          <a:prstGeom prst="rect">
            <a:avLst/>
          </a:prstGeom>
          <a:noFill/>
        </p:spPr>
        <p:txBody>
          <a:bodyPr wrap="square" rtlCol="0">
            <a:spAutoFit/>
          </a:bodyPr>
          <a:lstStyle/>
          <a:p>
            <a:pPr algn="ctr"/>
            <a:r>
              <a:rPr lang="tr-TR" sz="3200" b="1" dirty="0">
                <a:solidFill>
                  <a:schemeClr val="accent1">
                    <a:lumMod val="75000"/>
                  </a:schemeClr>
                </a:solidFill>
              </a:rPr>
              <a:t>Puan Sırası</a:t>
            </a:r>
            <a:endParaRPr lang="en-GB" sz="3200" b="1" dirty="0">
              <a:solidFill>
                <a:schemeClr val="accent1">
                  <a:lumMod val="75000"/>
                </a:schemeClr>
              </a:solidFill>
            </a:endParaRPr>
          </a:p>
        </p:txBody>
      </p:sp>
    </p:spTree>
    <p:extLst>
      <p:ext uri="{BB962C8B-B14F-4D97-AF65-F5344CB8AC3E}">
        <p14:creationId xmlns:p14="http://schemas.microsoft.com/office/powerpoint/2010/main" val="3688110923"/>
      </p:ext>
    </p:extLst>
  </p:cSld>
  <p:clrMapOvr>
    <a:masterClrMapping/>
  </p:clrMapOvr>
  <mc:AlternateContent xmlns:mc="http://schemas.openxmlformats.org/markup-compatibility/2006" xmlns:p14="http://schemas.microsoft.com/office/powerpoint/2010/main">
    <mc:Choice Requires="p14">
      <p:transition spd="slow" p14:dur="2000" advTm="83512"/>
    </mc:Choice>
    <mc:Fallback xmlns="">
      <p:transition spd="slow" advTm="8351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5488" y="968935"/>
            <a:ext cx="11137415" cy="5889065"/>
          </a:xfrm>
        </p:spPr>
        <p:txBody>
          <a:bodyPr>
            <a:normAutofit fontScale="85000" lnSpcReduction="10000"/>
          </a:bodyPr>
          <a:lstStyle/>
          <a:p>
            <a:pPr algn="ctr">
              <a:lnSpc>
                <a:spcPct val="150000"/>
              </a:lnSpc>
            </a:pPr>
            <a:r>
              <a:rPr lang="en-GB" sz="5400" dirty="0" err="1"/>
              <a:t>Fakültemizin</a:t>
            </a:r>
            <a:r>
              <a:rPr lang="en-GB" sz="5400" dirty="0"/>
              <a:t> </a:t>
            </a:r>
            <a:r>
              <a:rPr lang="en-GB" sz="5400" b="1" u="sng" dirty="0" err="1"/>
              <a:t>tüm</a:t>
            </a:r>
            <a:r>
              <a:rPr lang="en-GB" sz="5400" b="1" u="sng" dirty="0"/>
              <a:t> </a:t>
            </a:r>
            <a:r>
              <a:rPr lang="en-GB" sz="5400" b="1" u="sng" dirty="0" err="1"/>
              <a:t>bölümlerinde</a:t>
            </a:r>
            <a:r>
              <a:rPr lang="en-GB" sz="5400" b="1" u="sng" dirty="0"/>
              <a:t> </a:t>
            </a:r>
            <a:r>
              <a:rPr lang="en-GB" sz="5400" b="1" dirty="0" err="1"/>
              <a:t>fakülte</a:t>
            </a:r>
            <a:r>
              <a:rPr lang="en-GB" sz="5400" b="1" dirty="0"/>
              <a:t> </a:t>
            </a:r>
            <a:r>
              <a:rPr lang="en-GB" sz="5400" b="1" dirty="0" err="1"/>
              <a:t>içi</a:t>
            </a:r>
            <a:r>
              <a:rPr lang="en-GB" sz="5400" b="1" dirty="0"/>
              <a:t> </a:t>
            </a:r>
            <a:r>
              <a:rPr lang="en-GB" sz="5400" dirty="0" err="1"/>
              <a:t>ve</a:t>
            </a:r>
            <a:r>
              <a:rPr lang="en-GB" sz="5400" dirty="0"/>
              <a:t> </a:t>
            </a:r>
            <a:r>
              <a:rPr lang="tr-TR" sz="5400" b="1" dirty="0"/>
              <a:t>fakülte </a:t>
            </a:r>
            <a:r>
              <a:rPr lang="en-GB" sz="5400" b="1" dirty="0" err="1"/>
              <a:t>dışı</a:t>
            </a:r>
            <a:r>
              <a:rPr lang="en-GB" sz="5400" b="1" dirty="0"/>
              <a:t> </a:t>
            </a:r>
            <a:r>
              <a:rPr lang="en-GB" sz="5400" dirty="0" err="1"/>
              <a:t>öğrenciler</a:t>
            </a:r>
            <a:r>
              <a:rPr lang="en-GB" sz="5400" dirty="0"/>
              <a:t> </a:t>
            </a:r>
            <a:r>
              <a:rPr lang="en-GB" sz="5400" dirty="0" err="1"/>
              <a:t>için</a:t>
            </a:r>
            <a:r>
              <a:rPr lang="en-GB" sz="5400" dirty="0"/>
              <a:t> </a:t>
            </a:r>
            <a:endParaRPr lang="tr-TR" sz="5400" dirty="0"/>
          </a:p>
          <a:p>
            <a:pPr algn="ctr">
              <a:lnSpc>
                <a:spcPct val="150000"/>
              </a:lnSpc>
            </a:pPr>
            <a:r>
              <a:rPr lang="en-GB" sz="5400" b="1" dirty="0" err="1">
                <a:hlinkClick r:id="rId2"/>
              </a:rPr>
              <a:t>Çift</a:t>
            </a:r>
            <a:r>
              <a:rPr lang="en-GB" sz="5400" b="1" dirty="0">
                <a:hlinkClick r:id="rId2"/>
              </a:rPr>
              <a:t> </a:t>
            </a:r>
            <a:r>
              <a:rPr lang="en-GB" sz="5400" b="1" dirty="0" err="1">
                <a:hlinkClick r:id="rId2"/>
              </a:rPr>
              <a:t>Anadal</a:t>
            </a:r>
            <a:r>
              <a:rPr lang="en-GB" sz="5400" dirty="0"/>
              <a:t> </a:t>
            </a:r>
            <a:r>
              <a:rPr lang="en-GB" sz="5400" dirty="0" err="1"/>
              <a:t>ve</a:t>
            </a:r>
            <a:r>
              <a:rPr lang="en-GB" sz="5400" dirty="0"/>
              <a:t> </a:t>
            </a:r>
            <a:r>
              <a:rPr lang="en-GB" sz="5400" b="1" u="sng" dirty="0" err="1">
                <a:hlinkClick r:id="rId3"/>
              </a:rPr>
              <a:t>Yandal</a:t>
            </a:r>
            <a:r>
              <a:rPr lang="en-GB" sz="5400" dirty="0"/>
              <a:t> </a:t>
            </a:r>
            <a:r>
              <a:rPr lang="en-GB" sz="5400" dirty="0" err="1"/>
              <a:t>programları</a:t>
            </a:r>
            <a:r>
              <a:rPr lang="en-GB" sz="5400" dirty="0"/>
              <a:t> </a:t>
            </a:r>
            <a:r>
              <a:rPr lang="en-GB" sz="5400" dirty="0" err="1"/>
              <a:t>mevcuttur</a:t>
            </a:r>
            <a:r>
              <a:rPr lang="en-GB" sz="5400" dirty="0"/>
              <a:t>.</a:t>
            </a:r>
            <a:endParaRPr lang="tr-TR" sz="5400" dirty="0"/>
          </a:p>
          <a:p>
            <a:pPr algn="ctr">
              <a:lnSpc>
                <a:spcPct val="150000"/>
              </a:lnSpc>
            </a:pPr>
            <a:r>
              <a:rPr lang="tr-TR" sz="5400" b="1" dirty="0">
                <a:solidFill>
                  <a:srgbClr val="C00000"/>
                </a:solidFill>
              </a:rPr>
              <a:t>Detaylar fakülte web sitesinde!</a:t>
            </a:r>
            <a:endParaRPr lang="en-GB" sz="5400" b="1" dirty="0">
              <a:solidFill>
                <a:srgbClr val="C00000"/>
              </a:solidFill>
            </a:endParaRPr>
          </a:p>
          <a:p>
            <a:endParaRPr lang="en-GB" dirty="0"/>
          </a:p>
        </p:txBody>
      </p:sp>
    </p:spTree>
    <p:extLst>
      <p:ext uri="{BB962C8B-B14F-4D97-AF65-F5344CB8AC3E}">
        <p14:creationId xmlns:p14="http://schemas.microsoft.com/office/powerpoint/2010/main" val="469405185"/>
      </p:ext>
    </p:extLst>
  </p:cSld>
  <p:clrMapOvr>
    <a:masterClrMapping/>
  </p:clrMapOvr>
  <mc:AlternateContent xmlns:mc="http://schemas.openxmlformats.org/markup-compatibility/2006" xmlns:p14="http://schemas.microsoft.com/office/powerpoint/2010/main">
    <mc:Choice Requires="p14">
      <p:transition spd="slow" p14:dur="2000" advTm="34235"/>
    </mc:Choice>
    <mc:Fallback xmlns="">
      <p:transition spd="slow" advTm="34235"/>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a:extLst>
              <a:ext uri="{FF2B5EF4-FFF2-40B4-BE49-F238E27FC236}">
                <a16:creationId xmlns:a16="http://schemas.microsoft.com/office/drawing/2014/main" id="{BABC4658-1D6E-44DC-A5FD-CF70566EA7A9}"/>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8118FF9D-8121-48D5-90F8-46478C44DCCD}"/>
              </a:ext>
            </a:extLst>
          </p:cNvPr>
          <p:cNvPicPr>
            <a:picLocks noChangeAspect="1"/>
          </p:cNvPicPr>
          <p:nvPr/>
        </p:nvPicPr>
        <p:blipFill>
          <a:blip r:embed="rId2"/>
          <a:stretch>
            <a:fillRect/>
          </a:stretch>
        </p:blipFill>
        <p:spPr>
          <a:xfrm>
            <a:off x="0" y="303726"/>
            <a:ext cx="12192000" cy="6250547"/>
          </a:xfrm>
          <a:prstGeom prst="rect">
            <a:avLst/>
          </a:prstGeom>
        </p:spPr>
      </p:pic>
      <p:sp>
        <p:nvSpPr>
          <p:cNvPr id="7" name="Dikdörtgen 6">
            <a:extLst>
              <a:ext uri="{FF2B5EF4-FFF2-40B4-BE49-F238E27FC236}">
                <a16:creationId xmlns:a16="http://schemas.microsoft.com/office/drawing/2014/main" id="{D3BFAF81-816C-41F7-BD53-508E0993BAC0}"/>
              </a:ext>
            </a:extLst>
          </p:cNvPr>
          <p:cNvSpPr/>
          <p:nvPr/>
        </p:nvSpPr>
        <p:spPr>
          <a:xfrm>
            <a:off x="7516368" y="3520440"/>
            <a:ext cx="2798064" cy="301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k: Sağ 7">
            <a:extLst>
              <a:ext uri="{FF2B5EF4-FFF2-40B4-BE49-F238E27FC236}">
                <a16:creationId xmlns:a16="http://schemas.microsoft.com/office/drawing/2014/main" id="{0345CFF6-2A0C-4CAB-8AB2-391C97CB8EDB}"/>
              </a:ext>
            </a:extLst>
          </p:cNvPr>
          <p:cNvSpPr/>
          <p:nvPr/>
        </p:nvSpPr>
        <p:spPr>
          <a:xfrm>
            <a:off x="4818888" y="3547872"/>
            <a:ext cx="438912"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84122485"/>
      </p:ext>
    </p:extLst>
  </p:cSld>
  <p:clrMapOvr>
    <a:masterClrMapping/>
  </p:clrMapOvr>
  <mc:AlternateContent xmlns:mc="http://schemas.openxmlformats.org/markup-compatibility/2006" xmlns:p14="http://schemas.microsoft.com/office/powerpoint/2010/main">
    <mc:Choice Requires="p14">
      <p:transition spd="slow" p14:dur="2000" advTm="34235"/>
    </mc:Choice>
    <mc:Fallback xmlns="">
      <p:transition spd="slow" advTm="34235"/>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54585" y="1124383"/>
            <a:ext cx="11137415" cy="5889065"/>
          </a:xfrm>
        </p:spPr>
        <p:txBody>
          <a:bodyPr>
            <a:normAutofit lnSpcReduction="10000"/>
          </a:bodyPr>
          <a:lstStyle/>
          <a:p>
            <a:pPr>
              <a:lnSpc>
                <a:spcPct val="150000"/>
              </a:lnSpc>
            </a:pPr>
            <a:r>
              <a:rPr lang="en-GB" sz="3600" dirty="0" err="1"/>
              <a:t>Fakültemizin</a:t>
            </a:r>
            <a:r>
              <a:rPr lang="en-GB" sz="3600" dirty="0"/>
              <a:t> </a:t>
            </a:r>
            <a:r>
              <a:rPr lang="en-GB" sz="3600" b="1" u="sng" dirty="0" err="1"/>
              <a:t>tüm</a:t>
            </a:r>
            <a:r>
              <a:rPr lang="en-GB" sz="3600" b="1" u="sng" dirty="0"/>
              <a:t> </a:t>
            </a:r>
            <a:r>
              <a:rPr lang="en-GB" sz="3600" b="1" u="sng" dirty="0" err="1"/>
              <a:t>bölümlerinde</a:t>
            </a:r>
            <a:r>
              <a:rPr lang="tr-TR" sz="3600" b="1" u="sng" dirty="0"/>
              <a:t> uygulanan</a:t>
            </a:r>
          </a:p>
          <a:p>
            <a:pPr lvl="1">
              <a:lnSpc>
                <a:spcPct val="150000"/>
              </a:lnSpc>
            </a:pPr>
            <a:r>
              <a:rPr lang="tr-TR" sz="2800" b="1" u="sng" dirty="0">
                <a:solidFill>
                  <a:srgbClr val="C00000"/>
                </a:solidFill>
              </a:rPr>
              <a:t>Staj</a:t>
            </a:r>
            <a:r>
              <a:rPr lang="tr-TR" sz="2800" b="1" dirty="0">
                <a:solidFill>
                  <a:srgbClr val="C00000"/>
                </a:solidFill>
              </a:rPr>
              <a:t> </a:t>
            </a:r>
            <a:r>
              <a:rPr lang="tr-TR" sz="2800" b="1" dirty="0"/>
              <a:t>(gönüllü/isteğe bağlı)</a:t>
            </a:r>
          </a:p>
          <a:p>
            <a:pPr lvl="1">
              <a:lnSpc>
                <a:spcPct val="150000"/>
              </a:lnSpc>
            </a:pPr>
            <a:r>
              <a:rPr lang="tr-TR" sz="2800" b="1" u="sng" dirty="0">
                <a:solidFill>
                  <a:srgbClr val="C00000"/>
                </a:solidFill>
              </a:rPr>
              <a:t>Veri Bilimi </a:t>
            </a:r>
            <a:r>
              <a:rPr lang="tr-TR" sz="2800" b="1" dirty="0"/>
              <a:t>Seçmeli Ders Modülü</a:t>
            </a:r>
          </a:p>
          <a:p>
            <a:pPr lvl="1">
              <a:lnSpc>
                <a:spcPct val="150000"/>
              </a:lnSpc>
            </a:pPr>
            <a:r>
              <a:rPr lang="tr-TR" sz="2800" b="1" u="sng" dirty="0">
                <a:solidFill>
                  <a:srgbClr val="C00000"/>
                </a:solidFill>
              </a:rPr>
              <a:t>Sektör Kampüste </a:t>
            </a:r>
            <a:r>
              <a:rPr lang="tr-TR" sz="2800" b="1" dirty="0"/>
              <a:t>Seçmeli Dersleri</a:t>
            </a:r>
          </a:p>
          <a:p>
            <a:pPr lvl="1">
              <a:lnSpc>
                <a:spcPct val="150000"/>
              </a:lnSpc>
            </a:pPr>
            <a:r>
              <a:rPr lang="en-GB" sz="2800" b="1" dirty="0" err="1">
                <a:solidFill>
                  <a:srgbClr val="C00000"/>
                </a:solidFill>
                <a:hlinkClick r:id="rId2">
                  <a:extLst>
                    <a:ext uri="{A12FA001-AC4F-418D-AE19-62706E023703}">
                      <ahyp:hlinkClr xmlns:ahyp="http://schemas.microsoft.com/office/drawing/2018/hyperlinkcolor" val="tx"/>
                    </a:ext>
                  </a:extLst>
                </a:hlinkClick>
              </a:rPr>
              <a:t>Çift</a:t>
            </a:r>
            <a:r>
              <a:rPr lang="en-GB" sz="2800" b="1" dirty="0">
                <a:solidFill>
                  <a:srgbClr val="C00000"/>
                </a:solidFill>
                <a:hlinkClick r:id="rId2">
                  <a:extLst>
                    <a:ext uri="{A12FA001-AC4F-418D-AE19-62706E023703}">
                      <ahyp:hlinkClr xmlns:ahyp="http://schemas.microsoft.com/office/drawing/2018/hyperlinkcolor" val="tx"/>
                    </a:ext>
                  </a:extLst>
                </a:hlinkClick>
              </a:rPr>
              <a:t> </a:t>
            </a:r>
            <a:r>
              <a:rPr lang="en-GB" sz="2800" b="1" dirty="0" err="1">
                <a:solidFill>
                  <a:srgbClr val="C00000"/>
                </a:solidFill>
                <a:hlinkClick r:id="rId2">
                  <a:extLst>
                    <a:ext uri="{A12FA001-AC4F-418D-AE19-62706E023703}">
                      <ahyp:hlinkClr xmlns:ahyp="http://schemas.microsoft.com/office/drawing/2018/hyperlinkcolor" val="tx"/>
                    </a:ext>
                  </a:extLst>
                </a:hlinkClick>
              </a:rPr>
              <a:t>Anadal</a:t>
            </a:r>
            <a:r>
              <a:rPr lang="en-GB" sz="2800" b="1" dirty="0"/>
              <a:t> </a:t>
            </a:r>
            <a:r>
              <a:rPr lang="en-GB" sz="2800" b="1" dirty="0" err="1"/>
              <a:t>ve</a:t>
            </a:r>
            <a:r>
              <a:rPr lang="en-GB" sz="2800" b="1" dirty="0">
                <a:solidFill>
                  <a:srgbClr val="C00000"/>
                </a:solidFill>
              </a:rPr>
              <a:t> </a:t>
            </a:r>
            <a:r>
              <a:rPr lang="en-GB" sz="2800" b="1" u="sng" dirty="0" err="1">
                <a:solidFill>
                  <a:srgbClr val="C00000"/>
                </a:solidFill>
                <a:hlinkClick r:id="rId3">
                  <a:extLst>
                    <a:ext uri="{A12FA001-AC4F-418D-AE19-62706E023703}">
                      <ahyp:hlinkClr xmlns:ahyp="http://schemas.microsoft.com/office/drawing/2018/hyperlinkcolor" val="tx"/>
                    </a:ext>
                  </a:extLst>
                </a:hlinkClick>
              </a:rPr>
              <a:t>Yandal</a:t>
            </a:r>
            <a:r>
              <a:rPr lang="en-GB" sz="2800" b="1" dirty="0"/>
              <a:t> </a:t>
            </a:r>
            <a:r>
              <a:rPr lang="tr-TR" sz="2800" b="1" dirty="0"/>
              <a:t>P</a:t>
            </a:r>
            <a:r>
              <a:rPr lang="en-GB" sz="2800" b="1" dirty="0" err="1"/>
              <a:t>rogramları</a:t>
            </a:r>
            <a:endParaRPr lang="tr-TR" sz="2800" b="1" dirty="0"/>
          </a:p>
          <a:p>
            <a:pPr lvl="1">
              <a:lnSpc>
                <a:spcPct val="150000"/>
              </a:lnSpc>
            </a:pPr>
            <a:r>
              <a:rPr lang="tr-TR" sz="2800" b="1" u="sng" dirty="0" err="1">
                <a:solidFill>
                  <a:srgbClr val="C00000"/>
                </a:solidFill>
              </a:rPr>
              <a:t>Erasmus</a:t>
            </a:r>
            <a:r>
              <a:rPr lang="tr-TR" sz="2800" b="1" dirty="0"/>
              <a:t> vb. Değişim Programları</a:t>
            </a:r>
          </a:p>
          <a:p>
            <a:pPr lvl="1">
              <a:lnSpc>
                <a:spcPct val="150000"/>
              </a:lnSpc>
            </a:pPr>
            <a:r>
              <a:rPr lang="tr-TR" sz="2800" b="1" u="sng" dirty="0" err="1">
                <a:solidFill>
                  <a:srgbClr val="C00000"/>
                </a:solidFill>
              </a:rPr>
              <a:t>Mentorluk</a:t>
            </a:r>
            <a:r>
              <a:rPr lang="tr-TR" sz="2800" b="1" dirty="0"/>
              <a:t> Programı</a:t>
            </a:r>
          </a:p>
          <a:p>
            <a:pPr algn="ctr">
              <a:lnSpc>
                <a:spcPct val="150000"/>
              </a:lnSpc>
            </a:pPr>
            <a:r>
              <a:rPr lang="tr-TR" sz="2800" b="1" dirty="0">
                <a:solidFill>
                  <a:srgbClr val="C00000"/>
                </a:solidFill>
              </a:rPr>
              <a:t>Hakkında detaylar fakülte web sitesinde!</a:t>
            </a:r>
            <a:endParaRPr lang="en-GB" sz="2800" b="1" dirty="0">
              <a:solidFill>
                <a:srgbClr val="C00000"/>
              </a:solidFill>
            </a:endParaRPr>
          </a:p>
          <a:p>
            <a:endParaRPr lang="en-GB" sz="1400" dirty="0"/>
          </a:p>
        </p:txBody>
      </p:sp>
      <p:sp>
        <p:nvSpPr>
          <p:cNvPr id="4" name="Oval Belirtme Çizgisi 7">
            <a:extLst>
              <a:ext uri="{FF2B5EF4-FFF2-40B4-BE49-F238E27FC236}">
                <a16:creationId xmlns:a16="http://schemas.microsoft.com/office/drawing/2014/main" id="{3B27F75E-13C2-46C7-B0F8-B82B115B21E5}"/>
              </a:ext>
            </a:extLst>
          </p:cNvPr>
          <p:cNvSpPr/>
          <p:nvPr/>
        </p:nvSpPr>
        <p:spPr>
          <a:xfrm rot="10800000">
            <a:off x="8074151" y="3428998"/>
            <a:ext cx="4090415" cy="1810513"/>
          </a:xfrm>
          <a:prstGeom prst="wedgeEllipseCallout">
            <a:avLst>
              <a:gd name="adj1" fmla="val 63710"/>
              <a:gd name="adj2" fmla="val 1273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solidFill>
                <a:schemeClr val="tx1"/>
              </a:solidFill>
            </a:endParaRPr>
          </a:p>
        </p:txBody>
      </p:sp>
      <p:sp>
        <p:nvSpPr>
          <p:cNvPr id="5" name="Metin kutusu 8">
            <a:extLst>
              <a:ext uri="{FF2B5EF4-FFF2-40B4-BE49-F238E27FC236}">
                <a16:creationId xmlns:a16="http://schemas.microsoft.com/office/drawing/2014/main" id="{D64CE0E6-FD86-462F-A994-04A1B8EEB181}"/>
              </a:ext>
            </a:extLst>
          </p:cNvPr>
          <p:cNvSpPr txBox="1"/>
          <p:nvPr/>
        </p:nvSpPr>
        <p:spPr>
          <a:xfrm>
            <a:off x="8458200" y="3588379"/>
            <a:ext cx="3310128" cy="1631216"/>
          </a:xfrm>
          <a:prstGeom prst="rect">
            <a:avLst/>
          </a:prstGeom>
          <a:noFill/>
        </p:spPr>
        <p:txBody>
          <a:bodyPr wrap="square" rtlCol="0">
            <a:spAutoFit/>
          </a:bodyPr>
          <a:lstStyle/>
          <a:p>
            <a:pPr algn="ctr"/>
            <a:r>
              <a:rPr lang="tr-TR" sz="2000" b="1" u="sng" dirty="0"/>
              <a:t>‘’KARİYER OFİSİ’’</a:t>
            </a:r>
            <a:r>
              <a:rPr lang="tr-TR" sz="2000" b="1" dirty="0" err="1"/>
              <a:t>ni</a:t>
            </a:r>
            <a:endParaRPr lang="tr-TR" sz="2000" b="1" dirty="0"/>
          </a:p>
          <a:p>
            <a:pPr algn="ctr"/>
            <a:r>
              <a:rPr lang="tr-TR" sz="2000" b="1" dirty="0"/>
              <a:t>ziyaret edebilirsiniz.</a:t>
            </a:r>
          </a:p>
          <a:p>
            <a:pPr algn="ctr"/>
            <a:endParaRPr lang="tr-TR" sz="2000" b="1" dirty="0"/>
          </a:p>
          <a:p>
            <a:pPr algn="ctr"/>
            <a:r>
              <a:rPr lang="tr-TR" sz="2000" b="1" dirty="0"/>
              <a:t>İİBF A Blok 1. Kat</a:t>
            </a:r>
          </a:p>
          <a:p>
            <a:pPr algn="ctr"/>
            <a:r>
              <a:rPr lang="tr-TR" sz="2000" b="1" dirty="0"/>
              <a:t>0258 296 76 41</a:t>
            </a:r>
            <a:endParaRPr lang="en-GB" sz="2000" b="1" dirty="0"/>
          </a:p>
        </p:txBody>
      </p:sp>
    </p:spTree>
    <p:extLst>
      <p:ext uri="{BB962C8B-B14F-4D97-AF65-F5344CB8AC3E}">
        <p14:creationId xmlns:p14="http://schemas.microsoft.com/office/powerpoint/2010/main" val="2318491062"/>
      </p:ext>
    </p:extLst>
  </p:cSld>
  <p:clrMapOvr>
    <a:masterClrMapping/>
  </p:clrMapOvr>
  <mc:AlternateContent xmlns:mc="http://schemas.openxmlformats.org/markup-compatibility/2006" xmlns:p14="http://schemas.microsoft.com/office/powerpoint/2010/main">
    <mc:Choice Requires="p14">
      <p:transition spd="slow" p14:dur="2000" advTm="34235"/>
    </mc:Choice>
    <mc:Fallback xmlns="">
      <p:transition spd="slow" advTm="34235"/>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sim 13">
            <a:extLst>
              <a:ext uri="{FF2B5EF4-FFF2-40B4-BE49-F238E27FC236}">
                <a16:creationId xmlns:a16="http://schemas.microsoft.com/office/drawing/2014/main" id="{DA365063-F902-4C7F-AA70-D1574FF28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681" y="0"/>
            <a:ext cx="8042637" cy="6858000"/>
          </a:xfrm>
          <a:prstGeom prst="rect">
            <a:avLst/>
          </a:prstGeom>
        </p:spPr>
      </p:pic>
      <p:sp>
        <p:nvSpPr>
          <p:cNvPr id="2" name="Unvan 1"/>
          <p:cNvSpPr>
            <a:spLocks noGrp="1"/>
          </p:cNvSpPr>
          <p:nvPr>
            <p:ph type="title"/>
          </p:nvPr>
        </p:nvSpPr>
        <p:spPr>
          <a:xfrm>
            <a:off x="878112" y="1885346"/>
            <a:ext cx="10435774" cy="137626"/>
          </a:xfrm>
        </p:spPr>
        <p:txBody>
          <a:bodyPr>
            <a:noAutofit/>
          </a:bodyPr>
          <a:lstStyle/>
          <a:p>
            <a:pPr algn="ctr"/>
            <a:r>
              <a:rPr lang="tr-TR" sz="3200" b="1" dirty="0">
                <a:solidFill>
                  <a:schemeClr val="accent2"/>
                </a:solidFill>
                <a:hlinkClick r:id="rId3">
                  <a:extLst>
                    <a:ext uri="{A12FA001-AC4F-418D-AE19-62706E023703}">
                      <ahyp:hlinkClr xmlns:ahyp="http://schemas.microsoft.com/office/drawing/2018/hyperlinkcolor" val="tx"/>
                    </a:ext>
                  </a:extLst>
                </a:hlinkClick>
              </a:rPr>
              <a:t>www.pau.edu.tr/iibf</a:t>
            </a:r>
            <a:r>
              <a:rPr lang="tr-TR" sz="3200" b="1" dirty="0">
                <a:solidFill>
                  <a:schemeClr val="accent2"/>
                </a:solidFill>
              </a:rPr>
              <a:t>   (Desktop)</a:t>
            </a:r>
            <a:endParaRPr lang="en-GB" sz="3200" b="1" dirty="0">
              <a:solidFill>
                <a:schemeClr val="accent2"/>
              </a:solidFill>
            </a:endParaRPr>
          </a:p>
        </p:txBody>
      </p:sp>
      <p:sp>
        <p:nvSpPr>
          <p:cNvPr id="5" name="Oval Belirtme Çizgisi 7"/>
          <p:cNvSpPr/>
          <p:nvPr/>
        </p:nvSpPr>
        <p:spPr>
          <a:xfrm rot="10800000">
            <a:off x="4924549" y="4143912"/>
            <a:ext cx="3714389" cy="1382233"/>
          </a:xfrm>
          <a:prstGeom prst="wedgeEllipseCallout">
            <a:avLst>
              <a:gd name="adj1" fmla="val 63710"/>
              <a:gd name="adj2" fmla="val 1273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solidFill>
                <a:schemeClr val="tx1"/>
              </a:solidFill>
            </a:endParaRPr>
          </a:p>
        </p:txBody>
      </p:sp>
      <p:sp>
        <p:nvSpPr>
          <p:cNvPr id="6" name="Metin kutusu 8"/>
          <p:cNvSpPr txBox="1"/>
          <p:nvPr/>
        </p:nvSpPr>
        <p:spPr>
          <a:xfrm>
            <a:off x="5676095" y="4202707"/>
            <a:ext cx="2581744" cy="1323439"/>
          </a:xfrm>
          <a:prstGeom prst="rect">
            <a:avLst/>
          </a:prstGeom>
          <a:noFill/>
        </p:spPr>
        <p:txBody>
          <a:bodyPr wrap="square" rtlCol="0">
            <a:spAutoFit/>
          </a:bodyPr>
          <a:lstStyle/>
          <a:p>
            <a:r>
              <a:rPr lang="tr-TR" sz="2000" b="1" dirty="0"/>
              <a:t>Ders ve Sınav Programı değişiklikleri </a:t>
            </a:r>
            <a:r>
              <a:rPr lang="en-GB" sz="2000" b="1" dirty="0" err="1"/>
              <a:t>takip</a:t>
            </a:r>
            <a:r>
              <a:rPr lang="en-GB" sz="2000" b="1" dirty="0"/>
              <a:t> </a:t>
            </a:r>
            <a:r>
              <a:rPr lang="tr-TR" sz="2000" b="1" dirty="0"/>
              <a:t>edilmelidir.</a:t>
            </a:r>
            <a:endParaRPr lang="en-GB" sz="2000" b="1" dirty="0"/>
          </a:p>
        </p:txBody>
      </p:sp>
    </p:spTree>
    <p:extLst>
      <p:ext uri="{BB962C8B-B14F-4D97-AF65-F5344CB8AC3E}">
        <p14:creationId xmlns:p14="http://schemas.microsoft.com/office/powerpoint/2010/main" val="4267895848"/>
      </p:ext>
    </p:extLst>
  </p:cSld>
  <p:clrMapOvr>
    <a:masterClrMapping/>
  </p:clrMapOvr>
  <mc:AlternateContent xmlns:mc="http://schemas.openxmlformats.org/markup-compatibility/2006" xmlns:p14="http://schemas.microsoft.com/office/powerpoint/2010/main">
    <mc:Choice Requires="p14">
      <p:transition spd="slow" p14:dur="2000" advTm="18597"/>
    </mc:Choice>
    <mc:Fallback xmlns="">
      <p:transition spd="slow" advTm="18597"/>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a:extLst>
              <a:ext uri="{FF2B5EF4-FFF2-40B4-BE49-F238E27FC236}">
                <a16:creationId xmlns:a16="http://schemas.microsoft.com/office/drawing/2014/main" id="{3E64486D-DCB9-41E9-88C4-0D7D3D645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2" y="0"/>
            <a:ext cx="9721476" cy="7521701"/>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Mürekkep 1"/>
              <p14:cNvContentPartPr/>
              <p14:nvPr/>
            </p14:nvContentPartPr>
            <p14:xfrm>
              <a:off x="1117760" y="3863140"/>
              <a:ext cx="1257480" cy="86400"/>
            </p14:xfrm>
          </p:contentPart>
        </mc:Choice>
        <mc:Fallback xmlns="">
          <p:pic>
            <p:nvPicPr>
              <p:cNvPr id="2" name="Mürekkep 1"/>
              <p:cNvPicPr/>
              <p:nvPr/>
            </p:nvPicPr>
            <p:blipFill>
              <a:blip r:embed="rId6"/>
              <a:stretch>
                <a:fillRect/>
              </a:stretch>
            </p:blipFill>
            <p:spPr>
              <a:xfrm>
                <a:off x="1057640" y="3743260"/>
                <a:ext cx="137772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Mürekkep 4"/>
              <p14:cNvContentPartPr/>
              <p14:nvPr/>
            </p14:nvContentPartPr>
            <p14:xfrm>
              <a:off x="1117760" y="3183820"/>
              <a:ext cx="1880280" cy="60480"/>
            </p14:xfrm>
          </p:contentPart>
        </mc:Choice>
        <mc:Fallback xmlns="">
          <p:pic>
            <p:nvPicPr>
              <p:cNvPr id="5" name="Mürekkep 4"/>
              <p:cNvPicPr/>
              <p:nvPr/>
            </p:nvPicPr>
            <p:blipFill>
              <a:blip r:embed="rId8"/>
              <a:stretch>
                <a:fillRect/>
              </a:stretch>
            </p:blipFill>
            <p:spPr>
              <a:xfrm>
                <a:off x="1057640" y="3063580"/>
                <a:ext cx="2000160" cy="300600"/>
              </a:xfrm>
              <a:prstGeom prst="rect">
                <a:avLst/>
              </a:prstGeom>
            </p:spPr>
          </p:pic>
        </mc:Fallback>
      </mc:AlternateContent>
      <p:sp>
        <p:nvSpPr>
          <p:cNvPr id="23" name="Oval Belirtme Çizgisi 7">
            <a:extLst>
              <a:ext uri="{FF2B5EF4-FFF2-40B4-BE49-F238E27FC236}">
                <a16:creationId xmlns:a16="http://schemas.microsoft.com/office/drawing/2014/main" id="{84FD03B0-3B4B-4802-B5B2-38DEFF23E74D}"/>
              </a:ext>
            </a:extLst>
          </p:cNvPr>
          <p:cNvSpPr/>
          <p:nvPr/>
        </p:nvSpPr>
        <p:spPr>
          <a:xfrm rot="10800000">
            <a:off x="6841181" y="5007001"/>
            <a:ext cx="3061443" cy="1358114"/>
          </a:xfrm>
          <a:prstGeom prst="wedgeEllipseCallout">
            <a:avLst>
              <a:gd name="adj1" fmla="val 31097"/>
              <a:gd name="adj2" fmla="val 1321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solidFill>
                <a:schemeClr val="tx1"/>
              </a:solidFill>
            </a:endParaRPr>
          </a:p>
        </p:txBody>
      </p:sp>
      <p:sp>
        <p:nvSpPr>
          <p:cNvPr id="16" name="Metin kutusu 15"/>
          <p:cNvSpPr txBox="1"/>
          <p:nvPr/>
        </p:nvSpPr>
        <p:spPr>
          <a:xfrm>
            <a:off x="7141135" y="5316726"/>
            <a:ext cx="2761489" cy="738664"/>
          </a:xfrm>
          <a:prstGeom prst="rect">
            <a:avLst/>
          </a:prstGeom>
          <a:noFill/>
        </p:spPr>
        <p:txBody>
          <a:bodyPr wrap="square" rtlCol="0">
            <a:spAutoFit/>
          </a:bodyPr>
          <a:lstStyle/>
          <a:p>
            <a:r>
              <a:rPr lang="tr-TR" sz="1400" b="1" dirty="0"/>
              <a:t>Öğrenim boyunca gerekli tüm bilgi ve belgelere üst menülerden ulaşabilirsiniz.</a:t>
            </a:r>
          </a:p>
        </p:txBody>
      </p:sp>
    </p:spTree>
    <p:extLst>
      <p:ext uri="{BB962C8B-B14F-4D97-AF65-F5344CB8AC3E}">
        <p14:creationId xmlns:p14="http://schemas.microsoft.com/office/powerpoint/2010/main" val="3492795388"/>
      </p:ext>
    </p:extLst>
  </p:cSld>
  <p:clrMapOvr>
    <a:masterClrMapping/>
  </p:clrMapOvr>
  <mc:AlternateContent xmlns:mc="http://schemas.openxmlformats.org/markup-compatibility/2006" xmlns:p14="http://schemas.microsoft.com/office/powerpoint/2010/main">
    <mc:Choice Requires="p14">
      <p:transition spd="slow" p14:dur="2000" advTm="25797"/>
    </mc:Choice>
    <mc:Fallback xmlns="">
      <p:transition spd="slow" advTm="25797"/>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42353" y="159705"/>
            <a:ext cx="8916590" cy="828004"/>
          </a:xfrm>
        </p:spPr>
        <p:txBody>
          <a:bodyPr>
            <a:noAutofit/>
          </a:bodyPr>
          <a:lstStyle/>
          <a:p>
            <a:pPr algn="ctr"/>
            <a:r>
              <a:rPr lang="tr-TR" sz="2000" b="1" dirty="0">
                <a:solidFill>
                  <a:schemeClr val="tx2"/>
                </a:solidFill>
                <a:hlinkClick r:id="rId2"/>
              </a:rPr>
              <a:t>www.pau.edu.tr/iibf</a:t>
            </a:r>
            <a:r>
              <a:rPr lang="tr-TR" sz="2000" b="1" dirty="0">
                <a:solidFill>
                  <a:schemeClr val="tx2"/>
                </a:solidFill>
              </a:rPr>
              <a:t>  (Mobil Görünüm)</a:t>
            </a:r>
            <a:endParaRPr lang="en-GB" sz="2000" b="1" dirty="0">
              <a:solidFill>
                <a:schemeClr val="tx2"/>
              </a:solidFill>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2353" y="987709"/>
            <a:ext cx="5714568" cy="5678905"/>
          </a:xfrm>
          <a:prstGeom prst="rect">
            <a:avLst/>
          </a:prstGeom>
          <a:ln>
            <a:noFill/>
          </a:ln>
          <a:effectLst>
            <a:outerShdw blurRad="190500" algn="tl" rotWithShape="0">
              <a:srgbClr val="000000">
                <a:alpha val="70000"/>
              </a:srgbClr>
            </a:outerShdw>
          </a:effectLst>
        </p:spPr>
      </p:pic>
      <p:sp>
        <p:nvSpPr>
          <p:cNvPr id="8" name="Oval Belirtme Çizgisi 7"/>
          <p:cNvSpPr/>
          <p:nvPr/>
        </p:nvSpPr>
        <p:spPr>
          <a:xfrm rot="10800000">
            <a:off x="8358265" y="2647505"/>
            <a:ext cx="3018571" cy="1382233"/>
          </a:xfrm>
          <a:prstGeom prst="wedgeEllipseCallout">
            <a:avLst>
              <a:gd name="adj1" fmla="val 39460"/>
              <a:gd name="adj2" fmla="val 1233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solidFill>
                <a:schemeClr val="tx1"/>
              </a:solidFill>
            </a:endParaRPr>
          </a:p>
        </p:txBody>
      </p:sp>
      <p:sp>
        <p:nvSpPr>
          <p:cNvPr id="9" name="Metin kutusu 8"/>
          <p:cNvSpPr txBox="1"/>
          <p:nvPr/>
        </p:nvSpPr>
        <p:spPr>
          <a:xfrm>
            <a:off x="8856921" y="2874950"/>
            <a:ext cx="2519915" cy="1015663"/>
          </a:xfrm>
          <a:prstGeom prst="rect">
            <a:avLst/>
          </a:prstGeom>
          <a:noFill/>
        </p:spPr>
        <p:txBody>
          <a:bodyPr wrap="square" rtlCol="0">
            <a:spAutoFit/>
          </a:bodyPr>
          <a:lstStyle/>
          <a:p>
            <a:r>
              <a:rPr lang="tr-TR" sz="2000" b="1" dirty="0"/>
              <a:t>Üst Menülere buradan ulaşabilirsiniz</a:t>
            </a:r>
            <a:r>
              <a:rPr lang="tr-TR" b="1" dirty="0"/>
              <a:t>.</a:t>
            </a:r>
            <a:endParaRPr lang="en-GB" b="1" dirty="0"/>
          </a:p>
        </p:txBody>
      </p:sp>
    </p:spTree>
    <p:extLst>
      <p:ext uri="{BB962C8B-B14F-4D97-AF65-F5344CB8AC3E}">
        <p14:creationId xmlns:p14="http://schemas.microsoft.com/office/powerpoint/2010/main" val="2319784560"/>
      </p:ext>
    </p:extLst>
  </p:cSld>
  <p:clrMapOvr>
    <a:masterClrMapping/>
  </p:clrMapOvr>
  <mc:AlternateContent xmlns:mc="http://schemas.openxmlformats.org/markup-compatibility/2006" xmlns:p14="http://schemas.microsoft.com/office/powerpoint/2010/main">
    <mc:Choice Requires="p14">
      <p:transition spd="slow" p14:dur="2000" advTm="5407"/>
    </mc:Choice>
    <mc:Fallback xmlns="">
      <p:transition spd="slow" advTm="5407"/>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3D23CA1-5CC4-4287-A08F-C313C13FB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828"/>
            <a:ext cx="12192000" cy="5904344"/>
          </a:xfrm>
          <a:prstGeom prst="rect">
            <a:avLst/>
          </a:prstGeom>
        </p:spPr>
      </p:pic>
      <p:sp>
        <p:nvSpPr>
          <p:cNvPr id="5" name="Unvan 1"/>
          <p:cNvSpPr>
            <a:spLocks noGrp="1"/>
          </p:cNvSpPr>
          <p:nvPr>
            <p:ph type="title"/>
          </p:nvPr>
        </p:nvSpPr>
        <p:spPr>
          <a:xfrm>
            <a:off x="2029968" y="288337"/>
            <a:ext cx="6656832" cy="786384"/>
          </a:xfrm>
        </p:spPr>
        <p:txBody>
          <a:bodyPr>
            <a:noAutofit/>
          </a:bodyPr>
          <a:lstStyle/>
          <a:p>
            <a:pPr algn="ctr"/>
            <a:r>
              <a:rPr lang="tr-TR" sz="2000" b="1" dirty="0">
                <a:solidFill>
                  <a:schemeClr val="accent1"/>
                </a:solidFill>
              </a:rPr>
              <a:t>İstek ve Sorunlarınız için Dilekçe ve Formlar</a:t>
            </a:r>
          </a:p>
        </p:txBody>
      </p:sp>
      <p:sp>
        <p:nvSpPr>
          <p:cNvPr id="7" name="Şeritli Sağ Ok 7"/>
          <p:cNvSpPr/>
          <p:nvPr/>
        </p:nvSpPr>
        <p:spPr>
          <a:xfrm rot="8616409">
            <a:off x="7422176" y="1237775"/>
            <a:ext cx="591032" cy="37947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8" name="Straight Connector 7"/>
          <p:cNvCxnSpPr/>
          <p:nvPr/>
        </p:nvCxnSpPr>
        <p:spPr>
          <a:xfrm>
            <a:off x="5137477" y="2458998"/>
            <a:ext cx="22739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925758"/>
      </p:ext>
    </p:extLst>
  </p:cSld>
  <p:clrMapOvr>
    <a:masterClrMapping/>
  </p:clrMapOvr>
  <mc:AlternateContent xmlns:mc="http://schemas.openxmlformats.org/markup-compatibility/2006" xmlns:p14="http://schemas.microsoft.com/office/powerpoint/2010/main">
    <mc:Choice Requires="p14">
      <p:transition spd="slow" p14:dur="2000" advTm="46623"/>
    </mc:Choice>
    <mc:Fallback xmlns="">
      <p:transition spd="slow" advTm="46623"/>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4526280" y="246888"/>
            <a:ext cx="6936769" cy="744630"/>
          </a:xfrm>
        </p:spPr>
        <p:txBody>
          <a:bodyPr>
            <a:noAutofit/>
          </a:bodyPr>
          <a:lstStyle/>
          <a:p>
            <a:pPr algn="ctr"/>
            <a:r>
              <a:rPr lang="tr-TR" sz="2400" b="1" dirty="0">
                <a:solidFill>
                  <a:schemeClr val="accent1"/>
                </a:solidFill>
              </a:rPr>
              <a:t>Öğrenciler için İş Akış Şemaları</a:t>
            </a:r>
          </a:p>
        </p:txBody>
      </p:sp>
      <p:graphicFrame>
        <p:nvGraphicFramePr>
          <p:cNvPr id="4" name="Nesne 3"/>
          <p:cNvGraphicFramePr>
            <a:graphicFrameLocks noChangeAspect="1"/>
          </p:cNvGraphicFramePr>
          <p:nvPr/>
        </p:nvGraphicFramePr>
        <p:xfrm>
          <a:off x="3710450" y="991518"/>
          <a:ext cx="4732421" cy="5879526"/>
        </p:xfrm>
        <a:graphic>
          <a:graphicData uri="http://schemas.openxmlformats.org/presentationml/2006/ole">
            <mc:AlternateContent xmlns:mc="http://schemas.openxmlformats.org/markup-compatibility/2006">
              <mc:Choice xmlns:v="urn:schemas-microsoft-com:vml" Requires="v">
                <p:oleObj name="Belge" r:id="rId2" imgW="6870132" imgH="10228302" progId="Word.Document.12">
                  <p:embed/>
                </p:oleObj>
              </mc:Choice>
              <mc:Fallback>
                <p:oleObj name="Belge" r:id="rId2" imgW="6870132" imgH="10228302" progId="Word.Document.12">
                  <p:embed/>
                  <p:pic>
                    <p:nvPicPr>
                      <p:cNvPr id="4" name="Nesne 3"/>
                      <p:cNvPicPr/>
                      <p:nvPr/>
                    </p:nvPicPr>
                    <p:blipFill>
                      <a:blip r:embed="rId3"/>
                      <a:stretch>
                        <a:fillRect/>
                      </a:stretch>
                    </p:blipFill>
                    <p:spPr>
                      <a:xfrm>
                        <a:off x="3710450" y="991518"/>
                        <a:ext cx="4732421" cy="5879526"/>
                      </a:xfrm>
                      <a:prstGeom prst="rect">
                        <a:avLst/>
                      </a:prstGeom>
                    </p:spPr>
                  </p:pic>
                </p:oleObj>
              </mc:Fallback>
            </mc:AlternateContent>
          </a:graphicData>
        </a:graphic>
      </p:graphicFrame>
    </p:spTree>
    <p:extLst>
      <p:ext uri="{BB962C8B-B14F-4D97-AF65-F5344CB8AC3E}">
        <p14:creationId xmlns:p14="http://schemas.microsoft.com/office/powerpoint/2010/main" val="2414484108"/>
      </p:ext>
    </p:extLst>
  </p:cSld>
  <p:clrMapOvr>
    <a:masterClrMapping/>
  </p:clrMapOvr>
  <mc:AlternateContent xmlns:mc="http://schemas.openxmlformats.org/markup-compatibility/2006" xmlns:p14="http://schemas.microsoft.com/office/powerpoint/2010/main">
    <mc:Choice Requires="p14">
      <p:transition spd="slow" p14:dur="2000" advTm="10688"/>
    </mc:Choice>
    <mc:Fallback xmlns="">
      <p:transition spd="slow" advTm="10688"/>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GB"/>
          </a:p>
        </p:txBody>
      </p:sp>
      <p:sp>
        <p:nvSpPr>
          <p:cNvPr id="3" name="İçerik Yer Tutucusu 2"/>
          <p:cNvSpPr>
            <a:spLocks noGrp="1"/>
          </p:cNvSpPr>
          <p:nvPr>
            <p:ph idx="1"/>
          </p:nvPr>
        </p:nvSpPr>
        <p:spPr/>
        <p:txBody>
          <a:bodyPr/>
          <a:lstStyle/>
          <a:p>
            <a:endParaRPr lang="en-GB"/>
          </a:p>
        </p:txBody>
      </p:sp>
      <p:pic>
        <p:nvPicPr>
          <p:cNvPr id="4" name="Resim 3">
            <a:extLst>
              <a:ext uri="{FF2B5EF4-FFF2-40B4-BE49-F238E27FC236}">
                <a16:creationId xmlns:a16="http://schemas.microsoft.com/office/drawing/2014/main" id="{87FCB3B8-4F1F-4D35-85B9-2EE9C4FBA603}"/>
              </a:ext>
            </a:extLst>
          </p:cNvPr>
          <p:cNvPicPr>
            <a:picLocks noChangeAspect="1"/>
          </p:cNvPicPr>
          <p:nvPr/>
        </p:nvPicPr>
        <p:blipFill rotWithShape="1">
          <a:blip r:embed="rId2"/>
          <a:srcRect l="4562" r="5679" b="3548"/>
          <a:stretch/>
        </p:blipFill>
        <p:spPr>
          <a:xfrm>
            <a:off x="-6096" y="1"/>
            <a:ext cx="12198096" cy="6857999"/>
          </a:xfrm>
          <a:prstGeom prst="rect">
            <a:avLst/>
          </a:prstGeom>
        </p:spPr>
      </p:pic>
    </p:spTree>
    <p:extLst>
      <p:ext uri="{BB962C8B-B14F-4D97-AF65-F5344CB8AC3E}">
        <p14:creationId xmlns:p14="http://schemas.microsoft.com/office/powerpoint/2010/main" val="3963853369"/>
      </p:ext>
    </p:extLst>
  </p:cSld>
  <p:clrMapOvr>
    <a:masterClrMapping/>
  </p:clrMapOvr>
  <mc:AlternateContent xmlns:mc="http://schemas.openxmlformats.org/markup-compatibility/2006" xmlns:p14="http://schemas.microsoft.com/office/powerpoint/2010/main">
    <mc:Choice Requires="p14">
      <p:transition spd="slow" p14:dur="2000" advTm="80834"/>
    </mc:Choice>
    <mc:Fallback xmlns="">
      <p:transition spd="slow" advTm="80834"/>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553711" cy="6858000"/>
          </a:xfrm>
          <a:prstGeom prst="rect">
            <a:avLst/>
          </a:prstGeom>
        </p:spPr>
      </p:pic>
      <p:pic>
        <p:nvPicPr>
          <p:cNvPr id="3" name="Resim 2">
            <a:extLst>
              <a:ext uri="{FF2B5EF4-FFF2-40B4-BE49-F238E27FC236}">
                <a16:creationId xmlns:a16="http://schemas.microsoft.com/office/drawing/2014/main" id="{9F9FE610-E7F1-4D8A-B906-F2C43A211942}"/>
              </a:ext>
            </a:extLst>
          </p:cNvPr>
          <p:cNvPicPr>
            <a:picLocks noChangeAspect="1"/>
          </p:cNvPicPr>
          <p:nvPr/>
        </p:nvPicPr>
        <p:blipFill>
          <a:blip r:embed="rId3"/>
          <a:stretch>
            <a:fillRect/>
          </a:stretch>
        </p:blipFill>
        <p:spPr>
          <a:xfrm>
            <a:off x="4553712" y="0"/>
            <a:ext cx="7638287" cy="6858000"/>
          </a:xfrm>
          <a:prstGeom prst="rect">
            <a:avLst/>
          </a:prstGeom>
        </p:spPr>
      </p:pic>
    </p:spTree>
    <p:extLst>
      <p:ext uri="{BB962C8B-B14F-4D97-AF65-F5344CB8AC3E}">
        <p14:creationId xmlns:p14="http://schemas.microsoft.com/office/powerpoint/2010/main" val="2097677357"/>
      </p:ext>
    </p:extLst>
  </p:cSld>
  <p:clrMapOvr>
    <a:masterClrMapping/>
  </p:clrMapOvr>
  <mc:AlternateContent xmlns:mc="http://schemas.openxmlformats.org/markup-compatibility/2006" xmlns:p14="http://schemas.microsoft.com/office/powerpoint/2010/main">
    <mc:Choice Requires="p14">
      <p:transition spd="slow" p14:dur="2000" advTm="24087"/>
    </mc:Choice>
    <mc:Fallback xmlns="">
      <p:transition spd="slow" advTm="24087"/>
    </mc:Fallback>
  </mc:AlternateContent>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5720</TotalTime>
  <Words>6104</Words>
  <Application>Microsoft Macintosh PowerPoint</Application>
  <PresentationFormat>Geniş ekran</PresentationFormat>
  <Paragraphs>954</Paragraphs>
  <Slides>122</Slides>
  <Notes>8</Notes>
  <HiddenSlides>0</HiddenSlides>
  <MMClips>0</MMClips>
  <ScaleCrop>false</ScaleCrop>
  <HeadingPairs>
    <vt:vector size="8" baseType="variant">
      <vt:variant>
        <vt:lpstr>Kullanılan Yazı Tipleri</vt:lpstr>
      </vt:variant>
      <vt:variant>
        <vt:i4>13</vt:i4>
      </vt:variant>
      <vt:variant>
        <vt:lpstr>Tema</vt:lpstr>
      </vt:variant>
      <vt:variant>
        <vt:i4>1</vt:i4>
      </vt:variant>
      <vt:variant>
        <vt:lpstr>Eklenmiş OLE Hizmet Programları</vt:lpstr>
      </vt:variant>
      <vt:variant>
        <vt:i4>1</vt:i4>
      </vt:variant>
      <vt:variant>
        <vt:lpstr>Slayt Başlıkları</vt:lpstr>
      </vt:variant>
      <vt:variant>
        <vt:i4>122</vt:i4>
      </vt:variant>
    </vt:vector>
  </HeadingPairs>
  <TitlesOfParts>
    <vt:vector size="137" baseType="lpstr">
      <vt:lpstr>Arial</vt:lpstr>
      <vt:lpstr>Arial-BoldMT</vt:lpstr>
      <vt:lpstr>ArialMT</vt:lpstr>
      <vt:lpstr>Bahnschrift</vt:lpstr>
      <vt:lpstr>Calibri</vt:lpstr>
      <vt:lpstr>Cambria</vt:lpstr>
      <vt:lpstr>Candara</vt:lpstr>
      <vt:lpstr>Century Gothic</vt:lpstr>
      <vt:lpstr>inherit</vt:lpstr>
      <vt:lpstr>Roboto</vt:lpstr>
      <vt:lpstr>Segoe Print</vt:lpstr>
      <vt:lpstr>Times New Roman</vt:lpstr>
      <vt:lpstr>Wingdings</vt:lpstr>
      <vt:lpstr>Uçak İzi</vt:lpstr>
      <vt:lpstr>Belge</vt:lpstr>
      <vt:lpstr>PAMUKKALE ÜNİVERSİTESİ  oryantasyon programı 15 EYLÜL- 19 EYLÜL 2025</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PSİKOLOJİK DANIŞMA VE REHBERLİK  EĞİTİM, UYGULAMA VE ARAŞTIRMA MERKEZİ </vt:lpstr>
      <vt:lpstr>ÖĞRENCİ DESTEK BİRİMİ (ÖDB)</vt:lpstr>
      <vt:lpstr>PowerPoint Sunusu</vt:lpstr>
      <vt:lpstr>KARİYER PLANLAMA VE UYGULAMA MERKEZİ</vt:lpstr>
      <vt:lpstr>PowerPoint Sunusu</vt:lpstr>
      <vt:lpstr>PowerPoint Sunusu</vt:lpstr>
      <vt:lpstr>PowerPoint Sunusu</vt:lpstr>
      <vt:lpstr>PowerPoint Sunusu</vt:lpstr>
      <vt:lpstr>PowerPoint Sunusu</vt:lpstr>
      <vt:lpstr>PowerPoint Sunusu</vt:lpstr>
      <vt:lpstr>KAMPÜSTE TEMASSIZ ÖDEME</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A-ED – Z – 5 </vt:lpstr>
      <vt:lpstr>PowerPoint Sunusu</vt:lpstr>
      <vt:lpstr>PowerPoint Sunusu</vt:lpstr>
      <vt:lpstr>PowerPoint Sunusu</vt:lpstr>
      <vt:lpstr>PowerPoint Sunusu</vt:lpstr>
      <vt:lpstr>PowerPoint Sunusu</vt:lpstr>
      <vt:lpstr>PowerPoint Sunusu</vt:lpstr>
      <vt:lpstr>PowerPoint Sunusu</vt:lpstr>
      <vt:lpstr>www.pau.edu.tr/iibf   (Desktop)</vt:lpstr>
      <vt:lpstr>PowerPoint Sunusu</vt:lpstr>
      <vt:lpstr>www.pau.edu.tr/iibf  (Mobil Görünüm)</vt:lpstr>
      <vt:lpstr>İstek ve Sorunlarınız için Dilekçe ve Formlar</vt:lpstr>
      <vt:lpstr>Öğrenciler için İş Akış Şemaları</vt:lpstr>
      <vt:lpstr>PowerPoint Sunusu</vt:lpstr>
      <vt:lpstr>PowerPoint Sunusu</vt:lpstr>
      <vt:lpstr>BÖLÜM/ANABİLİM DALI  İLE İLGİLİ BİLGİLER</vt:lpstr>
      <vt:lpstr>PowerPoint Sunusu</vt:lpstr>
      <vt:lpstr>Bölüm Tanıtımı</vt:lpstr>
      <vt:lpstr>Misyonumuz</vt:lpstr>
      <vt:lpstr>Vizyonumuz</vt:lpstr>
      <vt:lpstr>PowerPoint Sunusu</vt:lpstr>
      <vt:lpstr>PowerPoint Sunusu</vt:lpstr>
      <vt:lpstr>Uluslararası ticaret  ana bilim dalı</vt:lpstr>
      <vt:lpstr>Uluslararası İşletme  ana bİlİm dalı</vt:lpstr>
      <vt:lpstr>Uluslararası Ticaret ve FinansMAN Bölümü Bölüm Sekreteri</vt:lpstr>
      <vt:lpstr>ÖĞRENCİ DANIŞMANLIKLARI </vt:lpstr>
      <vt:lpstr>Danışmanlıklar ve komisyonlar</vt:lpstr>
      <vt:lpstr>Danışmanlıklar ve komisyonlar</vt:lpstr>
      <vt:lpstr>Öğrenci Toplulukları</vt:lpstr>
      <vt:lpstr> Ticaret ve Finansman Topluluğu</vt:lpstr>
      <vt:lpstr>Uygulamalı Dersler</vt:lpstr>
      <vt:lpstr>VAKA ANALİZLERİ</vt:lpstr>
      <vt:lpstr>VAKA ANALİZLERİ</vt:lpstr>
      <vt:lpstr>VAKA ANALİZLERİ</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Yazar</cp:lastModifiedBy>
  <cp:revision>443</cp:revision>
  <dcterms:modified xsi:type="dcterms:W3CDTF">2025-09-17T08:01:33Z</dcterms:modified>
</cp:coreProperties>
</file>