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3" r:id="rId1"/>
  </p:sldMasterIdLst>
  <p:sldIdLst>
    <p:sldId id="256" r:id="rId2"/>
    <p:sldId id="257" r:id="rId3"/>
    <p:sldId id="265" r:id="rId4"/>
    <p:sldId id="266"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7200" cap="none"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317E426-3314-4A71-9F28-21927D88C03E}"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b="0"/>
            </a:lvl1pPr>
          </a:lstStyle>
          <a:p>
            <a:fld id="{01ACFEA5-6FB5-4213-9B98-101DA0B0814A}" type="slidenum">
              <a:rPr lang="en-GB" smtClean="0"/>
              <a:t>‹#›</a:t>
            </a:fld>
            <a:endParaRPr lang="en-GB"/>
          </a:p>
        </p:txBody>
      </p:sp>
    </p:spTree>
    <p:extLst>
      <p:ext uri="{BB962C8B-B14F-4D97-AF65-F5344CB8AC3E}">
        <p14:creationId xmlns:p14="http://schemas.microsoft.com/office/powerpoint/2010/main" val="3992662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17E426-3314-4A71-9F28-21927D88C03E}"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166842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17E426-3314-4A71-9F28-21927D88C03E}"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422191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17E426-3314-4A71-9F28-21927D88C03E}" type="datetimeFigureOut">
              <a:rPr lang="en-GB" smtClean="0"/>
              <a:t>05/12/2025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3313742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72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8593667" y="6272784"/>
            <a:ext cx="2644309" cy="365125"/>
          </a:xfrm>
        </p:spPr>
        <p:txBody>
          <a:bodyPr/>
          <a:lstStyle/>
          <a:p>
            <a:fld id="{2317E426-3314-4A71-9F28-21927D88C03E}" type="datetimeFigureOut">
              <a:rPr lang="en-GB" smtClean="0"/>
              <a:t>05/12/2025</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1ACFEA5-6FB5-4213-9B98-101DA0B0814A}" type="slidenum">
              <a:rPr lang="en-GB" smtClean="0"/>
              <a:t>‹#›</a:t>
            </a:fld>
            <a:endParaRPr lang="en-GB"/>
          </a:p>
        </p:txBody>
      </p:sp>
    </p:spTree>
    <p:extLst>
      <p:ext uri="{BB962C8B-B14F-4D97-AF65-F5344CB8AC3E}">
        <p14:creationId xmlns:p14="http://schemas.microsoft.com/office/powerpoint/2010/main" val="4270934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317E426-3314-4A71-9F28-21927D88C03E}" type="datetimeFigureOut">
              <a:rPr lang="en-GB" smtClean="0"/>
              <a:t>05/12/2025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3805367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317E426-3314-4A71-9F28-21927D88C03E}" type="datetimeFigureOut">
              <a:rPr lang="en-GB" smtClean="0"/>
              <a:t>05/12/2025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2148754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317E426-3314-4A71-9F28-21927D88C03E}" type="datetimeFigureOut">
              <a:rPr lang="en-GB" smtClean="0"/>
              <a:t>05/12/2025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2293399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17E426-3314-4A71-9F28-21927D88C03E}" type="datetimeFigureOut">
              <a:rPr lang="en-GB" smtClean="0"/>
              <a:t>05/12/2025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14266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317E426-3314-4A71-9F28-21927D88C03E}" type="datetimeFigureOut">
              <a:rPr lang="en-GB" smtClean="0"/>
              <a:t>05/12/2025</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3269528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317E426-3314-4A71-9F28-21927D88C03E}" type="datetimeFigureOut">
              <a:rPr lang="en-GB" smtClean="0"/>
              <a:t>05/12/2025</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1ACFEA5-6FB5-4213-9B98-101DA0B0814A}" type="slidenum">
              <a:rPr lang="en-GB" smtClean="0"/>
              <a:t>‹#›</a:t>
            </a:fld>
            <a:endParaRPr lang="en-GB"/>
          </a:p>
        </p:txBody>
      </p:sp>
    </p:spTree>
    <p:extLst>
      <p:ext uri="{BB962C8B-B14F-4D97-AF65-F5344CB8AC3E}">
        <p14:creationId xmlns:p14="http://schemas.microsoft.com/office/powerpoint/2010/main" val="3994464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317E426-3314-4A71-9F28-21927D88C03E}" type="datetimeFigureOut">
              <a:rPr lang="en-GB" smtClean="0"/>
              <a:t>05/12/2025</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0">
                <a:solidFill>
                  <a:srgbClr val="FFFFFF"/>
                </a:solidFill>
                <a:latin typeface="+mj-lt"/>
              </a:defRPr>
            </a:lvl1pPr>
          </a:lstStyle>
          <a:p>
            <a:fld id="{01ACFEA5-6FB5-4213-9B98-101DA0B0814A}" type="slidenum">
              <a:rPr lang="en-GB" smtClean="0"/>
              <a:t>‹#›</a:t>
            </a:fld>
            <a:endParaRPr lang="en-GB"/>
          </a:p>
        </p:txBody>
      </p:sp>
    </p:spTree>
    <p:extLst>
      <p:ext uri="{BB962C8B-B14F-4D97-AF65-F5344CB8AC3E}">
        <p14:creationId xmlns:p14="http://schemas.microsoft.com/office/powerpoint/2010/main" val="1742961925"/>
      </p:ext>
    </p:extLst>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l" defTabSz="914400" rtl="0" eaLnBrk="1" latinLnBrk="0" hangingPunct="1">
        <a:lnSpc>
          <a:spcPct val="90000"/>
        </a:lnSpc>
        <a:spcBef>
          <a:spcPct val="0"/>
        </a:spcBef>
        <a:buNone/>
        <a:defRPr sz="4800"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9973" y="4756381"/>
            <a:ext cx="10058400" cy="1609344"/>
          </a:xfrm>
        </p:spPr>
        <p:txBody>
          <a:bodyPr>
            <a:normAutofit/>
          </a:bodyPr>
          <a:lstStyle/>
          <a:p>
            <a:pPr algn="ctr"/>
            <a:r>
              <a:rPr lang="tr-TR" sz="2800" b="1" dirty="0" smtClean="0">
                <a:latin typeface="Times New Roman" panose="02020603050405020304" pitchFamily="18" charset="0"/>
                <a:cs typeface="Times New Roman" panose="02020603050405020304" pitchFamily="18" charset="0"/>
              </a:rPr>
              <a:t>Dr. Öğr. Üyesi Işık Aslı HAN</a:t>
            </a:r>
            <a:br>
              <a:rPr lang="tr-TR" sz="2800" b="1" dirty="0" smtClean="0">
                <a:latin typeface="Times New Roman" panose="02020603050405020304" pitchFamily="18" charset="0"/>
                <a:cs typeface="Times New Roman" panose="02020603050405020304" pitchFamily="18" charset="0"/>
              </a:rPr>
            </a:br>
            <a:r>
              <a:rPr lang="tr-TR" sz="2800" b="1" dirty="0" smtClean="0">
                <a:latin typeface="Times New Roman" panose="02020603050405020304" pitchFamily="18" charset="0"/>
                <a:cs typeface="Times New Roman" panose="02020603050405020304" pitchFamily="18" charset="0"/>
              </a:rPr>
              <a:t>Pamukkale Üniversitesi Hukuk Fakültesi</a:t>
            </a:r>
            <a:endParaRPr lang="en-GB" sz="28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28905" y="934053"/>
            <a:ext cx="10058400" cy="4050792"/>
          </a:xfrm>
        </p:spPr>
        <p:txBody>
          <a:bodyPr>
            <a:normAutofit/>
          </a:bodyPr>
          <a:lstStyle/>
          <a:p>
            <a:pPr marL="0" indent="0" algn="ctr">
              <a:buNone/>
            </a:pPr>
            <a:r>
              <a:rPr lang="tr-TR" sz="4400" b="1" dirty="0" smtClean="0">
                <a:latin typeface="Times New Roman" panose="02020603050405020304" pitchFamily="18" charset="0"/>
                <a:cs typeface="Times New Roman" panose="02020603050405020304" pitchFamily="18" charset="0"/>
              </a:rPr>
              <a:t>PSİKOLOJİK TACİZİN (MOBBİNG) HUKUKİ BOYUTU</a:t>
            </a:r>
          </a:p>
          <a:p>
            <a:pPr marL="0" indent="0" algn="ctr">
              <a:buNone/>
            </a:pPr>
            <a:r>
              <a:rPr lang="tr-TR" sz="4400" b="1" dirty="0" smtClean="0">
                <a:latin typeface="Times New Roman" panose="02020603050405020304" pitchFamily="18" charset="0"/>
                <a:cs typeface="Times New Roman" panose="02020603050405020304" pitchFamily="18" charset="0"/>
              </a:rPr>
              <a:t>İLE</a:t>
            </a:r>
          </a:p>
          <a:p>
            <a:pPr marL="0" indent="0" algn="ctr">
              <a:buNone/>
            </a:pPr>
            <a:r>
              <a:rPr lang="tr-TR" sz="4000" b="1" dirty="0" smtClean="0">
                <a:latin typeface="Times New Roman" panose="02020603050405020304" pitchFamily="18" charset="0"/>
                <a:cs typeface="Times New Roman" panose="02020603050405020304" pitchFamily="18" charset="0"/>
              </a:rPr>
              <a:t>BİRİM KURULU VE ALT BİRİM KURULU GÖREV VE YETKİLERİ</a:t>
            </a:r>
            <a:endParaRPr lang="en-GB"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5756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2"/>
            <a:ext cx="10058400" cy="1207690"/>
          </a:xfrm>
        </p:spPr>
        <p:txBody>
          <a:bodyPr>
            <a:normAutofit/>
          </a:bodyPr>
          <a:lstStyle/>
          <a:p>
            <a:pPr algn="ctr"/>
            <a:r>
              <a:rPr lang="tr-TR" sz="3200" dirty="0" smtClean="0"/>
              <a:t>Psikolojik taciz (</a:t>
            </a:r>
            <a:r>
              <a:rPr lang="tr-TR" sz="3200" dirty="0" err="1" smtClean="0"/>
              <a:t>mobbing</a:t>
            </a:r>
            <a:r>
              <a:rPr lang="tr-TR" sz="3200" dirty="0" smtClean="0"/>
              <a:t>) nedir?</a:t>
            </a:r>
            <a:endParaRPr lang="en-GB" sz="3200" dirty="0"/>
          </a:p>
        </p:txBody>
      </p:sp>
      <p:sp>
        <p:nvSpPr>
          <p:cNvPr id="3" name="İçerik Yer Tutucusu 2"/>
          <p:cNvSpPr>
            <a:spLocks noGrp="1"/>
          </p:cNvSpPr>
          <p:nvPr>
            <p:ph idx="1"/>
          </p:nvPr>
        </p:nvSpPr>
        <p:spPr>
          <a:xfrm>
            <a:off x="464023" y="1460310"/>
            <a:ext cx="11122925" cy="4967785"/>
          </a:xfrm>
        </p:spPr>
        <p:txBody>
          <a:bodyPr>
            <a:normAutofit fontScale="92500" lnSpcReduction="10000"/>
          </a:bodyPr>
          <a:lstStyle/>
          <a:p>
            <a:pPr marL="0" indent="0" algn="just">
              <a:lnSpc>
                <a:spcPct val="150000"/>
              </a:lnSpc>
              <a:buNone/>
            </a:pPr>
            <a:endParaRPr lang="tr-TR" b="1" dirty="0"/>
          </a:p>
          <a:p>
            <a:pPr algn="just">
              <a:lnSpc>
                <a:spcPct val="150000"/>
              </a:lnSpc>
            </a:pPr>
            <a:r>
              <a:rPr lang="en-GB" b="1" dirty="0" err="1"/>
              <a:t>İşyerlerinde</a:t>
            </a:r>
            <a:r>
              <a:rPr lang="en-GB" b="1" dirty="0"/>
              <a:t> </a:t>
            </a:r>
            <a:r>
              <a:rPr lang="en-GB" b="1" dirty="0" err="1"/>
              <a:t>bir</a:t>
            </a:r>
            <a:r>
              <a:rPr lang="en-GB" b="1" dirty="0"/>
              <a:t> </a:t>
            </a:r>
            <a:r>
              <a:rPr lang="en-GB" b="1" dirty="0" err="1"/>
              <a:t>veya</a:t>
            </a:r>
            <a:r>
              <a:rPr lang="en-GB" b="1" dirty="0"/>
              <a:t> </a:t>
            </a:r>
            <a:r>
              <a:rPr lang="en-GB" b="1" dirty="0" err="1"/>
              <a:t>birden</a:t>
            </a:r>
            <a:r>
              <a:rPr lang="en-GB" b="1" dirty="0"/>
              <a:t> </a:t>
            </a:r>
            <a:r>
              <a:rPr lang="en-GB" b="1" dirty="0" err="1"/>
              <a:t>fazla</a:t>
            </a:r>
            <a:r>
              <a:rPr lang="en-GB" b="1" dirty="0"/>
              <a:t> </a:t>
            </a:r>
            <a:r>
              <a:rPr lang="en-GB" b="1" dirty="0" err="1"/>
              <a:t>kişi</a:t>
            </a:r>
            <a:r>
              <a:rPr lang="en-GB" b="1" dirty="0"/>
              <a:t> </a:t>
            </a:r>
            <a:r>
              <a:rPr lang="en-GB" b="1" dirty="0" err="1"/>
              <a:t>tarafından</a:t>
            </a:r>
            <a:r>
              <a:rPr lang="en-GB" b="1" dirty="0"/>
              <a:t> </a:t>
            </a:r>
            <a:r>
              <a:rPr lang="en-GB" b="1" dirty="0" err="1"/>
              <a:t>diğer</a:t>
            </a:r>
            <a:r>
              <a:rPr lang="en-GB" b="1" dirty="0"/>
              <a:t> </a:t>
            </a:r>
            <a:r>
              <a:rPr lang="en-GB" b="1" dirty="0" err="1"/>
              <a:t>kişi</a:t>
            </a:r>
            <a:r>
              <a:rPr lang="en-GB" b="1" dirty="0"/>
              <a:t> </a:t>
            </a:r>
            <a:r>
              <a:rPr lang="en-GB" b="1" dirty="0" err="1"/>
              <a:t>ya</a:t>
            </a:r>
            <a:r>
              <a:rPr lang="en-GB" b="1" dirty="0"/>
              <a:t> da </a:t>
            </a:r>
            <a:r>
              <a:rPr lang="en-GB" b="1" dirty="0" err="1"/>
              <a:t>kişilere</a:t>
            </a:r>
            <a:r>
              <a:rPr lang="en-GB" b="1" dirty="0"/>
              <a:t> </a:t>
            </a:r>
            <a:r>
              <a:rPr lang="en-GB" b="1" dirty="0" err="1" smtClean="0"/>
              <a:t>yönelik</a:t>
            </a:r>
            <a:r>
              <a:rPr lang="tr-TR" b="1" dirty="0" smtClean="0"/>
              <a:t> </a:t>
            </a:r>
            <a:r>
              <a:rPr lang="en-GB" b="1" dirty="0" err="1" smtClean="0"/>
              <a:t>gerçekleştirilen</a:t>
            </a:r>
            <a:r>
              <a:rPr lang="en-GB" b="1" dirty="0"/>
              <a:t>, </a:t>
            </a:r>
            <a:r>
              <a:rPr lang="en-GB" b="1" u="sng" dirty="0" err="1"/>
              <a:t>belirli</a:t>
            </a:r>
            <a:r>
              <a:rPr lang="en-GB" b="1" u="sng" dirty="0"/>
              <a:t> </a:t>
            </a:r>
            <a:r>
              <a:rPr lang="en-GB" b="1" u="sng" dirty="0" err="1"/>
              <a:t>bir</a:t>
            </a:r>
            <a:r>
              <a:rPr lang="en-GB" b="1" u="sng" dirty="0"/>
              <a:t> </a:t>
            </a:r>
            <a:r>
              <a:rPr lang="en-GB" b="1" u="sng" dirty="0" err="1"/>
              <a:t>süre</a:t>
            </a:r>
            <a:r>
              <a:rPr lang="en-GB" b="1" dirty="0"/>
              <a:t> </a:t>
            </a:r>
            <a:r>
              <a:rPr lang="en-GB" b="1" i="1" dirty="0" err="1"/>
              <a:t>sistematik</a:t>
            </a:r>
            <a:r>
              <a:rPr lang="en-GB" b="1" dirty="0"/>
              <a:t> </a:t>
            </a:r>
            <a:r>
              <a:rPr lang="en-GB" b="1" dirty="0" err="1"/>
              <a:t>biçimde</a:t>
            </a:r>
            <a:r>
              <a:rPr lang="en-GB" b="1" dirty="0"/>
              <a:t> </a:t>
            </a:r>
            <a:r>
              <a:rPr lang="en-GB" b="1" dirty="0" err="1"/>
              <a:t>devam</a:t>
            </a:r>
            <a:r>
              <a:rPr lang="en-GB" b="1" dirty="0"/>
              <a:t> </a:t>
            </a:r>
            <a:r>
              <a:rPr lang="en-GB" b="1" dirty="0" err="1"/>
              <a:t>eden</a:t>
            </a:r>
            <a:r>
              <a:rPr lang="en-GB" b="1" dirty="0"/>
              <a:t>, </a:t>
            </a:r>
            <a:r>
              <a:rPr lang="en-GB" b="1" u="sng" dirty="0" err="1" smtClean="0"/>
              <a:t>yıldırma</a:t>
            </a:r>
            <a:r>
              <a:rPr lang="en-GB" b="1" u="sng" dirty="0" smtClean="0"/>
              <a:t>,</a:t>
            </a:r>
            <a:r>
              <a:rPr lang="tr-TR" b="1" u="sng" dirty="0" smtClean="0"/>
              <a:t> </a:t>
            </a:r>
            <a:r>
              <a:rPr lang="en-GB" b="1" u="sng" dirty="0" err="1" smtClean="0"/>
              <a:t>pasifize</a:t>
            </a:r>
            <a:r>
              <a:rPr lang="en-GB" b="1" u="sng" dirty="0" smtClean="0"/>
              <a:t> </a:t>
            </a:r>
            <a:r>
              <a:rPr lang="en-GB" b="1" u="sng" dirty="0" err="1"/>
              <a:t>etme</a:t>
            </a:r>
            <a:r>
              <a:rPr lang="en-GB" b="1" u="sng" dirty="0"/>
              <a:t> </a:t>
            </a:r>
            <a:r>
              <a:rPr lang="en-GB" b="1" u="sng" dirty="0" err="1"/>
              <a:t>veya</a:t>
            </a:r>
            <a:r>
              <a:rPr lang="en-GB" b="1" u="sng" dirty="0"/>
              <a:t> </a:t>
            </a:r>
            <a:r>
              <a:rPr lang="en-GB" b="1" u="sng" dirty="0" err="1"/>
              <a:t>işten</a:t>
            </a:r>
            <a:r>
              <a:rPr lang="en-GB" b="1" u="sng" dirty="0"/>
              <a:t> </a:t>
            </a:r>
            <a:r>
              <a:rPr lang="en-GB" b="1" u="sng" dirty="0" err="1"/>
              <a:t>uzaklaştırmayı</a:t>
            </a:r>
            <a:r>
              <a:rPr lang="en-GB" b="1" dirty="0"/>
              <a:t> </a:t>
            </a:r>
            <a:r>
              <a:rPr lang="en-GB" b="1" dirty="0" err="1"/>
              <a:t>amaçlayan</a:t>
            </a:r>
            <a:r>
              <a:rPr lang="en-GB" b="1" dirty="0"/>
              <a:t>; </a:t>
            </a:r>
            <a:r>
              <a:rPr lang="en-GB" b="1" dirty="0" err="1"/>
              <a:t>mağdur</a:t>
            </a:r>
            <a:r>
              <a:rPr lang="en-GB" b="1" dirty="0"/>
              <a:t> </a:t>
            </a:r>
            <a:r>
              <a:rPr lang="en-GB" b="1" dirty="0" err="1"/>
              <a:t>ya</a:t>
            </a:r>
            <a:r>
              <a:rPr lang="en-GB" b="1" dirty="0"/>
              <a:t> da </a:t>
            </a:r>
            <a:r>
              <a:rPr lang="en-GB" b="1" dirty="0" err="1" smtClean="0"/>
              <a:t>mağdurların</a:t>
            </a:r>
            <a:r>
              <a:rPr lang="tr-TR" b="1" dirty="0" smtClean="0"/>
              <a:t> </a:t>
            </a:r>
            <a:r>
              <a:rPr lang="en-GB" b="1" u="sng" dirty="0" err="1" smtClean="0"/>
              <a:t>kişilik</a:t>
            </a:r>
            <a:r>
              <a:rPr lang="en-GB" b="1" u="sng" dirty="0" smtClean="0"/>
              <a:t> </a:t>
            </a:r>
            <a:r>
              <a:rPr lang="en-GB" b="1" u="sng" dirty="0" err="1"/>
              <a:t>değerlerine</a:t>
            </a:r>
            <a:r>
              <a:rPr lang="en-GB" b="1" u="sng" dirty="0"/>
              <a:t>, </a:t>
            </a:r>
            <a:r>
              <a:rPr lang="en-GB" b="1" u="sng" dirty="0" err="1"/>
              <a:t>mesleki</a:t>
            </a:r>
            <a:r>
              <a:rPr lang="en-GB" b="1" u="sng" dirty="0"/>
              <a:t> </a:t>
            </a:r>
            <a:r>
              <a:rPr lang="en-GB" b="1" u="sng" dirty="0" err="1" smtClean="0"/>
              <a:t>durumlarına</a:t>
            </a:r>
            <a:r>
              <a:rPr lang="en-GB" b="1" u="sng" dirty="0"/>
              <a:t>, </a:t>
            </a:r>
            <a:r>
              <a:rPr lang="en-GB" b="1" u="sng" dirty="0" err="1"/>
              <a:t>sosyal</a:t>
            </a:r>
            <a:r>
              <a:rPr lang="en-GB" b="1" u="sng" dirty="0"/>
              <a:t> </a:t>
            </a:r>
            <a:r>
              <a:rPr lang="en-GB" b="1" u="sng" dirty="0" err="1"/>
              <a:t>ilişkilerine</a:t>
            </a:r>
            <a:r>
              <a:rPr lang="en-GB" b="1" u="sng" dirty="0"/>
              <a:t> </a:t>
            </a:r>
            <a:r>
              <a:rPr lang="en-GB" b="1" u="sng" dirty="0" err="1"/>
              <a:t>veya</a:t>
            </a:r>
            <a:r>
              <a:rPr lang="en-GB" b="1" u="sng" dirty="0"/>
              <a:t> </a:t>
            </a:r>
            <a:r>
              <a:rPr lang="en-GB" b="1" u="sng" dirty="0" err="1" smtClean="0"/>
              <a:t>sağlıklarına</a:t>
            </a:r>
            <a:r>
              <a:rPr lang="tr-TR" b="1" u="sng" dirty="0" smtClean="0"/>
              <a:t> </a:t>
            </a:r>
            <a:r>
              <a:rPr lang="en-GB" b="1" u="sng" dirty="0" err="1" smtClean="0"/>
              <a:t>zarar</a:t>
            </a:r>
            <a:r>
              <a:rPr lang="en-GB" b="1" u="sng" dirty="0" smtClean="0"/>
              <a:t> </a:t>
            </a:r>
            <a:r>
              <a:rPr lang="en-GB" b="1" u="sng" dirty="0" err="1"/>
              <a:t>veren</a:t>
            </a:r>
            <a:r>
              <a:rPr lang="en-GB" b="1" u="sng" dirty="0"/>
              <a:t>; </a:t>
            </a:r>
            <a:r>
              <a:rPr lang="en-GB" b="1" u="sng" dirty="0" err="1"/>
              <a:t>kötü</a:t>
            </a:r>
            <a:r>
              <a:rPr lang="en-GB" b="1" u="sng" dirty="0"/>
              <a:t> </a:t>
            </a:r>
            <a:r>
              <a:rPr lang="en-GB" b="1" u="sng" dirty="0" err="1"/>
              <a:t>niyetli</a:t>
            </a:r>
            <a:r>
              <a:rPr lang="en-GB" b="1" u="sng" dirty="0"/>
              <a:t>, </a:t>
            </a:r>
            <a:r>
              <a:rPr lang="en-GB" b="1" u="sng" dirty="0" err="1"/>
              <a:t>kasıtlı</a:t>
            </a:r>
            <a:r>
              <a:rPr lang="en-GB" b="1" u="sng" dirty="0"/>
              <a:t>, </a:t>
            </a:r>
            <a:r>
              <a:rPr lang="en-GB" b="1" u="sng" dirty="0" err="1"/>
              <a:t>olumsuz</a:t>
            </a:r>
            <a:r>
              <a:rPr lang="en-GB" b="1" dirty="0"/>
              <a:t> </a:t>
            </a:r>
            <a:r>
              <a:rPr lang="en-GB" b="1" dirty="0" err="1"/>
              <a:t>tutum</a:t>
            </a:r>
            <a:r>
              <a:rPr lang="en-GB" b="1" dirty="0"/>
              <a:t> </a:t>
            </a:r>
            <a:r>
              <a:rPr lang="en-GB" b="1" dirty="0" err="1" smtClean="0"/>
              <a:t>ve</a:t>
            </a:r>
            <a:r>
              <a:rPr lang="en-GB" b="1" dirty="0" smtClean="0"/>
              <a:t> </a:t>
            </a:r>
            <a:r>
              <a:rPr lang="en-GB" b="1" dirty="0" err="1"/>
              <a:t>davranışlar</a:t>
            </a:r>
            <a:r>
              <a:rPr lang="en-GB" b="1" dirty="0"/>
              <a:t> </a:t>
            </a:r>
            <a:r>
              <a:rPr lang="en-GB" b="1" dirty="0" err="1" smtClean="0"/>
              <a:t>bütünüdür</a:t>
            </a:r>
            <a:r>
              <a:rPr lang="tr-TR" b="1" dirty="0" smtClean="0"/>
              <a:t>. </a:t>
            </a:r>
          </a:p>
          <a:p>
            <a:pPr algn="just">
              <a:lnSpc>
                <a:spcPct val="150000"/>
              </a:lnSpc>
            </a:pPr>
            <a:r>
              <a:rPr lang="tr-TR" b="1" dirty="0" smtClean="0"/>
              <a:t>İşyeri dışında gerçekleşen, strese ve iş yüküne bağlı olarak süreklilik arz etmeden gerçekleşen tartışma ve davranışlar, dilekçe ile ilettiği taleplerin yerine getirilmemesi, çalışma disiplinini ve iş yükünü bozmakla beraber psikolojik taciz teşkil etmeyip disiplin soruşturmasına konu olabilecek tutum ve davranışlar, cinsel taciz teşkil eden davranışlar ise </a:t>
            </a:r>
            <a:r>
              <a:rPr lang="tr-TR" b="1" u="sng" dirty="0" err="1" smtClean="0"/>
              <a:t>mobbing</a:t>
            </a:r>
            <a:r>
              <a:rPr lang="tr-TR" b="1" u="sng" dirty="0" smtClean="0"/>
              <a:t> değildir. </a:t>
            </a:r>
            <a:endParaRPr lang="en-GB" b="1" u="sng" dirty="0"/>
          </a:p>
        </p:txBody>
      </p:sp>
    </p:spTree>
    <p:extLst>
      <p:ext uri="{BB962C8B-B14F-4D97-AF65-F5344CB8AC3E}">
        <p14:creationId xmlns:p14="http://schemas.microsoft.com/office/powerpoint/2010/main" val="1342077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9848" y="750627"/>
            <a:ext cx="10058400" cy="5421573"/>
          </a:xfrm>
        </p:spPr>
        <p:txBody>
          <a:bodyPr/>
          <a:lstStyle/>
          <a:p>
            <a:pPr algn="just">
              <a:lnSpc>
                <a:spcPct val="150000"/>
              </a:lnSpc>
            </a:pPr>
            <a:r>
              <a:rPr lang="en-GB" i="1" dirty="0"/>
              <a:t> </a:t>
            </a:r>
            <a:r>
              <a:rPr lang="tr-TR" i="1" dirty="0" smtClean="0"/>
              <a:t>»</a:t>
            </a:r>
            <a:r>
              <a:rPr lang="en-GB" i="1" dirty="0" err="1" smtClean="0"/>
              <a:t>çalışanlara</a:t>
            </a:r>
            <a:r>
              <a:rPr lang="en-GB" i="1" dirty="0" smtClean="0"/>
              <a:t> </a:t>
            </a:r>
            <a:r>
              <a:rPr lang="en-GB" i="1" dirty="0" err="1"/>
              <a:t>yönelik</a:t>
            </a:r>
            <a:r>
              <a:rPr lang="en-GB" i="1" dirty="0"/>
              <a:t> </a:t>
            </a:r>
            <a:r>
              <a:rPr lang="en-GB" i="1" dirty="0" err="1"/>
              <a:t>iş</a:t>
            </a:r>
            <a:r>
              <a:rPr lang="en-GB" i="1" dirty="0"/>
              <a:t> </a:t>
            </a:r>
            <a:r>
              <a:rPr lang="en-GB" i="1" dirty="0" err="1"/>
              <a:t>yerlerinde</a:t>
            </a:r>
            <a:r>
              <a:rPr lang="en-GB" i="1" dirty="0"/>
              <a:t> </a:t>
            </a:r>
            <a:r>
              <a:rPr lang="en-GB" i="1" dirty="0" err="1"/>
              <a:t>gerçekleştirilen</a:t>
            </a:r>
            <a:r>
              <a:rPr lang="en-GB" i="1" dirty="0"/>
              <a:t>, </a:t>
            </a:r>
            <a:r>
              <a:rPr lang="en-GB" i="1" dirty="0" err="1"/>
              <a:t>belirli</a:t>
            </a:r>
            <a:r>
              <a:rPr lang="en-GB" i="1" dirty="0"/>
              <a:t> </a:t>
            </a:r>
            <a:r>
              <a:rPr lang="en-GB" i="1" dirty="0" err="1"/>
              <a:t>bir</a:t>
            </a:r>
            <a:r>
              <a:rPr lang="en-GB" i="1" dirty="0"/>
              <a:t> </a:t>
            </a:r>
            <a:r>
              <a:rPr lang="en-GB" i="1" dirty="0" err="1"/>
              <a:t>süre</a:t>
            </a:r>
            <a:r>
              <a:rPr lang="en-GB" i="1" dirty="0"/>
              <a:t> </a:t>
            </a:r>
            <a:r>
              <a:rPr lang="en-GB" i="1" dirty="0" err="1"/>
              <a:t>sistematik</a:t>
            </a:r>
            <a:r>
              <a:rPr lang="en-GB" i="1" dirty="0"/>
              <a:t> </a:t>
            </a:r>
            <a:r>
              <a:rPr lang="en-GB" i="1" dirty="0" err="1"/>
              <a:t>biçimde</a:t>
            </a:r>
            <a:r>
              <a:rPr lang="en-GB" i="1" dirty="0"/>
              <a:t> </a:t>
            </a:r>
            <a:r>
              <a:rPr lang="en-GB" i="1" dirty="0" err="1"/>
              <a:t>devam</a:t>
            </a:r>
            <a:r>
              <a:rPr lang="en-GB" i="1" dirty="0"/>
              <a:t> </a:t>
            </a:r>
            <a:r>
              <a:rPr lang="en-GB" i="1" dirty="0" err="1"/>
              <a:t>eden</a:t>
            </a:r>
            <a:r>
              <a:rPr lang="en-GB" i="1" dirty="0"/>
              <a:t>, </a:t>
            </a:r>
            <a:r>
              <a:rPr lang="en-GB" i="1" dirty="0" err="1"/>
              <a:t>yıldırma</a:t>
            </a:r>
            <a:r>
              <a:rPr lang="en-GB" i="1" dirty="0"/>
              <a:t>, </a:t>
            </a:r>
            <a:r>
              <a:rPr lang="en-GB" i="1" dirty="0" err="1"/>
              <a:t>dışlama</a:t>
            </a:r>
            <a:r>
              <a:rPr lang="en-GB" i="1" dirty="0"/>
              <a:t>, </a:t>
            </a:r>
            <a:r>
              <a:rPr lang="en-GB" i="1" dirty="0" err="1"/>
              <a:t>pasifize</a:t>
            </a:r>
            <a:r>
              <a:rPr lang="en-GB" i="1" dirty="0"/>
              <a:t> </a:t>
            </a:r>
            <a:r>
              <a:rPr lang="en-GB" i="1" dirty="0" err="1"/>
              <a:t>etme</a:t>
            </a:r>
            <a:r>
              <a:rPr lang="en-GB" i="1" dirty="0"/>
              <a:t> </a:t>
            </a:r>
            <a:r>
              <a:rPr lang="en-GB" i="1" dirty="0" err="1"/>
              <a:t>veya</a:t>
            </a:r>
            <a:r>
              <a:rPr lang="en-GB" i="1" dirty="0"/>
              <a:t> </a:t>
            </a:r>
            <a:r>
              <a:rPr lang="en-GB" i="1" dirty="0" err="1"/>
              <a:t>işten</a:t>
            </a:r>
            <a:r>
              <a:rPr lang="en-GB" i="1" dirty="0"/>
              <a:t> </a:t>
            </a:r>
            <a:r>
              <a:rPr lang="en-GB" i="1" dirty="0" err="1"/>
              <a:t>uzaklaştırmayı</a:t>
            </a:r>
            <a:r>
              <a:rPr lang="en-GB" i="1" dirty="0"/>
              <a:t> </a:t>
            </a:r>
            <a:r>
              <a:rPr lang="en-GB" i="1" dirty="0" err="1"/>
              <a:t>amaçlayan</a:t>
            </a:r>
            <a:r>
              <a:rPr lang="en-GB" i="1" dirty="0"/>
              <a:t>, </a:t>
            </a:r>
            <a:r>
              <a:rPr lang="en-GB" i="1" dirty="0" err="1"/>
              <a:t>mağdurların</a:t>
            </a:r>
            <a:r>
              <a:rPr lang="en-GB" i="1" dirty="0"/>
              <a:t> </a:t>
            </a:r>
            <a:r>
              <a:rPr lang="en-GB" i="1" dirty="0" err="1"/>
              <a:t>kişilik</a:t>
            </a:r>
            <a:r>
              <a:rPr lang="en-GB" i="1" dirty="0"/>
              <a:t> </a:t>
            </a:r>
            <a:r>
              <a:rPr lang="en-GB" i="1" dirty="0" err="1"/>
              <a:t>değerlerine</a:t>
            </a:r>
            <a:r>
              <a:rPr lang="en-GB" i="1" dirty="0"/>
              <a:t>, </a:t>
            </a:r>
            <a:r>
              <a:rPr lang="en-GB" i="1" dirty="0" err="1"/>
              <a:t>mesleki</a:t>
            </a:r>
            <a:r>
              <a:rPr lang="en-GB" i="1" dirty="0"/>
              <a:t> </a:t>
            </a:r>
            <a:r>
              <a:rPr lang="en-GB" i="1" dirty="0" err="1"/>
              <a:t>durumlarına</a:t>
            </a:r>
            <a:r>
              <a:rPr lang="en-GB" i="1" dirty="0"/>
              <a:t>, </a:t>
            </a:r>
            <a:r>
              <a:rPr lang="en-GB" i="1" dirty="0" err="1"/>
              <a:t>sosyal</a:t>
            </a:r>
            <a:r>
              <a:rPr lang="en-GB" i="1" dirty="0"/>
              <a:t> </a:t>
            </a:r>
            <a:r>
              <a:rPr lang="en-GB" i="1" dirty="0" err="1"/>
              <a:t>ilişkilerine</a:t>
            </a:r>
            <a:r>
              <a:rPr lang="en-GB" i="1" dirty="0"/>
              <a:t> </a:t>
            </a:r>
            <a:r>
              <a:rPr lang="en-GB" i="1" dirty="0" err="1"/>
              <a:t>ve</a:t>
            </a:r>
            <a:r>
              <a:rPr lang="en-GB" i="1" dirty="0"/>
              <a:t> </a:t>
            </a:r>
            <a:r>
              <a:rPr lang="en-GB" i="1" dirty="0" err="1"/>
              <a:t>özellikle</a:t>
            </a:r>
            <a:r>
              <a:rPr lang="en-GB" i="1" dirty="0"/>
              <a:t> </a:t>
            </a:r>
            <a:r>
              <a:rPr lang="en-GB" i="1" dirty="0" err="1"/>
              <a:t>ruh</a:t>
            </a:r>
            <a:r>
              <a:rPr lang="en-GB" i="1" dirty="0"/>
              <a:t> </a:t>
            </a:r>
            <a:r>
              <a:rPr lang="en-GB" i="1" dirty="0" err="1"/>
              <a:t>sağlıklarına</a:t>
            </a:r>
            <a:r>
              <a:rPr lang="en-GB" i="1" dirty="0"/>
              <a:t> </a:t>
            </a:r>
            <a:r>
              <a:rPr lang="en-GB" i="1" dirty="0" err="1"/>
              <a:t>zarar</a:t>
            </a:r>
            <a:r>
              <a:rPr lang="en-GB" i="1" dirty="0"/>
              <a:t> </a:t>
            </a:r>
            <a:r>
              <a:rPr lang="en-GB" i="1" dirty="0" err="1"/>
              <a:t>veren</a:t>
            </a:r>
            <a:r>
              <a:rPr lang="en-GB" i="1" dirty="0"/>
              <a:t>, </a:t>
            </a:r>
            <a:r>
              <a:rPr lang="en-GB" i="1" dirty="0" err="1"/>
              <a:t>bireylerin</a:t>
            </a:r>
            <a:r>
              <a:rPr lang="en-GB" i="1" dirty="0"/>
              <a:t> </a:t>
            </a:r>
            <a:r>
              <a:rPr lang="en-GB" i="1" dirty="0" err="1"/>
              <a:t>yaşamlarına</a:t>
            </a:r>
            <a:r>
              <a:rPr lang="en-GB" i="1" dirty="0"/>
              <a:t> </a:t>
            </a:r>
            <a:r>
              <a:rPr lang="en-GB" i="1" dirty="0" err="1"/>
              <a:t>etkisi</a:t>
            </a:r>
            <a:r>
              <a:rPr lang="en-GB" i="1" dirty="0"/>
              <a:t> </a:t>
            </a:r>
            <a:r>
              <a:rPr lang="en-GB" i="1" dirty="0" err="1"/>
              <a:t>bakımından</a:t>
            </a:r>
            <a:r>
              <a:rPr lang="en-GB" i="1" dirty="0"/>
              <a:t> </a:t>
            </a:r>
            <a:r>
              <a:rPr lang="en-GB" i="1" dirty="0" err="1"/>
              <a:t>çekilmez</a:t>
            </a:r>
            <a:r>
              <a:rPr lang="en-GB" i="1" dirty="0"/>
              <a:t> </a:t>
            </a:r>
            <a:r>
              <a:rPr lang="en-GB" i="1" dirty="0" err="1"/>
              <a:t>bir</a:t>
            </a:r>
            <a:r>
              <a:rPr lang="en-GB" i="1" dirty="0"/>
              <a:t> </a:t>
            </a:r>
            <a:r>
              <a:rPr lang="en-GB" i="1" dirty="0" err="1"/>
              <a:t>ağırlık</a:t>
            </a:r>
            <a:r>
              <a:rPr lang="en-GB" i="1" dirty="0"/>
              <a:t> </a:t>
            </a:r>
            <a:r>
              <a:rPr lang="en-GB" i="1" dirty="0" err="1"/>
              <a:t>ve</a:t>
            </a:r>
            <a:r>
              <a:rPr lang="en-GB" i="1" dirty="0"/>
              <a:t> </a:t>
            </a:r>
            <a:r>
              <a:rPr lang="en-GB" i="1" dirty="0" err="1"/>
              <a:t>yoğunluk</a:t>
            </a:r>
            <a:r>
              <a:rPr lang="en-GB" i="1" dirty="0"/>
              <a:t> </a:t>
            </a:r>
            <a:r>
              <a:rPr lang="en-GB" i="1" dirty="0" err="1"/>
              <a:t>derecesine</a:t>
            </a:r>
            <a:r>
              <a:rPr lang="en-GB" i="1" dirty="0"/>
              <a:t> </a:t>
            </a:r>
            <a:r>
              <a:rPr lang="en-GB" i="1" dirty="0" err="1"/>
              <a:t>ulaşan</a:t>
            </a:r>
            <a:r>
              <a:rPr lang="en-GB" i="1" dirty="0"/>
              <a:t>, </a:t>
            </a:r>
            <a:r>
              <a:rPr lang="en-GB" i="1" dirty="0" err="1"/>
              <a:t>kasıtlı</a:t>
            </a:r>
            <a:r>
              <a:rPr lang="en-GB" i="1" dirty="0"/>
              <a:t> </a:t>
            </a:r>
            <a:r>
              <a:rPr lang="en-GB" i="1" dirty="0" err="1"/>
              <a:t>biçimdeki</a:t>
            </a:r>
            <a:r>
              <a:rPr lang="en-GB" i="1" dirty="0"/>
              <a:t> </a:t>
            </a:r>
            <a:r>
              <a:rPr lang="en-GB" i="1" dirty="0" err="1"/>
              <a:t>olumsuz</a:t>
            </a:r>
            <a:r>
              <a:rPr lang="en-GB" i="1" dirty="0"/>
              <a:t> </a:t>
            </a:r>
            <a:r>
              <a:rPr lang="en-GB" i="1" dirty="0" err="1"/>
              <a:t>tutum</a:t>
            </a:r>
            <a:r>
              <a:rPr lang="en-GB" i="1" dirty="0"/>
              <a:t> </a:t>
            </a:r>
            <a:r>
              <a:rPr lang="en-GB" i="1" dirty="0" err="1"/>
              <a:t>ve</a:t>
            </a:r>
            <a:r>
              <a:rPr lang="en-GB" i="1" dirty="0"/>
              <a:t> </a:t>
            </a:r>
            <a:r>
              <a:rPr lang="en-GB" i="1" dirty="0" err="1"/>
              <a:t>davranışlar</a:t>
            </a:r>
            <a:r>
              <a:rPr lang="en-GB" i="1" dirty="0"/>
              <a:t> </a:t>
            </a:r>
            <a:r>
              <a:rPr lang="en-GB" i="1" dirty="0" err="1"/>
              <a:t>bütünü</a:t>
            </a:r>
            <a:r>
              <a:rPr lang="en-GB" i="1" dirty="0"/>
              <a:t> </a:t>
            </a:r>
            <a:r>
              <a:rPr lang="tr-TR" i="1" dirty="0" smtClean="0"/>
              <a:t>»</a:t>
            </a:r>
            <a:endParaRPr lang="tr-TR" i="1" dirty="0"/>
          </a:p>
          <a:p>
            <a:pPr algn="just">
              <a:lnSpc>
                <a:spcPct val="150000"/>
              </a:lnSpc>
            </a:pPr>
            <a:r>
              <a:rPr lang="tr-TR" dirty="0" smtClean="0"/>
              <a:t>AYM </a:t>
            </a:r>
            <a:r>
              <a:rPr lang="es-ES" dirty="0"/>
              <a:t>Fecir E. T., B. No: 2014/10590, Karar Tarihi: 05.12.2017, § 48 </a:t>
            </a:r>
            <a:endParaRPr lang="en-GB" dirty="0"/>
          </a:p>
        </p:txBody>
      </p:sp>
    </p:spTree>
    <p:extLst>
      <p:ext uri="{BB962C8B-B14F-4D97-AF65-F5344CB8AC3E}">
        <p14:creationId xmlns:p14="http://schemas.microsoft.com/office/powerpoint/2010/main" val="2943443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662053"/>
            <a:ext cx="10058400" cy="948383"/>
          </a:xfrm>
        </p:spPr>
        <p:txBody>
          <a:bodyPr>
            <a:noAutofit/>
          </a:bodyPr>
          <a:lstStyle/>
          <a:p>
            <a:pPr algn="ctr"/>
            <a:r>
              <a:rPr lang="tr-TR" sz="2800" dirty="0" smtClean="0"/>
              <a:t>Psikolojik taciz (</a:t>
            </a:r>
            <a:r>
              <a:rPr lang="tr-TR" sz="2800" dirty="0" err="1" smtClean="0"/>
              <a:t>mobbing</a:t>
            </a:r>
            <a:r>
              <a:rPr lang="tr-TR" sz="2800" dirty="0" smtClean="0"/>
              <a:t>) mağduru kamu çalışanı hangi hukuki yollara başvurabilir?</a:t>
            </a:r>
            <a:endParaRPr lang="en-GB" sz="2800" dirty="0"/>
          </a:p>
        </p:txBody>
      </p:sp>
      <p:sp>
        <p:nvSpPr>
          <p:cNvPr id="3" name="İçerik Yer Tutucusu 2"/>
          <p:cNvSpPr>
            <a:spLocks noGrp="1"/>
          </p:cNvSpPr>
          <p:nvPr>
            <p:ph idx="1"/>
          </p:nvPr>
        </p:nvSpPr>
        <p:spPr>
          <a:xfrm>
            <a:off x="1069848" y="2279177"/>
            <a:ext cx="10058400" cy="3698543"/>
          </a:xfrm>
        </p:spPr>
        <p:txBody>
          <a:bodyPr/>
          <a:lstStyle/>
          <a:p>
            <a:r>
              <a:rPr lang="tr-TR" dirty="0" smtClean="0"/>
              <a:t>Disiplin soruşturması açılması için şikayetçi olma</a:t>
            </a:r>
          </a:p>
          <a:p>
            <a:r>
              <a:rPr lang="tr-TR" dirty="0" smtClean="0"/>
              <a:t>Üniversite bünyesinde Psikolojik Tacize Karşı Destek Birimine başvuru</a:t>
            </a:r>
          </a:p>
          <a:p>
            <a:r>
              <a:rPr lang="tr-TR" dirty="0" smtClean="0"/>
              <a:t>Türkiye İnsan Hakları Kurumu’na başvuru</a:t>
            </a:r>
          </a:p>
          <a:p>
            <a:r>
              <a:rPr lang="tr-TR" dirty="0" smtClean="0"/>
              <a:t>Kamu Denetçiliği Kurumu’na başvuru</a:t>
            </a:r>
          </a:p>
          <a:p>
            <a:r>
              <a:rPr lang="tr-TR" dirty="0" smtClean="0"/>
              <a:t>Kamu Görevlileri Etik Kurulu’na başvuru</a:t>
            </a:r>
          </a:p>
          <a:p>
            <a:r>
              <a:rPr lang="tr-TR" dirty="0" smtClean="0"/>
              <a:t>Hukuk davası ve/veya ceza davası açma</a:t>
            </a:r>
          </a:p>
          <a:p>
            <a:endParaRPr lang="tr-TR" dirty="0"/>
          </a:p>
          <a:p>
            <a:pPr marL="0" indent="0">
              <a:buNone/>
            </a:pPr>
            <a:endParaRPr lang="en-GB" dirty="0"/>
          </a:p>
        </p:txBody>
      </p:sp>
    </p:spTree>
    <p:extLst>
      <p:ext uri="{BB962C8B-B14F-4D97-AF65-F5344CB8AC3E}">
        <p14:creationId xmlns:p14="http://schemas.microsoft.com/office/powerpoint/2010/main" val="2793536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smtClean="0"/>
              <a:t>Alt Birim Kurulu’nun Yetki Alanı</a:t>
            </a:r>
            <a:endParaRPr lang="en-GB" sz="2000" dirty="0"/>
          </a:p>
        </p:txBody>
      </p:sp>
      <p:sp>
        <p:nvSpPr>
          <p:cNvPr id="3" name="İçerik Yer Tutucusu 2"/>
          <p:cNvSpPr>
            <a:spLocks noGrp="1"/>
          </p:cNvSpPr>
          <p:nvPr>
            <p:ph idx="1"/>
          </p:nvPr>
        </p:nvSpPr>
        <p:spPr/>
        <p:txBody>
          <a:bodyPr/>
          <a:lstStyle/>
          <a:p>
            <a:pPr algn="just"/>
            <a:r>
              <a:rPr lang="tr-TR" dirty="0" smtClean="0"/>
              <a:t>Alt Birim Kurulu, ilgili fakülte veya meslek yüksekokulunun akademik ve idari personeli arasındaki psikolojik taciz iddialarını incelemekle görevli ve yetkidir.</a:t>
            </a:r>
          </a:p>
          <a:p>
            <a:pPr algn="just"/>
            <a:r>
              <a:rPr lang="tr-TR" dirty="0"/>
              <a:t>İncelemenin Alt Birim tarafından yapılabilmesi için şikâyetçi ve şikâyet edilenin aynı birime bağlı olarak çalışması yeterlidir. Aynı alt birime bağlı üniversite üyeleri arasındaki </a:t>
            </a:r>
            <a:r>
              <a:rPr lang="tr-TR" dirty="0" err="1"/>
              <a:t>mobbing</a:t>
            </a:r>
            <a:r>
              <a:rPr lang="tr-TR" dirty="0"/>
              <a:t> iddiası kapsamında ileri sürülen olaylar ve hususlar, konu bakımından </a:t>
            </a:r>
            <a:r>
              <a:rPr lang="tr-TR" u="sng" dirty="0"/>
              <a:t>tamamen veya kısmen bir başka birime yapılan görevlendirmeler kapsamında yürütülen akademik ve mesleki faaliyetleri ilgilendirse bile </a:t>
            </a:r>
            <a:r>
              <a:rPr lang="tr-TR" dirty="0"/>
              <a:t>başvuru Alt Birim tarafından incelenir. Alt Birim Kurulu’nun yetki alanına ilişkin bu husus, özellikle lisansüstü programların yürütülmesi için Enstitü bünyesinde kurulan Anabilim dallarının, ilgili Alt </a:t>
            </a:r>
            <a:r>
              <a:rPr lang="tr-TR" dirty="0" err="1"/>
              <a:t>Birim’e</a:t>
            </a:r>
            <a:r>
              <a:rPr lang="tr-TR" dirty="0"/>
              <a:t> bağlı üniversite üyelerinden oluşması durumunda dikkate alınır</a:t>
            </a:r>
            <a:endParaRPr lang="tr-TR" dirty="0" smtClean="0"/>
          </a:p>
          <a:p>
            <a:pPr algn="just"/>
            <a:endParaRPr lang="tr-TR" dirty="0" smtClean="0"/>
          </a:p>
        </p:txBody>
      </p:sp>
    </p:spTree>
    <p:extLst>
      <p:ext uri="{BB962C8B-B14F-4D97-AF65-F5344CB8AC3E}">
        <p14:creationId xmlns:p14="http://schemas.microsoft.com/office/powerpoint/2010/main" val="2817438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smtClean="0"/>
              <a:t>Birim Kurulu’nun Yetki Alanı</a:t>
            </a:r>
            <a:endParaRPr lang="en-GB" sz="2000" dirty="0"/>
          </a:p>
        </p:txBody>
      </p:sp>
      <p:sp>
        <p:nvSpPr>
          <p:cNvPr id="3" name="İçerik Yer Tutucusu 2"/>
          <p:cNvSpPr>
            <a:spLocks noGrp="1"/>
          </p:cNvSpPr>
          <p:nvPr>
            <p:ph idx="1"/>
          </p:nvPr>
        </p:nvSpPr>
        <p:spPr/>
        <p:txBody>
          <a:bodyPr/>
          <a:lstStyle/>
          <a:p>
            <a:pPr algn="just"/>
            <a:r>
              <a:rPr lang="tr-TR" dirty="0"/>
              <a:t>R</a:t>
            </a:r>
            <a:r>
              <a:rPr lang="tr-TR" dirty="0" smtClean="0"/>
              <a:t>ektör </a:t>
            </a:r>
            <a:r>
              <a:rPr lang="tr-TR" dirty="0"/>
              <a:t>ve yardımcıları dışındaki Rektörlük personeli, dekanlar, müdürler, bölüm başkanları, yardımcıları, alt birim kurullarının üyeleri ve Alt Birim Kurulu’nun yetki alanına girenler dışında kalan üniversitenin tüm idarî ve sözleşmeli personeli hakkındaki </a:t>
            </a:r>
            <a:r>
              <a:rPr lang="tr-TR" dirty="0" err="1"/>
              <a:t>mobbing</a:t>
            </a:r>
            <a:r>
              <a:rPr lang="tr-TR" dirty="0"/>
              <a:t> iddialarını inceler. </a:t>
            </a:r>
            <a:endParaRPr lang="en-GB" dirty="0"/>
          </a:p>
        </p:txBody>
      </p:sp>
    </p:spTree>
    <p:extLst>
      <p:ext uri="{BB962C8B-B14F-4D97-AF65-F5344CB8AC3E}">
        <p14:creationId xmlns:p14="http://schemas.microsoft.com/office/powerpoint/2010/main" val="31881860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87962" y="266268"/>
            <a:ext cx="10058400" cy="620837"/>
          </a:xfrm>
        </p:spPr>
        <p:txBody>
          <a:bodyPr>
            <a:normAutofit/>
          </a:bodyPr>
          <a:lstStyle/>
          <a:p>
            <a:pPr algn="ctr"/>
            <a:r>
              <a:rPr lang="tr-TR" sz="2400" dirty="0" smtClean="0"/>
              <a:t>İnceleme nasıl yapılır?</a:t>
            </a:r>
            <a:endParaRPr lang="en-GB" sz="2400" dirty="0"/>
          </a:p>
        </p:txBody>
      </p:sp>
      <p:sp>
        <p:nvSpPr>
          <p:cNvPr id="3" name="İçerik Yer Tutucusu 2"/>
          <p:cNvSpPr>
            <a:spLocks noGrp="1"/>
          </p:cNvSpPr>
          <p:nvPr>
            <p:ph idx="1"/>
          </p:nvPr>
        </p:nvSpPr>
        <p:spPr>
          <a:xfrm>
            <a:off x="423081" y="1214651"/>
            <a:ext cx="11464119" cy="4957549"/>
          </a:xfrm>
        </p:spPr>
        <p:txBody>
          <a:bodyPr>
            <a:normAutofit fontScale="92500" lnSpcReduction="20000"/>
          </a:bodyPr>
          <a:lstStyle/>
          <a:p>
            <a:pPr algn="just"/>
            <a:r>
              <a:rPr lang="tr-TR" dirty="0" smtClean="0"/>
              <a:t>Başvuran/şikayet eden Başvuru Formunu Alt Birim </a:t>
            </a:r>
            <a:r>
              <a:rPr lang="tr-TR" dirty="0" err="1" smtClean="0"/>
              <a:t>Sekreteryasına</a:t>
            </a:r>
            <a:r>
              <a:rPr lang="tr-TR" dirty="0" smtClean="0"/>
              <a:t> sunar.</a:t>
            </a:r>
          </a:p>
          <a:p>
            <a:pPr algn="just"/>
            <a:r>
              <a:rPr lang="tr-TR" dirty="0" smtClean="0"/>
              <a:t>Alt Birim, başvuranın başvurusunun gündeme alınıp alınmamasına ilişkin karar verir ve kararı başvurana da tebliğ eder.</a:t>
            </a:r>
          </a:p>
          <a:p>
            <a:pPr algn="just"/>
            <a:r>
              <a:rPr lang="tr-TR" dirty="0" smtClean="0"/>
              <a:t>Gündeme alınan başvuru hakkında inceleme başlatılır.</a:t>
            </a:r>
          </a:p>
          <a:p>
            <a:pPr algn="just"/>
            <a:r>
              <a:rPr lang="tr-TR" dirty="0" smtClean="0"/>
              <a:t>İnceleme kapsamında başvuranın sunduğu bilgi ve belgeler öncelikli olarak incelenir. Başvuranın sunduğu beyanlar, bilgi ve belgeler inceleme boyunca gizli tutulur.</a:t>
            </a:r>
          </a:p>
          <a:p>
            <a:pPr algn="just"/>
            <a:r>
              <a:rPr lang="tr-TR" dirty="0" smtClean="0"/>
              <a:t>Başvuranın davet gönderilerek sözlü ifadeye çağrılır. Başvuran dinlendikten sonra iddiaların aydınlatılması açısından tanıklığına başvurulabilecek kişiler de sorulur.</a:t>
            </a:r>
          </a:p>
          <a:p>
            <a:pPr algn="just"/>
            <a:r>
              <a:rPr lang="tr-TR" dirty="0" smtClean="0"/>
              <a:t>Belirli bir süre içinde sistematik olarak ve kasten gerçekleşen davranışlara tanık olduğuna kanaat getirilen tanıklar dinlenir. Tanıklara doğrudan yönlendirme içermeyen sorular sorularak olayın aydınlatılması sağlanır.</a:t>
            </a:r>
          </a:p>
          <a:p>
            <a:pPr algn="just"/>
            <a:r>
              <a:rPr lang="tr-TR" dirty="0" smtClean="0"/>
              <a:t>Şikayet edilen kişiye davet gönderilerek beyan ve görüşlerine başvurulur.</a:t>
            </a:r>
          </a:p>
          <a:p>
            <a:pPr algn="just"/>
            <a:r>
              <a:rPr lang="tr-TR" dirty="0" smtClean="0"/>
              <a:t>İnceleme sonucunda Alt Birim Kurulu hazırladığı raporda psikolojik tacizin varlığına ilişkin kanaatini beyan eder ve aldığı kararı Birim Kuruluna gönderir.</a:t>
            </a:r>
            <a:r>
              <a:rPr lang="tr-TR" dirty="0"/>
              <a:t> </a:t>
            </a:r>
            <a:endParaRPr lang="tr-TR" dirty="0" smtClean="0"/>
          </a:p>
          <a:p>
            <a:pPr algn="just"/>
            <a:r>
              <a:rPr lang="tr-TR" dirty="0" smtClean="0"/>
              <a:t>Tarafların itirazlarını Birim Kurulu inceler. Alt Birim Kurulu’nun incelemeyi eksik yaptığı tespit edilirse eksikliklerin tamamlanmasına yönelik Birim Kurulunun aldığı karar Alt </a:t>
            </a:r>
            <a:r>
              <a:rPr lang="tr-TR" dirty="0" err="1" smtClean="0"/>
              <a:t>Birim’e</a:t>
            </a:r>
            <a:r>
              <a:rPr lang="tr-TR" dirty="0" smtClean="0"/>
              <a:t> gönderilir. </a:t>
            </a:r>
          </a:p>
        </p:txBody>
      </p:sp>
    </p:spTree>
    <p:extLst>
      <p:ext uri="{BB962C8B-B14F-4D97-AF65-F5344CB8AC3E}">
        <p14:creationId xmlns:p14="http://schemas.microsoft.com/office/powerpoint/2010/main" val="2214056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848" y="484632"/>
            <a:ext cx="10058400" cy="661780"/>
          </a:xfrm>
        </p:spPr>
        <p:txBody>
          <a:bodyPr>
            <a:normAutofit/>
          </a:bodyPr>
          <a:lstStyle/>
          <a:p>
            <a:pPr algn="ctr"/>
            <a:r>
              <a:rPr lang="tr-TR" sz="2400" dirty="0" smtClean="0"/>
              <a:t>İspat</a:t>
            </a:r>
            <a:endParaRPr lang="en-GB" sz="2400" dirty="0"/>
          </a:p>
        </p:txBody>
      </p:sp>
      <p:sp>
        <p:nvSpPr>
          <p:cNvPr id="3" name="İçerik Yer Tutucusu 2"/>
          <p:cNvSpPr>
            <a:spLocks noGrp="1"/>
          </p:cNvSpPr>
          <p:nvPr>
            <p:ph idx="1"/>
          </p:nvPr>
        </p:nvSpPr>
        <p:spPr>
          <a:xfrm>
            <a:off x="1069848" y="1364776"/>
            <a:ext cx="10058400" cy="4807424"/>
          </a:xfrm>
        </p:spPr>
        <p:txBody>
          <a:bodyPr/>
          <a:lstStyle/>
          <a:p>
            <a:r>
              <a:rPr lang="tr-TR" dirty="0" smtClean="0"/>
              <a:t>Tanık beyanları </a:t>
            </a:r>
          </a:p>
          <a:p>
            <a:r>
              <a:rPr lang="tr-TR" dirty="0" smtClean="0"/>
              <a:t>Sağlık raporu</a:t>
            </a:r>
          </a:p>
          <a:p>
            <a:r>
              <a:rPr lang="tr-TR" dirty="0" smtClean="0"/>
              <a:t>Dilekçe ve taleplerin yerine getirilmediğine ilişkin belgeler (DYS çıktıları)</a:t>
            </a:r>
          </a:p>
          <a:p>
            <a:r>
              <a:rPr lang="tr-TR" dirty="0" smtClean="0"/>
              <a:t>Ses ve görüntü kaydı ??</a:t>
            </a:r>
          </a:p>
          <a:p>
            <a:endParaRPr lang="tr-TR" dirty="0"/>
          </a:p>
          <a:p>
            <a:pPr marL="0" indent="0" algn="just">
              <a:buNone/>
            </a:pPr>
            <a:r>
              <a:rPr lang="tr-TR" i="1" dirty="0" smtClean="0"/>
              <a:t>«</a:t>
            </a:r>
            <a:r>
              <a:rPr lang="en-GB" i="1" dirty="0" err="1" smtClean="0"/>
              <a:t>Mobbinging</a:t>
            </a:r>
            <a:r>
              <a:rPr lang="en-GB" i="1" dirty="0" smtClean="0"/>
              <a:t> </a:t>
            </a:r>
            <a:r>
              <a:rPr lang="en-GB" i="1" dirty="0" err="1"/>
              <a:t>varlığı</a:t>
            </a:r>
            <a:r>
              <a:rPr lang="en-GB" i="1" dirty="0"/>
              <a:t> </a:t>
            </a:r>
            <a:r>
              <a:rPr lang="en-GB" i="1" dirty="0" err="1"/>
              <a:t>için</a:t>
            </a:r>
            <a:r>
              <a:rPr lang="en-GB" i="1" dirty="0"/>
              <a:t> </a:t>
            </a:r>
            <a:r>
              <a:rPr lang="en-GB" b="1" i="1" u="sng" dirty="0" err="1"/>
              <a:t>kişilik</a:t>
            </a:r>
            <a:r>
              <a:rPr lang="en-GB" b="1" i="1" u="sng" dirty="0"/>
              <a:t> </a:t>
            </a:r>
            <a:r>
              <a:rPr lang="en-GB" b="1" i="1" u="sng" dirty="0" err="1"/>
              <a:t>haklarının</a:t>
            </a:r>
            <a:r>
              <a:rPr lang="en-GB" b="1" i="1" u="sng" dirty="0"/>
              <a:t> </a:t>
            </a:r>
            <a:r>
              <a:rPr lang="en-GB" b="1" i="1" u="sng" dirty="0" err="1"/>
              <a:t>ağır</a:t>
            </a:r>
            <a:r>
              <a:rPr lang="en-GB" b="1" i="1" u="sng" dirty="0"/>
              <a:t> </a:t>
            </a:r>
            <a:r>
              <a:rPr lang="en-GB" b="1" i="1" u="sng" dirty="0" err="1"/>
              <a:t>şekilde</a:t>
            </a:r>
            <a:r>
              <a:rPr lang="en-GB" b="1" i="1" u="sng" dirty="0"/>
              <a:t> </a:t>
            </a:r>
            <a:r>
              <a:rPr lang="en-GB" b="1" i="1" u="sng" dirty="0" err="1"/>
              <a:t>ihlaline</a:t>
            </a:r>
            <a:r>
              <a:rPr lang="en-GB" b="1" i="1" u="sng" dirty="0"/>
              <a:t> </a:t>
            </a:r>
            <a:r>
              <a:rPr lang="en-GB" b="1" i="1" u="sng" dirty="0" err="1"/>
              <a:t>gerek</a:t>
            </a:r>
            <a:r>
              <a:rPr lang="en-GB" b="1" i="1" u="sng" dirty="0"/>
              <a:t> </a:t>
            </a:r>
            <a:r>
              <a:rPr lang="en-GB" b="1" i="1" u="sng" dirty="0" err="1"/>
              <a:t>olmadığı</a:t>
            </a:r>
            <a:r>
              <a:rPr lang="en-GB" i="1" dirty="0"/>
              <a:t>, </a:t>
            </a:r>
            <a:r>
              <a:rPr lang="en-GB" i="1" dirty="0" err="1"/>
              <a:t>kişilik</a:t>
            </a:r>
            <a:r>
              <a:rPr lang="en-GB" i="1" dirty="0"/>
              <a:t> </a:t>
            </a:r>
            <a:r>
              <a:rPr lang="en-GB" i="1" dirty="0" err="1"/>
              <a:t>haklarına</a:t>
            </a:r>
            <a:r>
              <a:rPr lang="en-GB" i="1" dirty="0"/>
              <a:t> </a:t>
            </a:r>
            <a:r>
              <a:rPr lang="en-GB" i="1" dirty="0" err="1"/>
              <a:t>yönelik</a:t>
            </a:r>
            <a:r>
              <a:rPr lang="en-GB" i="1" dirty="0"/>
              <a:t> </a:t>
            </a:r>
            <a:r>
              <a:rPr lang="en-GB" b="1" i="1" u="sng" dirty="0" err="1"/>
              <a:t>haksızlığın</a:t>
            </a:r>
            <a:r>
              <a:rPr lang="en-GB" b="1" i="1" u="sng" dirty="0"/>
              <a:t> </a:t>
            </a:r>
            <a:r>
              <a:rPr lang="en-GB" b="1" i="1" u="sng" dirty="0" err="1"/>
              <a:t>yeterli</a:t>
            </a:r>
            <a:r>
              <a:rPr lang="en-GB" b="1" i="1" u="sng" dirty="0"/>
              <a:t> </a:t>
            </a:r>
            <a:r>
              <a:rPr lang="en-GB" b="1" i="1" u="sng" dirty="0" err="1"/>
              <a:t>olduğu</a:t>
            </a:r>
            <a:r>
              <a:rPr lang="en-GB" i="1" dirty="0"/>
              <a:t>, </a:t>
            </a:r>
            <a:r>
              <a:rPr lang="en-GB" i="1" dirty="0" err="1"/>
              <a:t>ayrıca</a:t>
            </a:r>
            <a:r>
              <a:rPr lang="en-GB" i="1" dirty="0"/>
              <a:t> </a:t>
            </a:r>
            <a:r>
              <a:rPr lang="en-GB" b="1" i="1" u="sng" dirty="0"/>
              <a:t>mobbing </a:t>
            </a:r>
            <a:r>
              <a:rPr lang="en-GB" b="1" i="1" u="sng" dirty="0" err="1"/>
              <a:t>iddialarında</a:t>
            </a:r>
            <a:r>
              <a:rPr lang="en-GB" b="1" i="1" u="sng" dirty="0"/>
              <a:t> </a:t>
            </a:r>
            <a:r>
              <a:rPr lang="en-GB" b="1" i="1" u="sng" dirty="0" err="1"/>
              <a:t>şüpheden</a:t>
            </a:r>
            <a:r>
              <a:rPr lang="en-GB" b="1" i="1" u="sng" dirty="0"/>
              <a:t> </a:t>
            </a:r>
            <a:r>
              <a:rPr lang="en-GB" b="1" i="1" u="sng" dirty="0" err="1"/>
              <a:t>uzak</a:t>
            </a:r>
            <a:r>
              <a:rPr lang="en-GB" b="1" i="1" u="sng" dirty="0"/>
              <a:t> </a:t>
            </a:r>
            <a:r>
              <a:rPr lang="en-GB" b="1" i="1" u="sng" dirty="0" err="1"/>
              <a:t>kesin</a:t>
            </a:r>
            <a:r>
              <a:rPr lang="en-GB" b="1" i="1" u="sng" dirty="0"/>
              <a:t> </a:t>
            </a:r>
            <a:r>
              <a:rPr lang="en-GB" b="1" i="1" u="sng" dirty="0" err="1"/>
              <a:t>deliller</a:t>
            </a:r>
            <a:r>
              <a:rPr lang="en-GB" b="1" i="1" u="sng" dirty="0"/>
              <a:t> </a:t>
            </a:r>
            <a:r>
              <a:rPr lang="en-GB" b="1" i="1" u="sng" dirty="0" err="1"/>
              <a:t>aranmayacağı</a:t>
            </a:r>
            <a:r>
              <a:rPr lang="en-GB" i="1" dirty="0"/>
              <a:t>; </a:t>
            </a:r>
            <a:r>
              <a:rPr lang="en-GB" i="1" dirty="0" err="1"/>
              <a:t>davacı</a:t>
            </a:r>
            <a:r>
              <a:rPr lang="en-GB" i="1" dirty="0"/>
              <a:t> </a:t>
            </a:r>
            <a:r>
              <a:rPr lang="en-GB" i="1" dirty="0" err="1"/>
              <a:t>işçinin</a:t>
            </a:r>
            <a:r>
              <a:rPr lang="en-GB" i="1" dirty="0"/>
              <a:t>, </a:t>
            </a:r>
            <a:r>
              <a:rPr lang="en-GB" i="1" dirty="0" err="1"/>
              <a:t>kendisine</a:t>
            </a:r>
            <a:r>
              <a:rPr lang="en-GB" i="1" dirty="0"/>
              <a:t> </a:t>
            </a:r>
            <a:r>
              <a:rPr lang="en-GB" i="1" dirty="0" err="1"/>
              <a:t>işyerinde</a:t>
            </a:r>
            <a:r>
              <a:rPr lang="en-GB" i="1" dirty="0"/>
              <a:t> mobbing </a:t>
            </a:r>
            <a:r>
              <a:rPr lang="en-GB" i="1" dirty="0" err="1"/>
              <a:t>uygulandığına</a:t>
            </a:r>
            <a:r>
              <a:rPr lang="en-GB" i="1" dirty="0"/>
              <a:t> </a:t>
            </a:r>
            <a:r>
              <a:rPr lang="en-GB" i="1" dirty="0" err="1"/>
              <a:t>dair</a:t>
            </a:r>
            <a:r>
              <a:rPr lang="en-GB" i="1" dirty="0"/>
              <a:t> </a:t>
            </a:r>
            <a:r>
              <a:rPr lang="en-GB" b="1" i="1" u="sng" dirty="0" err="1"/>
              <a:t>kuşku</a:t>
            </a:r>
            <a:r>
              <a:rPr lang="en-GB" b="1" i="1" u="sng" dirty="0"/>
              <a:t> </a:t>
            </a:r>
            <a:r>
              <a:rPr lang="en-GB" b="1" i="1" u="sng" dirty="0" err="1"/>
              <a:t>uyandıracak</a:t>
            </a:r>
            <a:r>
              <a:rPr lang="en-GB" b="1" i="1" u="sng" dirty="0"/>
              <a:t> </a:t>
            </a:r>
            <a:r>
              <a:rPr lang="en-GB" b="1" i="1" u="sng" dirty="0" err="1"/>
              <a:t>olguların</a:t>
            </a:r>
            <a:r>
              <a:rPr lang="en-GB" b="1" i="1" u="sng" dirty="0"/>
              <a:t> </a:t>
            </a:r>
            <a:r>
              <a:rPr lang="en-GB" b="1" i="1" u="sng" dirty="0" err="1"/>
              <a:t>ileri</a:t>
            </a:r>
            <a:r>
              <a:rPr lang="en-GB" b="1" i="1" u="sng" dirty="0"/>
              <a:t> </a:t>
            </a:r>
            <a:r>
              <a:rPr lang="en-GB" b="1" i="1" u="sng" dirty="0" err="1"/>
              <a:t>sürmesinin</a:t>
            </a:r>
            <a:r>
              <a:rPr lang="en-GB" b="1" i="1" u="sng" dirty="0"/>
              <a:t> </a:t>
            </a:r>
            <a:r>
              <a:rPr lang="en-GB" b="1" i="1" u="sng" dirty="0" err="1"/>
              <a:t>yeterli</a:t>
            </a:r>
            <a:r>
              <a:rPr lang="en-GB" b="1" i="1" u="sng" dirty="0"/>
              <a:t> </a:t>
            </a:r>
            <a:r>
              <a:rPr lang="en-GB" b="1" i="1" u="sng" dirty="0" err="1"/>
              <a:t>olduğu</a:t>
            </a:r>
            <a:r>
              <a:rPr lang="en-GB" i="1" dirty="0"/>
              <a:t>, </a:t>
            </a:r>
            <a:r>
              <a:rPr lang="en-GB" i="1" dirty="0" err="1"/>
              <a:t>işyerinde</a:t>
            </a:r>
            <a:r>
              <a:rPr lang="en-GB" i="1" dirty="0"/>
              <a:t> mobbing </a:t>
            </a:r>
            <a:r>
              <a:rPr lang="en-GB" i="1" dirty="0" err="1"/>
              <a:t>gerçekleşmediğini</a:t>
            </a:r>
            <a:r>
              <a:rPr lang="en-GB" i="1" dirty="0"/>
              <a:t> </a:t>
            </a:r>
            <a:r>
              <a:rPr lang="en-GB" i="1" dirty="0" err="1"/>
              <a:t>ispat</a:t>
            </a:r>
            <a:r>
              <a:rPr lang="en-GB" i="1" dirty="0"/>
              <a:t> </a:t>
            </a:r>
            <a:r>
              <a:rPr lang="en-GB" i="1" dirty="0" err="1"/>
              <a:t>külfetinin</a:t>
            </a:r>
            <a:r>
              <a:rPr lang="en-GB" i="1" dirty="0"/>
              <a:t> </a:t>
            </a:r>
            <a:r>
              <a:rPr lang="en-GB" i="1" dirty="0" err="1"/>
              <a:t>davalıya</a:t>
            </a:r>
            <a:r>
              <a:rPr lang="en-GB" i="1" dirty="0"/>
              <a:t> </a:t>
            </a:r>
            <a:r>
              <a:rPr lang="en-GB" i="1" dirty="0" err="1"/>
              <a:t>düştüğü</a:t>
            </a:r>
            <a:r>
              <a:rPr lang="en-GB" i="1" dirty="0"/>
              <a:t>; </a:t>
            </a:r>
            <a:r>
              <a:rPr lang="en-GB" b="1" i="1" u="sng" dirty="0" err="1"/>
              <a:t>tanık</a:t>
            </a:r>
            <a:r>
              <a:rPr lang="en-GB" b="1" i="1" u="sng" dirty="0"/>
              <a:t> </a:t>
            </a:r>
            <a:r>
              <a:rPr lang="en-GB" b="1" i="1" u="sng" dirty="0" err="1"/>
              <a:t>beyanları</a:t>
            </a:r>
            <a:r>
              <a:rPr lang="en-GB" b="1" i="1" u="sng" dirty="0"/>
              <a:t>, </a:t>
            </a:r>
            <a:r>
              <a:rPr lang="en-GB" b="1" i="1" u="sng" dirty="0" err="1"/>
              <a:t>sağlık</a:t>
            </a:r>
            <a:r>
              <a:rPr lang="en-GB" b="1" i="1" u="sng" dirty="0"/>
              <a:t> </a:t>
            </a:r>
            <a:r>
              <a:rPr lang="en-GB" b="1" i="1" u="sng" dirty="0" err="1"/>
              <a:t>raporları</a:t>
            </a:r>
            <a:r>
              <a:rPr lang="en-GB" b="1" i="1" u="sng" dirty="0"/>
              <a:t>, </a:t>
            </a:r>
            <a:r>
              <a:rPr lang="en-GB" b="1" i="1" u="sng" dirty="0" err="1"/>
              <a:t>bilirkişi</a:t>
            </a:r>
            <a:r>
              <a:rPr lang="en-GB" b="1" i="1" u="sng" dirty="0"/>
              <a:t> </a:t>
            </a:r>
            <a:r>
              <a:rPr lang="en-GB" b="1" i="1" u="sng" dirty="0" err="1"/>
              <a:t>raporu</a:t>
            </a:r>
            <a:r>
              <a:rPr lang="en-GB" b="1" i="1" u="sng" dirty="0"/>
              <a:t>, </a:t>
            </a:r>
            <a:r>
              <a:rPr lang="en-GB" b="1" i="1" u="sng" dirty="0" err="1"/>
              <a:t>kamera</a:t>
            </a:r>
            <a:r>
              <a:rPr lang="en-GB" b="1" i="1" u="sng" dirty="0"/>
              <a:t> </a:t>
            </a:r>
            <a:r>
              <a:rPr lang="en-GB" b="1" i="1" u="sng" dirty="0" err="1"/>
              <a:t>kayıtları</a:t>
            </a:r>
            <a:r>
              <a:rPr lang="en-GB" b="1" i="1" u="sng" dirty="0"/>
              <a:t> </a:t>
            </a:r>
            <a:r>
              <a:rPr lang="en-GB" b="1" i="1" u="sng" dirty="0" err="1"/>
              <a:t>ve</a:t>
            </a:r>
            <a:r>
              <a:rPr lang="en-GB" b="1" i="1" u="sng" dirty="0"/>
              <a:t> </a:t>
            </a:r>
            <a:r>
              <a:rPr lang="en-GB" b="1" i="1" u="sng" dirty="0" err="1"/>
              <a:t>diğer</a:t>
            </a:r>
            <a:r>
              <a:rPr lang="en-GB" b="1" i="1" u="sng" dirty="0"/>
              <a:t> </a:t>
            </a:r>
            <a:r>
              <a:rPr lang="en-GB" b="1" i="1" u="sng" dirty="0" err="1"/>
              <a:t>tüm</a:t>
            </a:r>
            <a:r>
              <a:rPr lang="en-GB" b="1" i="1" u="sng" dirty="0"/>
              <a:t> </a:t>
            </a:r>
            <a:r>
              <a:rPr lang="en-GB" b="1" i="1" u="sng" dirty="0" err="1"/>
              <a:t>deliller</a:t>
            </a:r>
            <a:r>
              <a:rPr lang="en-GB" b="1" i="1" u="sng" dirty="0"/>
              <a:t> </a:t>
            </a:r>
            <a:r>
              <a:rPr lang="en-GB" i="1" dirty="0" err="1" smtClean="0"/>
              <a:t>değerlendirildiğinde</a:t>
            </a:r>
            <a:r>
              <a:rPr lang="tr-TR" i="1" dirty="0" smtClean="0"/>
              <a:t> …»</a:t>
            </a:r>
          </a:p>
          <a:p>
            <a:pPr marL="0" indent="0" algn="just">
              <a:buNone/>
            </a:pPr>
            <a:r>
              <a:rPr lang="en-GB" dirty="0" err="1" smtClean="0"/>
              <a:t>Yargıtay</a:t>
            </a:r>
            <a:r>
              <a:rPr lang="en-GB" dirty="0" smtClean="0"/>
              <a:t> 22</a:t>
            </a:r>
            <a:r>
              <a:rPr lang="en-GB" dirty="0"/>
              <a:t>. HD., E. 2013/693 K. 2013/30811 T. 27.12.2013</a:t>
            </a:r>
          </a:p>
        </p:txBody>
      </p:sp>
    </p:spTree>
    <p:extLst>
      <p:ext uri="{BB962C8B-B14F-4D97-AF65-F5344CB8AC3E}">
        <p14:creationId xmlns:p14="http://schemas.microsoft.com/office/powerpoint/2010/main" val="8049535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Wood Type Yazı Tipi">
      <a:majorFont>
        <a:latin typeface="Arial Black" panose="020B0A040201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panose="020B06040202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BE1B6DD8-9976-4550-A6F4-B2DD4EA939DA}"/>
    </a:ext>
  </a:extLst>
</a:theme>
</file>

<file path=docProps/app.xml><?xml version="1.0" encoding="utf-8"?>
<Properties xmlns="http://schemas.openxmlformats.org/officeDocument/2006/extended-properties" xmlns:vt="http://schemas.openxmlformats.org/officeDocument/2006/docPropsVTypes">
  <Template>TM03090434[[fn=Tahta Yazı]]</Template>
  <TotalTime>372</TotalTime>
  <Words>554</Words>
  <Application>Microsoft Office PowerPoint</Application>
  <PresentationFormat>Geniş ekran</PresentationFormat>
  <Paragraphs>40</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Arial Black</vt:lpstr>
      <vt:lpstr>Times New Roman</vt:lpstr>
      <vt:lpstr>Wingdings</vt:lpstr>
      <vt:lpstr>Wood Type Yazı Tipi</vt:lpstr>
      <vt:lpstr>Dr. Öğr. Üyesi Işık Aslı HAN Pamukkale Üniversitesi Hukuk Fakültesi</vt:lpstr>
      <vt:lpstr>Psikolojik taciz (mobbing) nedir?</vt:lpstr>
      <vt:lpstr>PowerPoint Sunusu</vt:lpstr>
      <vt:lpstr>Psikolojik taciz (mobbing) mağduru kamu çalışanı hangi hukuki yollara başvurabilir?</vt:lpstr>
      <vt:lpstr>Alt Birim Kurulu’nun Yetki Alanı</vt:lpstr>
      <vt:lpstr>Birim Kurulu’nun Yetki Alanı</vt:lpstr>
      <vt:lpstr>İnceleme nasıl yapılır?</vt:lpstr>
      <vt:lpstr>İspat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Öğr. Üyesi Işık Aslı HAN Pamukkale Üniversitesi Hukuk Fakültesi</dc:title>
  <dc:creator>Hakem</dc:creator>
  <cp:lastModifiedBy>Hakem</cp:lastModifiedBy>
  <cp:revision>9</cp:revision>
  <dcterms:created xsi:type="dcterms:W3CDTF">2025-12-04T12:10:42Z</dcterms:created>
  <dcterms:modified xsi:type="dcterms:W3CDTF">2025-12-05T02:44:39Z</dcterms:modified>
</cp:coreProperties>
</file>