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57" r:id="rId3"/>
    <p:sldId id="312" r:id="rId4"/>
    <p:sldId id="311" r:id="rId5"/>
    <p:sldId id="281" r:id="rId6"/>
    <p:sldId id="296" r:id="rId7"/>
    <p:sldId id="301" r:id="rId8"/>
    <p:sldId id="297" r:id="rId9"/>
    <p:sldId id="298" r:id="rId10"/>
    <p:sldId id="299" r:id="rId11"/>
    <p:sldId id="300" r:id="rId12"/>
    <p:sldId id="282" r:id="rId13"/>
    <p:sldId id="309" r:id="rId14"/>
    <p:sldId id="284" r:id="rId15"/>
    <p:sldId id="285" r:id="rId16"/>
    <p:sldId id="302" r:id="rId17"/>
    <p:sldId id="303" r:id="rId18"/>
    <p:sldId id="286" r:id="rId19"/>
    <p:sldId id="289" r:id="rId20"/>
    <p:sldId id="287" r:id="rId21"/>
    <p:sldId id="290" r:id="rId22"/>
    <p:sldId id="291" r:id="rId23"/>
    <p:sldId id="292" r:id="rId24"/>
    <p:sldId id="293" r:id="rId25"/>
    <p:sldId id="294" r:id="rId26"/>
    <p:sldId id="295" r:id="rId27"/>
    <p:sldId id="304" r:id="rId28"/>
    <p:sldId id="305" r:id="rId29"/>
    <p:sldId id="306" r:id="rId30"/>
    <p:sldId id="308" r:id="rId31"/>
    <p:sldId id="283" r:id="rId32"/>
    <p:sldId id="310" r:id="rId33"/>
    <p:sldId id="28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vdem" userId="7c6d033b-ef9d-4faf-a766-67499773f1c2" providerId="ADAL" clId="{620CFD53-7979-4A8C-BCD5-E8387CC8603C}"/>
    <pc:docChg chg="modSld">
      <pc:chgData name="Kavdem" userId="7c6d033b-ef9d-4faf-a766-67499773f1c2" providerId="ADAL" clId="{620CFD53-7979-4A8C-BCD5-E8387CC8603C}" dt="2025-07-08T06:40:01.522" v="5" actId="20577"/>
      <pc:docMkLst>
        <pc:docMk/>
      </pc:docMkLst>
      <pc:sldChg chg="modSp">
        <pc:chgData name="Kavdem" userId="7c6d033b-ef9d-4faf-a766-67499773f1c2" providerId="ADAL" clId="{620CFD53-7979-4A8C-BCD5-E8387CC8603C}" dt="2025-07-08T06:40:01.522" v="5" actId="20577"/>
        <pc:sldMkLst>
          <pc:docMk/>
          <pc:sldMk cId="3010901748" sldId="283"/>
        </pc:sldMkLst>
        <pc:spChg chg="mod">
          <ac:chgData name="Kavdem" userId="7c6d033b-ef9d-4faf-a766-67499773f1c2" providerId="ADAL" clId="{620CFD53-7979-4A8C-BCD5-E8387CC8603C}" dt="2025-07-08T06:40:01.522" v="5" actId="20577"/>
          <ac:spMkLst>
            <pc:docMk/>
            <pc:sldMk cId="3010901748" sldId="283"/>
            <ac:spMk id="9" creationId="{00000000-0000-0000-0000-000000000000}"/>
          </ac:spMkLst>
        </pc:spChg>
      </pc:sldChg>
    </pc:docChg>
  </pc:docChgLst>
  <pc:docChgLst>
    <pc:chgData name="AYSE GUL AYDINLI" userId="45799d69-a69e-448a-a3eb-6b105a697492" providerId="ADAL" clId="{D20BFDBF-F43F-45E1-85E8-2B9006FF8413}"/>
    <pc:docChg chg="custSel modSld">
      <pc:chgData name="AYSE GUL AYDINLI" userId="45799d69-a69e-448a-a3eb-6b105a697492" providerId="ADAL" clId="{D20BFDBF-F43F-45E1-85E8-2B9006FF8413}" dt="2025-04-17T10:14:15.029" v="12" actId="20577"/>
      <pc:docMkLst>
        <pc:docMk/>
      </pc:docMkLst>
      <pc:sldChg chg="modSp mod">
        <pc:chgData name="AYSE GUL AYDINLI" userId="45799d69-a69e-448a-a3eb-6b105a697492" providerId="ADAL" clId="{D20BFDBF-F43F-45E1-85E8-2B9006FF8413}" dt="2025-04-17T10:05:24.145" v="9" actId="27636"/>
        <pc:sldMkLst>
          <pc:docMk/>
          <pc:sldMk cId="2603402793" sldId="260"/>
        </pc:sldMkLst>
        <pc:spChg chg="mod">
          <ac:chgData name="AYSE GUL AYDINLI" userId="45799d69-a69e-448a-a3eb-6b105a697492" providerId="ADAL" clId="{D20BFDBF-F43F-45E1-85E8-2B9006FF8413}" dt="2025-04-17T10:05:24.145" v="9" actId="27636"/>
          <ac:spMkLst>
            <pc:docMk/>
            <pc:sldMk cId="2603402793" sldId="260"/>
            <ac:spMk id="6" creationId="{20484E6C-29DA-4683-BA4F-302D6D8EAF3A}"/>
          </ac:spMkLst>
        </pc:spChg>
      </pc:sldChg>
      <pc:sldChg chg="modSp mod">
        <pc:chgData name="AYSE GUL AYDINLI" userId="45799d69-a69e-448a-a3eb-6b105a697492" providerId="ADAL" clId="{D20BFDBF-F43F-45E1-85E8-2B9006FF8413}" dt="2025-04-17T10:14:15.029" v="12" actId="20577"/>
        <pc:sldMkLst>
          <pc:docMk/>
          <pc:sldMk cId="6434979" sldId="269"/>
        </pc:sldMkLst>
        <pc:spChg chg="mod">
          <ac:chgData name="AYSE GUL AYDINLI" userId="45799d69-a69e-448a-a3eb-6b105a697492" providerId="ADAL" clId="{D20BFDBF-F43F-45E1-85E8-2B9006FF8413}" dt="2025-04-17T10:14:15.029" v="12" actId="20577"/>
          <ac:spMkLst>
            <pc:docMk/>
            <pc:sldMk cId="6434979" sldId="269"/>
            <ac:spMk id="6" creationId="{20484E6C-29DA-4683-BA4F-302D6D8EAF3A}"/>
          </ac:spMkLst>
        </pc:spChg>
      </pc:sldChg>
      <pc:sldChg chg="modSp mod">
        <pc:chgData name="AYSE GUL AYDINLI" userId="45799d69-a69e-448a-a3eb-6b105a697492" providerId="ADAL" clId="{D20BFDBF-F43F-45E1-85E8-2B9006FF8413}" dt="2025-04-17T10:04:51.402" v="0" actId="20577"/>
        <pc:sldMkLst>
          <pc:docMk/>
          <pc:sldMk cId="2239678740" sldId="275"/>
        </pc:sldMkLst>
        <pc:spChg chg="mod">
          <ac:chgData name="AYSE GUL AYDINLI" userId="45799d69-a69e-448a-a3eb-6b105a697492" providerId="ADAL" clId="{D20BFDBF-F43F-45E1-85E8-2B9006FF8413}" dt="2025-04-17T10:04:51.402" v="0" actId="20577"/>
          <ac:spMkLst>
            <pc:docMk/>
            <pc:sldMk cId="2239678740" sldId="275"/>
            <ac:spMk id="5" creationId="{93F6707E-E309-4004-95CD-EE4F0053AA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9394F-6994-45AA-A370-6B23A08E049D}" type="datetimeFigureOut">
              <a:rPr lang="tr-TR" smtClean="0"/>
              <a:t>15.09.2025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845BB-64FA-4905-B28D-310545F9A867}" type="slidenum">
              <a:rPr lang="tr-TR" smtClean="0"/>
              <a:t>‹#›</a:t>
            </a:fld>
            <a:endParaRPr lang="tr-TR"/>
          </a:p>
        </p:txBody>
      </p:sp>
    </p:spTree>
    <p:extLst>
      <p:ext uri="{BB962C8B-B14F-4D97-AF65-F5344CB8AC3E}">
        <p14:creationId xmlns:p14="http://schemas.microsoft.com/office/powerpoint/2010/main" val="228744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C108EF-B5CB-466A-9951-9A55B410B3C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DEE00F1-4CB8-43CF-B91C-511EAD83A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B2D06D5-B14C-43E4-BB26-3E9817D5B6DF}"/>
              </a:ext>
            </a:extLst>
          </p:cNvPr>
          <p:cNvSpPr>
            <a:spLocks noGrp="1"/>
          </p:cNvSpPr>
          <p:nvPr>
            <p:ph type="dt" sz="half" idx="10"/>
          </p:nvPr>
        </p:nvSpPr>
        <p:spPr/>
        <p:txBody>
          <a:bodyPr/>
          <a:lstStyle/>
          <a:p>
            <a:fld id="{68802B73-28AF-428F-A114-E4EC2781D13D}" type="datetime1">
              <a:rPr lang="tr-TR" smtClean="0"/>
              <a:t>15.09.2025</a:t>
            </a:fld>
            <a:endParaRPr lang="tr-TR"/>
          </a:p>
        </p:txBody>
      </p:sp>
      <p:sp>
        <p:nvSpPr>
          <p:cNvPr id="5" name="Alt Bilgi Yer Tutucusu 4">
            <a:extLst>
              <a:ext uri="{FF2B5EF4-FFF2-40B4-BE49-F238E27FC236}">
                <a16:creationId xmlns:a16="http://schemas.microsoft.com/office/drawing/2014/main" id="{8CF6FF1D-06A1-428C-8705-62D97F320888}"/>
              </a:ext>
            </a:extLst>
          </p:cNvPr>
          <p:cNvSpPr>
            <a:spLocks noGrp="1"/>
          </p:cNvSpPr>
          <p:nvPr>
            <p:ph type="ftr" sz="quarter" idx="11"/>
          </p:nvPr>
        </p:nvSpPr>
        <p:spPr/>
        <p:txBody>
          <a:bodyPr/>
          <a:lstStyle/>
          <a:p>
            <a:r>
              <a:rPr lang="tr-TR"/>
              <a:t>Kalite Yönetimi ve Veri Değerlendirme Uygulama ve Araştırma Merkezi (KAVDEM)</a:t>
            </a:r>
          </a:p>
        </p:txBody>
      </p:sp>
      <p:sp>
        <p:nvSpPr>
          <p:cNvPr id="6" name="Slayt Numarası Yer Tutucusu 5">
            <a:extLst>
              <a:ext uri="{FF2B5EF4-FFF2-40B4-BE49-F238E27FC236}">
                <a16:creationId xmlns:a16="http://schemas.microsoft.com/office/drawing/2014/main" id="{E5CCE227-D3BD-4640-92FB-5A4FDC2406A4}"/>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335819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9849002-03BC-492A-A740-5B53B492BC6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9777192-1236-4BC4-9E5F-71EEE6563BD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83CE1CA-CD41-4A36-943A-AB8A1EDA8625}"/>
              </a:ext>
            </a:extLst>
          </p:cNvPr>
          <p:cNvSpPr>
            <a:spLocks noGrp="1"/>
          </p:cNvSpPr>
          <p:nvPr>
            <p:ph type="dt" sz="half" idx="10"/>
          </p:nvPr>
        </p:nvSpPr>
        <p:spPr/>
        <p:txBody>
          <a:bodyPr/>
          <a:lstStyle/>
          <a:p>
            <a:fld id="{2472BC6B-52A2-4AA3-9C83-B6BFB1D7F1B4}" type="datetime1">
              <a:rPr lang="tr-TR" smtClean="0"/>
              <a:t>15.09.2025</a:t>
            </a:fld>
            <a:endParaRPr lang="tr-TR"/>
          </a:p>
        </p:txBody>
      </p:sp>
      <p:sp>
        <p:nvSpPr>
          <p:cNvPr id="5" name="Alt Bilgi Yer Tutucusu 4">
            <a:extLst>
              <a:ext uri="{FF2B5EF4-FFF2-40B4-BE49-F238E27FC236}">
                <a16:creationId xmlns:a16="http://schemas.microsoft.com/office/drawing/2014/main" id="{311E7AF9-E771-4A71-A4A3-3A0273B52737}"/>
              </a:ext>
            </a:extLst>
          </p:cNvPr>
          <p:cNvSpPr>
            <a:spLocks noGrp="1"/>
          </p:cNvSpPr>
          <p:nvPr>
            <p:ph type="ftr" sz="quarter" idx="11"/>
          </p:nvPr>
        </p:nvSpPr>
        <p:spPr/>
        <p:txBody>
          <a:bodyPr/>
          <a:lstStyle/>
          <a:p>
            <a:r>
              <a:rPr lang="tr-TR"/>
              <a:t>Kalite Yönetimi ve Veri Değerlendirme Uygulama ve Araştırma Merkezi (KAVDEM)</a:t>
            </a:r>
          </a:p>
        </p:txBody>
      </p:sp>
      <p:sp>
        <p:nvSpPr>
          <p:cNvPr id="6" name="Slayt Numarası Yer Tutucusu 5">
            <a:extLst>
              <a:ext uri="{FF2B5EF4-FFF2-40B4-BE49-F238E27FC236}">
                <a16:creationId xmlns:a16="http://schemas.microsoft.com/office/drawing/2014/main" id="{8D58D8FA-938A-49A7-9CD1-A30992265A99}"/>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328643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2337083-8297-4280-8A7F-72A9B9DAEB9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7D67839-EF1E-42A1-B102-A3203044282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C109E1-9E28-403F-9A8E-230C7F765BB6}"/>
              </a:ext>
            </a:extLst>
          </p:cNvPr>
          <p:cNvSpPr>
            <a:spLocks noGrp="1"/>
          </p:cNvSpPr>
          <p:nvPr>
            <p:ph type="dt" sz="half" idx="10"/>
          </p:nvPr>
        </p:nvSpPr>
        <p:spPr/>
        <p:txBody>
          <a:bodyPr/>
          <a:lstStyle/>
          <a:p>
            <a:fld id="{1E37EB79-BD75-4B19-8FDB-94DC739E5B85}" type="datetime1">
              <a:rPr lang="tr-TR" smtClean="0"/>
              <a:t>15.09.2025</a:t>
            </a:fld>
            <a:endParaRPr lang="tr-TR"/>
          </a:p>
        </p:txBody>
      </p:sp>
      <p:sp>
        <p:nvSpPr>
          <p:cNvPr id="5" name="Alt Bilgi Yer Tutucusu 4">
            <a:extLst>
              <a:ext uri="{FF2B5EF4-FFF2-40B4-BE49-F238E27FC236}">
                <a16:creationId xmlns:a16="http://schemas.microsoft.com/office/drawing/2014/main" id="{BBBC3B98-BC52-4B29-BC0A-0FC18E48F7A3}"/>
              </a:ext>
            </a:extLst>
          </p:cNvPr>
          <p:cNvSpPr>
            <a:spLocks noGrp="1"/>
          </p:cNvSpPr>
          <p:nvPr>
            <p:ph type="ftr" sz="quarter" idx="11"/>
          </p:nvPr>
        </p:nvSpPr>
        <p:spPr/>
        <p:txBody>
          <a:bodyPr/>
          <a:lstStyle/>
          <a:p>
            <a:r>
              <a:rPr lang="tr-TR"/>
              <a:t>Kalite Yönetimi ve Veri Değerlendirme Uygulama ve Araştırma Merkezi (KAVDEM)</a:t>
            </a:r>
          </a:p>
        </p:txBody>
      </p:sp>
      <p:sp>
        <p:nvSpPr>
          <p:cNvPr id="6" name="Slayt Numarası Yer Tutucusu 5">
            <a:extLst>
              <a:ext uri="{FF2B5EF4-FFF2-40B4-BE49-F238E27FC236}">
                <a16:creationId xmlns:a16="http://schemas.microsoft.com/office/drawing/2014/main" id="{68D8FE3A-5657-4FCD-9466-B10AE7235ECF}"/>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349434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AC8714-00A5-441A-83B5-F0A56878273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4662675-051A-4823-8442-11C62547518D}"/>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3419BF-DEC3-4A5B-BA15-B19837A37E76}"/>
              </a:ext>
            </a:extLst>
          </p:cNvPr>
          <p:cNvSpPr>
            <a:spLocks noGrp="1"/>
          </p:cNvSpPr>
          <p:nvPr>
            <p:ph type="dt" sz="half" idx="10"/>
          </p:nvPr>
        </p:nvSpPr>
        <p:spPr/>
        <p:txBody>
          <a:bodyPr/>
          <a:lstStyle/>
          <a:p>
            <a:fld id="{A52D1A79-5FCF-49F0-9B44-3090791CCD6F}" type="datetime1">
              <a:rPr lang="tr-TR" smtClean="0"/>
              <a:t>15.09.2025</a:t>
            </a:fld>
            <a:endParaRPr lang="tr-TR"/>
          </a:p>
        </p:txBody>
      </p:sp>
      <p:sp>
        <p:nvSpPr>
          <p:cNvPr id="5" name="Alt Bilgi Yer Tutucusu 4">
            <a:extLst>
              <a:ext uri="{FF2B5EF4-FFF2-40B4-BE49-F238E27FC236}">
                <a16:creationId xmlns:a16="http://schemas.microsoft.com/office/drawing/2014/main" id="{06A8B80C-CE24-46D1-9E11-EF66D837B11F}"/>
              </a:ext>
            </a:extLst>
          </p:cNvPr>
          <p:cNvSpPr>
            <a:spLocks noGrp="1"/>
          </p:cNvSpPr>
          <p:nvPr>
            <p:ph type="ftr" sz="quarter" idx="11"/>
          </p:nvPr>
        </p:nvSpPr>
        <p:spPr/>
        <p:txBody>
          <a:bodyPr/>
          <a:lstStyle/>
          <a:p>
            <a:r>
              <a:rPr lang="tr-TR"/>
              <a:t>Kalite Yönetimi ve Veri Değerlendirme Uygulama ve Araştırma Merkezi (KAVDEM)</a:t>
            </a:r>
          </a:p>
        </p:txBody>
      </p:sp>
      <p:sp>
        <p:nvSpPr>
          <p:cNvPr id="6" name="Slayt Numarası Yer Tutucusu 5">
            <a:extLst>
              <a:ext uri="{FF2B5EF4-FFF2-40B4-BE49-F238E27FC236}">
                <a16:creationId xmlns:a16="http://schemas.microsoft.com/office/drawing/2014/main" id="{DD967B5E-7D03-447E-A32D-6693FF1433D3}"/>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398464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FCD3769-7603-4F61-96B1-AF9F164A25A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4F486B4-8CC8-46C1-BCC7-17D7E88CC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CA8C6C3-7B41-4A22-B6CD-1E36A63F59A3}"/>
              </a:ext>
            </a:extLst>
          </p:cNvPr>
          <p:cNvSpPr>
            <a:spLocks noGrp="1"/>
          </p:cNvSpPr>
          <p:nvPr>
            <p:ph type="dt" sz="half" idx="10"/>
          </p:nvPr>
        </p:nvSpPr>
        <p:spPr/>
        <p:txBody>
          <a:bodyPr/>
          <a:lstStyle/>
          <a:p>
            <a:fld id="{423D69FD-876E-41A4-AE36-BE3962FACF9D}" type="datetime1">
              <a:rPr lang="tr-TR" smtClean="0"/>
              <a:t>15.09.2025</a:t>
            </a:fld>
            <a:endParaRPr lang="tr-TR"/>
          </a:p>
        </p:txBody>
      </p:sp>
      <p:sp>
        <p:nvSpPr>
          <p:cNvPr id="5" name="Alt Bilgi Yer Tutucusu 4">
            <a:extLst>
              <a:ext uri="{FF2B5EF4-FFF2-40B4-BE49-F238E27FC236}">
                <a16:creationId xmlns:a16="http://schemas.microsoft.com/office/drawing/2014/main" id="{CE9066E7-A385-40C6-93CC-C95CE128DCDB}"/>
              </a:ext>
            </a:extLst>
          </p:cNvPr>
          <p:cNvSpPr>
            <a:spLocks noGrp="1"/>
          </p:cNvSpPr>
          <p:nvPr>
            <p:ph type="ftr" sz="quarter" idx="11"/>
          </p:nvPr>
        </p:nvSpPr>
        <p:spPr/>
        <p:txBody>
          <a:bodyPr/>
          <a:lstStyle/>
          <a:p>
            <a:r>
              <a:rPr lang="tr-TR"/>
              <a:t>Kalite Yönetimi ve Veri Değerlendirme Uygulama ve Araştırma Merkezi (KAVDEM)</a:t>
            </a:r>
          </a:p>
        </p:txBody>
      </p:sp>
      <p:sp>
        <p:nvSpPr>
          <p:cNvPr id="6" name="Slayt Numarası Yer Tutucusu 5">
            <a:extLst>
              <a:ext uri="{FF2B5EF4-FFF2-40B4-BE49-F238E27FC236}">
                <a16:creationId xmlns:a16="http://schemas.microsoft.com/office/drawing/2014/main" id="{F3A50210-57E7-46F4-AD81-37062079D5D4}"/>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404970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C4027E-FF19-4B7E-90B8-0B29CE79664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175F182-9D97-4CB4-9912-156EC7F66571}"/>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FCCA538-97CB-47C9-B06D-A408354B10F7}"/>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BBEF3F7-5D76-4BB6-8BBD-AD47DF0F2A60}"/>
              </a:ext>
            </a:extLst>
          </p:cNvPr>
          <p:cNvSpPr>
            <a:spLocks noGrp="1"/>
          </p:cNvSpPr>
          <p:nvPr>
            <p:ph type="dt" sz="half" idx="10"/>
          </p:nvPr>
        </p:nvSpPr>
        <p:spPr/>
        <p:txBody>
          <a:bodyPr/>
          <a:lstStyle/>
          <a:p>
            <a:fld id="{2686E74F-C245-4B65-A4DA-34B7EB8A7FEC}" type="datetime1">
              <a:rPr lang="tr-TR" smtClean="0"/>
              <a:t>15.09.2025</a:t>
            </a:fld>
            <a:endParaRPr lang="tr-TR"/>
          </a:p>
        </p:txBody>
      </p:sp>
      <p:sp>
        <p:nvSpPr>
          <p:cNvPr id="6" name="Alt Bilgi Yer Tutucusu 5">
            <a:extLst>
              <a:ext uri="{FF2B5EF4-FFF2-40B4-BE49-F238E27FC236}">
                <a16:creationId xmlns:a16="http://schemas.microsoft.com/office/drawing/2014/main" id="{9BB597B4-CD2E-4B9D-9B2A-643677E9D2D1}"/>
              </a:ext>
            </a:extLst>
          </p:cNvPr>
          <p:cNvSpPr>
            <a:spLocks noGrp="1"/>
          </p:cNvSpPr>
          <p:nvPr>
            <p:ph type="ftr" sz="quarter" idx="11"/>
          </p:nvPr>
        </p:nvSpPr>
        <p:spPr/>
        <p:txBody>
          <a:bodyPr/>
          <a:lstStyle/>
          <a:p>
            <a:r>
              <a:rPr lang="tr-TR"/>
              <a:t>Kalite Yönetimi ve Veri Değerlendirme Uygulama ve Araştırma Merkezi (KAVDEM)</a:t>
            </a:r>
          </a:p>
        </p:txBody>
      </p:sp>
      <p:sp>
        <p:nvSpPr>
          <p:cNvPr id="7" name="Slayt Numarası Yer Tutucusu 6">
            <a:extLst>
              <a:ext uri="{FF2B5EF4-FFF2-40B4-BE49-F238E27FC236}">
                <a16:creationId xmlns:a16="http://schemas.microsoft.com/office/drawing/2014/main" id="{D0415557-E45A-43BD-BA31-33AFD9A84F1A}"/>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373771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C145A5-386B-4460-AA0B-BB431A0ACCD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DD260B0-38E6-4012-B92F-8BB7A723A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77779FD1-8690-4E79-894F-EA848275D3A3}"/>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9636516-0B2B-48DC-9DE3-6DF1E70C3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D6E50153-8AB3-436F-8788-D5810797DA9C}"/>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773A468-A4E8-4292-A3A7-0A5F5B5C1A02}"/>
              </a:ext>
            </a:extLst>
          </p:cNvPr>
          <p:cNvSpPr>
            <a:spLocks noGrp="1"/>
          </p:cNvSpPr>
          <p:nvPr>
            <p:ph type="dt" sz="half" idx="10"/>
          </p:nvPr>
        </p:nvSpPr>
        <p:spPr/>
        <p:txBody>
          <a:bodyPr/>
          <a:lstStyle/>
          <a:p>
            <a:fld id="{BF067BBF-E748-4E06-9D59-1A84ABAE65C7}" type="datetime1">
              <a:rPr lang="tr-TR" smtClean="0"/>
              <a:t>15.09.2025</a:t>
            </a:fld>
            <a:endParaRPr lang="tr-TR"/>
          </a:p>
        </p:txBody>
      </p:sp>
      <p:sp>
        <p:nvSpPr>
          <p:cNvPr id="8" name="Alt Bilgi Yer Tutucusu 7">
            <a:extLst>
              <a:ext uri="{FF2B5EF4-FFF2-40B4-BE49-F238E27FC236}">
                <a16:creationId xmlns:a16="http://schemas.microsoft.com/office/drawing/2014/main" id="{A6FF8BBB-555D-4B8F-8103-B5F3FD9D2A03}"/>
              </a:ext>
            </a:extLst>
          </p:cNvPr>
          <p:cNvSpPr>
            <a:spLocks noGrp="1"/>
          </p:cNvSpPr>
          <p:nvPr>
            <p:ph type="ftr" sz="quarter" idx="11"/>
          </p:nvPr>
        </p:nvSpPr>
        <p:spPr/>
        <p:txBody>
          <a:bodyPr/>
          <a:lstStyle/>
          <a:p>
            <a:r>
              <a:rPr lang="tr-TR"/>
              <a:t>Kalite Yönetimi ve Veri Değerlendirme Uygulama ve Araştırma Merkezi (KAVDEM)</a:t>
            </a:r>
          </a:p>
        </p:txBody>
      </p:sp>
      <p:sp>
        <p:nvSpPr>
          <p:cNvPr id="9" name="Slayt Numarası Yer Tutucusu 8">
            <a:extLst>
              <a:ext uri="{FF2B5EF4-FFF2-40B4-BE49-F238E27FC236}">
                <a16:creationId xmlns:a16="http://schemas.microsoft.com/office/drawing/2014/main" id="{C5ADAD40-E734-4F95-A637-4FB20D7FBBC2}"/>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143129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987F8F-581F-47A5-B8C1-69BDB327429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350B838-D688-4709-A3A4-570687021791}"/>
              </a:ext>
            </a:extLst>
          </p:cNvPr>
          <p:cNvSpPr>
            <a:spLocks noGrp="1"/>
          </p:cNvSpPr>
          <p:nvPr>
            <p:ph type="dt" sz="half" idx="10"/>
          </p:nvPr>
        </p:nvSpPr>
        <p:spPr/>
        <p:txBody>
          <a:bodyPr/>
          <a:lstStyle/>
          <a:p>
            <a:fld id="{E557F94E-7C02-4D4F-83F0-E47E3FBDE179}" type="datetime1">
              <a:rPr lang="tr-TR" smtClean="0"/>
              <a:t>15.09.2025</a:t>
            </a:fld>
            <a:endParaRPr lang="tr-TR"/>
          </a:p>
        </p:txBody>
      </p:sp>
      <p:sp>
        <p:nvSpPr>
          <p:cNvPr id="4" name="Alt Bilgi Yer Tutucusu 3">
            <a:extLst>
              <a:ext uri="{FF2B5EF4-FFF2-40B4-BE49-F238E27FC236}">
                <a16:creationId xmlns:a16="http://schemas.microsoft.com/office/drawing/2014/main" id="{14D796BD-0D8D-4A2F-9CFE-BD8E85B56461}"/>
              </a:ext>
            </a:extLst>
          </p:cNvPr>
          <p:cNvSpPr>
            <a:spLocks noGrp="1"/>
          </p:cNvSpPr>
          <p:nvPr>
            <p:ph type="ftr" sz="quarter" idx="11"/>
          </p:nvPr>
        </p:nvSpPr>
        <p:spPr/>
        <p:txBody>
          <a:bodyPr/>
          <a:lstStyle/>
          <a:p>
            <a:r>
              <a:rPr lang="tr-TR"/>
              <a:t>Kalite Yönetimi ve Veri Değerlendirme Uygulama ve Araştırma Merkezi (KAVDEM)</a:t>
            </a:r>
          </a:p>
        </p:txBody>
      </p:sp>
      <p:sp>
        <p:nvSpPr>
          <p:cNvPr id="5" name="Slayt Numarası Yer Tutucusu 4">
            <a:extLst>
              <a:ext uri="{FF2B5EF4-FFF2-40B4-BE49-F238E27FC236}">
                <a16:creationId xmlns:a16="http://schemas.microsoft.com/office/drawing/2014/main" id="{8E9F0124-BC00-4731-A70A-703E882BD094}"/>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9546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8533543-C015-4069-8984-15725A4CE3C4}"/>
              </a:ext>
            </a:extLst>
          </p:cNvPr>
          <p:cNvSpPr>
            <a:spLocks noGrp="1"/>
          </p:cNvSpPr>
          <p:nvPr>
            <p:ph type="dt" sz="half" idx="10"/>
          </p:nvPr>
        </p:nvSpPr>
        <p:spPr/>
        <p:txBody>
          <a:bodyPr/>
          <a:lstStyle/>
          <a:p>
            <a:fld id="{8AE35F08-E52C-49F6-82EB-455F44F160C3}" type="datetime1">
              <a:rPr lang="tr-TR" smtClean="0"/>
              <a:t>15.09.2025</a:t>
            </a:fld>
            <a:endParaRPr lang="tr-TR"/>
          </a:p>
        </p:txBody>
      </p:sp>
      <p:sp>
        <p:nvSpPr>
          <p:cNvPr id="3" name="Alt Bilgi Yer Tutucusu 2">
            <a:extLst>
              <a:ext uri="{FF2B5EF4-FFF2-40B4-BE49-F238E27FC236}">
                <a16:creationId xmlns:a16="http://schemas.microsoft.com/office/drawing/2014/main" id="{354A50AA-84F5-4644-BCE3-9BED2472763A}"/>
              </a:ext>
            </a:extLst>
          </p:cNvPr>
          <p:cNvSpPr>
            <a:spLocks noGrp="1"/>
          </p:cNvSpPr>
          <p:nvPr>
            <p:ph type="ftr" sz="quarter" idx="11"/>
          </p:nvPr>
        </p:nvSpPr>
        <p:spPr/>
        <p:txBody>
          <a:bodyPr/>
          <a:lstStyle/>
          <a:p>
            <a:r>
              <a:rPr lang="tr-TR"/>
              <a:t>Kalite Yönetimi ve Veri Değerlendirme Uygulama ve Araştırma Merkezi (KAVDEM)</a:t>
            </a:r>
          </a:p>
        </p:txBody>
      </p:sp>
      <p:sp>
        <p:nvSpPr>
          <p:cNvPr id="4" name="Slayt Numarası Yer Tutucusu 3">
            <a:extLst>
              <a:ext uri="{FF2B5EF4-FFF2-40B4-BE49-F238E27FC236}">
                <a16:creationId xmlns:a16="http://schemas.microsoft.com/office/drawing/2014/main" id="{BCBEAEC8-2EB5-4477-9A6F-3D159278F3C9}"/>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250736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E1F6FC-A76C-452A-B075-94E79941E34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62EBEF1-A2FF-40A7-91AF-83472C8AD2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12DEFE8-1CF3-4268-832E-A1FF93A7A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3C35416-A841-4FC8-B075-0D6EDDC39D04}"/>
              </a:ext>
            </a:extLst>
          </p:cNvPr>
          <p:cNvSpPr>
            <a:spLocks noGrp="1"/>
          </p:cNvSpPr>
          <p:nvPr>
            <p:ph type="dt" sz="half" idx="10"/>
          </p:nvPr>
        </p:nvSpPr>
        <p:spPr/>
        <p:txBody>
          <a:bodyPr/>
          <a:lstStyle/>
          <a:p>
            <a:fld id="{98C0AF0F-6F4B-4DF1-8CFD-3061A959FBDC}" type="datetime1">
              <a:rPr lang="tr-TR" smtClean="0"/>
              <a:t>15.09.2025</a:t>
            </a:fld>
            <a:endParaRPr lang="tr-TR"/>
          </a:p>
        </p:txBody>
      </p:sp>
      <p:sp>
        <p:nvSpPr>
          <p:cNvPr id="6" name="Alt Bilgi Yer Tutucusu 5">
            <a:extLst>
              <a:ext uri="{FF2B5EF4-FFF2-40B4-BE49-F238E27FC236}">
                <a16:creationId xmlns:a16="http://schemas.microsoft.com/office/drawing/2014/main" id="{C00914EB-9D8C-4D32-931E-B23433237171}"/>
              </a:ext>
            </a:extLst>
          </p:cNvPr>
          <p:cNvSpPr>
            <a:spLocks noGrp="1"/>
          </p:cNvSpPr>
          <p:nvPr>
            <p:ph type="ftr" sz="quarter" idx="11"/>
          </p:nvPr>
        </p:nvSpPr>
        <p:spPr/>
        <p:txBody>
          <a:bodyPr/>
          <a:lstStyle/>
          <a:p>
            <a:r>
              <a:rPr lang="tr-TR"/>
              <a:t>Kalite Yönetimi ve Veri Değerlendirme Uygulama ve Araştırma Merkezi (KAVDEM)</a:t>
            </a:r>
          </a:p>
        </p:txBody>
      </p:sp>
      <p:sp>
        <p:nvSpPr>
          <p:cNvPr id="7" name="Slayt Numarası Yer Tutucusu 6">
            <a:extLst>
              <a:ext uri="{FF2B5EF4-FFF2-40B4-BE49-F238E27FC236}">
                <a16:creationId xmlns:a16="http://schemas.microsoft.com/office/drawing/2014/main" id="{41C70A69-CF64-4386-B5D0-C2321FDE2AE8}"/>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30380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B2DDF4-6060-4E69-B2E1-6B131798FC4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FDF6081-217E-4B45-86D7-5E0EABB67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927138D-4D3E-4CFE-8EDE-F24B367D2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779BA291-1DA6-4203-94C3-70026D013548}"/>
              </a:ext>
            </a:extLst>
          </p:cNvPr>
          <p:cNvSpPr>
            <a:spLocks noGrp="1"/>
          </p:cNvSpPr>
          <p:nvPr>
            <p:ph type="dt" sz="half" idx="10"/>
          </p:nvPr>
        </p:nvSpPr>
        <p:spPr/>
        <p:txBody>
          <a:bodyPr/>
          <a:lstStyle/>
          <a:p>
            <a:fld id="{CD659804-AB4C-4136-A6F5-4E43C2140E15}" type="datetime1">
              <a:rPr lang="tr-TR" smtClean="0"/>
              <a:t>15.09.2025</a:t>
            </a:fld>
            <a:endParaRPr lang="tr-TR"/>
          </a:p>
        </p:txBody>
      </p:sp>
      <p:sp>
        <p:nvSpPr>
          <p:cNvPr id="6" name="Alt Bilgi Yer Tutucusu 5">
            <a:extLst>
              <a:ext uri="{FF2B5EF4-FFF2-40B4-BE49-F238E27FC236}">
                <a16:creationId xmlns:a16="http://schemas.microsoft.com/office/drawing/2014/main" id="{72CAEE84-A1D0-4E0E-85A4-29330CD07518}"/>
              </a:ext>
            </a:extLst>
          </p:cNvPr>
          <p:cNvSpPr>
            <a:spLocks noGrp="1"/>
          </p:cNvSpPr>
          <p:nvPr>
            <p:ph type="ftr" sz="quarter" idx="11"/>
          </p:nvPr>
        </p:nvSpPr>
        <p:spPr/>
        <p:txBody>
          <a:bodyPr/>
          <a:lstStyle/>
          <a:p>
            <a:r>
              <a:rPr lang="tr-TR"/>
              <a:t>Kalite Yönetimi ve Veri Değerlendirme Uygulama ve Araştırma Merkezi (KAVDEM)</a:t>
            </a:r>
          </a:p>
        </p:txBody>
      </p:sp>
      <p:sp>
        <p:nvSpPr>
          <p:cNvPr id="7" name="Slayt Numarası Yer Tutucusu 6">
            <a:extLst>
              <a:ext uri="{FF2B5EF4-FFF2-40B4-BE49-F238E27FC236}">
                <a16:creationId xmlns:a16="http://schemas.microsoft.com/office/drawing/2014/main" id="{F8F6AB1F-8963-4940-B2D3-BB9F38289A19}"/>
              </a:ext>
            </a:extLst>
          </p:cNvPr>
          <p:cNvSpPr>
            <a:spLocks noGrp="1"/>
          </p:cNvSpPr>
          <p:nvPr>
            <p:ph type="sldNum" sz="quarter" idx="12"/>
          </p:nvPr>
        </p:nvSpPr>
        <p:spPr/>
        <p:txBody>
          <a:bodyPr/>
          <a:lstStyle/>
          <a:p>
            <a:fld id="{5CB42FE9-E416-424E-90EA-9D015610E0E1}" type="slidenum">
              <a:rPr lang="tr-TR" smtClean="0"/>
              <a:t>‹#›</a:t>
            </a:fld>
            <a:endParaRPr lang="tr-TR"/>
          </a:p>
        </p:txBody>
      </p:sp>
    </p:spTree>
    <p:extLst>
      <p:ext uri="{BB962C8B-B14F-4D97-AF65-F5344CB8AC3E}">
        <p14:creationId xmlns:p14="http://schemas.microsoft.com/office/powerpoint/2010/main" val="389780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CF106D7-8A22-455A-AD4B-C524CD5C3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2A84E6E-418D-4369-8307-9F325A4DE9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6BEBAC-158B-4903-9989-41757E922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5D22B-5ED7-4E64-926A-C32C577D5A9E}" type="datetime1">
              <a:rPr lang="tr-TR" smtClean="0"/>
              <a:t>15.09.2025</a:t>
            </a:fld>
            <a:endParaRPr lang="tr-TR"/>
          </a:p>
        </p:txBody>
      </p:sp>
      <p:sp>
        <p:nvSpPr>
          <p:cNvPr id="5" name="Alt Bilgi Yer Tutucusu 4">
            <a:extLst>
              <a:ext uri="{FF2B5EF4-FFF2-40B4-BE49-F238E27FC236}">
                <a16:creationId xmlns:a16="http://schemas.microsoft.com/office/drawing/2014/main" id="{A5EBB6C3-BF7F-4306-938C-C90FD8E49E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Kalite Yönetimi ve Veri Değerlendirme Uygulama ve Araştırma Merkezi (KAVDEM)</a:t>
            </a:r>
          </a:p>
        </p:txBody>
      </p:sp>
      <p:sp>
        <p:nvSpPr>
          <p:cNvPr id="6" name="Slayt Numarası Yer Tutucusu 5">
            <a:extLst>
              <a:ext uri="{FF2B5EF4-FFF2-40B4-BE49-F238E27FC236}">
                <a16:creationId xmlns:a16="http://schemas.microsoft.com/office/drawing/2014/main" id="{09B653B9-FF3E-4574-84E0-4B3EDC31B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42FE9-E416-424E-90EA-9D015610E0E1}" type="slidenum">
              <a:rPr lang="tr-TR" smtClean="0"/>
              <a:t>‹#›</a:t>
            </a:fld>
            <a:endParaRPr lang="tr-TR"/>
          </a:p>
        </p:txBody>
      </p:sp>
    </p:spTree>
    <p:extLst>
      <p:ext uri="{BB962C8B-B14F-4D97-AF65-F5344CB8AC3E}">
        <p14:creationId xmlns:p14="http://schemas.microsoft.com/office/powerpoint/2010/main" val="1935440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ebs.pusula.pau.edu.tr/bilgigoster/Program.aspx?lng=1&amp;dzy=3&amp;br=21&amp;bl=73&amp;pr=166&amp;dm=1&amp;ps=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ebs.pusula.pau.edu.tr/bilgigoster/Program.aspx?lng=1&amp;dzy=3&amp;br=21&amp;bl=73&amp;pr=166&amp;dm=1&amp;ps=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udek.org.tr/doc/tr/MUDEK-Degerlendirme_Olcutleri_(3.0-08.11.2023).pdf"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api.medek.org.tr/file/instructions/pdf/175164132041df5fa5-2c15-441c-a50d-696a83907cba.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medek.org.tr/" TargetMode="External"/><Relationship Id="rId3" Type="http://schemas.openxmlformats.org/officeDocument/2006/relationships/hyperlink" Target="https://www.tyc.gov.tr/sayfa/ogrenme-kazanimlari-i8fb2b8b8-4b83-4f10-91d4-1344654a1900.html" TargetMode="External"/><Relationship Id="rId7" Type="http://schemas.openxmlformats.org/officeDocument/2006/relationships/hyperlink" Target="https://www.mudek.org.tr/tr/ana/ilk.shtm"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bologna.ankara.edu.tr/wp-content/uploads/sites/273/2013/03/PROGRAM-YETERL%C4%B0L%C4%B0KLER%C4%B0N%C4%B0N-BEL%C4%B0RLENMES%C4%B0.pdf" TargetMode="External"/><Relationship Id="rId5" Type="http://schemas.openxmlformats.org/officeDocument/2006/relationships/hyperlink" Target="https://kent.edu.tr/content/files/Ders%20Kazan%C4%B1mlar%C4%B1%20Yaz%C4%B1l%C4%B1rken%20Dikkat%20Edilmesi%20Gereken%20Konular.pdf" TargetMode="External"/><Relationship Id="rId4" Type="http://schemas.openxmlformats.org/officeDocument/2006/relationships/hyperlink" Target="https://bologna.ankara.edu.tr/wp-content/uploads/sites/273/2013/03/RENME-KAZANIMLARININ-BEL%C4%B0RLENMES%C4%B0.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bs.pusula.pau.edu.tr/bilgigoster/Program.aspx?lng=1&amp;dzy=3&amp;br=21&amp;bl=73&amp;pr=166&amp;dm=1&amp;ps=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E190B5F4-82CF-4AFB-9DB6-33B6E15FC931}"/>
              </a:ext>
            </a:extLst>
          </p:cNvPr>
          <p:cNvSpPr>
            <a:spLocks noGrp="1"/>
          </p:cNvSpPr>
          <p:nvPr>
            <p:ph type="ctrTitle"/>
          </p:nvPr>
        </p:nvSpPr>
        <p:spPr>
          <a:xfrm>
            <a:off x="2623056" y="3017521"/>
            <a:ext cx="6678168" cy="1670544"/>
          </a:xfrm>
        </p:spPr>
        <p:txBody>
          <a:bodyPr>
            <a:normAutofit/>
          </a:bodyPr>
          <a:lstStyle/>
          <a:p>
            <a:r>
              <a:rPr lang="tr-TR" sz="3200" b="1" dirty="0">
                <a:solidFill>
                  <a:schemeClr val="bg1"/>
                </a:solidFill>
                <a:latin typeface="Myriad Pro Black" panose="020B0803030403020204" pitchFamily="34" charset="0"/>
              </a:rPr>
              <a:t>DERS ÖĞRENME KAZANIMLARI VE PROGRAM ÇIKTILARI SAĞLAMA DÜZEYİNİN BELİRLENMESİ</a:t>
            </a:r>
            <a:endParaRPr lang="tr-TR" sz="3600" b="1" dirty="0">
              <a:solidFill>
                <a:schemeClr val="bg1"/>
              </a:solidFill>
              <a:latin typeface="Myriad Pro Black" panose="020B0803030403020204" pitchFamily="34" charset="0"/>
            </a:endParaRPr>
          </a:p>
        </p:txBody>
      </p:sp>
      <p:pic>
        <p:nvPicPr>
          <p:cNvPr id="10" name="Resim 9">
            <a:extLst>
              <a:ext uri="{FF2B5EF4-FFF2-40B4-BE49-F238E27FC236}">
                <a16:creationId xmlns:a16="http://schemas.microsoft.com/office/drawing/2014/main" id="{43257CBB-7464-4229-A4E4-4A15992330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46296" y="981512"/>
            <a:ext cx="1899408" cy="1899408"/>
          </a:xfrm>
          <a:prstGeom prst="rect">
            <a:avLst/>
          </a:prstGeom>
        </p:spPr>
      </p:pic>
      <p:sp>
        <p:nvSpPr>
          <p:cNvPr id="6" name="Unvan 1">
            <a:extLst>
              <a:ext uri="{FF2B5EF4-FFF2-40B4-BE49-F238E27FC236}">
                <a16:creationId xmlns:a16="http://schemas.microsoft.com/office/drawing/2014/main" id="{E190B5F4-82CF-4AFB-9DB6-33B6E15FC931}"/>
              </a:ext>
            </a:extLst>
          </p:cNvPr>
          <p:cNvSpPr txBox="1">
            <a:spLocks/>
          </p:cNvSpPr>
          <p:nvPr/>
        </p:nvSpPr>
        <p:spPr>
          <a:xfrm>
            <a:off x="2563368" y="5327903"/>
            <a:ext cx="6678168" cy="14236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b="1" dirty="0">
                <a:solidFill>
                  <a:schemeClr val="bg1"/>
                </a:solidFill>
                <a:latin typeface="Myriad Pro Black" panose="020B0803030403020204" pitchFamily="34" charset="0"/>
              </a:rPr>
              <a:t>Kalite Yönetimi ve Veri Değerlendirme Uygulama ve Araştırma Merkezi</a:t>
            </a:r>
            <a:br>
              <a:rPr lang="tr-TR" sz="3200" b="1" dirty="0">
                <a:solidFill>
                  <a:schemeClr val="bg1"/>
                </a:solidFill>
                <a:latin typeface="Myriad Pro Black" panose="020B0803030403020204" pitchFamily="34" charset="0"/>
              </a:rPr>
            </a:br>
            <a:r>
              <a:rPr lang="tr-TR" sz="3200" b="1" dirty="0">
                <a:solidFill>
                  <a:schemeClr val="bg1"/>
                </a:solidFill>
                <a:latin typeface="Myriad Pro Black" panose="020B0803030403020204" pitchFamily="34" charset="0"/>
              </a:rPr>
              <a:t>KAVDEM</a:t>
            </a:r>
          </a:p>
        </p:txBody>
      </p:sp>
    </p:spTree>
    <p:extLst>
      <p:ext uri="{BB962C8B-B14F-4D97-AF65-F5344CB8AC3E}">
        <p14:creationId xmlns:p14="http://schemas.microsoft.com/office/powerpoint/2010/main" val="130913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Örnek: Dokuma Makineleri Dersi Öğrenme Kazanımları</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94243" y="1183763"/>
            <a:ext cx="11203514" cy="5190237"/>
          </a:xfrm>
        </p:spPr>
        <p:txBody>
          <a:bodyPr>
            <a:normAutofit fontScale="77500" lnSpcReduction="20000"/>
          </a:bodyPr>
          <a:lstStyle/>
          <a:p>
            <a:pPr algn="just"/>
            <a:r>
              <a:rPr lang="tr-TR" b="1" dirty="0"/>
              <a:t>Bilgi</a:t>
            </a:r>
            <a:endParaRPr lang="tr-TR" dirty="0"/>
          </a:p>
          <a:p>
            <a:pPr marL="0" indent="0" algn="just">
              <a:spcAft>
                <a:spcPts val="600"/>
              </a:spcAft>
              <a:buNone/>
            </a:pPr>
            <a:r>
              <a:rPr lang="tr-TR" dirty="0"/>
              <a:t>ÖK1: Dokuma makinelerinin temel parçalarını ve çalışma prensiplerini tanımlar.</a:t>
            </a:r>
          </a:p>
          <a:p>
            <a:pPr algn="just"/>
            <a:r>
              <a:rPr lang="tr-TR" b="1" dirty="0"/>
              <a:t>Kavrama</a:t>
            </a:r>
            <a:endParaRPr lang="tr-TR" dirty="0"/>
          </a:p>
          <a:p>
            <a:pPr marL="0" indent="0" algn="just">
              <a:spcAft>
                <a:spcPts val="600"/>
              </a:spcAft>
              <a:buNone/>
            </a:pPr>
            <a:r>
              <a:rPr lang="tr-TR" dirty="0"/>
              <a:t>ÖK2: Farklı dokuma makinelerinin kullanım alanlarını ve üretim verimliliğine etkilerini açıklar.</a:t>
            </a:r>
          </a:p>
          <a:p>
            <a:pPr algn="just"/>
            <a:r>
              <a:rPr lang="tr-TR" b="1" dirty="0"/>
              <a:t>Uygulama</a:t>
            </a:r>
            <a:endParaRPr lang="tr-TR" dirty="0"/>
          </a:p>
          <a:p>
            <a:pPr marL="0" indent="0" algn="just">
              <a:spcAft>
                <a:spcPts val="600"/>
              </a:spcAft>
              <a:buNone/>
            </a:pPr>
            <a:r>
              <a:rPr lang="tr-TR" dirty="0"/>
              <a:t>ÖK3: Dokuma makinelerinin bakım, ayar ve temel arızalarının giderilmesi için gerekli işlemleri uygular.</a:t>
            </a:r>
          </a:p>
          <a:p>
            <a:pPr algn="just"/>
            <a:r>
              <a:rPr lang="tr-TR" b="1" dirty="0"/>
              <a:t>Analiz</a:t>
            </a:r>
            <a:endParaRPr lang="tr-TR" dirty="0"/>
          </a:p>
          <a:p>
            <a:pPr marL="0" indent="0" algn="just">
              <a:spcAft>
                <a:spcPts val="600"/>
              </a:spcAft>
              <a:buNone/>
            </a:pPr>
            <a:r>
              <a:rPr lang="tr-TR" dirty="0"/>
              <a:t>ÖK4: Dokuma sürecinde makine parametrelerinin kumaş kalitesine etkisini inceler.</a:t>
            </a:r>
          </a:p>
          <a:p>
            <a:pPr algn="just"/>
            <a:r>
              <a:rPr lang="tr-TR" b="1" dirty="0"/>
              <a:t>Sentez</a:t>
            </a:r>
            <a:endParaRPr lang="tr-TR" dirty="0"/>
          </a:p>
          <a:p>
            <a:pPr marL="0" indent="0" algn="just">
              <a:spcAft>
                <a:spcPts val="600"/>
              </a:spcAft>
              <a:buNone/>
            </a:pPr>
            <a:r>
              <a:rPr lang="tr-TR" dirty="0"/>
              <a:t>ÖK5: Üretim koşullarına uygun dokuma makinesi seçimini gerekçelendirerek önerir.</a:t>
            </a:r>
          </a:p>
          <a:p>
            <a:pPr algn="just"/>
            <a:r>
              <a:rPr lang="tr-TR" b="1" dirty="0"/>
              <a:t>Değerlendirme</a:t>
            </a:r>
            <a:endParaRPr lang="tr-TR" dirty="0"/>
          </a:p>
          <a:p>
            <a:pPr marL="0" indent="0" algn="just">
              <a:buNone/>
            </a:pPr>
            <a:r>
              <a:rPr lang="tr-TR" dirty="0"/>
              <a:t>ÖK6: Dokuma makinelerinin enerji verimliliği ve sürdürülebilir üretim açısından uygunluğunu değerlendirir.</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10</a:t>
            </a:fld>
            <a:endParaRPr lang="tr-TR" sz="1400" b="1" dirty="0">
              <a:solidFill>
                <a:schemeClr val="bg1"/>
              </a:solidFill>
            </a:endParaRPr>
          </a:p>
        </p:txBody>
      </p:sp>
    </p:spTree>
    <p:extLst>
      <p:ext uri="{BB962C8B-B14F-4D97-AF65-F5344CB8AC3E}">
        <p14:creationId xmlns:p14="http://schemas.microsoft.com/office/powerpoint/2010/main" val="348924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84591" y="381467"/>
            <a:ext cx="9982265" cy="720000"/>
          </a:xfrm>
        </p:spPr>
        <p:txBody>
          <a:bodyPr>
            <a:noAutofit/>
          </a:bodyPr>
          <a:lstStyle/>
          <a:p>
            <a:r>
              <a:rPr lang="tr-TR" sz="2800" b="1" dirty="0">
                <a:solidFill>
                  <a:schemeClr val="accent1"/>
                </a:solidFill>
              </a:rPr>
              <a:t>Örnek: Mekanizma Tekniği Dersi Öğrenme Kazanımları</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94243" y="1038024"/>
            <a:ext cx="11203514" cy="5399917"/>
          </a:xfrm>
        </p:spPr>
        <p:txBody>
          <a:bodyPr>
            <a:normAutofit fontScale="77500" lnSpcReduction="20000"/>
          </a:bodyPr>
          <a:lstStyle/>
          <a:p>
            <a:pPr algn="just"/>
            <a:r>
              <a:rPr lang="tr-TR" b="1" dirty="0"/>
              <a:t>Bilgi</a:t>
            </a:r>
            <a:endParaRPr lang="tr-TR" dirty="0"/>
          </a:p>
          <a:p>
            <a:pPr marL="0" indent="0" algn="just">
              <a:spcAft>
                <a:spcPts val="600"/>
              </a:spcAft>
              <a:buNone/>
            </a:pPr>
            <a:r>
              <a:rPr lang="tr-TR" dirty="0"/>
              <a:t>ÖK1: Mekanizmaların temel kavramlarını, sınıflandırmalarını ve hareket ile kuvvet iletim prensiplerini tanımlar.</a:t>
            </a:r>
          </a:p>
          <a:p>
            <a:pPr algn="just">
              <a:spcAft>
                <a:spcPts val="600"/>
              </a:spcAft>
            </a:pPr>
            <a:r>
              <a:rPr lang="tr-TR" b="1" dirty="0"/>
              <a:t>Kavrama</a:t>
            </a:r>
            <a:endParaRPr lang="tr-TR" dirty="0"/>
          </a:p>
          <a:p>
            <a:pPr marL="0" indent="0" algn="just">
              <a:spcAft>
                <a:spcPts val="600"/>
              </a:spcAft>
              <a:buNone/>
            </a:pPr>
            <a:r>
              <a:rPr lang="tr-TR" dirty="0"/>
              <a:t>ÖK2: Farklı mekanizma türlerinin (dört çubuk mekanizması, kam–takipçi, dişli mekanizmaları vb.) çalışma prensiplerini açıklar.</a:t>
            </a:r>
          </a:p>
          <a:p>
            <a:pPr algn="just">
              <a:spcAft>
                <a:spcPts val="600"/>
              </a:spcAft>
            </a:pPr>
            <a:r>
              <a:rPr lang="tr-TR" b="1" dirty="0"/>
              <a:t>Uygulama</a:t>
            </a:r>
            <a:endParaRPr lang="tr-TR" dirty="0"/>
          </a:p>
          <a:p>
            <a:pPr marL="0" indent="0">
              <a:spcAft>
                <a:spcPts val="600"/>
              </a:spcAft>
              <a:buNone/>
            </a:pPr>
            <a:r>
              <a:rPr lang="tr-TR" dirty="0"/>
              <a:t>ÖK3: Mekanizmaların konum, hız ve ivme analizlerini temel yöntemlerle uygular.</a:t>
            </a:r>
          </a:p>
          <a:p>
            <a:pPr algn="just"/>
            <a:r>
              <a:rPr lang="tr-TR" b="1" dirty="0"/>
              <a:t>Analiz</a:t>
            </a:r>
            <a:endParaRPr lang="tr-TR" dirty="0"/>
          </a:p>
          <a:p>
            <a:pPr marL="0" indent="0">
              <a:spcAft>
                <a:spcPts val="600"/>
              </a:spcAft>
              <a:buNone/>
            </a:pPr>
            <a:r>
              <a:rPr lang="tr-TR" dirty="0"/>
              <a:t>ÖK4: Karmaşık mekanizmaların kinematik analizini yapar ve hareket karakteristiklerini inceler.</a:t>
            </a:r>
          </a:p>
          <a:p>
            <a:pPr algn="just"/>
            <a:r>
              <a:rPr lang="tr-TR" b="1" dirty="0"/>
              <a:t>Sentez</a:t>
            </a:r>
            <a:endParaRPr lang="tr-TR" dirty="0"/>
          </a:p>
          <a:p>
            <a:pPr marL="0" indent="0">
              <a:spcAft>
                <a:spcPts val="600"/>
              </a:spcAft>
              <a:buNone/>
            </a:pPr>
            <a:r>
              <a:rPr lang="tr-TR" dirty="0"/>
              <a:t>ÖK5: Belirli bir hareketin elde edilmesi için uygun mekanizma tasarımı önerir.</a:t>
            </a:r>
          </a:p>
          <a:p>
            <a:pPr algn="just"/>
            <a:r>
              <a:rPr lang="tr-TR" b="1" dirty="0"/>
              <a:t>Değerlendirme</a:t>
            </a:r>
            <a:endParaRPr lang="tr-TR" dirty="0"/>
          </a:p>
          <a:p>
            <a:pPr marL="0" indent="0">
              <a:buNone/>
            </a:pPr>
            <a:r>
              <a:rPr lang="tr-TR" dirty="0"/>
              <a:t>ÖK6: Farklı mekanizma türlerini mühendislik problemlerine uygunluk açısından karşılaştırır.</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11</a:t>
            </a:fld>
            <a:endParaRPr lang="tr-TR" sz="1400" b="1" dirty="0">
              <a:solidFill>
                <a:schemeClr val="bg1"/>
              </a:solidFill>
            </a:endParaRPr>
          </a:p>
        </p:txBody>
      </p:sp>
    </p:spTree>
    <p:extLst>
      <p:ext uri="{BB962C8B-B14F-4D97-AF65-F5344CB8AC3E}">
        <p14:creationId xmlns:p14="http://schemas.microsoft.com/office/powerpoint/2010/main" val="257909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Program Yeterlilikleri</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481328"/>
            <a:ext cx="10751476" cy="4586423"/>
          </a:xfrm>
        </p:spPr>
        <p:txBody>
          <a:bodyPr>
            <a:normAutofit fontScale="92500" lnSpcReduction="10000"/>
          </a:bodyPr>
          <a:lstStyle/>
          <a:p>
            <a:pPr lvl="0" algn="just">
              <a:lnSpc>
                <a:spcPct val="150000"/>
              </a:lnSpc>
              <a:spcBef>
                <a:spcPct val="20000"/>
              </a:spcBef>
              <a:buSzPct val="115000"/>
              <a:buFont typeface="Wingdings" panose="05000000000000000000" pitchFamily="2" charset="2"/>
              <a:buChar char="Ø"/>
            </a:pPr>
            <a:r>
              <a:rPr lang="tr-TR" dirty="0"/>
              <a:t>Öğrencilerin bir programdan mezun oluncaya kadar kazanmaları gereken bilgi, beceri ve yetkinlikleri tanımlayan ifadelerdir. </a:t>
            </a:r>
          </a:p>
          <a:p>
            <a:pPr lvl="0" algn="just">
              <a:lnSpc>
                <a:spcPct val="150000"/>
              </a:lnSpc>
              <a:spcBef>
                <a:spcPct val="20000"/>
              </a:spcBef>
              <a:buSzPct val="115000"/>
              <a:buFont typeface="Wingdings" panose="05000000000000000000" pitchFamily="2" charset="2"/>
              <a:buChar char="Ø"/>
            </a:pPr>
            <a:r>
              <a:rPr lang="tr-TR" dirty="0"/>
              <a:t>Program Yeterlilikleri; </a:t>
            </a:r>
          </a:p>
          <a:p>
            <a:pPr lvl="1" algn="just">
              <a:lnSpc>
                <a:spcPct val="150000"/>
              </a:lnSpc>
              <a:spcBef>
                <a:spcPct val="20000"/>
              </a:spcBef>
              <a:buSzPct val="115000"/>
              <a:buFont typeface="Wingdings" panose="05000000000000000000" pitchFamily="2" charset="2"/>
              <a:buChar char="Ø"/>
            </a:pPr>
            <a:r>
              <a:rPr lang="tr-TR" dirty="0"/>
              <a:t>Alan yeterlilikleri </a:t>
            </a:r>
          </a:p>
          <a:p>
            <a:pPr lvl="1" algn="just">
              <a:lnSpc>
                <a:spcPct val="150000"/>
              </a:lnSpc>
              <a:spcBef>
                <a:spcPct val="20000"/>
              </a:spcBef>
              <a:buSzPct val="115000"/>
              <a:buFont typeface="Wingdings" panose="05000000000000000000" pitchFamily="2" charset="2"/>
              <a:buChar char="Ø"/>
            </a:pPr>
            <a:r>
              <a:rPr lang="tr-TR" dirty="0"/>
              <a:t>Eğitim amaçlarını karşılayan program yeterlilikleri, </a:t>
            </a:r>
          </a:p>
          <a:p>
            <a:pPr lvl="1" algn="just">
              <a:lnSpc>
                <a:spcPct val="150000"/>
              </a:lnSpc>
              <a:spcBef>
                <a:spcPct val="20000"/>
              </a:spcBef>
              <a:buSzPct val="115000"/>
              <a:buFont typeface="Wingdings" panose="05000000000000000000" pitchFamily="2" charset="2"/>
              <a:buChar char="Ø"/>
            </a:pPr>
            <a:r>
              <a:rPr lang="tr-TR" dirty="0"/>
              <a:t>ve Programda yer alan derslerin; amaç ve hedefleri ile öğrenme kazanımları göz önüne alınarak belirlenir.</a:t>
            </a:r>
          </a:p>
          <a:p>
            <a:pPr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Program yeterlilikleri öğrenme kazanımları ile ilişkili olmalıdır. [4]</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12</a:t>
            </a:fld>
            <a:endParaRPr lang="tr-TR" sz="1400" b="1" dirty="0">
              <a:solidFill>
                <a:schemeClr val="bg1"/>
              </a:solidFill>
            </a:endParaRPr>
          </a:p>
        </p:txBody>
      </p:sp>
    </p:spTree>
    <p:extLst>
      <p:ext uri="{BB962C8B-B14F-4D97-AF65-F5344CB8AC3E}">
        <p14:creationId xmlns:p14="http://schemas.microsoft.com/office/powerpoint/2010/main" val="222917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415655"/>
          </a:xfrm>
        </p:spPr>
        <p:txBody>
          <a:bodyPr>
            <a:noAutofit/>
          </a:bodyPr>
          <a:lstStyle/>
          <a:p>
            <a:r>
              <a:rPr lang="tr-TR" sz="2800" b="1" dirty="0">
                <a:solidFill>
                  <a:schemeClr val="accent1"/>
                </a:solidFill>
              </a:rPr>
              <a:t>Program Yeterlilikleri (Örnek: Tekstil Mühendisliği Bölümü)</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13</a:t>
            </a:fld>
            <a:endParaRPr lang="tr-TR" sz="1400" b="1" dirty="0">
              <a:solidFill>
                <a:schemeClr val="bg1"/>
              </a:solidFill>
            </a:endParaRPr>
          </a:p>
        </p:txBody>
      </p:sp>
      <p:pic>
        <p:nvPicPr>
          <p:cNvPr id="3" name="İçerik Yer Tutucusu 2"/>
          <p:cNvPicPr>
            <a:picLocks noGrp="1" noChangeAspect="1"/>
          </p:cNvPicPr>
          <p:nvPr>
            <p:ph idx="1"/>
          </p:nvPr>
        </p:nvPicPr>
        <p:blipFill>
          <a:blip r:embed="rId3"/>
          <a:stretch>
            <a:fillRect/>
          </a:stretch>
        </p:blipFill>
        <p:spPr>
          <a:xfrm>
            <a:off x="258696" y="998290"/>
            <a:ext cx="11736631" cy="4999838"/>
          </a:xfrm>
          <a:prstGeom prst="rect">
            <a:avLst/>
          </a:prstGeom>
        </p:spPr>
      </p:pic>
      <p:sp>
        <p:nvSpPr>
          <p:cNvPr id="2" name="Dikdörtgen 1">
            <a:extLst>
              <a:ext uri="{FF2B5EF4-FFF2-40B4-BE49-F238E27FC236}">
                <a16:creationId xmlns:a16="http://schemas.microsoft.com/office/drawing/2014/main" id="{52944287-EDB8-4C52-B11A-366BC7990E9B}"/>
              </a:ext>
            </a:extLst>
          </p:cNvPr>
          <p:cNvSpPr/>
          <p:nvPr/>
        </p:nvSpPr>
        <p:spPr>
          <a:xfrm>
            <a:off x="717855" y="6050994"/>
            <a:ext cx="10818312" cy="369332"/>
          </a:xfrm>
          <a:prstGeom prst="rect">
            <a:avLst/>
          </a:prstGeom>
        </p:spPr>
        <p:txBody>
          <a:bodyPr wrap="square">
            <a:spAutoFit/>
          </a:bodyPr>
          <a:lstStyle/>
          <a:p>
            <a:r>
              <a:rPr lang="tr-TR" dirty="0">
                <a:hlinkClick r:id="rId4"/>
              </a:rPr>
              <a:t>https://ebs.pusula.pau.edu.tr/bilgigoster/Program.aspx?lng=1&amp;dzy=3&amp;br=21&amp;bl=73&amp;pr=166&amp;dm=1&amp;ps=0</a:t>
            </a:r>
            <a:r>
              <a:rPr lang="tr-TR" dirty="0"/>
              <a:t> </a:t>
            </a:r>
          </a:p>
        </p:txBody>
      </p:sp>
    </p:spTree>
    <p:extLst>
      <p:ext uri="{BB962C8B-B14F-4D97-AF65-F5344CB8AC3E}">
        <p14:creationId xmlns:p14="http://schemas.microsoft.com/office/powerpoint/2010/main" val="271673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582003" y="459099"/>
            <a:ext cx="9982265" cy="720000"/>
          </a:xfrm>
        </p:spPr>
        <p:txBody>
          <a:bodyPr>
            <a:noAutofit/>
          </a:bodyPr>
          <a:lstStyle/>
          <a:p>
            <a:r>
              <a:rPr lang="tr-TR" sz="2800" b="1" dirty="0">
                <a:solidFill>
                  <a:schemeClr val="accent1"/>
                </a:solidFill>
              </a:rPr>
              <a:t>Öğrenme Kazanımları-Program Yeterlilikleri İlişkisi</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14</a:t>
            </a:fld>
            <a:endParaRPr lang="tr-TR" sz="1400" b="1" dirty="0">
              <a:solidFill>
                <a:schemeClr val="bg1"/>
              </a:solidFill>
            </a:endParaRPr>
          </a:p>
        </p:txBody>
      </p:sp>
      <p:pic>
        <p:nvPicPr>
          <p:cNvPr id="3" name="Resim 2"/>
          <p:cNvPicPr>
            <a:picLocks noChangeAspect="1"/>
          </p:cNvPicPr>
          <p:nvPr/>
        </p:nvPicPr>
        <p:blipFill>
          <a:blip r:embed="rId3"/>
          <a:stretch>
            <a:fillRect/>
          </a:stretch>
        </p:blipFill>
        <p:spPr>
          <a:xfrm>
            <a:off x="1627732" y="976959"/>
            <a:ext cx="8758178" cy="5096266"/>
          </a:xfrm>
          <a:prstGeom prst="rect">
            <a:avLst/>
          </a:prstGeom>
        </p:spPr>
      </p:pic>
      <p:sp>
        <p:nvSpPr>
          <p:cNvPr id="8" name="Dikdörtgen 7">
            <a:extLst>
              <a:ext uri="{FF2B5EF4-FFF2-40B4-BE49-F238E27FC236}">
                <a16:creationId xmlns:a16="http://schemas.microsoft.com/office/drawing/2014/main" id="{133E4734-2C96-4383-82C6-155E9F9DAFAC}"/>
              </a:ext>
            </a:extLst>
          </p:cNvPr>
          <p:cNvSpPr/>
          <p:nvPr/>
        </p:nvSpPr>
        <p:spPr>
          <a:xfrm>
            <a:off x="717855" y="6050994"/>
            <a:ext cx="10818312" cy="369332"/>
          </a:xfrm>
          <a:prstGeom prst="rect">
            <a:avLst/>
          </a:prstGeom>
        </p:spPr>
        <p:txBody>
          <a:bodyPr wrap="square">
            <a:spAutoFit/>
          </a:bodyPr>
          <a:lstStyle/>
          <a:p>
            <a:r>
              <a:rPr lang="tr-TR" dirty="0">
                <a:hlinkClick r:id="rId4"/>
              </a:rPr>
              <a:t>https://ebs.pusula.pau.edu.tr/bilgigoster/Program.aspx?lng=1&amp;dzy=3&amp;br=21&amp;bl=73&amp;pr=166&amp;dm=1&amp;ps=0</a:t>
            </a:r>
            <a:r>
              <a:rPr lang="tr-TR" dirty="0"/>
              <a:t> </a:t>
            </a:r>
          </a:p>
        </p:txBody>
      </p:sp>
    </p:spTree>
    <p:extLst>
      <p:ext uri="{BB962C8B-B14F-4D97-AF65-F5344CB8AC3E}">
        <p14:creationId xmlns:p14="http://schemas.microsoft.com/office/powerpoint/2010/main" val="313451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Program Akreditasyonu ile İlişkisi</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481328"/>
            <a:ext cx="10751476" cy="4586423"/>
          </a:xfrm>
        </p:spPr>
        <p:txBody>
          <a:bodyPr>
            <a:normAutofit fontScale="77500" lnSpcReduction="20000"/>
          </a:bodyPr>
          <a:lstStyle/>
          <a:p>
            <a:pPr lvl="0" algn="just">
              <a:lnSpc>
                <a:spcPct val="150000"/>
              </a:lnSpc>
              <a:spcBef>
                <a:spcPct val="20000"/>
              </a:spcBef>
              <a:buSzPct val="115000"/>
              <a:buFont typeface="Wingdings" panose="05000000000000000000" pitchFamily="2" charset="2"/>
              <a:buChar char="Ø"/>
            </a:pPr>
            <a:r>
              <a:rPr lang="tr-TR" dirty="0"/>
              <a:t>Eğitim öğretim amaçlarına ulaşabilmek için gerekli bilgi, beceri ve yetkinlik bileşenlerini kapsayan ders kazanımları ve program çıktıları olmalı ve bu çıktılar ilgili akreditasyon kuruluşunun Program Çıktılarının tümünü karşılamalıdır. </a:t>
            </a:r>
          </a:p>
          <a:p>
            <a:pPr lvl="0" algn="just">
              <a:lnSpc>
                <a:spcPct val="150000"/>
              </a:lnSpc>
              <a:spcBef>
                <a:spcPct val="20000"/>
              </a:spcBef>
              <a:buSzPct val="115000"/>
              <a:buFont typeface="Wingdings" panose="05000000000000000000" pitchFamily="2" charset="2"/>
              <a:buChar char="Ø"/>
            </a:pPr>
            <a:r>
              <a:rPr lang="tr-TR" dirty="0"/>
              <a:t>Program </a:t>
            </a:r>
            <a:r>
              <a:rPr lang="tr-TR" b="1" dirty="0"/>
              <a:t>çıktılarının sağlanma düzeyini dönemsel olarak belirlemek ve belgelemek için kullanılan bir ölçme ve değerlendirme süreci </a:t>
            </a:r>
            <a:r>
              <a:rPr lang="tr-TR" dirty="0"/>
              <a:t>oluşturulmuş ve işletiliyor olmalıdır.</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Akreditasyon kuruluşlarında genel program çıktıları ve programa özgü çıktılar yer almaktadır.</a:t>
            </a:r>
          </a:p>
          <a:p>
            <a:pPr marL="0" lvl="0" indent="0" algn="just">
              <a:lnSpc>
                <a:spcPct val="150000"/>
              </a:lnSpc>
              <a:spcBef>
                <a:spcPct val="20000"/>
              </a:spcBef>
              <a:buSzPct val="115000"/>
              <a:buNone/>
            </a:pPr>
            <a:r>
              <a:rPr lang="tr-TR" dirty="0">
                <a:solidFill>
                  <a:schemeClr val="tx1">
                    <a:lumMod val="85000"/>
                    <a:lumOff val="15000"/>
                  </a:schemeClr>
                </a:solidFill>
              </a:rPr>
              <a:t>[5,6]					</a:t>
            </a:r>
            <a:r>
              <a:rPr lang="tr-TR" dirty="0">
                <a:solidFill>
                  <a:schemeClr val="tx1">
                    <a:lumMod val="85000"/>
                    <a:lumOff val="15000"/>
                  </a:schemeClr>
                </a:solidFill>
                <a:hlinkClick r:id="rId3"/>
              </a:rPr>
              <a:t>MÜDEK</a:t>
            </a:r>
            <a:r>
              <a:rPr lang="tr-TR" dirty="0">
                <a:solidFill>
                  <a:schemeClr val="tx1">
                    <a:lumMod val="85000"/>
                    <a:lumOff val="15000"/>
                  </a:schemeClr>
                </a:solidFill>
              </a:rPr>
              <a:t>     </a:t>
            </a:r>
            <a:r>
              <a:rPr lang="tr-TR" dirty="0">
                <a:solidFill>
                  <a:schemeClr val="tx1">
                    <a:lumMod val="85000"/>
                    <a:lumOff val="15000"/>
                  </a:schemeClr>
                </a:solidFill>
                <a:hlinkClick r:id="rId4"/>
              </a:rPr>
              <a:t>MEDEK</a:t>
            </a:r>
            <a:endParaRPr lang="tr-TR" dirty="0">
              <a:solidFill>
                <a:schemeClr val="tx1">
                  <a:lumMod val="85000"/>
                  <a:lumOff val="15000"/>
                </a:schemeClr>
              </a:solidFill>
            </a:endParaRP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15</a:t>
            </a:fld>
            <a:endParaRPr lang="tr-TR" sz="1400" b="1" dirty="0">
              <a:solidFill>
                <a:schemeClr val="bg1"/>
              </a:solidFill>
            </a:endParaRPr>
          </a:p>
        </p:txBody>
      </p:sp>
    </p:spTree>
    <p:extLst>
      <p:ext uri="{BB962C8B-B14F-4D97-AF65-F5344CB8AC3E}">
        <p14:creationId xmlns:p14="http://schemas.microsoft.com/office/powerpoint/2010/main" val="55122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16</a:t>
            </a:fld>
            <a:endParaRPr lang="tr-TR" sz="1400" b="1" dirty="0">
              <a:solidFill>
                <a:schemeClr val="bg1"/>
              </a:solidFill>
            </a:endParaRPr>
          </a:p>
        </p:txBody>
      </p:sp>
      <p:pic>
        <p:nvPicPr>
          <p:cNvPr id="8" name="Resim 7">
            <a:extLst>
              <a:ext uri="{FF2B5EF4-FFF2-40B4-BE49-F238E27FC236}">
                <a16:creationId xmlns:a16="http://schemas.microsoft.com/office/drawing/2014/main" id="{5CDFB1A0-7AFF-4C05-9A46-71C86B1D88BB}"/>
              </a:ext>
            </a:extLst>
          </p:cNvPr>
          <p:cNvPicPr>
            <a:picLocks noChangeAspect="1"/>
          </p:cNvPicPr>
          <p:nvPr/>
        </p:nvPicPr>
        <p:blipFill>
          <a:blip r:embed="rId3"/>
          <a:stretch>
            <a:fillRect/>
          </a:stretch>
        </p:blipFill>
        <p:spPr>
          <a:xfrm>
            <a:off x="392324" y="447410"/>
            <a:ext cx="10856049" cy="5822790"/>
          </a:xfrm>
          <a:prstGeom prst="rect">
            <a:avLst/>
          </a:prstGeom>
        </p:spPr>
      </p:pic>
      <p:sp>
        <p:nvSpPr>
          <p:cNvPr id="2" name="Metin kutusu 1">
            <a:extLst>
              <a:ext uri="{FF2B5EF4-FFF2-40B4-BE49-F238E27FC236}">
                <a16:creationId xmlns:a16="http://schemas.microsoft.com/office/drawing/2014/main" id="{AE71C216-DB6A-45E2-AD1A-38F99B1688E4}"/>
              </a:ext>
            </a:extLst>
          </p:cNvPr>
          <p:cNvSpPr txBox="1"/>
          <p:nvPr/>
        </p:nvSpPr>
        <p:spPr>
          <a:xfrm>
            <a:off x="11300131" y="5954440"/>
            <a:ext cx="471604" cy="400110"/>
          </a:xfrm>
          <a:prstGeom prst="rect">
            <a:avLst/>
          </a:prstGeom>
          <a:noFill/>
        </p:spPr>
        <p:txBody>
          <a:bodyPr wrap="none" rtlCol="0">
            <a:spAutoFit/>
          </a:bodyPr>
          <a:lstStyle/>
          <a:p>
            <a:r>
              <a:rPr lang="tr-TR" sz="2000" dirty="0"/>
              <a:t>[5]</a:t>
            </a:r>
          </a:p>
        </p:txBody>
      </p:sp>
    </p:spTree>
    <p:extLst>
      <p:ext uri="{BB962C8B-B14F-4D97-AF65-F5344CB8AC3E}">
        <p14:creationId xmlns:p14="http://schemas.microsoft.com/office/powerpoint/2010/main" val="428221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17</a:t>
            </a:fld>
            <a:endParaRPr lang="tr-TR" sz="1400" b="1" dirty="0">
              <a:solidFill>
                <a:schemeClr val="bg1"/>
              </a:solidFill>
            </a:endParaRPr>
          </a:p>
        </p:txBody>
      </p:sp>
      <p:pic>
        <p:nvPicPr>
          <p:cNvPr id="2" name="Resim 1">
            <a:extLst>
              <a:ext uri="{FF2B5EF4-FFF2-40B4-BE49-F238E27FC236}">
                <a16:creationId xmlns:a16="http://schemas.microsoft.com/office/drawing/2014/main" id="{E861319F-78B3-4B58-96CD-7A6F38730D8D}"/>
              </a:ext>
            </a:extLst>
          </p:cNvPr>
          <p:cNvPicPr>
            <a:picLocks noChangeAspect="1"/>
          </p:cNvPicPr>
          <p:nvPr/>
        </p:nvPicPr>
        <p:blipFill>
          <a:blip r:embed="rId3"/>
          <a:stretch>
            <a:fillRect/>
          </a:stretch>
        </p:blipFill>
        <p:spPr>
          <a:xfrm>
            <a:off x="478141" y="2543023"/>
            <a:ext cx="10939581" cy="2929982"/>
          </a:xfrm>
          <a:prstGeom prst="rect">
            <a:avLst/>
          </a:prstGeom>
        </p:spPr>
      </p:pic>
      <p:sp>
        <p:nvSpPr>
          <p:cNvPr id="3" name="Dikdörtgen 2">
            <a:extLst>
              <a:ext uri="{FF2B5EF4-FFF2-40B4-BE49-F238E27FC236}">
                <a16:creationId xmlns:a16="http://schemas.microsoft.com/office/drawing/2014/main" id="{6C2F0E76-DFCD-4207-9195-731B61E0F997}"/>
              </a:ext>
            </a:extLst>
          </p:cNvPr>
          <p:cNvSpPr/>
          <p:nvPr/>
        </p:nvSpPr>
        <p:spPr>
          <a:xfrm>
            <a:off x="1259021" y="830655"/>
            <a:ext cx="9788935" cy="1200329"/>
          </a:xfrm>
          <a:prstGeom prst="rect">
            <a:avLst/>
          </a:prstGeom>
        </p:spPr>
        <p:txBody>
          <a:bodyPr wrap="square">
            <a:spAutoFit/>
          </a:bodyPr>
          <a:lstStyle/>
          <a:p>
            <a:r>
              <a:rPr lang="tr-TR" sz="2400" b="1" dirty="0"/>
              <a:t>Programa Özgü Ölçütler </a:t>
            </a:r>
          </a:p>
          <a:p>
            <a:r>
              <a:rPr lang="tr-TR" sz="2400" dirty="0"/>
              <a:t>Program eğitim planında yer alan dersler, ölçme-değerlendirme yöntemleri aracılığıyla programa özgü ölçütleri sağlamalıdır.</a:t>
            </a:r>
          </a:p>
        </p:txBody>
      </p:sp>
      <p:sp>
        <p:nvSpPr>
          <p:cNvPr id="8" name="Metin kutusu 7">
            <a:extLst>
              <a:ext uri="{FF2B5EF4-FFF2-40B4-BE49-F238E27FC236}">
                <a16:creationId xmlns:a16="http://schemas.microsoft.com/office/drawing/2014/main" id="{33D5AD81-008D-4B1E-A833-F5E8D9A120F6}"/>
              </a:ext>
            </a:extLst>
          </p:cNvPr>
          <p:cNvSpPr txBox="1"/>
          <p:nvPr/>
        </p:nvSpPr>
        <p:spPr>
          <a:xfrm>
            <a:off x="10946118" y="5784989"/>
            <a:ext cx="471604" cy="400110"/>
          </a:xfrm>
          <a:prstGeom prst="rect">
            <a:avLst/>
          </a:prstGeom>
          <a:noFill/>
        </p:spPr>
        <p:txBody>
          <a:bodyPr wrap="none" rtlCol="0">
            <a:spAutoFit/>
          </a:bodyPr>
          <a:lstStyle/>
          <a:p>
            <a:r>
              <a:rPr lang="tr-TR" sz="2000" dirty="0"/>
              <a:t>[5]</a:t>
            </a:r>
          </a:p>
        </p:txBody>
      </p:sp>
    </p:spTree>
    <p:extLst>
      <p:ext uri="{BB962C8B-B14F-4D97-AF65-F5344CB8AC3E}">
        <p14:creationId xmlns:p14="http://schemas.microsoft.com/office/powerpoint/2010/main" val="236192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703458" y="402742"/>
            <a:ext cx="9982265" cy="720000"/>
          </a:xfrm>
        </p:spPr>
        <p:txBody>
          <a:bodyPr>
            <a:noAutofit/>
          </a:bodyPr>
          <a:lstStyle/>
          <a:p>
            <a:r>
              <a:rPr lang="tr-TR" sz="2800" b="1" dirty="0">
                <a:solidFill>
                  <a:schemeClr val="accent1"/>
                </a:solidFill>
              </a:rPr>
              <a:t>Değerlendirme</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122744"/>
            <a:ext cx="10751476" cy="5370129"/>
          </a:xfrm>
        </p:spPr>
        <p:txBody>
          <a:bodyPr>
            <a:normAutofit fontScale="77500" lnSpcReduction="20000"/>
          </a:bodyPr>
          <a:lstStyle/>
          <a:p>
            <a:pPr lvl="0" algn="just">
              <a:lnSpc>
                <a:spcPct val="150000"/>
              </a:lnSpc>
              <a:spcBef>
                <a:spcPct val="20000"/>
              </a:spcBef>
              <a:buSzPct val="115000"/>
              <a:buFont typeface="Wingdings" panose="05000000000000000000" pitchFamily="2" charset="2"/>
              <a:buChar char="Ø"/>
            </a:pPr>
            <a:r>
              <a:rPr lang="tr-TR" dirty="0"/>
              <a:t>Değerlendirme izleme (biçimlendirici) ve son değerlendirme olarak tanımlanır. </a:t>
            </a:r>
          </a:p>
          <a:p>
            <a:pPr lvl="0" algn="just">
              <a:lnSpc>
                <a:spcPct val="150000"/>
              </a:lnSpc>
              <a:spcBef>
                <a:spcPct val="20000"/>
              </a:spcBef>
              <a:buSzPct val="115000"/>
              <a:buFont typeface="Wingdings" panose="05000000000000000000" pitchFamily="2" charset="2"/>
              <a:buChar char="Ø"/>
            </a:pPr>
            <a:r>
              <a:rPr lang="tr-TR" dirty="0"/>
              <a:t>İzleme değerlendirmesi öğrenme amaçlıdır. Öğretim elemanını ve öğrenciyi de gelişimi hakkında bilgilendirir. Dönüt verebilir. </a:t>
            </a:r>
          </a:p>
          <a:p>
            <a:pPr lvl="0" algn="just">
              <a:lnSpc>
                <a:spcPct val="150000"/>
              </a:lnSpc>
              <a:spcBef>
                <a:spcPct val="20000"/>
              </a:spcBef>
              <a:buSzPct val="115000"/>
              <a:buFont typeface="Wingdings" panose="05000000000000000000" pitchFamily="2" charset="2"/>
              <a:buChar char="Ø"/>
            </a:pPr>
            <a:r>
              <a:rPr lang="tr-TR" dirty="0"/>
              <a:t>Son değerlendirme bir notun belirlenmesini sağlar ve öğrencinin performansını gösterir.</a:t>
            </a:r>
          </a:p>
          <a:p>
            <a:pPr lvl="0" algn="just">
              <a:lnSpc>
                <a:spcPct val="150000"/>
              </a:lnSpc>
              <a:spcBef>
                <a:spcPct val="20000"/>
              </a:spcBef>
              <a:buSzPct val="115000"/>
              <a:buFont typeface="Wingdings" panose="05000000000000000000" pitchFamily="2" charset="2"/>
              <a:buChar char="Ø"/>
            </a:pPr>
            <a:r>
              <a:rPr lang="tr-TR" dirty="0"/>
              <a:t>Kullandığımız/seçtiğimiz değerlendirme yönteminin öğrenme kazanımlarının başarıya ulaşıp ulaşmadığını gösterebilir nitelikte olması gerekir.</a:t>
            </a:r>
          </a:p>
          <a:p>
            <a:pPr lvl="0" algn="just">
              <a:lnSpc>
                <a:spcPct val="150000"/>
              </a:lnSpc>
              <a:spcBef>
                <a:spcPct val="20000"/>
              </a:spcBef>
              <a:buSzPct val="115000"/>
              <a:buFont typeface="Wingdings" panose="05000000000000000000" pitchFamily="2" charset="2"/>
              <a:buChar char="Ø"/>
            </a:pPr>
            <a:r>
              <a:rPr lang="tr-TR" dirty="0"/>
              <a:t>Örneğin sınıfta bir öğrencinin sunum yapması biçimlendirici değerlendirme için örnek olabilir. Bu öğrencilerin bilgisini, araştırma yapma, konuşma ve organizasyon yapma becerilerini arttırır.</a:t>
            </a:r>
          </a:p>
          <a:p>
            <a:pPr lvl="0" algn="just">
              <a:lnSpc>
                <a:spcPct val="150000"/>
              </a:lnSpc>
              <a:spcBef>
                <a:spcPct val="20000"/>
              </a:spcBef>
              <a:buSzPct val="115000"/>
              <a:buFont typeface="Wingdings" panose="05000000000000000000" pitchFamily="2" charset="2"/>
              <a:buChar char="Ø"/>
            </a:pPr>
            <a:r>
              <a:rPr lang="tr-TR" dirty="0"/>
              <a:t> Öğrenciye sadece not verilmesi, onun performansı hakkında geri dönüt vermemektedir. Puanlama kriterleri oluşturmak gerekmektedir. [2]</a:t>
            </a:r>
            <a:endParaRPr lang="tr-TR" dirty="0">
              <a:solidFill>
                <a:schemeClr val="tx1">
                  <a:lumMod val="85000"/>
                  <a:lumOff val="15000"/>
                </a:schemeClr>
              </a:solidFill>
            </a:endParaRP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18</a:t>
            </a:fld>
            <a:endParaRPr lang="tr-TR" sz="1400" b="1" dirty="0">
              <a:solidFill>
                <a:schemeClr val="bg1"/>
              </a:solidFill>
            </a:endParaRPr>
          </a:p>
        </p:txBody>
      </p:sp>
    </p:spTree>
    <p:extLst>
      <p:ext uri="{BB962C8B-B14F-4D97-AF65-F5344CB8AC3E}">
        <p14:creationId xmlns:p14="http://schemas.microsoft.com/office/powerpoint/2010/main" val="3080006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Ölçme Araçları</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481328"/>
            <a:ext cx="10751476" cy="4586423"/>
          </a:xfrm>
        </p:spPr>
        <p:txBody>
          <a:bodyPr>
            <a:normAutofit/>
          </a:bodyPr>
          <a:lstStyle/>
          <a:p>
            <a:pPr lvl="0" algn="just">
              <a:lnSpc>
                <a:spcPct val="150000"/>
              </a:lnSpc>
              <a:spcBef>
                <a:spcPct val="20000"/>
              </a:spcBef>
              <a:buSzPct val="115000"/>
              <a:buFont typeface="Wingdings" panose="05000000000000000000" pitchFamily="2" charset="2"/>
              <a:buChar char="Ø"/>
            </a:pPr>
            <a:r>
              <a:rPr lang="tr-TR" b="1" dirty="0"/>
              <a:t>Doğrudan ölçme araçları; </a:t>
            </a:r>
            <a:r>
              <a:rPr lang="tr-TR" dirty="0"/>
              <a:t>yazılı sınavlar, proje çalışması, dosyalar, ayrıntılı puanlama teknikleri, tezler, yansıtıcı günlükler, performans değerlendirme.</a:t>
            </a:r>
          </a:p>
          <a:p>
            <a:pPr lvl="0" algn="just">
              <a:lnSpc>
                <a:spcPct val="150000"/>
              </a:lnSpc>
              <a:spcBef>
                <a:spcPct val="20000"/>
              </a:spcBef>
              <a:buSzPct val="115000"/>
              <a:buFont typeface="Wingdings" panose="05000000000000000000" pitchFamily="2" charset="2"/>
              <a:buChar char="Ø"/>
            </a:pPr>
            <a:r>
              <a:rPr lang="tr-TR" b="1" dirty="0"/>
              <a:t>Dolaylı ölçme araçları; </a:t>
            </a:r>
            <a:r>
              <a:rPr lang="tr-TR" dirty="0"/>
              <a:t>işveren anketleri, benzer kurumlar arası karşılaştırma, mezun anketleri, sınıfta kalma oranları, müfredatın analizi vb. [2]</a:t>
            </a:r>
            <a:endParaRPr lang="tr-TR" dirty="0">
              <a:solidFill>
                <a:schemeClr val="tx1">
                  <a:lumMod val="85000"/>
                  <a:lumOff val="15000"/>
                </a:schemeClr>
              </a:solidFill>
            </a:endParaRP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19</a:t>
            </a:fld>
            <a:endParaRPr lang="tr-TR" sz="1400" b="1" dirty="0">
              <a:solidFill>
                <a:schemeClr val="bg1"/>
              </a:solidFill>
            </a:endParaRPr>
          </a:p>
        </p:txBody>
      </p:sp>
    </p:spTree>
    <p:extLst>
      <p:ext uri="{BB962C8B-B14F-4D97-AF65-F5344CB8AC3E}">
        <p14:creationId xmlns:p14="http://schemas.microsoft.com/office/powerpoint/2010/main" val="281560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Sunum Başlıkları</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263820"/>
            <a:ext cx="11027600" cy="5011545"/>
          </a:xfrm>
        </p:spPr>
        <p:txBody>
          <a:bodyPr>
            <a:noAutofit/>
          </a:bodyPr>
          <a:lstStyle/>
          <a:p>
            <a:pPr marL="0" lvl="0" indent="0" algn="just">
              <a:lnSpc>
                <a:spcPct val="150000"/>
              </a:lnSpc>
              <a:spcBef>
                <a:spcPct val="20000"/>
              </a:spcBef>
              <a:buSzPct val="115000"/>
              <a:buNone/>
            </a:pPr>
            <a:r>
              <a:rPr lang="tr-TR" sz="2200" dirty="0"/>
              <a:t>1) Öğrenme Kazanımları Tanımı</a:t>
            </a:r>
          </a:p>
          <a:p>
            <a:pPr marL="0" lvl="0" indent="0" algn="just">
              <a:lnSpc>
                <a:spcPct val="150000"/>
              </a:lnSpc>
              <a:spcBef>
                <a:spcPct val="20000"/>
              </a:spcBef>
              <a:buSzPct val="115000"/>
              <a:buNone/>
            </a:pPr>
            <a:r>
              <a:rPr lang="tr-TR" sz="2200" dirty="0"/>
              <a:t>2) Öğrenme Kazanımları Belirlenirken Dikkat Edilecek Noktalar</a:t>
            </a:r>
          </a:p>
          <a:p>
            <a:pPr marL="0" lvl="0" indent="0" algn="just">
              <a:lnSpc>
                <a:spcPct val="150000"/>
              </a:lnSpc>
              <a:spcBef>
                <a:spcPct val="20000"/>
              </a:spcBef>
              <a:buSzPct val="115000"/>
              <a:buNone/>
            </a:pPr>
            <a:r>
              <a:rPr lang="tr-TR" sz="2200" dirty="0">
                <a:solidFill>
                  <a:schemeClr val="tx1">
                    <a:lumMod val="85000"/>
                    <a:lumOff val="15000"/>
                  </a:schemeClr>
                </a:solidFill>
              </a:rPr>
              <a:t>3) Öğrenme Kazanımı Örnek</a:t>
            </a:r>
          </a:p>
          <a:p>
            <a:pPr marL="0" lvl="0" indent="0" algn="just">
              <a:lnSpc>
                <a:spcPct val="150000"/>
              </a:lnSpc>
              <a:spcBef>
                <a:spcPct val="20000"/>
              </a:spcBef>
              <a:buSzPct val="115000"/>
              <a:buNone/>
            </a:pPr>
            <a:r>
              <a:rPr lang="tr-TR" sz="2200" dirty="0"/>
              <a:t>4) Program Yeterlilikleri Tanımı</a:t>
            </a:r>
          </a:p>
          <a:p>
            <a:pPr marL="0" lvl="0" indent="0" algn="just">
              <a:lnSpc>
                <a:spcPct val="150000"/>
              </a:lnSpc>
              <a:spcBef>
                <a:spcPct val="20000"/>
              </a:spcBef>
              <a:buSzPct val="115000"/>
              <a:buNone/>
            </a:pPr>
            <a:r>
              <a:rPr lang="tr-TR" sz="2200" dirty="0"/>
              <a:t>5) Program Yeterliliği Örnek</a:t>
            </a:r>
          </a:p>
          <a:p>
            <a:pPr marL="0" lvl="0" indent="0" algn="just">
              <a:lnSpc>
                <a:spcPct val="150000"/>
              </a:lnSpc>
              <a:spcBef>
                <a:spcPct val="20000"/>
              </a:spcBef>
              <a:buSzPct val="115000"/>
              <a:buNone/>
            </a:pPr>
            <a:r>
              <a:rPr lang="tr-TR" sz="2200" dirty="0">
                <a:solidFill>
                  <a:schemeClr val="tx1">
                    <a:lumMod val="85000"/>
                    <a:lumOff val="15000"/>
                  </a:schemeClr>
                </a:solidFill>
              </a:rPr>
              <a:t>6) Öğrenme Kazanımı ve Program Yeterlilikleri İlişkisi</a:t>
            </a:r>
          </a:p>
          <a:p>
            <a:pPr marL="0" lvl="0" indent="0" algn="just">
              <a:lnSpc>
                <a:spcPct val="150000"/>
              </a:lnSpc>
              <a:spcBef>
                <a:spcPct val="20000"/>
              </a:spcBef>
              <a:buSzPct val="115000"/>
              <a:buNone/>
            </a:pPr>
            <a:r>
              <a:rPr lang="tr-TR" sz="2200" dirty="0">
                <a:solidFill>
                  <a:schemeClr val="tx1">
                    <a:lumMod val="85000"/>
                    <a:lumOff val="15000"/>
                  </a:schemeClr>
                </a:solidFill>
              </a:rPr>
              <a:t>7) Program Akreditasyon Gereklilikleri</a:t>
            </a:r>
          </a:p>
          <a:p>
            <a:pPr marL="0" lvl="0" indent="0" algn="just">
              <a:lnSpc>
                <a:spcPct val="150000"/>
              </a:lnSpc>
              <a:spcBef>
                <a:spcPct val="20000"/>
              </a:spcBef>
              <a:buSzPct val="115000"/>
              <a:buNone/>
            </a:pPr>
            <a:r>
              <a:rPr lang="tr-TR" sz="2200" dirty="0">
                <a:solidFill>
                  <a:schemeClr val="tx1">
                    <a:lumMod val="85000"/>
                    <a:lumOff val="15000"/>
                  </a:schemeClr>
                </a:solidFill>
              </a:rPr>
              <a:t>8) Öğrenme Kazanımı-Program Yeterliliği Sağlama Düzeyi Ölçme Örnek</a:t>
            </a:r>
          </a:p>
          <a:p>
            <a:pPr marL="0" lvl="0" indent="0" algn="just">
              <a:lnSpc>
                <a:spcPct val="150000"/>
              </a:lnSpc>
              <a:spcBef>
                <a:spcPct val="20000"/>
              </a:spcBef>
              <a:buSzPct val="115000"/>
              <a:buNone/>
            </a:pPr>
            <a:r>
              <a:rPr lang="tr-TR" sz="2200" dirty="0">
                <a:solidFill>
                  <a:schemeClr val="tx1">
                    <a:lumMod val="85000"/>
                    <a:lumOff val="15000"/>
                  </a:schemeClr>
                </a:solidFill>
              </a:rPr>
              <a:t>9) Usul ve Esasları Belirlemede Dikkat Edilecek Noktalar</a:t>
            </a:r>
          </a:p>
          <a:p>
            <a:pPr marL="0" lvl="0" indent="0" algn="r">
              <a:lnSpc>
                <a:spcPct val="150000"/>
              </a:lnSpc>
              <a:spcBef>
                <a:spcPct val="20000"/>
              </a:spcBef>
              <a:buSzPct val="115000"/>
              <a:buNone/>
            </a:pPr>
            <a:endParaRPr lang="tr-TR" sz="2400" dirty="0">
              <a:solidFill>
                <a:schemeClr val="tx1">
                  <a:lumMod val="85000"/>
                  <a:lumOff val="15000"/>
                </a:schemeClr>
              </a:solidFill>
            </a:endParaRP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a:t>
            </a:fld>
            <a:endParaRPr lang="tr-TR" sz="1400" b="1" dirty="0">
              <a:solidFill>
                <a:schemeClr val="bg1"/>
              </a:solidFill>
            </a:endParaRPr>
          </a:p>
        </p:txBody>
      </p:sp>
    </p:spTree>
    <p:extLst>
      <p:ext uri="{BB962C8B-B14F-4D97-AF65-F5344CB8AC3E}">
        <p14:creationId xmlns:p14="http://schemas.microsoft.com/office/powerpoint/2010/main" val="3569507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ÖK-PY Sağlama Düzeyi</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481328"/>
            <a:ext cx="10751476" cy="4586423"/>
          </a:xfrm>
        </p:spPr>
        <p:txBody>
          <a:bodyPr>
            <a:normAutofit/>
          </a:bodyPr>
          <a:lstStyle/>
          <a:p>
            <a:pPr lvl="0" algn="just">
              <a:lnSpc>
                <a:spcPct val="150000"/>
              </a:lnSpc>
              <a:spcBef>
                <a:spcPct val="20000"/>
              </a:spcBef>
              <a:buSzPct val="115000"/>
              <a:buFont typeface="Wingdings" panose="05000000000000000000" pitchFamily="2" charset="2"/>
              <a:buChar char="Ø"/>
            </a:pPr>
            <a:r>
              <a:rPr lang="tr-TR" dirty="0"/>
              <a:t>Ders ölçme ve değerlendirme yöntemlerinin (yazılı sınav, test, uygulama, ödev, sunum, proje vb.) dersin öğrenme kazanımlarını sağlama düzeyini ölçebilmesi gerekmektedir.</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Programlardan beklenen, öğrenme kazanımları ve program çıktılarını sağlama düzeylerinin değerlendirilmesi ve izlenmesini sağlayacak usul ve esasların belirlenmesidir.</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20</a:t>
            </a:fld>
            <a:endParaRPr lang="tr-TR" sz="1400" b="1" dirty="0">
              <a:solidFill>
                <a:schemeClr val="bg1"/>
              </a:solidFill>
            </a:endParaRPr>
          </a:p>
        </p:txBody>
      </p:sp>
    </p:spTree>
    <p:extLst>
      <p:ext uri="{BB962C8B-B14F-4D97-AF65-F5344CB8AC3E}">
        <p14:creationId xmlns:p14="http://schemas.microsoft.com/office/powerpoint/2010/main" val="316640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ÖK-PY Sağlama Düzeyi (Örnek)</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174460"/>
            <a:ext cx="10751476" cy="5100906"/>
          </a:xfrm>
        </p:spPr>
        <p:txBody>
          <a:bodyPr>
            <a:normAutofit fontScale="70000" lnSpcReduction="20000"/>
          </a:bodyPr>
          <a:lstStyle/>
          <a:p>
            <a:pPr algn="just">
              <a:lnSpc>
                <a:spcPct val="150000"/>
              </a:lnSpc>
              <a:spcBef>
                <a:spcPct val="20000"/>
              </a:spcBef>
              <a:buSzPct val="115000"/>
              <a:buFont typeface="Wingdings" panose="05000000000000000000" pitchFamily="2" charset="2"/>
              <a:buChar char="Ø"/>
            </a:pPr>
            <a:r>
              <a:rPr lang="tr-TR" dirty="0"/>
              <a:t>Ölçme değerlendirme (sınav) türünün belirlenmesi</a:t>
            </a:r>
          </a:p>
          <a:p>
            <a:pPr lvl="0" algn="just">
              <a:lnSpc>
                <a:spcPct val="150000"/>
              </a:lnSpc>
              <a:spcBef>
                <a:spcPct val="20000"/>
              </a:spcBef>
              <a:buSzPct val="115000"/>
              <a:buFont typeface="Wingdings" panose="05000000000000000000" pitchFamily="2" charset="2"/>
              <a:buChar char="Ø"/>
            </a:pPr>
            <a:r>
              <a:rPr lang="tr-TR" dirty="0"/>
              <a:t>Sınav sorularının/proje </a:t>
            </a:r>
            <a:r>
              <a:rPr lang="tr-TR" dirty="0" err="1"/>
              <a:t>v.b</a:t>
            </a:r>
            <a:r>
              <a:rPr lang="tr-TR" dirty="0"/>
              <a:t> kısım/bölümlerin öğrenme kazanımları ile ilişkilendirilmesi</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Her bir soru için öğrenme kazanımını sağlama başarı kriterinin belirlenmesi</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Sınavların soru bazlı olarak sonuçlarının belirlenmesi</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Belirlenen başarı kriterine göre ÖK sağlama düzeyinin tespit edilmesi</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Tüm sınavlar için aynı hesaplamaların yapılarak ÖK sağlama düzeyi ortalamasının hesaplanması</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Her bir dersin program çıktısı sağlama düzeyi için, kendisiyle ilişkili olan </a:t>
            </a:r>
            <a:r>
              <a:rPr lang="tr-TR" dirty="0" err="1">
                <a:solidFill>
                  <a:schemeClr val="tx1">
                    <a:lumMod val="85000"/>
                    <a:lumOff val="15000"/>
                  </a:schemeClr>
                </a:solidFill>
              </a:rPr>
              <a:t>ÖK’ların</a:t>
            </a:r>
            <a:r>
              <a:rPr lang="tr-TR" dirty="0">
                <a:solidFill>
                  <a:schemeClr val="tx1">
                    <a:lumMod val="85000"/>
                    <a:lumOff val="15000"/>
                  </a:schemeClr>
                </a:solidFill>
              </a:rPr>
              <a:t> ilişki düzeyi dikkate alınarak ağırlıklı ortalamasının hesaplanması</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Bölümün program çıktısı sağlama düzeyi için, kendisiyle ilişkili olan her bir dersin ilişki düzeyi dikkate alınarak ağırlıklı ortalamasının hesaplanması</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21</a:t>
            </a:fld>
            <a:endParaRPr lang="tr-TR" sz="1400" b="1" dirty="0">
              <a:solidFill>
                <a:schemeClr val="bg1"/>
              </a:solidFill>
            </a:endParaRPr>
          </a:p>
        </p:txBody>
      </p:sp>
    </p:spTree>
    <p:extLst>
      <p:ext uri="{BB962C8B-B14F-4D97-AF65-F5344CB8AC3E}">
        <p14:creationId xmlns:p14="http://schemas.microsoft.com/office/powerpoint/2010/main" val="44835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Sınav sorularının öğrenme kazanımları ile ilişkilendirilmesi</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22</a:t>
            </a:fld>
            <a:endParaRPr lang="tr-TR" sz="1400" b="1" dirty="0">
              <a:solidFill>
                <a:schemeClr val="bg1"/>
              </a:solidFill>
            </a:endParaRPr>
          </a:p>
        </p:txBody>
      </p:sp>
      <p:graphicFrame>
        <p:nvGraphicFramePr>
          <p:cNvPr id="11" name="Tablo 10"/>
          <p:cNvGraphicFramePr>
            <a:graphicFrameLocks noGrp="1"/>
          </p:cNvGraphicFramePr>
          <p:nvPr>
            <p:extLst>
              <p:ext uri="{D42A27DB-BD31-4B8C-83A1-F6EECF244321}">
                <p14:modId xmlns:p14="http://schemas.microsoft.com/office/powerpoint/2010/main" val="1554140760"/>
              </p:ext>
            </p:extLst>
          </p:nvPr>
        </p:nvGraphicFramePr>
        <p:xfrm>
          <a:off x="2365512" y="1419940"/>
          <a:ext cx="6828185" cy="3568100"/>
        </p:xfrm>
        <a:graphic>
          <a:graphicData uri="http://schemas.openxmlformats.org/drawingml/2006/table">
            <a:tbl>
              <a:tblPr>
                <a:tableStyleId>{BC89EF96-8CEA-46FF-86C4-4CE0E7609802}</a:tableStyleId>
              </a:tblPr>
              <a:tblGrid>
                <a:gridCol w="1655317">
                  <a:extLst>
                    <a:ext uri="{9D8B030D-6E8A-4147-A177-3AD203B41FA5}">
                      <a16:colId xmlns:a16="http://schemas.microsoft.com/office/drawing/2014/main" val="3789845622"/>
                    </a:ext>
                  </a:extLst>
                </a:gridCol>
                <a:gridCol w="1293217">
                  <a:extLst>
                    <a:ext uri="{9D8B030D-6E8A-4147-A177-3AD203B41FA5}">
                      <a16:colId xmlns:a16="http://schemas.microsoft.com/office/drawing/2014/main" val="498658622"/>
                    </a:ext>
                  </a:extLst>
                </a:gridCol>
                <a:gridCol w="1293217">
                  <a:extLst>
                    <a:ext uri="{9D8B030D-6E8A-4147-A177-3AD203B41FA5}">
                      <a16:colId xmlns:a16="http://schemas.microsoft.com/office/drawing/2014/main" val="1970858248"/>
                    </a:ext>
                  </a:extLst>
                </a:gridCol>
                <a:gridCol w="1293217">
                  <a:extLst>
                    <a:ext uri="{9D8B030D-6E8A-4147-A177-3AD203B41FA5}">
                      <a16:colId xmlns:a16="http://schemas.microsoft.com/office/drawing/2014/main" val="1998359313"/>
                    </a:ext>
                  </a:extLst>
                </a:gridCol>
                <a:gridCol w="1293217">
                  <a:extLst>
                    <a:ext uri="{9D8B030D-6E8A-4147-A177-3AD203B41FA5}">
                      <a16:colId xmlns:a16="http://schemas.microsoft.com/office/drawing/2014/main" val="229491105"/>
                    </a:ext>
                  </a:extLst>
                </a:gridCol>
              </a:tblGrid>
              <a:tr h="864095">
                <a:tc>
                  <a:txBody>
                    <a:bodyPr/>
                    <a:lstStyle/>
                    <a:p>
                      <a:pPr algn="ctr" fontAlgn="ct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ÖK1</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ÖK2</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ÖK3</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ÖK4</a:t>
                      </a:r>
                      <a:endParaRPr lang="tr-TR"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01344459"/>
                  </a:ext>
                </a:extLst>
              </a:tr>
              <a:tr h="540801">
                <a:tc>
                  <a:txBody>
                    <a:bodyPr/>
                    <a:lstStyle/>
                    <a:p>
                      <a:pPr algn="ctr" fontAlgn="ctr"/>
                      <a:r>
                        <a:rPr lang="tr-TR" sz="2000" b="1" u="none" strike="noStrike" dirty="0">
                          <a:effectLst/>
                        </a:rPr>
                        <a:t>Soru 1</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X</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19863824"/>
                  </a:ext>
                </a:extLst>
              </a:tr>
              <a:tr h="540801">
                <a:tc>
                  <a:txBody>
                    <a:bodyPr/>
                    <a:lstStyle/>
                    <a:p>
                      <a:pPr algn="ctr" fontAlgn="ctr"/>
                      <a:r>
                        <a:rPr lang="tr-TR" sz="2000" b="1" u="none" strike="noStrike" dirty="0">
                          <a:effectLst/>
                        </a:rPr>
                        <a:t>Soru 2</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X</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95914225"/>
                  </a:ext>
                </a:extLst>
              </a:tr>
              <a:tr h="540801">
                <a:tc>
                  <a:txBody>
                    <a:bodyPr/>
                    <a:lstStyle/>
                    <a:p>
                      <a:pPr algn="ctr" fontAlgn="ctr"/>
                      <a:r>
                        <a:rPr lang="tr-TR" sz="2000" b="1" u="none" strike="noStrike" dirty="0">
                          <a:effectLst/>
                        </a:rPr>
                        <a:t>Soru 3</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X</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29791646"/>
                  </a:ext>
                </a:extLst>
              </a:tr>
              <a:tr h="540801">
                <a:tc>
                  <a:txBody>
                    <a:bodyPr/>
                    <a:lstStyle/>
                    <a:p>
                      <a:pPr algn="ctr" fontAlgn="ctr"/>
                      <a:r>
                        <a:rPr lang="tr-TR" sz="2000" b="1" u="none" strike="noStrike" dirty="0">
                          <a:effectLst/>
                        </a:rPr>
                        <a:t>Soru 4</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X</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1460432"/>
                  </a:ext>
                </a:extLst>
              </a:tr>
              <a:tr h="540801">
                <a:tc>
                  <a:txBody>
                    <a:bodyPr/>
                    <a:lstStyle/>
                    <a:p>
                      <a:pPr algn="ctr" fontAlgn="ctr"/>
                      <a:r>
                        <a:rPr lang="tr-TR" sz="2000" b="1" u="none" strike="noStrike" dirty="0">
                          <a:effectLst/>
                        </a:rPr>
                        <a:t>Soru 5</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X</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09221068"/>
                  </a:ext>
                </a:extLst>
              </a:tr>
            </a:tbl>
          </a:graphicData>
        </a:graphic>
      </p:graphicFrame>
      <p:sp>
        <p:nvSpPr>
          <p:cNvPr id="12"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7" y="5168958"/>
            <a:ext cx="11027599" cy="1152329"/>
          </a:xfrm>
        </p:spPr>
        <p:txBody>
          <a:bodyPr>
            <a:normAutofit/>
          </a:bodyPr>
          <a:lstStyle/>
          <a:p>
            <a:pPr lvl="0" algn="just">
              <a:lnSpc>
                <a:spcPct val="150000"/>
              </a:lnSpc>
              <a:spcBef>
                <a:spcPct val="20000"/>
              </a:spcBef>
              <a:buSzPct val="115000"/>
              <a:buFont typeface="Wingdings" panose="05000000000000000000" pitchFamily="2" charset="2"/>
              <a:buChar char="Ø"/>
            </a:pPr>
            <a:r>
              <a:rPr lang="tr-TR" dirty="0"/>
              <a:t>Bir soru birden fazla ÖK ile ilişkilendirilmemelidir. </a:t>
            </a:r>
          </a:p>
        </p:txBody>
      </p:sp>
    </p:spTree>
    <p:extLst>
      <p:ext uri="{BB962C8B-B14F-4D97-AF65-F5344CB8AC3E}">
        <p14:creationId xmlns:p14="http://schemas.microsoft.com/office/powerpoint/2010/main" val="201074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10752963" cy="720000"/>
          </a:xfrm>
        </p:spPr>
        <p:txBody>
          <a:bodyPr>
            <a:noAutofit/>
          </a:bodyPr>
          <a:lstStyle/>
          <a:p>
            <a:r>
              <a:rPr lang="tr-TR" sz="2800" b="1" dirty="0">
                <a:solidFill>
                  <a:schemeClr val="accent1"/>
                </a:solidFill>
              </a:rPr>
              <a:t>Her bir soru için öğrenme kazanımını sağlama başarı kriterinin belirlenmesi</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23</a:t>
            </a:fld>
            <a:endParaRPr lang="tr-TR" sz="1400" b="1" dirty="0">
              <a:solidFill>
                <a:schemeClr val="bg1"/>
              </a:solidFill>
            </a:endParaRPr>
          </a:p>
        </p:txBody>
      </p:sp>
      <p:graphicFrame>
        <p:nvGraphicFramePr>
          <p:cNvPr id="11" name="Tablo 10"/>
          <p:cNvGraphicFramePr>
            <a:graphicFrameLocks noGrp="1"/>
          </p:cNvGraphicFramePr>
          <p:nvPr>
            <p:extLst>
              <p:ext uri="{D42A27DB-BD31-4B8C-83A1-F6EECF244321}">
                <p14:modId xmlns:p14="http://schemas.microsoft.com/office/powerpoint/2010/main" val="1940737024"/>
              </p:ext>
            </p:extLst>
          </p:nvPr>
        </p:nvGraphicFramePr>
        <p:xfrm>
          <a:off x="2365512" y="1419940"/>
          <a:ext cx="7642556" cy="3568100"/>
        </p:xfrm>
        <a:graphic>
          <a:graphicData uri="http://schemas.openxmlformats.org/drawingml/2006/table">
            <a:tbl>
              <a:tblPr>
                <a:tableStyleId>{BC89EF96-8CEA-46FF-86C4-4CE0E7609802}</a:tableStyleId>
              </a:tblPr>
              <a:tblGrid>
                <a:gridCol w="1343744">
                  <a:extLst>
                    <a:ext uri="{9D8B030D-6E8A-4147-A177-3AD203B41FA5}">
                      <a16:colId xmlns:a16="http://schemas.microsoft.com/office/drawing/2014/main" val="3789845622"/>
                    </a:ext>
                  </a:extLst>
                </a:gridCol>
                <a:gridCol w="1049802">
                  <a:extLst>
                    <a:ext uri="{9D8B030D-6E8A-4147-A177-3AD203B41FA5}">
                      <a16:colId xmlns:a16="http://schemas.microsoft.com/office/drawing/2014/main" val="498658622"/>
                    </a:ext>
                  </a:extLst>
                </a:gridCol>
                <a:gridCol w="1049802">
                  <a:extLst>
                    <a:ext uri="{9D8B030D-6E8A-4147-A177-3AD203B41FA5}">
                      <a16:colId xmlns:a16="http://schemas.microsoft.com/office/drawing/2014/main" val="1970858248"/>
                    </a:ext>
                  </a:extLst>
                </a:gridCol>
                <a:gridCol w="1049802">
                  <a:extLst>
                    <a:ext uri="{9D8B030D-6E8A-4147-A177-3AD203B41FA5}">
                      <a16:colId xmlns:a16="http://schemas.microsoft.com/office/drawing/2014/main" val="1998359313"/>
                    </a:ext>
                  </a:extLst>
                </a:gridCol>
                <a:gridCol w="1049802">
                  <a:extLst>
                    <a:ext uri="{9D8B030D-6E8A-4147-A177-3AD203B41FA5}">
                      <a16:colId xmlns:a16="http://schemas.microsoft.com/office/drawing/2014/main" val="229491105"/>
                    </a:ext>
                  </a:extLst>
                </a:gridCol>
                <a:gridCol w="908365">
                  <a:extLst>
                    <a:ext uri="{9D8B030D-6E8A-4147-A177-3AD203B41FA5}">
                      <a16:colId xmlns:a16="http://schemas.microsoft.com/office/drawing/2014/main" val="177248641"/>
                    </a:ext>
                  </a:extLst>
                </a:gridCol>
                <a:gridCol w="1191239">
                  <a:extLst>
                    <a:ext uri="{9D8B030D-6E8A-4147-A177-3AD203B41FA5}">
                      <a16:colId xmlns:a16="http://schemas.microsoft.com/office/drawing/2014/main" val="2333818081"/>
                    </a:ext>
                  </a:extLst>
                </a:gridCol>
              </a:tblGrid>
              <a:tr h="864095">
                <a:tc>
                  <a:txBody>
                    <a:bodyPr/>
                    <a:lstStyle/>
                    <a:p>
                      <a:pPr algn="ctr" fontAlgn="ct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ÖK1</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ÖK2</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ÖK3</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ÖK4</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i="0" u="none" strike="noStrike" dirty="0">
                          <a:solidFill>
                            <a:srgbClr val="000000"/>
                          </a:solidFill>
                          <a:effectLst/>
                          <a:latin typeface="Calibri" panose="020F0502020204030204" pitchFamily="34" charset="0"/>
                        </a:rPr>
                        <a:t>Soru Puanı</a:t>
                      </a:r>
                    </a:p>
                  </a:txBody>
                  <a:tcPr marL="7620" marR="7620" marT="7620" marB="0" anchor="ctr"/>
                </a:tc>
                <a:tc>
                  <a:txBody>
                    <a:bodyPr/>
                    <a:lstStyle/>
                    <a:p>
                      <a:pPr algn="ctr" fontAlgn="ctr"/>
                      <a:r>
                        <a:rPr lang="tr-TR" sz="2000" b="1" i="0" u="none" strike="noStrike" dirty="0">
                          <a:solidFill>
                            <a:srgbClr val="000000"/>
                          </a:solidFill>
                          <a:effectLst/>
                          <a:latin typeface="Calibri" panose="020F0502020204030204" pitchFamily="34" charset="0"/>
                        </a:rPr>
                        <a:t>Başarı Sınır Puanı</a:t>
                      </a:r>
                    </a:p>
                  </a:txBody>
                  <a:tcPr marL="7620" marR="7620" marT="7620" marB="0" anchor="ctr"/>
                </a:tc>
                <a:extLst>
                  <a:ext uri="{0D108BD9-81ED-4DB2-BD59-A6C34878D82A}">
                    <a16:rowId xmlns:a16="http://schemas.microsoft.com/office/drawing/2014/main" val="1101344459"/>
                  </a:ext>
                </a:extLst>
              </a:tr>
              <a:tr h="540801">
                <a:tc>
                  <a:txBody>
                    <a:bodyPr/>
                    <a:lstStyle/>
                    <a:p>
                      <a:pPr algn="ctr" fontAlgn="ctr"/>
                      <a:r>
                        <a:rPr lang="tr-TR" sz="2000" b="1" u="none" strike="noStrike" dirty="0">
                          <a:effectLst/>
                        </a:rPr>
                        <a:t>Soru 1</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X</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10</a:t>
                      </a:r>
                    </a:p>
                  </a:txBody>
                  <a:tcPr marL="7620" marR="7620" marT="7620" marB="0" anchor="ctr"/>
                </a:tc>
                <a:tc>
                  <a:txBody>
                    <a:bodyPr/>
                    <a:lstStyle/>
                    <a:p>
                      <a:pPr algn="l" fontAlgn="ctr"/>
                      <a:r>
                        <a:rPr lang="tr-TR" sz="2000" b="1" i="0" u="none" strike="noStrike" dirty="0">
                          <a:solidFill>
                            <a:srgbClr val="000000"/>
                          </a:solidFill>
                          <a:effectLst/>
                          <a:latin typeface="Calibri" panose="020F0502020204030204" pitchFamily="34" charset="0"/>
                        </a:rPr>
                        <a:t>(%50) 5</a:t>
                      </a:r>
                    </a:p>
                  </a:txBody>
                  <a:tcPr marL="7620" marR="7620" marT="7620" marB="0" anchor="ctr"/>
                </a:tc>
                <a:extLst>
                  <a:ext uri="{0D108BD9-81ED-4DB2-BD59-A6C34878D82A}">
                    <a16:rowId xmlns:a16="http://schemas.microsoft.com/office/drawing/2014/main" val="4119863824"/>
                  </a:ext>
                </a:extLst>
              </a:tr>
              <a:tr h="540801">
                <a:tc>
                  <a:txBody>
                    <a:bodyPr/>
                    <a:lstStyle/>
                    <a:p>
                      <a:pPr algn="ctr" fontAlgn="ctr"/>
                      <a:r>
                        <a:rPr lang="tr-TR" sz="2000" b="1" u="none" strike="noStrike" dirty="0">
                          <a:effectLst/>
                        </a:rPr>
                        <a:t>Soru 2</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X</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l" fontAlgn="ctr"/>
                      <a:r>
                        <a:rPr lang="tr-TR" sz="2000" b="1" i="0" u="none" strike="noStrike" dirty="0">
                          <a:solidFill>
                            <a:srgbClr val="000000"/>
                          </a:solidFill>
                          <a:effectLst/>
                          <a:latin typeface="Calibri" panose="020F0502020204030204" pitchFamily="34" charset="0"/>
                        </a:rPr>
                        <a:t>(%60) 12</a:t>
                      </a:r>
                    </a:p>
                  </a:txBody>
                  <a:tcPr marL="7620" marR="7620" marT="7620" marB="0" anchor="ctr"/>
                </a:tc>
                <a:extLst>
                  <a:ext uri="{0D108BD9-81ED-4DB2-BD59-A6C34878D82A}">
                    <a16:rowId xmlns:a16="http://schemas.microsoft.com/office/drawing/2014/main" val="595914225"/>
                  </a:ext>
                </a:extLst>
              </a:tr>
              <a:tr h="540801">
                <a:tc>
                  <a:txBody>
                    <a:bodyPr/>
                    <a:lstStyle/>
                    <a:p>
                      <a:pPr algn="ctr" fontAlgn="ctr"/>
                      <a:r>
                        <a:rPr lang="tr-TR" sz="2000" b="1" u="none" strike="noStrike" dirty="0">
                          <a:effectLst/>
                        </a:rPr>
                        <a:t>Soru 3</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X</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30</a:t>
                      </a:r>
                    </a:p>
                  </a:txBody>
                  <a:tcPr marL="7620" marR="7620" marT="7620" marB="0" anchor="ctr"/>
                </a:tc>
                <a:tc>
                  <a:txBody>
                    <a:bodyPr/>
                    <a:lstStyle/>
                    <a:p>
                      <a:pPr algn="l" fontAlgn="ctr"/>
                      <a:r>
                        <a:rPr lang="tr-TR" sz="2000" b="1" i="0" u="none" strike="noStrike" dirty="0">
                          <a:solidFill>
                            <a:srgbClr val="000000"/>
                          </a:solidFill>
                          <a:effectLst/>
                          <a:latin typeface="Calibri" panose="020F0502020204030204" pitchFamily="34" charset="0"/>
                        </a:rPr>
                        <a:t>(%80) 24</a:t>
                      </a:r>
                    </a:p>
                  </a:txBody>
                  <a:tcPr marL="7620" marR="7620" marT="7620" marB="0" anchor="ctr"/>
                </a:tc>
                <a:extLst>
                  <a:ext uri="{0D108BD9-81ED-4DB2-BD59-A6C34878D82A}">
                    <a16:rowId xmlns:a16="http://schemas.microsoft.com/office/drawing/2014/main" val="1429791646"/>
                  </a:ext>
                </a:extLst>
              </a:tr>
              <a:tr h="540801">
                <a:tc>
                  <a:txBody>
                    <a:bodyPr/>
                    <a:lstStyle/>
                    <a:p>
                      <a:pPr algn="ctr" fontAlgn="ctr"/>
                      <a:r>
                        <a:rPr lang="tr-TR" sz="2000" b="1" u="none" strike="noStrike" dirty="0">
                          <a:effectLst/>
                        </a:rPr>
                        <a:t>Soru 4</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X</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l" fontAlgn="ctr"/>
                      <a:r>
                        <a:rPr lang="tr-TR" sz="2000" b="1" i="0" u="none" strike="noStrike" dirty="0">
                          <a:solidFill>
                            <a:srgbClr val="000000"/>
                          </a:solidFill>
                          <a:effectLst/>
                          <a:latin typeface="Calibri" panose="020F0502020204030204" pitchFamily="34" charset="0"/>
                        </a:rPr>
                        <a:t>(%50) 10</a:t>
                      </a:r>
                    </a:p>
                  </a:txBody>
                  <a:tcPr marL="7620" marR="7620" marT="7620" marB="0" anchor="ctr"/>
                </a:tc>
                <a:extLst>
                  <a:ext uri="{0D108BD9-81ED-4DB2-BD59-A6C34878D82A}">
                    <a16:rowId xmlns:a16="http://schemas.microsoft.com/office/drawing/2014/main" val="91460432"/>
                  </a:ext>
                </a:extLst>
              </a:tr>
              <a:tr h="540801">
                <a:tc>
                  <a:txBody>
                    <a:bodyPr/>
                    <a:lstStyle/>
                    <a:p>
                      <a:pPr algn="ctr" fontAlgn="ctr"/>
                      <a:r>
                        <a:rPr lang="tr-TR" sz="2000" b="1" u="none" strike="noStrike" dirty="0">
                          <a:effectLst/>
                        </a:rPr>
                        <a:t>Soru 5</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X</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l" fontAlgn="ctr"/>
                      <a:r>
                        <a:rPr lang="tr-TR" sz="2000" b="1" i="0" u="none" strike="noStrike" dirty="0">
                          <a:solidFill>
                            <a:srgbClr val="000000"/>
                          </a:solidFill>
                          <a:effectLst/>
                          <a:latin typeface="Calibri" panose="020F0502020204030204" pitchFamily="34" charset="0"/>
                        </a:rPr>
                        <a:t>(70) 14</a:t>
                      </a:r>
                    </a:p>
                  </a:txBody>
                  <a:tcPr marL="7620" marR="7620" marT="7620" marB="0" anchor="ctr"/>
                </a:tc>
                <a:extLst>
                  <a:ext uri="{0D108BD9-81ED-4DB2-BD59-A6C34878D82A}">
                    <a16:rowId xmlns:a16="http://schemas.microsoft.com/office/drawing/2014/main" val="1609221068"/>
                  </a:ext>
                </a:extLst>
              </a:tr>
            </a:tbl>
          </a:graphicData>
        </a:graphic>
      </p:graphicFrame>
      <p:sp>
        <p:nvSpPr>
          <p:cNvPr id="9"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7" y="5168958"/>
            <a:ext cx="11027599" cy="1152329"/>
          </a:xfrm>
        </p:spPr>
        <p:txBody>
          <a:bodyPr>
            <a:normAutofit fontScale="92500" lnSpcReduction="20000"/>
          </a:bodyPr>
          <a:lstStyle/>
          <a:p>
            <a:pPr lvl="0" algn="just">
              <a:lnSpc>
                <a:spcPct val="150000"/>
              </a:lnSpc>
              <a:spcBef>
                <a:spcPct val="20000"/>
              </a:spcBef>
              <a:buSzPct val="115000"/>
              <a:buFont typeface="Wingdings" panose="05000000000000000000" pitchFamily="2" charset="2"/>
              <a:buChar char="Ø"/>
            </a:pPr>
            <a:r>
              <a:rPr lang="tr-TR" dirty="0"/>
              <a:t>Test sınavları için doğru/yanlış olacağından başarı kriteri sorunun doğru cevaplanmasıdır. </a:t>
            </a:r>
          </a:p>
        </p:txBody>
      </p:sp>
    </p:spTree>
    <p:extLst>
      <p:ext uri="{BB962C8B-B14F-4D97-AF65-F5344CB8AC3E}">
        <p14:creationId xmlns:p14="http://schemas.microsoft.com/office/powerpoint/2010/main" val="390268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10752963" cy="720000"/>
          </a:xfrm>
        </p:spPr>
        <p:txBody>
          <a:bodyPr>
            <a:noAutofit/>
          </a:bodyPr>
          <a:lstStyle/>
          <a:p>
            <a:r>
              <a:rPr lang="tr-TR" sz="2800" b="1" dirty="0">
                <a:solidFill>
                  <a:schemeClr val="accent1"/>
                </a:solidFill>
              </a:rPr>
              <a:t>Sınavların soru bazlı olarak sonuçlarının belirlenmesi</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24</a:t>
            </a:fld>
            <a:endParaRPr lang="tr-TR" sz="1400" b="1" dirty="0">
              <a:solidFill>
                <a:schemeClr val="bg1"/>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613059993"/>
              </p:ext>
            </p:extLst>
          </p:nvPr>
        </p:nvGraphicFramePr>
        <p:xfrm>
          <a:off x="2604653" y="1567217"/>
          <a:ext cx="6608920" cy="3491800"/>
        </p:xfrm>
        <a:graphic>
          <a:graphicData uri="http://schemas.openxmlformats.org/drawingml/2006/table">
            <a:tbl>
              <a:tblPr>
                <a:tableStyleId>{BC89EF96-8CEA-46FF-86C4-4CE0E7609802}</a:tableStyleId>
              </a:tblPr>
              <a:tblGrid>
                <a:gridCol w="1347040">
                  <a:extLst>
                    <a:ext uri="{9D8B030D-6E8A-4147-A177-3AD203B41FA5}">
                      <a16:colId xmlns:a16="http://schemas.microsoft.com/office/drawing/2014/main" val="3096341522"/>
                    </a:ext>
                  </a:extLst>
                </a:gridCol>
                <a:gridCol w="1052376">
                  <a:extLst>
                    <a:ext uri="{9D8B030D-6E8A-4147-A177-3AD203B41FA5}">
                      <a16:colId xmlns:a16="http://schemas.microsoft.com/office/drawing/2014/main" val="1214755012"/>
                    </a:ext>
                  </a:extLst>
                </a:gridCol>
                <a:gridCol w="1052376">
                  <a:extLst>
                    <a:ext uri="{9D8B030D-6E8A-4147-A177-3AD203B41FA5}">
                      <a16:colId xmlns:a16="http://schemas.microsoft.com/office/drawing/2014/main" val="4072728823"/>
                    </a:ext>
                  </a:extLst>
                </a:gridCol>
                <a:gridCol w="1052376">
                  <a:extLst>
                    <a:ext uri="{9D8B030D-6E8A-4147-A177-3AD203B41FA5}">
                      <a16:colId xmlns:a16="http://schemas.microsoft.com/office/drawing/2014/main" val="4045773310"/>
                    </a:ext>
                  </a:extLst>
                </a:gridCol>
                <a:gridCol w="1052376">
                  <a:extLst>
                    <a:ext uri="{9D8B030D-6E8A-4147-A177-3AD203B41FA5}">
                      <a16:colId xmlns:a16="http://schemas.microsoft.com/office/drawing/2014/main" val="2475673160"/>
                    </a:ext>
                  </a:extLst>
                </a:gridCol>
                <a:gridCol w="1052376">
                  <a:extLst>
                    <a:ext uri="{9D8B030D-6E8A-4147-A177-3AD203B41FA5}">
                      <a16:colId xmlns:a16="http://schemas.microsoft.com/office/drawing/2014/main" val="1702733622"/>
                    </a:ext>
                  </a:extLst>
                </a:gridCol>
              </a:tblGrid>
              <a:tr h="777755">
                <a:tc>
                  <a:txBody>
                    <a:bodyPr/>
                    <a:lstStyle/>
                    <a:p>
                      <a:pPr algn="ctr" fontAlgn="ct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Soru 1</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Soru 2</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Soru 3</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Soru 4</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Soru 5</a:t>
                      </a:r>
                      <a:endParaRPr lang="tr-TR"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86287469"/>
                  </a:ext>
                </a:extLst>
              </a:tr>
              <a:tr h="542809">
                <a:tc>
                  <a:txBody>
                    <a:bodyPr/>
                    <a:lstStyle/>
                    <a:p>
                      <a:pPr algn="ctr" fontAlgn="ctr"/>
                      <a:r>
                        <a:rPr lang="tr-TR" sz="2000" b="1" u="none" strike="noStrike" dirty="0">
                          <a:effectLst/>
                        </a:rPr>
                        <a:t>Öğrenci 1</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5</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15</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20</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15</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10</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98906211"/>
                  </a:ext>
                </a:extLst>
              </a:tr>
              <a:tr h="542809">
                <a:tc>
                  <a:txBody>
                    <a:bodyPr/>
                    <a:lstStyle/>
                    <a:p>
                      <a:pPr algn="ctr" fontAlgn="ctr"/>
                      <a:r>
                        <a:rPr lang="tr-TR" sz="2000" b="1" u="none" strike="noStrike" dirty="0">
                          <a:effectLst/>
                        </a:rPr>
                        <a:t>Öğrenci 2</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10</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12</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25</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12</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15</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98669479"/>
                  </a:ext>
                </a:extLst>
              </a:tr>
              <a:tr h="542809">
                <a:tc>
                  <a:txBody>
                    <a:bodyPr/>
                    <a:lstStyle/>
                    <a:p>
                      <a:pPr algn="ctr" fontAlgn="ctr"/>
                      <a:r>
                        <a:rPr lang="tr-TR" sz="2000" b="1" u="none" strike="noStrike" dirty="0">
                          <a:effectLst/>
                        </a:rPr>
                        <a:t>Öğrenci 3</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2</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10</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15</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10</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5</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29029697"/>
                  </a:ext>
                </a:extLst>
              </a:tr>
              <a:tr h="542809">
                <a:tc>
                  <a:txBody>
                    <a:bodyPr/>
                    <a:lstStyle/>
                    <a:p>
                      <a:pPr algn="ctr" fontAlgn="ctr"/>
                      <a:r>
                        <a:rPr lang="tr-TR" sz="2000" b="1" u="none" strike="noStrike" dirty="0">
                          <a:effectLst/>
                        </a:rPr>
                        <a:t>Öğrenci 4</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7</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8</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12</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8</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20</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68233052"/>
                  </a:ext>
                </a:extLst>
              </a:tr>
              <a:tr h="542809">
                <a:tc>
                  <a:txBody>
                    <a:bodyPr/>
                    <a:lstStyle/>
                    <a:p>
                      <a:pPr algn="ctr" fontAlgn="ctr"/>
                      <a:r>
                        <a:rPr lang="tr-TR" sz="2000" b="1" u="none" strike="noStrike" dirty="0">
                          <a:effectLst/>
                        </a:rPr>
                        <a:t>Öğrenci 5</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6</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20</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30</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20</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0</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67427276"/>
                  </a:ext>
                </a:extLst>
              </a:tr>
            </a:tbl>
          </a:graphicData>
        </a:graphic>
      </p:graphicFrame>
    </p:spTree>
    <p:extLst>
      <p:ext uri="{BB962C8B-B14F-4D97-AF65-F5344CB8AC3E}">
        <p14:creationId xmlns:p14="http://schemas.microsoft.com/office/powerpoint/2010/main" val="369944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10752963" cy="720000"/>
          </a:xfrm>
        </p:spPr>
        <p:txBody>
          <a:bodyPr>
            <a:noAutofit/>
          </a:bodyPr>
          <a:lstStyle/>
          <a:p>
            <a:r>
              <a:rPr lang="tr-TR" sz="2800" b="1" dirty="0">
                <a:solidFill>
                  <a:schemeClr val="accent1"/>
                </a:solidFill>
              </a:rPr>
              <a:t>Belirlenen başarı kriterine göre ÖK sağlama düzeyinin tespit edilmesi</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25</a:t>
            </a:fld>
            <a:endParaRPr lang="tr-TR" sz="1400" b="1" dirty="0">
              <a:solidFill>
                <a:schemeClr val="bg1"/>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364661448"/>
              </p:ext>
            </p:extLst>
          </p:nvPr>
        </p:nvGraphicFramePr>
        <p:xfrm>
          <a:off x="1387411" y="1302635"/>
          <a:ext cx="6608920" cy="4109020"/>
        </p:xfrm>
        <a:graphic>
          <a:graphicData uri="http://schemas.openxmlformats.org/drawingml/2006/table">
            <a:tbl>
              <a:tblPr>
                <a:tableStyleId>{BC89EF96-8CEA-46FF-86C4-4CE0E7609802}</a:tableStyleId>
              </a:tblPr>
              <a:tblGrid>
                <a:gridCol w="1347040">
                  <a:extLst>
                    <a:ext uri="{9D8B030D-6E8A-4147-A177-3AD203B41FA5}">
                      <a16:colId xmlns:a16="http://schemas.microsoft.com/office/drawing/2014/main" val="3096341522"/>
                    </a:ext>
                  </a:extLst>
                </a:gridCol>
                <a:gridCol w="1052376">
                  <a:extLst>
                    <a:ext uri="{9D8B030D-6E8A-4147-A177-3AD203B41FA5}">
                      <a16:colId xmlns:a16="http://schemas.microsoft.com/office/drawing/2014/main" val="1214755012"/>
                    </a:ext>
                  </a:extLst>
                </a:gridCol>
                <a:gridCol w="1052376">
                  <a:extLst>
                    <a:ext uri="{9D8B030D-6E8A-4147-A177-3AD203B41FA5}">
                      <a16:colId xmlns:a16="http://schemas.microsoft.com/office/drawing/2014/main" val="4072728823"/>
                    </a:ext>
                  </a:extLst>
                </a:gridCol>
                <a:gridCol w="1052376">
                  <a:extLst>
                    <a:ext uri="{9D8B030D-6E8A-4147-A177-3AD203B41FA5}">
                      <a16:colId xmlns:a16="http://schemas.microsoft.com/office/drawing/2014/main" val="4045773310"/>
                    </a:ext>
                  </a:extLst>
                </a:gridCol>
                <a:gridCol w="1052376">
                  <a:extLst>
                    <a:ext uri="{9D8B030D-6E8A-4147-A177-3AD203B41FA5}">
                      <a16:colId xmlns:a16="http://schemas.microsoft.com/office/drawing/2014/main" val="2475673160"/>
                    </a:ext>
                  </a:extLst>
                </a:gridCol>
                <a:gridCol w="1052376">
                  <a:extLst>
                    <a:ext uri="{9D8B030D-6E8A-4147-A177-3AD203B41FA5}">
                      <a16:colId xmlns:a16="http://schemas.microsoft.com/office/drawing/2014/main" val="1702733622"/>
                    </a:ext>
                  </a:extLst>
                </a:gridCol>
              </a:tblGrid>
              <a:tr h="777755">
                <a:tc>
                  <a:txBody>
                    <a:bodyPr/>
                    <a:lstStyle/>
                    <a:p>
                      <a:pPr algn="ctr" fontAlgn="ct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Soru 1</a:t>
                      </a:r>
                    </a:p>
                    <a:p>
                      <a:pPr algn="ctr" fontAlgn="ctr"/>
                      <a:r>
                        <a:rPr lang="tr-TR" sz="2000" b="1" i="0" u="none" strike="noStrike" dirty="0">
                          <a:solidFill>
                            <a:srgbClr val="000000"/>
                          </a:solidFill>
                          <a:effectLst/>
                          <a:latin typeface="Calibri" panose="020F0502020204030204" pitchFamily="34" charset="0"/>
                        </a:rPr>
                        <a:t>ÖK1</a:t>
                      </a:r>
                    </a:p>
                  </a:txBody>
                  <a:tcPr marL="7620" marR="7620" marT="7620" marB="0" anchor="ctr"/>
                </a:tc>
                <a:tc>
                  <a:txBody>
                    <a:bodyPr/>
                    <a:lstStyle/>
                    <a:p>
                      <a:pPr algn="ctr" fontAlgn="ctr"/>
                      <a:r>
                        <a:rPr lang="tr-TR" sz="2000" b="1" u="none" strike="noStrike" dirty="0">
                          <a:effectLst/>
                        </a:rPr>
                        <a:t>Soru 2</a:t>
                      </a:r>
                    </a:p>
                    <a:p>
                      <a:pPr algn="ctr" fontAlgn="ctr"/>
                      <a:r>
                        <a:rPr lang="tr-TR" sz="2000" b="1" i="0" u="none" strike="noStrike" dirty="0">
                          <a:solidFill>
                            <a:srgbClr val="000000"/>
                          </a:solidFill>
                          <a:effectLst/>
                          <a:latin typeface="Calibri" panose="020F0502020204030204" pitchFamily="34" charset="0"/>
                        </a:rPr>
                        <a:t>ÖK2</a:t>
                      </a:r>
                    </a:p>
                  </a:txBody>
                  <a:tcPr marL="7620" marR="7620" marT="7620" marB="0" anchor="ctr"/>
                </a:tc>
                <a:tc>
                  <a:txBody>
                    <a:bodyPr/>
                    <a:lstStyle/>
                    <a:p>
                      <a:pPr algn="ctr" fontAlgn="ctr"/>
                      <a:r>
                        <a:rPr lang="tr-TR" sz="2000" b="1" u="none" strike="noStrike" dirty="0">
                          <a:effectLst/>
                        </a:rPr>
                        <a:t>Soru 3</a:t>
                      </a:r>
                    </a:p>
                    <a:p>
                      <a:pPr algn="ctr" fontAlgn="ctr"/>
                      <a:r>
                        <a:rPr lang="tr-TR" sz="2000" b="1" i="0" u="none" strike="noStrike" dirty="0">
                          <a:solidFill>
                            <a:srgbClr val="000000"/>
                          </a:solidFill>
                          <a:effectLst/>
                          <a:latin typeface="Calibri" panose="020F0502020204030204" pitchFamily="34" charset="0"/>
                        </a:rPr>
                        <a:t>ÖK3</a:t>
                      </a:r>
                    </a:p>
                  </a:txBody>
                  <a:tcPr marL="7620" marR="7620" marT="7620" marB="0" anchor="ctr"/>
                </a:tc>
                <a:tc>
                  <a:txBody>
                    <a:bodyPr/>
                    <a:lstStyle/>
                    <a:p>
                      <a:pPr algn="ctr" fontAlgn="ctr"/>
                      <a:r>
                        <a:rPr lang="tr-TR" sz="2000" b="1" u="none" strike="noStrike" dirty="0">
                          <a:effectLst/>
                        </a:rPr>
                        <a:t>Soru 4</a:t>
                      </a:r>
                    </a:p>
                    <a:p>
                      <a:pPr algn="ctr" fontAlgn="ctr"/>
                      <a:r>
                        <a:rPr lang="tr-TR" sz="2000" b="1" i="0" u="none" strike="noStrike" dirty="0">
                          <a:solidFill>
                            <a:srgbClr val="000000"/>
                          </a:solidFill>
                          <a:effectLst/>
                          <a:latin typeface="Calibri" panose="020F0502020204030204" pitchFamily="34" charset="0"/>
                        </a:rPr>
                        <a:t>ÖK2</a:t>
                      </a:r>
                    </a:p>
                  </a:txBody>
                  <a:tcPr marL="7620" marR="7620" marT="7620" marB="0" anchor="ctr"/>
                </a:tc>
                <a:tc>
                  <a:txBody>
                    <a:bodyPr/>
                    <a:lstStyle/>
                    <a:p>
                      <a:pPr algn="ctr" fontAlgn="ctr"/>
                      <a:r>
                        <a:rPr lang="tr-TR" sz="2000" b="1" u="none" strike="noStrike" dirty="0">
                          <a:effectLst/>
                        </a:rPr>
                        <a:t>Soru 5</a:t>
                      </a:r>
                    </a:p>
                    <a:p>
                      <a:pPr algn="ctr" fontAlgn="ctr"/>
                      <a:r>
                        <a:rPr lang="tr-TR" sz="2000" b="1" i="0" u="none" strike="noStrike" dirty="0">
                          <a:solidFill>
                            <a:srgbClr val="000000"/>
                          </a:solidFill>
                          <a:effectLst/>
                          <a:latin typeface="Calibri" panose="020F0502020204030204" pitchFamily="34" charset="0"/>
                        </a:rPr>
                        <a:t>ÖK4</a:t>
                      </a:r>
                    </a:p>
                  </a:txBody>
                  <a:tcPr marL="7620" marR="7620" marT="7620" marB="0" anchor="ctr"/>
                </a:tc>
                <a:extLst>
                  <a:ext uri="{0D108BD9-81ED-4DB2-BD59-A6C34878D82A}">
                    <a16:rowId xmlns:a16="http://schemas.microsoft.com/office/drawing/2014/main" val="686287469"/>
                  </a:ext>
                </a:extLst>
              </a:tr>
              <a:tr h="542809">
                <a:tc>
                  <a:txBody>
                    <a:bodyPr/>
                    <a:lstStyle/>
                    <a:p>
                      <a:pPr algn="ctr" fontAlgn="ctr"/>
                      <a:r>
                        <a:rPr lang="tr-TR" sz="2000" b="1" u="none" strike="noStrike" dirty="0">
                          <a:effectLst/>
                        </a:rPr>
                        <a:t>Öğrenci 1</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H</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H</a:t>
                      </a:r>
                    </a:p>
                  </a:txBody>
                  <a:tcPr marL="7620" marR="7620" marT="7620" marB="0" anchor="ctr"/>
                </a:tc>
                <a:extLst>
                  <a:ext uri="{0D108BD9-81ED-4DB2-BD59-A6C34878D82A}">
                    <a16:rowId xmlns:a16="http://schemas.microsoft.com/office/drawing/2014/main" val="2998906211"/>
                  </a:ext>
                </a:extLst>
              </a:tr>
              <a:tr h="542809">
                <a:tc>
                  <a:txBody>
                    <a:bodyPr/>
                    <a:lstStyle/>
                    <a:p>
                      <a:pPr algn="ctr" fontAlgn="ctr"/>
                      <a:r>
                        <a:rPr lang="tr-TR" sz="2000" b="1" u="none" strike="noStrike" dirty="0">
                          <a:effectLst/>
                        </a:rPr>
                        <a:t>Öğrenci 2</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extLst>
                  <a:ext uri="{0D108BD9-81ED-4DB2-BD59-A6C34878D82A}">
                    <a16:rowId xmlns:a16="http://schemas.microsoft.com/office/drawing/2014/main" val="798669479"/>
                  </a:ext>
                </a:extLst>
              </a:tr>
              <a:tr h="542809">
                <a:tc>
                  <a:txBody>
                    <a:bodyPr/>
                    <a:lstStyle/>
                    <a:p>
                      <a:pPr algn="ctr" fontAlgn="ctr"/>
                      <a:r>
                        <a:rPr lang="tr-TR" sz="2000" b="1" u="none" strike="noStrike" dirty="0">
                          <a:effectLst/>
                        </a:rPr>
                        <a:t>Öğrenci 3</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H</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H</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H</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H</a:t>
                      </a:r>
                    </a:p>
                  </a:txBody>
                  <a:tcPr marL="7620" marR="7620" marT="7620" marB="0" anchor="ctr"/>
                </a:tc>
                <a:extLst>
                  <a:ext uri="{0D108BD9-81ED-4DB2-BD59-A6C34878D82A}">
                    <a16:rowId xmlns:a16="http://schemas.microsoft.com/office/drawing/2014/main" val="3129029697"/>
                  </a:ext>
                </a:extLst>
              </a:tr>
              <a:tr h="542809">
                <a:tc>
                  <a:txBody>
                    <a:bodyPr/>
                    <a:lstStyle/>
                    <a:p>
                      <a:pPr algn="ctr" fontAlgn="ctr"/>
                      <a:r>
                        <a:rPr lang="tr-TR" sz="2000" b="1" u="none" strike="noStrike" dirty="0">
                          <a:effectLst/>
                        </a:rPr>
                        <a:t>Öğrenci 4</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H</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H</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H</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extLst>
                  <a:ext uri="{0D108BD9-81ED-4DB2-BD59-A6C34878D82A}">
                    <a16:rowId xmlns:a16="http://schemas.microsoft.com/office/drawing/2014/main" val="668233052"/>
                  </a:ext>
                </a:extLst>
              </a:tr>
              <a:tr h="542809">
                <a:tc>
                  <a:txBody>
                    <a:bodyPr/>
                    <a:lstStyle/>
                    <a:p>
                      <a:pPr algn="ctr" fontAlgn="ctr"/>
                      <a:r>
                        <a:rPr lang="tr-TR" sz="2000" b="1" u="none" strike="noStrike" dirty="0">
                          <a:effectLst/>
                        </a:rPr>
                        <a:t>Öğrenci 5</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E</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H</a:t>
                      </a:r>
                    </a:p>
                  </a:txBody>
                  <a:tcPr marL="7620" marR="7620" marT="7620" marB="0" anchor="ctr"/>
                </a:tc>
                <a:extLst>
                  <a:ext uri="{0D108BD9-81ED-4DB2-BD59-A6C34878D82A}">
                    <a16:rowId xmlns:a16="http://schemas.microsoft.com/office/drawing/2014/main" val="867427276"/>
                  </a:ext>
                </a:extLst>
              </a:tr>
              <a:tr h="542809">
                <a:tc>
                  <a:txBody>
                    <a:bodyPr/>
                    <a:lstStyle/>
                    <a:p>
                      <a:pPr algn="ctr" fontAlgn="ctr"/>
                      <a:r>
                        <a:rPr lang="tr-TR" sz="2000" b="1" i="0" u="none" strike="noStrike" dirty="0">
                          <a:solidFill>
                            <a:srgbClr val="000000"/>
                          </a:solidFill>
                          <a:effectLst/>
                          <a:latin typeface="Calibri" panose="020F0502020204030204" pitchFamily="34" charset="0"/>
                        </a:rPr>
                        <a:t>ÖK Sağlama Düzeyi</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0,8</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0,6</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0,4</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0,8</a:t>
                      </a:r>
                    </a:p>
                  </a:txBody>
                  <a:tcPr marL="7620" marR="7620" marT="7620" marB="0" anchor="ctr"/>
                </a:tc>
                <a:tc>
                  <a:txBody>
                    <a:bodyPr/>
                    <a:lstStyle/>
                    <a:p>
                      <a:pPr algn="ctr" fontAlgn="ctr"/>
                      <a:r>
                        <a:rPr lang="tr-TR" sz="2000" b="0" i="0" u="none" strike="noStrike" dirty="0">
                          <a:solidFill>
                            <a:srgbClr val="000000"/>
                          </a:solidFill>
                          <a:effectLst/>
                          <a:latin typeface="Calibri" panose="020F0502020204030204" pitchFamily="34" charset="0"/>
                        </a:rPr>
                        <a:t>0,4</a:t>
                      </a:r>
                    </a:p>
                  </a:txBody>
                  <a:tcPr marL="7620" marR="7620" marT="7620" marB="0" anchor="ctr"/>
                </a:tc>
                <a:extLst>
                  <a:ext uri="{0D108BD9-81ED-4DB2-BD59-A6C34878D82A}">
                    <a16:rowId xmlns:a16="http://schemas.microsoft.com/office/drawing/2014/main" val="1457299195"/>
                  </a:ext>
                </a:extLst>
              </a:tr>
            </a:tbl>
          </a:graphicData>
        </a:graphic>
      </p:graphicFrame>
      <p:sp>
        <p:nvSpPr>
          <p:cNvPr id="8"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60219" y="5340544"/>
            <a:ext cx="11027599" cy="1152329"/>
          </a:xfrm>
        </p:spPr>
        <p:txBody>
          <a:bodyPr>
            <a:normAutofit fontScale="92500" lnSpcReduction="20000"/>
          </a:bodyPr>
          <a:lstStyle/>
          <a:p>
            <a:pPr lvl="0" algn="just">
              <a:lnSpc>
                <a:spcPct val="150000"/>
              </a:lnSpc>
              <a:spcBef>
                <a:spcPct val="20000"/>
              </a:spcBef>
              <a:buSzPct val="115000"/>
              <a:buFont typeface="Wingdings" panose="05000000000000000000" pitchFamily="2" charset="2"/>
              <a:buChar char="Ø"/>
            </a:pPr>
            <a:r>
              <a:rPr lang="tr-TR" dirty="0"/>
              <a:t>Başarı kriterini sağlayan öğrencilerin tüm öğrencilere oranı ÖK sağlama düzeyini verir.</a:t>
            </a:r>
          </a:p>
        </p:txBody>
      </p:sp>
      <p:sp>
        <p:nvSpPr>
          <p:cNvPr id="3" name="Metin kutusu 2">
            <a:extLst>
              <a:ext uri="{FF2B5EF4-FFF2-40B4-BE49-F238E27FC236}">
                <a16:creationId xmlns:a16="http://schemas.microsoft.com/office/drawing/2014/main" id="{0DDD51A2-5BD1-48C6-93E8-044054D616EB}"/>
              </a:ext>
            </a:extLst>
          </p:cNvPr>
          <p:cNvSpPr txBox="1"/>
          <p:nvPr/>
        </p:nvSpPr>
        <p:spPr>
          <a:xfrm>
            <a:off x="8166045" y="1164338"/>
            <a:ext cx="3513847" cy="4524315"/>
          </a:xfrm>
          <a:prstGeom prst="rect">
            <a:avLst/>
          </a:prstGeom>
          <a:noFill/>
        </p:spPr>
        <p:txBody>
          <a:bodyPr wrap="none" rtlCol="0">
            <a:spAutoFit/>
          </a:bodyPr>
          <a:lstStyle/>
          <a:p>
            <a:r>
              <a:rPr lang="tr-TR" dirty="0"/>
              <a:t>E: Evet başarılı</a:t>
            </a:r>
          </a:p>
          <a:p>
            <a:r>
              <a:rPr lang="tr-TR" dirty="0"/>
              <a:t>H: Hayır başarısız</a:t>
            </a:r>
          </a:p>
          <a:p>
            <a:endParaRPr lang="tr-TR" dirty="0"/>
          </a:p>
          <a:p>
            <a:r>
              <a:rPr lang="tr-TR" b="1" dirty="0"/>
              <a:t>Örnek : </a:t>
            </a:r>
          </a:p>
          <a:p>
            <a:r>
              <a:rPr lang="tr-TR" b="1" dirty="0"/>
              <a:t>ÖK 1 Sağlama düzeyi:</a:t>
            </a:r>
          </a:p>
          <a:p>
            <a:r>
              <a:rPr lang="tr-TR" dirty="0"/>
              <a:t>Toplam Öğrenci Sayısı	:5</a:t>
            </a:r>
          </a:p>
          <a:p>
            <a:r>
              <a:rPr lang="tr-TR" dirty="0"/>
              <a:t>Başarılı öğrenci sayısı	:4</a:t>
            </a:r>
          </a:p>
          <a:p>
            <a:r>
              <a:rPr lang="tr-TR" dirty="0"/>
              <a:t>Başarısız Öğrenci Sayısı	:1</a:t>
            </a:r>
          </a:p>
          <a:p>
            <a:endParaRPr lang="tr-TR" dirty="0"/>
          </a:p>
          <a:p>
            <a:r>
              <a:rPr lang="tr-TR" dirty="0"/>
              <a:t>ÖK Sağlama Düzeyi: 4/5 = 0,8 (%80)</a:t>
            </a:r>
          </a:p>
          <a:p>
            <a:endParaRPr lang="tr-TR" dirty="0"/>
          </a:p>
          <a:p>
            <a:r>
              <a:rPr lang="tr-TR" b="1" dirty="0"/>
              <a:t>ÖK2 Sağlama Düzeyi:</a:t>
            </a:r>
          </a:p>
          <a:p>
            <a:r>
              <a:rPr lang="tr-TR" dirty="0"/>
              <a:t>Soru 2 İçin: 0,6</a:t>
            </a:r>
          </a:p>
          <a:p>
            <a:r>
              <a:rPr lang="tr-TR" dirty="0"/>
              <a:t>Soru 4 İçin: 0,8</a:t>
            </a:r>
          </a:p>
          <a:p>
            <a:r>
              <a:rPr lang="tr-TR" dirty="0"/>
              <a:t>Ortalama: 0,7</a:t>
            </a:r>
          </a:p>
          <a:p>
            <a:endParaRPr lang="tr-TR" dirty="0"/>
          </a:p>
        </p:txBody>
      </p:sp>
    </p:spTree>
    <p:extLst>
      <p:ext uri="{BB962C8B-B14F-4D97-AF65-F5344CB8AC3E}">
        <p14:creationId xmlns:p14="http://schemas.microsoft.com/office/powerpoint/2010/main" val="3934950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10752963" cy="720000"/>
          </a:xfrm>
        </p:spPr>
        <p:txBody>
          <a:bodyPr>
            <a:noAutofit/>
          </a:bodyPr>
          <a:lstStyle/>
          <a:p>
            <a:r>
              <a:rPr lang="tr-TR" sz="2800" b="1" dirty="0">
                <a:solidFill>
                  <a:schemeClr val="accent1"/>
                </a:solidFill>
              </a:rPr>
              <a:t>Belirlenen başarı kriterine göre ÖK sağlama düzeyinin tespit edilmesi</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26</a:t>
            </a:fld>
            <a:endParaRPr lang="tr-TR" sz="1400" b="1" dirty="0">
              <a:solidFill>
                <a:schemeClr val="bg1"/>
              </a:solidFill>
            </a:endParaRPr>
          </a:p>
        </p:txBody>
      </p:sp>
      <p:graphicFrame>
        <p:nvGraphicFramePr>
          <p:cNvPr id="9" name="Tablo 8"/>
          <p:cNvGraphicFramePr>
            <a:graphicFrameLocks noGrp="1"/>
          </p:cNvGraphicFramePr>
          <p:nvPr>
            <p:extLst>
              <p:ext uri="{D42A27DB-BD31-4B8C-83A1-F6EECF244321}">
                <p14:modId xmlns:p14="http://schemas.microsoft.com/office/powerpoint/2010/main" val="3468541729"/>
              </p:ext>
            </p:extLst>
          </p:nvPr>
        </p:nvGraphicFramePr>
        <p:xfrm>
          <a:off x="1938129" y="1380183"/>
          <a:ext cx="6510132" cy="3934434"/>
        </p:xfrm>
        <a:graphic>
          <a:graphicData uri="http://schemas.openxmlformats.org/drawingml/2006/table">
            <a:tbl>
              <a:tblPr>
                <a:tableStyleId>{BC89EF96-8CEA-46FF-86C4-4CE0E7609802}</a:tableStyleId>
              </a:tblPr>
              <a:tblGrid>
                <a:gridCol w="1578212">
                  <a:extLst>
                    <a:ext uri="{9D8B030D-6E8A-4147-A177-3AD203B41FA5}">
                      <a16:colId xmlns:a16="http://schemas.microsoft.com/office/drawing/2014/main" val="3789845622"/>
                    </a:ext>
                  </a:extLst>
                </a:gridCol>
                <a:gridCol w="1232980">
                  <a:extLst>
                    <a:ext uri="{9D8B030D-6E8A-4147-A177-3AD203B41FA5}">
                      <a16:colId xmlns:a16="http://schemas.microsoft.com/office/drawing/2014/main" val="498658622"/>
                    </a:ext>
                  </a:extLst>
                </a:gridCol>
                <a:gridCol w="1232980">
                  <a:extLst>
                    <a:ext uri="{9D8B030D-6E8A-4147-A177-3AD203B41FA5}">
                      <a16:colId xmlns:a16="http://schemas.microsoft.com/office/drawing/2014/main" val="1970858248"/>
                    </a:ext>
                  </a:extLst>
                </a:gridCol>
                <a:gridCol w="1232980">
                  <a:extLst>
                    <a:ext uri="{9D8B030D-6E8A-4147-A177-3AD203B41FA5}">
                      <a16:colId xmlns:a16="http://schemas.microsoft.com/office/drawing/2014/main" val="1998359313"/>
                    </a:ext>
                  </a:extLst>
                </a:gridCol>
                <a:gridCol w="1232980">
                  <a:extLst>
                    <a:ext uri="{9D8B030D-6E8A-4147-A177-3AD203B41FA5}">
                      <a16:colId xmlns:a16="http://schemas.microsoft.com/office/drawing/2014/main" val="229491105"/>
                    </a:ext>
                  </a:extLst>
                </a:gridCol>
              </a:tblGrid>
              <a:tr h="613209">
                <a:tc>
                  <a:txBody>
                    <a:bodyPr/>
                    <a:lstStyle/>
                    <a:p>
                      <a:pPr algn="ctr" fontAlgn="ctr"/>
                      <a:r>
                        <a:rPr lang="tr-TR" sz="2000" u="none" strike="noStrike" dirty="0">
                          <a:effectLst/>
                        </a:rPr>
                        <a:t> </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ÖK1</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ÖK2</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ÖK3</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u="none" strike="noStrike" dirty="0">
                          <a:effectLst/>
                        </a:rPr>
                        <a:t>ÖK4</a:t>
                      </a:r>
                      <a:endParaRPr lang="tr-TR"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01344459"/>
                  </a:ext>
                </a:extLst>
              </a:tr>
              <a:tr h="540801">
                <a:tc>
                  <a:txBody>
                    <a:bodyPr/>
                    <a:lstStyle/>
                    <a:p>
                      <a:pPr algn="ctr" fontAlgn="ctr"/>
                      <a:r>
                        <a:rPr lang="tr-TR" sz="2000" b="1" u="none" strike="noStrike" dirty="0">
                          <a:effectLst/>
                        </a:rPr>
                        <a:t>Soru 1</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0,8</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19863824"/>
                  </a:ext>
                </a:extLst>
              </a:tr>
              <a:tr h="540801">
                <a:tc>
                  <a:txBody>
                    <a:bodyPr/>
                    <a:lstStyle/>
                    <a:p>
                      <a:pPr algn="ctr" fontAlgn="ctr"/>
                      <a:r>
                        <a:rPr lang="tr-TR" sz="2000" b="1" u="none" strike="noStrike" dirty="0">
                          <a:effectLst/>
                        </a:rPr>
                        <a:t>Soru 2</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0,6</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95914225"/>
                  </a:ext>
                </a:extLst>
              </a:tr>
              <a:tr h="540801">
                <a:tc>
                  <a:txBody>
                    <a:bodyPr/>
                    <a:lstStyle/>
                    <a:p>
                      <a:pPr algn="ctr" fontAlgn="ctr"/>
                      <a:r>
                        <a:rPr lang="tr-TR" sz="2000" b="1" u="none" strike="noStrike" dirty="0">
                          <a:effectLst/>
                        </a:rPr>
                        <a:t>Soru 3</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0,4</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29791646"/>
                  </a:ext>
                </a:extLst>
              </a:tr>
              <a:tr h="540801">
                <a:tc>
                  <a:txBody>
                    <a:bodyPr/>
                    <a:lstStyle/>
                    <a:p>
                      <a:pPr algn="ctr" fontAlgn="ctr"/>
                      <a:r>
                        <a:rPr lang="tr-TR" sz="2000" b="1" u="none" strike="noStrike" dirty="0">
                          <a:effectLst/>
                        </a:rPr>
                        <a:t>Soru 4</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0,8</a:t>
                      </a:r>
                      <a:endParaRPr lang="tr-TR"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1460432"/>
                  </a:ext>
                </a:extLst>
              </a:tr>
              <a:tr h="540801">
                <a:tc>
                  <a:txBody>
                    <a:bodyPr/>
                    <a:lstStyle/>
                    <a:p>
                      <a:pPr algn="ctr" fontAlgn="ctr"/>
                      <a:r>
                        <a:rPr lang="tr-TR" sz="2000" b="1" u="none" strike="noStrike" dirty="0">
                          <a:effectLst/>
                        </a:rPr>
                        <a:t>Soru 5</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a:effectLst/>
                        </a:rPr>
                        <a:t> </a:t>
                      </a:r>
                      <a:endParaRPr lang="tr-TR" sz="2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u="none" strike="noStrike" dirty="0">
                          <a:effectLst/>
                        </a:rPr>
                        <a:t>0,4</a:t>
                      </a:r>
                      <a:endParaRPr lang="tr-TR"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09221068"/>
                  </a:ext>
                </a:extLst>
              </a:tr>
              <a:tr h="540801">
                <a:tc>
                  <a:txBody>
                    <a:bodyPr/>
                    <a:lstStyle/>
                    <a:p>
                      <a:pPr algn="ctr" fontAlgn="ctr"/>
                      <a:r>
                        <a:rPr lang="tr-TR" sz="2000" b="1" i="0" u="none" strike="noStrike" dirty="0">
                          <a:solidFill>
                            <a:srgbClr val="000000"/>
                          </a:solidFill>
                          <a:effectLst/>
                          <a:latin typeface="Calibri" panose="020F0502020204030204" pitchFamily="34" charset="0"/>
                        </a:rPr>
                        <a:t>ÖK</a:t>
                      </a:r>
                      <a:r>
                        <a:rPr lang="tr-TR" sz="2000" b="1" i="0" u="none" strike="noStrike" baseline="0" dirty="0">
                          <a:solidFill>
                            <a:srgbClr val="000000"/>
                          </a:solidFill>
                          <a:effectLst/>
                          <a:latin typeface="Calibri" panose="020F0502020204030204" pitchFamily="34" charset="0"/>
                        </a:rPr>
                        <a:t> Sağlama Düzeyi</a:t>
                      </a:r>
                      <a:endParaRPr lang="tr-TR" sz="20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2000" b="1" i="0" u="none" strike="noStrike" dirty="0">
                          <a:solidFill>
                            <a:srgbClr val="000000"/>
                          </a:solidFill>
                          <a:effectLst/>
                          <a:latin typeface="Calibri" panose="020F0502020204030204" pitchFamily="34" charset="0"/>
                        </a:rPr>
                        <a:t>0,8</a:t>
                      </a:r>
                    </a:p>
                  </a:txBody>
                  <a:tcPr marL="7620" marR="7620" marT="7620" marB="0" anchor="ctr"/>
                </a:tc>
                <a:tc>
                  <a:txBody>
                    <a:bodyPr/>
                    <a:lstStyle/>
                    <a:p>
                      <a:pPr algn="ctr" fontAlgn="ctr"/>
                      <a:r>
                        <a:rPr lang="tr-TR" sz="2000" b="1" i="0" u="none" strike="noStrike" dirty="0">
                          <a:solidFill>
                            <a:srgbClr val="000000"/>
                          </a:solidFill>
                          <a:effectLst/>
                          <a:latin typeface="Calibri" panose="020F0502020204030204" pitchFamily="34" charset="0"/>
                        </a:rPr>
                        <a:t>0,7</a:t>
                      </a:r>
                    </a:p>
                  </a:txBody>
                  <a:tcPr marL="7620" marR="7620" marT="7620" marB="0" anchor="ctr"/>
                </a:tc>
                <a:tc>
                  <a:txBody>
                    <a:bodyPr/>
                    <a:lstStyle/>
                    <a:p>
                      <a:pPr algn="ctr" fontAlgn="ctr"/>
                      <a:r>
                        <a:rPr lang="tr-TR" sz="2000" b="1" i="0" u="none" strike="noStrike" dirty="0">
                          <a:solidFill>
                            <a:srgbClr val="000000"/>
                          </a:solidFill>
                          <a:effectLst/>
                          <a:latin typeface="Calibri" panose="020F0502020204030204" pitchFamily="34" charset="0"/>
                        </a:rPr>
                        <a:t>0,4</a:t>
                      </a:r>
                    </a:p>
                  </a:txBody>
                  <a:tcPr marL="7620" marR="7620" marT="7620" marB="0" anchor="ctr"/>
                </a:tc>
                <a:tc>
                  <a:txBody>
                    <a:bodyPr/>
                    <a:lstStyle/>
                    <a:p>
                      <a:pPr algn="ctr" fontAlgn="ctr"/>
                      <a:r>
                        <a:rPr lang="tr-TR" sz="2000" b="1" i="0" u="none" strike="noStrike" dirty="0">
                          <a:solidFill>
                            <a:srgbClr val="000000"/>
                          </a:solidFill>
                          <a:effectLst/>
                          <a:latin typeface="Calibri" panose="020F0502020204030204" pitchFamily="34" charset="0"/>
                        </a:rPr>
                        <a:t>0,4</a:t>
                      </a:r>
                    </a:p>
                  </a:txBody>
                  <a:tcPr marL="7620" marR="7620" marT="7620" marB="0" anchor="ctr"/>
                </a:tc>
                <a:extLst>
                  <a:ext uri="{0D108BD9-81ED-4DB2-BD59-A6C34878D82A}">
                    <a16:rowId xmlns:a16="http://schemas.microsoft.com/office/drawing/2014/main" val="3096596310"/>
                  </a:ext>
                </a:extLst>
              </a:tr>
            </a:tbl>
          </a:graphicData>
        </a:graphic>
      </p:graphicFrame>
      <p:sp>
        <p:nvSpPr>
          <p:cNvPr id="11"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60219" y="5340544"/>
            <a:ext cx="11027599" cy="1152329"/>
          </a:xfrm>
        </p:spPr>
        <p:txBody>
          <a:bodyPr>
            <a:normAutofit/>
          </a:bodyPr>
          <a:lstStyle/>
          <a:p>
            <a:pPr lvl="0" algn="just">
              <a:lnSpc>
                <a:spcPct val="150000"/>
              </a:lnSpc>
              <a:spcBef>
                <a:spcPct val="20000"/>
              </a:spcBef>
              <a:buSzPct val="115000"/>
              <a:buFont typeface="Wingdings" panose="05000000000000000000" pitchFamily="2" charset="2"/>
              <a:buChar char="Ø"/>
            </a:pPr>
            <a:r>
              <a:rPr lang="tr-TR" dirty="0"/>
              <a:t>1 ÖK için birden fazla soru var ise </a:t>
            </a:r>
            <a:r>
              <a:rPr lang="tr-TR"/>
              <a:t>aritmetik ortalama alınır.</a:t>
            </a:r>
            <a:endParaRPr lang="tr-TR" dirty="0"/>
          </a:p>
        </p:txBody>
      </p:sp>
    </p:spTree>
    <p:extLst>
      <p:ext uri="{BB962C8B-B14F-4D97-AF65-F5344CB8AC3E}">
        <p14:creationId xmlns:p14="http://schemas.microsoft.com/office/powerpoint/2010/main" val="137820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10752963" cy="720000"/>
          </a:xfrm>
        </p:spPr>
        <p:txBody>
          <a:bodyPr>
            <a:noAutofit/>
          </a:bodyPr>
          <a:lstStyle/>
          <a:p>
            <a:r>
              <a:rPr lang="tr-TR" sz="2800" b="1" dirty="0">
                <a:solidFill>
                  <a:schemeClr val="accent1"/>
                </a:solidFill>
              </a:rPr>
              <a:t>Öğrenme kazanımı program çıktısı ilişkilendirme</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27</a:t>
            </a:fld>
            <a:endParaRPr lang="tr-TR" sz="1400" b="1" dirty="0">
              <a:solidFill>
                <a:schemeClr val="bg1"/>
              </a:solidFill>
            </a:endParaRPr>
          </a:p>
        </p:txBody>
      </p:sp>
      <p:graphicFrame>
        <p:nvGraphicFramePr>
          <p:cNvPr id="6" name="Tablo 5">
            <a:extLst>
              <a:ext uri="{FF2B5EF4-FFF2-40B4-BE49-F238E27FC236}">
                <a16:creationId xmlns:a16="http://schemas.microsoft.com/office/drawing/2014/main" id="{7A7BDADD-6084-4282-A9FF-35936A4CA239}"/>
              </a:ext>
            </a:extLst>
          </p:cNvPr>
          <p:cNvGraphicFramePr>
            <a:graphicFrameLocks noGrp="1"/>
          </p:cNvGraphicFramePr>
          <p:nvPr>
            <p:extLst>
              <p:ext uri="{D42A27DB-BD31-4B8C-83A1-F6EECF244321}">
                <p14:modId xmlns:p14="http://schemas.microsoft.com/office/powerpoint/2010/main" val="2186362212"/>
              </p:ext>
            </p:extLst>
          </p:nvPr>
        </p:nvGraphicFramePr>
        <p:xfrm>
          <a:off x="989556" y="1302635"/>
          <a:ext cx="10045876" cy="3917025"/>
        </p:xfrm>
        <a:graphic>
          <a:graphicData uri="http://schemas.openxmlformats.org/drawingml/2006/table">
            <a:tbl>
              <a:tblPr>
                <a:tableStyleId>{BC89EF96-8CEA-46FF-86C4-4CE0E7609802}</a:tableStyleId>
              </a:tblPr>
              <a:tblGrid>
                <a:gridCol w="1218423">
                  <a:extLst>
                    <a:ext uri="{9D8B030D-6E8A-4147-A177-3AD203B41FA5}">
                      <a16:colId xmlns:a16="http://schemas.microsoft.com/office/drawing/2014/main" val="1437307998"/>
                    </a:ext>
                  </a:extLst>
                </a:gridCol>
                <a:gridCol w="954187">
                  <a:extLst>
                    <a:ext uri="{9D8B030D-6E8A-4147-A177-3AD203B41FA5}">
                      <a16:colId xmlns:a16="http://schemas.microsoft.com/office/drawing/2014/main" val="1942121809"/>
                    </a:ext>
                  </a:extLst>
                </a:gridCol>
                <a:gridCol w="954187">
                  <a:extLst>
                    <a:ext uri="{9D8B030D-6E8A-4147-A177-3AD203B41FA5}">
                      <a16:colId xmlns:a16="http://schemas.microsoft.com/office/drawing/2014/main" val="1342335937"/>
                    </a:ext>
                  </a:extLst>
                </a:gridCol>
                <a:gridCol w="959081">
                  <a:extLst>
                    <a:ext uri="{9D8B030D-6E8A-4147-A177-3AD203B41FA5}">
                      <a16:colId xmlns:a16="http://schemas.microsoft.com/office/drawing/2014/main" val="2488106107"/>
                    </a:ext>
                  </a:extLst>
                </a:gridCol>
                <a:gridCol w="2862560">
                  <a:extLst>
                    <a:ext uri="{9D8B030D-6E8A-4147-A177-3AD203B41FA5}">
                      <a16:colId xmlns:a16="http://schemas.microsoft.com/office/drawing/2014/main" val="3144831221"/>
                    </a:ext>
                  </a:extLst>
                </a:gridCol>
                <a:gridCol w="3097438">
                  <a:extLst>
                    <a:ext uri="{9D8B030D-6E8A-4147-A177-3AD203B41FA5}">
                      <a16:colId xmlns:a16="http://schemas.microsoft.com/office/drawing/2014/main" val="1797095173"/>
                    </a:ext>
                  </a:extLst>
                </a:gridCol>
              </a:tblGrid>
              <a:tr h="390537">
                <a:tc gridSpan="6">
                  <a:txBody>
                    <a:bodyPr/>
                    <a:lstStyle/>
                    <a:p>
                      <a:pPr algn="ctr" fontAlgn="ctr"/>
                      <a:r>
                        <a:rPr lang="tr-TR" sz="2000" b="1" u="none" strike="noStrike" dirty="0">
                          <a:effectLst/>
                        </a:rPr>
                        <a:t>Dersin Öğrenme Kazanımını Sağlama Oranı</a:t>
                      </a:r>
                      <a:endParaRPr lang="tr-TR"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95576532"/>
                  </a:ext>
                </a:extLst>
              </a:tr>
              <a:tr h="1180353">
                <a:tc gridSpan="6">
                  <a:txBody>
                    <a:bodyPr/>
                    <a:lstStyle/>
                    <a:p>
                      <a:pPr algn="l" fontAlgn="ctr"/>
                      <a:r>
                        <a:rPr lang="tr-TR" sz="1600" u="none" strike="noStrike" dirty="0">
                          <a:effectLst/>
                        </a:rPr>
                        <a:t>*Yukarıda belirlenen sonuçlar tek bir sınav için hesaplardır. Aşağıda diğer sınav için örnek sonuç yer almaktadır. Diğer sınav için de aynı veriler oluştuktan sonra iki sınavın aritmetik ortalaması alınarak dersin nihai ÖK başarı oranı hesaplanmış olur.</a:t>
                      </a:r>
                      <a:br>
                        <a:rPr lang="tr-TR" sz="1600" u="none" strike="noStrike" dirty="0">
                          <a:effectLst/>
                        </a:rPr>
                      </a:br>
                      <a:r>
                        <a:rPr lang="tr-TR" sz="1600" u="none" strike="noStrike" dirty="0">
                          <a:effectLst/>
                        </a:rPr>
                        <a:t>**Bir öğrenme kazanımı için sorulduğu sınav sayısı dikkate alınarak aritmetik ortalama alınır.</a:t>
                      </a:r>
                      <a:endParaRPr lang="tr-TR"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10687882"/>
                  </a:ext>
                </a:extLst>
              </a:tr>
              <a:tr h="783987">
                <a:tc>
                  <a:txBody>
                    <a:bodyPr/>
                    <a:lstStyle/>
                    <a:p>
                      <a:pPr algn="ctr" fontAlgn="ctr"/>
                      <a:r>
                        <a:rPr lang="tr-TR" sz="1600" u="none" strike="noStrike">
                          <a:effectLst/>
                        </a:rPr>
                        <a:t> </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rPr>
                        <a:t>Ara Sınav*</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err="1">
                          <a:effectLst/>
                        </a:rPr>
                        <a:t>Quiz</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rPr>
                        <a:t>Dönem Sonu</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u="none" strike="noStrike" dirty="0">
                          <a:effectLst/>
                        </a:rPr>
                        <a:t>Dersin ÖK Başarı Oranı**</a:t>
                      </a:r>
                      <a:br>
                        <a:rPr lang="tr-TR" sz="1600" b="1" u="none" strike="noStrike" dirty="0">
                          <a:effectLst/>
                        </a:rPr>
                      </a:br>
                      <a:r>
                        <a:rPr lang="tr-TR" sz="1600" b="1" u="none" strike="noStrike" dirty="0">
                          <a:effectLst/>
                        </a:rPr>
                        <a:t>(3 Değerlendirmenin ortalaması)</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4398544"/>
                  </a:ext>
                </a:extLst>
              </a:tr>
              <a:tr h="390537">
                <a:tc>
                  <a:txBody>
                    <a:bodyPr/>
                    <a:lstStyle/>
                    <a:p>
                      <a:pPr algn="ctr" fontAlgn="ctr"/>
                      <a:r>
                        <a:rPr lang="tr-TR" sz="1600" b="1" u="none" strike="noStrike" dirty="0">
                          <a:effectLst/>
                        </a:rPr>
                        <a:t>ÖK1</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dirty="0">
                          <a:effectLst/>
                        </a:rPr>
                        <a:t>0,4</a:t>
                      </a:r>
                      <a:endParaRPr lang="tr-T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0,8</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0,6</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dirty="0">
                          <a:effectLst/>
                        </a:rPr>
                        <a:t>0,6</a:t>
                      </a:r>
                      <a:endParaRPr lang="tr-T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600" u="none" strike="noStrike">
                          <a:effectLst/>
                        </a:rPr>
                        <a:t>(0,4 + 0,8 + 0,6) / 3</a:t>
                      </a:r>
                      <a:endParaRPr lang="tr-T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7009282"/>
                  </a:ext>
                </a:extLst>
              </a:tr>
              <a:tr h="390537">
                <a:tc>
                  <a:txBody>
                    <a:bodyPr/>
                    <a:lstStyle/>
                    <a:p>
                      <a:pPr algn="ctr" fontAlgn="ctr"/>
                      <a:r>
                        <a:rPr lang="tr-TR" sz="1600" b="1" u="none" strike="noStrike" dirty="0">
                          <a:effectLst/>
                        </a:rPr>
                        <a:t>ÖK2</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dirty="0">
                          <a:effectLst/>
                        </a:rPr>
                        <a:t>0,6</a:t>
                      </a:r>
                      <a:endParaRPr lang="tr-T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 </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 </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dirty="0">
                          <a:effectLst/>
                        </a:rPr>
                        <a:t>0,6</a:t>
                      </a:r>
                      <a:endParaRPr lang="tr-T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600" u="none" strike="noStrike">
                          <a:effectLst/>
                        </a:rPr>
                        <a:t>0,6 / 1</a:t>
                      </a:r>
                      <a:endParaRPr lang="tr-T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7832133"/>
                  </a:ext>
                </a:extLst>
              </a:tr>
              <a:tr h="390537">
                <a:tc>
                  <a:txBody>
                    <a:bodyPr/>
                    <a:lstStyle/>
                    <a:p>
                      <a:pPr algn="ctr" fontAlgn="ctr"/>
                      <a:r>
                        <a:rPr lang="tr-TR" sz="1600" b="1" u="none" strike="noStrike" dirty="0">
                          <a:effectLst/>
                        </a:rPr>
                        <a:t>ÖK3</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0,4</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0,5</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0,4</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dirty="0">
                          <a:effectLst/>
                        </a:rPr>
                        <a:t>0,43</a:t>
                      </a:r>
                      <a:endParaRPr lang="tr-T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600" u="none" strike="noStrike">
                          <a:effectLst/>
                        </a:rPr>
                        <a:t>(0,4 + 0,5 + 0,4) / 3</a:t>
                      </a:r>
                      <a:endParaRPr lang="tr-T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7709546"/>
                  </a:ext>
                </a:extLst>
              </a:tr>
              <a:tr h="390537">
                <a:tc>
                  <a:txBody>
                    <a:bodyPr/>
                    <a:lstStyle/>
                    <a:p>
                      <a:pPr algn="ctr" fontAlgn="ctr"/>
                      <a:r>
                        <a:rPr lang="tr-TR" sz="1600" b="1" u="none" strike="noStrike" dirty="0">
                          <a:effectLst/>
                        </a:rPr>
                        <a:t>ÖK4</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0,2</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 </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0,6</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dirty="0">
                          <a:effectLst/>
                        </a:rPr>
                        <a:t>0,4</a:t>
                      </a:r>
                      <a:endParaRPr lang="tr-T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600" u="none" strike="noStrike" dirty="0">
                          <a:effectLst/>
                        </a:rPr>
                        <a:t>(0,2 + 0,6) / 2</a:t>
                      </a:r>
                      <a:endParaRPr lang="tr-T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318636"/>
                  </a:ext>
                </a:extLst>
              </a:tr>
            </a:tbl>
          </a:graphicData>
        </a:graphic>
      </p:graphicFrame>
    </p:spTree>
    <p:extLst>
      <p:ext uri="{BB962C8B-B14F-4D97-AF65-F5344CB8AC3E}">
        <p14:creationId xmlns:p14="http://schemas.microsoft.com/office/powerpoint/2010/main" val="1636260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10752963" cy="720000"/>
          </a:xfrm>
        </p:spPr>
        <p:txBody>
          <a:bodyPr>
            <a:noAutofit/>
          </a:bodyPr>
          <a:lstStyle/>
          <a:p>
            <a:r>
              <a:rPr lang="tr-TR" sz="2800" b="1" dirty="0">
                <a:solidFill>
                  <a:schemeClr val="accent1"/>
                </a:solidFill>
              </a:rPr>
              <a:t>Öğrenme kazanımı program çıktısı ilişkilendirme</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28</a:t>
            </a:fld>
            <a:endParaRPr lang="tr-TR" sz="1400" b="1" dirty="0">
              <a:solidFill>
                <a:schemeClr val="bg1"/>
              </a:solidFill>
            </a:endParaRPr>
          </a:p>
        </p:txBody>
      </p:sp>
      <p:graphicFrame>
        <p:nvGraphicFramePr>
          <p:cNvPr id="2" name="Tablo 1">
            <a:extLst>
              <a:ext uri="{FF2B5EF4-FFF2-40B4-BE49-F238E27FC236}">
                <a16:creationId xmlns:a16="http://schemas.microsoft.com/office/drawing/2014/main" id="{C0863C53-0607-4656-AE20-8139058A0611}"/>
              </a:ext>
            </a:extLst>
          </p:cNvPr>
          <p:cNvGraphicFramePr>
            <a:graphicFrameLocks noGrp="1"/>
          </p:cNvGraphicFramePr>
          <p:nvPr>
            <p:extLst>
              <p:ext uri="{D42A27DB-BD31-4B8C-83A1-F6EECF244321}">
                <p14:modId xmlns:p14="http://schemas.microsoft.com/office/powerpoint/2010/main" val="209385350"/>
              </p:ext>
            </p:extLst>
          </p:nvPr>
        </p:nvGraphicFramePr>
        <p:xfrm>
          <a:off x="657159" y="1466976"/>
          <a:ext cx="10954469" cy="4674415"/>
        </p:xfrm>
        <a:graphic>
          <a:graphicData uri="http://schemas.openxmlformats.org/drawingml/2006/table">
            <a:tbl>
              <a:tblPr>
                <a:tableStyleId>{BC89EF96-8CEA-46FF-86C4-4CE0E7609802}</a:tableStyleId>
              </a:tblPr>
              <a:tblGrid>
                <a:gridCol w="664635">
                  <a:extLst>
                    <a:ext uri="{9D8B030D-6E8A-4147-A177-3AD203B41FA5}">
                      <a16:colId xmlns:a16="http://schemas.microsoft.com/office/drawing/2014/main" val="1549448189"/>
                    </a:ext>
                  </a:extLst>
                </a:gridCol>
                <a:gridCol w="664635">
                  <a:extLst>
                    <a:ext uri="{9D8B030D-6E8A-4147-A177-3AD203B41FA5}">
                      <a16:colId xmlns:a16="http://schemas.microsoft.com/office/drawing/2014/main" val="615324249"/>
                    </a:ext>
                  </a:extLst>
                </a:gridCol>
                <a:gridCol w="1040995">
                  <a:extLst>
                    <a:ext uri="{9D8B030D-6E8A-4147-A177-3AD203B41FA5}">
                      <a16:colId xmlns:a16="http://schemas.microsoft.com/office/drawing/2014/main" val="897671814"/>
                    </a:ext>
                  </a:extLst>
                </a:gridCol>
                <a:gridCol w="1040995">
                  <a:extLst>
                    <a:ext uri="{9D8B030D-6E8A-4147-A177-3AD203B41FA5}">
                      <a16:colId xmlns:a16="http://schemas.microsoft.com/office/drawing/2014/main" val="1773773142"/>
                    </a:ext>
                  </a:extLst>
                </a:gridCol>
                <a:gridCol w="1040995">
                  <a:extLst>
                    <a:ext uri="{9D8B030D-6E8A-4147-A177-3AD203B41FA5}">
                      <a16:colId xmlns:a16="http://schemas.microsoft.com/office/drawing/2014/main" val="1238273332"/>
                    </a:ext>
                  </a:extLst>
                </a:gridCol>
                <a:gridCol w="1040995">
                  <a:extLst>
                    <a:ext uri="{9D8B030D-6E8A-4147-A177-3AD203B41FA5}">
                      <a16:colId xmlns:a16="http://schemas.microsoft.com/office/drawing/2014/main" val="2864497128"/>
                    </a:ext>
                  </a:extLst>
                </a:gridCol>
                <a:gridCol w="5461219">
                  <a:extLst>
                    <a:ext uri="{9D8B030D-6E8A-4147-A177-3AD203B41FA5}">
                      <a16:colId xmlns:a16="http://schemas.microsoft.com/office/drawing/2014/main" val="924525587"/>
                    </a:ext>
                  </a:extLst>
                </a:gridCol>
              </a:tblGrid>
              <a:tr h="342255">
                <a:tc gridSpan="7">
                  <a:txBody>
                    <a:bodyPr/>
                    <a:lstStyle/>
                    <a:p>
                      <a:pPr algn="ctr" fontAlgn="ctr"/>
                      <a:r>
                        <a:rPr lang="tr-TR" sz="2000" b="1" u="none" strike="noStrike" dirty="0">
                          <a:effectLst/>
                        </a:rPr>
                        <a:t>Öğrenme Kazanımlarının Program Yeterliliklerine Katkısı</a:t>
                      </a:r>
                      <a:endParaRPr lang="tr-TR" sz="2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95789774"/>
                  </a:ext>
                </a:extLst>
              </a:tr>
              <a:tr h="1002925">
                <a:tc gridSpan="7">
                  <a:txBody>
                    <a:bodyPr/>
                    <a:lstStyle/>
                    <a:p>
                      <a:pPr algn="l" fontAlgn="ctr"/>
                      <a:r>
                        <a:rPr lang="tr-TR" sz="1600" u="none" strike="noStrike" dirty="0">
                          <a:effectLst/>
                        </a:rPr>
                        <a:t>Bu bölümde </a:t>
                      </a:r>
                      <a:r>
                        <a:rPr lang="tr-TR" sz="1600" u="none" strike="noStrike" dirty="0" err="1">
                          <a:effectLst/>
                        </a:rPr>
                        <a:t>EBS'de</a:t>
                      </a:r>
                      <a:r>
                        <a:rPr lang="tr-TR" sz="1600" u="none" strike="noStrike" dirty="0">
                          <a:effectLst/>
                        </a:rPr>
                        <a:t> yer alan "Ders öğrenme kazanımının program yeterliliklerine katkısı" ÖK-PY matrisinde yer alan ilişki düzeylerinin sayısal değerleri dikkate alınarak hesaplama yapılır. Yukarıda belirlenen dersin ÖK Başarı Oranları, ÖK-PY matrisi ilişki düzeyleri (ilişki yok: 0 – en çok ilişki: 5) dikkate alınarak ağırlıklı ortalama ile dersin program yeterliliklerine katkısı hesaplanır. Aşağıda ders için örnek ÖK-PY ilişkisi yer almakta olup hesaplama yapılmıştır.</a:t>
                      </a:r>
                      <a:endParaRPr lang="tr-TR"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54008362"/>
                  </a:ext>
                </a:extLst>
              </a:tr>
              <a:tr h="342255">
                <a:tc>
                  <a:txBody>
                    <a:bodyPr/>
                    <a:lstStyle/>
                    <a:p>
                      <a:pPr algn="ctr" fontAlgn="ctr"/>
                      <a:r>
                        <a:rPr lang="tr-TR" sz="1600" u="none" strike="noStrike" dirty="0">
                          <a:effectLst/>
                        </a:rPr>
                        <a:t> ÖK</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0" i="0" u="none" strike="noStrike" dirty="0">
                          <a:solidFill>
                            <a:srgbClr val="000000"/>
                          </a:solidFill>
                          <a:effectLst/>
                          <a:latin typeface="Calibri" panose="020F0502020204030204" pitchFamily="34" charset="0"/>
                        </a:rPr>
                        <a:t>Başarı Oranı</a:t>
                      </a:r>
                    </a:p>
                  </a:txBody>
                  <a:tcPr marL="9525" marR="9525" marT="9525" marB="0" anchor="ctr"/>
                </a:tc>
                <a:tc>
                  <a:txBody>
                    <a:bodyPr/>
                    <a:lstStyle/>
                    <a:p>
                      <a:pPr algn="ctr" fontAlgn="ctr"/>
                      <a:r>
                        <a:rPr lang="tr-TR" sz="1600" u="none" strike="noStrike">
                          <a:effectLst/>
                        </a:rPr>
                        <a:t>PY1</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PY2</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PY3</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PY4</a:t>
                      </a:r>
                      <a:endParaRPr lang="tr-TR"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Hesaplama Formülü</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19468385"/>
                  </a:ext>
                </a:extLst>
              </a:tr>
              <a:tr h="342255">
                <a:tc>
                  <a:txBody>
                    <a:bodyPr/>
                    <a:lstStyle/>
                    <a:p>
                      <a:pPr algn="ctr" fontAlgn="ctr"/>
                      <a:r>
                        <a:rPr lang="tr-TR" sz="1600" u="none" strike="noStrike" dirty="0">
                          <a:effectLst/>
                        </a:rPr>
                        <a:t>ÖK1</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i="0" u="none" strike="noStrike" dirty="0">
                          <a:solidFill>
                            <a:srgbClr val="000000"/>
                          </a:solidFill>
                          <a:effectLst/>
                          <a:latin typeface="Calibri" panose="020F0502020204030204" pitchFamily="34" charset="0"/>
                        </a:rPr>
                        <a:t>0,6</a:t>
                      </a:r>
                    </a:p>
                  </a:txBody>
                  <a:tcPr marL="9525" marR="9525" marT="9525" marB="0" anchor="ctr"/>
                </a:tc>
                <a:tc>
                  <a:txBody>
                    <a:bodyPr/>
                    <a:lstStyle/>
                    <a:p>
                      <a:pPr algn="ctr" fontAlgn="ctr"/>
                      <a:r>
                        <a:rPr lang="tr-TR" sz="1600" u="none" strike="noStrike" dirty="0">
                          <a:effectLst/>
                        </a:rPr>
                        <a:t>2</a:t>
                      </a:r>
                      <a:endParaRPr lang="tr-T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2</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3</a:t>
                      </a:r>
                      <a:endParaRPr lang="tr-TR" sz="1600" b="0" i="0" u="none" strike="noStrike">
                        <a:solidFill>
                          <a:srgbClr val="000000"/>
                        </a:solidFill>
                        <a:effectLst/>
                        <a:latin typeface="Calibri" panose="020F0502020204030204" pitchFamily="34" charset="0"/>
                      </a:endParaRPr>
                    </a:p>
                  </a:txBody>
                  <a:tcPr marL="9525" marR="9525" marT="9525" marB="0" anchor="ctr"/>
                </a:tc>
                <a:tc rowSpan="4">
                  <a:txBody>
                    <a:bodyPr/>
                    <a:lstStyle/>
                    <a:p>
                      <a:pPr algn="ctr" fontAlgn="ctr"/>
                      <a:r>
                        <a:rPr lang="tr-TR" sz="1600" u="none" strike="noStrike" dirty="0">
                          <a:effectLst/>
                        </a:rPr>
                        <a:t>[(ÖK1 BO)*(ÖK1-PY1 İD) +(ÖK2 BO)*(ÖK2-PY1 İD) + (ÖK3 BO)*(ÖK3-PY1 İD) + (ÖK4 BO)*(ÖK4-PY1 İD)] </a:t>
                      </a:r>
                      <a:br>
                        <a:rPr lang="tr-TR" sz="1600" u="none" strike="noStrike" dirty="0">
                          <a:effectLst/>
                        </a:rPr>
                      </a:br>
                      <a:r>
                        <a:rPr lang="tr-TR" sz="1600" u="none" strike="noStrike" dirty="0">
                          <a:effectLst/>
                        </a:rPr>
                        <a:t>/ [Toplam İlişki Düzeyi]</a:t>
                      </a:r>
                    </a:p>
                    <a:p>
                      <a:pPr algn="ctr" fontAlgn="ctr"/>
                      <a:endParaRPr lang="tr-TR" sz="1600" b="0" i="0" u="none" strike="noStrike" dirty="0">
                        <a:solidFill>
                          <a:srgbClr val="000000"/>
                        </a:solidFill>
                        <a:effectLst/>
                        <a:latin typeface="Calibri" panose="020F0502020204030204" pitchFamily="34" charset="0"/>
                      </a:endParaRPr>
                    </a:p>
                    <a:p>
                      <a:pPr algn="ctr" fontAlgn="ctr"/>
                      <a:r>
                        <a:rPr lang="tr-TR" sz="1600" b="0" i="0" u="none" strike="noStrike" dirty="0">
                          <a:solidFill>
                            <a:srgbClr val="000000"/>
                          </a:solidFill>
                          <a:effectLst/>
                          <a:latin typeface="Calibri" panose="020F0502020204030204" pitchFamily="34" charset="0"/>
                        </a:rPr>
                        <a:t>PY1=((0,6*2)+(0,6*3)+(0,43*4)+(0,4*5))/14=0,48</a:t>
                      </a:r>
                    </a:p>
                  </a:txBody>
                  <a:tcPr marL="9525" marR="9525" marT="9525" marB="0" anchor="ctr"/>
                </a:tc>
                <a:extLst>
                  <a:ext uri="{0D108BD9-81ED-4DB2-BD59-A6C34878D82A}">
                    <a16:rowId xmlns:a16="http://schemas.microsoft.com/office/drawing/2014/main" val="1307701278"/>
                  </a:ext>
                </a:extLst>
              </a:tr>
              <a:tr h="342255">
                <a:tc>
                  <a:txBody>
                    <a:bodyPr/>
                    <a:lstStyle/>
                    <a:p>
                      <a:pPr algn="ctr" fontAlgn="ctr"/>
                      <a:r>
                        <a:rPr lang="tr-TR" sz="1600" u="none" strike="noStrike" dirty="0">
                          <a:effectLst/>
                        </a:rPr>
                        <a:t>ÖK2</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i="0" u="none" strike="noStrike" dirty="0">
                          <a:solidFill>
                            <a:srgbClr val="000000"/>
                          </a:solidFill>
                          <a:effectLst/>
                          <a:latin typeface="Calibri" panose="020F0502020204030204" pitchFamily="34" charset="0"/>
                        </a:rPr>
                        <a:t>0,6</a:t>
                      </a:r>
                    </a:p>
                  </a:txBody>
                  <a:tcPr marL="9525" marR="9525" marT="9525" marB="0" anchor="ctr"/>
                </a:tc>
                <a:tc>
                  <a:txBody>
                    <a:bodyPr/>
                    <a:lstStyle/>
                    <a:p>
                      <a:pPr algn="ctr" fontAlgn="ctr"/>
                      <a:r>
                        <a:rPr lang="tr-TR" sz="1600" u="none" strike="noStrike">
                          <a:effectLst/>
                        </a:rPr>
                        <a:t>3</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5</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2</a:t>
                      </a:r>
                      <a:endParaRPr lang="tr-TR"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2063785117"/>
                  </a:ext>
                </a:extLst>
              </a:tr>
              <a:tr h="342255">
                <a:tc>
                  <a:txBody>
                    <a:bodyPr/>
                    <a:lstStyle/>
                    <a:p>
                      <a:pPr algn="ctr" fontAlgn="ctr"/>
                      <a:r>
                        <a:rPr lang="tr-TR" sz="1600" u="none" strike="noStrike" dirty="0">
                          <a:effectLst/>
                        </a:rPr>
                        <a:t>ÖK3</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i="0" u="none" strike="noStrike" dirty="0">
                          <a:solidFill>
                            <a:srgbClr val="000000"/>
                          </a:solidFill>
                          <a:effectLst/>
                          <a:latin typeface="Calibri" panose="020F0502020204030204" pitchFamily="34" charset="0"/>
                        </a:rPr>
                        <a:t>0,43</a:t>
                      </a:r>
                    </a:p>
                  </a:txBody>
                  <a:tcPr marL="9525" marR="9525" marT="9525" marB="0" anchor="ctr"/>
                </a:tc>
                <a:tc>
                  <a:txBody>
                    <a:bodyPr/>
                    <a:lstStyle/>
                    <a:p>
                      <a:pPr algn="ctr" fontAlgn="ctr"/>
                      <a:r>
                        <a:rPr lang="tr-TR" sz="1600" u="none" strike="noStrike">
                          <a:effectLst/>
                        </a:rPr>
                        <a:t>4</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4</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5</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5</a:t>
                      </a:r>
                      <a:endParaRPr lang="tr-TR"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057764263"/>
                  </a:ext>
                </a:extLst>
              </a:tr>
              <a:tr h="342255">
                <a:tc>
                  <a:txBody>
                    <a:bodyPr/>
                    <a:lstStyle/>
                    <a:p>
                      <a:pPr algn="ctr" fontAlgn="ctr"/>
                      <a:r>
                        <a:rPr lang="tr-TR" sz="1600" u="none" strike="noStrike" dirty="0">
                          <a:effectLst/>
                        </a:rPr>
                        <a:t>ÖK4</a:t>
                      </a:r>
                      <a:endParaRPr lang="tr-T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b="1" i="0" u="none" strike="noStrike" dirty="0">
                          <a:solidFill>
                            <a:srgbClr val="000000"/>
                          </a:solidFill>
                          <a:effectLst/>
                          <a:latin typeface="Calibri" panose="020F0502020204030204" pitchFamily="34" charset="0"/>
                        </a:rPr>
                        <a:t>0,4</a:t>
                      </a:r>
                    </a:p>
                  </a:txBody>
                  <a:tcPr marL="9525" marR="9525" marT="9525" marB="0" anchor="ctr"/>
                </a:tc>
                <a:tc>
                  <a:txBody>
                    <a:bodyPr/>
                    <a:lstStyle/>
                    <a:p>
                      <a:pPr algn="ctr" fontAlgn="ctr"/>
                      <a:r>
                        <a:rPr lang="tr-TR" sz="1600" u="none" strike="noStrike">
                          <a:effectLst/>
                        </a:rPr>
                        <a:t>5</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3</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4</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a:t>
                      </a:r>
                      <a:endParaRPr lang="tr-TR" sz="16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1064744489"/>
                  </a:ext>
                </a:extLst>
              </a:tr>
              <a:tr h="342255">
                <a:tc gridSpan="2">
                  <a:txBody>
                    <a:bodyPr/>
                    <a:lstStyle/>
                    <a:p>
                      <a:pPr algn="ctr" fontAlgn="ctr"/>
                      <a:r>
                        <a:rPr lang="tr-TR" sz="1600" u="none" strike="noStrike">
                          <a:effectLst/>
                        </a:rPr>
                        <a:t>Toplam</a:t>
                      </a:r>
                      <a:endParaRPr lang="tr-TR" sz="16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a:txBody>
                    <a:bodyPr/>
                    <a:lstStyle/>
                    <a:p>
                      <a:pPr algn="ctr" fontAlgn="ctr"/>
                      <a:r>
                        <a:rPr lang="tr-TR" sz="1600" u="none" strike="noStrike">
                          <a:effectLst/>
                        </a:rPr>
                        <a:t>14</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12</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11</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10</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dirty="0">
                          <a:effectLst/>
                        </a:rPr>
                        <a:t>BO: Başarı Oranı, İD: İlişki Düzeyi</a:t>
                      </a:r>
                      <a:endParaRPr lang="tr-T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2377704"/>
                  </a:ext>
                </a:extLst>
              </a:tr>
              <a:tr h="342255">
                <a:tc gridSpan="2">
                  <a:txBody>
                    <a:bodyPr/>
                    <a:lstStyle/>
                    <a:p>
                      <a:pPr algn="l" fontAlgn="b"/>
                      <a:r>
                        <a:rPr lang="tr-TR" sz="1600" b="0" i="0" u="none" strike="noStrike" dirty="0">
                          <a:solidFill>
                            <a:srgbClr val="000000"/>
                          </a:solidFill>
                          <a:effectLst/>
                          <a:latin typeface="Calibri" panose="020F0502020204030204" pitchFamily="34" charset="0"/>
                        </a:rPr>
                        <a:t>DERS</a:t>
                      </a:r>
                      <a:r>
                        <a:rPr lang="tr-TR" sz="1600" b="0" i="0" u="none" strike="noStrike" baseline="0" dirty="0">
                          <a:solidFill>
                            <a:srgbClr val="000000"/>
                          </a:solidFill>
                          <a:effectLst/>
                          <a:latin typeface="Calibri" panose="020F0502020204030204" pitchFamily="34" charset="0"/>
                        </a:rPr>
                        <a:t> 1</a:t>
                      </a:r>
                      <a:endParaRPr lang="tr-TR"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a:txBody>
                    <a:bodyPr/>
                    <a:lstStyle/>
                    <a:p>
                      <a:pPr algn="ctr" fontAlgn="ctr"/>
                      <a:r>
                        <a:rPr lang="tr-TR" sz="1600" u="none" strike="noStrike">
                          <a:effectLst/>
                        </a:rPr>
                        <a:t>0,48</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dirty="0">
                          <a:effectLst/>
                        </a:rPr>
                        <a:t>0,49</a:t>
                      </a:r>
                      <a:endParaRPr lang="tr-T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0,45</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0,52</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Ders 1 in Program yeterliliğine katkısı</a:t>
                      </a:r>
                      <a:endParaRPr lang="tr-TR"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62904516"/>
                  </a:ext>
                </a:extLst>
              </a:tr>
              <a:tr h="342255">
                <a:tc gridSpan="7">
                  <a:txBody>
                    <a:bodyPr/>
                    <a:lstStyle/>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tc hMerge="1">
                  <a:txBody>
                    <a:bodyPr/>
                    <a:lstStyle/>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3418977"/>
                  </a:ext>
                </a:extLst>
              </a:tr>
              <a:tr h="462299">
                <a:tc gridSpan="2">
                  <a:txBody>
                    <a:bodyPr/>
                    <a:lstStyle/>
                    <a:p>
                      <a:pPr algn="l" fontAlgn="b"/>
                      <a:r>
                        <a:rPr lang="tr-TR" sz="1600" b="0" i="0" u="none" strike="noStrike" dirty="0">
                          <a:solidFill>
                            <a:srgbClr val="000000"/>
                          </a:solidFill>
                          <a:effectLst/>
                          <a:latin typeface="Calibri" panose="020F0502020204030204" pitchFamily="34" charset="0"/>
                        </a:rPr>
                        <a:t>DERS 2</a:t>
                      </a:r>
                    </a:p>
                  </a:txBody>
                  <a:tcPr marL="9525" marR="9525" marT="9525" marB="0" anchor="b"/>
                </a:tc>
                <a:tc hMerge="1">
                  <a:txBody>
                    <a:bodyPr/>
                    <a:lstStyle/>
                    <a:p>
                      <a:endParaRPr lang="tr-TR"/>
                    </a:p>
                  </a:txBody>
                  <a:tcPr/>
                </a:tc>
                <a:tc>
                  <a:txBody>
                    <a:bodyPr/>
                    <a:lstStyle/>
                    <a:p>
                      <a:pPr algn="ctr" fontAlgn="ctr"/>
                      <a:r>
                        <a:rPr lang="tr-TR" sz="1600" u="none" strike="noStrike">
                          <a:effectLst/>
                        </a:rPr>
                        <a:t>0,35</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0,20</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0,50</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600" u="none" strike="noStrike">
                          <a:effectLst/>
                        </a:rPr>
                        <a:t>0,65</a:t>
                      </a:r>
                      <a:endParaRPr lang="tr-T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tr-TR" sz="1600" u="none" strike="noStrike" dirty="0">
                          <a:effectLst/>
                        </a:rPr>
                        <a:t>Ders 2 </a:t>
                      </a:r>
                      <a:r>
                        <a:rPr lang="tr-TR" sz="1600" u="none" strike="noStrike" dirty="0" err="1">
                          <a:effectLst/>
                        </a:rPr>
                        <a:t>nin</a:t>
                      </a:r>
                      <a:r>
                        <a:rPr lang="tr-TR" sz="1600" u="none" strike="noStrike" dirty="0">
                          <a:effectLst/>
                        </a:rPr>
                        <a:t> Program yeterliliğine katkısı (Aşağıdaki hesaplama için örnek olarak veriler yazılmıştır.)</a:t>
                      </a:r>
                      <a:endParaRPr lang="tr-T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68036369"/>
                  </a:ext>
                </a:extLst>
              </a:tr>
            </a:tbl>
          </a:graphicData>
        </a:graphic>
      </p:graphicFrame>
    </p:spTree>
    <p:extLst>
      <p:ext uri="{BB962C8B-B14F-4D97-AF65-F5344CB8AC3E}">
        <p14:creationId xmlns:p14="http://schemas.microsoft.com/office/powerpoint/2010/main" val="608408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10752963" cy="720000"/>
          </a:xfrm>
        </p:spPr>
        <p:txBody>
          <a:bodyPr>
            <a:noAutofit/>
          </a:bodyPr>
          <a:lstStyle/>
          <a:p>
            <a:r>
              <a:rPr lang="tr-TR" sz="2800" b="1" dirty="0">
                <a:solidFill>
                  <a:schemeClr val="accent1"/>
                </a:solidFill>
              </a:rPr>
              <a:t>Öğrenme kazanımı program çıktısı ilişkilendirme</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29</a:t>
            </a:fld>
            <a:endParaRPr lang="tr-TR" sz="1400" b="1" dirty="0">
              <a:solidFill>
                <a:schemeClr val="bg1"/>
              </a:solidFill>
            </a:endParaRPr>
          </a:p>
        </p:txBody>
      </p:sp>
      <p:graphicFrame>
        <p:nvGraphicFramePr>
          <p:cNvPr id="3" name="Tablo 2">
            <a:extLst>
              <a:ext uri="{FF2B5EF4-FFF2-40B4-BE49-F238E27FC236}">
                <a16:creationId xmlns:a16="http://schemas.microsoft.com/office/drawing/2014/main" id="{D3B1F3B8-82F0-483C-9E5B-73D60B25C7F7}"/>
              </a:ext>
            </a:extLst>
          </p:cNvPr>
          <p:cNvGraphicFramePr>
            <a:graphicFrameLocks noGrp="1"/>
          </p:cNvGraphicFramePr>
          <p:nvPr>
            <p:extLst>
              <p:ext uri="{D42A27DB-BD31-4B8C-83A1-F6EECF244321}">
                <p14:modId xmlns:p14="http://schemas.microsoft.com/office/powerpoint/2010/main" val="1593134789"/>
              </p:ext>
            </p:extLst>
          </p:nvPr>
        </p:nvGraphicFramePr>
        <p:xfrm>
          <a:off x="413358" y="1213609"/>
          <a:ext cx="10622068" cy="4935084"/>
        </p:xfrm>
        <a:graphic>
          <a:graphicData uri="http://schemas.openxmlformats.org/drawingml/2006/table">
            <a:tbl>
              <a:tblPr>
                <a:tableStyleId>{BC89EF96-8CEA-46FF-86C4-4CE0E7609802}</a:tableStyleId>
              </a:tblPr>
              <a:tblGrid>
                <a:gridCol w="1288935">
                  <a:extLst>
                    <a:ext uri="{9D8B030D-6E8A-4147-A177-3AD203B41FA5}">
                      <a16:colId xmlns:a16="http://schemas.microsoft.com/office/drawing/2014/main" val="4100395978"/>
                    </a:ext>
                  </a:extLst>
                </a:gridCol>
                <a:gridCol w="1009407">
                  <a:extLst>
                    <a:ext uri="{9D8B030D-6E8A-4147-A177-3AD203B41FA5}">
                      <a16:colId xmlns:a16="http://schemas.microsoft.com/office/drawing/2014/main" val="1971543009"/>
                    </a:ext>
                  </a:extLst>
                </a:gridCol>
                <a:gridCol w="1009407">
                  <a:extLst>
                    <a:ext uri="{9D8B030D-6E8A-4147-A177-3AD203B41FA5}">
                      <a16:colId xmlns:a16="http://schemas.microsoft.com/office/drawing/2014/main" val="797904932"/>
                    </a:ext>
                  </a:extLst>
                </a:gridCol>
                <a:gridCol w="1009407">
                  <a:extLst>
                    <a:ext uri="{9D8B030D-6E8A-4147-A177-3AD203B41FA5}">
                      <a16:colId xmlns:a16="http://schemas.microsoft.com/office/drawing/2014/main" val="4105656244"/>
                    </a:ext>
                  </a:extLst>
                </a:gridCol>
                <a:gridCol w="1009407">
                  <a:extLst>
                    <a:ext uri="{9D8B030D-6E8A-4147-A177-3AD203B41FA5}">
                      <a16:colId xmlns:a16="http://schemas.microsoft.com/office/drawing/2014/main" val="2889950443"/>
                    </a:ext>
                  </a:extLst>
                </a:gridCol>
                <a:gridCol w="1009407">
                  <a:extLst>
                    <a:ext uri="{9D8B030D-6E8A-4147-A177-3AD203B41FA5}">
                      <a16:colId xmlns:a16="http://schemas.microsoft.com/office/drawing/2014/main" val="647754368"/>
                    </a:ext>
                  </a:extLst>
                </a:gridCol>
                <a:gridCol w="1009407">
                  <a:extLst>
                    <a:ext uri="{9D8B030D-6E8A-4147-A177-3AD203B41FA5}">
                      <a16:colId xmlns:a16="http://schemas.microsoft.com/office/drawing/2014/main" val="1447912181"/>
                    </a:ext>
                  </a:extLst>
                </a:gridCol>
                <a:gridCol w="1009407">
                  <a:extLst>
                    <a:ext uri="{9D8B030D-6E8A-4147-A177-3AD203B41FA5}">
                      <a16:colId xmlns:a16="http://schemas.microsoft.com/office/drawing/2014/main" val="1222252291"/>
                    </a:ext>
                  </a:extLst>
                </a:gridCol>
                <a:gridCol w="1009407">
                  <a:extLst>
                    <a:ext uri="{9D8B030D-6E8A-4147-A177-3AD203B41FA5}">
                      <a16:colId xmlns:a16="http://schemas.microsoft.com/office/drawing/2014/main" val="2621866356"/>
                    </a:ext>
                  </a:extLst>
                </a:gridCol>
                <a:gridCol w="1257877">
                  <a:extLst>
                    <a:ext uri="{9D8B030D-6E8A-4147-A177-3AD203B41FA5}">
                      <a16:colId xmlns:a16="http://schemas.microsoft.com/office/drawing/2014/main" val="983776636"/>
                    </a:ext>
                  </a:extLst>
                </a:gridCol>
              </a:tblGrid>
              <a:tr h="426606">
                <a:tc gridSpan="10">
                  <a:txBody>
                    <a:bodyPr/>
                    <a:lstStyle/>
                    <a:p>
                      <a:pPr algn="ctr" fontAlgn="ctr"/>
                      <a:r>
                        <a:rPr lang="tr-TR" sz="2400" b="1" u="none" strike="noStrike" dirty="0">
                          <a:effectLst/>
                        </a:rPr>
                        <a:t>Bölüm/Programın Program Yeterliliklerini Sağlama Düzeyi</a:t>
                      </a:r>
                      <a:endParaRPr lang="tr-TR" sz="2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3115245"/>
                  </a:ext>
                </a:extLst>
              </a:tr>
              <a:tr h="1289370">
                <a:tc gridSpan="10">
                  <a:txBody>
                    <a:bodyPr/>
                    <a:lstStyle/>
                    <a:p>
                      <a:pPr algn="l" fontAlgn="ctr"/>
                      <a:r>
                        <a:rPr lang="tr-TR" sz="1800" u="none" strike="noStrike">
                          <a:effectLst/>
                        </a:rPr>
                        <a:t>Bölüm/programın PY sağlama düzeyi; EBS'de yer alan "DERS ÖK - PY İLİŞKİLERİ" matrisinde yer alan her bir dersin program yeterliliklerine katkısını ifade eden ilişki düzeylerinin sayısal değerleri dikkate alınarak ağırlıklı hesaplama ile belirlenir. Aşağıda dersler için örnek ÖK-PY ilişkisi yer almakta olup hesaplama yapılmıştır.</a:t>
                      </a:r>
                      <a:endParaRPr lang="tr-TR" sz="18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05650971"/>
                  </a:ext>
                </a:extLst>
              </a:tr>
              <a:tr h="426606">
                <a:tc>
                  <a:txBody>
                    <a:bodyPr/>
                    <a:lstStyle/>
                    <a:p>
                      <a:pPr algn="ctr" fontAlgn="ctr"/>
                      <a:r>
                        <a:rPr lang="tr-TR" sz="1800" u="none" strike="noStrike">
                          <a:effectLst/>
                        </a:rPr>
                        <a:t> </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PY1</a:t>
                      </a:r>
                      <a:endParaRPr lang="tr-TR"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PY2</a:t>
                      </a:r>
                      <a:endParaRPr lang="tr-TR"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PY3</a:t>
                      </a:r>
                      <a:endParaRPr lang="tr-TR"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PY4</a:t>
                      </a:r>
                      <a:endParaRPr lang="tr-TR" sz="18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2613177"/>
                  </a:ext>
                </a:extLst>
              </a:tr>
              <a:tr h="426606">
                <a:tc>
                  <a:txBody>
                    <a:bodyPr/>
                    <a:lstStyle/>
                    <a:p>
                      <a:pPr algn="ctr" fontAlgn="ctr"/>
                      <a:r>
                        <a:rPr lang="tr-TR" sz="1800" u="none" strike="noStrike">
                          <a:effectLst/>
                        </a:rPr>
                        <a:t>Ders 1</a:t>
                      </a:r>
                      <a:endParaRPr lang="tr-TR"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2</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0</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2</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3</a:t>
                      </a:r>
                      <a:endParaRPr lang="tr-TR" sz="1800" b="0" i="0" u="none" strike="noStrike">
                        <a:solidFill>
                          <a:srgbClr val="000000"/>
                        </a:solidFill>
                        <a:effectLst/>
                        <a:latin typeface="Calibri" panose="020F0502020204030204" pitchFamily="34" charset="0"/>
                      </a:endParaRPr>
                    </a:p>
                  </a:txBody>
                  <a:tcPr marL="9525" marR="9525" marT="9525" marB="0" anchor="ctr"/>
                </a:tc>
                <a:tc rowSpan="2" gridSpan="5">
                  <a:txBody>
                    <a:bodyPr/>
                    <a:lstStyle/>
                    <a:p>
                      <a:pPr algn="ctr" fontAlgn="ctr"/>
                      <a:r>
                        <a:rPr lang="tr-TR" sz="1800" u="none" strike="noStrike" dirty="0">
                          <a:effectLst/>
                        </a:rPr>
                        <a:t>[(PY1 KD)*(PY1-Ders 1 İD) + (PY1 KD)*(PY1-Ders 2 İD)] / [Toplam İlişki Düzeyi]</a:t>
                      </a:r>
                    </a:p>
                    <a:p>
                      <a:pPr algn="ctr" fontAlgn="ctr"/>
                      <a:r>
                        <a:rPr lang="tr-TR" sz="1800" b="0" i="0" u="none" strike="noStrike" dirty="0">
                          <a:solidFill>
                            <a:srgbClr val="000000"/>
                          </a:solidFill>
                          <a:effectLst/>
                          <a:latin typeface="Calibri" panose="020F0502020204030204" pitchFamily="34" charset="0"/>
                        </a:rPr>
                        <a:t>PY1=</a:t>
                      </a:r>
                      <a:r>
                        <a:rPr lang="tr-TR" sz="1800" b="0" i="0" u="none" strike="noStrike" baseline="0" dirty="0">
                          <a:solidFill>
                            <a:srgbClr val="000000"/>
                          </a:solidFill>
                          <a:effectLst/>
                          <a:latin typeface="Calibri" panose="020F0502020204030204" pitchFamily="34" charset="0"/>
                        </a:rPr>
                        <a:t> ((0,48*2)+(0,35*3))/5=0,402 (%40)</a:t>
                      </a:r>
                    </a:p>
                    <a:p>
                      <a:pPr algn="ctr" fontAlgn="ctr"/>
                      <a:r>
                        <a:rPr lang="tr-TR" sz="1800" b="0" i="0" u="none" strike="noStrike" baseline="0" dirty="0">
                          <a:solidFill>
                            <a:srgbClr val="000000"/>
                          </a:solidFill>
                          <a:effectLst/>
                          <a:latin typeface="Calibri" panose="020F0502020204030204" pitchFamily="34" charset="0"/>
                        </a:rPr>
                        <a:t>PY2= ((0,49*0)+(0,20*5))/5=0,20 (%20)</a:t>
                      </a:r>
                      <a:endParaRPr lang="tr-TR" sz="1800" b="0" i="0" u="none" strike="noStrike" dirty="0">
                        <a:solidFill>
                          <a:srgbClr val="000000"/>
                        </a:solidFill>
                        <a:effectLst/>
                        <a:latin typeface="Calibri" panose="020F0502020204030204" pitchFamily="34" charset="0"/>
                      </a:endParaRPr>
                    </a:p>
                  </a:txBody>
                  <a:tcPr marL="9525" marR="9525" marT="9525" marB="0" anchor="ct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2709372440"/>
                  </a:ext>
                </a:extLst>
              </a:tr>
              <a:tr h="426606">
                <a:tc>
                  <a:txBody>
                    <a:bodyPr/>
                    <a:lstStyle/>
                    <a:p>
                      <a:pPr algn="ctr" fontAlgn="ctr"/>
                      <a:r>
                        <a:rPr lang="tr-TR" sz="1800" u="none" strike="noStrike">
                          <a:effectLst/>
                        </a:rPr>
                        <a:t>Ders 2</a:t>
                      </a:r>
                      <a:endParaRPr lang="tr-TR"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3</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5</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0</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2</a:t>
                      </a:r>
                      <a:endParaRPr lang="tr-TR" sz="1800" b="0" i="0" u="none" strike="noStrike">
                        <a:solidFill>
                          <a:srgbClr val="000000"/>
                        </a:solidFill>
                        <a:effectLst/>
                        <a:latin typeface="Calibri" panose="020F0502020204030204" pitchFamily="34" charset="0"/>
                      </a:endParaRPr>
                    </a:p>
                  </a:txBody>
                  <a:tcPr marL="9525" marR="9525" marT="9525" marB="0" anchor="ctr"/>
                </a:tc>
                <a:tc gridSpan="5"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2156573024"/>
                  </a:ext>
                </a:extLst>
              </a:tr>
              <a:tr h="426606">
                <a:tc>
                  <a:txBody>
                    <a:bodyPr/>
                    <a:lstStyle/>
                    <a:p>
                      <a:pPr algn="ctr" fontAlgn="ctr"/>
                      <a:r>
                        <a:rPr lang="tr-TR" sz="1800" u="none" strike="noStrike">
                          <a:effectLst/>
                        </a:rPr>
                        <a:t>Toplam</a:t>
                      </a:r>
                      <a:endParaRPr lang="tr-TR"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5</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5</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2</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5</a:t>
                      </a:r>
                      <a:endParaRPr lang="tr-TR" sz="1800" b="0" i="0" u="none" strike="noStrike">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tr-TR" sz="1800" u="none" strike="noStrike">
                          <a:effectLst/>
                        </a:rPr>
                        <a:t>KD: Katkı Düzeyi, İD: İlişki Düzeyi</a:t>
                      </a:r>
                      <a:endParaRPr lang="tr-TR" sz="18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57081628"/>
                  </a:ext>
                </a:extLst>
              </a:tr>
              <a:tr h="426606">
                <a:tc gridSpan="10">
                  <a:txBody>
                    <a:bodyPr/>
                    <a:lstStyle/>
                    <a:p>
                      <a:pPr algn="ctr" fontAlgn="ctr"/>
                      <a:endParaRPr lang="tr-TR"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b"/>
                      <a:endParaRPr lang="tr-TR"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tr-TR"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tr-TR"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tr-TR"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tr-TR"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9835258"/>
                  </a:ext>
                </a:extLst>
              </a:tr>
              <a:tr h="636726">
                <a:tc>
                  <a:txBody>
                    <a:bodyPr/>
                    <a:lstStyle/>
                    <a:p>
                      <a:pPr algn="l" fontAlgn="b"/>
                      <a:r>
                        <a:rPr lang="tr-TR" sz="1800" b="0" i="0" u="none" strike="noStrike" dirty="0">
                          <a:solidFill>
                            <a:srgbClr val="000000"/>
                          </a:solidFill>
                          <a:effectLst/>
                          <a:latin typeface="Calibri" panose="020F0502020204030204" pitchFamily="34" charset="0"/>
                        </a:rPr>
                        <a:t>Bölüm PY Sağlama Düzeyi (%)</a:t>
                      </a:r>
                    </a:p>
                  </a:txBody>
                  <a:tcPr marL="9525" marR="9525" marT="9525" marB="0" anchor="b"/>
                </a:tc>
                <a:tc>
                  <a:txBody>
                    <a:bodyPr/>
                    <a:lstStyle/>
                    <a:p>
                      <a:pPr algn="ctr" fontAlgn="ctr"/>
                      <a:r>
                        <a:rPr lang="tr-TR" sz="1800" u="none" strike="noStrike">
                          <a:effectLst/>
                        </a:rPr>
                        <a:t>40%</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20%</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45%</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57%</a:t>
                      </a:r>
                      <a:endParaRPr lang="tr-TR" sz="1800" b="0" i="0" u="none" strike="noStrike">
                        <a:solidFill>
                          <a:srgbClr val="000000"/>
                        </a:solidFill>
                        <a:effectLst/>
                        <a:latin typeface="Calibri" panose="020F0502020204030204" pitchFamily="34" charset="0"/>
                      </a:endParaRPr>
                    </a:p>
                  </a:txBody>
                  <a:tcPr marL="9525" marR="9525" marT="9525" marB="0" anchor="ctr"/>
                </a:tc>
                <a:tc gridSpan="5">
                  <a:txBody>
                    <a:bodyPr/>
                    <a:lstStyle/>
                    <a:p>
                      <a:pPr algn="ctr" fontAlgn="ctr"/>
                      <a:r>
                        <a:rPr lang="tr-TR" sz="1800" u="none" strike="noStrike" dirty="0">
                          <a:effectLst/>
                        </a:rPr>
                        <a:t>Bölüm/programın program yeterlilikleri sağlama düzeyi</a:t>
                      </a:r>
                      <a:endParaRPr lang="tr-TR"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16694159"/>
                  </a:ext>
                </a:extLst>
              </a:tr>
            </a:tbl>
          </a:graphicData>
        </a:graphic>
      </p:graphicFrame>
    </p:spTree>
    <p:extLst>
      <p:ext uri="{BB962C8B-B14F-4D97-AF65-F5344CB8AC3E}">
        <p14:creationId xmlns:p14="http://schemas.microsoft.com/office/powerpoint/2010/main" val="257813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Ders-Program Yeterliliği İlişkisi</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263820"/>
            <a:ext cx="11027600" cy="5011545"/>
          </a:xfrm>
        </p:spPr>
        <p:txBody>
          <a:bodyPr>
            <a:noAutofit/>
          </a:bodyPr>
          <a:lstStyle/>
          <a:p>
            <a:pPr marL="0" lvl="0" indent="0" algn="just">
              <a:lnSpc>
                <a:spcPct val="150000"/>
              </a:lnSpc>
              <a:spcBef>
                <a:spcPct val="20000"/>
              </a:spcBef>
              <a:buSzPct val="115000"/>
              <a:buNone/>
            </a:pPr>
            <a:r>
              <a:rPr lang="tr-TR" sz="2200" dirty="0"/>
              <a:t>BİR BÖLÜM/PROGRAM İÇİN;</a:t>
            </a:r>
          </a:p>
          <a:p>
            <a:pPr marL="0" lvl="0" indent="0" algn="just">
              <a:lnSpc>
                <a:spcPct val="150000"/>
              </a:lnSpc>
              <a:spcBef>
                <a:spcPct val="20000"/>
              </a:spcBef>
              <a:buSzPct val="115000"/>
              <a:buNone/>
            </a:pPr>
            <a:r>
              <a:rPr lang="tr-TR" sz="2200" dirty="0">
                <a:solidFill>
                  <a:schemeClr val="tx1">
                    <a:lumMod val="85000"/>
                    <a:lumOff val="15000"/>
                  </a:schemeClr>
                </a:solidFill>
              </a:rPr>
              <a:t>Program Yeterlilikleri Belirlenmeli (Bu ilgili akreditasyon kuruluşları tarafından sunulmuştur) </a:t>
            </a:r>
          </a:p>
          <a:p>
            <a:pPr marL="0" lvl="0" indent="0" algn="just">
              <a:lnSpc>
                <a:spcPct val="150000"/>
              </a:lnSpc>
              <a:spcBef>
                <a:spcPct val="20000"/>
              </a:spcBef>
              <a:buSzPct val="115000"/>
              <a:buNone/>
            </a:pPr>
            <a:r>
              <a:rPr lang="tr-TR" sz="2200" dirty="0">
                <a:solidFill>
                  <a:schemeClr val="tx1">
                    <a:lumMod val="85000"/>
                    <a:lumOff val="15000"/>
                  </a:schemeClr>
                </a:solidFill>
              </a:rPr>
              <a:t>Dersin amacı, içeriği ve öğrenme kazanımları en az bir program yeterliliği ile ilişkili olmalı.</a:t>
            </a:r>
            <a:endParaRPr lang="tr-TR" sz="2400" dirty="0">
              <a:solidFill>
                <a:schemeClr val="tx1">
                  <a:lumMod val="85000"/>
                  <a:lumOff val="15000"/>
                </a:schemeClr>
              </a:solidFill>
            </a:endParaRP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3</a:t>
            </a:fld>
            <a:endParaRPr lang="tr-TR" sz="1400" b="1" dirty="0">
              <a:solidFill>
                <a:schemeClr val="bg1"/>
              </a:solidFill>
            </a:endParaRPr>
          </a:p>
        </p:txBody>
      </p:sp>
    </p:spTree>
    <p:extLst>
      <p:ext uri="{BB962C8B-B14F-4D97-AF65-F5344CB8AC3E}">
        <p14:creationId xmlns:p14="http://schemas.microsoft.com/office/powerpoint/2010/main" val="4234166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Usul ve Esaslarda Dikkat Edilmesi Gerekenler</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481328"/>
            <a:ext cx="10751476" cy="4586423"/>
          </a:xfrm>
        </p:spPr>
        <p:txBody>
          <a:bodyPr>
            <a:normAutofit fontScale="92500" lnSpcReduction="20000"/>
          </a:bodyPr>
          <a:lstStyle/>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Öğrenme kazanımları sağlama düzeyini ölçen yöntemin belirlenmesi, yöntemin ve uygulanma şeklinin ayrıntılı olarak açıklanması</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Öğrenme kazanımları/program çıktıları sağlama düzeyi başarı kriterlerinin belirlenmesi</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«Belirlenen başarı kriterinin altında kalan öğrenme kazanımları veya program çıktıları için ilgili kurul-komisyonlarda (Bölüm Kurulu, Bölüm Kalite Komisyonu vb.) iyileştirmeler (PUKÖ) planlanır ve izlenir.» ifadesi usul ve esaslarda yer almalıdır.</a:t>
            </a:r>
          </a:p>
          <a:p>
            <a:pPr lvl="0" algn="just">
              <a:lnSpc>
                <a:spcPct val="150000"/>
              </a:lnSpc>
              <a:spcBef>
                <a:spcPct val="20000"/>
              </a:spcBef>
              <a:buSzPct val="115000"/>
              <a:buFont typeface="Wingdings" panose="05000000000000000000" pitchFamily="2" charset="2"/>
              <a:buChar char="Ø"/>
            </a:pPr>
            <a:endParaRPr lang="tr-TR" dirty="0">
              <a:solidFill>
                <a:schemeClr val="tx1">
                  <a:lumMod val="85000"/>
                  <a:lumOff val="15000"/>
                </a:schemeClr>
              </a:solidFill>
            </a:endParaRP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30</a:t>
            </a:fld>
            <a:endParaRPr lang="tr-TR" sz="1400" b="1" dirty="0">
              <a:solidFill>
                <a:schemeClr val="bg1"/>
              </a:solidFill>
            </a:endParaRPr>
          </a:p>
        </p:txBody>
      </p:sp>
    </p:spTree>
    <p:extLst>
      <p:ext uri="{BB962C8B-B14F-4D97-AF65-F5344CB8AC3E}">
        <p14:creationId xmlns:p14="http://schemas.microsoft.com/office/powerpoint/2010/main" val="1976874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31</a:t>
            </a:fld>
            <a:endParaRPr lang="tr-TR" sz="1400" b="1" dirty="0">
              <a:solidFill>
                <a:schemeClr val="bg1"/>
              </a:solidFill>
            </a:endParaRPr>
          </a:p>
        </p:txBody>
      </p:sp>
      <p:sp>
        <p:nvSpPr>
          <p:cNvPr id="12" name="Dikdörtgen 11"/>
          <p:cNvSpPr/>
          <p:nvPr/>
        </p:nvSpPr>
        <p:spPr>
          <a:xfrm>
            <a:off x="2032000" y="719666"/>
            <a:ext cx="6258560" cy="97536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147" tIns="97147" rIns="1206620" bIns="97147" numCol="1" spcCol="1270" anchor="ctr" anchorCtr="0">
            <a:noAutofit/>
          </a:bodyPr>
          <a:lstStyle/>
          <a:p>
            <a:pPr lvl="0" algn="l" defTabSz="800100">
              <a:lnSpc>
                <a:spcPct val="90000"/>
              </a:lnSpc>
              <a:spcBef>
                <a:spcPct val="0"/>
              </a:spcBef>
              <a:spcAft>
                <a:spcPct val="35000"/>
              </a:spcAft>
            </a:pPr>
            <a:r>
              <a:rPr lang="tr-TR" sz="1800" kern="1200" dirty="0"/>
              <a:t>Dersin amaçlarını ve hedeflerini belirleme</a:t>
            </a:r>
          </a:p>
        </p:txBody>
      </p:sp>
      <p:sp>
        <p:nvSpPr>
          <p:cNvPr id="13" name="Dikdörtgen 12"/>
          <p:cNvSpPr/>
          <p:nvPr/>
        </p:nvSpPr>
        <p:spPr>
          <a:xfrm>
            <a:off x="2499360" y="1830492"/>
            <a:ext cx="6258560" cy="97536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147" tIns="97147" rIns="1198492" bIns="97147" numCol="1" spcCol="1270" anchor="ctr" anchorCtr="0">
            <a:noAutofit/>
          </a:bodyPr>
          <a:lstStyle/>
          <a:p>
            <a:pPr lvl="0" algn="l" defTabSz="800100">
              <a:lnSpc>
                <a:spcPct val="90000"/>
              </a:lnSpc>
              <a:spcBef>
                <a:spcPct val="0"/>
              </a:spcBef>
              <a:spcAft>
                <a:spcPct val="35000"/>
              </a:spcAft>
            </a:pPr>
            <a:r>
              <a:rPr lang="tr-TR" sz="1800" kern="1200" dirty="0"/>
              <a:t>Standart kurallara göre öğrenme kazanımlarının yazılması</a:t>
            </a:r>
          </a:p>
        </p:txBody>
      </p:sp>
      <p:sp>
        <p:nvSpPr>
          <p:cNvPr id="14" name="Dikdörtgen 13"/>
          <p:cNvSpPr/>
          <p:nvPr/>
        </p:nvSpPr>
        <p:spPr>
          <a:xfrm>
            <a:off x="2966719" y="2941319"/>
            <a:ext cx="6258560" cy="97536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147" tIns="97147" rIns="1198492" bIns="97147" numCol="1" spcCol="1270" anchor="ctr" anchorCtr="0">
            <a:noAutofit/>
          </a:bodyPr>
          <a:lstStyle/>
          <a:p>
            <a:pPr lvl="0" algn="l" defTabSz="800100">
              <a:lnSpc>
                <a:spcPct val="90000"/>
              </a:lnSpc>
              <a:spcBef>
                <a:spcPct val="0"/>
              </a:spcBef>
              <a:spcAft>
                <a:spcPct val="35000"/>
              </a:spcAft>
            </a:pPr>
            <a:r>
              <a:rPr lang="tr-TR" sz="1800" kern="1200" dirty="0"/>
              <a:t>Öğrencileri öğrenim kazanımlarına ulaştıracak öğretim ve öğrenme stratejisi geliştir.</a:t>
            </a:r>
          </a:p>
        </p:txBody>
      </p:sp>
      <p:sp>
        <p:nvSpPr>
          <p:cNvPr id="15" name="Dikdörtgen 14"/>
          <p:cNvSpPr/>
          <p:nvPr/>
        </p:nvSpPr>
        <p:spPr>
          <a:xfrm>
            <a:off x="3434079" y="4052146"/>
            <a:ext cx="6258560" cy="97536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147" tIns="97147" rIns="1198492" bIns="97147" numCol="1" spcCol="1270" anchor="ctr" anchorCtr="0">
            <a:noAutofit/>
          </a:bodyPr>
          <a:lstStyle/>
          <a:p>
            <a:pPr lvl="0" algn="l" defTabSz="800100">
              <a:lnSpc>
                <a:spcPct val="90000"/>
              </a:lnSpc>
              <a:spcBef>
                <a:spcPct val="0"/>
              </a:spcBef>
              <a:spcAft>
                <a:spcPct val="35000"/>
              </a:spcAft>
            </a:pPr>
            <a:r>
              <a:rPr lang="tr-TR" sz="1800" kern="1200" dirty="0"/>
              <a:t>Öğrenme kazanımlarının gerçekleşip gerçekleşmediğini test etmek için değerlendirme yöntemi dizayn et</a:t>
            </a:r>
          </a:p>
        </p:txBody>
      </p:sp>
      <p:sp>
        <p:nvSpPr>
          <p:cNvPr id="16" name="Dikdörtgen 15"/>
          <p:cNvSpPr/>
          <p:nvPr/>
        </p:nvSpPr>
        <p:spPr>
          <a:xfrm>
            <a:off x="3901439" y="5162972"/>
            <a:ext cx="6258560" cy="97536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147" tIns="97147" rIns="1198492" bIns="97147" numCol="1" spcCol="1270" anchor="ctr" anchorCtr="0">
            <a:noAutofit/>
          </a:bodyPr>
          <a:lstStyle/>
          <a:p>
            <a:pPr lvl="0" algn="l" defTabSz="800100">
              <a:lnSpc>
                <a:spcPct val="90000"/>
              </a:lnSpc>
              <a:spcBef>
                <a:spcPct val="0"/>
              </a:spcBef>
              <a:spcAft>
                <a:spcPct val="35000"/>
              </a:spcAft>
            </a:pPr>
            <a:r>
              <a:rPr lang="tr-TR" sz="1800" kern="1200" dirty="0"/>
              <a:t>Aldığın dönüte göre gerektiğinde dersin içeriğini ve değerlendirmeyi değiştir.</a:t>
            </a:r>
          </a:p>
        </p:txBody>
      </p:sp>
      <p:sp>
        <p:nvSpPr>
          <p:cNvPr id="17" name="Serbest Form 16"/>
          <p:cNvSpPr/>
          <p:nvPr/>
        </p:nvSpPr>
        <p:spPr>
          <a:xfrm>
            <a:off x="7918703" y="1432220"/>
            <a:ext cx="371855" cy="633984"/>
          </a:xfrm>
          <a:custGeom>
            <a:avLst/>
            <a:gdLst>
              <a:gd name="connsiteX0" fmla="*/ 0 w 633984"/>
              <a:gd name="connsiteY0" fmla="*/ 348691 h 633984"/>
              <a:gd name="connsiteX1" fmla="*/ 142646 w 633984"/>
              <a:gd name="connsiteY1" fmla="*/ 348691 h 633984"/>
              <a:gd name="connsiteX2" fmla="*/ 142646 w 633984"/>
              <a:gd name="connsiteY2" fmla="*/ 0 h 633984"/>
              <a:gd name="connsiteX3" fmla="*/ 491338 w 633984"/>
              <a:gd name="connsiteY3" fmla="*/ 0 h 633984"/>
              <a:gd name="connsiteX4" fmla="*/ 491338 w 633984"/>
              <a:gd name="connsiteY4" fmla="*/ 348691 h 633984"/>
              <a:gd name="connsiteX5" fmla="*/ 633984 w 633984"/>
              <a:gd name="connsiteY5" fmla="*/ 348691 h 633984"/>
              <a:gd name="connsiteX6" fmla="*/ 316992 w 633984"/>
              <a:gd name="connsiteY6" fmla="*/ 633984 h 633984"/>
              <a:gd name="connsiteX7" fmla="*/ 0 w 633984"/>
              <a:gd name="connsiteY7" fmla="*/ 348691 h 63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984" h="633984">
                <a:moveTo>
                  <a:pt x="0" y="348691"/>
                </a:moveTo>
                <a:lnTo>
                  <a:pt x="142646" y="348691"/>
                </a:lnTo>
                <a:lnTo>
                  <a:pt x="142646" y="0"/>
                </a:lnTo>
                <a:lnTo>
                  <a:pt x="491338" y="0"/>
                </a:lnTo>
                <a:lnTo>
                  <a:pt x="491338" y="348691"/>
                </a:lnTo>
                <a:lnTo>
                  <a:pt x="633984" y="348691"/>
                </a:lnTo>
                <a:lnTo>
                  <a:pt x="316992" y="633984"/>
                </a:lnTo>
                <a:lnTo>
                  <a:pt x="0" y="34869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8206" tIns="35560" rIns="178206" bIns="192471" numCol="1" spcCol="1270" anchor="ctr" anchorCtr="0">
            <a:noAutofit/>
          </a:bodyPr>
          <a:lstStyle/>
          <a:p>
            <a:pPr lvl="0" algn="ctr" defTabSz="1244600">
              <a:lnSpc>
                <a:spcPct val="90000"/>
              </a:lnSpc>
              <a:spcBef>
                <a:spcPct val="0"/>
              </a:spcBef>
              <a:spcAft>
                <a:spcPct val="35000"/>
              </a:spcAft>
            </a:pPr>
            <a:endParaRPr lang="tr-TR" sz="2800" kern="1200"/>
          </a:p>
        </p:txBody>
      </p:sp>
      <p:sp>
        <p:nvSpPr>
          <p:cNvPr id="18" name="Serbest Form 17"/>
          <p:cNvSpPr/>
          <p:nvPr/>
        </p:nvSpPr>
        <p:spPr>
          <a:xfrm>
            <a:off x="8379967" y="2543047"/>
            <a:ext cx="360000" cy="633984"/>
          </a:xfrm>
          <a:custGeom>
            <a:avLst/>
            <a:gdLst>
              <a:gd name="connsiteX0" fmla="*/ 0 w 633984"/>
              <a:gd name="connsiteY0" fmla="*/ 348691 h 633984"/>
              <a:gd name="connsiteX1" fmla="*/ 142646 w 633984"/>
              <a:gd name="connsiteY1" fmla="*/ 348691 h 633984"/>
              <a:gd name="connsiteX2" fmla="*/ 142646 w 633984"/>
              <a:gd name="connsiteY2" fmla="*/ 0 h 633984"/>
              <a:gd name="connsiteX3" fmla="*/ 491338 w 633984"/>
              <a:gd name="connsiteY3" fmla="*/ 0 h 633984"/>
              <a:gd name="connsiteX4" fmla="*/ 491338 w 633984"/>
              <a:gd name="connsiteY4" fmla="*/ 348691 h 633984"/>
              <a:gd name="connsiteX5" fmla="*/ 633984 w 633984"/>
              <a:gd name="connsiteY5" fmla="*/ 348691 h 633984"/>
              <a:gd name="connsiteX6" fmla="*/ 316992 w 633984"/>
              <a:gd name="connsiteY6" fmla="*/ 633984 h 633984"/>
              <a:gd name="connsiteX7" fmla="*/ 0 w 633984"/>
              <a:gd name="connsiteY7" fmla="*/ 348691 h 63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984" h="633984">
                <a:moveTo>
                  <a:pt x="0" y="348691"/>
                </a:moveTo>
                <a:lnTo>
                  <a:pt x="142646" y="348691"/>
                </a:lnTo>
                <a:lnTo>
                  <a:pt x="142646" y="0"/>
                </a:lnTo>
                <a:lnTo>
                  <a:pt x="491338" y="0"/>
                </a:lnTo>
                <a:lnTo>
                  <a:pt x="491338" y="348691"/>
                </a:lnTo>
                <a:lnTo>
                  <a:pt x="633984" y="348691"/>
                </a:lnTo>
                <a:lnTo>
                  <a:pt x="316992" y="633984"/>
                </a:lnTo>
                <a:lnTo>
                  <a:pt x="0" y="34869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8206" tIns="35560" rIns="178206" bIns="192471" numCol="1" spcCol="1270" anchor="ctr" anchorCtr="0">
            <a:noAutofit/>
          </a:bodyPr>
          <a:lstStyle/>
          <a:p>
            <a:pPr lvl="0" algn="ctr" defTabSz="1244600">
              <a:lnSpc>
                <a:spcPct val="90000"/>
              </a:lnSpc>
              <a:spcBef>
                <a:spcPct val="0"/>
              </a:spcBef>
              <a:spcAft>
                <a:spcPct val="35000"/>
              </a:spcAft>
            </a:pPr>
            <a:endParaRPr lang="tr-TR" sz="2800" kern="1200"/>
          </a:p>
        </p:txBody>
      </p:sp>
      <p:sp>
        <p:nvSpPr>
          <p:cNvPr id="19" name="Serbest Form 18"/>
          <p:cNvSpPr/>
          <p:nvPr/>
        </p:nvSpPr>
        <p:spPr>
          <a:xfrm>
            <a:off x="8774175" y="3637618"/>
            <a:ext cx="360000" cy="633984"/>
          </a:xfrm>
          <a:custGeom>
            <a:avLst/>
            <a:gdLst>
              <a:gd name="connsiteX0" fmla="*/ 0 w 633984"/>
              <a:gd name="connsiteY0" fmla="*/ 348691 h 633984"/>
              <a:gd name="connsiteX1" fmla="*/ 142646 w 633984"/>
              <a:gd name="connsiteY1" fmla="*/ 348691 h 633984"/>
              <a:gd name="connsiteX2" fmla="*/ 142646 w 633984"/>
              <a:gd name="connsiteY2" fmla="*/ 0 h 633984"/>
              <a:gd name="connsiteX3" fmla="*/ 491338 w 633984"/>
              <a:gd name="connsiteY3" fmla="*/ 0 h 633984"/>
              <a:gd name="connsiteX4" fmla="*/ 491338 w 633984"/>
              <a:gd name="connsiteY4" fmla="*/ 348691 h 633984"/>
              <a:gd name="connsiteX5" fmla="*/ 633984 w 633984"/>
              <a:gd name="connsiteY5" fmla="*/ 348691 h 633984"/>
              <a:gd name="connsiteX6" fmla="*/ 316992 w 633984"/>
              <a:gd name="connsiteY6" fmla="*/ 633984 h 633984"/>
              <a:gd name="connsiteX7" fmla="*/ 0 w 633984"/>
              <a:gd name="connsiteY7" fmla="*/ 348691 h 63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984" h="633984">
                <a:moveTo>
                  <a:pt x="0" y="348691"/>
                </a:moveTo>
                <a:lnTo>
                  <a:pt x="142646" y="348691"/>
                </a:lnTo>
                <a:lnTo>
                  <a:pt x="142646" y="0"/>
                </a:lnTo>
                <a:lnTo>
                  <a:pt x="491338" y="0"/>
                </a:lnTo>
                <a:lnTo>
                  <a:pt x="491338" y="348691"/>
                </a:lnTo>
                <a:lnTo>
                  <a:pt x="633984" y="348691"/>
                </a:lnTo>
                <a:lnTo>
                  <a:pt x="316992" y="633984"/>
                </a:lnTo>
                <a:lnTo>
                  <a:pt x="0" y="34869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8206" tIns="35560" rIns="178206" bIns="192471" numCol="1" spcCol="1270" anchor="ctr" anchorCtr="0">
            <a:noAutofit/>
          </a:bodyPr>
          <a:lstStyle/>
          <a:p>
            <a:pPr lvl="0" algn="ctr" defTabSz="1244600">
              <a:lnSpc>
                <a:spcPct val="90000"/>
              </a:lnSpc>
              <a:spcBef>
                <a:spcPct val="0"/>
              </a:spcBef>
              <a:spcAft>
                <a:spcPct val="35000"/>
              </a:spcAft>
            </a:pPr>
            <a:endParaRPr lang="tr-TR" sz="2800" kern="1200"/>
          </a:p>
        </p:txBody>
      </p:sp>
      <p:sp>
        <p:nvSpPr>
          <p:cNvPr id="20" name="Serbest Form 19"/>
          <p:cNvSpPr/>
          <p:nvPr/>
        </p:nvSpPr>
        <p:spPr>
          <a:xfrm>
            <a:off x="9296399" y="4759282"/>
            <a:ext cx="360000" cy="633984"/>
          </a:xfrm>
          <a:custGeom>
            <a:avLst/>
            <a:gdLst>
              <a:gd name="connsiteX0" fmla="*/ 0 w 633984"/>
              <a:gd name="connsiteY0" fmla="*/ 348691 h 633984"/>
              <a:gd name="connsiteX1" fmla="*/ 142646 w 633984"/>
              <a:gd name="connsiteY1" fmla="*/ 348691 h 633984"/>
              <a:gd name="connsiteX2" fmla="*/ 142646 w 633984"/>
              <a:gd name="connsiteY2" fmla="*/ 0 h 633984"/>
              <a:gd name="connsiteX3" fmla="*/ 491338 w 633984"/>
              <a:gd name="connsiteY3" fmla="*/ 0 h 633984"/>
              <a:gd name="connsiteX4" fmla="*/ 491338 w 633984"/>
              <a:gd name="connsiteY4" fmla="*/ 348691 h 633984"/>
              <a:gd name="connsiteX5" fmla="*/ 633984 w 633984"/>
              <a:gd name="connsiteY5" fmla="*/ 348691 h 633984"/>
              <a:gd name="connsiteX6" fmla="*/ 316992 w 633984"/>
              <a:gd name="connsiteY6" fmla="*/ 633984 h 633984"/>
              <a:gd name="connsiteX7" fmla="*/ 0 w 633984"/>
              <a:gd name="connsiteY7" fmla="*/ 348691 h 63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984" h="633984">
                <a:moveTo>
                  <a:pt x="0" y="348691"/>
                </a:moveTo>
                <a:lnTo>
                  <a:pt x="142646" y="348691"/>
                </a:lnTo>
                <a:lnTo>
                  <a:pt x="142646" y="0"/>
                </a:lnTo>
                <a:lnTo>
                  <a:pt x="491338" y="0"/>
                </a:lnTo>
                <a:lnTo>
                  <a:pt x="491338" y="348691"/>
                </a:lnTo>
                <a:lnTo>
                  <a:pt x="633984" y="348691"/>
                </a:lnTo>
                <a:lnTo>
                  <a:pt x="316992" y="633984"/>
                </a:lnTo>
                <a:lnTo>
                  <a:pt x="0" y="348691"/>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8206" tIns="35560" rIns="178206" bIns="192471" numCol="1" spcCol="1270" anchor="ctr" anchorCtr="0">
            <a:noAutofit/>
          </a:bodyPr>
          <a:lstStyle/>
          <a:p>
            <a:pPr lvl="0" algn="ctr" defTabSz="1244600">
              <a:lnSpc>
                <a:spcPct val="90000"/>
              </a:lnSpc>
              <a:spcBef>
                <a:spcPct val="0"/>
              </a:spcBef>
              <a:spcAft>
                <a:spcPct val="35000"/>
              </a:spcAft>
            </a:pPr>
            <a:endParaRPr lang="tr-TR" sz="2800" kern="1200"/>
          </a:p>
        </p:txBody>
      </p:sp>
      <p:cxnSp>
        <p:nvCxnSpPr>
          <p:cNvPr id="31" name="Dirsek Bağlayıcısı 30"/>
          <p:cNvCxnSpPr>
            <a:stCxn id="16" idx="1"/>
            <a:endCxn id="12" idx="1"/>
          </p:cNvCxnSpPr>
          <p:nvPr/>
        </p:nvCxnSpPr>
        <p:spPr>
          <a:xfrm rot="10800000">
            <a:off x="2032001" y="1207346"/>
            <a:ext cx="1869439" cy="4443306"/>
          </a:xfrm>
          <a:prstGeom prst="bentConnector3">
            <a:avLst>
              <a:gd name="adj1" fmla="val 144659"/>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Metin kutusu 20">
            <a:extLst>
              <a:ext uri="{FF2B5EF4-FFF2-40B4-BE49-F238E27FC236}">
                <a16:creationId xmlns:a16="http://schemas.microsoft.com/office/drawing/2014/main" id="{A4A51C40-5293-4D7E-9D16-E56ABCD2B5A7}"/>
              </a:ext>
            </a:extLst>
          </p:cNvPr>
          <p:cNvSpPr txBox="1"/>
          <p:nvPr/>
        </p:nvSpPr>
        <p:spPr>
          <a:xfrm>
            <a:off x="10946118" y="5784989"/>
            <a:ext cx="471604" cy="400110"/>
          </a:xfrm>
          <a:prstGeom prst="rect">
            <a:avLst/>
          </a:prstGeom>
          <a:noFill/>
        </p:spPr>
        <p:txBody>
          <a:bodyPr wrap="none" rtlCol="0">
            <a:spAutoFit/>
          </a:bodyPr>
          <a:lstStyle/>
          <a:p>
            <a:r>
              <a:rPr lang="tr-TR" sz="2000" dirty="0"/>
              <a:t>[2]</a:t>
            </a:r>
          </a:p>
        </p:txBody>
      </p:sp>
    </p:spTree>
    <p:extLst>
      <p:ext uri="{BB962C8B-B14F-4D97-AF65-F5344CB8AC3E}">
        <p14:creationId xmlns:p14="http://schemas.microsoft.com/office/powerpoint/2010/main" val="411375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10752963" cy="720000"/>
          </a:xfrm>
        </p:spPr>
        <p:txBody>
          <a:bodyPr>
            <a:noAutofit/>
          </a:bodyPr>
          <a:lstStyle/>
          <a:p>
            <a:r>
              <a:rPr lang="tr-TR" sz="2800" b="1" dirty="0">
                <a:solidFill>
                  <a:schemeClr val="accent1"/>
                </a:solidFill>
              </a:rPr>
              <a:t>Kaynakça</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32</a:t>
            </a:fld>
            <a:endParaRPr lang="tr-TR" sz="1400" b="1" dirty="0">
              <a:solidFill>
                <a:schemeClr val="bg1"/>
              </a:solidFill>
            </a:endParaRPr>
          </a:p>
        </p:txBody>
      </p:sp>
      <p:sp>
        <p:nvSpPr>
          <p:cNvPr id="11"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237995" y="1309105"/>
            <a:ext cx="11574049" cy="4872239"/>
          </a:xfrm>
        </p:spPr>
        <p:txBody>
          <a:bodyPr>
            <a:normAutofit/>
          </a:bodyPr>
          <a:lstStyle/>
          <a:p>
            <a:pPr marL="514350" indent="-514350">
              <a:buFont typeface="+mj-lt"/>
              <a:buAutoNum type="arabicParenR"/>
            </a:pPr>
            <a:r>
              <a:rPr lang="tr-TR" dirty="0">
                <a:hlinkClick r:id="rId3"/>
              </a:rPr>
              <a:t>https://www.tyc.gov.tr/sayfa/ogrenme-kazanimlari-i8fb2b8b8-4b83-4f10-91d4-1344654a1900.html</a:t>
            </a:r>
            <a:endParaRPr lang="tr-TR" dirty="0"/>
          </a:p>
          <a:p>
            <a:pPr marL="457200" indent="-457200">
              <a:buFont typeface="+mj-lt"/>
              <a:buAutoNum type="arabicParenR"/>
            </a:pPr>
            <a:r>
              <a:rPr lang="tr-TR" sz="2400" dirty="0">
                <a:hlinkClick r:id="rId4"/>
              </a:rPr>
              <a:t>https://bologna.ankara.edu.tr/wp-content/uploads/sites/273/2013/03/RENME-KAZANIMLARININ-BEL%C4%B0RLENMES%C4%B0.pdf</a:t>
            </a:r>
            <a:endParaRPr lang="tr-TR" sz="2400" dirty="0"/>
          </a:p>
          <a:p>
            <a:pPr marL="457200" indent="-457200">
              <a:buFont typeface="+mj-lt"/>
              <a:buAutoNum type="arabicParenR"/>
            </a:pPr>
            <a:r>
              <a:rPr lang="tr-TR" sz="2400" dirty="0">
                <a:hlinkClick r:id="rId5"/>
              </a:rPr>
              <a:t>https://kent.edu.tr/content/files/Ders%20Kazan%C4%B1mlar%C4%B1%20Yaz%C4%B1l%C4%B1rken%20Dikkat%20Edilmesi%20Gereken%20Konular.pdf</a:t>
            </a:r>
            <a:endParaRPr lang="tr-TR" sz="2400" dirty="0">
              <a:hlinkClick r:id="rId6"/>
            </a:endParaRPr>
          </a:p>
          <a:p>
            <a:pPr marL="514350" indent="-514350">
              <a:buFont typeface="+mj-lt"/>
              <a:buAutoNum type="arabicParenR"/>
            </a:pPr>
            <a:r>
              <a:rPr lang="tr-TR" sz="2400" dirty="0">
                <a:hlinkClick r:id="rId6"/>
              </a:rPr>
              <a:t>https://bologna.ankara.edu.tr/wp-content/uploads/sites/273/2013/03/PROGRAM-YETERL%C4%B0L%C4%B0KLER%C4%B0N%C4%B0N-BEL%C4%B0RLENMES%C4%B0.pdf</a:t>
            </a:r>
            <a:endParaRPr lang="tr-TR" sz="2400" dirty="0"/>
          </a:p>
          <a:p>
            <a:pPr marL="514350" indent="-514350">
              <a:buFont typeface="+mj-lt"/>
              <a:buAutoNum type="arabicParenR"/>
            </a:pPr>
            <a:r>
              <a:rPr lang="tr-TR" sz="2400" dirty="0">
                <a:hlinkClick r:id="rId7"/>
              </a:rPr>
              <a:t>https://www.mudek.org.tr/tr/ana/ilk.shtm</a:t>
            </a:r>
            <a:endParaRPr lang="tr-TR" sz="2400" dirty="0"/>
          </a:p>
          <a:p>
            <a:pPr marL="514350" indent="-514350">
              <a:buFont typeface="+mj-lt"/>
              <a:buAutoNum type="arabicParenR"/>
            </a:pPr>
            <a:r>
              <a:rPr lang="tr-TR" sz="2400" dirty="0">
                <a:hlinkClick r:id="rId8"/>
              </a:rPr>
              <a:t>https://medek.org.tr/</a:t>
            </a:r>
            <a:endParaRPr lang="tr-TR" sz="2400" dirty="0"/>
          </a:p>
          <a:p>
            <a:endParaRPr lang="tr-TR" dirty="0"/>
          </a:p>
          <a:p>
            <a:endParaRPr lang="tr-TR" dirty="0"/>
          </a:p>
          <a:p>
            <a:endParaRPr lang="tr-TR" dirty="0"/>
          </a:p>
        </p:txBody>
      </p:sp>
    </p:spTree>
    <p:extLst>
      <p:ext uri="{BB962C8B-B14F-4D97-AF65-F5344CB8AC3E}">
        <p14:creationId xmlns:p14="http://schemas.microsoft.com/office/powerpoint/2010/main" val="270600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PAÜ'ye Bu Yıl 8 Bin 305 Öğrenci Kayıt Yaptırmaya Hak Kazand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95271"/>
            <a:ext cx="8801100" cy="5865733"/>
          </a:xfrm>
          <a:prstGeom prst="rect">
            <a:avLst/>
          </a:prstGeom>
          <a:noFill/>
          <a:extLst>
            <a:ext uri="{909E8E84-426E-40DD-AFC4-6F175D3DCCD1}">
              <a14:hiddenFill xmlns:a14="http://schemas.microsoft.com/office/drawing/2010/main">
                <a:solidFill>
                  <a:srgbClr val="FFFFFF"/>
                </a:solidFill>
              </a14:hiddenFill>
            </a:ext>
          </a:extLst>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8224893" y="4787037"/>
            <a:ext cx="3624284" cy="1314531"/>
          </a:xfrm>
        </p:spPr>
        <p:txBody>
          <a:bodyPr>
            <a:noAutofit/>
          </a:bodyPr>
          <a:lstStyle/>
          <a:p>
            <a:pPr algn="r"/>
            <a:r>
              <a:rPr lang="tr-TR" sz="2800" b="1" dirty="0">
                <a:solidFill>
                  <a:schemeClr val="accent1"/>
                </a:solidFill>
              </a:rPr>
              <a:t>Teşekkür ederiz…</a:t>
            </a:r>
            <a:br>
              <a:rPr lang="tr-TR" sz="2800" b="1" dirty="0">
                <a:solidFill>
                  <a:schemeClr val="accent1"/>
                </a:solidFill>
              </a:rPr>
            </a:br>
            <a:r>
              <a:rPr lang="tr-TR" sz="2800" b="1" dirty="0">
                <a:solidFill>
                  <a:schemeClr val="accent1"/>
                </a:solidFill>
              </a:rPr>
              <a:t>	</a:t>
            </a:r>
            <a:br>
              <a:rPr lang="tr-TR" sz="2800" b="1" dirty="0">
                <a:solidFill>
                  <a:schemeClr val="accent1"/>
                </a:solidFill>
              </a:rPr>
            </a:br>
            <a:r>
              <a:rPr lang="tr-TR" sz="2800" b="1" dirty="0">
                <a:solidFill>
                  <a:schemeClr val="accent1"/>
                </a:solidFill>
              </a:rPr>
              <a:t>KAVDEM Ekibi</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8" name="Slayt Numarası Yer Tutucusu 7"/>
          <p:cNvSpPr>
            <a:spLocks noGrp="1"/>
          </p:cNvSpPr>
          <p:nvPr>
            <p:ph type="sldNum" sz="quarter" idx="12"/>
          </p:nvPr>
        </p:nvSpPr>
        <p:spPr>
          <a:xfrm>
            <a:off x="8665435" y="6492874"/>
            <a:ext cx="2743200" cy="365125"/>
          </a:xfrm>
        </p:spPr>
        <p:txBody>
          <a:bodyPr vert="horz" lIns="91440" tIns="45720" rIns="91440" bIns="45720" rtlCol="0" anchor="ctr"/>
          <a:lstStyle/>
          <a:p>
            <a:fld id="{5CB42FE9-E416-424E-90EA-9D015610E0E1}" type="slidenum">
              <a:rPr lang="tr-TR" sz="1400" b="1">
                <a:solidFill>
                  <a:schemeClr val="bg1"/>
                </a:solidFill>
              </a:rPr>
              <a:pPr/>
              <a:t>33</a:t>
            </a:fld>
            <a:endParaRPr lang="tr-TR" sz="1400" b="1" dirty="0">
              <a:solidFill>
                <a:schemeClr val="bg1"/>
              </a:solidFill>
            </a:endParaRPr>
          </a:p>
        </p:txBody>
      </p:sp>
    </p:spTree>
    <p:extLst>
      <p:ext uri="{BB962C8B-B14F-4D97-AF65-F5344CB8AC3E}">
        <p14:creationId xmlns:p14="http://schemas.microsoft.com/office/powerpoint/2010/main" val="376609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Öğrenme Kazanımları</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263820"/>
            <a:ext cx="11027600" cy="5011545"/>
          </a:xfrm>
        </p:spPr>
        <p:txBody>
          <a:bodyPr>
            <a:noAutofit/>
          </a:bodyPr>
          <a:lstStyle/>
          <a:p>
            <a:pPr lvl="0" algn="just">
              <a:lnSpc>
                <a:spcPct val="150000"/>
              </a:lnSpc>
              <a:spcBef>
                <a:spcPct val="20000"/>
              </a:spcBef>
              <a:buSzPct val="115000"/>
              <a:buFont typeface="Wingdings" panose="05000000000000000000" pitchFamily="2" charset="2"/>
              <a:buChar char="Ø"/>
            </a:pPr>
            <a:r>
              <a:rPr lang="tr-TR" sz="2200" dirty="0"/>
              <a:t>Avrupa Yeterlilikler </a:t>
            </a:r>
            <a:r>
              <a:rPr lang="tr-TR" sz="2200" dirty="0" err="1"/>
              <a:t>Çerçevesi’nde</a:t>
            </a:r>
            <a:r>
              <a:rPr lang="tr-TR" sz="2200" dirty="0"/>
              <a:t>; bir öğrenme süreci tamamlandığında, öğrenen bireyin neyi bildiğini, anladığını ve yapabildiğini bilgi, beceri ve yetkinlikler olarak tanımlayan ifadelerdir.</a:t>
            </a:r>
          </a:p>
          <a:p>
            <a:pPr lvl="0" algn="just">
              <a:lnSpc>
                <a:spcPct val="150000"/>
              </a:lnSpc>
              <a:spcBef>
                <a:spcPct val="20000"/>
              </a:spcBef>
              <a:buSzPct val="115000"/>
              <a:buFont typeface="Wingdings" panose="05000000000000000000" pitchFamily="2" charset="2"/>
              <a:buChar char="Ø"/>
            </a:pPr>
            <a:r>
              <a:rPr lang="tr-TR" sz="2200" dirty="0"/>
              <a:t>Türkiye Yeterlilikler </a:t>
            </a:r>
            <a:r>
              <a:rPr lang="tr-TR" sz="2200" dirty="0" err="1"/>
              <a:t>Çerçevesi’nin</a:t>
            </a:r>
            <a:r>
              <a:rPr lang="tr-TR" sz="2200" dirty="0"/>
              <a:t> (TYÇ) Uygulanmasına İlişkin Usul ve Esaslar Hakkında Yönetmeliğe göre öğrenme kazanımları “herhangi bir öğrenme sürecinin tamamlanmasından sonra bireyin sahip olduğu bilgi, beceri ve yetkinlikleri” ifade eder.</a:t>
            </a:r>
          </a:p>
          <a:p>
            <a:pPr lvl="0" algn="just">
              <a:lnSpc>
                <a:spcPct val="150000"/>
              </a:lnSpc>
              <a:spcBef>
                <a:spcPct val="20000"/>
              </a:spcBef>
              <a:buSzPct val="115000"/>
              <a:buFont typeface="Wingdings" panose="05000000000000000000" pitchFamily="2" charset="2"/>
              <a:buChar char="Ø"/>
            </a:pPr>
            <a:r>
              <a:rPr lang="tr-TR" sz="2200" dirty="0">
                <a:solidFill>
                  <a:schemeClr val="tx1">
                    <a:lumMod val="85000"/>
                    <a:lumOff val="15000"/>
                  </a:schemeClr>
                </a:solidFill>
              </a:rPr>
              <a:t>Öğrenme kazanımları, öğretilen konunun içeriğinden çok öğrencilerin neleri başardığına odaklanır.</a:t>
            </a:r>
          </a:p>
          <a:p>
            <a:pPr lvl="0" algn="just">
              <a:lnSpc>
                <a:spcPct val="150000"/>
              </a:lnSpc>
              <a:spcBef>
                <a:spcPct val="20000"/>
              </a:spcBef>
              <a:buSzPct val="115000"/>
              <a:buFont typeface="Wingdings" panose="05000000000000000000" pitchFamily="2" charset="2"/>
              <a:buChar char="Ø"/>
            </a:pPr>
            <a:r>
              <a:rPr lang="tr-TR" sz="2200" dirty="0"/>
              <a:t>Öğrenme kazanımları öğrenme aktivitesi sonunda öğrencinin neyi yapabileceğine odaklanır. </a:t>
            </a:r>
            <a:r>
              <a:rPr lang="tr-TR" sz="2200" dirty="0">
                <a:solidFill>
                  <a:schemeClr val="tx1">
                    <a:lumMod val="85000"/>
                    <a:lumOff val="15000"/>
                  </a:schemeClr>
                </a:solidFill>
              </a:rPr>
              <a:t>[1]</a:t>
            </a:r>
          </a:p>
          <a:p>
            <a:pPr marL="0" lvl="0" indent="0" algn="r">
              <a:lnSpc>
                <a:spcPct val="150000"/>
              </a:lnSpc>
              <a:spcBef>
                <a:spcPct val="20000"/>
              </a:spcBef>
              <a:buSzPct val="115000"/>
              <a:buNone/>
            </a:pPr>
            <a:endParaRPr lang="tr-TR" sz="2400" dirty="0">
              <a:solidFill>
                <a:schemeClr val="tx1">
                  <a:lumMod val="85000"/>
                  <a:lumOff val="15000"/>
                </a:schemeClr>
              </a:solidFill>
            </a:endParaRP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4</a:t>
            </a:fld>
            <a:endParaRPr lang="tr-TR" sz="1400" b="1" dirty="0">
              <a:solidFill>
                <a:schemeClr val="bg1"/>
              </a:solidFill>
            </a:endParaRPr>
          </a:p>
        </p:txBody>
      </p:sp>
    </p:spTree>
    <p:extLst>
      <p:ext uri="{BB962C8B-B14F-4D97-AF65-F5344CB8AC3E}">
        <p14:creationId xmlns:p14="http://schemas.microsoft.com/office/powerpoint/2010/main" val="351474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Öğrenme Kazanımları</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481328"/>
            <a:ext cx="10751476" cy="4586423"/>
          </a:xfrm>
        </p:spPr>
        <p:txBody>
          <a:bodyPr>
            <a:normAutofit lnSpcReduction="10000"/>
          </a:bodyPr>
          <a:lstStyle/>
          <a:p>
            <a:pPr lvl="0" algn="just">
              <a:lnSpc>
                <a:spcPct val="150000"/>
              </a:lnSpc>
              <a:spcBef>
                <a:spcPct val="20000"/>
              </a:spcBef>
              <a:buSzPct val="115000"/>
              <a:buFont typeface="Wingdings" panose="05000000000000000000" pitchFamily="2" charset="2"/>
              <a:buChar char="Ø"/>
            </a:pPr>
            <a:r>
              <a:rPr lang="tr-TR" b="1" dirty="0"/>
              <a:t>Öğretim süreçleri </a:t>
            </a:r>
            <a:r>
              <a:rPr lang="tr-TR" dirty="0"/>
              <a:t>(kazanımların nasıl kazandırılacağı, öğrencilerin etkileşimde bulunacakları öğretim aktiviteleri ne olacak?) ile </a:t>
            </a:r>
            <a:r>
              <a:rPr lang="tr-TR" b="1" dirty="0"/>
              <a:t>Ölçme ve değerlendirme </a:t>
            </a:r>
            <a:r>
              <a:rPr lang="tr-TR" dirty="0"/>
              <a:t>( yazılı sınavlar, proje çalışması, testler, performans çalışması, yansıtıcı günlükler </a:t>
            </a:r>
            <a:r>
              <a:rPr lang="tr-TR" dirty="0" err="1"/>
              <a:t>vb</a:t>
            </a:r>
            <a:r>
              <a:rPr lang="tr-TR" dirty="0"/>
              <a:t>…) arasında ilişki kurulmalıdır. </a:t>
            </a:r>
          </a:p>
          <a:p>
            <a:pPr lvl="0" algn="just">
              <a:lnSpc>
                <a:spcPct val="150000"/>
              </a:lnSpc>
              <a:spcBef>
                <a:spcPct val="20000"/>
              </a:spcBef>
              <a:buSzPct val="115000"/>
              <a:buFont typeface="Wingdings" panose="05000000000000000000" pitchFamily="2" charset="2"/>
              <a:buChar char="Ø"/>
            </a:pPr>
            <a:r>
              <a:rPr lang="tr-TR" dirty="0">
                <a:solidFill>
                  <a:schemeClr val="tx1">
                    <a:lumMod val="85000"/>
                    <a:lumOff val="15000"/>
                  </a:schemeClr>
                </a:solidFill>
              </a:rPr>
              <a:t>Öğrenme kazanımlarının tamamı kesinlikle ölçülebilir olmalı, bir başka deyişle öğrencinin öğrenmesinin değerlendirilebileceği şekilde yazılmalıdır. [2]</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5</a:t>
            </a:fld>
            <a:endParaRPr lang="tr-TR" sz="1400" b="1" dirty="0">
              <a:solidFill>
                <a:schemeClr val="bg1"/>
              </a:solidFill>
            </a:endParaRPr>
          </a:p>
        </p:txBody>
      </p:sp>
    </p:spTree>
    <p:extLst>
      <p:ext uri="{BB962C8B-B14F-4D97-AF65-F5344CB8AC3E}">
        <p14:creationId xmlns:p14="http://schemas.microsoft.com/office/powerpoint/2010/main" val="204476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Öğrenme Kazanımları Belirlenirken Dikkat Edilecek Noktalar;</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302635"/>
            <a:ext cx="10751476" cy="5190237"/>
          </a:xfrm>
        </p:spPr>
        <p:txBody>
          <a:bodyPr>
            <a:normAutofit/>
          </a:bodyPr>
          <a:lstStyle/>
          <a:p>
            <a:pPr>
              <a:buFont typeface="Wingdings" panose="05000000000000000000" pitchFamily="2" charset="2"/>
              <a:buChar char="ü"/>
            </a:pPr>
            <a:r>
              <a:rPr lang="tr-TR" sz="3200" dirty="0"/>
              <a:t>“Öğrencim, dersin sonunda hangi bilgi, beceri ya da tutumlara sahip olmalıdır?” sorusu sorulmalı ve öğrenme kazanımları verilecek bu cevaba göre belirlenmelidir.</a:t>
            </a:r>
          </a:p>
          <a:p>
            <a:pPr>
              <a:buFont typeface="Wingdings" panose="05000000000000000000" pitchFamily="2" charset="2"/>
              <a:buChar char="ü"/>
            </a:pPr>
            <a:r>
              <a:rPr lang="tr-TR" sz="3200" dirty="0"/>
              <a:t>Öğrenci tarafından ulaşılabilir ve öğretim üyesi tarafından gözlemlenebilir/ ölçülebilir olmalıdır.</a:t>
            </a:r>
          </a:p>
          <a:p>
            <a:pPr>
              <a:buFont typeface="Wingdings" panose="05000000000000000000" pitchFamily="2" charset="2"/>
              <a:buChar char="ü"/>
            </a:pPr>
            <a:r>
              <a:rPr lang="tr-TR" sz="3200" dirty="0"/>
              <a:t>Kolay anlaşılabilir olmalı, karmaşık cümleler içermemelidir. [3]</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6</a:t>
            </a:fld>
            <a:endParaRPr lang="tr-TR" sz="1400" b="1" dirty="0">
              <a:solidFill>
                <a:schemeClr val="bg1"/>
              </a:solidFill>
            </a:endParaRPr>
          </a:p>
        </p:txBody>
      </p:sp>
    </p:spTree>
    <p:extLst>
      <p:ext uri="{BB962C8B-B14F-4D97-AF65-F5344CB8AC3E}">
        <p14:creationId xmlns:p14="http://schemas.microsoft.com/office/powerpoint/2010/main" val="342794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Öğrenme Kazanımları Belirlenirken;</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302635"/>
            <a:ext cx="10751476" cy="5190237"/>
          </a:xfrm>
        </p:spPr>
        <p:txBody>
          <a:bodyPr>
            <a:normAutofit/>
          </a:bodyPr>
          <a:lstStyle/>
          <a:p>
            <a:pPr>
              <a:buFont typeface="Wingdings" panose="05000000000000000000" pitchFamily="2" charset="2"/>
              <a:buChar char="ü"/>
            </a:pPr>
            <a:r>
              <a:rPr lang="tr-TR" dirty="0"/>
              <a:t>Her kazanım için tek bir fiil kullanılmalıdır.</a:t>
            </a:r>
          </a:p>
          <a:p>
            <a:pPr>
              <a:buFont typeface="Wingdings" panose="05000000000000000000" pitchFamily="2" charset="2"/>
              <a:buChar char="ü"/>
            </a:pPr>
            <a:r>
              <a:rPr lang="tr-TR" dirty="0"/>
              <a:t>Kullanılacak olan fiiller, o dersin sınavlarında sorulabilecek olan soruların içeriği ile (tanımla, hesapla, yorumla, göster, analiz et, değerlendir, tartış vs.) uyumlu olmalıdır.</a:t>
            </a:r>
          </a:p>
          <a:p>
            <a:pPr>
              <a:buFont typeface="Wingdings" panose="05000000000000000000" pitchFamily="2" charset="2"/>
              <a:buChar char="ü"/>
            </a:pPr>
            <a:r>
              <a:rPr lang="tr-TR" dirty="0"/>
              <a:t>Çizer, gösterir, problem çözer, açıklar, örnek verir, hatırlar, tasarlar, uygular, eleştirir, karşılaştırır, listeler, kullanır, analiz eder vs. gibi fiiller kullanılabilir.</a:t>
            </a:r>
          </a:p>
          <a:p>
            <a:pPr>
              <a:buFont typeface="Wingdings" panose="05000000000000000000" pitchFamily="2" charset="2"/>
              <a:buChar char="ü"/>
            </a:pPr>
            <a:r>
              <a:rPr lang="tr-TR" dirty="0"/>
              <a:t>Öğrenme kazanımlarının yazılmasında, kullanılacak </a:t>
            </a:r>
            <a:r>
              <a:rPr lang="tr-TR" dirty="0" err="1"/>
              <a:t>fiiler</a:t>
            </a:r>
            <a:r>
              <a:rPr lang="tr-TR" dirty="0"/>
              <a:t> </a:t>
            </a:r>
            <a:r>
              <a:rPr lang="tr-TR" dirty="0" err="1"/>
              <a:t>bloom</a:t>
            </a:r>
            <a:r>
              <a:rPr lang="tr-TR" dirty="0"/>
              <a:t> taksonomisi içerisinde yer alır. (</a:t>
            </a:r>
            <a:r>
              <a:rPr lang="tr-TR" dirty="0" err="1"/>
              <a:t>Bknz.Bloom</a:t>
            </a:r>
            <a:r>
              <a:rPr lang="tr-TR" dirty="0"/>
              <a:t> taksonomisi) [3]</a:t>
            </a:r>
          </a:p>
          <a:p>
            <a:pPr>
              <a:buFont typeface="Wingdings" panose="05000000000000000000" pitchFamily="2" charset="2"/>
              <a:buChar char="ü"/>
            </a:pPr>
            <a:endParaRPr lang="tr-TR" dirty="0">
              <a:solidFill>
                <a:schemeClr val="tx1">
                  <a:lumMod val="85000"/>
                  <a:lumOff val="15000"/>
                </a:schemeClr>
              </a:solidFill>
            </a:endParaRP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7</a:t>
            </a:fld>
            <a:endParaRPr lang="tr-TR" sz="1400" b="1" dirty="0">
              <a:solidFill>
                <a:schemeClr val="bg1"/>
              </a:solidFill>
            </a:endParaRPr>
          </a:p>
        </p:txBody>
      </p:sp>
    </p:spTree>
    <p:extLst>
      <p:ext uri="{BB962C8B-B14F-4D97-AF65-F5344CB8AC3E}">
        <p14:creationId xmlns:p14="http://schemas.microsoft.com/office/powerpoint/2010/main" val="293606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Öğrenme kazanımları yazılırken </a:t>
            </a:r>
            <a:r>
              <a:rPr lang="tr-TR" sz="2800" b="1" u="sng" dirty="0">
                <a:solidFill>
                  <a:srgbClr val="FF0000"/>
                </a:solidFill>
              </a:rPr>
              <a:t>yapılmaması</a:t>
            </a:r>
            <a:r>
              <a:rPr lang="tr-TR" sz="2800" b="1" dirty="0">
                <a:solidFill>
                  <a:schemeClr val="accent1"/>
                </a:solidFill>
              </a:rPr>
              <a:t> gerekenler</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302636"/>
            <a:ext cx="10751476" cy="4765116"/>
          </a:xfrm>
        </p:spPr>
        <p:txBody>
          <a:bodyPr>
            <a:normAutofit/>
          </a:bodyPr>
          <a:lstStyle/>
          <a:p>
            <a:r>
              <a:rPr lang="tr-TR" dirty="0"/>
              <a:t>Öğretim elemanının derste yapacakları yazılmamalıdır.</a:t>
            </a:r>
          </a:p>
          <a:p>
            <a:r>
              <a:rPr lang="tr-TR" dirty="0"/>
              <a:t>Herhangi bir dersteki konuların başlıkları öğrenme kazanımı olarak ifade edilmemelidir.</a:t>
            </a:r>
          </a:p>
          <a:p>
            <a:r>
              <a:rPr lang="tr-TR" dirty="0"/>
              <a:t>Çok sayıda öğrenme kazanımı yazılmamalıdır (ortalama 6-8 adet olmalıdır).</a:t>
            </a:r>
          </a:p>
          <a:p>
            <a:r>
              <a:rPr lang="tr-TR" dirty="0"/>
              <a:t>Bilmek, anlamak, öğrenmek, aşina olmak, maruz kalmak, haberdar olmak gibi belirsiz fiillerden kaçınılmalıdır. Bu terimler öğrenme kazanımlarından ziyade öğretme amaçlarına yöneliktir ve ölçümü güçtür. [3]</a:t>
            </a:r>
          </a:p>
          <a:p>
            <a:endParaRPr lang="tr-TR" dirty="0">
              <a:solidFill>
                <a:schemeClr val="tx1">
                  <a:lumMod val="85000"/>
                  <a:lumOff val="15000"/>
                </a:schemeClr>
              </a:solidFill>
            </a:endParaRP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8</a:t>
            </a:fld>
            <a:endParaRPr lang="tr-TR" sz="1400" b="1" dirty="0">
              <a:solidFill>
                <a:schemeClr val="bg1"/>
              </a:solidFill>
            </a:endParaRPr>
          </a:p>
        </p:txBody>
      </p:sp>
    </p:spTree>
    <p:extLst>
      <p:ext uri="{BB962C8B-B14F-4D97-AF65-F5344CB8AC3E}">
        <p14:creationId xmlns:p14="http://schemas.microsoft.com/office/powerpoint/2010/main" val="241199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251D364-EC6E-4D43-9DE0-9DA5828E9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93F6707E-E309-4004-95CD-EE4F0053AAF8}"/>
              </a:ext>
            </a:extLst>
          </p:cNvPr>
          <p:cNvSpPr>
            <a:spLocks noGrp="1"/>
          </p:cNvSpPr>
          <p:nvPr>
            <p:ph type="title"/>
          </p:nvPr>
        </p:nvSpPr>
        <p:spPr>
          <a:xfrm>
            <a:off x="657159" y="582635"/>
            <a:ext cx="9982265" cy="720000"/>
          </a:xfrm>
        </p:spPr>
        <p:txBody>
          <a:bodyPr>
            <a:noAutofit/>
          </a:bodyPr>
          <a:lstStyle/>
          <a:p>
            <a:r>
              <a:rPr lang="tr-TR" sz="2800" b="1" dirty="0">
                <a:solidFill>
                  <a:schemeClr val="accent1"/>
                </a:solidFill>
              </a:rPr>
              <a:t>Örnek: Dokuma Makineleri Dersi</a:t>
            </a:r>
          </a:p>
        </p:txBody>
      </p:sp>
      <p:sp>
        <p:nvSpPr>
          <p:cNvPr id="6" name="İçerik Yer Tutucusu 2">
            <a:extLst>
              <a:ext uri="{FF2B5EF4-FFF2-40B4-BE49-F238E27FC236}">
                <a16:creationId xmlns:a16="http://schemas.microsoft.com/office/drawing/2014/main" id="{20484E6C-29DA-4683-BA4F-302D6D8EAF3A}"/>
              </a:ext>
            </a:extLst>
          </p:cNvPr>
          <p:cNvSpPr>
            <a:spLocks noGrp="1"/>
          </p:cNvSpPr>
          <p:nvPr>
            <p:ph idx="1"/>
          </p:nvPr>
        </p:nvSpPr>
        <p:spPr>
          <a:xfrm>
            <a:off x="482518" y="1302636"/>
            <a:ext cx="10751476" cy="4765116"/>
          </a:xfrm>
        </p:spPr>
        <p:txBody>
          <a:bodyPr>
            <a:normAutofit/>
          </a:bodyPr>
          <a:lstStyle/>
          <a:p>
            <a:pPr algn="just">
              <a:lnSpc>
                <a:spcPct val="100000"/>
              </a:lnSpc>
            </a:pPr>
            <a:r>
              <a:rPr lang="tr-TR" b="1" dirty="0"/>
              <a:t>AMAÇ:</a:t>
            </a:r>
            <a:r>
              <a:rPr lang="tr-TR" dirty="0"/>
              <a:t> Dokuma Makineleri dersinin amacı, öğrencilerin dokuma makinelerinin yapı ve çalışma prensiplerini kavramalarını, farklı tip dokuma makinelerini tanımalarını, makinelerin ayar ve bakım işlemlerini uygulayabilmelerini, üretim sürecinde karşılaşılan sorunları analiz ederek çözüm üretebilmelerini sağlamaktır.</a:t>
            </a:r>
          </a:p>
        </p:txBody>
      </p:sp>
      <p:sp>
        <p:nvSpPr>
          <p:cNvPr id="7" name="Altbilgi Yer Tutucusu 6"/>
          <p:cNvSpPr>
            <a:spLocks noGrp="1"/>
          </p:cNvSpPr>
          <p:nvPr>
            <p:ph type="ftr" sz="quarter" idx="11"/>
          </p:nvPr>
        </p:nvSpPr>
        <p:spPr>
          <a:xfrm>
            <a:off x="3425083" y="6492875"/>
            <a:ext cx="5341834" cy="365125"/>
          </a:xfrm>
        </p:spPr>
        <p:txBody>
          <a:bodyPr/>
          <a:lstStyle/>
          <a:p>
            <a:r>
              <a:rPr lang="tr-TR" b="1" dirty="0">
                <a:solidFill>
                  <a:schemeClr val="bg1"/>
                </a:solidFill>
              </a:rPr>
              <a:t>Kalite Yönetimi ve Veri Değerlendirme Uygulama ve Araştırma Merkezi (KAVDEM)</a:t>
            </a:r>
          </a:p>
        </p:txBody>
      </p:sp>
      <p:sp>
        <p:nvSpPr>
          <p:cNvPr id="10" name="Slayt Numarası Yer Tutucusu 9"/>
          <p:cNvSpPr>
            <a:spLocks noGrp="1"/>
          </p:cNvSpPr>
          <p:nvPr>
            <p:ph type="sldNum" sz="quarter" idx="12"/>
          </p:nvPr>
        </p:nvSpPr>
        <p:spPr>
          <a:xfrm>
            <a:off x="8766917" y="6492874"/>
            <a:ext cx="2743200" cy="365125"/>
          </a:xfrm>
        </p:spPr>
        <p:txBody>
          <a:bodyPr/>
          <a:lstStyle/>
          <a:p>
            <a:fld id="{5CB42FE9-E416-424E-90EA-9D015610E0E1}" type="slidenum">
              <a:rPr lang="tr-TR" sz="1400" b="1" smtClean="0">
                <a:solidFill>
                  <a:schemeClr val="bg1"/>
                </a:solidFill>
              </a:rPr>
              <a:t>9</a:t>
            </a:fld>
            <a:endParaRPr lang="tr-TR" sz="1400" b="1" dirty="0">
              <a:solidFill>
                <a:schemeClr val="bg1"/>
              </a:solidFill>
            </a:endParaRPr>
          </a:p>
        </p:txBody>
      </p:sp>
      <p:sp>
        <p:nvSpPr>
          <p:cNvPr id="8" name="Dikdörtgen 7">
            <a:extLst>
              <a:ext uri="{FF2B5EF4-FFF2-40B4-BE49-F238E27FC236}">
                <a16:creationId xmlns:a16="http://schemas.microsoft.com/office/drawing/2014/main" id="{54B7F4D0-323C-4CC5-9E11-286F2712213B}"/>
              </a:ext>
            </a:extLst>
          </p:cNvPr>
          <p:cNvSpPr/>
          <p:nvPr/>
        </p:nvSpPr>
        <p:spPr>
          <a:xfrm>
            <a:off x="717855" y="6050994"/>
            <a:ext cx="10818312" cy="369332"/>
          </a:xfrm>
          <a:prstGeom prst="rect">
            <a:avLst/>
          </a:prstGeom>
        </p:spPr>
        <p:txBody>
          <a:bodyPr wrap="square">
            <a:spAutoFit/>
          </a:bodyPr>
          <a:lstStyle/>
          <a:p>
            <a:r>
              <a:rPr lang="tr-TR" dirty="0">
                <a:hlinkClick r:id="rId3"/>
              </a:rPr>
              <a:t>https://ebs.pusula.pau.edu.tr/bilgigoster/Program.aspx?lng=1&amp;dzy=3&amp;br=21&amp;bl=73&amp;pr=166&amp;dm=1&amp;ps=0</a:t>
            </a:r>
            <a:r>
              <a:rPr lang="tr-TR" dirty="0"/>
              <a:t> </a:t>
            </a:r>
          </a:p>
        </p:txBody>
      </p:sp>
    </p:spTree>
    <p:extLst>
      <p:ext uri="{BB962C8B-B14F-4D97-AF65-F5344CB8AC3E}">
        <p14:creationId xmlns:p14="http://schemas.microsoft.com/office/powerpoint/2010/main" val="71668284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1201</TotalTime>
  <Words>2766</Words>
  <Application>Microsoft Office PowerPoint</Application>
  <PresentationFormat>Geniş ekran</PresentationFormat>
  <Paragraphs>524</Paragraphs>
  <Slides>33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Calibri</vt:lpstr>
      <vt:lpstr>Calibri Light</vt:lpstr>
      <vt:lpstr>Myriad Pro Black</vt:lpstr>
      <vt:lpstr>Wingdings</vt:lpstr>
      <vt:lpstr>Office Teması</vt:lpstr>
      <vt:lpstr>DERS ÖĞRENME KAZANIMLARI VE PROGRAM ÇIKTILARI SAĞLAMA DÜZEYİNİN BELİRLENMESİ</vt:lpstr>
      <vt:lpstr>Sunum Başlıkları</vt:lpstr>
      <vt:lpstr>Ders-Program Yeterliliği İlişkisi</vt:lpstr>
      <vt:lpstr>Öğrenme Kazanımları</vt:lpstr>
      <vt:lpstr>Öğrenme Kazanımları</vt:lpstr>
      <vt:lpstr>Öğrenme Kazanımları Belirlenirken Dikkat Edilecek Noktalar;</vt:lpstr>
      <vt:lpstr>Öğrenme Kazanımları Belirlenirken;</vt:lpstr>
      <vt:lpstr>Öğrenme kazanımları yazılırken yapılmaması gerekenler</vt:lpstr>
      <vt:lpstr>Örnek: Dokuma Makineleri Dersi</vt:lpstr>
      <vt:lpstr>Örnek: Dokuma Makineleri Dersi Öğrenme Kazanımları</vt:lpstr>
      <vt:lpstr>Örnek: Mekanizma Tekniği Dersi Öğrenme Kazanımları</vt:lpstr>
      <vt:lpstr>Program Yeterlilikleri</vt:lpstr>
      <vt:lpstr>Program Yeterlilikleri (Örnek: Tekstil Mühendisliği Bölümü)</vt:lpstr>
      <vt:lpstr>Öğrenme Kazanımları-Program Yeterlilikleri İlişkisi</vt:lpstr>
      <vt:lpstr>Program Akreditasyonu ile İlişkisi</vt:lpstr>
      <vt:lpstr>PowerPoint Sunusu</vt:lpstr>
      <vt:lpstr>PowerPoint Sunusu</vt:lpstr>
      <vt:lpstr>Değerlendirme</vt:lpstr>
      <vt:lpstr>Ölçme Araçları</vt:lpstr>
      <vt:lpstr>ÖK-PY Sağlama Düzeyi</vt:lpstr>
      <vt:lpstr>ÖK-PY Sağlama Düzeyi (Örnek)</vt:lpstr>
      <vt:lpstr>Sınav sorularının öğrenme kazanımları ile ilişkilendirilmesi</vt:lpstr>
      <vt:lpstr>Her bir soru için öğrenme kazanımını sağlama başarı kriterinin belirlenmesi</vt:lpstr>
      <vt:lpstr>Sınavların soru bazlı olarak sonuçlarının belirlenmesi</vt:lpstr>
      <vt:lpstr>Belirlenen başarı kriterine göre ÖK sağlama düzeyinin tespit edilmesi</vt:lpstr>
      <vt:lpstr>Belirlenen başarı kriterine göre ÖK sağlama düzeyinin tespit edilmesi</vt:lpstr>
      <vt:lpstr>Öğrenme kazanımı program çıktısı ilişkilendirme</vt:lpstr>
      <vt:lpstr>Öğrenme kazanımı program çıktısı ilişkilendirme</vt:lpstr>
      <vt:lpstr>Öğrenme kazanımı program çıktısı ilişkilendirme</vt:lpstr>
      <vt:lpstr>Usul ve Esaslarda Dikkat Edilmesi Gerekenler</vt:lpstr>
      <vt:lpstr>PowerPoint Sunusu</vt:lpstr>
      <vt:lpstr>Kaynakça</vt:lpstr>
      <vt:lpstr>Teşekkür ederiz…   KAVDEM Ekibi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BAŞLIK</dc:title>
  <dc:creator>Pau</dc:creator>
  <cp:lastModifiedBy>Kavdem</cp:lastModifiedBy>
  <cp:revision>139</cp:revision>
  <dcterms:created xsi:type="dcterms:W3CDTF">2023-01-16T07:52:29Z</dcterms:created>
  <dcterms:modified xsi:type="dcterms:W3CDTF">2025-09-15T07:45:09Z</dcterms:modified>
</cp:coreProperties>
</file>