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0"/>
  </p:notesMasterIdLst>
  <p:sldIdLst>
    <p:sldId id="256" r:id="rId2"/>
    <p:sldId id="258" r:id="rId3"/>
    <p:sldId id="270" r:id="rId4"/>
    <p:sldId id="355" r:id="rId5"/>
    <p:sldId id="277" r:id="rId6"/>
    <p:sldId id="356" r:id="rId7"/>
    <p:sldId id="357" r:id="rId8"/>
    <p:sldId id="360" r:id="rId9"/>
    <p:sldId id="362" r:id="rId10"/>
    <p:sldId id="260" r:id="rId11"/>
    <p:sldId id="261" r:id="rId12"/>
    <p:sldId id="262" r:id="rId13"/>
    <p:sldId id="264" r:id="rId14"/>
    <p:sldId id="267" r:id="rId15"/>
    <p:sldId id="363" r:id="rId16"/>
    <p:sldId id="365" r:id="rId17"/>
    <p:sldId id="366" r:id="rId18"/>
    <p:sldId id="367" r:id="rId19"/>
    <p:sldId id="438" r:id="rId20"/>
    <p:sldId id="368" r:id="rId21"/>
    <p:sldId id="369" r:id="rId22"/>
    <p:sldId id="370" r:id="rId23"/>
    <p:sldId id="371" r:id="rId24"/>
    <p:sldId id="372" r:id="rId25"/>
    <p:sldId id="432" r:id="rId26"/>
    <p:sldId id="433" r:id="rId27"/>
    <p:sldId id="434" r:id="rId28"/>
    <p:sldId id="435" r:id="rId29"/>
    <p:sldId id="436" r:id="rId30"/>
    <p:sldId id="437" r:id="rId31"/>
    <p:sldId id="374" r:id="rId32"/>
    <p:sldId id="376" r:id="rId33"/>
    <p:sldId id="378" r:id="rId34"/>
    <p:sldId id="380" r:id="rId35"/>
    <p:sldId id="382" r:id="rId36"/>
    <p:sldId id="384" r:id="rId37"/>
    <p:sldId id="375" r:id="rId38"/>
    <p:sldId id="381" r:id="rId39"/>
    <p:sldId id="424" r:id="rId40"/>
    <p:sldId id="425" r:id="rId41"/>
    <p:sldId id="430" r:id="rId42"/>
    <p:sldId id="426" r:id="rId43"/>
    <p:sldId id="427" r:id="rId44"/>
    <p:sldId id="431" r:id="rId45"/>
    <p:sldId id="389" r:id="rId46"/>
    <p:sldId id="391" r:id="rId47"/>
    <p:sldId id="393" r:id="rId48"/>
    <p:sldId id="396" r:id="rId49"/>
    <p:sldId id="397" r:id="rId50"/>
    <p:sldId id="403" r:id="rId51"/>
    <p:sldId id="408" r:id="rId52"/>
    <p:sldId id="409" r:id="rId53"/>
    <p:sldId id="418" r:id="rId54"/>
    <p:sldId id="419" r:id="rId55"/>
    <p:sldId id="420" r:id="rId56"/>
    <p:sldId id="421" r:id="rId57"/>
    <p:sldId id="422" r:id="rId58"/>
    <p:sldId id="269" r:id="rId5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0921259842519693E-2"/>
          <c:y val="3.4832935229418903E-2"/>
          <c:w val="0.92114588801399899"/>
          <c:h val="0.78169161759804995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2010/2011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8.2997314023931998E-3"/>
                  <c:y val="7.66823010003719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45245299541881E-2"/>
                  <c:y val="7.28481859503534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0749328505982999E-3"/>
                  <c:y val="6.90140709003350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"/>
                  <c:y val="9.20187612004463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50" b="1"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Sayfa1!$A$2:$A$5</c:f>
              <c:strCache>
                <c:ptCount val="4"/>
                <c:pt idx="0">
                  <c:v>Lisansüstü Program Sayısı</c:v>
                </c:pt>
                <c:pt idx="1">
                  <c:v>Lisans Program Sayısı</c:v>
                </c:pt>
                <c:pt idx="2">
                  <c:v>Önlisans Program Sayısı</c:v>
                </c:pt>
                <c:pt idx="3">
                  <c:v>TOPLAM</c:v>
                </c:pt>
              </c:strCache>
            </c:strRef>
          </c:cat>
          <c:val>
            <c:numRef>
              <c:f>Sayfa1!$B$2:$B$5</c:f>
              <c:numCache>
                <c:formatCode>General</c:formatCode>
                <c:ptCount val="4"/>
                <c:pt idx="0">
                  <c:v>98</c:v>
                </c:pt>
                <c:pt idx="1">
                  <c:v>89</c:v>
                </c:pt>
                <c:pt idx="2">
                  <c:v>82</c:v>
                </c:pt>
                <c:pt idx="3">
                  <c:v>269</c:v>
                </c:pt>
              </c:numCache>
            </c:numRef>
          </c:val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2011/2012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2.07493285059826E-3"/>
                  <c:y val="6.13458408002975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5.36776107002603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6.2247985517948998E-3"/>
                  <c:y val="5.75117257502789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7.6079992306044098E-17"/>
                  <c:y val="4.98434956502418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 b="1"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Sayfa1!$A$2:$A$5</c:f>
              <c:strCache>
                <c:ptCount val="4"/>
                <c:pt idx="0">
                  <c:v>Lisansüstü Program Sayısı</c:v>
                </c:pt>
                <c:pt idx="1">
                  <c:v>Lisans Program Sayısı</c:v>
                </c:pt>
                <c:pt idx="2">
                  <c:v>Önlisans Program Sayısı</c:v>
                </c:pt>
                <c:pt idx="3">
                  <c:v>TOPLAM</c:v>
                </c:pt>
              </c:strCache>
            </c:strRef>
          </c:cat>
          <c:val>
            <c:numRef>
              <c:f>Sayfa1!$C$2:$C$5</c:f>
              <c:numCache>
                <c:formatCode>General</c:formatCode>
                <c:ptCount val="4"/>
                <c:pt idx="0">
                  <c:v>101</c:v>
                </c:pt>
                <c:pt idx="1">
                  <c:v>86</c:v>
                </c:pt>
                <c:pt idx="2">
                  <c:v>83</c:v>
                </c:pt>
                <c:pt idx="3">
                  <c:v>270</c:v>
                </c:pt>
              </c:numCache>
            </c:numRef>
          </c:val>
        </c:ser>
        <c:ser>
          <c:idx val="2"/>
          <c:order val="2"/>
          <c:tx>
            <c:strRef>
              <c:f>Sayfa1!$D$1</c:f>
              <c:strCache>
                <c:ptCount val="1"/>
                <c:pt idx="0">
                  <c:v>2012/2013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6.2247985517948703E-3"/>
                  <c:y val="5.36776107002603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6.90140709003350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5.36776107002603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4.1498657011965201E-3"/>
                  <c:y val="7.66823010003719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 b="1"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Sayfa1!$A$2:$A$5</c:f>
              <c:strCache>
                <c:ptCount val="4"/>
                <c:pt idx="0">
                  <c:v>Lisansüstü Program Sayısı</c:v>
                </c:pt>
                <c:pt idx="1">
                  <c:v>Lisans Program Sayısı</c:v>
                </c:pt>
                <c:pt idx="2">
                  <c:v>Önlisans Program Sayısı</c:v>
                </c:pt>
                <c:pt idx="3">
                  <c:v>TOPLAM</c:v>
                </c:pt>
              </c:strCache>
            </c:strRef>
          </c:cat>
          <c:val>
            <c:numRef>
              <c:f>Sayfa1!$D$2:$D$5</c:f>
              <c:numCache>
                <c:formatCode>General</c:formatCode>
                <c:ptCount val="4"/>
                <c:pt idx="0">
                  <c:v>101</c:v>
                </c:pt>
                <c:pt idx="1">
                  <c:v>107</c:v>
                </c:pt>
                <c:pt idx="2">
                  <c:v>107</c:v>
                </c:pt>
                <c:pt idx="3">
                  <c:v>315</c:v>
                </c:pt>
              </c:numCache>
            </c:numRef>
          </c:val>
        </c:ser>
        <c:ser>
          <c:idx val="3"/>
          <c:order val="3"/>
          <c:tx>
            <c:strRef>
              <c:f>Sayfa1!$E$1</c:f>
              <c:strCache>
                <c:ptCount val="1"/>
                <c:pt idx="0">
                  <c:v>2013/2014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8.2997314023931998E-3"/>
                  <c:y val="7.66823010003719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6.2247985517948998E-3"/>
                  <c:y val="6.51799558503160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6886421603273399E-2"/>
                  <c:y val="4.88379251121461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03745008724521E-2"/>
                  <c:y val="7.28481859503534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800" b="1">
                    <a:solidFill>
                      <a:schemeClr val="tx1"/>
                    </a:solidFill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Sayfa1!$A$2:$A$5</c:f>
              <c:strCache>
                <c:ptCount val="4"/>
                <c:pt idx="0">
                  <c:v>Lisansüstü Program Sayısı</c:v>
                </c:pt>
                <c:pt idx="1">
                  <c:v>Lisans Program Sayısı</c:v>
                </c:pt>
                <c:pt idx="2">
                  <c:v>Önlisans Program Sayısı</c:v>
                </c:pt>
                <c:pt idx="3">
                  <c:v>TOPLAM</c:v>
                </c:pt>
              </c:strCache>
            </c:strRef>
          </c:cat>
          <c:val>
            <c:numRef>
              <c:f>Sayfa1!$E$2:$E$5</c:f>
              <c:numCache>
                <c:formatCode>General</c:formatCode>
                <c:ptCount val="4"/>
                <c:pt idx="0">
                  <c:v>128</c:v>
                </c:pt>
                <c:pt idx="1">
                  <c:v>100</c:v>
                </c:pt>
                <c:pt idx="2">
                  <c:v>136</c:v>
                </c:pt>
                <c:pt idx="3">
                  <c:v>364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4382080"/>
        <c:axId val="44383616"/>
        <c:axId val="41679488"/>
      </c:bar3DChart>
      <c:catAx>
        <c:axId val="44382080"/>
        <c:scaling>
          <c:orientation val="minMax"/>
        </c:scaling>
        <c:delete val="0"/>
        <c:axPos val="b"/>
        <c:majorTickMark val="out"/>
        <c:minorTickMark val="none"/>
        <c:tickLblPos val="nextTo"/>
        <c:crossAx val="44383616"/>
        <c:crosses val="autoZero"/>
        <c:auto val="1"/>
        <c:lblAlgn val="ctr"/>
        <c:lblOffset val="100"/>
        <c:noMultiLvlLbl val="0"/>
      </c:catAx>
      <c:valAx>
        <c:axId val="443836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4382080"/>
        <c:crosses val="autoZero"/>
        <c:crossBetween val="between"/>
      </c:valAx>
      <c:serAx>
        <c:axId val="41679488"/>
        <c:scaling>
          <c:orientation val="minMax"/>
        </c:scaling>
        <c:delete val="1"/>
        <c:axPos val="b"/>
        <c:majorTickMark val="out"/>
        <c:minorTickMark val="none"/>
        <c:tickLblPos val="none"/>
        <c:crossAx val="44383616"/>
        <c:crosses val="autoZero"/>
      </c:serAx>
    </c:plotArea>
    <c:legend>
      <c:legendPos val="r"/>
      <c:layout>
        <c:manualLayout>
          <c:xMode val="edge"/>
          <c:yMode val="edge"/>
          <c:x val="0.15865485564304499"/>
          <c:y val="6.4608793467392497E-2"/>
          <c:w val="0.59828958880139804"/>
          <c:h val="8.5939062326408397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tr-TR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729943200755499"/>
          <c:y val="0.12500173591823099"/>
          <c:w val="0.77672949533385405"/>
          <c:h val="0.51221739251194198"/>
        </c:manualLayout>
      </c:layout>
      <c:lineChart>
        <c:grouping val="standar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Öğrenci Sayıları</c:v>
                </c:pt>
              </c:strCache>
            </c:strRef>
          </c:tx>
          <c:dLbls>
            <c:dLbl>
              <c:idx val="0"/>
              <c:layout>
                <c:manualLayout>
                  <c:x val="-5.7320019997778103E-2"/>
                  <c:y val="-4.409232307521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5.5115403844017301E-2"/>
                  <c:y val="-3.52738584601711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5.5115403844017398E-2"/>
                  <c:y val="-4.409232307521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5.9524636151538898E-2"/>
                  <c:y val="-3.96830907676924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5.9524636151538898E-2"/>
                  <c:y val="-3.96830907676924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5.7320019997778103E-2"/>
                  <c:y val="-2.6455393845128301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44600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Sayfa1!$A$2:$A$7</c:f>
              <c:strCache>
                <c:ptCount val="6"/>
                <c:pt idx="0">
                  <c:v>2008/2009</c:v>
                </c:pt>
                <c:pt idx="1">
                  <c:v>2009/2010</c:v>
                </c:pt>
                <c:pt idx="2">
                  <c:v>2010/2011</c:v>
                </c:pt>
                <c:pt idx="3">
                  <c:v>2011/2012</c:v>
                </c:pt>
                <c:pt idx="4">
                  <c:v>2012/2013</c:v>
                </c:pt>
                <c:pt idx="5">
                  <c:v>2013/2014</c:v>
                </c:pt>
              </c:strCache>
            </c:strRef>
          </c:cat>
          <c:val>
            <c:numRef>
              <c:f>Sayfa1!$B$2:$B$7</c:f>
              <c:numCache>
                <c:formatCode>General</c:formatCode>
                <c:ptCount val="6"/>
                <c:pt idx="0">
                  <c:v>27226</c:v>
                </c:pt>
                <c:pt idx="1">
                  <c:v>31124</c:v>
                </c:pt>
                <c:pt idx="2">
                  <c:v>32382</c:v>
                </c:pt>
                <c:pt idx="3">
                  <c:v>35297</c:v>
                </c:pt>
                <c:pt idx="4">
                  <c:v>39408</c:v>
                </c:pt>
                <c:pt idx="5">
                  <c:v>40621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563520"/>
        <c:axId val="49565056"/>
      </c:lineChart>
      <c:catAx>
        <c:axId val="4956352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tr-TR"/>
          </a:p>
        </c:txPr>
        <c:crossAx val="49565056"/>
        <c:crosses val="autoZero"/>
        <c:auto val="1"/>
        <c:lblAlgn val="ctr"/>
        <c:lblOffset val="100"/>
        <c:noMultiLvlLbl val="0"/>
      </c:catAx>
      <c:valAx>
        <c:axId val="49565056"/>
        <c:scaling>
          <c:orientation val="minMax"/>
          <c:max val="45000"/>
          <c:min val="2500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tr-TR"/>
          </a:p>
        </c:txPr>
        <c:crossAx val="49563520"/>
        <c:crosses val="autoZero"/>
        <c:crossBetween val="between"/>
        <c:majorUnit val="5000"/>
        <c:minorUnit val="1000"/>
      </c:valAx>
    </c:plotArea>
    <c:plotVisOnly val="1"/>
    <c:dispBlanksAs val="gap"/>
    <c:showDLblsOverMax val="0"/>
  </c:chart>
  <c:spPr>
    <a:ln>
      <a:solidFill>
        <a:schemeClr val="tx1"/>
      </a:solidFill>
    </a:ln>
  </c:spPr>
  <c:txPr>
    <a:bodyPr/>
    <a:lstStyle/>
    <a:p>
      <a:pPr>
        <a:defRPr sz="1800">
          <a:latin typeface="Times New Roman" pitchFamily="18" charset="0"/>
          <a:cs typeface="Times New Roman" pitchFamily="18" charset="0"/>
        </a:defRPr>
      </a:pPr>
      <a:endParaRPr lang="tr-TR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r>
              <a:rPr lang="en-US" sz="2800" dirty="0" err="1"/>
              <a:t>İdari</a:t>
            </a:r>
            <a:r>
              <a:rPr lang="en-US" sz="2800" dirty="0"/>
              <a:t> </a:t>
            </a:r>
            <a:r>
              <a:rPr lang="tr-TR" sz="2800" dirty="0" smtClean="0"/>
              <a:t>P</a:t>
            </a:r>
            <a:r>
              <a:rPr lang="en-US" sz="2800" dirty="0" err="1" smtClean="0"/>
              <a:t>ersonel</a:t>
            </a:r>
            <a:endParaRPr lang="en-US" sz="2800" dirty="0"/>
          </a:p>
        </c:rich>
      </c:tx>
      <c:overlay val="0"/>
      <c:spPr>
        <a:solidFill>
          <a:schemeClr val="accent2"/>
        </a:solidFill>
        <a:ln w="25400" cap="flat" cmpd="sng" algn="ctr">
          <a:solidFill>
            <a:schemeClr val="accent2">
              <a:shade val="50000"/>
            </a:schemeClr>
          </a:solidFill>
          <a:prstDash val="solid"/>
        </a:ln>
        <a:effectLst/>
      </c:sp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İdari personel</c:v>
                </c:pt>
              </c:strCache>
            </c:strRef>
          </c:tx>
          <c:dLbls>
            <c:dLbl>
              <c:idx val="0"/>
              <c:layout>
                <c:manualLayout>
                  <c:x val="-5.7720859298461803E-2"/>
                  <c:y val="-7.82181856255094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6.0927573703931898E-2"/>
                  <c:y val="-0.10056623866136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6.8944359717607206E-2"/>
                  <c:y val="-7.82181856255093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6.8944359717607095E-2"/>
                  <c:y val="-6.70441591075795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5.7720859298461803E-2"/>
                  <c:y val="-7.44935101195328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5.6117502095726801E-2"/>
                  <c:y val="-7.8218478907045294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1530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800" b="1"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Sayfa1!$A$2:$A$7</c:f>
              <c:numCache>
                <c:formatCode>General</c:formatCode>
                <c:ptCount val="6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</c:numCache>
            </c:numRef>
          </c:cat>
          <c:val>
            <c:numRef>
              <c:f>Sayfa1!$B$2:$B$7</c:f>
              <c:numCache>
                <c:formatCode>General</c:formatCode>
                <c:ptCount val="6"/>
                <c:pt idx="0">
                  <c:v>1036</c:v>
                </c:pt>
                <c:pt idx="1">
                  <c:v>1079</c:v>
                </c:pt>
                <c:pt idx="2">
                  <c:v>1103</c:v>
                </c:pt>
                <c:pt idx="3">
                  <c:v>1336</c:v>
                </c:pt>
                <c:pt idx="4">
                  <c:v>1339</c:v>
                </c:pt>
                <c:pt idx="5">
                  <c:v>1362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721344"/>
        <c:axId val="49722880"/>
      </c:lineChart>
      <c:catAx>
        <c:axId val="497213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49722880"/>
        <c:crosses val="autoZero"/>
        <c:auto val="1"/>
        <c:lblAlgn val="ctr"/>
        <c:lblOffset val="100"/>
        <c:noMultiLvlLbl val="0"/>
      </c:catAx>
      <c:valAx>
        <c:axId val="49722880"/>
        <c:scaling>
          <c:orientation val="minMax"/>
          <c:min val="100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97213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400"/>
      </a:pPr>
      <a:endParaRPr lang="tr-TR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r>
              <a:rPr lang="tr-TR" sz="28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Akademik</a:t>
            </a:r>
            <a:r>
              <a:rPr lang="en-US" sz="28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tr-TR" sz="2800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P</a:t>
            </a:r>
            <a:r>
              <a:rPr lang="en-US" sz="2800" dirty="0" err="1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ersonel</a:t>
            </a:r>
            <a:endParaRPr lang="en-US" sz="2800" dirty="0"/>
          </a:p>
        </c:rich>
      </c:tx>
      <c:overlay val="0"/>
      <c:spPr>
        <a:solidFill>
          <a:schemeClr val="accent2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c:sp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İdari personel</c:v>
                </c:pt>
              </c:strCache>
            </c:strRef>
          </c:tx>
          <c:dLbls>
            <c:dLbl>
              <c:idx val="0"/>
              <c:layout>
                <c:manualLayout>
                  <c:x val="-6.5826476464077605E-2"/>
                  <c:y val="-8.45102858941599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7.2577909947572794E-2"/>
                  <c:y val="-0.11023080768803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6.2450759722330003E-2"/>
                  <c:y val="-9.18590064066955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6.5826476464077605E-2"/>
                  <c:y val="-9.55333666629634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6.9202193205825199E-2"/>
                  <c:y val="-6.61384846128209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3.7132884159223299E-2"/>
                  <c:y val="-6.9812844869088606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1816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Sayfa1!$A$2:$A$7</c:f>
              <c:numCache>
                <c:formatCode>General</c:formatCode>
                <c:ptCount val="6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</c:numCache>
            </c:numRef>
          </c:cat>
          <c:val>
            <c:numRef>
              <c:f>Sayfa1!$B$2:$B$7</c:f>
              <c:numCache>
                <c:formatCode>General</c:formatCode>
                <c:ptCount val="6"/>
                <c:pt idx="0">
                  <c:v>1433</c:v>
                </c:pt>
                <c:pt idx="1">
                  <c:v>1530</c:v>
                </c:pt>
                <c:pt idx="2">
                  <c:v>1507</c:v>
                </c:pt>
                <c:pt idx="3">
                  <c:v>1580</c:v>
                </c:pt>
                <c:pt idx="4">
                  <c:v>1672</c:v>
                </c:pt>
                <c:pt idx="5">
                  <c:v>1804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632768"/>
        <c:axId val="49634304"/>
      </c:lineChart>
      <c:catAx>
        <c:axId val="496327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49634304"/>
        <c:crosses val="autoZero"/>
        <c:auto val="1"/>
        <c:lblAlgn val="ctr"/>
        <c:lblOffset val="100"/>
        <c:noMultiLvlLbl val="0"/>
      </c:catAx>
      <c:valAx>
        <c:axId val="49634304"/>
        <c:scaling>
          <c:orientation val="minMax"/>
          <c:min val="140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96327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800"/>
      </a:pPr>
      <a:endParaRPr lang="tr-TR"/>
    </a:p>
  </c:txPr>
  <c:externalData r:id="rId1">
    <c:autoUpdate val="0"/>
  </c:externalData>
</c:chartSpac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0.01563</cdr:x>
      <cdr:y>0.77017</cdr:y>
    </cdr:from>
    <cdr:to>
      <cdr:x>0.16042</cdr:x>
      <cdr:y>1</cdr:y>
    </cdr:to>
    <cdr:pic>
      <cdr:nvPicPr>
        <cdr:cNvPr id="2" name="Picture 1" descr="C:\DOCUME~1\Pau\LOCALS~1\Temp\Rar$DR70.584\pauLogo.png"/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1"/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142877" y="4436662"/>
          <a:ext cx="1323974" cy="1323978"/>
        </a:xfrm>
        <a:prstGeom xmlns:a="http://schemas.openxmlformats.org/drawingml/2006/main" prst="rect">
          <a:avLst/>
        </a:prstGeom>
        <a:noFill xmlns:a="http://schemas.openxmlformats.org/drawingml/2006/main"/>
      </cdr:spPr>
    </cdr:pic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0.00654</cdr:x>
      <cdr:y>0.72958</cdr:y>
    </cdr:from>
    <cdr:to>
      <cdr:x>0.18056</cdr:x>
      <cdr:y>1</cdr:y>
    </cdr:to>
    <cdr:pic>
      <cdr:nvPicPr>
        <cdr:cNvPr id="2" name="Picture 1" descr="C:\DOCUME~1\Pau\LOCALS~1\Temp\Rar$DR70.584\pauLogo.png"/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1"/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50801" y="3645034"/>
          <a:ext cx="1351031" cy="1351035"/>
        </a:xfrm>
        <a:prstGeom xmlns:a="http://schemas.openxmlformats.org/drawingml/2006/main" prst="rect">
          <a:avLst/>
        </a:prstGeom>
        <a:noFill xmlns:a="http://schemas.openxmlformats.org/drawingml/2006/main"/>
      </cdr:spPr>
    </cdr:pic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E06D78-2251-AD4C-ACD2-69D9CB9E38CB}" type="datetimeFigureOut">
              <a:rPr lang="en-US" smtClean="0"/>
              <a:t>8/19/2014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E55BC3-A9FD-8D43-A23E-254ED7613B6D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84606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6A93A0-82C5-495A-805F-179286175D2F}" type="slidenum">
              <a:rPr lang="tr-TR" smtClean="0"/>
              <a:pPr/>
              <a:t>2</a:t>
            </a:fld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C8DE805-8F09-4E7E-B742-A792BBAF0510}" type="datetime1">
              <a:rPr lang="tr-TR" smtClean="0"/>
              <a:pPr/>
              <a:t>19.8.2014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982782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Click to edit Master subtitle style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7420-4C08-D441-8ABB-7E3C231A5EFC}" type="datetimeFigureOut">
              <a:rPr lang="en-US" smtClean="0"/>
              <a:t>8/19/2014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1D383-26E9-1B41-99DB-C05B290A491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7977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7420-4C08-D441-8ABB-7E3C231A5EFC}" type="datetimeFigureOut">
              <a:rPr lang="en-US" smtClean="0"/>
              <a:t>8/19/2014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1D383-26E9-1B41-99DB-C05B290A491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488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7420-4C08-D441-8ABB-7E3C231A5EFC}" type="datetimeFigureOut">
              <a:rPr lang="en-US" smtClean="0"/>
              <a:t>8/19/2014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1D383-26E9-1B41-99DB-C05B290A491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28479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7420-4C08-D441-8ABB-7E3C231A5EFC}" type="datetimeFigureOut">
              <a:rPr lang="en-US" smtClean="0"/>
              <a:t>8/19/2014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1D383-26E9-1B41-99DB-C05B290A491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9794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7420-4C08-D441-8ABB-7E3C231A5EFC}" type="datetimeFigureOut">
              <a:rPr lang="en-US" smtClean="0"/>
              <a:t>8/19/2014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1D383-26E9-1B41-99DB-C05B290A491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4911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7420-4C08-D441-8ABB-7E3C231A5EFC}" type="datetimeFigureOut">
              <a:rPr lang="en-US" smtClean="0"/>
              <a:t>8/19/2014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1D383-26E9-1B41-99DB-C05B290A491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8235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7420-4C08-D441-8ABB-7E3C231A5EFC}" type="datetimeFigureOut">
              <a:rPr lang="en-US" smtClean="0"/>
              <a:t>8/19/2014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1D383-26E9-1B41-99DB-C05B290A491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00141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7420-4C08-D441-8ABB-7E3C231A5EFC}" type="datetimeFigureOut">
              <a:rPr lang="en-US" smtClean="0"/>
              <a:t>8/19/2014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1D383-26E9-1B41-99DB-C05B290A491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2348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7420-4C08-D441-8ABB-7E3C231A5EFC}" type="datetimeFigureOut">
              <a:rPr lang="en-US" smtClean="0"/>
              <a:t>8/19/2014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1D383-26E9-1B41-99DB-C05B290A491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4830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7420-4C08-D441-8ABB-7E3C231A5EFC}" type="datetimeFigureOut">
              <a:rPr lang="en-US" smtClean="0"/>
              <a:t>8/19/2014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1D383-26E9-1B41-99DB-C05B290A491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7831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F7420-4C08-D441-8ABB-7E3C231A5EFC}" type="datetimeFigureOut">
              <a:rPr lang="en-US" smtClean="0"/>
              <a:t>8/19/2014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1D383-26E9-1B41-99DB-C05B290A491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660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Başlık, Metin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tr-TR" altLang="en-US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r-TR" altLang="en-US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73A3AA12-F499-416E-B381-97D9296A4D3E}" type="slidenum">
              <a:rPr lang="tr-TR" altLang="en-US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293449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6F7420-4C08-D441-8ABB-7E3C231A5EFC}" type="datetimeFigureOut">
              <a:rPr lang="en-US" smtClean="0"/>
              <a:t>8/19/2014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1D383-26E9-1B41-99DB-C05B290A491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72659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hyperlink" Target="http://www.pamukkale.gov.tr/pamukkale/images/RK58__20.jpg" TargetMode="Externa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9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9884" y="2495549"/>
            <a:ext cx="8742948" cy="3762375"/>
          </a:xfrm>
        </p:spPr>
        <p:txBody>
          <a:bodyPr>
            <a:normAutofit fontScale="90000"/>
          </a:bodyPr>
          <a:lstStyle/>
          <a:p>
            <a:r>
              <a:rPr lang="tr-TR" dirty="0" smtClean="0">
                <a:solidFill>
                  <a:srgbClr val="002060"/>
                </a:solidFill>
              </a:rPr>
              <a:t/>
            </a:r>
            <a:br>
              <a:rPr lang="tr-TR" dirty="0" smtClean="0">
                <a:solidFill>
                  <a:srgbClr val="002060"/>
                </a:solidFill>
              </a:rPr>
            </a:br>
            <a:r>
              <a:rPr lang="tr-TR" dirty="0" smtClean="0">
                <a:solidFill>
                  <a:srgbClr val="002060"/>
                </a:solidFill>
              </a:rPr>
              <a:t/>
            </a:r>
            <a:br>
              <a:rPr lang="tr-TR" dirty="0" smtClean="0">
                <a:solidFill>
                  <a:srgbClr val="002060"/>
                </a:solidFill>
              </a:rPr>
            </a:br>
            <a:r>
              <a:rPr lang="tr-TR" sz="4900" b="1" dirty="0" smtClean="0">
                <a:solidFill>
                  <a:srgbClr val="002060"/>
                </a:solidFill>
              </a:rPr>
              <a:t>PA</a:t>
            </a:r>
            <a:r>
              <a:rPr lang="tr-TR" dirty="0" smtClean="0">
                <a:solidFill>
                  <a:srgbClr val="002060"/>
                </a:solidFill>
              </a:rPr>
              <a:t>MUKKALE ÜNİVERSİTESİ</a:t>
            </a:r>
            <a:br>
              <a:rPr lang="tr-TR" dirty="0" smtClean="0">
                <a:solidFill>
                  <a:srgbClr val="002060"/>
                </a:solidFill>
              </a:rPr>
            </a:br>
            <a:r>
              <a:rPr lang="tr-TR" sz="4900" b="1" dirty="0" smtClean="0">
                <a:solidFill>
                  <a:srgbClr val="002060"/>
                </a:solidFill>
              </a:rPr>
              <a:t>YA</a:t>
            </a:r>
            <a:r>
              <a:rPr lang="tr-TR" dirty="0" smtClean="0">
                <a:solidFill>
                  <a:srgbClr val="002060"/>
                </a:solidFill>
              </a:rPr>
              <a:t>ŞAM </a:t>
            </a:r>
            <a:r>
              <a:rPr lang="tr-TR" sz="4900" b="1" dirty="0" smtClean="0">
                <a:solidFill>
                  <a:srgbClr val="002060"/>
                </a:solidFill>
              </a:rPr>
              <a:t>M</a:t>
            </a:r>
            <a:r>
              <a:rPr lang="tr-TR" dirty="0" smtClean="0">
                <a:solidFill>
                  <a:srgbClr val="002060"/>
                </a:solidFill>
              </a:rPr>
              <a:t>ERKEZİ (</a:t>
            </a:r>
            <a:r>
              <a:rPr lang="tr-TR" sz="4900" b="1" dirty="0" smtClean="0">
                <a:solidFill>
                  <a:srgbClr val="002060"/>
                </a:solidFill>
              </a:rPr>
              <a:t>PAYAM</a:t>
            </a:r>
            <a:r>
              <a:rPr lang="tr-TR" dirty="0" smtClean="0">
                <a:solidFill>
                  <a:srgbClr val="002060"/>
                </a:solidFill>
              </a:rPr>
              <a:t>)</a:t>
            </a:r>
            <a:br>
              <a:rPr lang="tr-TR" dirty="0" smtClean="0">
                <a:solidFill>
                  <a:srgbClr val="002060"/>
                </a:solidFill>
              </a:rPr>
            </a:br>
            <a:r>
              <a:rPr lang="tr-TR" dirty="0">
                <a:solidFill>
                  <a:srgbClr val="002060"/>
                </a:solidFill>
              </a:rPr>
              <a:t/>
            </a:r>
            <a:br>
              <a:rPr lang="tr-TR" dirty="0">
                <a:solidFill>
                  <a:srgbClr val="002060"/>
                </a:solidFill>
              </a:rPr>
            </a:br>
            <a:r>
              <a:rPr lang="tr-TR" dirty="0" smtClean="0">
                <a:solidFill>
                  <a:srgbClr val="002060"/>
                </a:solidFill>
              </a:rPr>
              <a:t>Proje Sunumu</a:t>
            </a:r>
            <a:br>
              <a:rPr lang="tr-TR" dirty="0" smtClean="0">
                <a:solidFill>
                  <a:srgbClr val="002060"/>
                </a:solidFill>
              </a:rPr>
            </a:br>
            <a:r>
              <a:rPr lang="tr-TR" sz="1400" dirty="0">
                <a:solidFill>
                  <a:srgbClr val="002060"/>
                </a:solidFill>
              </a:rPr>
              <a:t/>
            </a:r>
            <a:br>
              <a:rPr lang="tr-TR" sz="1400" dirty="0">
                <a:solidFill>
                  <a:srgbClr val="002060"/>
                </a:solidFill>
              </a:rPr>
            </a:br>
            <a:r>
              <a:rPr lang="tr-TR" dirty="0" smtClean="0">
                <a:solidFill>
                  <a:srgbClr val="002060"/>
                </a:solidFill>
              </a:rPr>
              <a:t>Kasım 2013</a:t>
            </a:r>
            <a:br>
              <a:rPr lang="tr-TR" dirty="0" smtClean="0">
                <a:solidFill>
                  <a:srgbClr val="002060"/>
                </a:solidFill>
              </a:rPr>
            </a:br>
            <a:r>
              <a:rPr lang="tr-TR" dirty="0" smtClean="0">
                <a:solidFill>
                  <a:srgbClr val="002060"/>
                </a:solidFill>
              </a:rPr>
              <a:t/>
            </a:r>
            <a:br>
              <a:rPr lang="tr-TR" dirty="0" smtClean="0">
                <a:solidFill>
                  <a:srgbClr val="002060"/>
                </a:solidFill>
              </a:rPr>
            </a:br>
            <a:endParaRPr lang="tr-TR" dirty="0">
              <a:solidFill>
                <a:srgbClr val="002060"/>
              </a:solidFill>
            </a:endParaRPr>
          </a:p>
        </p:txBody>
      </p:sp>
      <p:pic>
        <p:nvPicPr>
          <p:cNvPr id="5" name="Picture 1" descr="C:\DOCUME~1\Pau\LOCALS~1\Temp\Rar$DR70.584\pauLogo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52850" y="744716"/>
            <a:ext cx="1581150" cy="15811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2815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9" descr="PAMU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106" y="0"/>
            <a:ext cx="9141607" cy="3705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2" name="Picture 8" descr="valili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67100" y="3705324"/>
            <a:ext cx="5696837" cy="3152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14 Grup"/>
          <p:cNvGrpSpPr/>
          <p:nvPr/>
        </p:nvGrpSpPr>
        <p:grpSpPr>
          <a:xfrm>
            <a:off x="13106" y="3705324"/>
            <a:ext cx="4188814" cy="3152676"/>
            <a:chOff x="0" y="0"/>
            <a:chExt cx="2843213" cy="1854200"/>
          </a:xfrm>
        </p:grpSpPr>
        <p:pic>
          <p:nvPicPr>
            <p:cNvPr id="13" name="Picture 52" descr="RK58__20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43213" cy="1854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 Box 68"/>
            <p:cNvSpPr txBox="1">
              <a:spLocks noChangeArrowheads="1"/>
            </p:cNvSpPr>
            <p:nvPr/>
          </p:nvSpPr>
          <p:spPr bwMode="auto">
            <a:xfrm>
              <a:off x="0" y="0"/>
              <a:ext cx="144145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Bookman Old Style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Bookman Old Style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Bookman Old Style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Bookman Old Style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Bookman Old Style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Bookman Old Style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Bookman Old Style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Bookman Old Style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Bookman Old Style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tr-TR" dirty="0">
                  <a:solidFill>
                    <a:srgbClr val="002060"/>
                  </a:solidFill>
                  <a:latin typeface="Arial" pitchFamily="34" charset="0"/>
                </a:rPr>
                <a:t>Hierapolis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9937" y="46616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sz="2400" b="1" dirty="0" smtClean="0">
                <a:solidFill>
                  <a:srgbClr val="002060"/>
                </a:solidFill>
              </a:rPr>
              <a:t>Pamukkale Üniversitesi, 1992 yılında kurulmuştur. </a:t>
            </a:r>
          </a:p>
          <a:p>
            <a:pPr algn="just"/>
            <a:r>
              <a:rPr lang="tr-TR" sz="2400" dirty="0" smtClean="0">
                <a:solidFill>
                  <a:srgbClr val="002060"/>
                </a:solidFill>
              </a:rPr>
              <a:t>Bölgenin gelişmesinde lokomotif rolü oynamaktadır. </a:t>
            </a:r>
          </a:p>
          <a:p>
            <a:r>
              <a:rPr lang="tr-TR" sz="2400" dirty="0" smtClean="0">
                <a:solidFill>
                  <a:srgbClr val="002060"/>
                </a:solidFill>
              </a:rPr>
              <a:t>Öğrencileri ve personeli ile birlikte nüfusu 50 bine ulaşan bir üniversitedir.</a:t>
            </a:r>
          </a:p>
        </p:txBody>
      </p:sp>
      <p:pic>
        <p:nvPicPr>
          <p:cNvPr id="17" name="Picture 1" descr="C:\DOCUME~1\Pau\LOCALS~1\Temp\Rar$DR70.584\pauLogo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43300" y="1745961"/>
            <a:ext cx="1941858" cy="19418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26862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082" y="441572"/>
            <a:ext cx="8816681" cy="1143000"/>
          </a:xfrm>
        </p:spPr>
        <p:txBody>
          <a:bodyPr>
            <a:noAutofit/>
          </a:bodyPr>
          <a:lstStyle/>
          <a:p>
            <a:r>
              <a:rPr lang="tr-TR" sz="2800" dirty="0" smtClean="0">
                <a:solidFill>
                  <a:srgbClr val="002060"/>
                </a:solidFill>
              </a:rPr>
              <a:t>Pamukkale Üniversitesi Denizli</a:t>
            </a:r>
            <a:r>
              <a:rPr lang="fr-FR" sz="2800" dirty="0" smtClean="0">
                <a:solidFill>
                  <a:srgbClr val="002060"/>
                </a:solidFill>
              </a:rPr>
              <a:t>’</a:t>
            </a:r>
            <a:r>
              <a:rPr lang="tr-TR" sz="2800" dirty="0" smtClean="0">
                <a:solidFill>
                  <a:srgbClr val="002060"/>
                </a:solidFill>
              </a:rPr>
              <a:t>de hem şehir içinde, hem de dışında olmanın avantajlarına sahiptir.</a:t>
            </a:r>
            <a:endParaRPr lang="tr-TR" sz="2800" dirty="0">
              <a:solidFill>
                <a:srgbClr val="00206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1064" y="5496061"/>
            <a:ext cx="9092936" cy="13619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000" dirty="0" smtClean="0">
                <a:solidFill>
                  <a:srgbClr val="002060"/>
                </a:solidFill>
              </a:rPr>
              <a:t>Denizli, Muğla ve Antalya yolu üzerinde yer almaktadır.</a:t>
            </a:r>
          </a:p>
          <a:p>
            <a:r>
              <a:rPr lang="tr-TR" sz="2000" dirty="0" smtClean="0">
                <a:solidFill>
                  <a:srgbClr val="002060"/>
                </a:solidFill>
              </a:rPr>
              <a:t>Üniversitenin bulunduğu kampüs alanı etrafındaki yerleşim üniversiteye göre şekillenmiştir.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-34303" y="1584532"/>
            <a:ext cx="9235453" cy="4074217"/>
            <a:chOff x="22847" y="1343099"/>
            <a:chExt cx="9357502" cy="4074217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2847" y="1343099"/>
              <a:ext cx="9357502" cy="4074217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6" name="TextBox 5"/>
            <p:cNvSpPr txBox="1"/>
            <p:nvPr/>
          </p:nvSpPr>
          <p:spPr>
            <a:xfrm>
              <a:off x="3018118" y="3724550"/>
              <a:ext cx="11952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dirty="0" smtClean="0">
                  <a:solidFill>
                    <a:srgbClr val="FFFF00"/>
                  </a:solidFill>
                </a:rPr>
                <a:t>Kınıklı</a:t>
              </a:r>
              <a:endParaRPr lang="tr-TR" dirty="0">
                <a:solidFill>
                  <a:srgbClr val="FFFF00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517341" y="2771302"/>
              <a:ext cx="11952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dirty="0" smtClean="0">
                  <a:solidFill>
                    <a:srgbClr val="FFFF00"/>
                  </a:solidFill>
                </a:rPr>
                <a:t>Bağbaşı</a:t>
              </a:r>
              <a:endParaRPr lang="tr-TR" dirty="0">
                <a:solidFill>
                  <a:srgbClr val="FFFF00"/>
                </a:solidFill>
              </a:endParaRPr>
            </a:p>
          </p:txBody>
        </p:sp>
        <p:cxnSp>
          <p:nvCxnSpPr>
            <p:cNvPr id="9" name="Straight Arrow Connector 8"/>
            <p:cNvCxnSpPr/>
            <p:nvPr/>
          </p:nvCxnSpPr>
          <p:spPr>
            <a:xfrm flipV="1">
              <a:off x="3137647" y="3140634"/>
              <a:ext cx="776941" cy="385484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 rot="19959911">
              <a:off x="2530441" y="2871612"/>
              <a:ext cx="213631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1200" dirty="0" smtClean="0">
                  <a:solidFill>
                    <a:srgbClr val="FFFF00"/>
                  </a:solidFill>
                </a:rPr>
                <a:t>Üniversite Caddesi</a:t>
              </a:r>
              <a:endParaRPr lang="tr-TR" sz="1200" dirty="0">
                <a:solidFill>
                  <a:srgbClr val="FFFF00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322047" y="4334754"/>
              <a:ext cx="11952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dirty="0" smtClean="0">
                  <a:solidFill>
                    <a:srgbClr val="FFFF00"/>
                  </a:solidFill>
                </a:rPr>
                <a:t>Çamlık</a:t>
              </a:r>
              <a:endParaRPr lang="tr-TR" dirty="0">
                <a:solidFill>
                  <a:srgbClr val="FFFF00"/>
                </a:solidFill>
              </a:endParaRPr>
            </a:p>
          </p:txBody>
        </p:sp>
        <p:cxnSp>
          <p:nvCxnSpPr>
            <p:cNvPr id="13" name="Straight Arrow Connector 12"/>
            <p:cNvCxnSpPr/>
            <p:nvPr/>
          </p:nvCxnSpPr>
          <p:spPr>
            <a:xfrm flipV="1">
              <a:off x="5199529" y="2211294"/>
              <a:ext cx="597647" cy="560008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 rot="18959407">
              <a:off x="4544710" y="1870101"/>
              <a:ext cx="205936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1200" dirty="0" smtClean="0">
                  <a:solidFill>
                    <a:srgbClr val="FFFF00"/>
                  </a:solidFill>
                </a:rPr>
                <a:t>Denizli-</a:t>
              </a:r>
              <a:r>
                <a:rPr lang="tr-TR" sz="1200" dirty="0" err="1" smtClean="0">
                  <a:solidFill>
                    <a:srgbClr val="FFFF00"/>
                  </a:solidFill>
                </a:rPr>
                <a:t>Antlaya</a:t>
              </a:r>
              <a:r>
                <a:rPr lang="tr-TR" sz="1200" dirty="0" smtClean="0">
                  <a:solidFill>
                    <a:srgbClr val="FFFF00"/>
                  </a:solidFill>
                </a:rPr>
                <a:t>, Muğla Yolu</a:t>
              </a:r>
              <a:endParaRPr lang="tr-TR" sz="1200" dirty="0">
                <a:solidFill>
                  <a:srgbClr val="FFFF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8719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5" y="1121685"/>
            <a:ext cx="9136714" cy="573554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7285" y="330018"/>
            <a:ext cx="9143999" cy="791667"/>
          </a:xfrm>
        </p:spPr>
        <p:txBody>
          <a:bodyPr>
            <a:noAutofit/>
          </a:bodyPr>
          <a:lstStyle/>
          <a:p>
            <a:r>
              <a:rPr lang="tr-TR" sz="3600" dirty="0" smtClean="0">
                <a:solidFill>
                  <a:srgbClr val="002060"/>
                </a:solidFill>
              </a:rPr>
              <a:t>Doğu-Batı Görünümü ve Şehirdeki Konumu…</a:t>
            </a:r>
            <a:endParaRPr lang="tr-TR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66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8" y="1371383"/>
            <a:ext cx="9140923" cy="5484554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538" y="357281"/>
            <a:ext cx="9144000" cy="657412"/>
          </a:xfrm>
        </p:spPr>
        <p:txBody>
          <a:bodyPr>
            <a:normAutofit/>
          </a:bodyPr>
          <a:lstStyle/>
          <a:p>
            <a:r>
              <a:rPr lang="tr-TR" sz="3600" dirty="0" smtClean="0">
                <a:solidFill>
                  <a:srgbClr val="002060"/>
                </a:solidFill>
              </a:rPr>
              <a:t>Kampüs Alanı ve Denizli - Genel Görünüm…</a:t>
            </a:r>
            <a:endParaRPr lang="tr-TR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57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04775"/>
            <a:ext cx="9144000" cy="657412"/>
          </a:xfrm>
        </p:spPr>
        <p:txBody>
          <a:bodyPr>
            <a:normAutofit/>
          </a:bodyPr>
          <a:lstStyle/>
          <a:p>
            <a:r>
              <a:rPr lang="tr-TR" sz="3600" dirty="0" smtClean="0">
                <a:solidFill>
                  <a:srgbClr val="002060"/>
                </a:solidFill>
              </a:rPr>
              <a:t>Kampüs Alanı - Genel Görünüm…</a:t>
            </a:r>
            <a:endParaRPr lang="tr-TR" sz="3600" dirty="0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6073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545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816" y="196322"/>
            <a:ext cx="8686800" cy="485751"/>
          </a:xfrm>
        </p:spPr>
        <p:txBody>
          <a:bodyPr>
            <a:noAutofit/>
          </a:bodyPr>
          <a:lstStyle/>
          <a:p>
            <a:r>
              <a:rPr lang="tr-TR" sz="3600" dirty="0" smtClean="0">
                <a:solidFill>
                  <a:srgbClr val="002060"/>
                </a:solidFill>
              </a:rPr>
              <a:t>Kampüs Alanı - Genel Görünüm…</a:t>
            </a:r>
            <a:endParaRPr lang="tr-TR" sz="3600" dirty="0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67798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004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" y="771526"/>
            <a:ext cx="9143998" cy="609599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1" y="0"/>
            <a:ext cx="91440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400" dirty="0" smtClean="0">
                <a:solidFill>
                  <a:srgbClr val="002060"/>
                </a:solidFill>
              </a:rPr>
              <a:t>2013-2014 Akademik Yılında  </a:t>
            </a:r>
            <a:r>
              <a:rPr lang="tr-TR" sz="2400" dirty="0">
                <a:solidFill>
                  <a:srgbClr val="002060"/>
                </a:solidFill>
              </a:rPr>
              <a:t>45.000’e yaklaşan öğrenci </a:t>
            </a:r>
            <a:r>
              <a:rPr lang="tr-TR" sz="2400" dirty="0" smtClean="0">
                <a:solidFill>
                  <a:srgbClr val="002060"/>
                </a:solidFill>
              </a:rPr>
              <a:t>sayısı, </a:t>
            </a:r>
            <a:r>
              <a:rPr lang="en-US" sz="2400" dirty="0" smtClean="0">
                <a:solidFill>
                  <a:srgbClr val="002060"/>
                </a:solidFill>
              </a:rPr>
              <a:t>1</a:t>
            </a:r>
            <a:r>
              <a:rPr lang="tr-TR" sz="2400" dirty="0">
                <a:solidFill>
                  <a:srgbClr val="002060"/>
                </a:solidFill>
              </a:rPr>
              <a:t>362 </a:t>
            </a:r>
            <a:r>
              <a:rPr lang="tr-TR" sz="2400" dirty="0" smtClean="0">
                <a:solidFill>
                  <a:srgbClr val="002060"/>
                </a:solidFill>
              </a:rPr>
              <a:t>idari</a:t>
            </a:r>
            <a:r>
              <a:rPr lang="en-US" sz="2400" dirty="0" smtClean="0">
                <a:solidFill>
                  <a:srgbClr val="002060"/>
                </a:solidFill>
              </a:rPr>
              <a:t>, </a:t>
            </a:r>
            <a:r>
              <a:rPr lang="en-US" sz="2400" dirty="0">
                <a:solidFill>
                  <a:srgbClr val="002060"/>
                </a:solidFill>
              </a:rPr>
              <a:t>1</a:t>
            </a:r>
            <a:r>
              <a:rPr lang="tr-TR" sz="2400" dirty="0">
                <a:solidFill>
                  <a:srgbClr val="002060"/>
                </a:solidFill>
              </a:rPr>
              <a:t>804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tr-TR" sz="2400" dirty="0" smtClean="0">
                <a:solidFill>
                  <a:srgbClr val="002060"/>
                </a:solidFill>
              </a:rPr>
              <a:t>akademik </a:t>
            </a:r>
            <a:r>
              <a:rPr lang="tr-TR" sz="2400" dirty="0">
                <a:solidFill>
                  <a:srgbClr val="002060"/>
                </a:solidFill>
              </a:rPr>
              <a:t>toplam</a:t>
            </a:r>
            <a:r>
              <a:rPr lang="en-US" sz="2400" dirty="0">
                <a:solidFill>
                  <a:srgbClr val="002060"/>
                </a:solidFill>
              </a:rPr>
              <a:t> 3</a:t>
            </a:r>
            <a:r>
              <a:rPr lang="tr-TR" sz="2400" dirty="0">
                <a:solidFill>
                  <a:srgbClr val="002060"/>
                </a:solidFill>
              </a:rPr>
              <a:t>166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tr-TR" sz="2400" dirty="0" smtClean="0">
                <a:solidFill>
                  <a:srgbClr val="002060"/>
                </a:solidFill>
              </a:rPr>
              <a:t>personel, </a:t>
            </a:r>
            <a:r>
              <a:rPr lang="en-US" sz="2400" dirty="0" smtClean="0">
                <a:solidFill>
                  <a:srgbClr val="002060"/>
                </a:solidFill>
              </a:rPr>
              <a:t>60.000 </a:t>
            </a:r>
            <a:r>
              <a:rPr lang="tr-TR" sz="2400" dirty="0">
                <a:solidFill>
                  <a:srgbClr val="002060"/>
                </a:solidFill>
              </a:rPr>
              <a:t>üzerinde </a:t>
            </a:r>
            <a:r>
              <a:rPr lang="tr-TR" sz="2400" dirty="0" smtClean="0">
                <a:solidFill>
                  <a:srgbClr val="002060"/>
                </a:solidFill>
              </a:rPr>
              <a:t>mezun.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10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912"/>
            <a:ext cx="8229600" cy="1020763"/>
          </a:xfrm>
        </p:spPr>
        <p:txBody>
          <a:bodyPr>
            <a:normAutofit fontScale="90000"/>
          </a:bodyPr>
          <a:lstStyle/>
          <a:p>
            <a:r>
              <a:rPr lang="tr-TR" sz="2700" dirty="0">
                <a:solidFill>
                  <a:srgbClr val="002060"/>
                </a:solidFill>
              </a:rPr>
              <a:t/>
            </a:r>
            <a:br>
              <a:rPr lang="tr-TR" sz="2700" dirty="0">
                <a:solidFill>
                  <a:srgbClr val="002060"/>
                </a:solidFill>
              </a:rPr>
            </a:br>
            <a:r>
              <a:rPr lang="tr-TR" sz="2700" dirty="0" smtClean="0">
                <a:solidFill>
                  <a:srgbClr val="002060"/>
                </a:solidFill>
              </a:rPr>
              <a:t/>
            </a:r>
            <a:br>
              <a:rPr lang="tr-TR" sz="2700" dirty="0" smtClean="0">
                <a:solidFill>
                  <a:srgbClr val="002060"/>
                </a:solidFill>
              </a:rPr>
            </a:br>
            <a:r>
              <a:rPr lang="tr-TR" sz="2700" dirty="0" smtClean="0">
                <a:solidFill>
                  <a:srgbClr val="002060"/>
                </a:solidFill>
              </a:rPr>
              <a:t>4 </a:t>
            </a:r>
            <a:r>
              <a:rPr lang="tr-TR" sz="2700" dirty="0">
                <a:solidFill>
                  <a:srgbClr val="002060"/>
                </a:solidFill>
              </a:rPr>
              <a:t>Enstitü, 13 Fakülte, 5 Yüksekokul ve 11 </a:t>
            </a:r>
            <a:r>
              <a:rPr lang="tr-TR" sz="2700" dirty="0" smtClean="0">
                <a:solidFill>
                  <a:srgbClr val="002060"/>
                </a:solidFill>
              </a:rPr>
              <a:t>Meslek Yüksekokulu </a:t>
            </a:r>
            <a:r>
              <a:rPr lang="tr-TR" sz="2700" dirty="0">
                <a:solidFill>
                  <a:srgbClr val="002060"/>
                </a:solidFill>
              </a:rPr>
              <a:t>olmak üzere toplam 33 Akademik birimde, 364 adet programda hizmet vermektedir</a:t>
            </a:r>
            <a:r>
              <a:rPr lang="tr-TR" dirty="0">
                <a:solidFill>
                  <a:srgbClr val="002060"/>
                </a:solidFill>
              </a:rPr>
              <a:t/>
            </a:r>
            <a:br>
              <a:rPr lang="tr-TR" dirty="0">
                <a:solidFill>
                  <a:srgbClr val="002060"/>
                </a:solidFill>
              </a:rPr>
            </a:br>
            <a:endParaRPr lang="tr-TR" dirty="0">
              <a:solidFill>
                <a:srgbClr val="00206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361"/>
          <a:stretch/>
        </p:blipFill>
        <p:spPr>
          <a:xfrm>
            <a:off x="0" y="1323975"/>
            <a:ext cx="9144000" cy="5534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509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504781" y="4693915"/>
            <a:ext cx="2553494" cy="1872208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tr-TR" sz="2800" dirty="0" smtClean="0">
                <a:solidFill>
                  <a:srgbClr val="FFC000"/>
                </a:solidFill>
              </a:rPr>
              <a:t>PAÜ</a:t>
            </a:r>
            <a:br>
              <a:rPr lang="tr-TR" sz="2800" dirty="0" smtClean="0">
                <a:solidFill>
                  <a:srgbClr val="FFC000"/>
                </a:solidFill>
              </a:rPr>
            </a:br>
            <a:r>
              <a:rPr lang="tr-TR" sz="2800" dirty="0" smtClean="0">
                <a:solidFill>
                  <a:srgbClr val="FFC000"/>
                </a:solidFill>
              </a:rPr>
              <a:t>AKADEMİK BİRİMLER</a:t>
            </a:r>
            <a:endParaRPr lang="tr-TR" sz="2800" dirty="0">
              <a:solidFill>
                <a:srgbClr val="FFC000"/>
              </a:solidFill>
            </a:endParaRPr>
          </a:p>
        </p:txBody>
      </p:sp>
      <p:graphicFrame>
        <p:nvGraphicFramePr>
          <p:cNvPr id="4" name="3 İçerik Yer Tutucusu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8366738"/>
              </p:ext>
            </p:extLst>
          </p:nvPr>
        </p:nvGraphicFramePr>
        <p:xfrm>
          <a:off x="107504" y="116632"/>
          <a:ext cx="3024336" cy="4693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6"/>
              </a:tblGrid>
              <a:tr h="191264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FAKÜLTELER (13)</a:t>
                      </a:r>
                      <a:endParaRPr lang="tr-TR" sz="1600" dirty="0"/>
                    </a:p>
                  </a:txBody>
                  <a:tcPr anchor="ctr"/>
                </a:tc>
              </a:tr>
              <a:tr h="332526">
                <a:tc>
                  <a:txBody>
                    <a:bodyPr/>
                    <a:lstStyle/>
                    <a:p>
                      <a:pPr algn="l"/>
                      <a:r>
                        <a:rPr lang="tr-TR" sz="1600" dirty="0" smtClean="0"/>
                        <a:t>Diş Hekimliği</a:t>
                      </a:r>
                      <a:r>
                        <a:rPr lang="tr-TR" sz="1600" baseline="0" dirty="0" smtClean="0"/>
                        <a:t> Fakültesi</a:t>
                      </a:r>
                      <a:endParaRPr lang="tr-TR" sz="1600" dirty="0"/>
                    </a:p>
                  </a:txBody>
                  <a:tcPr anchor="ctr"/>
                </a:tc>
              </a:tr>
              <a:tr h="3325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 smtClean="0"/>
                        <a:t>Eğitim</a:t>
                      </a:r>
                      <a:r>
                        <a:rPr lang="tr-TR" sz="1600" baseline="0" dirty="0" smtClean="0"/>
                        <a:t> Fakültesi</a:t>
                      </a:r>
                      <a:endParaRPr lang="tr-TR" sz="1600" dirty="0" smtClean="0"/>
                    </a:p>
                  </a:txBody>
                  <a:tcPr anchor="ctr"/>
                </a:tc>
              </a:tr>
              <a:tr h="332526">
                <a:tc>
                  <a:txBody>
                    <a:bodyPr/>
                    <a:lstStyle/>
                    <a:p>
                      <a:pPr algn="l"/>
                      <a:r>
                        <a:rPr lang="tr-TR" sz="1600" dirty="0" smtClean="0"/>
                        <a:t>Fen-Edebiyat</a:t>
                      </a:r>
                      <a:r>
                        <a:rPr lang="tr-TR" sz="1600" baseline="0" dirty="0" smtClean="0"/>
                        <a:t> Fakültesi</a:t>
                      </a:r>
                      <a:endParaRPr lang="tr-TR" sz="1600" dirty="0"/>
                    </a:p>
                  </a:txBody>
                  <a:tcPr anchor="ctr"/>
                </a:tc>
              </a:tr>
              <a:tr h="332526">
                <a:tc>
                  <a:txBody>
                    <a:bodyPr/>
                    <a:lstStyle/>
                    <a:p>
                      <a:pPr algn="l"/>
                      <a:r>
                        <a:rPr lang="tr-TR" sz="1600" dirty="0" smtClean="0"/>
                        <a:t>İktisadi ve</a:t>
                      </a:r>
                      <a:r>
                        <a:rPr lang="tr-TR" sz="1600" baseline="0" dirty="0" smtClean="0"/>
                        <a:t> İdari Bilimler Fakültesi</a:t>
                      </a:r>
                      <a:endParaRPr lang="tr-TR" sz="1600" dirty="0"/>
                    </a:p>
                  </a:txBody>
                  <a:tcPr anchor="ctr"/>
                </a:tc>
              </a:tr>
              <a:tr h="3325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 smtClean="0"/>
                        <a:t>İlahiyat Fakültesi</a:t>
                      </a:r>
                    </a:p>
                  </a:txBody>
                  <a:tcPr anchor="ctr"/>
                </a:tc>
              </a:tr>
              <a:tr h="332526">
                <a:tc>
                  <a:txBody>
                    <a:bodyPr/>
                    <a:lstStyle/>
                    <a:p>
                      <a:pPr algn="l"/>
                      <a:r>
                        <a:rPr lang="tr-TR" sz="1600" dirty="0" smtClean="0"/>
                        <a:t>İletişim Fakültesi</a:t>
                      </a:r>
                      <a:endParaRPr lang="tr-TR" sz="1600" dirty="0"/>
                    </a:p>
                  </a:txBody>
                  <a:tcPr anchor="ctr"/>
                </a:tc>
              </a:tr>
              <a:tr h="332526">
                <a:tc>
                  <a:txBody>
                    <a:bodyPr/>
                    <a:lstStyle/>
                    <a:p>
                      <a:pPr algn="l"/>
                      <a:r>
                        <a:rPr lang="tr-TR" sz="1600" dirty="0" smtClean="0"/>
                        <a:t>Mimarlık ve Tasarım</a:t>
                      </a:r>
                      <a:r>
                        <a:rPr lang="tr-TR" sz="1600" baseline="0" dirty="0" smtClean="0"/>
                        <a:t> Fakültesi</a:t>
                      </a:r>
                      <a:endParaRPr lang="tr-TR" sz="1600" dirty="0"/>
                    </a:p>
                  </a:txBody>
                  <a:tcPr anchor="ctr"/>
                </a:tc>
              </a:tr>
              <a:tr h="332526">
                <a:tc>
                  <a:txBody>
                    <a:bodyPr/>
                    <a:lstStyle/>
                    <a:p>
                      <a:pPr algn="l"/>
                      <a:r>
                        <a:rPr lang="tr-TR" sz="1600" dirty="0" smtClean="0"/>
                        <a:t>Mühendislik Fakültesi</a:t>
                      </a:r>
                      <a:endParaRPr lang="tr-TR" sz="1600" dirty="0"/>
                    </a:p>
                  </a:txBody>
                  <a:tcPr anchor="ctr"/>
                </a:tc>
              </a:tr>
              <a:tr h="332526">
                <a:tc>
                  <a:txBody>
                    <a:bodyPr/>
                    <a:lstStyle/>
                    <a:p>
                      <a:pPr algn="l"/>
                      <a:r>
                        <a:rPr lang="tr-TR" sz="1600" dirty="0" smtClean="0"/>
                        <a:t>Müzik ve</a:t>
                      </a:r>
                      <a:r>
                        <a:rPr lang="tr-TR" sz="1600" baseline="0" dirty="0" smtClean="0"/>
                        <a:t> Sahne Sanatları Fakültesi</a:t>
                      </a:r>
                      <a:endParaRPr lang="tr-TR" sz="1600" dirty="0"/>
                    </a:p>
                  </a:txBody>
                  <a:tcPr anchor="ctr"/>
                </a:tc>
              </a:tr>
              <a:tr h="332526">
                <a:tc>
                  <a:txBody>
                    <a:bodyPr/>
                    <a:lstStyle/>
                    <a:p>
                      <a:pPr algn="l"/>
                      <a:r>
                        <a:rPr lang="tr-TR" sz="1600" dirty="0" smtClean="0"/>
                        <a:t>Teknik</a:t>
                      </a:r>
                      <a:r>
                        <a:rPr lang="tr-TR" sz="1600" baseline="0" dirty="0" smtClean="0"/>
                        <a:t> Eğitim Fakültesi</a:t>
                      </a:r>
                      <a:endParaRPr lang="tr-TR" sz="1600" dirty="0"/>
                    </a:p>
                  </a:txBody>
                  <a:tcPr anchor="ctr"/>
                </a:tc>
              </a:tr>
              <a:tr h="332526">
                <a:tc>
                  <a:txBody>
                    <a:bodyPr/>
                    <a:lstStyle/>
                    <a:p>
                      <a:pPr algn="l"/>
                      <a:r>
                        <a:rPr lang="tr-TR" sz="1600" dirty="0" smtClean="0"/>
                        <a:t>Teknoloji Fakültesi</a:t>
                      </a:r>
                    </a:p>
                  </a:txBody>
                  <a:tcPr anchor="ctr"/>
                </a:tc>
              </a:tr>
              <a:tr h="3325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 smtClean="0"/>
                        <a:t>Tıp</a:t>
                      </a:r>
                      <a:r>
                        <a:rPr lang="tr-TR" sz="1600" baseline="0" dirty="0" smtClean="0"/>
                        <a:t> Fakültesi</a:t>
                      </a:r>
                      <a:endParaRPr lang="tr-TR" sz="1600" dirty="0" smtClean="0"/>
                    </a:p>
                  </a:txBody>
                  <a:tcPr anchor="ctr"/>
                </a:tc>
              </a:tr>
              <a:tr h="3325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 smtClean="0"/>
                        <a:t>Turizm</a:t>
                      </a:r>
                      <a:r>
                        <a:rPr lang="tr-TR" sz="1600" baseline="0" dirty="0" smtClean="0"/>
                        <a:t> Fakültesi</a:t>
                      </a:r>
                      <a:endParaRPr lang="tr-TR" sz="1600" dirty="0" smtClean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5" name="3 İçerik Yer Tutucusu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49002725"/>
              </p:ext>
            </p:extLst>
          </p:nvPr>
        </p:nvGraphicFramePr>
        <p:xfrm>
          <a:off x="107504" y="4941168"/>
          <a:ext cx="2808312" cy="167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312"/>
              </a:tblGrid>
              <a:tr h="327635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ENSTİTÜLER (4)</a:t>
                      </a:r>
                      <a:endParaRPr lang="tr-TR" sz="1600" dirty="0"/>
                    </a:p>
                  </a:txBody>
                  <a:tcPr anchor="ctr"/>
                </a:tc>
              </a:tr>
              <a:tr h="327635">
                <a:tc>
                  <a:txBody>
                    <a:bodyPr/>
                    <a:lstStyle/>
                    <a:p>
                      <a:pPr algn="l"/>
                      <a:r>
                        <a:rPr lang="tr-TR" sz="1600" dirty="0" smtClean="0"/>
                        <a:t>Eğitim Bilimleri Enstitüsü</a:t>
                      </a:r>
                      <a:endParaRPr lang="tr-TR" sz="1600" dirty="0"/>
                    </a:p>
                  </a:txBody>
                  <a:tcPr anchor="ctr"/>
                </a:tc>
              </a:tr>
              <a:tr h="327635">
                <a:tc>
                  <a:txBody>
                    <a:bodyPr/>
                    <a:lstStyle/>
                    <a:p>
                      <a:pPr algn="l"/>
                      <a:r>
                        <a:rPr lang="tr-TR" sz="1600" dirty="0" smtClean="0"/>
                        <a:t>Fen Bilimleri</a:t>
                      </a:r>
                      <a:r>
                        <a:rPr lang="tr-TR" sz="1600" baseline="0" dirty="0" smtClean="0"/>
                        <a:t> Enstitüsü</a:t>
                      </a:r>
                    </a:p>
                  </a:txBody>
                  <a:tcPr anchor="ctr"/>
                </a:tc>
              </a:tr>
              <a:tr h="327635">
                <a:tc>
                  <a:txBody>
                    <a:bodyPr/>
                    <a:lstStyle/>
                    <a:p>
                      <a:pPr algn="l"/>
                      <a:r>
                        <a:rPr lang="tr-TR" sz="1600" dirty="0" smtClean="0"/>
                        <a:t>Sağlık Bilimleri Enstitüsü</a:t>
                      </a:r>
                      <a:endParaRPr lang="tr-TR" sz="1600" dirty="0"/>
                    </a:p>
                  </a:txBody>
                  <a:tcPr anchor="ctr"/>
                </a:tc>
              </a:tr>
              <a:tr h="3276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 smtClean="0"/>
                        <a:t>Sosyal Bilimler Enstitüsü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6" name="3 İçerik Yer Tutucusu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9094709"/>
              </p:ext>
            </p:extLst>
          </p:nvPr>
        </p:nvGraphicFramePr>
        <p:xfrm>
          <a:off x="3251473" y="116630"/>
          <a:ext cx="3096344" cy="2712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6344"/>
              </a:tblGrid>
              <a:tr h="452049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YÜKSEKOKULLAR (5)</a:t>
                      </a:r>
                      <a:endParaRPr lang="tr-TR" sz="1600" dirty="0"/>
                    </a:p>
                  </a:txBody>
                  <a:tcPr anchor="ctr"/>
                </a:tc>
              </a:tr>
              <a:tr h="452049">
                <a:tc>
                  <a:txBody>
                    <a:bodyPr/>
                    <a:lstStyle/>
                    <a:p>
                      <a:pPr algn="l"/>
                      <a:r>
                        <a:rPr lang="tr-TR" sz="1600" dirty="0" smtClean="0"/>
                        <a:t>Denizli</a:t>
                      </a:r>
                      <a:r>
                        <a:rPr lang="tr-TR" sz="1600" baseline="0" dirty="0" smtClean="0"/>
                        <a:t> Sağlık Y.O.</a:t>
                      </a:r>
                      <a:endParaRPr lang="tr-TR" sz="1600" dirty="0"/>
                    </a:p>
                  </a:txBody>
                  <a:tcPr anchor="ctr"/>
                </a:tc>
              </a:tr>
              <a:tr h="452049">
                <a:tc>
                  <a:txBody>
                    <a:bodyPr/>
                    <a:lstStyle/>
                    <a:p>
                      <a:pPr algn="l"/>
                      <a:r>
                        <a:rPr lang="tr-TR" sz="1600" dirty="0" smtClean="0"/>
                        <a:t>Fizik</a:t>
                      </a:r>
                      <a:r>
                        <a:rPr lang="tr-TR" sz="1600" baseline="0" dirty="0" smtClean="0"/>
                        <a:t> Tedavi ve Rehabilitasyon Y.O.</a:t>
                      </a:r>
                      <a:endParaRPr lang="tr-TR" sz="1600" dirty="0"/>
                    </a:p>
                  </a:txBody>
                  <a:tcPr anchor="ctr"/>
                </a:tc>
              </a:tr>
              <a:tr h="452049">
                <a:tc>
                  <a:txBody>
                    <a:bodyPr/>
                    <a:lstStyle/>
                    <a:p>
                      <a:pPr algn="l"/>
                      <a:r>
                        <a:rPr lang="tr-TR" sz="1600" dirty="0" smtClean="0"/>
                        <a:t>Spor</a:t>
                      </a:r>
                      <a:r>
                        <a:rPr lang="tr-TR" sz="1600" baseline="0" dirty="0" smtClean="0"/>
                        <a:t> Bilimleri ve Teknolojisi Y.O.</a:t>
                      </a:r>
                      <a:endParaRPr lang="tr-TR" sz="1600" dirty="0"/>
                    </a:p>
                  </a:txBody>
                  <a:tcPr anchor="ctr"/>
                </a:tc>
              </a:tr>
              <a:tr h="452049">
                <a:tc>
                  <a:txBody>
                    <a:bodyPr/>
                    <a:lstStyle/>
                    <a:p>
                      <a:pPr algn="l"/>
                      <a:r>
                        <a:rPr lang="tr-TR" sz="1600" dirty="0" smtClean="0"/>
                        <a:t>Uygulamalı</a:t>
                      </a:r>
                      <a:r>
                        <a:rPr lang="tr-TR" sz="1600" baseline="0" dirty="0" smtClean="0"/>
                        <a:t> Bilimler Y.O.</a:t>
                      </a:r>
                      <a:endParaRPr lang="tr-TR" sz="1600" dirty="0"/>
                    </a:p>
                  </a:txBody>
                  <a:tcPr anchor="ctr"/>
                </a:tc>
              </a:tr>
              <a:tr h="452049">
                <a:tc>
                  <a:txBody>
                    <a:bodyPr/>
                    <a:lstStyle/>
                    <a:p>
                      <a:pPr algn="l"/>
                      <a:r>
                        <a:rPr lang="tr-TR" sz="1600" dirty="0" smtClean="0"/>
                        <a:t>Yabancı</a:t>
                      </a:r>
                      <a:r>
                        <a:rPr lang="tr-TR" sz="1600" baseline="0" dirty="0" smtClean="0"/>
                        <a:t> Diller Y.O.</a:t>
                      </a:r>
                      <a:endParaRPr lang="tr-TR" sz="1600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7" name="3 İçerik Yer Tutucusu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17583999"/>
              </p:ext>
            </p:extLst>
          </p:nvPr>
        </p:nvGraphicFramePr>
        <p:xfrm>
          <a:off x="3275855" y="2925688"/>
          <a:ext cx="3071961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1961"/>
              </a:tblGrid>
              <a:tr h="274829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MESLEK YÜKSEK</a:t>
                      </a:r>
                      <a:r>
                        <a:rPr lang="tr-TR" sz="1400" baseline="0" dirty="0" smtClean="0"/>
                        <a:t> OKULLARI (11)</a:t>
                      </a:r>
                      <a:endParaRPr lang="tr-TR" sz="1400" dirty="0"/>
                    </a:p>
                  </a:txBody>
                  <a:tcPr anchor="ctr"/>
                </a:tc>
              </a:tr>
              <a:tr h="274829">
                <a:tc>
                  <a:txBody>
                    <a:bodyPr/>
                    <a:lstStyle/>
                    <a:p>
                      <a:pPr algn="l"/>
                      <a:r>
                        <a:rPr lang="tr-TR" sz="1400" dirty="0" smtClean="0"/>
                        <a:t>Acıpayam MYO</a:t>
                      </a:r>
                      <a:endParaRPr lang="tr-TR" sz="1400" dirty="0"/>
                    </a:p>
                  </a:txBody>
                  <a:tcPr anchor="ctr"/>
                </a:tc>
              </a:tr>
              <a:tr h="274829">
                <a:tc>
                  <a:txBody>
                    <a:bodyPr/>
                    <a:lstStyle/>
                    <a:p>
                      <a:pPr algn="l"/>
                      <a:r>
                        <a:rPr lang="tr-TR" sz="1400" baseline="0" dirty="0" smtClean="0"/>
                        <a:t>Bekilli MYO</a:t>
                      </a:r>
                    </a:p>
                  </a:txBody>
                  <a:tcPr anchor="ctr"/>
                </a:tc>
              </a:tr>
              <a:tr h="274829">
                <a:tc>
                  <a:txBody>
                    <a:bodyPr/>
                    <a:lstStyle/>
                    <a:p>
                      <a:pPr algn="l"/>
                      <a:r>
                        <a:rPr lang="tr-TR" sz="1400" dirty="0" smtClean="0"/>
                        <a:t>Buldan MYO</a:t>
                      </a:r>
                      <a:endParaRPr lang="tr-TR" sz="1400" dirty="0"/>
                    </a:p>
                  </a:txBody>
                  <a:tcPr anchor="ctr"/>
                </a:tc>
              </a:tr>
              <a:tr h="2748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Çal MYO</a:t>
                      </a:r>
                    </a:p>
                  </a:txBody>
                  <a:tcPr anchor="ctr"/>
                </a:tc>
              </a:tr>
              <a:tr h="2748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Çivril MYO</a:t>
                      </a:r>
                    </a:p>
                  </a:txBody>
                  <a:tcPr anchor="ctr"/>
                </a:tc>
              </a:tr>
              <a:tr h="2748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Denizli Sağlık Hizmetleri MYO</a:t>
                      </a:r>
                    </a:p>
                  </a:txBody>
                  <a:tcPr anchor="ctr"/>
                </a:tc>
              </a:tr>
              <a:tr h="2748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Denizli Sosyal</a:t>
                      </a:r>
                      <a:r>
                        <a:rPr lang="tr-TR" sz="1400" baseline="0" dirty="0" smtClean="0"/>
                        <a:t> Bilimler MYO</a:t>
                      </a:r>
                      <a:endParaRPr lang="tr-TR" sz="1400" dirty="0" smtClean="0"/>
                    </a:p>
                  </a:txBody>
                  <a:tcPr anchor="ctr"/>
                </a:tc>
              </a:tr>
              <a:tr h="2748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Denizli Teknik Bilimler MYO</a:t>
                      </a:r>
                    </a:p>
                  </a:txBody>
                  <a:tcPr anchor="ctr"/>
                </a:tc>
              </a:tr>
              <a:tr h="2748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Honaz</a:t>
                      </a:r>
                      <a:r>
                        <a:rPr lang="tr-TR" sz="1400" baseline="0" dirty="0" smtClean="0"/>
                        <a:t> MYO</a:t>
                      </a:r>
                      <a:endParaRPr lang="tr-TR" sz="1400" dirty="0" smtClean="0"/>
                    </a:p>
                  </a:txBody>
                  <a:tcPr anchor="ctr"/>
                </a:tc>
              </a:tr>
              <a:tr h="2748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Kale</a:t>
                      </a:r>
                      <a:r>
                        <a:rPr lang="tr-TR" sz="1400" baseline="0" dirty="0" smtClean="0"/>
                        <a:t> MYO</a:t>
                      </a:r>
                      <a:endParaRPr lang="tr-TR" sz="1400" dirty="0" smtClean="0"/>
                    </a:p>
                  </a:txBody>
                  <a:tcPr anchor="ctr"/>
                </a:tc>
              </a:tr>
              <a:tr h="2748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Tavas MYO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8" name="3 İçerik Yer Tutucusu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25153947"/>
              </p:ext>
            </p:extLst>
          </p:nvPr>
        </p:nvGraphicFramePr>
        <p:xfrm>
          <a:off x="6502499" y="116632"/>
          <a:ext cx="2555776" cy="45018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9043"/>
                <a:gridCol w="1106733"/>
              </a:tblGrid>
              <a:tr h="313939">
                <a:tc gridSpan="2"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ARAŞTIRMA</a:t>
                      </a:r>
                      <a:r>
                        <a:rPr lang="tr-TR" sz="1400" baseline="0" dirty="0" smtClean="0"/>
                        <a:t> MERKEZLERİ (23)</a:t>
                      </a:r>
                      <a:endParaRPr lang="tr-TR" sz="1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tr-TR" dirty="0"/>
                    </a:p>
                  </a:txBody>
                  <a:tcPr anchor="ctr"/>
                </a:tc>
              </a:tr>
              <a:tr h="448085">
                <a:tc>
                  <a:txBody>
                    <a:bodyPr/>
                    <a:lstStyle/>
                    <a:p>
                      <a:pPr algn="l"/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Atatürk İlkeleri ve İnkılap</a:t>
                      </a:r>
                      <a:r>
                        <a:rPr lang="tr-TR" sz="1200" baseline="0" dirty="0" smtClean="0">
                          <a:solidFill>
                            <a:schemeClr val="tx1"/>
                          </a:solidFill>
                        </a:rPr>
                        <a:t> Tarihi</a:t>
                      </a:r>
                      <a:endParaRPr lang="tr-TR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PAÜEUAM</a:t>
                      </a:r>
                      <a:endParaRPr lang="tr-TR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13939">
                <a:tc>
                  <a:txBody>
                    <a:bodyPr/>
                    <a:lstStyle/>
                    <a:p>
                      <a:pPr algn="l"/>
                      <a:r>
                        <a:rPr lang="tr-TR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BİYOM</a:t>
                      </a:r>
                      <a:endParaRPr lang="tr-TR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PAÜMMER</a:t>
                      </a:r>
                    </a:p>
                  </a:txBody>
                  <a:tcPr anchor="ctr"/>
                </a:tc>
              </a:tr>
              <a:tr h="313939">
                <a:tc>
                  <a:txBody>
                    <a:bodyPr/>
                    <a:lstStyle/>
                    <a:p>
                      <a:pPr algn="l"/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COBİTEM</a:t>
                      </a:r>
                      <a:endParaRPr lang="tr-TR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PAÜREKHUK</a:t>
                      </a:r>
                    </a:p>
                  </a:txBody>
                  <a:tcPr anchor="ctr"/>
                </a:tc>
              </a:tr>
              <a:tr h="448085">
                <a:tc>
                  <a:txBody>
                    <a:bodyPr/>
                    <a:lstStyle/>
                    <a:p>
                      <a:pPr algn="l"/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DEKAMER</a:t>
                      </a:r>
                      <a:endParaRPr lang="tr-TR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PAÜSARUM</a:t>
                      </a:r>
                    </a:p>
                  </a:txBody>
                  <a:tcPr anchor="ctr"/>
                </a:tc>
              </a:tr>
              <a:tr h="313939">
                <a:tc>
                  <a:txBody>
                    <a:bodyPr/>
                    <a:lstStyle/>
                    <a:p>
                      <a:pPr algn="l"/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DEHAM</a:t>
                      </a:r>
                      <a:endParaRPr lang="tr-TR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PAÜSEM</a:t>
                      </a:r>
                    </a:p>
                  </a:txBody>
                  <a:tcPr anchor="ctr"/>
                </a:tc>
              </a:tr>
              <a:tr h="313939">
                <a:tc>
                  <a:txBody>
                    <a:bodyPr/>
                    <a:lstStyle/>
                    <a:p>
                      <a:pPr algn="l"/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EBUAM</a:t>
                      </a:r>
                      <a:endParaRPr lang="tr-TR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PAÜSPOR</a:t>
                      </a:r>
                    </a:p>
                  </a:txBody>
                  <a:tcPr anchor="ctr"/>
                </a:tc>
              </a:tr>
              <a:tr h="31393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GSUAM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PETEK</a:t>
                      </a:r>
                    </a:p>
                  </a:txBody>
                  <a:tcPr anchor="ctr"/>
                </a:tc>
              </a:tr>
              <a:tr h="31393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KADEM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SAGEM</a:t>
                      </a:r>
                      <a:endParaRPr lang="tr-TR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13939">
                <a:tc>
                  <a:txBody>
                    <a:bodyPr/>
                    <a:lstStyle/>
                    <a:p>
                      <a:r>
                        <a:rPr lang="tr-TR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KASUAM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TESAUM</a:t>
                      </a:r>
                      <a:endParaRPr lang="tr-TR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13939">
                <a:tc>
                  <a:txBody>
                    <a:bodyPr/>
                    <a:lstStyle/>
                    <a:p>
                      <a:r>
                        <a:rPr lang="tr-TR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MALUYAM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TÜDAM</a:t>
                      </a:r>
                      <a:endParaRPr lang="tr-TR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1393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PADAM</a:t>
                      </a:r>
                      <a:endParaRPr lang="tr-TR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ÜSİGEM</a:t>
                      </a:r>
                    </a:p>
                    <a:p>
                      <a:pPr algn="l"/>
                      <a:endParaRPr lang="tr-TR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13939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PAMGEN</a:t>
                      </a:r>
                      <a:endParaRPr lang="tr-TR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tr-TR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591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66738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tr-TR" dirty="0" smtClean="0"/>
              <a:t>Program Sayıları</a:t>
            </a:r>
            <a:endParaRPr lang="tr-TR" dirty="0"/>
          </a:p>
        </p:txBody>
      </p:sp>
      <p:graphicFrame>
        <p:nvGraphicFramePr>
          <p:cNvPr id="3" name="Grafik 2"/>
          <p:cNvGraphicFramePr/>
          <p:nvPr>
            <p:extLst>
              <p:ext uri="{D42A27DB-BD31-4B8C-83A1-F6EECF244321}">
                <p14:modId xmlns:p14="http://schemas.microsoft.com/office/powerpoint/2010/main" val="3241694159"/>
              </p:ext>
            </p:extLst>
          </p:nvPr>
        </p:nvGraphicFramePr>
        <p:xfrm>
          <a:off x="0" y="980728"/>
          <a:ext cx="9144000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8096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02704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tr-TR" dirty="0" smtClean="0">
                <a:solidFill>
                  <a:srgbClr val="FFC000"/>
                </a:solidFill>
              </a:rPr>
              <a:t>	Öğrenci Sayıları</a:t>
            </a:r>
            <a:endParaRPr lang="tr-TR" dirty="0">
              <a:solidFill>
                <a:srgbClr val="FFC000"/>
              </a:solidFill>
            </a:endParaRPr>
          </a:p>
        </p:txBody>
      </p:sp>
      <p:graphicFrame>
        <p:nvGraphicFramePr>
          <p:cNvPr id="8" name="7 Grafik"/>
          <p:cNvGraphicFramePr/>
          <p:nvPr>
            <p:extLst>
              <p:ext uri="{D42A27DB-BD31-4B8C-83A1-F6EECF244321}">
                <p14:modId xmlns:p14="http://schemas.microsoft.com/office/powerpoint/2010/main" val="1898071168"/>
              </p:ext>
            </p:extLst>
          </p:nvPr>
        </p:nvGraphicFramePr>
        <p:xfrm>
          <a:off x="646043" y="1237421"/>
          <a:ext cx="7763814" cy="49960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23494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ik 1"/>
          <p:cNvGraphicFramePr/>
          <p:nvPr>
            <p:extLst>
              <p:ext uri="{D42A27DB-BD31-4B8C-83A1-F6EECF244321}">
                <p14:modId xmlns:p14="http://schemas.microsoft.com/office/powerpoint/2010/main" val="662164902"/>
              </p:ext>
            </p:extLst>
          </p:nvPr>
        </p:nvGraphicFramePr>
        <p:xfrm>
          <a:off x="685800" y="142875"/>
          <a:ext cx="7846640" cy="32402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Grafik 5"/>
          <p:cNvGraphicFramePr/>
          <p:nvPr>
            <p:extLst>
              <p:ext uri="{D42A27DB-BD31-4B8C-83A1-F6EECF244321}">
                <p14:modId xmlns:p14="http://schemas.microsoft.com/office/powerpoint/2010/main" val="1526086539"/>
              </p:ext>
            </p:extLst>
          </p:nvPr>
        </p:nvGraphicFramePr>
        <p:xfrm>
          <a:off x="979115" y="3609974"/>
          <a:ext cx="7715250" cy="31313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" name="Picture 1" descr="C:\DOCUME~1\Pau\LOCALS~1\Temp\Rar$DR70.584\pauLog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5060" y="3005514"/>
            <a:ext cx="1208916" cy="12089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77346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r-TR" dirty="0" smtClean="0">
                <a:solidFill>
                  <a:srgbClr val="990033"/>
                </a:solidFill>
              </a:rPr>
              <a:t>Hastane faaliyetleri</a:t>
            </a:r>
          </a:p>
        </p:txBody>
      </p:sp>
      <p:graphicFrame>
        <p:nvGraphicFramePr>
          <p:cNvPr id="6" name="5 İçerik Yer Tutucusu"/>
          <p:cNvGraphicFramePr>
            <a:graphicFrameLocks noGrp="1"/>
          </p:cNvGraphicFramePr>
          <p:nvPr>
            <p:ph idx="1"/>
          </p:nvPr>
        </p:nvGraphicFramePr>
        <p:xfrm>
          <a:off x="357188" y="1571625"/>
          <a:ext cx="8143902" cy="3071820"/>
        </p:xfrm>
        <a:graphic>
          <a:graphicData uri="http://schemas.openxmlformats.org/drawingml/2006/table">
            <a:tbl>
              <a:tblPr/>
              <a:tblGrid>
                <a:gridCol w="2628890"/>
                <a:gridCol w="1784466"/>
                <a:gridCol w="1865273"/>
                <a:gridCol w="1865273"/>
              </a:tblGrid>
              <a:tr h="7492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rebuchet MS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2011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2012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2013 (6 ay)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8064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394"/>
                          </a:solidFill>
                          <a:effectLst/>
                          <a:latin typeface="Trebuchet MS" pitchFamily="34" charset="0"/>
                        </a:rPr>
                        <a:t>Yatak Sayısı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394"/>
                          </a:solidFill>
                          <a:effectLst/>
                          <a:latin typeface="Trebuchet MS" pitchFamily="34" charset="0"/>
                        </a:rPr>
                        <a:t>346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394"/>
                          </a:solidFill>
                          <a:effectLst/>
                          <a:latin typeface="Trebuchet MS" pitchFamily="34" charset="0"/>
                        </a:rPr>
                        <a:t>689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394"/>
                          </a:solidFill>
                          <a:effectLst/>
                          <a:latin typeface="Trebuchet MS" pitchFamily="34" charset="0"/>
                        </a:rPr>
                        <a:t>689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</a:tr>
              <a:tr h="58064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394"/>
                          </a:solidFill>
                          <a:effectLst/>
                          <a:latin typeface="Trebuchet MS" pitchFamily="34" charset="0"/>
                        </a:rPr>
                        <a:t>Poliklinik Sayısı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394"/>
                          </a:solidFill>
                          <a:effectLst/>
                          <a:latin typeface="Trebuchet MS" pitchFamily="34" charset="0"/>
                        </a:rPr>
                        <a:t>422.034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394"/>
                          </a:solidFill>
                          <a:effectLst/>
                          <a:latin typeface="Trebuchet MS" pitchFamily="34" charset="0"/>
                        </a:rPr>
                        <a:t>707.114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394"/>
                          </a:solidFill>
                          <a:effectLst/>
                          <a:latin typeface="Trebuchet MS" pitchFamily="34" charset="0"/>
                        </a:rPr>
                        <a:t>414.675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</a:tr>
              <a:tr h="58064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394"/>
                          </a:solidFill>
                          <a:effectLst/>
                          <a:latin typeface="Trebuchet MS" pitchFamily="34" charset="0"/>
                        </a:rPr>
                        <a:t>Ameliyat Sayısı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394"/>
                          </a:solidFill>
                          <a:effectLst/>
                          <a:latin typeface="Trebuchet MS" pitchFamily="34" charset="0"/>
                        </a:rPr>
                        <a:t>15.477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394"/>
                          </a:solidFill>
                          <a:effectLst/>
                          <a:latin typeface="Trebuchet MS" pitchFamily="34" charset="0"/>
                        </a:rPr>
                        <a:t>26.123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394"/>
                          </a:solidFill>
                          <a:effectLst/>
                          <a:latin typeface="Trebuchet MS" pitchFamily="34" charset="0"/>
                        </a:rPr>
                        <a:t>12.097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</a:tr>
              <a:tr h="58064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394"/>
                          </a:solidFill>
                          <a:effectLst/>
                          <a:latin typeface="Trebuchet MS" pitchFamily="34" charset="0"/>
                        </a:rPr>
                        <a:t>Yatan Hasta Sayısı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394"/>
                          </a:solidFill>
                          <a:effectLst/>
                          <a:latin typeface="Trebuchet MS" pitchFamily="34" charset="0"/>
                        </a:rPr>
                        <a:t>25.557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394"/>
                          </a:solidFill>
                          <a:effectLst/>
                          <a:latin typeface="Trebuchet MS" pitchFamily="34" charset="0"/>
                        </a:rPr>
                        <a:t>36.189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5394"/>
                          </a:solidFill>
                          <a:effectLst/>
                          <a:latin typeface="Trebuchet MS" pitchFamily="34" charset="0"/>
                        </a:rPr>
                        <a:t>19.985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</a:tr>
            </a:tbl>
          </a:graphicData>
        </a:graphic>
      </p:graphicFrame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1450" y="5426075"/>
            <a:ext cx="1000125" cy="1250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1" descr="C:\DOCUME~1\Pau\LOCALS~1\Temp\Rar$DR70.584\pau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6984" y="5482465"/>
            <a:ext cx="1237491" cy="123749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1358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66774"/>
            <a:ext cx="8229600" cy="5095875"/>
          </a:xfrm>
        </p:spPr>
        <p:txBody>
          <a:bodyPr>
            <a:normAutofit fontScale="90000"/>
          </a:bodyPr>
          <a:lstStyle/>
          <a:p>
            <a:r>
              <a:rPr lang="tr-TR" dirty="0" smtClean="0">
                <a:solidFill>
                  <a:srgbClr val="002060"/>
                </a:solidFill>
              </a:rPr>
              <a:t>PAMUKKALE ÜNİVERSİTESİ </a:t>
            </a:r>
            <a:br>
              <a:rPr lang="tr-TR" dirty="0" smtClean="0">
                <a:solidFill>
                  <a:srgbClr val="002060"/>
                </a:solidFill>
              </a:rPr>
            </a:br>
            <a:r>
              <a:rPr lang="tr-TR" dirty="0" smtClean="0">
                <a:solidFill>
                  <a:srgbClr val="002060"/>
                </a:solidFill>
              </a:rPr>
              <a:t>KINIKLI KAMPÜS İÇERSİNDE YAŞAM MERKEZİ VE YURT YAPILACAKTIR</a:t>
            </a:r>
            <a:br>
              <a:rPr lang="tr-TR" dirty="0" smtClean="0">
                <a:solidFill>
                  <a:srgbClr val="002060"/>
                </a:solidFill>
              </a:rPr>
            </a:br>
            <a:r>
              <a:rPr lang="tr-TR" dirty="0">
                <a:solidFill>
                  <a:srgbClr val="002060"/>
                </a:solidFill>
              </a:rPr>
              <a:t/>
            </a:r>
            <a:br>
              <a:rPr lang="tr-TR" dirty="0">
                <a:solidFill>
                  <a:srgbClr val="002060"/>
                </a:solidFill>
              </a:rPr>
            </a:br>
            <a:r>
              <a:rPr lang="tr-TR" dirty="0" smtClean="0">
                <a:solidFill>
                  <a:srgbClr val="002060"/>
                </a:solidFill>
              </a:rPr>
              <a:t>YATIRIMCILARIMIZI DAVET EDİYORUZ</a:t>
            </a:r>
            <a:br>
              <a:rPr lang="tr-TR" dirty="0" smtClean="0">
                <a:solidFill>
                  <a:srgbClr val="002060"/>
                </a:solidFill>
              </a:rPr>
            </a:br>
            <a:r>
              <a:rPr lang="tr-TR" dirty="0" smtClean="0">
                <a:solidFill>
                  <a:srgbClr val="002060"/>
                </a:solidFill>
              </a:rPr>
              <a:t/>
            </a:r>
            <a:br>
              <a:rPr lang="tr-TR" dirty="0" smtClean="0">
                <a:solidFill>
                  <a:srgbClr val="002060"/>
                </a:solidFill>
              </a:rPr>
            </a:br>
            <a:r>
              <a:rPr lang="tr-TR" dirty="0" smtClean="0">
                <a:solidFill>
                  <a:srgbClr val="002060"/>
                </a:solidFill>
              </a:rPr>
              <a:t>BU SUNUM PROJE HAKKINDA BİLGİ VERİLMEK ÜZERE HAZIRLANMIŞTIR</a:t>
            </a:r>
            <a:endParaRPr lang="tr-TR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896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tor\Desktop\VAZİYET\ARAZİ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 Belirtme Çizgisi 1"/>
          <p:cNvSpPr/>
          <p:nvPr/>
        </p:nvSpPr>
        <p:spPr>
          <a:xfrm>
            <a:off x="3667125" y="2476500"/>
            <a:ext cx="1657350" cy="1055688"/>
          </a:xfrm>
          <a:prstGeom prst="wedgeEllipseCallout">
            <a:avLst/>
          </a:prstGeom>
          <a:solidFill>
            <a:schemeClr val="lt1">
              <a:alpha val="46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1200" dirty="0" smtClean="0">
                <a:solidFill>
                  <a:srgbClr val="002060"/>
                </a:solidFill>
              </a:rPr>
              <a:t>Yaşam Merkezi yapılması düşünülen alan</a:t>
            </a:r>
            <a:endParaRPr lang="tr-TR" sz="1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90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C:\Documents and Settings\Administrator\Desktop\VAZİYET\VAZİYET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14051"/>
            <a:ext cx="4824412" cy="684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714048" y="495300"/>
            <a:ext cx="4287077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dirty="0" smtClean="0">
                <a:solidFill>
                  <a:srgbClr val="002060"/>
                </a:solidFill>
              </a:rPr>
              <a:t>Pamukkale Üniversitesi</a:t>
            </a:r>
          </a:p>
          <a:p>
            <a:pPr algn="ctr"/>
            <a:r>
              <a:rPr lang="tr-TR" sz="2000" dirty="0" smtClean="0">
                <a:solidFill>
                  <a:srgbClr val="002060"/>
                </a:solidFill>
              </a:rPr>
              <a:t>45 000 Öğrenci, 3500 Personel ve ailesi ile birlikte büyük bir ilçe...</a:t>
            </a:r>
          </a:p>
          <a:p>
            <a:pPr algn="ctr"/>
            <a:endParaRPr lang="tr-TR" sz="2000" dirty="0" smtClean="0">
              <a:solidFill>
                <a:srgbClr val="002060"/>
              </a:solidFill>
            </a:endParaRPr>
          </a:p>
          <a:p>
            <a:pPr algn="ctr"/>
            <a:r>
              <a:rPr lang="tr-TR" sz="2000" dirty="0" smtClean="0">
                <a:solidFill>
                  <a:srgbClr val="002060"/>
                </a:solidFill>
              </a:rPr>
              <a:t>Denizli İli içeresinde çok önemli bir konumda…</a:t>
            </a:r>
          </a:p>
          <a:p>
            <a:pPr algn="ctr"/>
            <a:endParaRPr lang="tr-TR" sz="2000" dirty="0" smtClean="0">
              <a:solidFill>
                <a:srgbClr val="002060"/>
              </a:solidFill>
            </a:endParaRPr>
          </a:p>
          <a:p>
            <a:pPr algn="ctr"/>
            <a:r>
              <a:rPr lang="tr-TR" sz="2000" dirty="0" smtClean="0">
                <a:solidFill>
                  <a:srgbClr val="002060"/>
                </a:solidFill>
              </a:rPr>
              <a:t>Kentte yaşayan herkese açık, 24 saat yaşamın olduğu bir kampüs…</a:t>
            </a:r>
          </a:p>
          <a:p>
            <a:pPr algn="ctr"/>
            <a:endParaRPr lang="tr-TR" sz="2000" dirty="0">
              <a:solidFill>
                <a:srgbClr val="002060"/>
              </a:solidFill>
            </a:endParaRPr>
          </a:p>
          <a:p>
            <a:pPr algn="ctr"/>
            <a:r>
              <a:rPr lang="tr-TR" sz="2000" dirty="0" smtClean="0">
                <a:solidFill>
                  <a:srgbClr val="002060"/>
                </a:solidFill>
              </a:rPr>
              <a:t>Pamukkale Üniversitesi</a:t>
            </a:r>
          </a:p>
          <a:p>
            <a:pPr algn="ctr"/>
            <a:r>
              <a:rPr lang="tr-TR" sz="2000" dirty="0" smtClean="0">
                <a:solidFill>
                  <a:srgbClr val="002060"/>
                </a:solidFill>
              </a:rPr>
              <a:t> Yaşam Merkezi (PAYAM)</a:t>
            </a:r>
          </a:p>
          <a:p>
            <a:pPr algn="ctr"/>
            <a:endParaRPr lang="tr-TR" sz="2000" dirty="0" smtClean="0">
              <a:solidFill>
                <a:srgbClr val="002060"/>
              </a:solidFill>
            </a:endParaRPr>
          </a:p>
          <a:p>
            <a:pPr algn="ctr"/>
            <a:r>
              <a:rPr lang="tr-TR" sz="2000" dirty="0" smtClean="0">
                <a:solidFill>
                  <a:srgbClr val="002060"/>
                </a:solidFill>
              </a:rPr>
              <a:t>10.000 m</a:t>
            </a:r>
            <a:r>
              <a:rPr lang="tr-TR" sz="2000" baseline="30000" dirty="0" smtClean="0">
                <a:solidFill>
                  <a:srgbClr val="002060"/>
                </a:solidFill>
              </a:rPr>
              <a:t>2</a:t>
            </a:r>
            <a:r>
              <a:rPr lang="tr-TR" sz="2000" dirty="0" smtClean="0">
                <a:solidFill>
                  <a:srgbClr val="002060"/>
                </a:solidFill>
              </a:rPr>
              <a:t> ÇARŞI</a:t>
            </a:r>
          </a:p>
          <a:p>
            <a:pPr algn="ctr"/>
            <a:r>
              <a:rPr lang="tr-TR" sz="2000" dirty="0" smtClean="0">
                <a:solidFill>
                  <a:srgbClr val="002060"/>
                </a:solidFill>
              </a:rPr>
              <a:t>10.000 m</a:t>
            </a:r>
            <a:r>
              <a:rPr lang="tr-TR" sz="2000" baseline="30000" dirty="0" smtClean="0">
                <a:solidFill>
                  <a:srgbClr val="002060"/>
                </a:solidFill>
              </a:rPr>
              <a:t>2</a:t>
            </a:r>
            <a:r>
              <a:rPr lang="tr-TR" sz="2000" dirty="0" smtClean="0">
                <a:solidFill>
                  <a:srgbClr val="002060"/>
                </a:solidFill>
              </a:rPr>
              <a:t> YURT</a:t>
            </a:r>
          </a:p>
          <a:p>
            <a:pPr algn="ctr"/>
            <a:endParaRPr lang="tr-TR" sz="2000" dirty="0">
              <a:solidFill>
                <a:srgbClr val="002060"/>
              </a:solidFill>
            </a:endParaRPr>
          </a:p>
          <a:p>
            <a:pPr algn="ctr"/>
            <a:r>
              <a:rPr lang="tr-TR" sz="2000" dirty="0" smtClean="0">
                <a:solidFill>
                  <a:srgbClr val="002060"/>
                </a:solidFill>
              </a:rPr>
              <a:t>Kampüsün cazibe merkezi olacak…</a:t>
            </a:r>
          </a:p>
          <a:p>
            <a:pPr algn="ctr"/>
            <a:endParaRPr lang="tr-TR" sz="2000" dirty="0" smtClean="0">
              <a:solidFill>
                <a:srgbClr val="002060"/>
              </a:solidFill>
            </a:endParaRPr>
          </a:p>
          <a:p>
            <a:pPr algn="ctr"/>
            <a:r>
              <a:rPr lang="tr-TR" sz="2000" dirty="0" smtClean="0">
                <a:solidFill>
                  <a:srgbClr val="002060"/>
                </a:solidFill>
              </a:rPr>
              <a:t>YAP İŞLET DEVRET (30 YILA KADAR)…</a:t>
            </a:r>
            <a:endParaRPr lang="tr-TR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029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r-TR">
              <a:latin typeface="Calibri" charset="0"/>
            </a:endParaRPr>
          </a:p>
        </p:txBody>
      </p:sp>
      <p:sp>
        <p:nvSpPr>
          <p:cNvPr id="5123" name="2 Resim Yer Tutucusu"/>
          <p:cNvSpPr>
            <a:spLocks noGrp="1" noTextEdit="1"/>
          </p:cNvSpPr>
          <p:nvPr>
            <p:ph type="pic" idx="1"/>
          </p:nvPr>
        </p:nvSpPr>
        <p:spPr/>
      </p:sp>
      <p:sp>
        <p:nvSpPr>
          <p:cNvPr id="5124" name="3 Metin Yer Tutucusu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tr-TR">
              <a:latin typeface="Calibri" charset="0"/>
            </a:endParaRPr>
          </a:p>
        </p:txBody>
      </p:sp>
      <p:pic>
        <p:nvPicPr>
          <p:cNvPr id="5125" name="Picture 2" descr="C:\Documents and Settings\Administrator\Desktop\VAZİYET\KROKİ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932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tor\Desktop\21.10.2003 PAYAM\RENDERLER\AVM+YURT RENDER DIŞ CEPHE\1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192213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Genel Görünüm...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962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tor\Desktop\21.10.2003 PAYAM\RENDERLER\AVM+YURT RENDER DIŞ CEPHE\1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196975"/>
            <a:ext cx="9145588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Genel Görünüm...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883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tor\Desktop\21.10.2003 PAYAM\RENDERLER\AVM+YURT RENDER DIŞ CEPHE\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196975"/>
            <a:ext cx="9145588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Genel Görünüm…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95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C:\Documents and Settings\Administrator\Desktop\21.10.2003 PAYAM\RENDERLER\AVM+YURT RENDER DIŞ CEPHE\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196975"/>
            <a:ext cx="9145588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-1" y="457200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Toplam Alan (Bürüt): 12.232 m</a:t>
            </a:r>
            <a:r>
              <a:rPr lang="tr-TR" sz="2800" baseline="30000" dirty="0" smtClean="0">
                <a:solidFill>
                  <a:srgbClr val="002060"/>
                </a:solidFill>
              </a:rPr>
              <a:t>2</a:t>
            </a:r>
            <a:endParaRPr lang="tr-TR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39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tor\Desktop\21.10.2003 PAYAM\RENDERLER\AVM+YURT RENDER DIŞ CEPHE\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050" y="1168400"/>
            <a:ext cx="9190038" cy="56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Genel Görünüm...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56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tor\Desktop\21.10.2003 PAYAM\RENDERLER\AVM+YURT RENDER DIŞ CEPHE\1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1196975"/>
            <a:ext cx="9145588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Genel Görünüm...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65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2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r-TR">
              <a:latin typeface="Calibri" charset="0"/>
            </a:endParaRPr>
          </a:p>
        </p:txBody>
      </p:sp>
      <p:sp>
        <p:nvSpPr>
          <p:cNvPr id="18435" name="4 Metin Yer Tutucusu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tr-TR">
              <a:latin typeface="Calibri" charset="0"/>
            </a:endParaRPr>
          </a:p>
        </p:txBody>
      </p:sp>
      <p:pic>
        <p:nvPicPr>
          <p:cNvPr id="18436" name="Picture 2" descr="C:\Documents and Settings\Administrator\Desktop\21.10.2003 PAYAM\RENDERLER\22.10.2013 AVM+YURT RENDER DIŞ CEPHE\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158875"/>
            <a:ext cx="9205913" cy="569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Genel Görünüm...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079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Administrator\Desktop\21.10.2003 PAYAM\RENDERLER\22.10.2013 AVM+YURT RENDER DIŞ CEPHE\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249363"/>
            <a:ext cx="9144000" cy="560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Genel Görünüm...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041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Administrator\Desktop\21.10.2003 PAYAM\RENDERLER\22.10.2013 AVM+YURT RENDER DIŞ CEPHE\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193800"/>
            <a:ext cx="9145588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Genel Görünüm...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5155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Administrator\Desktop\21.10.2003 PAYAM\RENDERLER\22.10.2013 AVM+YURT RENDER DIŞ CEPHE\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192213"/>
            <a:ext cx="9145588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Genel Görünüm...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634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2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r-TR">
              <a:latin typeface="Calibri" charset="0"/>
            </a:endParaRPr>
          </a:p>
        </p:txBody>
      </p:sp>
      <p:sp>
        <p:nvSpPr>
          <p:cNvPr id="43011" name="4 Metin Yer Tutucusu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tr-TR">
              <a:latin typeface="Calibri" charset="0"/>
            </a:endParaRPr>
          </a:p>
        </p:txBody>
      </p:sp>
      <p:pic>
        <p:nvPicPr>
          <p:cNvPr id="43013" name="Picture 2" descr="C:\Documents and Settings\Administrator\Desktop\22.10.2013 RENDER\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1196975"/>
            <a:ext cx="9145588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Genel Görünüm…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70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Documents and Settings\Administrator\Desktop\21.10.2003 PAYAM\RENDERLER\YURT DIŞ CEPHE RENDER\1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198562"/>
            <a:ext cx="9144000" cy="565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Genel Görünüm…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785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8" descr="C:\Users\ERAY-I7\Desktop\6 KASIM PAYAM DOSYASI\PLANLAR\AVM2B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27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4091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8" descr="C:\Users\ERAY-I7\Desktop\6 KASIM PAYAM DOSYASI\PLANLAR\AVM1B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27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551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8" descr="C:\Users\ERAY-I7\Desktop\6 KASIM PAYAM DOSYASI\PLANLAR\AVMZ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26538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8261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8" descr="C:\Users\ERAY-I7\Desktop\6 KASIM PAYAM DOSYASI\PLANLAR\AVM1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92028"/>
            <a:ext cx="9144000" cy="627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846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8" descr="C:\Users\ERAY-I7\Desktop\6 KASIM PAYAM DOSYASI\PLANLAR\AVM2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84163"/>
            <a:ext cx="9144000" cy="627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01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ERAY-I7\Desktop\6 KASIM PAYAM DOSYASI\PLANLAR\AVMÇ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88925"/>
            <a:ext cx="9126538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710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Administrator\Desktop\21.10.2003 PAYAM\RENDERLER\22.10.2013 AVM+YURT RENDER DIŞ CEPHE\8.jpg"/>
          <p:cNvPicPr>
            <a:picLocks noChangeAspect="1" noChangeArrowheads="1"/>
          </p:cNvPicPr>
          <p:nvPr/>
        </p:nvPicPr>
        <p:blipFill>
          <a:blip r:embed="rId2" cstate="email">
            <a:alphaModFix amt="61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49" y="1254125"/>
            <a:ext cx="9058275" cy="56038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5360831"/>
              </p:ext>
            </p:extLst>
          </p:nvPr>
        </p:nvGraphicFramePr>
        <p:xfrm>
          <a:off x="210622" y="292050"/>
          <a:ext cx="2448217" cy="4495800"/>
        </p:xfrm>
        <a:graphic>
          <a:graphicData uri="http://schemas.openxmlformats.org/drawingml/2006/table">
            <a:tbl>
              <a:tblPr/>
              <a:tblGrid>
                <a:gridCol w="1906026"/>
                <a:gridCol w="542191"/>
              </a:tblGrid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KAT HOLÜ 1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162,46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BAĞLANTI HOLÜ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31,98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SIĞINAK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393,02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GÜVENLİK HOLÜ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20,6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TEKNİK ODA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106,45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BAY WC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17,32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BAYAN WC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17,47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KAZAN DAİRESİ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318,88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MERDİVEN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(YM1) YANGIN MERD.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17,88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(YM2) YANGIN MERD.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18,28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ASANSÖR 1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8,40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YÜK ASANSÖRÜ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11,2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ENERJİ ODASI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11,89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ŞAFT ALANLARI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18,21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DUVARLAR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MAL KABUL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54,83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1 (TERZİ1)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20,01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2 (TERZİ2)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24,29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GÜVENLİK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59,82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OTOPARK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1389,71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JENERATÖR ODASI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150,84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DUVARLAR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124,32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2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2. BODRUM TOPLAM BRÜT ALAN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2977,86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7166453"/>
              </p:ext>
            </p:extLst>
          </p:nvPr>
        </p:nvGraphicFramePr>
        <p:xfrm>
          <a:off x="3023462" y="282525"/>
          <a:ext cx="2796950" cy="6262347"/>
        </p:xfrm>
        <a:graphic>
          <a:graphicData uri="http://schemas.openxmlformats.org/drawingml/2006/table">
            <a:tbl>
              <a:tblPr/>
              <a:tblGrid>
                <a:gridCol w="2046043"/>
                <a:gridCol w="750907"/>
              </a:tblGrid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MARKET DEPOSU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185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KAT HOLÜ 1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838,89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HOL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72,95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MESCİD1(BAY)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83,12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MESCİD2(BAYAN)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61,76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13 (MARKET)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568,24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(YM1) YANGIN MERD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.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22,62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(YM2) YANGIN MERD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.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23,08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DEPO 1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19,18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DEPO 2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22,05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DEPO 3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22,04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DEPO 4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19,65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DEPO 5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13,48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DEPO 6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13,48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DEPO 7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8,62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DEPO 8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16,94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DEPO 9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16,74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DEPO 10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8,57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DEPO 11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16,66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ASANSÖR 1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8,40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YÜK ASANSÖRÜ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11,2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ENERJİ ODASI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11,89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ŞAFT ALANLARI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21,31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BAY WC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32,02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ENGELLİ  WC (BAY)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3,6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BAYAN WC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28,44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ENGELLİ  WC (BAYAN)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3,46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3 (KAFE)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135,35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4 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175,85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5 ( BİLET SATIŞ1)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23,63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6 ( BİLET SATIŞ 2)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18,86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7 ( BİLET SATIŞ 3)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18,87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8 ( BİLET SATIŞ 4)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18,87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9 ( GSM 1)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18,86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10 (GSM 2)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18,86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11 ( GSM 3)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23,45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12(KURU TEMİZLEME)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66,15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DUVARLAR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386,89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86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1. BODRUM TOPLAM BRÜT </a:t>
                      </a:r>
                      <a:r>
                        <a:rPr lang="en-US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A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3059,03</a:t>
                      </a:r>
                    </a:p>
                  </a:txBody>
                  <a:tcPr marL="8173" marR="8173" marT="81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083848"/>
              </p:ext>
            </p:extLst>
          </p:nvPr>
        </p:nvGraphicFramePr>
        <p:xfrm>
          <a:off x="6242377" y="288139"/>
          <a:ext cx="2796908" cy="5919420"/>
        </p:xfrm>
        <a:graphic>
          <a:graphicData uri="http://schemas.openxmlformats.org/drawingml/2006/table">
            <a:tbl>
              <a:tblPr/>
              <a:tblGrid>
                <a:gridCol w="1945675"/>
                <a:gridCol w="851233"/>
              </a:tblGrid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14 (KAFE 1)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53,68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15 (KAFE 2)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53,68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16 (KAFE 3)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52,06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17 (KIRTASİYE)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24,92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18 (KİTAP)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53,52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19 ( YEME-İÇME 1)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139,92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20 ( YEME-İÇME 2)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84,61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21( YEME-İÇME 3)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88,68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22 ( YEME-İÇME 4)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79,51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23 (KOZMETİK)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28,93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24 (GİYİM)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52,34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25 ( BANKA 1)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52,98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26 ( BANKA 2)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53,58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27 (POSTA-KARGO)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52,98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28 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7,2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29 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7,2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FUAYE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378,26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TERAS 2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135,33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TERAS 3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101,05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BAY WC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32,02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ENGELLİ WC (BAY)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3,6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BAYAN WC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28,44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ENGELLİ WC (BAYAN)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3,46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ŞAFT ALANLARI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21,31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ASANSÖR 1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8,40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YÜK ASANSÖRÜ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11,2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812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(YM1) YANGIN MERD.+ GÜVENLİK HOLÜ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22,62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812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(YM2) YANGIN MERD.+ GÜVENLİK HOLÜ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23,08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HOL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35,02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KAT HOLÜ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744,85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0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DUVARLAR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134,61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023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ZEMİN KAT TOPLAM BRÜT ALAN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2569,04</a:t>
                      </a:r>
                    </a:p>
                  </a:txBody>
                  <a:tcPr marL="9960" marR="9960" marT="99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66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4937703"/>
              </p:ext>
            </p:extLst>
          </p:nvPr>
        </p:nvGraphicFramePr>
        <p:xfrm>
          <a:off x="836409" y="369098"/>
          <a:ext cx="3368600" cy="4821984"/>
        </p:xfrm>
        <a:graphic>
          <a:graphicData uri="http://schemas.openxmlformats.org/drawingml/2006/table">
            <a:tbl>
              <a:tblPr/>
              <a:tblGrid>
                <a:gridCol w="2669110"/>
                <a:gridCol w="699490"/>
              </a:tblGrid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30 (BOWLİNG)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200,7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31 (SİNEMA )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265,84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32 (BAYAN KUAFÖR) 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43,51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33 (BAY KUAFÖR) 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34,51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34 (ELEKTRONİK)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110,9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35 (TAKI)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41,96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36 (SAATÇİ)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28,54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37 (GİYİM 2)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52,34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38 (GİYİM 3)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52,96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39  (SPOR GİYİM)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53,6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40 (AYAKKABICI)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52,98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41 (KAFE 4)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34,63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TERAS 4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221,23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BAY WC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32,02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ENGELLİ WC (BAY)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3,6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BAYAN WC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28,44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ENGELLİ WC (BAYAN)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3,46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ŞAFT ALANLARI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21,31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ASANSÖR 1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8,40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YÜK ASANSÖRÜ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11,2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(YM1) YANGIN MERD.+ GÜVENLİK HOLÜ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22,62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(YM2) YANGIN MERD.+ GÜVENLİK HOLÜ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23,08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HOL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35,02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KAT HOLÜ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476,03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FUAYE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247,31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DUVARLAR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365,24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78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1. KAT TOPLAM BRÜT ALAN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2471,43</a:t>
                      </a:r>
                    </a:p>
                  </a:txBody>
                  <a:tcPr marL="11805" marR="11805" marT="118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128511"/>
              </p:ext>
            </p:extLst>
          </p:nvPr>
        </p:nvGraphicFramePr>
        <p:xfrm>
          <a:off x="5078742" y="336949"/>
          <a:ext cx="3216736" cy="5139865"/>
        </p:xfrm>
        <a:graphic>
          <a:graphicData uri="http://schemas.openxmlformats.org/drawingml/2006/table">
            <a:tbl>
              <a:tblPr/>
              <a:tblGrid>
                <a:gridCol w="2563592"/>
                <a:gridCol w="653144"/>
              </a:tblGrid>
              <a:tr h="21557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42 (YEME-İÇME 5)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27,07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557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İŞYERİ 43 (KAFETERYA)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243,51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557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BAY WC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32,02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7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ENGELLİ WC (BAY)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3,6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7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BAYAN WC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28,44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7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ENGELLİ WC (BAYAN)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3,46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7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ŞAFT ALANLARI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21,31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7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ASANSÖR 1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8,40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7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YÜK ASANSÖRÜ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11,2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7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(YM1) YANGIN MERD.+ GÜVENLİK HOLÜ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22,62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7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(YM2) YANGIN MERD.+ GÜVENLİK HOLÜ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23,08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7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HOL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35,02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7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KAT HOLÜ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199,34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7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GÜVENLİK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10,53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557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İDARİ BÖLÜM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79,09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557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SPOR KULÜP ODASI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57,33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557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DUVARLAR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314,13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557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ÇATI KAT TOPLAMI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1120,15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1557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557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MAKİNA DAİRESİ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11,59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557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(YM1) YANGIN MERD.+ GÜVENLİK HOLÜ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22,62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7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MAKİNA DAİRESİ KATI TOPLAMI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34,21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 descr="C:\Documents and Settings\Administrator\Desktop\21.10.2003 PAYAM\RENDERLER\AVM+YURT RENDER DIŞ CEPHE\1.jpg"/>
          <p:cNvPicPr>
            <a:picLocks noChangeAspect="1" noChangeArrowheads="1"/>
          </p:cNvPicPr>
          <p:nvPr/>
        </p:nvPicPr>
        <p:blipFill>
          <a:blip r:embed="rId2" cstate="email">
            <a:alphaModFix amt="53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92150"/>
            <a:ext cx="9145588" cy="566102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861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Documents and Settings\Administrator\Desktop\21.10.2003 PAYAM\RENDERLER\YURT DIŞ CEPHE RENDER\1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1196975"/>
            <a:ext cx="9145588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Genel Görünüm (Yurt Binası)…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760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Documents and Settings\Administrator\Desktop\21.10.2003 PAYAM\RENDERLER\YURT DIŞ CEPHE RENDER\1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1125537"/>
            <a:ext cx="9144001" cy="573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Yurt Binası…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65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cuments and Settings\Administrator\Desktop\21.10.2003 PAYAM\RENDERLER\YURT DIŞ CEPHE RENDER\17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196975"/>
            <a:ext cx="9145588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Genel Görünüm (Yurt Binası)…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72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cuments and Settings\Administrator\Desktop\21.10.2003 PAYAM\RENDERLER\YURT DIŞ CEPHE RENDER\1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1196975"/>
            <a:ext cx="9145588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Yurt Binası…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39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Documents and Settings\Administrator\Desktop\21.10.2003 PAYAM\RENDERLER\YURT DIŞ CEPHE RENDER\1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196975"/>
            <a:ext cx="9145588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Yurt Binası…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3847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3 İçerik Yer Tutucusu" descr="6.jpg"/>
          <p:cNvPicPr>
            <a:picLocks noGrp="1" noChangeAspect="1"/>
          </p:cNvPicPr>
          <p:nvPr>
            <p:ph idx="429496729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198562"/>
            <a:ext cx="9144000" cy="5659438"/>
          </a:xfrm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Alış-Veriş Alanları…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524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4 İçerik Yer Tutucusu" descr="1.jpg"/>
          <p:cNvPicPr>
            <a:picLocks noGrp="1" noChangeAspect="1"/>
          </p:cNvPicPr>
          <p:nvPr>
            <p:ph idx="429496729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200150"/>
            <a:ext cx="9144000" cy="5659438"/>
          </a:xfrm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Alış-Veriş Alanları…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451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3 İçerik Yer Tutucusu" descr="3.jpg"/>
          <p:cNvPicPr>
            <a:picLocks noGrp="1" noChangeAspect="1"/>
          </p:cNvPicPr>
          <p:nvPr>
            <p:ph idx="429496729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200150"/>
            <a:ext cx="9144000" cy="5659438"/>
          </a:xfrm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Yemek-İçme Alanları...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540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3 İçerik Yer Tutucusu" descr="5.jpg"/>
          <p:cNvPicPr>
            <a:picLocks noGrp="1" noChangeAspect="1"/>
          </p:cNvPicPr>
          <p:nvPr>
            <p:ph idx="429496729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200150"/>
            <a:ext cx="9144000" cy="5659438"/>
          </a:xfrm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Yemek-İçme Alanları...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8557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3 İçerik Yer Tutucusu" descr="8.jpg"/>
          <p:cNvPicPr>
            <a:picLocks noGrp="1" noChangeAspect="1"/>
          </p:cNvPicPr>
          <p:nvPr>
            <p:ph idx="429496729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198562"/>
            <a:ext cx="9144000" cy="5659438"/>
          </a:xfrm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Oyun ve Eğlence Alanları…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78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3 İçerik Yer Tutucusu" descr="9.jpg"/>
          <p:cNvPicPr>
            <a:picLocks noGrp="1" noChangeAspect="1"/>
          </p:cNvPicPr>
          <p:nvPr>
            <p:ph idx="4294967295"/>
          </p:nvPr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200150"/>
            <a:ext cx="9144000" cy="5659438"/>
          </a:xfrm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Sinema…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805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8" descr="C:\Users\ERAY-I7\Desktop\6 KASIM PAYAM DOSYASI\PLANLAR\3B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3107676" cy="3066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Users\ERAY-I7\Desktop\6 KASIM PAYAM DOSYASI\PLANLAR\2B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6252" y="0"/>
            <a:ext cx="2861516" cy="3066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9" descr="C:\Users\ERAY-I7\Desktop\6 KASIM PAYAM DOSYASI\PLANLAR\1B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49568" y="0"/>
            <a:ext cx="2963439" cy="3082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C:\Users\ERAY-I7\Desktop\6 KASIM PAYAM DOSYASI\PLANLAR\Z1234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3071" y="3657671"/>
            <a:ext cx="3173769" cy="3122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9" descr="C:\Users\ERAY-I7\Desktop\6 KASIM PAYAM DOSYASI\PLANLAR\Ç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91073" y="3657671"/>
            <a:ext cx="3252927" cy="3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33821" y="4012462"/>
            <a:ext cx="2066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smtClean="0">
                <a:solidFill>
                  <a:srgbClr val="002060"/>
                </a:solidFill>
              </a:rPr>
              <a:t>YURT KAT PLANLARI</a:t>
            </a:r>
            <a:endParaRPr lang="tr-TR" dirty="0">
              <a:solidFill>
                <a:srgbClr val="002060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8828213"/>
              </p:ext>
            </p:extLst>
          </p:nvPr>
        </p:nvGraphicFramePr>
        <p:xfrm>
          <a:off x="38100" y="3169161"/>
          <a:ext cx="9020175" cy="368300"/>
        </p:xfrm>
        <a:graphic>
          <a:graphicData uri="http://schemas.openxmlformats.org/drawingml/2006/table">
            <a:tbl>
              <a:tblPr/>
              <a:tblGrid>
                <a:gridCol w="3113108"/>
                <a:gridCol w="785060"/>
                <a:gridCol w="1730355"/>
                <a:gridCol w="1667048"/>
                <a:gridCol w="287099"/>
                <a:gridCol w="1437505"/>
              </a:tblGrid>
              <a:tr h="368300">
                <a:tc>
                  <a:txBody>
                    <a:bodyPr/>
                    <a:lstStyle/>
                    <a:p>
                      <a:pPr algn="ctr" fontAlgn="b">
                        <a:spcAft>
                          <a:spcPts val="600"/>
                        </a:spcAft>
                      </a:pPr>
                      <a:r>
                        <a:rPr lang="en-US" sz="16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GENEL TOPLAMI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Aft>
                          <a:spcPts val="600"/>
                        </a:spcAft>
                      </a:pPr>
                      <a:r>
                        <a:rPr lang="en-US" sz="16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Aft>
                          <a:spcPts val="600"/>
                        </a:spcAft>
                      </a:pPr>
                      <a:r>
                        <a:rPr lang="en-US" sz="16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10</a:t>
                      </a:r>
                      <a:r>
                        <a:rPr lang="tr-TR" sz="16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.</a:t>
                      </a:r>
                      <a:r>
                        <a:rPr lang="en-US" sz="16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215,77</a:t>
                      </a:r>
                      <a:r>
                        <a:rPr lang="tr-TR" sz="16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m</a:t>
                      </a:r>
                      <a:r>
                        <a:rPr lang="tr-TR" sz="1600" b="1" i="0" u="none" strike="noStrike" baseline="30000" dirty="0" smtClean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</a:t>
                      </a:r>
                      <a:endParaRPr lang="en-US" sz="1600" b="1" i="0" u="none" strike="noStrike" baseline="30000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Aft>
                          <a:spcPts val="600"/>
                        </a:spcAft>
                      </a:pPr>
                      <a:r>
                        <a:rPr lang="en-US" sz="16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24+46+230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Aft>
                          <a:spcPts val="600"/>
                        </a:spcAft>
                      </a:pPr>
                      <a:r>
                        <a:rPr lang="en-US" sz="16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Aft>
                          <a:spcPts val="600"/>
                        </a:spcAft>
                      </a:pPr>
                      <a:r>
                        <a:rPr lang="de-DE" sz="16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300 ÖĞR.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032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cuments and Settings\Administrator\Desktop\YURT JPG\AB TİP-Model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8505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r-TR">
              <a:latin typeface="Calibri" charset="0"/>
            </a:endParaRPr>
          </a:p>
        </p:txBody>
      </p:sp>
      <p:sp>
        <p:nvSpPr>
          <p:cNvPr id="41987" name="3 Metin Yer Tutucusu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tr-TR">
              <a:latin typeface="Calibri" charset="0"/>
            </a:endParaRPr>
          </a:p>
        </p:txBody>
      </p:sp>
      <p:sp>
        <p:nvSpPr>
          <p:cNvPr id="41988" name="5 Resim Yer Tutucusu"/>
          <p:cNvSpPr>
            <a:spLocks noGrp="1" noTextEdit="1"/>
          </p:cNvSpPr>
          <p:nvPr>
            <p:ph type="pic" idx="1"/>
          </p:nvPr>
        </p:nvSpPr>
        <p:spPr/>
      </p:sp>
      <p:pic>
        <p:nvPicPr>
          <p:cNvPr id="41989" name="Picture 2" descr="C:\Documents and Settings\Administrator\Desktop\YURT JPG\CDE TİP-Model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216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Documents and Settings\Administrator\Desktop\21.10.2003 PAYAM\RENDERLER\YUTR İÇ MEKAN RENDER\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196975"/>
            <a:ext cx="9145588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Yurt Binası - Odalar…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196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Documents and Settings\Administrator\Desktop\21.10.2003 PAYAM\RENDERLER\YUTR İÇ MEKAN RENDER\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200150"/>
            <a:ext cx="9145588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Yurt Binası - Odalar…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209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Documents and Settings\Administrator\Desktop\21.10.2003 PAYAM\RENDERLER\YUTR İÇ MEKAN RENDER\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1125537"/>
            <a:ext cx="9144000" cy="573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Yurt Binası - Odalar…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89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Documents and Settings\Administrator\Desktop\21.10.2003 PAYAM\RENDERLER\YUTR İÇ MEKAN RENDER\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196975"/>
            <a:ext cx="9145588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Yurt Binası - Odalar…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311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Documents and Settings\Administrator\Desktop\21.10.2003 PAYAM\RENDERLER\YUTR İÇ MEKAN RENDER\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192213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3"/>
          <p:cNvSpPr/>
          <p:nvPr/>
        </p:nvSpPr>
        <p:spPr>
          <a:xfrm>
            <a:off x="-1" y="352425"/>
            <a:ext cx="9144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800" dirty="0" smtClean="0">
                <a:solidFill>
                  <a:srgbClr val="002060"/>
                </a:solidFill>
              </a:rPr>
              <a:t>PAYAM Yurt Binası - Odalar…</a:t>
            </a:r>
            <a:endParaRPr lang="tr-T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122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2660" y="1934762"/>
            <a:ext cx="8464858" cy="515475"/>
          </a:xfrm>
        </p:spPr>
        <p:txBody>
          <a:bodyPr>
            <a:normAutofit fontScale="90000"/>
          </a:bodyPr>
          <a:lstStyle/>
          <a:p>
            <a:endParaRPr lang="tr-TR" dirty="0"/>
          </a:p>
        </p:txBody>
      </p:sp>
      <p:pic>
        <p:nvPicPr>
          <p:cNvPr id="5122" name="Picture 2" descr="C:\Users\Pau\Desktop\Hasan Kaplan\Resim 27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1 Başlık"/>
          <p:cNvSpPr txBox="1">
            <a:spLocks/>
          </p:cNvSpPr>
          <p:nvPr/>
        </p:nvSpPr>
        <p:spPr>
          <a:xfrm>
            <a:off x="3940022" y="6178488"/>
            <a:ext cx="3337078" cy="7017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Teşekkürler…</a:t>
            </a:r>
            <a:endParaRPr kumimoji="0" lang="tr-TR" sz="44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Picture 1" descr="C:\DOCUME~1\Pau\LOCALS~1\Temp\Rar$DR70.584\pauLogo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91425" y="5337236"/>
            <a:ext cx="1543050" cy="154305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010150" y="9525"/>
            <a:ext cx="412432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u="sng" dirty="0" smtClean="0">
                <a:solidFill>
                  <a:srgbClr val="00B0F0"/>
                </a:solidFill>
              </a:rPr>
              <a:t>Daha fazla </a:t>
            </a:r>
            <a:r>
              <a:rPr lang="tr-TR" sz="2400" b="1" u="sng" dirty="0">
                <a:solidFill>
                  <a:srgbClr val="00B0F0"/>
                </a:solidFill>
              </a:rPr>
              <a:t>b</a:t>
            </a:r>
            <a:r>
              <a:rPr lang="tr-TR" sz="2400" b="1" u="sng" dirty="0" smtClean="0">
                <a:solidFill>
                  <a:srgbClr val="00B0F0"/>
                </a:solidFill>
              </a:rPr>
              <a:t>ilgi için:</a:t>
            </a:r>
          </a:p>
          <a:p>
            <a:r>
              <a:rPr lang="tr-TR" sz="2400" b="1" dirty="0" smtClean="0">
                <a:solidFill>
                  <a:srgbClr val="00B0F0"/>
                </a:solidFill>
              </a:rPr>
              <a:t>Yrd. Doç. Dr. Hayri ÜN</a:t>
            </a:r>
          </a:p>
          <a:p>
            <a:r>
              <a:rPr lang="tr-TR" sz="2400" b="1" dirty="0" smtClean="0">
                <a:solidFill>
                  <a:srgbClr val="00B0F0"/>
                </a:solidFill>
              </a:rPr>
              <a:t>PAÜ Yapı İşleri ve </a:t>
            </a:r>
          </a:p>
          <a:p>
            <a:r>
              <a:rPr lang="tr-TR" sz="2400" b="1" dirty="0" smtClean="0">
                <a:solidFill>
                  <a:srgbClr val="00B0F0"/>
                </a:solidFill>
              </a:rPr>
              <a:t>Teknik Daire Başkanı</a:t>
            </a:r>
          </a:p>
          <a:p>
            <a:r>
              <a:rPr lang="tr-TR" sz="2400" b="1" dirty="0" smtClean="0">
                <a:solidFill>
                  <a:srgbClr val="00B0F0"/>
                </a:solidFill>
              </a:rPr>
              <a:t>Tel: 258-2962140</a:t>
            </a:r>
          </a:p>
          <a:p>
            <a:r>
              <a:rPr lang="tr-TR" sz="2400" b="1" dirty="0" smtClean="0">
                <a:solidFill>
                  <a:srgbClr val="00B0F0"/>
                </a:solidFill>
              </a:rPr>
              <a:t>E-posta: hun@pau.edu.tr</a:t>
            </a:r>
          </a:p>
        </p:txBody>
      </p:sp>
    </p:spTree>
    <p:extLst>
      <p:ext uri="{BB962C8B-B14F-4D97-AF65-F5344CB8AC3E}">
        <p14:creationId xmlns:p14="http://schemas.microsoft.com/office/powerpoint/2010/main" val="406089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1221</Words>
  <Application>Microsoft Office PowerPoint</Application>
  <PresentationFormat>Ekran Gösterisi (4:3)</PresentationFormat>
  <Paragraphs>457</Paragraphs>
  <Slides>58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58</vt:i4>
      </vt:variant>
    </vt:vector>
  </HeadingPairs>
  <TitlesOfParts>
    <vt:vector size="59" baseType="lpstr">
      <vt:lpstr>Office Theme</vt:lpstr>
      <vt:lpstr>  PAMUKKALE ÜNİVERSİTESİ YAŞAM MERKEZİ (PAYAM)  Proje Sunumu  Kasım 2013  </vt:lpstr>
      <vt:lpstr>PowerPoint Sunusu</vt:lpstr>
      <vt:lpstr>Pamukkale Üniversitesi Denizli’de hem şehir içinde, hem de dışında olmanın avantajlarına sahiptir.</vt:lpstr>
      <vt:lpstr>Doğu-Batı Görünümü ve Şehirdeki Konumu…</vt:lpstr>
      <vt:lpstr>Kampüs Alanı ve Denizli - Genel Görünüm…</vt:lpstr>
      <vt:lpstr>Kampüs Alanı - Genel Görünüm…</vt:lpstr>
      <vt:lpstr>Kampüs Alanı - Genel Görünüm…</vt:lpstr>
      <vt:lpstr>PowerPoint Sunusu</vt:lpstr>
      <vt:lpstr>  4 Enstitü, 13 Fakülte, 5 Yüksekokul ve 11 Meslek Yüksekokulu olmak üzere toplam 33 Akademik birimde, 364 adet programda hizmet vermektedir </vt:lpstr>
      <vt:lpstr>PAÜ AKADEMİK BİRİMLER</vt:lpstr>
      <vt:lpstr>Program Sayıları</vt:lpstr>
      <vt:lpstr> Öğrenci Sayıları</vt:lpstr>
      <vt:lpstr>PowerPoint Sunusu</vt:lpstr>
      <vt:lpstr>Hastane faaliyetleri</vt:lpstr>
      <vt:lpstr>PAMUKKALE ÜNİVERSİTESİ  KINIKLI KAMPÜS İÇERSİNDE YAŞAM MERKEZİ VE YURT YAPILACAKTIR  YATIRIMCILARIMIZI DAVET EDİYORUZ  BU SUNUM PROJE HAKKINDA BİLGİ VERİLMEK ÜZERE HAZIRLANMIŞTIR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Pamukkale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PAMUKKALE ÜNİVERSİTESİ</dc:title>
  <dc:creator>Hasan Kaplan</dc:creator>
  <cp:lastModifiedBy>Pau</cp:lastModifiedBy>
  <cp:revision>27</cp:revision>
  <dcterms:created xsi:type="dcterms:W3CDTF">2013-11-16T06:31:28Z</dcterms:created>
  <dcterms:modified xsi:type="dcterms:W3CDTF">2014-08-19T14:02:35Z</dcterms:modified>
</cp:coreProperties>
</file>