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97" r:id="rId2"/>
    <p:sldId id="331" r:id="rId3"/>
    <p:sldId id="418" r:id="rId4"/>
    <p:sldId id="422" r:id="rId5"/>
    <p:sldId id="436" r:id="rId6"/>
    <p:sldId id="437" r:id="rId7"/>
    <p:sldId id="438" r:id="rId8"/>
    <p:sldId id="450" r:id="rId9"/>
    <p:sldId id="451" r:id="rId10"/>
    <p:sldId id="435" r:id="rId11"/>
    <p:sldId id="452" r:id="rId12"/>
    <p:sldId id="453" r:id="rId13"/>
    <p:sldId id="455" r:id="rId14"/>
    <p:sldId id="456" r:id="rId15"/>
    <p:sldId id="457" r:id="rId16"/>
    <p:sldId id="458" r:id="rId17"/>
    <p:sldId id="459" r:id="rId18"/>
    <p:sldId id="461" r:id="rId19"/>
    <p:sldId id="465" r:id="rId20"/>
    <p:sldId id="466" r:id="rId21"/>
    <p:sldId id="467" r:id="rId22"/>
    <p:sldId id="468" r:id="rId23"/>
    <p:sldId id="469" r:id="rId24"/>
    <p:sldId id="470" r:id="rId25"/>
    <p:sldId id="471" r:id="rId26"/>
    <p:sldId id="464" r:id="rId27"/>
    <p:sldId id="454" r:id="rId28"/>
    <p:sldId id="421" r:id="rId29"/>
    <p:sldId id="355" r:id="rId30"/>
  </p:sldIdLst>
  <p:sldSz cx="10287000" cy="6858000" type="35mm"/>
  <p:notesSz cx="6858000" cy="9144000"/>
  <p:defaultTextStyle>
    <a:defPPr>
      <a:defRPr lang="en-US"/>
    </a:defPPr>
    <a:lvl1pPr algn="l" rtl="0" fontAlgn="base">
      <a:spcBef>
        <a:spcPct val="0"/>
      </a:spcBef>
      <a:spcAft>
        <a:spcPct val="0"/>
      </a:spcAft>
      <a:defRPr b="1" kern="1200">
        <a:solidFill>
          <a:schemeClr val="tx1"/>
        </a:solidFill>
        <a:latin typeface="Tahoma" panose="020B0604030504040204" pitchFamily="34" charset="0"/>
        <a:ea typeface="+mn-ea"/>
        <a:cs typeface="+mn-cs"/>
      </a:defRPr>
    </a:lvl1pPr>
    <a:lvl2pPr marL="457200" algn="l" rtl="0" fontAlgn="base">
      <a:spcBef>
        <a:spcPct val="0"/>
      </a:spcBef>
      <a:spcAft>
        <a:spcPct val="0"/>
      </a:spcAft>
      <a:defRPr b="1" kern="1200">
        <a:solidFill>
          <a:schemeClr val="tx1"/>
        </a:solidFill>
        <a:latin typeface="Tahoma" panose="020B0604030504040204" pitchFamily="34" charset="0"/>
        <a:ea typeface="+mn-ea"/>
        <a:cs typeface="+mn-cs"/>
      </a:defRPr>
    </a:lvl2pPr>
    <a:lvl3pPr marL="914400" algn="l" rtl="0" fontAlgn="base">
      <a:spcBef>
        <a:spcPct val="0"/>
      </a:spcBef>
      <a:spcAft>
        <a:spcPct val="0"/>
      </a:spcAft>
      <a:defRPr b="1" kern="1200">
        <a:solidFill>
          <a:schemeClr val="tx1"/>
        </a:solidFill>
        <a:latin typeface="Tahoma" panose="020B0604030504040204" pitchFamily="34" charset="0"/>
        <a:ea typeface="+mn-ea"/>
        <a:cs typeface="+mn-cs"/>
      </a:defRPr>
    </a:lvl3pPr>
    <a:lvl4pPr marL="1371600" algn="l" rtl="0" fontAlgn="base">
      <a:spcBef>
        <a:spcPct val="0"/>
      </a:spcBef>
      <a:spcAft>
        <a:spcPct val="0"/>
      </a:spcAft>
      <a:defRPr b="1" kern="1200">
        <a:solidFill>
          <a:schemeClr val="tx1"/>
        </a:solidFill>
        <a:latin typeface="Tahoma" panose="020B0604030504040204" pitchFamily="34" charset="0"/>
        <a:ea typeface="+mn-ea"/>
        <a:cs typeface="+mn-cs"/>
      </a:defRPr>
    </a:lvl4pPr>
    <a:lvl5pPr marL="1828800" algn="l" rtl="0" fontAlgn="base">
      <a:spcBef>
        <a:spcPct val="0"/>
      </a:spcBef>
      <a:spcAft>
        <a:spcPct val="0"/>
      </a:spcAft>
      <a:defRPr b="1" kern="1200">
        <a:solidFill>
          <a:schemeClr val="tx1"/>
        </a:solidFill>
        <a:latin typeface="Tahoma" panose="020B0604030504040204" pitchFamily="34" charset="0"/>
        <a:ea typeface="+mn-ea"/>
        <a:cs typeface="+mn-cs"/>
      </a:defRPr>
    </a:lvl5pPr>
    <a:lvl6pPr marL="2286000" algn="l" defTabSz="914400" rtl="0" eaLnBrk="1" latinLnBrk="0" hangingPunct="1">
      <a:defRPr b="1" kern="1200">
        <a:solidFill>
          <a:schemeClr val="tx1"/>
        </a:solidFill>
        <a:latin typeface="Tahoma" panose="020B0604030504040204" pitchFamily="34" charset="0"/>
        <a:ea typeface="+mn-ea"/>
        <a:cs typeface="+mn-cs"/>
      </a:defRPr>
    </a:lvl6pPr>
    <a:lvl7pPr marL="2743200" algn="l" defTabSz="914400" rtl="0" eaLnBrk="1" latinLnBrk="0" hangingPunct="1">
      <a:defRPr b="1" kern="1200">
        <a:solidFill>
          <a:schemeClr val="tx1"/>
        </a:solidFill>
        <a:latin typeface="Tahoma" panose="020B0604030504040204" pitchFamily="34" charset="0"/>
        <a:ea typeface="+mn-ea"/>
        <a:cs typeface="+mn-cs"/>
      </a:defRPr>
    </a:lvl7pPr>
    <a:lvl8pPr marL="3200400" algn="l" defTabSz="914400" rtl="0" eaLnBrk="1" latinLnBrk="0" hangingPunct="1">
      <a:defRPr b="1" kern="1200">
        <a:solidFill>
          <a:schemeClr val="tx1"/>
        </a:solidFill>
        <a:latin typeface="Tahoma" panose="020B0604030504040204" pitchFamily="34" charset="0"/>
        <a:ea typeface="+mn-ea"/>
        <a:cs typeface="+mn-cs"/>
      </a:defRPr>
    </a:lvl8pPr>
    <a:lvl9pPr marL="3657600" algn="l" defTabSz="914400" rtl="0" eaLnBrk="1" latinLnBrk="0" hangingPunct="1">
      <a:defRPr b="1"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61" autoAdjust="0"/>
    <p:restoredTop sz="73926" autoAdjust="0"/>
  </p:normalViewPr>
  <p:slideViewPr>
    <p:cSldViewPr>
      <p:cViewPr varScale="1">
        <p:scale>
          <a:sx n="85" d="100"/>
          <a:sy n="85" d="100"/>
        </p:scale>
        <p:origin x="1548" y="90"/>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5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10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80D1102-D481-42C1-A7E4-F2E71B567F20}"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2532" name="Rectangle 4"/>
          <p:cNvSpPr>
            <a:spLocks noGrp="1" noRot="1" noChangeAspect="1" noChangeArrowheads="1" noTextEdit="1"/>
          </p:cNvSpPr>
          <p:nvPr>
            <p:ph type="sldImg" idx="2"/>
          </p:nvPr>
        </p:nvSpPr>
        <p:spPr bwMode="auto">
          <a:xfrm>
            <a:off x="857250" y="685800"/>
            <a:ext cx="51435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82B380E-8B23-40E2-A454-4D12FDF1EA9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Slayt Görüntüsü Yer Tutucusu"/>
          <p:cNvSpPr>
            <a:spLocks noGrp="1" noRot="1" noChangeAspect="1" noTextEdit="1"/>
          </p:cNvSpPr>
          <p:nvPr>
            <p:ph type="sldImg"/>
          </p:nvPr>
        </p:nvSpPr>
        <p:spPr>
          <a:ln/>
        </p:spPr>
      </p:sp>
      <p:sp>
        <p:nvSpPr>
          <p:cNvPr id="2457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en-US" smtClean="0"/>
          </a:p>
        </p:txBody>
      </p:sp>
      <p:sp>
        <p:nvSpPr>
          <p:cNvPr id="2458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124E9A4B-7157-4EA0-9FE5-253910A70044}" type="slidenum">
              <a:rPr lang="en-US" altLang="en-US"/>
              <a:pPr eaLnBrk="1" hangingPunct="1"/>
              <a:t>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Slayt Görüntüsü Yer Tutucusu"/>
          <p:cNvSpPr>
            <a:spLocks noGrp="1" noRot="1" noChangeAspect="1" noTextEdit="1"/>
          </p:cNvSpPr>
          <p:nvPr>
            <p:ph type="sldImg"/>
          </p:nvPr>
        </p:nvSpPr>
        <p:spPr>
          <a:ln/>
        </p:spPr>
      </p:sp>
      <p:sp>
        <p:nvSpPr>
          <p:cNvPr id="2355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en-US" dirty="0" smtClean="0"/>
          </a:p>
        </p:txBody>
      </p:sp>
      <p:sp>
        <p:nvSpPr>
          <p:cNvPr id="2355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A72A8360-6F67-4955-B277-ADFD277BA4E7}" type="slidenum">
              <a:rPr lang="en-US" altLang="en-US"/>
              <a:pPr eaLnBrk="1" hangingPunct="1"/>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Slayt Görüntüsü Yer Tutucusu"/>
          <p:cNvSpPr>
            <a:spLocks noGrp="1" noRot="1" noChangeAspect="1" noTextEdit="1"/>
          </p:cNvSpPr>
          <p:nvPr>
            <p:ph type="sldImg"/>
          </p:nvPr>
        </p:nvSpPr>
        <p:spPr>
          <a:ln/>
        </p:spPr>
      </p:sp>
      <p:sp>
        <p:nvSpPr>
          <p:cNvPr id="2560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en-US" smtClean="0"/>
          </a:p>
        </p:txBody>
      </p:sp>
      <p:sp>
        <p:nvSpPr>
          <p:cNvPr id="2560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AB279CCF-6B9E-4D64-A8AC-8628B3AD6BFC}" type="slidenum">
              <a:rPr lang="en-US" altLang="en-US"/>
              <a:pPr eaLnBrk="1" hangingPunct="1"/>
              <a:t>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Slayt Görüntüsü Yer Tutucusu"/>
          <p:cNvSpPr>
            <a:spLocks noGrp="1" noRot="1" noChangeAspect="1" noTextEdit="1"/>
          </p:cNvSpPr>
          <p:nvPr>
            <p:ph type="sldImg"/>
          </p:nvPr>
        </p:nvSpPr>
        <p:spPr>
          <a:ln/>
        </p:spPr>
      </p:sp>
      <p:sp>
        <p:nvSpPr>
          <p:cNvPr id="2355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en-US" dirty="0" smtClean="0"/>
          </a:p>
        </p:txBody>
      </p:sp>
      <p:sp>
        <p:nvSpPr>
          <p:cNvPr id="2355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A72A8360-6F67-4955-B277-ADFD277BA4E7}" type="slidenum">
              <a:rPr lang="en-US" altLang="en-US"/>
              <a:pPr eaLnBrk="1" hangingPunct="1"/>
              <a:t>19</a:t>
            </a:fld>
            <a:endParaRPr lang="en-US" altLang="en-US"/>
          </a:p>
        </p:txBody>
      </p:sp>
    </p:spTree>
    <p:extLst>
      <p:ext uri="{BB962C8B-B14F-4D97-AF65-F5344CB8AC3E}">
        <p14:creationId xmlns:p14="http://schemas.microsoft.com/office/powerpoint/2010/main" val="1077397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Slayt Görüntüsü Yer Tutucusu"/>
          <p:cNvSpPr>
            <a:spLocks noGrp="1" noRot="1" noChangeAspect="1" noTextEdit="1"/>
          </p:cNvSpPr>
          <p:nvPr>
            <p:ph type="sldImg"/>
          </p:nvPr>
        </p:nvSpPr>
        <p:spPr>
          <a:ln/>
        </p:spPr>
      </p:sp>
      <p:sp>
        <p:nvSpPr>
          <p:cNvPr id="2355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en-US" smtClean="0"/>
          </a:p>
        </p:txBody>
      </p:sp>
      <p:sp>
        <p:nvSpPr>
          <p:cNvPr id="2355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A72A8360-6F67-4955-B277-ADFD277BA4E7}" type="slidenum">
              <a:rPr lang="en-US" altLang="en-US"/>
              <a:pPr eaLnBrk="1" hangingPunct="1"/>
              <a:t>26</a:t>
            </a:fld>
            <a:endParaRPr lang="en-US" altLang="en-US"/>
          </a:p>
        </p:txBody>
      </p:sp>
    </p:spTree>
    <p:extLst>
      <p:ext uri="{BB962C8B-B14F-4D97-AF65-F5344CB8AC3E}">
        <p14:creationId xmlns:p14="http://schemas.microsoft.com/office/powerpoint/2010/main" val="2625873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Slayt Görüntüsü Yer Tutucusu"/>
          <p:cNvSpPr>
            <a:spLocks noGrp="1" noRot="1" noChangeAspect="1" noTextEdit="1"/>
          </p:cNvSpPr>
          <p:nvPr>
            <p:ph type="sldImg"/>
          </p:nvPr>
        </p:nvSpPr>
        <p:spPr>
          <a:ln/>
        </p:spPr>
      </p:sp>
      <p:sp>
        <p:nvSpPr>
          <p:cNvPr id="3277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en-US" smtClean="0"/>
          </a:p>
        </p:txBody>
      </p:sp>
      <p:sp>
        <p:nvSpPr>
          <p:cNvPr id="3277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9C5AEE7A-746D-4AF0-B3A1-44E5FAF3D169}" type="slidenum">
              <a:rPr lang="en-US" altLang="en-US"/>
              <a:pPr eaLnBrk="1" hangingPunct="1"/>
              <a:t>28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771525" y="2130425"/>
            <a:ext cx="874395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4D4B913F-0D16-46BB-93A4-25AF3F875DFE}" type="slidenum">
              <a:rPr lang="en-US" altLang="en-US"/>
              <a:pPr/>
              <a:t>‹#›</a:t>
            </a:fld>
            <a:endParaRPr lang="en-US" altLang="en-US"/>
          </a:p>
        </p:txBody>
      </p:sp>
    </p:spTree>
    <p:extLst>
      <p:ext uri="{BB962C8B-B14F-4D97-AF65-F5344CB8AC3E}">
        <p14:creationId xmlns:p14="http://schemas.microsoft.com/office/powerpoint/2010/main" val="236108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89BD31E8-C851-44E1-B7C6-83E9CFC912ED}" type="slidenum">
              <a:rPr lang="en-US" altLang="en-US"/>
              <a:pPr/>
              <a:t>‹#›</a:t>
            </a:fld>
            <a:endParaRPr lang="en-US" altLang="en-US"/>
          </a:p>
        </p:txBody>
      </p:sp>
    </p:spTree>
    <p:extLst>
      <p:ext uri="{BB962C8B-B14F-4D97-AF65-F5344CB8AC3E}">
        <p14:creationId xmlns:p14="http://schemas.microsoft.com/office/powerpoint/2010/main" val="543813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329488" y="606425"/>
            <a:ext cx="2184400" cy="5487988"/>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773113" y="606425"/>
            <a:ext cx="6403975" cy="548798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3D4BC9FD-9584-42E1-AA57-3C2EEE6D5663}" type="slidenum">
              <a:rPr lang="en-US" altLang="en-US"/>
              <a:pPr/>
              <a:t>‹#›</a:t>
            </a:fld>
            <a:endParaRPr lang="en-US" altLang="en-US"/>
          </a:p>
        </p:txBody>
      </p:sp>
    </p:spTree>
    <p:extLst>
      <p:ext uri="{BB962C8B-B14F-4D97-AF65-F5344CB8AC3E}">
        <p14:creationId xmlns:p14="http://schemas.microsoft.com/office/powerpoint/2010/main" val="453678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9E5C74E5-939F-4B74-B98B-62D60C28DDA9}" type="slidenum">
              <a:rPr lang="en-US" altLang="en-US"/>
              <a:pPr/>
              <a:t>‹#›</a:t>
            </a:fld>
            <a:endParaRPr lang="en-US" altLang="en-US"/>
          </a:p>
        </p:txBody>
      </p:sp>
    </p:spTree>
    <p:extLst>
      <p:ext uri="{BB962C8B-B14F-4D97-AF65-F5344CB8AC3E}">
        <p14:creationId xmlns:p14="http://schemas.microsoft.com/office/powerpoint/2010/main" val="2844652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812800" y="4406900"/>
            <a:ext cx="874395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63E46B70-AE2D-4BB1-8CFC-B8B7A6279202}" type="slidenum">
              <a:rPr lang="en-US" altLang="en-US"/>
              <a:pPr/>
              <a:t>‹#›</a:t>
            </a:fld>
            <a:endParaRPr lang="en-US" altLang="en-US"/>
          </a:p>
        </p:txBody>
      </p:sp>
    </p:spTree>
    <p:extLst>
      <p:ext uri="{BB962C8B-B14F-4D97-AF65-F5344CB8AC3E}">
        <p14:creationId xmlns:p14="http://schemas.microsoft.com/office/powerpoint/2010/main" val="1447676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773113" y="1978025"/>
            <a:ext cx="4294187" cy="4116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219700" y="1978025"/>
            <a:ext cx="4294188" cy="4116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9FB3614E-96FC-4451-9DBB-194AE2355C0F}" type="slidenum">
              <a:rPr lang="en-US" altLang="en-US"/>
              <a:pPr/>
              <a:t>‹#›</a:t>
            </a:fld>
            <a:endParaRPr lang="en-US" altLang="en-US"/>
          </a:p>
        </p:txBody>
      </p:sp>
    </p:spTree>
    <p:extLst>
      <p:ext uri="{BB962C8B-B14F-4D97-AF65-F5344CB8AC3E}">
        <p14:creationId xmlns:p14="http://schemas.microsoft.com/office/powerpoint/2010/main" val="3452721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14350" y="274638"/>
            <a:ext cx="92583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fld id="{DA9F2328-205B-44C9-84DE-F29E235AB7B6}" type="slidenum">
              <a:rPr lang="en-US" altLang="en-US"/>
              <a:pPr/>
              <a:t>‹#›</a:t>
            </a:fld>
            <a:endParaRPr lang="en-US" altLang="en-US"/>
          </a:p>
        </p:txBody>
      </p:sp>
    </p:spTree>
    <p:extLst>
      <p:ext uri="{BB962C8B-B14F-4D97-AF65-F5344CB8AC3E}">
        <p14:creationId xmlns:p14="http://schemas.microsoft.com/office/powerpoint/2010/main" val="1696804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fld id="{4EBFE6D2-FB94-49BC-974F-B8664191F615}" type="slidenum">
              <a:rPr lang="en-US" altLang="en-US"/>
              <a:pPr/>
              <a:t>‹#›</a:t>
            </a:fld>
            <a:endParaRPr lang="en-US" altLang="en-US"/>
          </a:p>
        </p:txBody>
      </p:sp>
    </p:spTree>
    <p:extLst>
      <p:ext uri="{BB962C8B-B14F-4D97-AF65-F5344CB8AC3E}">
        <p14:creationId xmlns:p14="http://schemas.microsoft.com/office/powerpoint/2010/main" val="219188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fld id="{C94C4CBD-28B9-46BB-8BF4-B5761B19814A}" type="slidenum">
              <a:rPr lang="en-US" altLang="en-US"/>
              <a:pPr/>
              <a:t>‹#›</a:t>
            </a:fld>
            <a:endParaRPr lang="en-US" altLang="en-US"/>
          </a:p>
        </p:txBody>
      </p:sp>
    </p:spTree>
    <p:extLst>
      <p:ext uri="{BB962C8B-B14F-4D97-AF65-F5344CB8AC3E}">
        <p14:creationId xmlns:p14="http://schemas.microsoft.com/office/powerpoint/2010/main" val="1238331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14350" y="273050"/>
            <a:ext cx="3384550"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2721C9BD-D652-49A6-9BDE-43652312A4EB}" type="slidenum">
              <a:rPr lang="en-US" altLang="en-US"/>
              <a:pPr/>
              <a:t>‹#›</a:t>
            </a:fld>
            <a:endParaRPr lang="en-US" altLang="en-US"/>
          </a:p>
        </p:txBody>
      </p:sp>
    </p:spTree>
    <p:extLst>
      <p:ext uri="{BB962C8B-B14F-4D97-AF65-F5344CB8AC3E}">
        <p14:creationId xmlns:p14="http://schemas.microsoft.com/office/powerpoint/2010/main" val="4292014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016125" y="4800600"/>
            <a:ext cx="6172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97FFFAA5-E948-451C-B709-62C02E24FE1B}" type="slidenum">
              <a:rPr lang="en-US" altLang="en-US"/>
              <a:pPr/>
              <a:t>‹#›</a:t>
            </a:fld>
            <a:endParaRPr lang="en-US" altLang="en-US"/>
          </a:p>
        </p:txBody>
      </p:sp>
    </p:spTree>
    <p:extLst>
      <p:ext uri="{BB962C8B-B14F-4D97-AF65-F5344CB8AC3E}">
        <p14:creationId xmlns:p14="http://schemas.microsoft.com/office/powerpoint/2010/main" val="968630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3113" y="606425"/>
            <a:ext cx="87407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0" tIns="45709" rIns="91420" bIns="45709"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73113" y="1978025"/>
            <a:ext cx="8740775"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0" tIns="45709" rIns="91420" bIns="45709"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773113" y="6249988"/>
            <a:ext cx="2143125" cy="454025"/>
          </a:xfrm>
          <a:prstGeom prst="rect">
            <a:avLst/>
          </a:prstGeom>
          <a:noFill/>
          <a:ln w="9525">
            <a:noFill/>
            <a:miter lim="800000"/>
            <a:headEnd/>
            <a:tailEnd/>
          </a:ln>
          <a:effectLst/>
        </p:spPr>
        <p:txBody>
          <a:bodyPr vert="horz" wrap="square" lIns="91420" tIns="45709" rIns="91420" bIns="45709" numCol="1" anchor="t" anchorCtr="0" compatLnSpc="1">
            <a:prstTxWarp prst="textNoShape">
              <a:avLst/>
            </a:prstTxWarp>
          </a:bodyPr>
          <a:lstStyle>
            <a:lvl1pPr>
              <a:defRPr sz="1300" b="0">
                <a:latin typeface="Times New Roman" pitchFamily="18" charset="0"/>
              </a:defRPr>
            </a:lvl1pPr>
          </a:lstStyle>
          <a:p>
            <a:pPr>
              <a:defRPr/>
            </a:pPr>
            <a:endParaRPr lang="tr-TR"/>
          </a:p>
        </p:txBody>
      </p:sp>
      <p:sp>
        <p:nvSpPr>
          <p:cNvPr id="1029" name="Rectangle 5"/>
          <p:cNvSpPr>
            <a:spLocks noGrp="1" noChangeArrowheads="1"/>
          </p:cNvSpPr>
          <p:nvPr>
            <p:ph type="ftr" sz="quarter" idx="3"/>
          </p:nvPr>
        </p:nvSpPr>
        <p:spPr bwMode="auto">
          <a:xfrm>
            <a:off x="3513138" y="6249988"/>
            <a:ext cx="3260725" cy="454025"/>
          </a:xfrm>
          <a:prstGeom prst="rect">
            <a:avLst/>
          </a:prstGeom>
          <a:noFill/>
          <a:ln w="9525">
            <a:noFill/>
            <a:miter lim="800000"/>
            <a:headEnd/>
            <a:tailEnd/>
          </a:ln>
          <a:effectLst/>
        </p:spPr>
        <p:txBody>
          <a:bodyPr vert="horz" wrap="square" lIns="91420" tIns="45709" rIns="91420" bIns="45709" numCol="1" anchor="t" anchorCtr="0" compatLnSpc="1">
            <a:prstTxWarp prst="textNoShape">
              <a:avLst/>
            </a:prstTxWarp>
          </a:bodyPr>
          <a:lstStyle>
            <a:lvl1pPr algn="ctr">
              <a:defRPr sz="1300" b="0">
                <a:latin typeface="Times New Roman" pitchFamily="18" charset="0"/>
              </a:defRPr>
            </a:lvl1pPr>
          </a:lstStyle>
          <a:p>
            <a:pPr>
              <a:defRPr/>
            </a:pPr>
            <a:endParaRPr lang="tr-TR"/>
          </a:p>
        </p:txBody>
      </p:sp>
      <p:sp>
        <p:nvSpPr>
          <p:cNvPr id="1030" name="Rectangle 6"/>
          <p:cNvSpPr>
            <a:spLocks noGrp="1" noChangeArrowheads="1"/>
          </p:cNvSpPr>
          <p:nvPr>
            <p:ph type="sldNum" sz="quarter" idx="4"/>
          </p:nvPr>
        </p:nvSpPr>
        <p:spPr bwMode="auto">
          <a:xfrm>
            <a:off x="7370763" y="6249988"/>
            <a:ext cx="2143125" cy="454025"/>
          </a:xfrm>
          <a:prstGeom prst="rect">
            <a:avLst/>
          </a:prstGeom>
          <a:noFill/>
          <a:ln w="9525">
            <a:noFill/>
            <a:miter lim="800000"/>
            <a:headEnd/>
            <a:tailEnd/>
          </a:ln>
          <a:effectLst/>
        </p:spPr>
        <p:txBody>
          <a:bodyPr vert="horz" wrap="square" lIns="91420" tIns="45709" rIns="91420" bIns="45709" numCol="1" anchor="t" anchorCtr="0" compatLnSpc="1">
            <a:prstTxWarp prst="textNoShape">
              <a:avLst/>
            </a:prstTxWarp>
          </a:bodyPr>
          <a:lstStyle>
            <a:lvl1pPr algn="r">
              <a:defRPr sz="1300" b="0">
                <a:latin typeface="Times New Roman" panose="02020603050405020304" pitchFamily="18" charset="0"/>
              </a:defRPr>
            </a:lvl1pPr>
          </a:lstStyle>
          <a:p>
            <a:fld id="{E8125A6A-EC37-41AD-98E7-E5EC9C4246A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p:titleStyle>
    <p:bodyStyle>
      <a:lvl1pPr marL="342900" indent="-342900" algn="l" defTabSz="912813" rtl="0" eaLnBrk="0" fontAlgn="base" hangingPunct="0">
        <a:spcBef>
          <a:spcPct val="20000"/>
        </a:spcBef>
        <a:spcAft>
          <a:spcPct val="0"/>
        </a:spcAft>
        <a:buChar char="•"/>
        <a:defRPr sz="3200">
          <a:solidFill>
            <a:schemeClr val="tx1"/>
          </a:solidFill>
          <a:latin typeface="+mn-lt"/>
          <a:ea typeface="+mn-ea"/>
          <a:cs typeface="+mn-cs"/>
        </a:defRPr>
      </a:lvl1pPr>
      <a:lvl2pPr marL="744538" indent="-285750" algn="l" defTabSz="912813" rtl="0" eaLnBrk="0" fontAlgn="base" hangingPunct="0">
        <a:spcBef>
          <a:spcPct val="20000"/>
        </a:spcBef>
        <a:spcAft>
          <a:spcPct val="0"/>
        </a:spcAft>
        <a:buChar char="–"/>
        <a:defRPr sz="2700">
          <a:solidFill>
            <a:schemeClr val="tx1"/>
          </a:solidFill>
          <a:latin typeface="+mn-lt"/>
        </a:defRPr>
      </a:lvl2pPr>
      <a:lvl3pPr marL="1143000" indent="-230188" algn="l" defTabSz="912813" rtl="0" eaLnBrk="0" fontAlgn="base" hangingPunct="0">
        <a:spcBef>
          <a:spcPct val="20000"/>
        </a:spcBef>
        <a:spcAft>
          <a:spcPct val="0"/>
        </a:spcAft>
        <a:buChar char="•"/>
        <a:defRPr sz="2300">
          <a:solidFill>
            <a:schemeClr val="tx1"/>
          </a:solidFill>
          <a:latin typeface="+mn-lt"/>
        </a:defRPr>
      </a:lvl3pPr>
      <a:lvl4pPr marL="1600200" indent="-230188" algn="l" defTabSz="912813" rtl="0" eaLnBrk="0" fontAlgn="base" hangingPunct="0">
        <a:spcBef>
          <a:spcPct val="20000"/>
        </a:spcBef>
        <a:spcAft>
          <a:spcPct val="0"/>
        </a:spcAft>
        <a:buChar char="–"/>
        <a:defRPr sz="1900">
          <a:solidFill>
            <a:schemeClr val="tx1"/>
          </a:solidFill>
          <a:latin typeface="+mn-lt"/>
        </a:defRPr>
      </a:lvl4pPr>
      <a:lvl5pPr marL="2057400" indent="-228600" algn="l" defTabSz="912813" rtl="0" eaLnBrk="0" fontAlgn="base" hangingPunct="0">
        <a:spcBef>
          <a:spcPct val="20000"/>
        </a:spcBef>
        <a:spcAft>
          <a:spcPct val="0"/>
        </a:spcAft>
        <a:buChar char="»"/>
        <a:defRPr sz="1900">
          <a:solidFill>
            <a:schemeClr val="tx1"/>
          </a:solidFill>
          <a:latin typeface="+mn-lt"/>
        </a:defRPr>
      </a:lvl5pPr>
      <a:lvl6pPr marL="2514600" indent="-228600" algn="l" defTabSz="912813" rtl="0" fontAlgn="base">
        <a:spcBef>
          <a:spcPct val="20000"/>
        </a:spcBef>
        <a:spcAft>
          <a:spcPct val="0"/>
        </a:spcAft>
        <a:buChar char="»"/>
        <a:defRPr sz="1900">
          <a:solidFill>
            <a:schemeClr val="tx1"/>
          </a:solidFill>
          <a:latin typeface="+mn-lt"/>
        </a:defRPr>
      </a:lvl6pPr>
      <a:lvl7pPr marL="2971800" indent="-228600" algn="l" defTabSz="912813" rtl="0" fontAlgn="base">
        <a:spcBef>
          <a:spcPct val="20000"/>
        </a:spcBef>
        <a:spcAft>
          <a:spcPct val="0"/>
        </a:spcAft>
        <a:buChar char="»"/>
        <a:defRPr sz="1900">
          <a:solidFill>
            <a:schemeClr val="tx1"/>
          </a:solidFill>
          <a:latin typeface="+mn-lt"/>
        </a:defRPr>
      </a:lvl7pPr>
      <a:lvl8pPr marL="3429000" indent="-228600" algn="l" defTabSz="912813" rtl="0" fontAlgn="base">
        <a:spcBef>
          <a:spcPct val="20000"/>
        </a:spcBef>
        <a:spcAft>
          <a:spcPct val="0"/>
        </a:spcAft>
        <a:buChar char="»"/>
        <a:defRPr sz="1900">
          <a:solidFill>
            <a:schemeClr val="tx1"/>
          </a:solidFill>
          <a:latin typeface="+mn-lt"/>
        </a:defRPr>
      </a:lvl8pPr>
      <a:lvl9pPr marL="3886200" indent="-228600" algn="l" defTabSz="912813" rtl="0" fontAlgn="base">
        <a:spcBef>
          <a:spcPct val="20000"/>
        </a:spcBef>
        <a:spcAft>
          <a:spcPct val="0"/>
        </a:spcAft>
        <a:buChar char="»"/>
        <a:defRPr sz="19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hyperlink" Target="https://goo.gl/forms/YDSQDwLrQPbDpDb93" TargetMode="External"/><Relationship Id="rId2" Type="http://schemas.openxmlformats.org/officeDocument/2006/relationships/hyperlink" Target="https://goo.gl/forms/9Ev5O6dSwmuibCkG2" TargetMode="Externa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hyperlink" Target="https://goo.gl/forms/nPMdhHfRWXKydyd93"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lvl1pPr defTabSz="912813" eaLnBrk="0" hangingPunct="0">
              <a:defRPr b="1">
                <a:solidFill>
                  <a:schemeClr val="tx1"/>
                </a:solidFill>
                <a:latin typeface="Tahoma" panose="020B0604030504040204" pitchFamily="34" charset="0"/>
              </a:defRPr>
            </a:lvl1pPr>
            <a:lvl2pPr marL="742950" indent="-285750" defTabSz="912813" eaLnBrk="0" hangingPunct="0">
              <a:defRPr b="1">
                <a:solidFill>
                  <a:schemeClr val="tx1"/>
                </a:solidFill>
                <a:latin typeface="Tahoma" panose="020B0604030504040204" pitchFamily="34" charset="0"/>
              </a:defRPr>
            </a:lvl2pPr>
            <a:lvl3pPr marL="1143000" indent="-228600" defTabSz="912813" eaLnBrk="0" hangingPunct="0">
              <a:defRPr b="1">
                <a:solidFill>
                  <a:schemeClr val="tx1"/>
                </a:solidFill>
                <a:latin typeface="Tahoma" panose="020B0604030504040204" pitchFamily="34" charset="0"/>
              </a:defRPr>
            </a:lvl3pPr>
            <a:lvl4pPr marL="1600200" indent="-228600" defTabSz="912813" eaLnBrk="0" hangingPunct="0">
              <a:defRPr b="1">
                <a:solidFill>
                  <a:schemeClr val="tx1"/>
                </a:solidFill>
                <a:latin typeface="Tahoma" panose="020B0604030504040204" pitchFamily="34" charset="0"/>
              </a:defRPr>
            </a:lvl4pPr>
            <a:lvl5pPr marL="2057400" indent="-228600" defTabSz="912813" eaLnBrk="0" hangingPunct="0">
              <a:defRPr b="1">
                <a:solidFill>
                  <a:schemeClr val="tx1"/>
                </a:solidFill>
                <a:latin typeface="Tahoma" panose="020B0604030504040204" pitchFamily="34" charset="0"/>
              </a:defRPr>
            </a:lvl5pPr>
            <a:lvl6pPr marL="2514600" indent="-228600" defTabSz="912813" eaLnBrk="0" fontAlgn="base" hangingPunct="0">
              <a:spcBef>
                <a:spcPct val="0"/>
              </a:spcBef>
              <a:spcAft>
                <a:spcPct val="0"/>
              </a:spcAft>
              <a:defRPr b="1">
                <a:solidFill>
                  <a:schemeClr val="tx1"/>
                </a:solidFill>
                <a:latin typeface="Tahoma" panose="020B0604030504040204" pitchFamily="34" charset="0"/>
              </a:defRPr>
            </a:lvl6pPr>
            <a:lvl7pPr marL="2971800" indent="-228600" defTabSz="912813" eaLnBrk="0" fontAlgn="base" hangingPunct="0">
              <a:spcBef>
                <a:spcPct val="0"/>
              </a:spcBef>
              <a:spcAft>
                <a:spcPct val="0"/>
              </a:spcAft>
              <a:defRPr b="1">
                <a:solidFill>
                  <a:schemeClr val="tx1"/>
                </a:solidFill>
                <a:latin typeface="Tahoma" panose="020B0604030504040204" pitchFamily="34" charset="0"/>
              </a:defRPr>
            </a:lvl7pPr>
            <a:lvl8pPr marL="3429000" indent="-228600" defTabSz="912813" eaLnBrk="0" fontAlgn="base" hangingPunct="0">
              <a:spcBef>
                <a:spcPct val="0"/>
              </a:spcBef>
              <a:spcAft>
                <a:spcPct val="0"/>
              </a:spcAft>
              <a:defRPr b="1">
                <a:solidFill>
                  <a:schemeClr val="tx1"/>
                </a:solidFill>
                <a:latin typeface="Tahoma" panose="020B0604030504040204" pitchFamily="34" charset="0"/>
              </a:defRPr>
            </a:lvl8pPr>
            <a:lvl9pPr marL="3886200" indent="-228600" defTabSz="912813"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99E4332F-5AFB-487E-BEC0-142FD071297C}" type="slidenum">
              <a:rPr lang="en-US" altLang="en-US" b="0">
                <a:latin typeface="Times New Roman" panose="02020603050405020304" pitchFamily="18" charset="0"/>
              </a:rPr>
              <a:pPr eaLnBrk="1" hangingPunct="1"/>
              <a:t>1</a:t>
            </a:fld>
            <a:endParaRPr lang="en-US" altLang="en-US" b="0">
              <a:latin typeface="Times New Roman" panose="02020603050405020304" pitchFamily="18" charset="0"/>
            </a:endParaRPr>
          </a:p>
        </p:txBody>
      </p:sp>
      <p:sp>
        <p:nvSpPr>
          <p:cNvPr id="2051" name="Rectangle 5"/>
          <p:cNvSpPr>
            <a:spLocks noChangeArrowheads="1"/>
          </p:cNvSpPr>
          <p:nvPr/>
        </p:nvSpPr>
        <p:spPr bwMode="auto">
          <a:xfrm>
            <a:off x="893762" y="188640"/>
            <a:ext cx="8393113"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09" rIns="91420" bIns="45709" anchor="ctr"/>
          <a:lstStyle>
            <a:lvl1pPr marL="342900" indent="-342900"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ctr">
              <a:spcBef>
                <a:spcPct val="20000"/>
              </a:spcBef>
            </a:pPr>
            <a:r>
              <a:rPr lang="tr-TR" altLang="en-US" sz="3600" b="0" dirty="0">
                <a:solidFill>
                  <a:srgbClr val="990000"/>
                </a:solidFill>
                <a:latin typeface="Comic Sans MS" panose="030F0702030302020204" pitchFamily="66" charset="0"/>
              </a:rPr>
              <a:t>PAÜ </a:t>
            </a:r>
            <a:r>
              <a:rPr lang="tr-TR" altLang="en-US" sz="3600" b="0" dirty="0" smtClean="0">
                <a:solidFill>
                  <a:srgbClr val="990000"/>
                </a:solidFill>
                <a:latin typeface="Comic Sans MS" panose="030F0702030302020204" pitchFamily="66" charset="0"/>
              </a:rPr>
              <a:t>Kurum İç Değerlendirme Raporu Hazırlıkları</a:t>
            </a:r>
            <a:endParaRPr lang="en-US" altLang="en-US" sz="3600" b="0" dirty="0">
              <a:solidFill>
                <a:srgbClr val="990000"/>
              </a:solidFill>
              <a:latin typeface="Comic Sans MS" panose="030F0702030302020204" pitchFamily="66" charset="0"/>
            </a:endParaRPr>
          </a:p>
        </p:txBody>
      </p:sp>
      <p:sp>
        <p:nvSpPr>
          <p:cNvPr id="97286" name="Rectangle 6"/>
          <p:cNvSpPr>
            <a:spLocks noChangeArrowheads="1"/>
          </p:cNvSpPr>
          <p:nvPr/>
        </p:nvSpPr>
        <p:spPr bwMode="auto">
          <a:xfrm>
            <a:off x="606996" y="2636912"/>
            <a:ext cx="9323388"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09" rIns="91420" bIns="45709"/>
          <a:lstStyle>
            <a:lvl1pPr marL="342900" indent="-342900"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algn="ctr" eaLnBrk="1" hangingPunct="1">
              <a:spcBef>
                <a:spcPct val="20000"/>
              </a:spcBef>
            </a:pPr>
            <a:r>
              <a:rPr lang="tr-TR" altLang="en-US" sz="2800" b="0" dirty="0">
                <a:solidFill>
                  <a:srgbClr val="003399"/>
                </a:solidFill>
                <a:latin typeface="Comic Sans MS" panose="030F0702030302020204" pitchFamily="66" charset="0"/>
              </a:rPr>
              <a:t>Diler ASLAN</a:t>
            </a:r>
          </a:p>
          <a:p>
            <a:pPr algn="ctr" eaLnBrk="1" hangingPunct="1">
              <a:spcBef>
                <a:spcPct val="20000"/>
              </a:spcBef>
            </a:pPr>
            <a:r>
              <a:rPr lang="tr-TR" altLang="en-US" sz="2800" b="0" dirty="0">
                <a:solidFill>
                  <a:srgbClr val="003399"/>
                </a:solidFill>
                <a:latin typeface="Comic Sans MS" panose="030F0702030302020204" pitchFamily="66" charset="0"/>
              </a:rPr>
              <a:t>PAÜ </a:t>
            </a:r>
          </a:p>
          <a:p>
            <a:pPr algn="ctr" eaLnBrk="1" hangingPunct="1">
              <a:spcBef>
                <a:spcPct val="20000"/>
              </a:spcBef>
            </a:pPr>
            <a:r>
              <a:rPr lang="tr-TR" altLang="en-US" sz="2800" b="0" dirty="0" smtClean="0">
                <a:solidFill>
                  <a:srgbClr val="003399"/>
                </a:solidFill>
                <a:latin typeface="Comic Sans MS" panose="030F0702030302020204" pitchFamily="66" charset="0"/>
              </a:rPr>
              <a:t>Kalite Komisyonu Üyesi</a:t>
            </a:r>
          </a:p>
          <a:p>
            <a:pPr algn="ctr" eaLnBrk="1" hangingPunct="1">
              <a:spcBef>
                <a:spcPct val="20000"/>
              </a:spcBef>
            </a:pPr>
            <a:r>
              <a:rPr lang="tr-TR" altLang="en-US" sz="2800" b="0" dirty="0" smtClean="0">
                <a:solidFill>
                  <a:srgbClr val="003399"/>
                </a:solidFill>
                <a:latin typeface="Comic Sans MS" panose="030F0702030302020204" pitchFamily="66" charset="0"/>
              </a:rPr>
              <a:t>Kalite Yönetimi ve Veri Değerlendirme Araştırma ve Uygulama Merkezi (KAVDEM) Müdürü</a:t>
            </a:r>
            <a:endParaRPr lang="tr-TR" altLang="en-US" sz="2800" b="0" dirty="0">
              <a:solidFill>
                <a:srgbClr val="003399"/>
              </a:solidFill>
              <a:latin typeface="Comic Sans MS" panose="030F0702030302020204" pitchFamily="66" charset="0"/>
            </a:endParaRPr>
          </a:p>
          <a:p>
            <a:pPr algn="ctr" eaLnBrk="1" hangingPunct="1">
              <a:spcBef>
                <a:spcPct val="20000"/>
              </a:spcBef>
            </a:pPr>
            <a:endParaRPr lang="tr-TR" altLang="en-US" sz="3200" b="0" dirty="0">
              <a:solidFill>
                <a:srgbClr val="003399"/>
              </a:solidFill>
              <a:latin typeface="Comic Sans MS" panose="030F0702030302020204" pitchFamily="66" charset="0"/>
            </a:endParaRPr>
          </a:p>
          <a:p>
            <a:pPr algn="ctr" eaLnBrk="1" hangingPunct="1">
              <a:spcBef>
                <a:spcPct val="20000"/>
              </a:spcBef>
            </a:pPr>
            <a:r>
              <a:rPr lang="tr-TR" altLang="en-US" sz="2800" b="0" dirty="0" smtClean="0">
                <a:solidFill>
                  <a:srgbClr val="003399"/>
                </a:solidFill>
                <a:latin typeface="Comic Sans MS" panose="030F0702030302020204" pitchFamily="66" charset="0"/>
              </a:rPr>
              <a:t>10 Mart 2017, </a:t>
            </a:r>
            <a:r>
              <a:rPr lang="tr-TR" altLang="en-US" sz="2800" b="0" dirty="0">
                <a:solidFill>
                  <a:srgbClr val="003399"/>
                </a:solidFill>
                <a:latin typeface="Comic Sans MS" panose="030F0702030302020204" pitchFamily="66" charset="0"/>
              </a:rPr>
              <a:t>Denizli</a:t>
            </a:r>
          </a:p>
          <a:p>
            <a:pPr eaLnBrk="1" hangingPunct="1">
              <a:spcBef>
                <a:spcPct val="20000"/>
              </a:spcBef>
              <a:buFontTx/>
              <a:buChar char="•"/>
            </a:pPr>
            <a:endParaRPr lang="en-US" altLang="en-US" sz="3200" b="0"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9728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728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728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728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728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10</a:t>
            </a:fld>
            <a:endParaRPr lang="en-US" altLang="en-US"/>
          </a:p>
        </p:txBody>
      </p:sp>
      <p:grpSp>
        <p:nvGrpSpPr>
          <p:cNvPr id="3" name="Group 2"/>
          <p:cNvGrpSpPr>
            <a:grpSpLocks/>
          </p:cNvGrpSpPr>
          <p:nvPr/>
        </p:nvGrpSpPr>
        <p:grpSpPr bwMode="auto">
          <a:xfrm>
            <a:off x="6296794" y="3352212"/>
            <a:ext cx="3486150" cy="3322637"/>
            <a:chOff x="5562600" y="2171700"/>
            <a:chExt cx="4572000" cy="4114800"/>
          </a:xfrm>
        </p:grpSpPr>
        <p:sp>
          <p:nvSpPr>
            <p:cNvPr id="4" name="Oval 2"/>
            <p:cNvSpPr>
              <a:spLocks noChangeArrowheads="1"/>
            </p:cNvSpPr>
            <p:nvPr/>
          </p:nvSpPr>
          <p:spPr bwMode="auto">
            <a:xfrm>
              <a:off x="6172617" y="2704481"/>
              <a:ext cx="3199983" cy="28958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defRPr/>
              </a:pPr>
              <a:r>
                <a:rPr lang="tr-TR" sz="3600" b="1" dirty="0">
                  <a:solidFill>
                    <a:schemeClr val="bg1"/>
                  </a:solidFill>
                  <a:effectLst>
                    <a:outerShdw blurRad="38100" dist="38100" dir="2700000" algn="tl">
                      <a:srgbClr val="000000"/>
                    </a:outerShdw>
                  </a:effectLst>
                </a:rPr>
                <a:t> </a:t>
              </a:r>
              <a:r>
                <a:rPr lang="tr-TR" sz="2800" b="1" dirty="0">
                  <a:solidFill>
                    <a:schemeClr val="bg1"/>
                  </a:solidFill>
                  <a:effectLst>
                    <a:outerShdw blurRad="38100" dist="38100" dir="2700000" algn="tl">
                      <a:srgbClr val="000000"/>
                    </a:outerShdw>
                  </a:effectLst>
                </a:rPr>
                <a:t>PUKÖ</a:t>
              </a:r>
              <a:endParaRPr lang="en-US" sz="2800" b="1" dirty="0">
                <a:solidFill>
                  <a:schemeClr val="bg1"/>
                </a:solidFill>
                <a:effectLst>
                  <a:outerShdw blurRad="38100" dist="38100" dir="2700000" algn="tl">
                    <a:srgbClr val="000000"/>
                  </a:outerShdw>
                </a:effectLst>
              </a:endParaRPr>
            </a:p>
          </p:txBody>
        </p:sp>
        <p:sp>
          <p:nvSpPr>
            <p:cNvPr id="5" name="Oval 7"/>
            <p:cNvSpPr>
              <a:spLocks noChangeArrowheads="1"/>
            </p:cNvSpPr>
            <p:nvPr/>
          </p:nvSpPr>
          <p:spPr bwMode="auto">
            <a:xfrm>
              <a:off x="8534400" y="3314700"/>
              <a:ext cx="1600200" cy="14478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spcAft>
                  <a:spcPts val="600"/>
                </a:spcAft>
                <a:buClr>
                  <a:srgbClr val="404040"/>
                </a:buClr>
                <a:buFont typeface="Wingdings 2" panose="05020102010507070707" pitchFamily="18" charset="2"/>
                <a:buChar char=""/>
                <a:defRPr>
                  <a:solidFill>
                    <a:srgbClr val="404040"/>
                  </a:solidFill>
                  <a:latin typeface="Verdana" panose="020B0604030504040204" pitchFamily="34" charset="0"/>
                </a:defRPr>
              </a:lvl1pPr>
              <a:lvl2pPr marL="742950" indent="-285750" eaLnBrk="0" hangingPunct="0">
                <a:spcBef>
                  <a:spcPct val="20000"/>
                </a:spcBef>
                <a:spcAft>
                  <a:spcPts val="600"/>
                </a:spcAft>
                <a:buClr>
                  <a:srgbClr val="404040"/>
                </a:buClr>
                <a:buFont typeface="Wingdings 2" panose="05020102010507070707" pitchFamily="18" charset="2"/>
                <a:buChar char=""/>
                <a:defRPr sz="1600">
                  <a:solidFill>
                    <a:srgbClr val="404040"/>
                  </a:solidFill>
                  <a:latin typeface="Verdana" panose="020B0604030504040204" pitchFamily="34" charset="0"/>
                </a:defRPr>
              </a:lvl2pPr>
              <a:lvl3pPr marL="1143000" indent="-228600" eaLnBrk="0" hangingPunct="0">
                <a:spcBef>
                  <a:spcPct val="20000"/>
                </a:spcBef>
                <a:spcAft>
                  <a:spcPts val="600"/>
                </a:spcAft>
                <a:buClr>
                  <a:srgbClr val="404040"/>
                </a:buClr>
                <a:buFont typeface="Wingdings 2" panose="05020102010507070707" pitchFamily="18" charset="2"/>
                <a:buChar char=""/>
                <a:defRPr sz="1400">
                  <a:solidFill>
                    <a:srgbClr val="404040"/>
                  </a:solidFill>
                  <a:latin typeface="Verdana" panose="020B0604030504040204" pitchFamily="34" charset="0"/>
                </a:defRPr>
              </a:lvl3pPr>
              <a:lvl4pPr marL="16002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4pPr>
              <a:lvl5pPr marL="20574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5pPr>
              <a:lvl6pPr marL="25146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6pPr>
              <a:lvl7pPr marL="29718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7pPr>
              <a:lvl8pPr marL="34290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8pPr>
              <a:lvl9pPr marL="38862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9pPr>
            </a:lstStyle>
            <a:p>
              <a:pPr algn="ctr">
                <a:spcBef>
                  <a:spcPct val="0"/>
                </a:spcBef>
                <a:spcAft>
                  <a:spcPct val="0"/>
                </a:spcAft>
                <a:buClrTx/>
                <a:buFontTx/>
                <a:buNone/>
              </a:pPr>
              <a:r>
                <a:rPr lang="tr-TR" altLang="en-US">
                  <a:solidFill>
                    <a:schemeClr val="tx1"/>
                  </a:solidFill>
                  <a:latin typeface="Times New Roman" panose="02020603050405020304" pitchFamily="18" charset="0"/>
                </a:rPr>
                <a:t>Uygula</a:t>
              </a:r>
              <a:endParaRPr lang="en-US" altLang="en-US">
                <a:solidFill>
                  <a:schemeClr val="tx1"/>
                </a:solidFill>
                <a:latin typeface="Times New Roman" panose="02020603050405020304" pitchFamily="18" charset="0"/>
              </a:endParaRPr>
            </a:p>
          </p:txBody>
        </p:sp>
        <p:sp>
          <p:nvSpPr>
            <p:cNvPr id="6" name="Oval 8"/>
            <p:cNvSpPr>
              <a:spLocks noChangeArrowheads="1"/>
            </p:cNvSpPr>
            <p:nvPr/>
          </p:nvSpPr>
          <p:spPr bwMode="auto">
            <a:xfrm>
              <a:off x="7009568" y="4839537"/>
              <a:ext cx="1601032" cy="1446963"/>
            </a:xfrm>
            <a:prstGeom prst="ellipse">
              <a:avLst/>
            </a:prstGeom>
            <a:solidFill>
              <a:schemeClr val="accent2">
                <a:lumMod val="60000"/>
                <a:lumOff val="40000"/>
              </a:schemeClr>
            </a:solidFill>
            <a:ln w="9525">
              <a:solidFill>
                <a:schemeClr val="tx1"/>
              </a:solidFill>
              <a:round/>
              <a:headEnd/>
              <a:tailEnd/>
            </a:ln>
            <a:effectLst/>
          </p:spPr>
          <p:txBody>
            <a:bodyPr wrap="none" anchor="ctr"/>
            <a:lstStyle/>
            <a:p>
              <a:pPr algn="ctr" eaLnBrk="0" hangingPunct="0">
                <a:defRPr/>
              </a:pPr>
              <a:r>
                <a:rPr lang="tr-TR" dirty="0"/>
                <a:t>Kontrol </a:t>
              </a:r>
            </a:p>
            <a:p>
              <a:pPr algn="ctr" eaLnBrk="0" hangingPunct="0">
                <a:defRPr/>
              </a:pPr>
              <a:r>
                <a:rPr lang="tr-TR" dirty="0"/>
                <a:t>Et/Ölç</a:t>
              </a:r>
              <a:endParaRPr lang="en-US" dirty="0"/>
            </a:p>
          </p:txBody>
        </p:sp>
        <p:sp>
          <p:nvSpPr>
            <p:cNvPr id="7" name="Oval 9"/>
            <p:cNvSpPr>
              <a:spLocks noChangeArrowheads="1"/>
            </p:cNvSpPr>
            <p:nvPr/>
          </p:nvSpPr>
          <p:spPr bwMode="auto">
            <a:xfrm>
              <a:off x="6934200" y="2171700"/>
              <a:ext cx="1600200" cy="14478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spcAft>
                  <a:spcPts val="600"/>
                </a:spcAft>
                <a:buClr>
                  <a:srgbClr val="404040"/>
                </a:buClr>
                <a:buFont typeface="Wingdings 2" panose="05020102010507070707" pitchFamily="18" charset="2"/>
                <a:buChar char=""/>
                <a:defRPr>
                  <a:solidFill>
                    <a:srgbClr val="404040"/>
                  </a:solidFill>
                  <a:latin typeface="Verdana" panose="020B0604030504040204" pitchFamily="34" charset="0"/>
                </a:defRPr>
              </a:lvl1pPr>
              <a:lvl2pPr marL="742950" indent="-285750" eaLnBrk="0" hangingPunct="0">
                <a:spcBef>
                  <a:spcPct val="20000"/>
                </a:spcBef>
                <a:spcAft>
                  <a:spcPts val="600"/>
                </a:spcAft>
                <a:buClr>
                  <a:srgbClr val="404040"/>
                </a:buClr>
                <a:buFont typeface="Wingdings 2" panose="05020102010507070707" pitchFamily="18" charset="2"/>
                <a:buChar char=""/>
                <a:defRPr sz="1600">
                  <a:solidFill>
                    <a:srgbClr val="404040"/>
                  </a:solidFill>
                  <a:latin typeface="Verdana" panose="020B0604030504040204" pitchFamily="34" charset="0"/>
                </a:defRPr>
              </a:lvl2pPr>
              <a:lvl3pPr marL="1143000" indent="-228600" eaLnBrk="0" hangingPunct="0">
                <a:spcBef>
                  <a:spcPct val="20000"/>
                </a:spcBef>
                <a:spcAft>
                  <a:spcPts val="600"/>
                </a:spcAft>
                <a:buClr>
                  <a:srgbClr val="404040"/>
                </a:buClr>
                <a:buFont typeface="Wingdings 2" panose="05020102010507070707" pitchFamily="18" charset="2"/>
                <a:buChar char=""/>
                <a:defRPr sz="1400">
                  <a:solidFill>
                    <a:srgbClr val="404040"/>
                  </a:solidFill>
                  <a:latin typeface="Verdana" panose="020B0604030504040204" pitchFamily="34" charset="0"/>
                </a:defRPr>
              </a:lvl3pPr>
              <a:lvl4pPr marL="16002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4pPr>
              <a:lvl5pPr marL="20574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5pPr>
              <a:lvl6pPr marL="25146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6pPr>
              <a:lvl7pPr marL="29718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7pPr>
              <a:lvl8pPr marL="34290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8pPr>
              <a:lvl9pPr marL="38862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9pPr>
            </a:lstStyle>
            <a:p>
              <a:pPr algn="ctr">
                <a:spcBef>
                  <a:spcPct val="0"/>
                </a:spcBef>
                <a:spcAft>
                  <a:spcPct val="0"/>
                </a:spcAft>
                <a:buClrTx/>
                <a:buFontTx/>
                <a:buNone/>
              </a:pPr>
              <a:r>
                <a:rPr lang="tr-TR" altLang="en-US" b="1">
                  <a:solidFill>
                    <a:schemeClr val="bg1"/>
                  </a:solidFill>
                  <a:latin typeface="Times New Roman" panose="02020603050405020304" pitchFamily="18" charset="0"/>
                </a:rPr>
                <a:t>Planla</a:t>
              </a:r>
              <a:endParaRPr lang="en-US" altLang="en-US" b="1">
                <a:solidFill>
                  <a:schemeClr val="bg1"/>
                </a:solidFill>
                <a:latin typeface="Times New Roman" panose="02020603050405020304" pitchFamily="18" charset="0"/>
              </a:endParaRPr>
            </a:p>
          </p:txBody>
        </p:sp>
        <p:sp>
          <p:nvSpPr>
            <p:cNvPr id="8" name="Line 10"/>
            <p:cNvSpPr>
              <a:spLocks noChangeShapeType="1"/>
            </p:cNvSpPr>
            <p:nvPr/>
          </p:nvSpPr>
          <p:spPr bwMode="auto">
            <a:xfrm>
              <a:off x="8686800" y="2857500"/>
              <a:ext cx="304800" cy="30480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11"/>
            <p:cNvSpPr>
              <a:spLocks noChangeShapeType="1"/>
            </p:cNvSpPr>
            <p:nvPr/>
          </p:nvSpPr>
          <p:spPr bwMode="auto">
            <a:xfrm flipH="1">
              <a:off x="8839200" y="4838700"/>
              <a:ext cx="228600" cy="38100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12"/>
            <p:cNvSpPr>
              <a:spLocks noChangeShapeType="1"/>
            </p:cNvSpPr>
            <p:nvPr/>
          </p:nvSpPr>
          <p:spPr bwMode="auto">
            <a:xfrm rot="11415646" flipH="1">
              <a:off x="6475413" y="2863850"/>
              <a:ext cx="304800" cy="38100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3"/>
            <p:cNvSpPr>
              <a:spLocks noChangeShapeType="1"/>
            </p:cNvSpPr>
            <p:nvPr/>
          </p:nvSpPr>
          <p:spPr bwMode="auto">
            <a:xfrm flipH="1" flipV="1">
              <a:off x="6477000" y="4914900"/>
              <a:ext cx="304800" cy="30480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Oval 15"/>
            <p:cNvSpPr>
              <a:spLocks noChangeArrowheads="1"/>
            </p:cNvSpPr>
            <p:nvPr/>
          </p:nvSpPr>
          <p:spPr bwMode="auto">
            <a:xfrm>
              <a:off x="6934200" y="2171700"/>
              <a:ext cx="1600200" cy="1447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spcAft>
                  <a:spcPts val="600"/>
                </a:spcAft>
                <a:buClr>
                  <a:srgbClr val="404040"/>
                </a:buClr>
                <a:buFont typeface="Wingdings 2" panose="05020102010507070707" pitchFamily="18" charset="2"/>
                <a:buChar char=""/>
                <a:defRPr>
                  <a:solidFill>
                    <a:srgbClr val="404040"/>
                  </a:solidFill>
                  <a:latin typeface="Verdana" panose="020B0604030504040204" pitchFamily="34" charset="0"/>
                </a:defRPr>
              </a:lvl1pPr>
              <a:lvl2pPr marL="742950" indent="-285750" eaLnBrk="0" hangingPunct="0">
                <a:spcBef>
                  <a:spcPct val="20000"/>
                </a:spcBef>
                <a:spcAft>
                  <a:spcPts val="600"/>
                </a:spcAft>
                <a:buClr>
                  <a:srgbClr val="404040"/>
                </a:buClr>
                <a:buFont typeface="Wingdings 2" panose="05020102010507070707" pitchFamily="18" charset="2"/>
                <a:buChar char=""/>
                <a:defRPr sz="1600">
                  <a:solidFill>
                    <a:srgbClr val="404040"/>
                  </a:solidFill>
                  <a:latin typeface="Verdana" panose="020B0604030504040204" pitchFamily="34" charset="0"/>
                </a:defRPr>
              </a:lvl2pPr>
              <a:lvl3pPr marL="1143000" indent="-228600" eaLnBrk="0" hangingPunct="0">
                <a:spcBef>
                  <a:spcPct val="20000"/>
                </a:spcBef>
                <a:spcAft>
                  <a:spcPts val="600"/>
                </a:spcAft>
                <a:buClr>
                  <a:srgbClr val="404040"/>
                </a:buClr>
                <a:buFont typeface="Wingdings 2" panose="05020102010507070707" pitchFamily="18" charset="2"/>
                <a:buChar char=""/>
                <a:defRPr sz="1400">
                  <a:solidFill>
                    <a:srgbClr val="404040"/>
                  </a:solidFill>
                  <a:latin typeface="Verdana" panose="020B0604030504040204" pitchFamily="34" charset="0"/>
                </a:defRPr>
              </a:lvl3pPr>
              <a:lvl4pPr marL="16002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4pPr>
              <a:lvl5pPr marL="20574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5pPr>
              <a:lvl6pPr marL="25146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6pPr>
              <a:lvl7pPr marL="29718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7pPr>
              <a:lvl8pPr marL="34290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8pPr>
              <a:lvl9pPr marL="38862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9pPr>
            </a:lstStyle>
            <a:p>
              <a:pPr algn="ctr">
                <a:spcBef>
                  <a:spcPct val="0"/>
                </a:spcBef>
                <a:spcAft>
                  <a:spcPct val="0"/>
                </a:spcAft>
                <a:buClrTx/>
                <a:buFontTx/>
                <a:buNone/>
              </a:pPr>
              <a:r>
                <a:rPr lang="tr-TR" altLang="en-US" b="1">
                  <a:solidFill>
                    <a:schemeClr val="bg1"/>
                  </a:solidFill>
                  <a:latin typeface="Times New Roman" panose="02020603050405020304" pitchFamily="18" charset="0"/>
                </a:rPr>
                <a:t>Planla</a:t>
              </a:r>
              <a:endParaRPr lang="en-US" altLang="en-US" b="1">
                <a:solidFill>
                  <a:schemeClr val="bg1"/>
                </a:solidFill>
                <a:latin typeface="Times New Roman" panose="02020603050405020304" pitchFamily="18" charset="0"/>
              </a:endParaRPr>
            </a:p>
          </p:txBody>
        </p:sp>
        <p:sp>
          <p:nvSpPr>
            <p:cNvPr id="13" name="Oval 19"/>
            <p:cNvSpPr>
              <a:spLocks noChangeArrowheads="1"/>
            </p:cNvSpPr>
            <p:nvPr/>
          </p:nvSpPr>
          <p:spPr bwMode="auto">
            <a:xfrm>
              <a:off x="5562600" y="3314700"/>
              <a:ext cx="1600200" cy="1447800"/>
            </a:xfrm>
            <a:prstGeom prst="ellipse">
              <a:avLst/>
            </a:prstGeom>
            <a:solidFill>
              <a:srgbClr val="00E7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spcAft>
                  <a:spcPts val="600"/>
                </a:spcAft>
                <a:buClr>
                  <a:srgbClr val="404040"/>
                </a:buClr>
                <a:buFont typeface="Wingdings 2" panose="05020102010507070707" pitchFamily="18" charset="2"/>
                <a:buChar char=""/>
                <a:defRPr>
                  <a:solidFill>
                    <a:srgbClr val="404040"/>
                  </a:solidFill>
                  <a:latin typeface="Verdana" panose="020B0604030504040204" pitchFamily="34" charset="0"/>
                </a:defRPr>
              </a:lvl1pPr>
              <a:lvl2pPr marL="742950" indent="-285750" eaLnBrk="0" hangingPunct="0">
                <a:spcBef>
                  <a:spcPct val="20000"/>
                </a:spcBef>
                <a:spcAft>
                  <a:spcPts val="600"/>
                </a:spcAft>
                <a:buClr>
                  <a:srgbClr val="404040"/>
                </a:buClr>
                <a:buFont typeface="Wingdings 2" panose="05020102010507070707" pitchFamily="18" charset="2"/>
                <a:buChar char=""/>
                <a:defRPr sz="1600">
                  <a:solidFill>
                    <a:srgbClr val="404040"/>
                  </a:solidFill>
                  <a:latin typeface="Verdana" panose="020B0604030504040204" pitchFamily="34" charset="0"/>
                </a:defRPr>
              </a:lvl2pPr>
              <a:lvl3pPr marL="1143000" indent="-228600" eaLnBrk="0" hangingPunct="0">
                <a:spcBef>
                  <a:spcPct val="20000"/>
                </a:spcBef>
                <a:spcAft>
                  <a:spcPts val="600"/>
                </a:spcAft>
                <a:buClr>
                  <a:srgbClr val="404040"/>
                </a:buClr>
                <a:buFont typeface="Wingdings 2" panose="05020102010507070707" pitchFamily="18" charset="2"/>
                <a:buChar char=""/>
                <a:defRPr sz="1400">
                  <a:solidFill>
                    <a:srgbClr val="404040"/>
                  </a:solidFill>
                  <a:latin typeface="Verdana" panose="020B0604030504040204" pitchFamily="34" charset="0"/>
                </a:defRPr>
              </a:lvl3pPr>
              <a:lvl4pPr marL="16002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4pPr>
              <a:lvl5pPr marL="2057400" indent="-228600" eaLnBrk="0"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5pPr>
              <a:lvl6pPr marL="25146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6pPr>
              <a:lvl7pPr marL="29718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7pPr>
              <a:lvl8pPr marL="34290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8pPr>
              <a:lvl9pPr marL="3886200" indent="-228600" eaLnBrk="0" fontAlgn="base" hangingPunct="0">
                <a:spcBef>
                  <a:spcPct val="20000"/>
                </a:spcBef>
                <a:spcAft>
                  <a:spcPts val="600"/>
                </a:spcAft>
                <a:buClr>
                  <a:srgbClr val="404040"/>
                </a:buClr>
                <a:buFont typeface="Wingdings 2" panose="05020102010507070707" pitchFamily="18" charset="2"/>
                <a:buChar char=""/>
                <a:defRPr sz="1200">
                  <a:solidFill>
                    <a:srgbClr val="404040"/>
                  </a:solidFill>
                  <a:latin typeface="Verdana" panose="020B0604030504040204" pitchFamily="34" charset="0"/>
                </a:defRPr>
              </a:lvl9pPr>
            </a:lstStyle>
            <a:p>
              <a:pPr algn="ctr">
                <a:spcBef>
                  <a:spcPct val="0"/>
                </a:spcBef>
                <a:spcAft>
                  <a:spcPct val="0"/>
                </a:spcAft>
                <a:buClrTx/>
                <a:buFontTx/>
                <a:buNone/>
              </a:pPr>
              <a:r>
                <a:rPr lang="tr-TR" altLang="en-US">
                  <a:solidFill>
                    <a:schemeClr val="tx1"/>
                  </a:solidFill>
                  <a:latin typeface="Times New Roman" panose="02020603050405020304" pitchFamily="18" charset="0"/>
                </a:rPr>
                <a:t>Önlem al-</a:t>
              </a:r>
            </a:p>
            <a:p>
              <a:pPr algn="ctr">
                <a:spcBef>
                  <a:spcPct val="0"/>
                </a:spcBef>
                <a:spcAft>
                  <a:spcPct val="0"/>
                </a:spcAft>
                <a:buClrTx/>
                <a:buFontTx/>
                <a:buNone/>
              </a:pPr>
              <a:r>
                <a:rPr lang="tr-TR" altLang="en-US" sz="2000">
                  <a:solidFill>
                    <a:schemeClr val="tx1"/>
                  </a:solidFill>
                  <a:latin typeface="Times New Roman" panose="02020603050405020304" pitchFamily="18" charset="0"/>
                </a:rPr>
                <a:t>Değerlendir</a:t>
              </a:r>
              <a:endParaRPr lang="en-US" altLang="en-US" sz="2000">
                <a:solidFill>
                  <a:schemeClr val="tx1"/>
                </a:solidFill>
                <a:latin typeface="Times New Roman" panose="02020603050405020304" pitchFamily="18" charset="0"/>
              </a:endParaRPr>
            </a:p>
          </p:txBody>
        </p:sp>
      </p:grpSp>
      <p:graphicFrame>
        <p:nvGraphicFramePr>
          <p:cNvPr id="14" name="Table 13"/>
          <p:cNvGraphicFramePr>
            <a:graphicFrameLocks noGrp="1"/>
          </p:cNvGraphicFramePr>
          <p:nvPr>
            <p:extLst>
              <p:ext uri="{D42A27DB-BD31-4B8C-83A1-F6EECF244321}">
                <p14:modId xmlns:p14="http://schemas.microsoft.com/office/powerpoint/2010/main" val="1987193573"/>
              </p:ext>
            </p:extLst>
          </p:nvPr>
        </p:nvGraphicFramePr>
        <p:xfrm>
          <a:off x="791221" y="1276655"/>
          <a:ext cx="8712969" cy="1926689"/>
        </p:xfrm>
        <a:graphic>
          <a:graphicData uri="http://schemas.openxmlformats.org/drawingml/2006/table">
            <a:tbl>
              <a:tblPr>
                <a:tableStyleId>{5C22544A-7EE6-4342-B048-85BDC9FD1C3A}</a:tableStyleId>
              </a:tblPr>
              <a:tblGrid>
                <a:gridCol w="8712969">
                  <a:extLst>
                    <a:ext uri="{9D8B030D-6E8A-4147-A177-3AD203B41FA5}">
                      <a16:colId xmlns:a16="http://schemas.microsoft.com/office/drawing/2014/main" val="213306278"/>
                    </a:ext>
                  </a:extLst>
                </a:gridCol>
              </a:tblGrid>
              <a:tr h="456890">
                <a:tc>
                  <a:txBody>
                    <a:bodyPr/>
                    <a:lstStyle/>
                    <a:p>
                      <a:pPr algn="l" fontAlgn="b"/>
                      <a:r>
                        <a:rPr lang="en-US" sz="1200" u="none" strike="noStrike" dirty="0" err="1">
                          <a:effectLst/>
                        </a:rPr>
                        <a:t>Yanıtınız</a:t>
                      </a:r>
                      <a:r>
                        <a:rPr lang="en-US" sz="1200" u="none" strike="noStrike" dirty="0">
                          <a:effectLst/>
                        </a:rPr>
                        <a:t> </a:t>
                      </a:r>
                      <a:r>
                        <a:rPr lang="en-US" sz="1200" u="none" strike="noStrike" dirty="0" err="1">
                          <a:effectLst/>
                        </a:rPr>
                        <a:t>olumlu</a:t>
                      </a:r>
                      <a:r>
                        <a:rPr lang="en-US" sz="1200" u="none" strike="noStrike" dirty="0">
                          <a:effectLst/>
                        </a:rPr>
                        <a:t> </a:t>
                      </a:r>
                      <a:r>
                        <a:rPr lang="en-US" sz="1200" u="none" strike="noStrike" dirty="0" err="1">
                          <a:effectLst/>
                        </a:rPr>
                        <a:t>ise</a:t>
                      </a:r>
                      <a:r>
                        <a:rPr lang="en-US" sz="1200" u="none" strike="noStrike" dirty="0">
                          <a:effectLst/>
                        </a:rPr>
                        <a:t> </a:t>
                      </a:r>
                      <a:r>
                        <a:rPr lang="en-US" sz="1200" u="none" strike="noStrike" dirty="0" err="1">
                          <a:effectLst/>
                        </a:rPr>
                        <a:t>bilgi</a:t>
                      </a:r>
                      <a:r>
                        <a:rPr lang="en-US" sz="1200" u="none" strike="noStrike" dirty="0">
                          <a:effectLst/>
                        </a:rPr>
                        <a:t> </a:t>
                      </a:r>
                      <a:r>
                        <a:rPr lang="en-US" sz="1200" u="none" strike="noStrike" dirty="0" err="1">
                          <a:effectLst/>
                        </a:rPr>
                        <a:t>veren</a:t>
                      </a:r>
                      <a:r>
                        <a:rPr lang="en-US" sz="1200" u="none" strike="noStrike" dirty="0">
                          <a:effectLst/>
                        </a:rPr>
                        <a:t> </a:t>
                      </a:r>
                      <a:r>
                        <a:rPr lang="en-US" sz="1200" u="none" strike="noStrike" dirty="0" err="1">
                          <a:effectLst/>
                        </a:rPr>
                        <a:t>bağlantıyı</a:t>
                      </a:r>
                      <a:r>
                        <a:rPr lang="en-US" sz="1200" u="none" strike="noStrike" dirty="0">
                          <a:effectLst/>
                        </a:rPr>
                        <a:t> </a:t>
                      </a:r>
                      <a:r>
                        <a:rPr lang="en-US" sz="1200" u="none" strike="noStrike" dirty="0" err="1">
                          <a:effectLst/>
                        </a:rPr>
                        <a:t>belirtiniz</a:t>
                      </a:r>
                      <a:r>
                        <a:rPr lang="en-US" sz="1200" u="none" strike="noStrike" dirty="0">
                          <a:effectLst/>
                        </a:rPr>
                        <a:t> (URL, </a:t>
                      </a:r>
                      <a:r>
                        <a:rPr lang="en-US" sz="1200" u="none" strike="noStrike" dirty="0" err="1">
                          <a:effectLst/>
                        </a:rPr>
                        <a:t>dosya</a:t>
                      </a:r>
                      <a:r>
                        <a:rPr lang="en-US" sz="1200" u="none" strike="noStrike" dirty="0">
                          <a:effectLst/>
                        </a:rPr>
                        <a:t> no vb. </a:t>
                      </a:r>
                      <a:r>
                        <a:rPr lang="en-US" sz="1200" u="none" strike="noStrike" dirty="0" err="1">
                          <a:effectLst/>
                        </a:rPr>
                        <a:t>bağlantılar</a:t>
                      </a:r>
                      <a:r>
                        <a:rPr lang="en-US" sz="1200" u="none" strike="noStrike" dirty="0">
                          <a:effectLst/>
                        </a:rPr>
                        <a:t>) </a:t>
                      </a:r>
                      <a:r>
                        <a:rPr lang="en-US" sz="1200" u="none" strike="noStrike" dirty="0" err="1">
                          <a:effectLst/>
                        </a:rPr>
                        <a:t>ve</a:t>
                      </a:r>
                      <a:r>
                        <a:rPr lang="en-US" sz="1200" u="none" strike="noStrike" dirty="0">
                          <a:effectLst/>
                        </a:rPr>
                        <a:t> </a:t>
                      </a:r>
                      <a:r>
                        <a:rPr lang="en-US" sz="1200" u="none" strike="noStrike" dirty="0" err="1">
                          <a:effectLst/>
                        </a:rPr>
                        <a:t>içeriğini</a:t>
                      </a:r>
                      <a:r>
                        <a:rPr lang="en-US" sz="1200" u="none" strike="noStrike" dirty="0">
                          <a:effectLst/>
                        </a:rPr>
                        <a:t> </a:t>
                      </a:r>
                      <a:r>
                        <a:rPr lang="en-US" sz="1200" u="none" strike="noStrike" dirty="0" err="1">
                          <a:effectLst/>
                        </a:rPr>
                        <a:t>kısaca</a:t>
                      </a:r>
                      <a:r>
                        <a:rPr lang="en-US" sz="1200" u="none" strike="noStrike" dirty="0">
                          <a:effectLst/>
                        </a:rPr>
                        <a:t> </a:t>
                      </a:r>
                      <a:r>
                        <a:rPr lang="en-US" sz="1200" u="none" strike="noStrike" dirty="0" err="1">
                          <a:effectLst/>
                        </a:rPr>
                        <a:t>özetleyiniz</a:t>
                      </a:r>
                      <a:r>
                        <a:rPr lang="en-US" sz="1200" u="none" strike="noStrike" dirty="0">
                          <a:effectLst/>
                        </a:rPr>
                        <a:t>.</a:t>
                      </a:r>
                      <a:endParaRPr lang="en-US" sz="1200" b="0" i="0" u="none" strike="noStrike" dirty="0">
                        <a:solidFill>
                          <a:srgbClr val="000000"/>
                        </a:solidFill>
                        <a:effectLst/>
                        <a:latin typeface="Times New Roman" panose="02020603050405020304" pitchFamily="18" charset="0"/>
                      </a:endParaRPr>
                    </a:p>
                  </a:txBody>
                  <a:tcPr marL="4308" marR="4308" marT="4308" marB="0" anchor="ctr"/>
                </a:tc>
                <a:extLst>
                  <a:ext uri="{0D108BD9-81ED-4DB2-BD59-A6C34878D82A}">
                    <a16:rowId xmlns:a16="http://schemas.microsoft.com/office/drawing/2014/main" val="1920311258"/>
                  </a:ext>
                </a:extLst>
              </a:tr>
              <a:tr h="349171">
                <a:tc>
                  <a:txBody>
                    <a:bodyPr/>
                    <a:lstStyle/>
                    <a:p>
                      <a:pPr algn="l" fontAlgn="b"/>
                      <a:r>
                        <a:rPr lang="en-US" sz="1200" u="none" strike="noStrike" dirty="0" err="1">
                          <a:effectLst/>
                        </a:rPr>
                        <a:t>Yanıtınız</a:t>
                      </a:r>
                      <a:r>
                        <a:rPr lang="en-US" sz="1200" u="none" strike="noStrike" dirty="0">
                          <a:effectLst/>
                        </a:rPr>
                        <a:t> </a:t>
                      </a:r>
                      <a:r>
                        <a:rPr lang="en-US" sz="1200" u="none" strike="noStrike" dirty="0" err="1">
                          <a:effectLst/>
                        </a:rPr>
                        <a:t>olumlu</a:t>
                      </a:r>
                      <a:r>
                        <a:rPr lang="en-US" sz="1200" u="none" strike="noStrike" dirty="0">
                          <a:effectLst/>
                        </a:rPr>
                        <a:t> </a:t>
                      </a:r>
                      <a:r>
                        <a:rPr lang="en-US" sz="1200" u="none" strike="noStrike" dirty="0" err="1">
                          <a:effectLst/>
                        </a:rPr>
                        <a:t>ise</a:t>
                      </a:r>
                      <a:r>
                        <a:rPr lang="en-US" sz="1200" u="none" strike="noStrike" dirty="0">
                          <a:effectLst/>
                        </a:rPr>
                        <a:t> </a:t>
                      </a:r>
                      <a:r>
                        <a:rPr lang="en-US" sz="1400" b="1" u="none" strike="noStrike" dirty="0" err="1">
                          <a:effectLst/>
                        </a:rPr>
                        <a:t>planlama</a:t>
                      </a:r>
                      <a:r>
                        <a:rPr lang="en-US" sz="1200" u="none" strike="noStrike" dirty="0">
                          <a:effectLst/>
                        </a:rPr>
                        <a:t> </a:t>
                      </a:r>
                      <a:r>
                        <a:rPr lang="en-US" sz="1200" u="none" strike="noStrike" dirty="0" err="1">
                          <a:effectLst/>
                        </a:rPr>
                        <a:t>kayıtlarınıza</a:t>
                      </a:r>
                      <a:r>
                        <a:rPr lang="en-US" sz="1200" u="none" strike="noStrike" dirty="0">
                          <a:effectLst/>
                        </a:rPr>
                        <a:t> </a:t>
                      </a:r>
                      <a:r>
                        <a:rPr lang="en-US" sz="1200" u="none" strike="noStrike" dirty="0" err="1">
                          <a:effectLst/>
                        </a:rPr>
                        <a:t>erişimi</a:t>
                      </a:r>
                      <a:r>
                        <a:rPr lang="en-US" sz="1200" u="none" strike="noStrike" dirty="0">
                          <a:effectLst/>
                        </a:rPr>
                        <a:t> </a:t>
                      </a:r>
                      <a:r>
                        <a:rPr lang="en-US" sz="1200" u="none" strike="noStrike" dirty="0" err="1">
                          <a:effectLst/>
                        </a:rPr>
                        <a:t>gösteren</a:t>
                      </a:r>
                      <a:r>
                        <a:rPr lang="en-US" sz="1200" u="none" strike="noStrike" dirty="0">
                          <a:effectLst/>
                        </a:rPr>
                        <a:t> </a:t>
                      </a:r>
                      <a:r>
                        <a:rPr lang="en-US" sz="1200" u="none" strike="noStrike" dirty="0" err="1">
                          <a:effectLst/>
                        </a:rPr>
                        <a:t>bağlantı</a:t>
                      </a:r>
                      <a:r>
                        <a:rPr lang="en-US" sz="1200" u="none" strike="noStrike" dirty="0">
                          <a:effectLst/>
                        </a:rPr>
                        <a:t>/</a:t>
                      </a:r>
                      <a:r>
                        <a:rPr lang="en-US" sz="1200" u="none" strike="noStrike" dirty="0" err="1">
                          <a:effectLst/>
                        </a:rPr>
                        <a:t>ları</a:t>
                      </a:r>
                      <a:r>
                        <a:rPr lang="en-US" sz="1200" u="none" strike="noStrike" dirty="0">
                          <a:effectLst/>
                        </a:rPr>
                        <a:t> </a:t>
                      </a:r>
                      <a:r>
                        <a:rPr lang="en-US" sz="1200" u="none" strike="noStrike" dirty="0" err="1">
                          <a:effectLst/>
                        </a:rPr>
                        <a:t>belirtiniz</a:t>
                      </a:r>
                      <a:r>
                        <a:rPr lang="en-US" sz="1200" u="none" strike="noStrike" dirty="0">
                          <a:effectLst/>
                        </a:rPr>
                        <a:t> (URL, </a:t>
                      </a:r>
                      <a:r>
                        <a:rPr lang="en-US" sz="1200" u="none" strike="noStrike" dirty="0" err="1">
                          <a:effectLst/>
                        </a:rPr>
                        <a:t>dosya</a:t>
                      </a:r>
                      <a:r>
                        <a:rPr lang="en-US" sz="1200" u="none" strike="noStrike" dirty="0">
                          <a:effectLst/>
                        </a:rPr>
                        <a:t> no vb. </a:t>
                      </a:r>
                      <a:r>
                        <a:rPr lang="en-US" sz="1200" u="none" strike="noStrike" dirty="0" err="1">
                          <a:effectLst/>
                        </a:rPr>
                        <a:t>bağlantılar</a:t>
                      </a:r>
                      <a:r>
                        <a:rPr lang="en-US" sz="1200" u="none" strike="noStrike" dirty="0">
                          <a:effectLst/>
                        </a:rPr>
                        <a:t>)</a:t>
                      </a:r>
                      <a:endParaRPr lang="en-US" sz="1200" b="0" i="0" u="none" strike="noStrike" dirty="0">
                        <a:solidFill>
                          <a:srgbClr val="000000"/>
                        </a:solidFill>
                        <a:effectLst/>
                        <a:latin typeface="Times New Roman" panose="02020603050405020304" pitchFamily="18" charset="0"/>
                      </a:endParaRPr>
                    </a:p>
                  </a:txBody>
                  <a:tcPr marL="4308" marR="4308" marT="4308" marB="0" anchor="ctr"/>
                </a:tc>
                <a:extLst>
                  <a:ext uri="{0D108BD9-81ED-4DB2-BD59-A6C34878D82A}">
                    <a16:rowId xmlns:a16="http://schemas.microsoft.com/office/drawing/2014/main" val="2827763645"/>
                  </a:ext>
                </a:extLst>
              </a:tr>
              <a:tr h="360040">
                <a:tc>
                  <a:txBody>
                    <a:bodyPr/>
                    <a:lstStyle/>
                    <a:p>
                      <a:pPr algn="l" fontAlgn="b"/>
                      <a:r>
                        <a:rPr lang="en-US" sz="1200" u="none" strike="noStrike" dirty="0" err="1">
                          <a:effectLst/>
                        </a:rPr>
                        <a:t>Yanıtınız</a:t>
                      </a:r>
                      <a:r>
                        <a:rPr lang="en-US" sz="1200" u="none" strike="noStrike" dirty="0">
                          <a:effectLst/>
                        </a:rPr>
                        <a:t> </a:t>
                      </a:r>
                      <a:r>
                        <a:rPr lang="en-US" sz="1200" u="none" strike="noStrike" dirty="0" err="1">
                          <a:effectLst/>
                        </a:rPr>
                        <a:t>olumlu</a:t>
                      </a:r>
                      <a:r>
                        <a:rPr lang="en-US" sz="1200" u="none" strike="noStrike" dirty="0">
                          <a:effectLst/>
                        </a:rPr>
                        <a:t> </a:t>
                      </a:r>
                      <a:r>
                        <a:rPr lang="en-US" sz="1200" u="none" strike="noStrike" dirty="0" err="1">
                          <a:effectLst/>
                        </a:rPr>
                        <a:t>ise</a:t>
                      </a:r>
                      <a:r>
                        <a:rPr lang="en-US" sz="1200" u="none" strike="noStrike" dirty="0">
                          <a:effectLst/>
                        </a:rPr>
                        <a:t> </a:t>
                      </a:r>
                      <a:r>
                        <a:rPr lang="en-US" sz="1400" b="1" u="none" strike="noStrike" dirty="0" err="1">
                          <a:effectLst/>
                        </a:rPr>
                        <a:t>uygulama</a:t>
                      </a:r>
                      <a:r>
                        <a:rPr lang="en-US" sz="1200" u="none" strike="noStrike" dirty="0">
                          <a:effectLst/>
                        </a:rPr>
                        <a:t> </a:t>
                      </a:r>
                      <a:r>
                        <a:rPr lang="en-US" sz="1200" u="none" strike="noStrike" dirty="0" err="1">
                          <a:effectLst/>
                        </a:rPr>
                        <a:t>kayıtlarınıza</a:t>
                      </a:r>
                      <a:r>
                        <a:rPr lang="en-US" sz="1200" u="none" strike="noStrike" dirty="0">
                          <a:effectLst/>
                        </a:rPr>
                        <a:t> </a:t>
                      </a:r>
                      <a:r>
                        <a:rPr lang="en-US" sz="1200" u="none" strike="noStrike" dirty="0" err="1">
                          <a:effectLst/>
                        </a:rPr>
                        <a:t>erişimi</a:t>
                      </a:r>
                      <a:r>
                        <a:rPr lang="en-US" sz="1200" u="none" strike="noStrike" dirty="0">
                          <a:effectLst/>
                        </a:rPr>
                        <a:t> </a:t>
                      </a:r>
                      <a:r>
                        <a:rPr lang="en-US" sz="1200" u="none" strike="noStrike" dirty="0" err="1">
                          <a:effectLst/>
                        </a:rPr>
                        <a:t>gösteren</a:t>
                      </a:r>
                      <a:r>
                        <a:rPr lang="en-US" sz="1200" u="none" strike="noStrike" dirty="0">
                          <a:effectLst/>
                        </a:rPr>
                        <a:t> </a:t>
                      </a:r>
                      <a:r>
                        <a:rPr lang="en-US" sz="1200" u="none" strike="noStrike" dirty="0" err="1">
                          <a:effectLst/>
                        </a:rPr>
                        <a:t>bağlantı</a:t>
                      </a:r>
                      <a:r>
                        <a:rPr lang="en-US" sz="1200" u="none" strike="noStrike" dirty="0">
                          <a:effectLst/>
                        </a:rPr>
                        <a:t>/</a:t>
                      </a:r>
                      <a:r>
                        <a:rPr lang="en-US" sz="1200" u="none" strike="noStrike" dirty="0" err="1">
                          <a:effectLst/>
                        </a:rPr>
                        <a:t>ları</a:t>
                      </a:r>
                      <a:r>
                        <a:rPr lang="en-US" sz="1200" u="none" strike="noStrike" dirty="0">
                          <a:effectLst/>
                        </a:rPr>
                        <a:t> </a:t>
                      </a:r>
                      <a:r>
                        <a:rPr lang="en-US" sz="1200" u="none" strike="noStrike" dirty="0" err="1">
                          <a:effectLst/>
                        </a:rPr>
                        <a:t>belirtiniz</a:t>
                      </a:r>
                      <a:r>
                        <a:rPr lang="en-US" sz="1200" u="none" strike="noStrike" dirty="0">
                          <a:effectLst/>
                        </a:rPr>
                        <a:t> (URL, </a:t>
                      </a:r>
                      <a:r>
                        <a:rPr lang="en-US" sz="1200" u="none" strike="noStrike" dirty="0" err="1">
                          <a:effectLst/>
                        </a:rPr>
                        <a:t>dosya</a:t>
                      </a:r>
                      <a:r>
                        <a:rPr lang="en-US" sz="1200" u="none" strike="noStrike" dirty="0">
                          <a:effectLst/>
                        </a:rPr>
                        <a:t> no vb. </a:t>
                      </a:r>
                      <a:r>
                        <a:rPr lang="en-US" sz="1200" u="none" strike="noStrike" dirty="0" err="1">
                          <a:effectLst/>
                        </a:rPr>
                        <a:t>bağlantılar</a:t>
                      </a:r>
                      <a:r>
                        <a:rPr lang="en-US" sz="1200" u="none" strike="noStrike" dirty="0">
                          <a:effectLst/>
                        </a:rPr>
                        <a:t>)</a:t>
                      </a:r>
                      <a:endParaRPr lang="en-US" sz="1200" b="0" i="0" u="none" strike="noStrike" dirty="0">
                        <a:solidFill>
                          <a:srgbClr val="000000"/>
                        </a:solidFill>
                        <a:effectLst/>
                        <a:latin typeface="Times New Roman" panose="02020603050405020304" pitchFamily="18" charset="0"/>
                      </a:endParaRPr>
                    </a:p>
                  </a:txBody>
                  <a:tcPr marL="4308" marR="4308" marT="4308" marB="0" anchor="ctr"/>
                </a:tc>
                <a:extLst>
                  <a:ext uri="{0D108BD9-81ED-4DB2-BD59-A6C34878D82A}">
                    <a16:rowId xmlns:a16="http://schemas.microsoft.com/office/drawing/2014/main" val="1407203190"/>
                  </a:ext>
                </a:extLst>
              </a:tr>
              <a:tr h="360040">
                <a:tc>
                  <a:txBody>
                    <a:bodyPr/>
                    <a:lstStyle/>
                    <a:p>
                      <a:pPr algn="l" fontAlgn="b"/>
                      <a:r>
                        <a:rPr lang="en-US" sz="1200" u="none" strike="noStrike" dirty="0" err="1">
                          <a:effectLst/>
                        </a:rPr>
                        <a:t>Yanıtınız</a:t>
                      </a:r>
                      <a:r>
                        <a:rPr lang="en-US" sz="1200" u="none" strike="noStrike" dirty="0">
                          <a:effectLst/>
                        </a:rPr>
                        <a:t> </a:t>
                      </a:r>
                      <a:r>
                        <a:rPr lang="en-US" sz="1200" u="none" strike="noStrike" dirty="0" err="1">
                          <a:effectLst/>
                        </a:rPr>
                        <a:t>olumlu</a:t>
                      </a:r>
                      <a:r>
                        <a:rPr lang="en-US" sz="1200" u="none" strike="noStrike" dirty="0">
                          <a:effectLst/>
                        </a:rPr>
                        <a:t> </a:t>
                      </a:r>
                      <a:r>
                        <a:rPr lang="en-US" sz="1200" u="none" strike="noStrike" dirty="0" err="1">
                          <a:effectLst/>
                        </a:rPr>
                        <a:t>ise</a:t>
                      </a:r>
                      <a:r>
                        <a:rPr lang="en-US" sz="1200" u="none" strike="noStrike" dirty="0">
                          <a:effectLst/>
                        </a:rPr>
                        <a:t> </a:t>
                      </a:r>
                      <a:r>
                        <a:rPr lang="en-US" sz="1400" b="1" u="none" strike="noStrike" dirty="0" err="1">
                          <a:effectLst/>
                        </a:rPr>
                        <a:t>değerlendirme</a:t>
                      </a:r>
                      <a:r>
                        <a:rPr lang="en-US" sz="1200" u="none" strike="noStrike" dirty="0">
                          <a:effectLst/>
                        </a:rPr>
                        <a:t> </a:t>
                      </a:r>
                      <a:r>
                        <a:rPr lang="en-US" sz="1200" u="none" strike="noStrike" dirty="0" err="1">
                          <a:effectLst/>
                        </a:rPr>
                        <a:t>kayıtlarınıza</a:t>
                      </a:r>
                      <a:r>
                        <a:rPr lang="en-US" sz="1200" u="none" strike="noStrike" dirty="0">
                          <a:effectLst/>
                        </a:rPr>
                        <a:t> </a:t>
                      </a:r>
                      <a:r>
                        <a:rPr lang="en-US" sz="1200" u="none" strike="noStrike" dirty="0" err="1">
                          <a:effectLst/>
                        </a:rPr>
                        <a:t>erişimi</a:t>
                      </a:r>
                      <a:r>
                        <a:rPr lang="en-US" sz="1200" u="none" strike="noStrike" dirty="0">
                          <a:effectLst/>
                        </a:rPr>
                        <a:t> </a:t>
                      </a:r>
                      <a:r>
                        <a:rPr lang="en-US" sz="1200" u="none" strike="noStrike" dirty="0" err="1">
                          <a:effectLst/>
                        </a:rPr>
                        <a:t>gösteren</a:t>
                      </a:r>
                      <a:r>
                        <a:rPr lang="en-US" sz="1200" u="none" strike="noStrike" dirty="0">
                          <a:effectLst/>
                        </a:rPr>
                        <a:t> </a:t>
                      </a:r>
                      <a:r>
                        <a:rPr lang="en-US" sz="1200" u="none" strike="noStrike" dirty="0" err="1">
                          <a:effectLst/>
                        </a:rPr>
                        <a:t>bağlantı</a:t>
                      </a:r>
                      <a:r>
                        <a:rPr lang="en-US" sz="1200" u="none" strike="noStrike" dirty="0">
                          <a:effectLst/>
                        </a:rPr>
                        <a:t>/</a:t>
                      </a:r>
                      <a:r>
                        <a:rPr lang="en-US" sz="1200" u="none" strike="noStrike" dirty="0" err="1">
                          <a:effectLst/>
                        </a:rPr>
                        <a:t>ları</a:t>
                      </a:r>
                      <a:r>
                        <a:rPr lang="en-US" sz="1200" u="none" strike="noStrike" dirty="0">
                          <a:effectLst/>
                        </a:rPr>
                        <a:t> </a:t>
                      </a:r>
                      <a:r>
                        <a:rPr lang="en-US" sz="1200" u="none" strike="noStrike" dirty="0" err="1">
                          <a:effectLst/>
                        </a:rPr>
                        <a:t>belirtiniz</a:t>
                      </a:r>
                      <a:r>
                        <a:rPr lang="en-US" sz="1200" u="none" strike="noStrike" dirty="0">
                          <a:effectLst/>
                        </a:rPr>
                        <a:t> (URL, </a:t>
                      </a:r>
                      <a:r>
                        <a:rPr lang="en-US" sz="1200" u="none" strike="noStrike" dirty="0" err="1">
                          <a:effectLst/>
                        </a:rPr>
                        <a:t>dosya</a:t>
                      </a:r>
                      <a:r>
                        <a:rPr lang="en-US" sz="1200" u="none" strike="noStrike" dirty="0">
                          <a:effectLst/>
                        </a:rPr>
                        <a:t> no vb. </a:t>
                      </a:r>
                      <a:r>
                        <a:rPr lang="en-US" sz="1200" u="none" strike="noStrike" dirty="0" err="1">
                          <a:effectLst/>
                        </a:rPr>
                        <a:t>bağlantılar</a:t>
                      </a:r>
                      <a:r>
                        <a:rPr lang="en-US" sz="1200" u="none" strike="noStrike" dirty="0">
                          <a:effectLst/>
                        </a:rPr>
                        <a:t>)</a:t>
                      </a:r>
                      <a:endParaRPr lang="en-US" sz="1200" b="0" i="0" u="none" strike="noStrike" dirty="0">
                        <a:solidFill>
                          <a:srgbClr val="000000"/>
                        </a:solidFill>
                        <a:effectLst/>
                        <a:latin typeface="Times New Roman" panose="02020603050405020304" pitchFamily="18" charset="0"/>
                      </a:endParaRPr>
                    </a:p>
                  </a:txBody>
                  <a:tcPr marL="4308" marR="4308" marT="4308" marB="0" anchor="ctr"/>
                </a:tc>
                <a:extLst>
                  <a:ext uri="{0D108BD9-81ED-4DB2-BD59-A6C34878D82A}">
                    <a16:rowId xmlns:a16="http://schemas.microsoft.com/office/drawing/2014/main" val="1211231312"/>
                  </a:ext>
                </a:extLst>
              </a:tr>
              <a:tr h="288032">
                <a:tc>
                  <a:txBody>
                    <a:bodyPr/>
                    <a:lstStyle/>
                    <a:p>
                      <a:pPr algn="l" fontAlgn="b"/>
                      <a:r>
                        <a:rPr lang="en-US" sz="1200" u="none" strike="noStrike" dirty="0" err="1">
                          <a:effectLst/>
                        </a:rPr>
                        <a:t>Yanıtınız</a:t>
                      </a:r>
                      <a:r>
                        <a:rPr lang="en-US" sz="1200" u="none" strike="noStrike" dirty="0">
                          <a:effectLst/>
                        </a:rPr>
                        <a:t> </a:t>
                      </a:r>
                      <a:r>
                        <a:rPr lang="en-US" sz="1200" u="none" strike="noStrike" dirty="0" err="1">
                          <a:effectLst/>
                        </a:rPr>
                        <a:t>olumlu</a:t>
                      </a:r>
                      <a:r>
                        <a:rPr lang="en-US" sz="1200" u="none" strike="noStrike" dirty="0">
                          <a:effectLst/>
                        </a:rPr>
                        <a:t> </a:t>
                      </a:r>
                      <a:r>
                        <a:rPr lang="en-US" sz="1200" u="none" strike="noStrike" dirty="0" err="1">
                          <a:effectLst/>
                        </a:rPr>
                        <a:t>ise</a:t>
                      </a:r>
                      <a:r>
                        <a:rPr lang="en-US" sz="1200" u="none" strike="noStrike" dirty="0">
                          <a:effectLst/>
                        </a:rPr>
                        <a:t> </a:t>
                      </a:r>
                      <a:r>
                        <a:rPr lang="en-US" sz="1400" b="1" u="none" strike="noStrike" dirty="0" err="1">
                          <a:effectLst/>
                        </a:rPr>
                        <a:t>sürekli</a:t>
                      </a:r>
                      <a:r>
                        <a:rPr lang="en-US" sz="1400" b="1" u="none" strike="noStrike" dirty="0">
                          <a:effectLst/>
                        </a:rPr>
                        <a:t> </a:t>
                      </a:r>
                      <a:r>
                        <a:rPr lang="en-US" sz="1400" b="1" u="none" strike="noStrike" dirty="0" err="1">
                          <a:effectLst/>
                        </a:rPr>
                        <a:t>iyileştirici</a:t>
                      </a:r>
                      <a:r>
                        <a:rPr lang="en-US" sz="1400" b="1" u="none" strike="noStrike" dirty="0">
                          <a:effectLst/>
                        </a:rPr>
                        <a:t> </a:t>
                      </a:r>
                      <a:r>
                        <a:rPr lang="en-US" sz="1200" u="none" strike="noStrike" dirty="0">
                          <a:effectLst/>
                        </a:rPr>
                        <a:t>(</a:t>
                      </a:r>
                      <a:r>
                        <a:rPr lang="en-US" sz="1200" u="none" strike="noStrike" dirty="0" err="1">
                          <a:effectLst/>
                        </a:rPr>
                        <a:t>düzeltici</a:t>
                      </a:r>
                      <a:r>
                        <a:rPr lang="en-US" sz="1200" u="none" strike="noStrike" dirty="0">
                          <a:effectLst/>
                        </a:rPr>
                        <a:t>/</a:t>
                      </a:r>
                      <a:r>
                        <a:rPr lang="en-US" sz="1200" u="none" strike="noStrike" dirty="0" err="1">
                          <a:effectLst/>
                        </a:rPr>
                        <a:t>önleyici</a:t>
                      </a:r>
                      <a:r>
                        <a:rPr lang="en-US" sz="1200" u="none" strike="noStrike" dirty="0">
                          <a:effectLst/>
                        </a:rPr>
                        <a:t> </a:t>
                      </a:r>
                      <a:r>
                        <a:rPr lang="en-US" sz="1200" u="none" strike="noStrike" dirty="0" err="1">
                          <a:effectLst/>
                        </a:rPr>
                        <a:t>eylem</a:t>
                      </a:r>
                      <a:r>
                        <a:rPr lang="en-US" sz="1200" u="none" strike="noStrike" dirty="0">
                          <a:effectLst/>
                        </a:rPr>
                        <a:t>) </a:t>
                      </a:r>
                      <a:r>
                        <a:rPr lang="en-US" sz="1200" u="none" strike="noStrike" dirty="0" err="1">
                          <a:effectLst/>
                        </a:rPr>
                        <a:t>kayıtlarınıza</a:t>
                      </a:r>
                      <a:r>
                        <a:rPr lang="en-US" sz="1200" u="none" strike="noStrike" dirty="0">
                          <a:effectLst/>
                        </a:rPr>
                        <a:t> </a:t>
                      </a:r>
                      <a:r>
                        <a:rPr lang="en-US" sz="1200" u="none" strike="noStrike" dirty="0" err="1">
                          <a:effectLst/>
                        </a:rPr>
                        <a:t>erişimi</a:t>
                      </a:r>
                      <a:r>
                        <a:rPr lang="en-US" sz="1200" u="none" strike="noStrike" dirty="0">
                          <a:effectLst/>
                        </a:rPr>
                        <a:t> </a:t>
                      </a:r>
                      <a:r>
                        <a:rPr lang="en-US" sz="1200" u="none" strike="noStrike" dirty="0" err="1">
                          <a:effectLst/>
                        </a:rPr>
                        <a:t>gösteren</a:t>
                      </a:r>
                      <a:r>
                        <a:rPr lang="en-US" sz="1200" u="none" strike="noStrike" dirty="0">
                          <a:effectLst/>
                        </a:rPr>
                        <a:t> </a:t>
                      </a:r>
                      <a:r>
                        <a:rPr lang="en-US" sz="1200" u="none" strike="noStrike" dirty="0" err="1">
                          <a:effectLst/>
                        </a:rPr>
                        <a:t>bağlantı</a:t>
                      </a:r>
                      <a:r>
                        <a:rPr lang="en-US" sz="1200" u="none" strike="noStrike" dirty="0">
                          <a:effectLst/>
                        </a:rPr>
                        <a:t>/</a:t>
                      </a:r>
                      <a:r>
                        <a:rPr lang="en-US" sz="1200" u="none" strike="noStrike" dirty="0" err="1">
                          <a:effectLst/>
                        </a:rPr>
                        <a:t>ları</a:t>
                      </a:r>
                      <a:r>
                        <a:rPr lang="en-US" sz="1200" u="none" strike="noStrike" dirty="0">
                          <a:effectLst/>
                        </a:rPr>
                        <a:t> </a:t>
                      </a:r>
                      <a:r>
                        <a:rPr lang="en-US" sz="1200" u="none" strike="noStrike" dirty="0" err="1">
                          <a:effectLst/>
                        </a:rPr>
                        <a:t>belirtiniz</a:t>
                      </a:r>
                      <a:r>
                        <a:rPr lang="en-US" sz="1200" u="none" strike="noStrike" dirty="0">
                          <a:effectLst/>
                        </a:rPr>
                        <a:t> (URL, </a:t>
                      </a:r>
                      <a:r>
                        <a:rPr lang="en-US" sz="1200" u="none" strike="noStrike" dirty="0" err="1">
                          <a:effectLst/>
                        </a:rPr>
                        <a:t>dosya</a:t>
                      </a:r>
                      <a:r>
                        <a:rPr lang="en-US" sz="1200" u="none" strike="noStrike" dirty="0">
                          <a:effectLst/>
                        </a:rPr>
                        <a:t> no vb. </a:t>
                      </a:r>
                      <a:r>
                        <a:rPr lang="en-US" sz="1200" u="none" strike="noStrike" dirty="0" err="1">
                          <a:effectLst/>
                        </a:rPr>
                        <a:t>bağlantılar</a:t>
                      </a:r>
                      <a:r>
                        <a:rPr lang="en-US" sz="1200" u="none" strike="noStrike" dirty="0">
                          <a:effectLst/>
                        </a:rPr>
                        <a:t>)</a:t>
                      </a:r>
                      <a:endParaRPr lang="en-US" sz="1200" b="0" i="0" u="none" strike="noStrike" dirty="0">
                        <a:solidFill>
                          <a:srgbClr val="000000"/>
                        </a:solidFill>
                        <a:effectLst/>
                        <a:latin typeface="Times New Roman" panose="02020603050405020304" pitchFamily="18" charset="0"/>
                      </a:endParaRPr>
                    </a:p>
                  </a:txBody>
                  <a:tcPr marL="4308" marR="4308" marT="4308" marB="0" anchor="ctr"/>
                </a:tc>
                <a:extLst>
                  <a:ext uri="{0D108BD9-81ED-4DB2-BD59-A6C34878D82A}">
                    <a16:rowId xmlns:a16="http://schemas.microsoft.com/office/drawing/2014/main" val="2959131997"/>
                  </a:ext>
                </a:extLst>
              </a:tr>
            </a:tbl>
          </a:graphicData>
        </a:graphic>
      </p:graphicFrame>
      <p:sp>
        <p:nvSpPr>
          <p:cNvPr id="15" name="Rectangle 2"/>
          <p:cNvSpPr txBox="1">
            <a:spLocks noChangeArrowheads="1"/>
          </p:cNvSpPr>
          <p:nvPr/>
        </p:nvSpPr>
        <p:spPr>
          <a:xfrm>
            <a:off x="174949" y="275736"/>
            <a:ext cx="9607996" cy="785813"/>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4000" b="0" kern="0" dirty="0" smtClean="0">
                <a:solidFill>
                  <a:srgbClr val="990000"/>
                </a:solidFill>
                <a:latin typeface="Comic Sans MS" panose="030F0702030302020204" pitchFamily="66" charset="0"/>
              </a:rPr>
              <a:t>Sürekli iyileştirme yaklaşımı</a:t>
            </a:r>
            <a:endParaRPr lang="en-US" altLang="en-US" sz="2000" b="0" kern="0" dirty="0" smtClean="0">
              <a:solidFill>
                <a:srgbClr val="990000"/>
              </a:solidFill>
            </a:endParaRPr>
          </a:p>
        </p:txBody>
      </p:sp>
    </p:spTree>
    <p:extLst>
      <p:ext uri="{BB962C8B-B14F-4D97-AF65-F5344CB8AC3E}">
        <p14:creationId xmlns:p14="http://schemas.microsoft.com/office/powerpoint/2010/main" val="220678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11</a:t>
            </a:fld>
            <a:endParaRPr lang="en-US" altLang="en-US"/>
          </a:p>
        </p:txBody>
      </p:sp>
      <p:pic>
        <p:nvPicPr>
          <p:cNvPr id="4" name="Picture 3"/>
          <p:cNvPicPr>
            <a:picLocks noChangeAspect="1"/>
          </p:cNvPicPr>
          <p:nvPr/>
        </p:nvPicPr>
        <p:blipFill>
          <a:blip r:embed="rId2"/>
          <a:stretch>
            <a:fillRect/>
          </a:stretch>
        </p:blipFill>
        <p:spPr>
          <a:xfrm>
            <a:off x="1903140" y="1110227"/>
            <a:ext cx="6104923" cy="5366774"/>
          </a:xfrm>
          <a:prstGeom prst="rect">
            <a:avLst/>
          </a:prstGeom>
        </p:spPr>
      </p:pic>
      <p:sp>
        <p:nvSpPr>
          <p:cNvPr id="5" name="Rectangle 2"/>
          <p:cNvSpPr txBox="1">
            <a:spLocks noChangeArrowheads="1"/>
          </p:cNvSpPr>
          <p:nvPr/>
        </p:nvSpPr>
        <p:spPr>
          <a:xfrm>
            <a:off x="174949" y="275736"/>
            <a:ext cx="9607996" cy="785813"/>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3200" b="0" kern="0" dirty="0" smtClean="0">
                <a:solidFill>
                  <a:srgbClr val="990000"/>
                </a:solidFill>
                <a:latin typeface="Comic Sans MS" panose="030F0702030302020204" pitchFamily="66" charset="0"/>
              </a:rPr>
              <a:t>İç Değerlendirme Soruları Elektronik Ortamda</a:t>
            </a:r>
            <a:endParaRPr lang="en-US" altLang="en-US" sz="1600" b="0" kern="0" dirty="0" smtClean="0">
              <a:solidFill>
                <a:srgbClr val="990000"/>
              </a:solidFill>
            </a:endParaRPr>
          </a:p>
        </p:txBody>
      </p:sp>
      <p:sp>
        <p:nvSpPr>
          <p:cNvPr id="6" name="Oval 5"/>
          <p:cNvSpPr/>
          <p:nvPr/>
        </p:nvSpPr>
        <p:spPr bwMode="auto">
          <a:xfrm>
            <a:off x="1903140" y="878364"/>
            <a:ext cx="3240360" cy="606420"/>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406479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12</a:t>
            </a:fld>
            <a:endParaRPr lang="en-US" altLang="en-US"/>
          </a:p>
        </p:txBody>
      </p:sp>
      <p:pic>
        <p:nvPicPr>
          <p:cNvPr id="3" name="Picture 2"/>
          <p:cNvPicPr>
            <a:picLocks noChangeAspect="1"/>
          </p:cNvPicPr>
          <p:nvPr/>
        </p:nvPicPr>
        <p:blipFill>
          <a:blip r:embed="rId2"/>
          <a:stretch>
            <a:fillRect/>
          </a:stretch>
        </p:blipFill>
        <p:spPr>
          <a:xfrm>
            <a:off x="2983260" y="476672"/>
            <a:ext cx="4929657" cy="6070296"/>
          </a:xfrm>
          <a:prstGeom prst="rect">
            <a:avLst/>
          </a:prstGeom>
        </p:spPr>
      </p:pic>
    </p:spTree>
    <p:extLst>
      <p:ext uri="{BB962C8B-B14F-4D97-AF65-F5344CB8AC3E}">
        <p14:creationId xmlns:p14="http://schemas.microsoft.com/office/powerpoint/2010/main" val="27407641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961" y="1844824"/>
            <a:ext cx="8283102" cy="450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823020" y="248594"/>
            <a:ext cx="8740775" cy="1143000"/>
          </a:xfrm>
        </p:spPr>
        <p:txBody>
          <a:bodyPr/>
          <a:lstStyle/>
          <a:p>
            <a:pPr eaLnBrk="1" hangingPunct="1"/>
            <a:r>
              <a:rPr lang="tr-TR" sz="4000" dirty="0">
                <a:solidFill>
                  <a:srgbClr val="990000"/>
                </a:solidFill>
                <a:latin typeface="Comic Sans MS" panose="030F0702030302020204" pitchFamily="66" charset="0"/>
              </a:rPr>
              <a:t>Yükseköğretim Kurumu Süreçler</a:t>
            </a:r>
            <a:endParaRPr lang="en-US" sz="4000" dirty="0">
              <a:solidFill>
                <a:srgbClr val="990000"/>
              </a:solidFill>
              <a:latin typeface="Comic Sans MS" panose="030F0702030302020204" pitchFamily="66" charset="0"/>
            </a:endParaRPr>
          </a:p>
        </p:txBody>
      </p:sp>
      <p:sp>
        <p:nvSpPr>
          <p:cNvPr id="4" name="TextBox 3"/>
          <p:cNvSpPr txBox="1"/>
          <p:nvPr/>
        </p:nvSpPr>
        <p:spPr>
          <a:xfrm>
            <a:off x="8743900" y="6468343"/>
            <a:ext cx="1090363" cy="276999"/>
          </a:xfrm>
          <a:prstGeom prst="rect">
            <a:avLst/>
          </a:prstGeom>
          <a:noFill/>
        </p:spPr>
        <p:txBody>
          <a:bodyPr wrap="none" rtlCol="0">
            <a:spAutoFit/>
          </a:bodyPr>
          <a:lstStyle/>
          <a:p>
            <a:r>
              <a:rPr lang="tr-TR" sz="1200" b="0" dirty="0" smtClean="0"/>
              <a:t>YÖDEK, 2001</a:t>
            </a:r>
            <a:endParaRPr lang="en-US" sz="1200" b="0" dirty="0"/>
          </a:p>
        </p:txBody>
      </p:sp>
    </p:spTree>
    <p:extLst>
      <p:ext uri="{BB962C8B-B14F-4D97-AF65-F5344CB8AC3E}">
        <p14:creationId xmlns:p14="http://schemas.microsoft.com/office/powerpoint/2010/main" val="31215146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020" y="248594"/>
            <a:ext cx="8740775" cy="1143000"/>
          </a:xfrm>
        </p:spPr>
        <p:txBody>
          <a:bodyPr/>
          <a:lstStyle/>
          <a:p>
            <a:pPr eaLnBrk="1" hangingPunct="1"/>
            <a:r>
              <a:rPr lang="tr-TR" sz="3200" dirty="0" smtClean="0">
                <a:solidFill>
                  <a:srgbClr val="990000"/>
                </a:solidFill>
                <a:latin typeface="Comic Sans MS" panose="030F0702030302020204" pitchFamily="66" charset="0"/>
              </a:rPr>
              <a:t>Kalite Geliştirme Ana </a:t>
            </a:r>
            <a:r>
              <a:rPr lang="tr-TR" sz="3200" dirty="0">
                <a:solidFill>
                  <a:srgbClr val="990000"/>
                </a:solidFill>
                <a:latin typeface="Comic Sans MS" panose="030F0702030302020204" pitchFamily="66" charset="0"/>
              </a:rPr>
              <a:t>süreç </a:t>
            </a:r>
            <a:r>
              <a:rPr lang="tr-TR" sz="3200" dirty="0" smtClean="0">
                <a:solidFill>
                  <a:srgbClr val="990000"/>
                </a:solidFill>
                <a:latin typeface="Comic Sans MS" panose="030F0702030302020204" pitchFamily="66" charset="0"/>
              </a:rPr>
              <a:t>haritası ve Stratejik Plan</a:t>
            </a:r>
            <a:endParaRPr lang="en-US" sz="3200" dirty="0">
              <a:solidFill>
                <a:srgbClr val="990000"/>
              </a:solidFill>
              <a:latin typeface="Comic Sans MS" panose="030F0702030302020204" pitchFamily="66"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3080" y="1464133"/>
            <a:ext cx="7128792" cy="534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bwMode="auto">
          <a:xfrm>
            <a:off x="5071492" y="2246562"/>
            <a:ext cx="1872208" cy="28803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ahoma" pitchFamily="34" charset="0"/>
              </a:rPr>
              <a:t>Kalite Komisyonu</a:t>
            </a:r>
            <a:endParaRPr kumimoji="0" lang="en-US" sz="1400" b="1" i="0" u="none" strike="noStrike" cap="none" normalizeH="0" baseline="0" dirty="0" smtClean="0">
              <a:ln>
                <a:noFill/>
              </a:ln>
              <a:solidFill>
                <a:schemeClr val="tx1"/>
              </a:solidFill>
              <a:effectLst/>
              <a:latin typeface="Tahoma" pitchFamily="34" charset="0"/>
            </a:endParaRPr>
          </a:p>
        </p:txBody>
      </p:sp>
      <p:sp>
        <p:nvSpPr>
          <p:cNvPr id="4" name="TextBox 3"/>
          <p:cNvSpPr txBox="1"/>
          <p:nvPr/>
        </p:nvSpPr>
        <p:spPr>
          <a:xfrm>
            <a:off x="8743900" y="6468343"/>
            <a:ext cx="1090363" cy="276999"/>
          </a:xfrm>
          <a:prstGeom prst="rect">
            <a:avLst/>
          </a:prstGeom>
          <a:noFill/>
        </p:spPr>
        <p:txBody>
          <a:bodyPr wrap="none" rtlCol="0">
            <a:spAutoFit/>
          </a:bodyPr>
          <a:lstStyle/>
          <a:p>
            <a:r>
              <a:rPr lang="tr-TR" sz="1200" b="0" dirty="0" smtClean="0"/>
              <a:t>YÖDEK, 2001</a:t>
            </a:r>
            <a:endParaRPr lang="en-US" sz="1200" b="0" dirty="0"/>
          </a:p>
        </p:txBody>
      </p:sp>
      <p:sp>
        <p:nvSpPr>
          <p:cNvPr id="6" name="Oval 5"/>
          <p:cNvSpPr/>
          <p:nvPr/>
        </p:nvSpPr>
        <p:spPr bwMode="auto">
          <a:xfrm>
            <a:off x="3847356" y="2852936"/>
            <a:ext cx="1057664" cy="1872208"/>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124298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996" y="548680"/>
            <a:ext cx="8740775" cy="1143000"/>
          </a:xfrm>
        </p:spPr>
        <p:txBody>
          <a:bodyPr/>
          <a:lstStyle/>
          <a:p>
            <a:pPr eaLnBrk="1" hangingPunct="1"/>
            <a:r>
              <a:rPr lang="tr-TR" sz="3200" dirty="0">
                <a:solidFill>
                  <a:srgbClr val="990000"/>
                </a:solidFill>
                <a:latin typeface="Comic Sans MS" panose="030F0702030302020204" pitchFamily="66" charset="0"/>
              </a:rPr>
              <a:t>Kurumsal Hedefler-Bireysel Hedefler</a:t>
            </a:r>
            <a:endParaRPr lang="en-US" sz="3200" dirty="0">
              <a:solidFill>
                <a:srgbClr val="990000"/>
              </a:solidFill>
              <a:latin typeface="Comic Sans MS" panose="030F0702030302020204" pitchFamily="66"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9124" y="1907834"/>
            <a:ext cx="6402956" cy="4560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43900" y="6468343"/>
            <a:ext cx="1090363" cy="276999"/>
          </a:xfrm>
          <a:prstGeom prst="rect">
            <a:avLst/>
          </a:prstGeom>
          <a:noFill/>
        </p:spPr>
        <p:txBody>
          <a:bodyPr wrap="none" rtlCol="0">
            <a:spAutoFit/>
          </a:bodyPr>
          <a:lstStyle/>
          <a:p>
            <a:r>
              <a:rPr lang="tr-TR" sz="1200" b="0" dirty="0" smtClean="0"/>
              <a:t>YÖDEK, 2001</a:t>
            </a:r>
            <a:endParaRPr lang="en-US" sz="1200" b="0" dirty="0"/>
          </a:p>
        </p:txBody>
      </p:sp>
    </p:spTree>
    <p:extLst>
      <p:ext uri="{BB962C8B-B14F-4D97-AF65-F5344CB8AC3E}">
        <p14:creationId xmlns:p14="http://schemas.microsoft.com/office/powerpoint/2010/main" val="41936748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100" y="1609105"/>
            <a:ext cx="7272808" cy="518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606996" y="548680"/>
            <a:ext cx="8740775" cy="1143000"/>
          </a:xfrm>
        </p:spPr>
        <p:txBody>
          <a:bodyPr/>
          <a:lstStyle/>
          <a:p>
            <a:pPr eaLnBrk="1" hangingPunct="1"/>
            <a:r>
              <a:rPr lang="tr-TR" sz="3200" dirty="0">
                <a:solidFill>
                  <a:srgbClr val="990000"/>
                </a:solidFill>
                <a:latin typeface="Comic Sans MS" panose="030F0702030302020204" pitchFamily="66" charset="0"/>
              </a:rPr>
              <a:t>Kalite Geliştirme Süreci</a:t>
            </a:r>
            <a:endParaRPr lang="en-US" sz="3200" dirty="0">
              <a:solidFill>
                <a:srgbClr val="990000"/>
              </a:solidFill>
              <a:latin typeface="Comic Sans MS" panose="030F0702030302020204" pitchFamily="66" charset="0"/>
            </a:endParaRPr>
          </a:p>
        </p:txBody>
      </p:sp>
      <p:sp>
        <p:nvSpPr>
          <p:cNvPr id="4" name="Oval 3"/>
          <p:cNvSpPr/>
          <p:nvPr/>
        </p:nvSpPr>
        <p:spPr bwMode="auto">
          <a:xfrm>
            <a:off x="6583660" y="4509120"/>
            <a:ext cx="2016224" cy="534412"/>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40998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17</a:t>
            </a:fld>
            <a:endParaRPr lang="en-US" altLang="en-US"/>
          </a:p>
        </p:txBody>
      </p:sp>
      <p:pic>
        <p:nvPicPr>
          <p:cNvPr id="3" name="Picture 2"/>
          <p:cNvPicPr>
            <a:picLocks noChangeAspect="1"/>
          </p:cNvPicPr>
          <p:nvPr/>
        </p:nvPicPr>
        <p:blipFill>
          <a:blip r:embed="rId2"/>
          <a:stretch>
            <a:fillRect/>
          </a:stretch>
        </p:blipFill>
        <p:spPr>
          <a:xfrm>
            <a:off x="1795881" y="1595666"/>
            <a:ext cx="6695238" cy="3666667"/>
          </a:xfrm>
          <a:prstGeom prst="rect">
            <a:avLst/>
          </a:prstGeom>
        </p:spPr>
      </p:pic>
      <p:pic>
        <p:nvPicPr>
          <p:cNvPr id="4" name="Picture 3"/>
          <p:cNvPicPr>
            <a:picLocks noChangeAspect="1"/>
          </p:cNvPicPr>
          <p:nvPr/>
        </p:nvPicPr>
        <p:blipFill>
          <a:blip r:embed="rId3"/>
          <a:stretch>
            <a:fillRect/>
          </a:stretch>
        </p:blipFill>
        <p:spPr>
          <a:xfrm>
            <a:off x="318964" y="233761"/>
            <a:ext cx="9857143" cy="6390476"/>
          </a:xfrm>
          <a:prstGeom prst="rect">
            <a:avLst/>
          </a:prstGeom>
        </p:spPr>
      </p:pic>
      <p:sp>
        <p:nvSpPr>
          <p:cNvPr id="5" name="Oval 4"/>
          <p:cNvSpPr/>
          <p:nvPr/>
        </p:nvSpPr>
        <p:spPr bwMode="auto">
          <a:xfrm>
            <a:off x="2263180" y="641942"/>
            <a:ext cx="3240360" cy="606420"/>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307887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18</a:t>
            </a:fld>
            <a:endParaRPr lang="en-US" altLang="en-US"/>
          </a:p>
        </p:txBody>
      </p:sp>
      <p:pic>
        <p:nvPicPr>
          <p:cNvPr id="3" name="Picture 2"/>
          <p:cNvPicPr>
            <a:picLocks noChangeAspect="1"/>
          </p:cNvPicPr>
          <p:nvPr/>
        </p:nvPicPr>
        <p:blipFill>
          <a:blip r:embed="rId2"/>
          <a:stretch>
            <a:fillRect/>
          </a:stretch>
        </p:blipFill>
        <p:spPr>
          <a:xfrm>
            <a:off x="1111052" y="116632"/>
            <a:ext cx="8959924" cy="6615271"/>
          </a:xfrm>
          <a:prstGeom prst="rect">
            <a:avLst/>
          </a:prstGeom>
        </p:spPr>
      </p:pic>
      <p:sp>
        <p:nvSpPr>
          <p:cNvPr id="4" name="Oval 3"/>
          <p:cNvSpPr/>
          <p:nvPr/>
        </p:nvSpPr>
        <p:spPr bwMode="auto">
          <a:xfrm>
            <a:off x="4711452" y="1484784"/>
            <a:ext cx="3384376" cy="504056"/>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428910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28625" y="412750"/>
            <a:ext cx="8715375" cy="1071563"/>
          </a:xfrm>
          <a:noFill/>
        </p:spPr>
        <p:txBody>
          <a:bodyPr/>
          <a:lstStyle/>
          <a:p>
            <a:pPr eaLnBrk="1" hangingPunct="1"/>
            <a:r>
              <a:rPr lang="tr-TR" altLang="en-US" sz="4800" dirty="0" smtClean="0">
                <a:solidFill>
                  <a:srgbClr val="990000"/>
                </a:solidFill>
                <a:latin typeface="Comic Sans MS" panose="030F0702030302020204" pitchFamily="66" charset="0"/>
              </a:rPr>
              <a:t>İçerik</a:t>
            </a:r>
            <a:endParaRPr lang="en-US" altLang="en-US" sz="2800" dirty="0" smtClean="0">
              <a:solidFill>
                <a:srgbClr val="990000"/>
              </a:solidFill>
            </a:endParaRPr>
          </a:p>
        </p:txBody>
      </p:sp>
      <p:sp>
        <p:nvSpPr>
          <p:cNvPr id="71681" name="Rectangle 1"/>
          <p:cNvSpPr>
            <a:spLocks noChangeArrowheads="1"/>
          </p:cNvSpPr>
          <p:nvPr/>
        </p:nvSpPr>
        <p:spPr bwMode="auto">
          <a:xfrm>
            <a:off x="1183060" y="1705803"/>
            <a:ext cx="8539228" cy="4462760"/>
          </a:xfrm>
          <a:prstGeom prst="rect">
            <a:avLst/>
          </a:prstGeom>
          <a:noFill/>
          <a:ln w="9525">
            <a:noFill/>
            <a:miter lim="800000"/>
            <a:headEnd/>
            <a:tailEnd/>
          </a:ln>
          <a:effectLst/>
        </p:spPr>
        <p:txBody>
          <a:bodyPr wrap="square" anchor="ctr">
            <a:spAutoFit/>
          </a:bodyPr>
          <a:lstStyle>
            <a:lvl1pPr marL="342900" indent="-342900"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Kurum İç Değerlendirme Raporu (KİDR) Hazırlama Süreci</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PAÜ planı</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KİDR-2015 hakkında bilgi</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Kurum İç Değerlendirme Raporu Hazırlık Kılavuzu</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Dış Değerlendirme ölçütleri</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İç değerlendirme soruları ve yanıtlanmaları</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Yükseköğretim kurumlarında süreçler</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Süreç iyileştirme yaklaşımı</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PAÜ Süreç Yönetim Bilgi Sistemi</a:t>
            </a:r>
          </a:p>
          <a:p>
            <a:pPr marL="0" indent="0">
              <a:spcBef>
                <a:spcPct val="20000"/>
              </a:spcBef>
            </a:pPr>
            <a:r>
              <a:rPr lang="tr-TR" altLang="en-US" sz="2000" b="0" dirty="0" smtClean="0">
                <a:solidFill>
                  <a:schemeClr val="accent6">
                    <a:lumMod val="40000"/>
                    <a:lumOff val="60000"/>
                  </a:schemeClr>
                </a:solidFill>
                <a:latin typeface="Comic Sans MS" panose="030F0702030302020204" pitchFamily="66" charset="0"/>
              </a:rPr>
              <a:t>PAÜ Stratejik Yönetimi Bilgi Sistemi </a:t>
            </a:r>
          </a:p>
          <a:p>
            <a:pPr marL="0" indent="0">
              <a:spcBef>
                <a:spcPct val="20000"/>
              </a:spcBef>
            </a:pPr>
            <a:r>
              <a:rPr lang="tr-TR" altLang="en-US" sz="2000" b="0" dirty="0" smtClean="0">
                <a:solidFill>
                  <a:srgbClr val="003399"/>
                </a:solidFill>
                <a:latin typeface="Comic Sans MS" panose="030F0702030302020204" pitchFamily="66" charset="0"/>
              </a:rPr>
              <a:t>Özdeğerlendirme Anketleri (Akademik, İdari, Öğrenci)</a:t>
            </a:r>
          </a:p>
          <a:p>
            <a:pPr marL="0" indent="0">
              <a:spcBef>
                <a:spcPct val="20000"/>
              </a:spcBef>
            </a:pPr>
            <a:endParaRPr lang="tr-TR" altLang="en-US" sz="2000" b="0" dirty="0">
              <a:solidFill>
                <a:srgbClr val="003399"/>
              </a:solidFill>
              <a:latin typeface="Comic Sans MS" panose="030F0702030302020204" pitchFamily="66" charset="0"/>
            </a:endParaRPr>
          </a:p>
        </p:txBody>
      </p:sp>
    </p:spTree>
    <p:extLst>
      <p:ext uri="{BB962C8B-B14F-4D97-AF65-F5344CB8AC3E}">
        <p14:creationId xmlns:p14="http://schemas.microsoft.com/office/powerpoint/2010/main" val="284368713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85750" y="714375"/>
            <a:ext cx="5572125" cy="1500188"/>
          </a:xfrm>
          <a:noFill/>
        </p:spPr>
        <p:txBody>
          <a:bodyPr/>
          <a:lstStyle/>
          <a:p>
            <a:pPr eaLnBrk="1" hangingPunct="1"/>
            <a:r>
              <a:rPr lang="tr-TR" altLang="en-US" sz="4800" smtClean="0">
                <a:solidFill>
                  <a:srgbClr val="990000"/>
                </a:solidFill>
                <a:latin typeface="Comic Sans MS" panose="030F0702030302020204" pitchFamily="66" charset="0"/>
              </a:rPr>
              <a:t>Toplantının Amacı</a:t>
            </a:r>
            <a:endParaRPr lang="en-US" altLang="en-US" sz="2800" smtClean="0">
              <a:solidFill>
                <a:srgbClr val="990000"/>
              </a:solidFill>
            </a:endParaRPr>
          </a:p>
        </p:txBody>
      </p:sp>
      <p:sp>
        <p:nvSpPr>
          <p:cNvPr id="4099" name="3 Dikdörtgen"/>
          <p:cNvSpPr>
            <a:spLocks noChangeArrowheads="1"/>
          </p:cNvSpPr>
          <p:nvPr/>
        </p:nvSpPr>
        <p:spPr bwMode="auto">
          <a:xfrm>
            <a:off x="1143000" y="2690813"/>
            <a:ext cx="8143875" cy="1126462"/>
          </a:xfrm>
          <a:prstGeom prst="rect">
            <a:avLst/>
          </a:prstGeom>
          <a:noFill/>
          <a:ln w="9525">
            <a:noFill/>
            <a:miter lim="800000"/>
            <a:headEnd/>
            <a:tailEnd/>
          </a:ln>
        </p:spPr>
        <p:txBody>
          <a:bodyPr>
            <a:spAutoFit/>
          </a:bodyPr>
          <a:lstStyle/>
          <a:p>
            <a:pPr>
              <a:lnSpc>
                <a:spcPct val="120000"/>
              </a:lnSpc>
              <a:defRPr/>
            </a:pPr>
            <a:r>
              <a:rPr lang="tr-TR" sz="2800" b="0" dirty="0" smtClean="0">
                <a:solidFill>
                  <a:srgbClr val="003399"/>
                </a:solidFill>
                <a:latin typeface="Comic Sans MS" pitchFamily="66" charset="0"/>
              </a:rPr>
              <a:t>Kurum İç Değerlendirme Raporu için hazırlanan iç değerlendirme sorularının yanıtlanması</a:t>
            </a:r>
            <a:endParaRPr lang="tr-TR" sz="2800" b="0" dirty="0">
              <a:solidFill>
                <a:srgbClr val="003399"/>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20</a:t>
            </a:fld>
            <a:endParaRPr lang="en-US" altLang="en-US"/>
          </a:p>
        </p:txBody>
      </p:sp>
      <p:pic>
        <p:nvPicPr>
          <p:cNvPr id="3" name="Picture 2"/>
          <p:cNvPicPr>
            <a:picLocks noChangeAspect="1"/>
          </p:cNvPicPr>
          <p:nvPr/>
        </p:nvPicPr>
        <p:blipFill>
          <a:blip r:embed="rId2"/>
          <a:stretch>
            <a:fillRect/>
          </a:stretch>
        </p:blipFill>
        <p:spPr>
          <a:xfrm>
            <a:off x="2407196" y="1711152"/>
            <a:ext cx="5628120" cy="5112568"/>
          </a:xfrm>
          <a:prstGeom prst="rect">
            <a:avLst/>
          </a:prstGeom>
        </p:spPr>
      </p:pic>
      <p:sp>
        <p:nvSpPr>
          <p:cNvPr id="4" name="Rectangle 2"/>
          <p:cNvSpPr txBox="1">
            <a:spLocks noChangeArrowheads="1"/>
          </p:cNvSpPr>
          <p:nvPr/>
        </p:nvSpPr>
        <p:spPr>
          <a:xfrm>
            <a:off x="428625" y="412751"/>
            <a:ext cx="9395395" cy="856010"/>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4400" b="0" kern="0" dirty="0" smtClean="0">
                <a:solidFill>
                  <a:srgbClr val="990000"/>
                </a:solidFill>
                <a:latin typeface="Comic Sans MS" panose="030F0702030302020204" pitchFamily="66" charset="0"/>
              </a:rPr>
              <a:t>Özdeğerlendirme Anketi-2016</a:t>
            </a:r>
            <a:endParaRPr lang="en-US" altLang="en-US" sz="2400" b="0" kern="0" dirty="0" smtClean="0">
              <a:solidFill>
                <a:srgbClr val="990000"/>
              </a:solidFill>
            </a:endParaRPr>
          </a:p>
        </p:txBody>
      </p:sp>
    </p:spTree>
    <p:extLst>
      <p:ext uri="{BB962C8B-B14F-4D97-AF65-F5344CB8AC3E}">
        <p14:creationId xmlns:p14="http://schemas.microsoft.com/office/powerpoint/2010/main" val="18307793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21</a:t>
            </a:fld>
            <a:endParaRPr lang="en-US" altLang="en-US"/>
          </a:p>
        </p:txBody>
      </p:sp>
      <p:pic>
        <p:nvPicPr>
          <p:cNvPr id="3" name="Picture 2"/>
          <p:cNvPicPr>
            <a:picLocks noChangeAspect="1"/>
          </p:cNvPicPr>
          <p:nvPr/>
        </p:nvPicPr>
        <p:blipFill>
          <a:blip r:embed="rId2"/>
          <a:stretch>
            <a:fillRect/>
          </a:stretch>
        </p:blipFill>
        <p:spPr>
          <a:xfrm>
            <a:off x="3055268" y="1123708"/>
            <a:ext cx="4838191" cy="5717862"/>
          </a:xfrm>
          <a:prstGeom prst="rect">
            <a:avLst/>
          </a:prstGeom>
        </p:spPr>
      </p:pic>
      <p:sp>
        <p:nvSpPr>
          <p:cNvPr id="4" name="Rectangle 2"/>
          <p:cNvSpPr txBox="1">
            <a:spLocks noChangeArrowheads="1"/>
          </p:cNvSpPr>
          <p:nvPr/>
        </p:nvSpPr>
        <p:spPr>
          <a:xfrm>
            <a:off x="462980" y="164218"/>
            <a:ext cx="9395395" cy="856010"/>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3600" b="0" kern="0" dirty="0" smtClean="0">
                <a:solidFill>
                  <a:srgbClr val="990000"/>
                </a:solidFill>
                <a:latin typeface="Comic Sans MS" panose="030F0702030302020204" pitchFamily="66" charset="0"/>
              </a:rPr>
              <a:t>Özdeğerlendirme Anketi-2016</a:t>
            </a:r>
            <a:endParaRPr lang="en-US" altLang="en-US" sz="1800" b="0" kern="0" dirty="0" smtClean="0">
              <a:solidFill>
                <a:srgbClr val="990000"/>
              </a:solidFill>
            </a:endParaRPr>
          </a:p>
        </p:txBody>
      </p:sp>
    </p:spTree>
    <p:extLst>
      <p:ext uri="{BB962C8B-B14F-4D97-AF65-F5344CB8AC3E}">
        <p14:creationId xmlns:p14="http://schemas.microsoft.com/office/powerpoint/2010/main" val="675613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22</a:t>
            </a:fld>
            <a:endParaRPr lang="en-US" altLang="en-US"/>
          </a:p>
        </p:txBody>
      </p:sp>
      <p:pic>
        <p:nvPicPr>
          <p:cNvPr id="9" name="Picture 8"/>
          <p:cNvPicPr>
            <a:picLocks noChangeAspect="1"/>
          </p:cNvPicPr>
          <p:nvPr/>
        </p:nvPicPr>
        <p:blipFill>
          <a:blip r:embed="rId2"/>
          <a:stretch>
            <a:fillRect/>
          </a:stretch>
        </p:blipFill>
        <p:spPr>
          <a:xfrm>
            <a:off x="180280" y="116632"/>
            <a:ext cx="6516460" cy="1368152"/>
          </a:xfrm>
          <a:prstGeom prst="rect">
            <a:avLst/>
          </a:prstGeom>
        </p:spPr>
      </p:pic>
      <p:pic>
        <p:nvPicPr>
          <p:cNvPr id="10" name="Picture 9"/>
          <p:cNvPicPr>
            <a:picLocks noChangeAspect="1"/>
          </p:cNvPicPr>
          <p:nvPr/>
        </p:nvPicPr>
        <p:blipFill>
          <a:blip r:embed="rId3"/>
          <a:stretch>
            <a:fillRect/>
          </a:stretch>
        </p:blipFill>
        <p:spPr>
          <a:xfrm>
            <a:off x="1471092" y="1052736"/>
            <a:ext cx="6264570" cy="1844842"/>
          </a:xfrm>
          <a:prstGeom prst="rect">
            <a:avLst/>
          </a:prstGeom>
        </p:spPr>
      </p:pic>
      <p:pic>
        <p:nvPicPr>
          <p:cNvPr id="11" name="Picture 10"/>
          <p:cNvPicPr>
            <a:picLocks noChangeAspect="1"/>
          </p:cNvPicPr>
          <p:nvPr/>
        </p:nvPicPr>
        <p:blipFill>
          <a:blip r:embed="rId4"/>
          <a:stretch>
            <a:fillRect/>
          </a:stretch>
        </p:blipFill>
        <p:spPr>
          <a:xfrm>
            <a:off x="2371190" y="1916832"/>
            <a:ext cx="6624736" cy="1429273"/>
          </a:xfrm>
          <a:prstGeom prst="rect">
            <a:avLst/>
          </a:prstGeom>
        </p:spPr>
      </p:pic>
      <p:pic>
        <p:nvPicPr>
          <p:cNvPr id="12" name="Picture 11"/>
          <p:cNvPicPr>
            <a:picLocks noChangeAspect="1"/>
          </p:cNvPicPr>
          <p:nvPr/>
        </p:nvPicPr>
        <p:blipFill>
          <a:blip r:embed="rId5"/>
          <a:stretch>
            <a:fillRect/>
          </a:stretch>
        </p:blipFill>
        <p:spPr>
          <a:xfrm>
            <a:off x="2695228" y="3068960"/>
            <a:ext cx="7488832" cy="837334"/>
          </a:xfrm>
          <a:prstGeom prst="rect">
            <a:avLst/>
          </a:prstGeom>
        </p:spPr>
      </p:pic>
      <p:pic>
        <p:nvPicPr>
          <p:cNvPr id="13" name="Picture 12"/>
          <p:cNvPicPr>
            <a:picLocks noChangeAspect="1"/>
          </p:cNvPicPr>
          <p:nvPr/>
        </p:nvPicPr>
        <p:blipFill>
          <a:blip r:embed="rId6"/>
          <a:stretch>
            <a:fillRect/>
          </a:stretch>
        </p:blipFill>
        <p:spPr>
          <a:xfrm>
            <a:off x="3782648" y="3575744"/>
            <a:ext cx="5851732" cy="1437431"/>
          </a:xfrm>
          <a:prstGeom prst="rect">
            <a:avLst/>
          </a:prstGeom>
        </p:spPr>
      </p:pic>
      <p:pic>
        <p:nvPicPr>
          <p:cNvPr id="14" name="Picture 13"/>
          <p:cNvPicPr>
            <a:picLocks noChangeAspect="1"/>
          </p:cNvPicPr>
          <p:nvPr/>
        </p:nvPicPr>
        <p:blipFill>
          <a:blip r:embed="rId7"/>
          <a:stretch>
            <a:fillRect/>
          </a:stretch>
        </p:blipFill>
        <p:spPr>
          <a:xfrm>
            <a:off x="2911252" y="4691416"/>
            <a:ext cx="7296942" cy="1329872"/>
          </a:xfrm>
          <a:prstGeom prst="rect">
            <a:avLst/>
          </a:prstGeom>
        </p:spPr>
      </p:pic>
      <p:pic>
        <p:nvPicPr>
          <p:cNvPr id="15" name="Picture 14"/>
          <p:cNvPicPr>
            <a:picLocks noChangeAspect="1"/>
          </p:cNvPicPr>
          <p:nvPr/>
        </p:nvPicPr>
        <p:blipFill>
          <a:blip r:embed="rId8"/>
          <a:stretch>
            <a:fillRect/>
          </a:stretch>
        </p:blipFill>
        <p:spPr>
          <a:xfrm>
            <a:off x="390971" y="5864906"/>
            <a:ext cx="7365285" cy="948470"/>
          </a:xfrm>
          <a:prstGeom prst="rect">
            <a:avLst/>
          </a:prstGeom>
        </p:spPr>
      </p:pic>
      <p:sp>
        <p:nvSpPr>
          <p:cNvPr id="16" name="Rectangle 2"/>
          <p:cNvSpPr txBox="1">
            <a:spLocks noChangeArrowheads="1"/>
          </p:cNvSpPr>
          <p:nvPr/>
        </p:nvSpPr>
        <p:spPr>
          <a:xfrm>
            <a:off x="2839244" y="-98809"/>
            <a:ext cx="7968994" cy="856010"/>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3200" b="0" kern="0" dirty="0" smtClean="0">
                <a:solidFill>
                  <a:srgbClr val="990000"/>
                </a:solidFill>
                <a:latin typeface="Comic Sans MS" panose="030F0702030302020204" pitchFamily="66" charset="0"/>
              </a:rPr>
              <a:t>Özdeğerlendirme Anketi-2016</a:t>
            </a:r>
            <a:endParaRPr lang="en-US" altLang="en-US" sz="1600" b="0" kern="0" dirty="0" smtClean="0">
              <a:solidFill>
                <a:srgbClr val="990000"/>
              </a:solidFill>
            </a:endParaRPr>
          </a:p>
        </p:txBody>
      </p:sp>
    </p:spTree>
    <p:extLst>
      <p:ext uri="{BB962C8B-B14F-4D97-AF65-F5344CB8AC3E}">
        <p14:creationId xmlns:p14="http://schemas.microsoft.com/office/powerpoint/2010/main" val="6295446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23</a:t>
            </a:fld>
            <a:endParaRPr lang="en-US" altLang="en-US"/>
          </a:p>
        </p:txBody>
      </p:sp>
      <p:pic>
        <p:nvPicPr>
          <p:cNvPr id="3" name="Picture 2"/>
          <p:cNvPicPr>
            <a:picLocks noChangeAspect="1"/>
          </p:cNvPicPr>
          <p:nvPr/>
        </p:nvPicPr>
        <p:blipFill>
          <a:blip r:embed="rId2"/>
          <a:stretch>
            <a:fillRect/>
          </a:stretch>
        </p:blipFill>
        <p:spPr>
          <a:xfrm>
            <a:off x="2850203" y="-84052"/>
            <a:ext cx="7045825" cy="2204864"/>
          </a:xfrm>
          <a:prstGeom prst="rect">
            <a:avLst/>
          </a:prstGeom>
        </p:spPr>
      </p:pic>
      <p:pic>
        <p:nvPicPr>
          <p:cNvPr id="4" name="Picture 3"/>
          <p:cNvPicPr>
            <a:picLocks noChangeAspect="1"/>
          </p:cNvPicPr>
          <p:nvPr/>
        </p:nvPicPr>
        <p:blipFill>
          <a:blip r:embed="rId3"/>
          <a:stretch>
            <a:fillRect/>
          </a:stretch>
        </p:blipFill>
        <p:spPr>
          <a:xfrm>
            <a:off x="3060253" y="1988840"/>
            <a:ext cx="6788575" cy="2088232"/>
          </a:xfrm>
          <a:prstGeom prst="rect">
            <a:avLst/>
          </a:prstGeom>
        </p:spPr>
      </p:pic>
      <p:pic>
        <p:nvPicPr>
          <p:cNvPr id="5" name="Picture 4"/>
          <p:cNvPicPr>
            <a:picLocks noChangeAspect="1"/>
          </p:cNvPicPr>
          <p:nvPr/>
        </p:nvPicPr>
        <p:blipFill>
          <a:blip r:embed="rId4"/>
          <a:stretch>
            <a:fillRect/>
          </a:stretch>
        </p:blipFill>
        <p:spPr>
          <a:xfrm>
            <a:off x="3348285" y="3907130"/>
            <a:ext cx="6408712" cy="2796883"/>
          </a:xfrm>
          <a:prstGeom prst="rect">
            <a:avLst/>
          </a:prstGeom>
        </p:spPr>
      </p:pic>
      <p:sp>
        <p:nvSpPr>
          <p:cNvPr id="6" name="Rectangle 2"/>
          <p:cNvSpPr txBox="1">
            <a:spLocks noChangeArrowheads="1"/>
          </p:cNvSpPr>
          <p:nvPr/>
        </p:nvSpPr>
        <p:spPr>
          <a:xfrm>
            <a:off x="11866" y="332656"/>
            <a:ext cx="3128250" cy="856010"/>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algn="l" eaLnBrk="1" hangingPunct="1"/>
            <a:r>
              <a:rPr lang="tr-TR" altLang="en-US" sz="2800" b="0" kern="0" dirty="0" smtClean="0">
                <a:solidFill>
                  <a:srgbClr val="990000"/>
                </a:solidFill>
                <a:latin typeface="Comic Sans MS" panose="030F0702030302020204" pitchFamily="66" charset="0"/>
              </a:rPr>
              <a:t>Özdeğerlendirme Anketi-2016</a:t>
            </a:r>
            <a:endParaRPr lang="en-US" altLang="en-US" sz="1400" b="0" kern="0" dirty="0" smtClean="0">
              <a:solidFill>
                <a:srgbClr val="990000"/>
              </a:solidFill>
            </a:endParaRPr>
          </a:p>
        </p:txBody>
      </p:sp>
    </p:spTree>
    <p:extLst>
      <p:ext uri="{BB962C8B-B14F-4D97-AF65-F5344CB8AC3E}">
        <p14:creationId xmlns:p14="http://schemas.microsoft.com/office/powerpoint/2010/main" val="14623178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24</a:t>
            </a:fld>
            <a:endParaRPr lang="en-US" altLang="en-US"/>
          </a:p>
        </p:txBody>
      </p:sp>
      <p:pic>
        <p:nvPicPr>
          <p:cNvPr id="3" name="Picture 2"/>
          <p:cNvPicPr>
            <a:picLocks noChangeAspect="1"/>
          </p:cNvPicPr>
          <p:nvPr/>
        </p:nvPicPr>
        <p:blipFill>
          <a:blip r:embed="rId2"/>
          <a:stretch>
            <a:fillRect/>
          </a:stretch>
        </p:blipFill>
        <p:spPr>
          <a:xfrm>
            <a:off x="281022" y="116632"/>
            <a:ext cx="4286148" cy="3240360"/>
          </a:xfrm>
          <a:prstGeom prst="rect">
            <a:avLst/>
          </a:prstGeom>
        </p:spPr>
      </p:pic>
      <p:pic>
        <p:nvPicPr>
          <p:cNvPr id="4" name="Picture 3"/>
          <p:cNvPicPr>
            <a:picLocks noChangeAspect="1"/>
          </p:cNvPicPr>
          <p:nvPr/>
        </p:nvPicPr>
        <p:blipFill>
          <a:blip r:embed="rId3"/>
          <a:stretch>
            <a:fillRect/>
          </a:stretch>
        </p:blipFill>
        <p:spPr>
          <a:xfrm>
            <a:off x="4948274" y="1556792"/>
            <a:ext cx="4737111" cy="3528392"/>
          </a:xfrm>
          <a:prstGeom prst="rect">
            <a:avLst/>
          </a:prstGeom>
        </p:spPr>
      </p:pic>
      <p:pic>
        <p:nvPicPr>
          <p:cNvPr id="5" name="Picture 4"/>
          <p:cNvPicPr>
            <a:picLocks noChangeAspect="1"/>
          </p:cNvPicPr>
          <p:nvPr/>
        </p:nvPicPr>
        <p:blipFill>
          <a:blip r:embed="rId4"/>
          <a:stretch>
            <a:fillRect/>
          </a:stretch>
        </p:blipFill>
        <p:spPr>
          <a:xfrm>
            <a:off x="281022" y="3436875"/>
            <a:ext cx="4248472" cy="3299976"/>
          </a:xfrm>
          <a:prstGeom prst="rect">
            <a:avLst/>
          </a:prstGeom>
        </p:spPr>
      </p:pic>
      <p:sp>
        <p:nvSpPr>
          <p:cNvPr id="6" name="Rectangle 2"/>
          <p:cNvSpPr txBox="1">
            <a:spLocks noChangeArrowheads="1"/>
          </p:cNvSpPr>
          <p:nvPr/>
        </p:nvSpPr>
        <p:spPr>
          <a:xfrm>
            <a:off x="4994499" y="188640"/>
            <a:ext cx="4752528" cy="856010"/>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3200" b="0" kern="0" dirty="0" smtClean="0">
                <a:solidFill>
                  <a:srgbClr val="990000"/>
                </a:solidFill>
                <a:latin typeface="Comic Sans MS" panose="030F0702030302020204" pitchFamily="66" charset="0"/>
              </a:rPr>
              <a:t>Özdeğerlendirme Anketi-2016</a:t>
            </a:r>
            <a:endParaRPr lang="en-US" altLang="en-US" sz="1600" b="0" kern="0" dirty="0" smtClean="0">
              <a:solidFill>
                <a:srgbClr val="990000"/>
              </a:solidFill>
            </a:endParaRPr>
          </a:p>
        </p:txBody>
      </p:sp>
    </p:spTree>
    <p:extLst>
      <p:ext uri="{BB962C8B-B14F-4D97-AF65-F5344CB8AC3E}">
        <p14:creationId xmlns:p14="http://schemas.microsoft.com/office/powerpoint/2010/main" val="40836877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25</a:t>
            </a:fld>
            <a:endParaRPr lang="en-US" altLang="en-US"/>
          </a:p>
        </p:txBody>
      </p:sp>
      <p:sp>
        <p:nvSpPr>
          <p:cNvPr id="6" name="Rectangle 2"/>
          <p:cNvSpPr txBox="1">
            <a:spLocks noChangeArrowheads="1"/>
          </p:cNvSpPr>
          <p:nvPr/>
        </p:nvSpPr>
        <p:spPr>
          <a:xfrm>
            <a:off x="429468" y="300695"/>
            <a:ext cx="9356055" cy="856010"/>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3600" b="0" kern="0" dirty="0" smtClean="0">
                <a:solidFill>
                  <a:srgbClr val="990000"/>
                </a:solidFill>
                <a:latin typeface="Comic Sans MS" panose="030F0702030302020204" pitchFamily="66" charset="0"/>
              </a:rPr>
              <a:t>Özdeğerlendirme Anketi-2016</a:t>
            </a:r>
            <a:endParaRPr lang="en-US" altLang="en-US" sz="1800" b="0" kern="0" dirty="0" smtClean="0">
              <a:solidFill>
                <a:srgbClr val="990000"/>
              </a:solidFill>
            </a:endParaRPr>
          </a:p>
        </p:txBody>
      </p:sp>
      <p:sp>
        <p:nvSpPr>
          <p:cNvPr id="7" name="Rectangle 6"/>
          <p:cNvSpPr/>
          <p:nvPr/>
        </p:nvSpPr>
        <p:spPr>
          <a:xfrm>
            <a:off x="1327076" y="1268760"/>
            <a:ext cx="6912768" cy="369332"/>
          </a:xfrm>
          <a:prstGeom prst="rect">
            <a:avLst/>
          </a:prstGeom>
        </p:spPr>
        <p:txBody>
          <a:bodyPr wrap="square">
            <a:spAutoFit/>
          </a:bodyPr>
          <a:lstStyle/>
          <a:p>
            <a:r>
              <a:rPr lang="en-US" dirty="0" err="1">
                <a:latin typeface="Times New Roman" panose="02020603050405020304" pitchFamily="18" charset="0"/>
                <a:ea typeface="Calibri" panose="020F0502020204030204" pitchFamily="34" charset="0"/>
              </a:rPr>
              <a:t>Öğrenciler</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için</a:t>
            </a:r>
            <a:r>
              <a:rPr lang="en-US" dirty="0">
                <a:latin typeface="Times New Roman" panose="02020603050405020304" pitchFamily="18" charset="0"/>
                <a:ea typeface="Calibri" panose="020F0502020204030204" pitchFamily="34" charset="0"/>
              </a:rPr>
              <a:t>: </a:t>
            </a:r>
            <a:r>
              <a:rPr lang="en-US" u="sng" dirty="0">
                <a:solidFill>
                  <a:srgbClr val="0000FF"/>
                </a:solidFill>
                <a:latin typeface="Times New Roman" panose="02020603050405020304" pitchFamily="18" charset="0"/>
                <a:ea typeface="Calibri" panose="020F0502020204030204" pitchFamily="34" charset="0"/>
                <a:hlinkClick r:id="rId2"/>
              </a:rPr>
              <a:t>https://goo.gl/forms/9Ev5O6dSwmuibCkG2</a:t>
            </a:r>
            <a:endParaRPr lang="en-US" dirty="0"/>
          </a:p>
        </p:txBody>
      </p:sp>
      <p:sp>
        <p:nvSpPr>
          <p:cNvPr id="8" name="Rectangle 7"/>
          <p:cNvSpPr/>
          <p:nvPr/>
        </p:nvSpPr>
        <p:spPr>
          <a:xfrm>
            <a:off x="1327076" y="1862202"/>
            <a:ext cx="7560840" cy="523220"/>
          </a:xfrm>
          <a:prstGeom prst="rect">
            <a:avLst/>
          </a:prstGeom>
        </p:spPr>
        <p:txBody>
          <a:bodyPr wrap="square">
            <a:spAutoFit/>
          </a:bodyPr>
          <a:lstStyle/>
          <a:p>
            <a:pPr marL="0" marR="0"/>
            <a:r>
              <a:rPr lang="en-US" dirty="0" err="1">
                <a:latin typeface="Times New Roman" panose="02020603050405020304" pitchFamily="18" charset="0"/>
                <a:ea typeface="Calibri" panose="020F0502020204030204" pitchFamily="34" charset="0"/>
              </a:rPr>
              <a:t>Akademik</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Personel</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için</a:t>
            </a:r>
            <a:r>
              <a:rPr lang="en-US" dirty="0">
                <a:latin typeface="Times New Roman" panose="02020603050405020304" pitchFamily="18" charset="0"/>
                <a:ea typeface="Calibri" panose="020F0502020204030204" pitchFamily="34" charset="0"/>
              </a:rPr>
              <a:t>: </a:t>
            </a:r>
            <a:r>
              <a:rPr lang="en-US" u="sng" dirty="0">
                <a:solidFill>
                  <a:srgbClr val="0000FF"/>
                </a:solidFill>
                <a:latin typeface="Times New Roman" panose="02020603050405020304" pitchFamily="18" charset="0"/>
                <a:ea typeface="Calibri" panose="020F0502020204030204" pitchFamily="34" charset="0"/>
                <a:hlinkClick r:id="rId3"/>
              </a:rPr>
              <a:t>https://goo.gl/forms/YDSQDwLrQPbDpDb93</a:t>
            </a:r>
            <a:endParaRPr lang="en-US" sz="2800" dirty="0">
              <a:effectLst/>
              <a:latin typeface="Times New Roman" panose="02020603050405020304" pitchFamily="18" charset="0"/>
              <a:ea typeface="Calibri" panose="020F0502020204030204" pitchFamily="34" charset="0"/>
            </a:endParaRPr>
          </a:p>
        </p:txBody>
      </p:sp>
      <p:sp>
        <p:nvSpPr>
          <p:cNvPr id="9" name="Rectangle 8"/>
          <p:cNvSpPr/>
          <p:nvPr/>
        </p:nvSpPr>
        <p:spPr>
          <a:xfrm>
            <a:off x="1327076" y="2624339"/>
            <a:ext cx="6676206" cy="523220"/>
          </a:xfrm>
          <a:prstGeom prst="rect">
            <a:avLst/>
          </a:prstGeom>
        </p:spPr>
        <p:txBody>
          <a:bodyPr wrap="square">
            <a:spAutoFit/>
          </a:bodyPr>
          <a:lstStyle/>
          <a:p>
            <a:pPr marL="0" marR="0"/>
            <a:r>
              <a:rPr lang="en-US">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İdari</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Personel</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için</a:t>
            </a:r>
            <a:r>
              <a:rPr lang="en-US" dirty="0">
                <a:latin typeface="Times New Roman" panose="02020603050405020304" pitchFamily="18" charset="0"/>
                <a:ea typeface="Calibri" panose="020F0502020204030204" pitchFamily="34" charset="0"/>
              </a:rPr>
              <a:t>: </a:t>
            </a:r>
            <a:r>
              <a:rPr lang="en-US" u="sng" dirty="0">
                <a:solidFill>
                  <a:srgbClr val="0000FF"/>
                </a:solidFill>
                <a:latin typeface="Times New Roman" panose="02020603050405020304" pitchFamily="18" charset="0"/>
                <a:ea typeface="Calibri" panose="020F0502020204030204" pitchFamily="34" charset="0"/>
                <a:hlinkClick r:id="rId4"/>
              </a:rPr>
              <a:t>https://goo.gl/forms/nPMdhHfRWXKydyd93</a:t>
            </a:r>
            <a:endParaRPr lang="en-US" sz="2800" dirty="0">
              <a:effectLst/>
              <a:latin typeface="Times New Roman" panose="02020603050405020304" pitchFamily="18" charset="0"/>
              <a:ea typeface="Calibri" panose="020F0502020204030204" pitchFamily="34" charset="0"/>
            </a:endParaRPr>
          </a:p>
        </p:txBody>
      </p:sp>
      <p:pic>
        <p:nvPicPr>
          <p:cNvPr id="10" name="Picture 9"/>
          <p:cNvPicPr>
            <a:picLocks noChangeAspect="1"/>
          </p:cNvPicPr>
          <p:nvPr/>
        </p:nvPicPr>
        <p:blipFill>
          <a:blip r:embed="rId5"/>
          <a:stretch>
            <a:fillRect/>
          </a:stretch>
        </p:blipFill>
        <p:spPr>
          <a:xfrm>
            <a:off x="1573607" y="3739033"/>
            <a:ext cx="7674349" cy="2737967"/>
          </a:xfrm>
          <a:prstGeom prst="rect">
            <a:avLst/>
          </a:prstGeom>
        </p:spPr>
      </p:pic>
    </p:spTree>
    <p:extLst>
      <p:ext uri="{BB962C8B-B14F-4D97-AF65-F5344CB8AC3E}">
        <p14:creationId xmlns:p14="http://schemas.microsoft.com/office/powerpoint/2010/main" val="16674461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28625" y="412750"/>
            <a:ext cx="8715375" cy="1071563"/>
          </a:xfrm>
          <a:noFill/>
        </p:spPr>
        <p:txBody>
          <a:bodyPr/>
          <a:lstStyle/>
          <a:p>
            <a:pPr eaLnBrk="1" hangingPunct="1"/>
            <a:r>
              <a:rPr lang="tr-TR" altLang="en-US" sz="4800" dirty="0" smtClean="0">
                <a:solidFill>
                  <a:srgbClr val="990000"/>
                </a:solidFill>
                <a:latin typeface="Comic Sans MS" panose="030F0702030302020204" pitchFamily="66" charset="0"/>
              </a:rPr>
              <a:t>Plan</a:t>
            </a:r>
          </a:p>
        </p:txBody>
      </p:sp>
      <p:sp>
        <p:nvSpPr>
          <p:cNvPr id="71681" name="Rectangle 1"/>
          <p:cNvSpPr>
            <a:spLocks noChangeArrowheads="1"/>
          </p:cNvSpPr>
          <p:nvPr/>
        </p:nvSpPr>
        <p:spPr bwMode="auto">
          <a:xfrm>
            <a:off x="1183060" y="1222535"/>
            <a:ext cx="8971276" cy="5583067"/>
          </a:xfrm>
          <a:prstGeom prst="rect">
            <a:avLst/>
          </a:prstGeom>
          <a:noFill/>
          <a:ln w="9525">
            <a:noFill/>
            <a:miter lim="800000"/>
            <a:headEnd/>
            <a:tailEnd/>
          </a:ln>
          <a:effectLst/>
        </p:spPr>
        <p:txBody>
          <a:bodyPr wrap="square" anchor="ctr">
            <a:spAutoFit/>
          </a:bodyPr>
          <a:lstStyle>
            <a:lvl1pPr marL="342900" indent="-342900"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0" indent="0">
              <a:spcBef>
                <a:spcPct val="20000"/>
              </a:spcBef>
            </a:pPr>
            <a:r>
              <a:rPr lang="tr-TR" altLang="en-US" sz="2000" b="0" dirty="0" smtClean="0">
                <a:solidFill>
                  <a:srgbClr val="003399"/>
                </a:solidFill>
                <a:latin typeface="Comic Sans MS" panose="030F0702030302020204" pitchFamily="66" charset="0"/>
              </a:rPr>
              <a:t>Gerçekleştirilenler:</a:t>
            </a:r>
          </a:p>
          <a:p>
            <a:pPr marL="0" indent="0">
              <a:spcBef>
                <a:spcPct val="20000"/>
              </a:spcBef>
            </a:pPr>
            <a:r>
              <a:rPr lang="tr-TR" altLang="en-US" sz="2000" b="0" dirty="0" smtClean="0">
                <a:solidFill>
                  <a:srgbClr val="003399"/>
                </a:solidFill>
                <a:latin typeface="Comic Sans MS" panose="030F0702030302020204" pitchFamily="66" charset="0"/>
              </a:rPr>
              <a:t>16 Şubat 2017 – 10 Mart 2017</a:t>
            </a:r>
          </a:p>
          <a:p>
            <a:pPr lvl="1" indent="-342900">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İç Değerlendirme soruları hazırlandı </a:t>
            </a:r>
          </a:p>
          <a:p>
            <a:pPr lvl="1" indent="-342900">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Sorular elektronik ortamda yanıtlanabilir hale getirildi.</a:t>
            </a:r>
          </a:p>
          <a:p>
            <a:pPr lvl="1" indent="-342900">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İlgili birimlere iletildi.</a:t>
            </a:r>
          </a:p>
          <a:p>
            <a:pPr marL="0" indent="0">
              <a:spcBef>
                <a:spcPct val="20000"/>
              </a:spcBef>
            </a:pPr>
            <a:r>
              <a:rPr lang="tr-TR" altLang="en-US" sz="2000" b="0" dirty="0" smtClean="0">
                <a:solidFill>
                  <a:srgbClr val="003399"/>
                </a:solidFill>
                <a:latin typeface="Comic Sans MS" panose="030F0702030302020204" pitchFamily="66" charset="0"/>
              </a:rPr>
              <a:t>Planlananlar:</a:t>
            </a:r>
          </a:p>
          <a:p>
            <a:pPr lvl="1" indent="-342900">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Bilgilendirme toplantısı (10 Mart 2017)</a:t>
            </a:r>
          </a:p>
          <a:p>
            <a:pPr lvl="1" indent="-342900">
              <a:spcBef>
                <a:spcPct val="20000"/>
              </a:spcBef>
              <a:buFont typeface="Arial" panose="020B0604020202020204" pitchFamily="34" charset="0"/>
              <a:buChar char="•"/>
            </a:pPr>
            <a:r>
              <a:rPr lang="tr-TR" altLang="en-US" sz="2400" b="0" dirty="0" smtClean="0">
                <a:solidFill>
                  <a:srgbClr val="C00000"/>
                </a:solidFill>
                <a:latin typeface="Comic Sans MS" panose="030F0702030302020204" pitchFamily="66" charset="0"/>
              </a:rPr>
              <a:t>Soruların birimler tarafından son yanıtlanma tarihi (20 Mart 2017)</a:t>
            </a:r>
          </a:p>
          <a:p>
            <a:pPr lvl="1" indent="-342900">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Yanıtların Kalite Komisyonu ve KAVDEM YK üyeleri tarafından derlenmesi (20 Mart 2017-30 Mart 2017)</a:t>
            </a:r>
          </a:p>
          <a:p>
            <a:pPr lvl="1" indent="-342900">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Rapor taslağının yazılması (30 Mart 2017 – 15 Nisan 2017)</a:t>
            </a:r>
          </a:p>
          <a:p>
            <a:pPr lvl="1" indent="-342900">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Taslağın Rektör onayına sunulması (15 Nisan 2017)</a:t>
            </a:r>
          </a:p>
          <a:p>
            <a:pPr>
              <a:spcBef>
                <a:spcPct val="20000"/>
              </a:spcBef>
              <a:buFont typeface="Arial" panose="020B0604020202020204" pitchFamily="34" charset="0"/>
              <a:buChar char="•"/>
            </a:pPr>
            <a:r>
              <a:rPr lang="tr-TR" altLang="en-US" sz="2000" b="0" dirty="0" smtClean="0">
                <a:solidFill>
                  <a:srgbClr val="003399"/>
                </a:solidFill>
                <a:latin typeface="Comic Sans MS" panose="030F0702030302020204" pitchFamily="66" charset="0"/>
              </a:rPr>
              <a:t>Özdeğerlendirme anketlerinin uygulanması</a:t>
            </a:r>
          </a:p>
          <a:p>
            <a:pPr marL="0" indent="0">
              <a:spcBef>
                <a:spcPct val="20000"/>
              </a:spcBef>
            </a:pPr>
            <a:endParaRPr lang="tr-TR" altLang="en-US" sz="2000" b="0" dirty="0">
              <a:solidFill>
                <a:srgbClr val="003399"/>
              </a:solidFill>
              <a:latin typeface="Comic Sans MS" panose="030F0702030302020204" pitchFamily="66" charset="0"/>
            </a:endParaRPr>
          </a:p>
        </p:txBody>
      </p:sp>
    </p:spTree>
    <p:extLst>
      <p:ext uri="{BB962C8B-B14F-4D97-AF65-F5344CB8AC3E}">
        <p14:creationId xmlns:p14="http://schemas.microsoft.com/office/powerpoint/2010/main" val="313395989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27</a:t>
            </a:fld>
            <a:endParaRPr lang="en-US" altLang="en-US"/>
          </a:p>
        </p:txBody>
      </p:sp>
      <p:graphicFrame>
        <p:nvGraphicFramePr>
          <p:cNvPr id="5" name="Table 4"/>
          <p:cNvGraphicFramePr>
            <a:graphicFrameLocks noGrp="1"/>
          </p:cNvGraphicFramePr>
          <p:nvPr>
            <p:extLst>
              <p:ext uri="{D42A27DB-BD31-4B8C-83A1-F6EECF244321}">
                <p14:modId xmlns:p14="http://schemas.microsoft.com/office/powerpoint/2010/main" val="3632948234"/>
              </p:ext>
            </p:extLst>
          </p:nvPr>
        </p:nvGraphicFramePr>
        <p:xfrm>
          <a:off x="2407196" y="188640"/>
          <a:ext cx="7682756" cy="6392544"/>
        </p:xfrm>
        <a:graphic>
          <a:graphicData uri="http://schemas.openxmlformats.org/drawingml/2006/table">
            <a:tbl>
              <a:tblPr>
                <a:tableStyleId>{5C22544A-7EE6-4342-B048-85BDC9FD1C3A}</a:tableStyleId>
              </a:tblPr>
              <a:tblGrid>
                <a:gridCol w="3012876">
                  <a:extLst>
                    <a:ext uri="{9D8B030D-6E8A-4147-A177-3AD203B41FA5}">
                      <a16:colId xmlns:a16="http://schemas.microsoft.com/office/drawing/2014/main" val="3702340141"/>
                    </a:ext>
                  </a:extLst>
                </a:gridCol>
                <a:gridCol w="2016224">
                  <a:extLst>
                    <a:ext uri="{9D8B030D-6E8A-4147-A177-3AD203B41FA5}">
                      <a16:colId xmlns:a16="http://schemas.microsoft.com/office/drawing/2014/main" val="151536689"/>
                    </a:ext>
                  </a:extLst>
                </a:gridCol>
                <a:gridCol w="792088">
                  <a:extLst>
                    <a:ext uri="{9D8B030D-6E8A-4147-A177-3AD203B41FA5}">
                      <a16:colId xmlns:a16="http://schemas.microsoft.com/office/drawing/2014/main" val="542311364"/>
                    </a:ext>
                  </a:extLst>
                </a:gridCol>
                <a:gridCol w="864096">
                  <a:extLst>
                    <a:ext uri="{9D8B030D-6E8A-4147-A177-3AD203B41FA5}">
                      <a16:colId xmlns:a16="http://schemas.microsoft.com/office/drawing/2014/main" val="147835561"/>
                    </a:ext>
                  </a:extLst>
                </a:gridCol>
                <a:gridCol w="997472">
                  <a:extLst>
                    <a:ext uri="{9D8B030D-6E8A-4147-A177-3AD203B41FA5}">
                      <a16:colId xmlns:a16="http://schemas.microsoft.com/office/drawing/2014/main" val="3819478196"/>
                    </a:ext>
                  </a:extLst>
                </a:gridCol>
              </a:tblGrid>
              <a:tr h="258272">
                <a:tc>
                  <a:txBody>
                    <a:bodyPr/>
                    <a:lstStyle/>
                    <a:p>
                      <a:pPr algn="l" fontAlgn="b"/>
                      <a:r>
                        <a:rPr lang="en-US" sz="1000" b="1" u="none" strike="noStrike" dirty="0">
                          <a:effectLst/>
                        </a:rPr>
                        <a:t>İÇ DEĞERLENDİRME RAPORU-2017  </a:t>
                      </a:r>
                      <a:r>
                        <a:rPr lang="en-US" sz="1000" b="1" u="none" strike="noStrike" dirty="0" err="1">
                          <a:effectLst/>
                        </a:rPr>
                        <a:t>Hazırlıkları</a:t>
                      </a:r>
                      <a:r>
                        <a:rPr lang="en-US" sz="1000" b="1" u="none" strike="noStrike" dirty="0">
                          <a:effectLst/>
                        </a:rPr>
                        <a:t> </a:t>
                      </a:r>
                      <a:endParaRPr lang="en-US" sz="1000" b="1" i="0" u="none" strike="noStrike" dirty="0">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46292075"/>
                  </a:ext>
                </a:extLst>
              </a:tr>
              <a:tr h="331862">
                <a:tc>
                  <a:txBody>
                    <a:bodyPr/>
                    <a:lstStyle/>
                    <a:p>
                      <a:pPr algn="l" fontAlgn="b"/>
                      <a:r>
                        <a:rPr lang="en-US" sz="1000" b="1" u="none" strike="noStrike">
                          <a:effectLst/>
                        </a:rPr>
                        <a:t>Maddeler</a:t>
                      </a:r>
                      <a:endParaRPr lang="en-US" sz="1000" b="1" i="0" u="none" strike="noStrike">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b="1" u="none" strike="noStrike" dirty="0" err="1">
                          <a:effectLst/>
                        </a:rPr>
                        <a:t>Görev</a:t>
                      </a:r>
                      <a:r>
                        <a:rPr lang="en-US" sz="900" b="1" u="none" strike="noStrike" dirty="0">
                          <a:effectLst/>
                        </a:rPr>
                        <a:t> </a:t>
                      </a:r>
                      <a:r>
                        <a:rPr lang="en-US" sz="900" b="1" u="none" strike="noStrike" dirty="0" err="1">
                          <a:effectLst/>
                        </a:rPr>
                        <a:t>dağılımı</a:t>
                      </a:r>
                      <a:endParaRPr lang="en-US" sz="900" b="1" i="0" u="none" strike="noStrike" dirty="0">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Gönderme durumu</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Gönderme Tarihi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Açıklamalar</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553157473"/>
                  </a:ext>
                </a:extLst>
              </a:tr>
              <a:tr h="154560">
                <a:tc>
                  <a:txBody>
                    <a:bodyPr/>
                    <a:lstStyle/>
                    <a:p>
                      <a:pPr algn="l" fontAlgn="b"/>
                      <a:r>
                        <a:rPr lang="en-US" sz="1000" b="1" u="none" strike="noStrike" dirty="0">
                          <a:effectLst/>
                        </a:rPr>
                        <a:t>A. </a:t>
                      </a:r>
                      <a:r>
                        <a:rPr lang="en-US" sz="1000" b="1" u="none" strike="noStrike" dirty="0" err="1">
                          <a:effectLst/>
                        </a:rPr>
                        <a:t>Kurum</a:t>
                      </a:r>
                      <a:r>
                        <a:rPr lang="en-US" sz="1000" b="1" u="none" strike="noStrike" dirty="0">
                          <a:effectLst/>
                        </a:rPr>
                        <a:t> </a:t>
                      </a:r>
                      <a:r>
                        <a:rPr lang="en-US" sz="1000" b="1" u="none" strike="noStrike" dirty="0" err="1">
                          <a:effectLst/>
                        </a:rPr>
                        <a:t>Hakkında</a:t>
                      </a:r>
                      <a:r>
                        <a:rPr lang="en-US" sz="1000" b="1" u="none" strike="noStrike" dirty="0">
                          <a:effectLst/>
                        </a:rPr>
                        <a:t> </a:t>
                      </a:r>
                      <a:r>
                        <a:rPr lang="en-US" sz="1000" b="1" u="none" strike="noStrike" dirty="0" err="1">
                          <a:effectLst/>
                        </a:rPr>
                        <a:t>Bilgiler</a:t>
                      </a:r>
                      <a:r>
                        <a:rPr lang="en-US" sz="1000" b="1" u="none" strike="noStrike" dirty="0">
                          <a:effectLst/>
                        </a:rPr>
                        <a:t>   </a:t>
                      </a:r>
                      <a:endParaRPr lang="en-US" sz="1000" b="1" i="0" u="none" strike="noStrike" dirty="0">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u="none" strike="noStrike">
                          <a:effectLst/>
                        </a:rPr>
                        <a:t>KAVDEM</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465866304"/>
                  </a:ext>
                </a:extLst>
              </a:tr>
              <a:tr h="154560">
                <a:tc>
                  <a:txBody>
                    <a:bodyPr/>
                    <a:lstStyle/>
                    <a:p>
                      <a:pPr algn="l" fontAlgn="b"/>
                      <a:r>
                        <a:rPr lang="en-US" sz="1000" u="none" strike="noStrike" dirty="0" err="1">
                          <a:effectLst/>
                        </a:rPr>
                        <a:t>İletişim</a:t>
                      </a:r>
                      <a:r>
                        <a:rPr lang="en-US" sz="1000" u="none" strike="noStrike" dirty="0">
                          <a:effectLst/>
                        </a:rPr>
                        <a:t> </a:t>
                      </a:r>
                      <a:r>
                        <a:rPr lang="en-US" sz="1000" u="none" strike="noStrike" dirty="0" err="1">
                          <a:effectLst/>
                        </a:rPr>
                        <a:t>Bilgileri</a:t>
                      </a:r>
                      <a:r>
                        <a:rPr lang="en-US" sz="1000" u="none" strike="noStrike" dirty="0">
                          <a:effectLst/>
                        </a:rPr>
                        <a:t> </a:t>
                      </a:r>
                      <a:endParaRPr lang="en-US" sz="1000" b="0" i="0" u="none" strike="noStrike" dirty="0">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539672538"/>
                  </a:ext>
                </a:extLst>
              </a:tr>
              <a:tr h="154560">
                <a:tc>
                  <a:txBody>
                    <a:bodyPr/>
                    <a:lstStyle/>
                    <a:p>
                      <a:pPr algn="l" fontAlgn="b"/>
                      <a:r>
                        <a:rPr lang="en-US" sz="1000" u="none" strike="noStrike" dirty="0" err="1">
                          <a:effectLst/>
                        </a:rPr>
                        <a:t>Tarihsel</a:t>
                      </a:r>
                      <a:r>
                        <a:rPr lang="en-US" sz="1000" u="none" strike="noStrike" dirty="0">
                          <a:effectLst/>
                        </a:rPr>
                        <a:t> </a:t>
                      </a:r>
                      <a:r>
                        <a:rPr lang="en-US" sz="1000" u="none" strike="noStrike" dirty="0" err="1">
                          <a:effectLst/>
                        </a:rPr>
                        <a:t>Gelişimi</a:t>
                      </a:r>
                      <a:r>
                        <a:rPr lang="en-US" sz="1000" u="none" strike="noStrike" dirty="0">
                          <a:effectLst/>
                        </a:rPr>
                        <a:t>   </a:t>
                      </a:r>
                      <a:endParaRPr lang="en-US" sz="1000" b="0" i="0" u="none" strike="noStrike" dirty="0">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418525453"/>
                  </a:ext>
                </a:extLst>
              </a:tr>
              <a:tr h="154560">
                <a:tc>
                  <a:txBody>
                    <a:bodyPr/>
                    <a:lstStyle/>
                    <a:p>
                      <a:pPr algn="l" fontAlgn="b"/>
                      <a:r>
                        <a:rPr lang="en-US" sz="1000" u="none" strike="noStrike" dirty="0" err="1">
                          <a:effectLst/>
                        </a:rPr>
                        <a:t>Misyonu</a:t>
                      </a:r>
                      <a:r>
                        <a:rPr lang="en-US" sz="1000" u="none" strike="noStrike" dirty="0">
                          <a:effectLst/>
                        </a:rPr>
                        <a:t>, </a:t>
                      </a:r>
                      <a:r>
                        <a:rPr lang="en-US" sz="1000" u="none" strike="noStrike" dirty="0" err="1">
                          <a:effectLst/>
                        </a:rPr>
                        <a:t>Vizyonu</a:t>
                      </a:r>
                      <a:r>
                        <a:rPr lang="en-US" sz="1000" u="none" strike="noStrike" dirty="0">
                          <a:effectLst/>
                        </a:rPr>
                        <a:t>, </a:t>
                      </a:r>
                      <a:r>
                        <a:rPr lang="en-US" sz="1000" u="none" strike="noStrike" dirty="0" err="1">
                          <a:effectLst/>
                        </a:rPr>
                        <a:t>Değerleri</a:t>
                      </a:r>
                      <a:r>
                        <a:rPr lang="en-US" sz="1000" u="none" strike="noStrike" dirty="0">
                          <a:effectLst/>
                        </a:rPr>
                        <a:t> </a:t>
                      </a:r>
                      <a:r>
                        <a:rPr lang="en-US" sz="1000" u="none" strike="noStrike" dirty="0" err="1">
                          <a:effectLst/>
                        </a:rPr>
                        <a:t>ve</a:t>
                      </a:r>
                      <a:r>
                        <a:rPr lang="en-US" sz="1000" u="none" strike="noStrike" dirty="0">
                          <a:effectLst/>
                        </a:rPr>
                        <a:t> </a:t>
                      </a:r>
                      <a:r>
                        <a:rPr lang="en-US" sz="1000" u="none" strike="noStrike" dirty="0" err="1">
                          <a:effectLst/>
                        </a:rPr>
                        <a:t>Hedefleri</a:t>
                      </a:r>
                      <a:r>
                        <a:rPr lang="en-US" sz="1000" u="none" strike="noStrike" dirty="0">
                          <a:effectLst/>
                        </a:rPr>
                        <a:t> </a:t>
                      </a:r>
                      <a:endParaRPr lang="en-US" sz="1000" b="0" i="0" u="none" strike="noStrike" dirty="0">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755716768"/>
                  </a:ext>
                </a:extLst>
              </a:tr>
              <a:tr h="154560">
                <a:tc>
                  <a:txBody>
                    <a:bodyPr/>
                    <a:lstStyle/>
                    <a:p>
                      <a:pPr algn="l" fontAlgn="b"/>
                      <a:r>
                        <a:rPr lang="en-US" sz="1000" u="none" strike="noStrike">
                          <a:effectLst/>
                        </a:rPr>
                        <a:t>Eğitim-Öğretim Hizmeti Sunan Birimleri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925678157"/>
                  </a:ext>
                </a:extLst>
              </a:tr>
              <a:tr h="154560">
                <a:tc>
                  <a:txBody>
                    <a:bodyPr/>
                    <a:lstStyle/>
                    <a:p>
                      <a:pPr algn="l" fontAlgn="b"/>
                      <a:r>
                        <a:rPr lang="en-US" sz="1000" u="none" strike="noStrike">
                          <a:effectLst/>
                        </a:rPr>
                        <a:t>Araştırma Faaliyetinin Yürütüldüğü Birimleri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770795768"/>
                  </a:ext>
                </a:extLst>
              </a:tr>
              <a:tr h="154560">
                <a:tc>
                  <a:txBody>
                    <a:bodyPr/>
                    <a:lstStyle/>
                    <a:p>
                      <a:pPr algn="l" fontAlgn="b"/>
                      <a:r>
                        <a:rPr lang="en-US" sz="1000" u="none" strike="noStrike">
                          <a:effectLst/>
                        </a:rPr>
                        <a:t>İyileştirmeye Yönelik Çalışmalar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626947938"/>
                  </a:ext>
                </a:extLst>
              </a:tr>
              <a:tr h="154560">
                <a:tc>
                  <a:txBody>
                    <a:bodyPr/>
                    <a:lstStyle/>
                    <a:p>
                      <a:pPr algn="l" fontAlgn="b"/>
                      <a:r>
                        <a:rPr lang="en-US" sz="1000" b="1" u="none" strike="noStrike" dirty="0">
                          <a:effectLst/>
                        </a:rPr>
                        <a:t>B. </a:t>
                      </a:r>
                      <a:r>
                        <a:rPr lang="en-US" sz="1000" b="1" u="none" strike="noStrike" dirty="0" err="1">
                          <a:effectLst/>
                        </a:rPr>
                        <a:t>Kalite</a:t>
                      </a:r>
                      <a:r>
                        <a:rPr lang="en-US" sz="1000" b="1" u="none" strike="noStrike" dirty="0">
                          <a:effectLst/>
                        </a:rPr>
                        <a:t> </a:t>
                      </a:r>
                      <a:r>
                        <a:rPr lang="en-US" sz="1000" b="1" u="none" strike="noStrike" dirty="0" err="1">
                          <a:effectLst/>
                        </a:rPr>
                        <a:t>Güvencesi</a:t>
                      </a:r>
                      <a:r>
                        <a:rPr lang="en-US" sz="1000" b="1" u="none" strike="noStrike" dirty="0">
                          <a:effectLst/>
                        </a:rPr>
                        <a:t> </a:t>
                      </a:r>
                      <a:r>
                        <a:rPr lang="en-US" sz="1000" b="1" u="none" strike="noStrike" dirty="0" err="1">
                          <a:effectLst/>
                        </a:rPr>
                        <a:t>Sistemi</a:t>
                      </a:r>
                      <a:r>
                        <a:rPr lang="en-US" sz="1000" b="1" u="none" strike="noStrike" dirty="0">
                          <a:effectLst/>
                        </a:rPr>
                        <a:t>  </a:t>
                      </a:r>
                      <a:endParaRPr lang="en-US" sz="1000" b="1" i="0" u="none" strike="noStrike" dirty="0">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u="none" strike="noStrike">
                          <a:effectLst/>
                        </a:rPr>
                        <a:t>Diler Aslan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961456687"/>
                  </a:ext>
                </a:extLst>
              </a:tr>
              <a:tr h="154560">
                <a:tc>
                  <a:txBody>
                    <a:bodyPr/>
                    <a:lstStyle/>
                    <a:p>
                      <a:pPr algn="l" fontAlgn="b"/>
                      <a:r>
                        <a:rPr lang="en-US" sz="1000" b="1" u="none" strike="noStrike" dirty="0">
                          <a:effectLst/>
                        </a:rPr>
                        <a:t>C. </a:t>
                      </a:r>
                      <a:r>
                        <a:rPr lang="en-US" sz="1000" b="1" u="none" strike="noStrike" dirty="0" err="1">
                          <a:effectLst/>
                        </a:rPr>
                        <a:t>Eğitim</a:t>
                      </a:r>
                      <a:r>
                        <a:rPr lang="en-US" sz="1000" b="1" u="none" strike="noStrike" dirty="0">
                          <a:effectLst/>
                        </a:rPr>
                        <a:t> </a:t>
                      </a:r>
                      <a:r>
                        <a:rPr lang="en-US" sz="1000" b="1" u="none" strike="noStrike" dirty="0" err="1">
                          <a:effectLst/>
                        </a:rPr>
                        <a:t>ve</a:t>
                      </a:r>
                      <a:r>
                        <a:rPr lang="en-US" sz="1000" b="1" u="none" strike="noStrike" dirty="0">
                          <a:effectLst/>
                        </a:rPr>
                        <a:t> </a:t>
                      </a:r>
                      <a:r>
                        <a:rPr lang="en-US" sz="1000" b="1" u="none" strike="noStrike" dirty="0" err="1">
                          <a:effectLst/>
                        </a:rPr>
                        <a:t>Öğretim</a:t>
                      </a:r>
                      <a:r>
                        <a:rPr lang="en-US" sz="1000" b="1" u="none" strike="noStrike" dirty="0">
                          <a:effectLst/>
                        </a:rPr>
                        <a:t> </a:t>
                      </a:r>
                      <a:endParaRPr lang="en-US" sz="1000" b="1" i="0" u="none" strike="noStrike" dirty="0">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153097171"/>
                  </a:ext>
                </a:extLst>
              </a:tr>
              <a:tr h="154560">
                <a:tc>
                  <a:txBody>
                    <a:bodyPr/>
                    <a:lstStyle/>
                    <a:p>
                      <a:pPr algn="l" fontAlgn="b"/>
                      <a:r>
                        <a:rPr lang="en-US" sz="1000" u="none" strike="noStrike">
                          <a:effectLst/>
                        </a:rPr>
                        <a:t>Programların Tasarımı ve Onayı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Hülya Çetin</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4152212747"/>
                  </a:ext>
                </a:extLst>
              </a:tr>
              <a:tr h="303891">
                <a:tc>
                  <a:txBody>
                    <a:bodyPr/>
                    <a:lstStyle/>
                    <a:p>
                      <a:pPr algn="l" fontAlgn="b"/>
                      <a:r>
                        <a:rPr lang="en-US" sz="1000" u="none" strike="noStrike">
                          <a:effectLst/>
                        </a:rPr>
                        <a:t>Öğrenci Merkezli Öğrenme, Öğretme ve Değerlendirme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Hülya Çetin</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23306283"/>
                  </a:ext>
                </a:extLst>
              </a:tr>
              <a:tr h="303891">
                <a:tc>
                  <a:txBody>
                    <a:bodyPr/>
                    <a:lstStyle/>
                    <a:p>
                      <a:pPr algn="l" fontAlgn="b"/>
                      <a:r>
                        <a:rPr lang="en-US" sz="1000" u="none" strike="noStrike">
                          <a:effectLst/>
                        </a:rPr>
                        <a:t>Öğrencinin Kabulü ve Gelişimi, Tanınma ve Sertifikalandırma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Işıl Uçman Altınışık</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955637982"/>
                  </a:ext>
                </a:extLst>
              </a:tr>
              <a:tr h="154560">
                <a:tc>
                  <a:txBody>
                    <a:bodyPr/>
                    <a:lstStyle/>
                    <a:p>
                      <a:pPr algn="l" fontAlgn="b"/>
                      <a:r>
                        <a:rPr lang="en-US" sz="1000" u="none" strike="noStrike">
                          <a:effectLst/>
                        </a:rPr>
                        <a:t>Eğitim-Öğretim Kadrosu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Işıl Uçman Altınışık</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959486759"/>
                  </a:ext>
                </a:extLst>
              </a:tr>
              <a:tr h="154560">
                <a:tc>
                  <a:txBody>
                    <a:bodyPr/>
                    <a:lstStyle/>
                    <a:p>
                      <a:pPr algn="l" fontAlgn="b"/>
                      <a:r>
                        <a:rPr lang="en-US" sz="1000" u="none" strike="noStrike">
                          <a:effectLst/>
                        </a:rPr>
                        <a:t>Öğrenme Kaynakları, Erişilebilirlik ve Destekler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Hasan Çallıoğlu</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902825354"/>
                  </a:ext>
                </a:extLst>
              </a:tr>
              <a:tr h="221842">
                <a:tc>
                  <a:txBody>
                    <a:bodyPr/>
                    <a:lstStyle/>
                    <a:p>
                      <a:pPr algn="l" fontAlgn="b"/>
                      <a:r>
                        <a:rPr lang="en-US" sz="1000" u="none" strike="noStrike" dirty="0" err="1">
                          <a:effectLst/>
                        </a:rPr>
                        <a:t>Programların</a:t>
                      </a:r>
                      <a:r>
                        <a:rPr lang="en-US" sz="1000" u="none" strike="noStrike" dirty="0">
                          <a:effectLst/>
                        </a:rPr>
                        <a:t> </a:t>
                      </a:r>
                      <a:r>
                        <a:rPr lang="en-US" sz="1000" u="none" strike="noStrike" dirty="0" err="1">
                          <a:effectLst/>
                        </a:rPr>
                        <a:t>Sürekli</a:t>
                      </a:r>
                      <a:r>
                        <a:rPr lang="en-US" sz="1000" u="none" strike="noStrike" dirty="0">
                          <a:effectLst/>
                        </a:rPr>
                        <a:t> </a:t>
                      </a:r>
                      <a:r>
                        <a:rPr lang="en-US" sz="1000" u="none" strike="noStrike" dirty="0" err="1">
                          <a:effectLst/>
                        </a:rPr>
                        <a:t>İzlenmesi</a:t>
                      </a:r>
                      <a:r>
                        <a:rPr lang="en-US" sz="1000" u="none" strike="noStrike" dirty="0">
                          <a:effectLst/>
                        </a:rPr>
                        <a:t> </a:t>
                      </a:r>
                      <a:r>
                        <a:rPr lang="en-US" sz="1000" u="none" strike="noStrike" dirty="0" err="1">
                          <a:effectLst/>
                        </a:rPr>
                        <a:t>ve</a:t>
                      </a:r>
                      <a:r>
                        <a:rPr lang="en-US" sz="1000" u="none" strike="noStrike" dirty="0">
                          <a:effectLst/>
                        </a:rPr>
                        <a:t> </a:t>
                      </a:r>
                      <a:r>
                        <a:rPr lang="en-US" sz="1000" u="none" strike="noStrike" dirty="0" err="1">
                          <a:effectLst/>
                        </a:rPr>
                        <a:t>Güncellenmesi</a:t>
                      </a:r>
                      <a:r>
                        <a:rPr lang="en-US" sz="1000" u="none" strike="noStrike" dirty="0">
                          <a:effectLst/>
                        </a:rPr>
                        <a:t>  </a:t>
                      </a:r>
                      <a:endParaRPr lang="en-US" sz="1000" b="0" i="0" u="none" strike="noStrike" dirty="0">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Hasan Çallıoğlu</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73880042"/>
                  </a:ext>
                </a:extLst>
              </a:tr>
              <a:tr h="162026">
                <a:tc>
                  <a:txBody>
                    <a:bodyPr/>
                    <a:lstStyle/>
                    <a:p>
                      <a:pPr algn="l" fontAlgn="b"/>
                      <a:r>
                        <a:rPr lang="en-US" sz="1050" b="1" u="none" strike="noStrike" dirty="0">
                          <a:effectLst/>
                        </a:rPr>
                        <a:t>Ç. </a:t>
                      </a:r>
                      <a:r>
                        <a:rPr lang="en-US" sz="1050" b="1" u="none" strike="noStrike" dirty="0" err="1">
                          <a:effectLst/>
                        </a:rPr>
                        <a:t>Araştırma</a:t>
                      </a:r>
                      <a:r>
                        <a:rPr lang="en-US" sz="1050" b="1" u="none" strike="noStrike" dirty="0">
                          <a:effectLst/>
                        </a:rPr>
                        <a:t> </a:t>
                      </a:r>
                      <a:r>
                        <a:rPr lang="en-US" sz="1050" b="1" u="none" strike="noStrike" dirty="0" err="1">
                          <a:effectLst/>
                        </a:rPr>
                        <a:t>ve</a:t>
                      </a:r>
                      <a:r>
                        <a:rPr lang="en-US" sz="1050" b="1" u="none" strike="noStrike" dirty="0">
                          <a:effectLst/>
                        </a:rPr>
                        <a:t> </a:t>
                      </a:r>
                      <a:r>
                        <a:rPr lang="en-US" sz="1050" b="1" u="none" strike="noStrike" dirty="0" err="1">
                          <a:effectLst/>
                        </a:rPr>
                        <a:t>Geliştirme</a:t>
                      </a:r>
                      <a:r>
                        <a:rPr lang="en-US" sz="1050" b="1" u="none" strike="noStrike" dirty="0">
                          <a:effectLst/>
                        </a:rPr>
                        <a:t> </a:t>
                      </a:r>
                      <a:endParaRPr lang="en-US" sz="1050" b="1" i="0" u="none" strike="noStrike" dirty="0">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4197903209"/>
                  </a:ext>
                </a:extLst>
              </a:tr>
              <a:tr h="154560">
                <a:tc>
                  <a:txBody>
                    <a:bodyPr/>
                    <a:lstStyle/>
                    <a:p>
                      <a:pPr algn="l" fontAlgn="b"/>
                      <a:r>
                        <a:rPr lang="en-US" sz="1000" u="none" strike="noStrike">
                          <a:effectLst/>
                        </a:rPr>
                        <a:t>Araştırma Stratejisi ve Hedefleri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Mehmet İnel</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691616992"/>
                  </a:ext>
                </a:extLst>
              </a:tr>
              <a:tr h="154560">
                <a:tc>
                  <a:txBody>
                    <a:bodyPr/>
                    <a:lstStyle/>
                    <a:p>
                      <a:pPr algn="l" fontAlgn="b"/>
                      <a:r>
                        <a:rPr lang="en-US" sz="1000" u="none" strike="noStrike">
                          <a:effectLst/>
                        </a:rPr>
                        <a:t>Araştırma Kaynakları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Mehmet İnel</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4249959273"/>
                  </a:ext>
                </a:extLst>
              </a:tr>
              <a:tr h="154560">
                <a:tc>
                  <a:txBody>
                    <a:bodyPr/>
                    <a:lstStyle/>
                    <a:p>
                      <a:pPr algn="l" fontAlgn="b"/>
                      <a:r>
                        <a:rPr lang="en-US" sz="1000" u="none" strike="noStrike">
                          <a:effectLst/>
                        </a:rPr>
                        <a:t>Araştırma Kadrosu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Nurten Sarıca</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963212217"/>
                  </a:ext>
                </a:extLst>
              </a:tr>
              <a:tr h="303891">
                <a:tc>
                  <a:txBody>
                    <a:bodyPr/>
                    <a:lstStyle/>
                    <a:p>
                      <a:pPr algn="l" fontAlgn="b"/>
                      <a:r>
                        <a:rPr lang="en-US" sz="1000" u="none" strike="noStrike">
                          <a:effectLst/>
                        </a:rPr>
                        <a:t>Araştırma Performansının İzlenmesi ve İyileştirilmesi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Nurten Sarıca</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429634028"/>
                  </a:ext>
                </a:extLst>
              </a:tr>
              <a:tr h="154560">
                <a:tc>
                  <a:txBody>
                    <a:bodyPr/>
                    <a:lstStyle/>
                    <a:p>
                      <a:pPr algn="l" fontAlgn="b"/>
                      <a:r>
                        <a:rPr lang="en-US" sz="1000" b="1" u="none" strike="noStrike" dirty="0">
                          <a:effectLst/>
                        </a:rPr>
                        <a:t>D. </a:t>
                      </a:r>
                      <a:r>
                        <a:rPr lang="en-US" sz="1000" b="1" u="none" strike="noStrike" dirty="0" err="1">
                          <a:effectLst/>
                        </a:rPr>
                        <a:t>Yönetim</a:t>
                      </a:r>
                      <a:r>
                        <a:rPr lang="en-US" sz="1000" b="1" u="none" strike="noStrike" dirty="0">
                          <a:effectLst/>
                        </a:rPr>
                        <a:t> </a:t>
                      </a:r>
                      <a:r>
                        <a:rPr lang="en-US" sz="1000" b="1" u="none" strike="noStrike" dirty="0" err="1">
                          <a:effectLst/>
                        </a:rPr>
                        <a:t>Sistemi</a:t>
                      </a:r>
                      <a:r>
                        <a:rPr lang="en-US" sz="1000" b="1" u="none" strike="noStrike" dirty="0">
                          <a:effectLst/>
                        </a:rPr>
                        <a:t> </a:t>
                      </a:r>
                      <a:endParaRPr lang="en-US" sz="1000" b="1" i="0" u="none" strike="noStrike" dirty="0">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001256216"/>
                  </a:ext>
                </a:extLst>
              </a:tr>
              <a:tr h="154560">
                <a:tc>
                  <a:txBody>
                    <a:bodyPr/>
                    <a:lstStyle/>
                    <a:p>
                      <a:pPr algn="l" fontAlgn="b"/>
                      <a:r>
                        <a:rPr lang="en-US" sz="1000" u="none" strike="noStrike" dirty="0" err="1">
                          <a:effectLst/>
                        </a:rPr>
                        <a:t>Yönetim</a:t>
                      </a:r>
                      <a:r>
                        <a:rPr lang="en-US" sz="1000" u="none" strike="noStrike" dirty="0">
                          <a:effectLst/>
                        </a:rPr>
                        <a:t> </a:t>
                      </a:r>
                      <a:r>
                        <a:rPr lang="en-US" sz="1000" u="none" strike="noStrike" dirty="0" err="1">
                          <a:effectLst/>
                        </a:rPr>
                        <a:t>ve</a:t>
                      </a:r>
                      <a:r>
                        <a:rPr lang="en-US" sz="1000" u="none" strike="noStrike" dirty="0">
                          <a:effectLst/>
                        </a:rPr>
                        <a:t> </a:t>
                      </a:r>
                      <a:r>
                        <a:rPr lang="en-US" sz="1000" u="none" strike="noStrike" dirty="0" err="1">
                          <a:effectLst/>
                        </a:rPr>
                        <a:t>İdari</a:t>
                      </a:r>
                      <a:r>
                        <a:rPr lang="en-US" sz="1000" u="none" strike="noStrike" dirty="0">
                          <a:effectLst/>
                        </a:rPr>
                        <a:t> </a:t>
                      </a:r>
                      <a:r>
                        <a:rPr lang="en-US" sz="1000" u="none" strike="noStrike" dirty="0" err="1">
                          <a:effectLst/>
                        </a:rPr>
                        <a:t>Birimlerin</a:t>
                      </a:r>
                      <a:r>
                        <a:rPr lang="en-US" sz="1000" u="none" strike="noStrike" dirty="0">
                          <a:effectLst/>
                        </a:rPr>
                        <a:t> </a:t>
                      </a:r>
                      <a:r>
                        <a:rPr lang="en-US" sz="1000" u="none" strike="noStrike" dirty="0" err="1">
                          <a:effectLst/>
                        </a:rPr>
                        <a:t>Yapısı</a:t>
                      </a:r>
                      <a:endParaRPr lang="en-US" sz="1000" b="0" i="0" u="none" strike="noStrike" dirty="0">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Hakan Sarıtaş</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623217916"/>
                  </a:ext>
                </a:extLst>
              </a:tr>
              <a:tr h="154560">
                <a:tc>
                  <a:txBody>
                    <a:bodyPr/>
                    <a:lstStyle/>
                    <a:p>
                      <a:pPr algn="l" fontAlgn="b"/>
                      <a:r>
                        <a:rPr lang="en-US" sz="1000" u="none" strike="noStrike">
                          <a:effectLst/>
                        </a:rPr>
                        <a:t>Kaynakların Yönetimi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Hakan Sarıtaş</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138673772"/>
                  </a:ext>
                </a:extLst>
              </a:tr>
              <a:tr h="226679">
                <a:tc>
                  <a:txBody>
                    <a:bodyPr/>
                    <a:lstStyle/>
                    <a:p>
                      <a:pPr algn="l" fontAlgn="b"/>
                      <a:r>
                        <a:rPr lang="en-US" sz="1000" u="none" strike="noStrike">
                          <a:effectLst/>
                        </a:rPr>
                        <a:t>Bilgi Yönetim Sistemi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 (Bilgi işlem Daire Başkanlığı)</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129953927"/>
                  </a:ext>
                </a:extLst>
              </a:tr>
              <a:tr h="258272">
                <a:tc>
                  <a:txBody>
                    <a:bodyPr/>
                    <a:lstStyle/>
                    <a:p>
                      <a:pPr algn="l" fontAlgn="b"/>
                      <a:r>
                        <a:rPr lang="en-US" sz="1000" u="none" strike="noStrike">
                          <a:effectLst/>
                        </a:rPr>
                        <a:t>Kurum Dışından Tedarik Edilen Hizmetlerin Kalitesi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KAVDEM (Genel Sekreterlik)</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086162962"/>
                  </a:ext>
                </a:extLst>
              </a:tr>
              <a:tr h="154560">
                <a:tc>
                  <a:txBody>
                    <a:bodyPr/>
                    <a:lstStyle/>
                    <a:p>
                      <a:pPr algn="l" fontAlgn="b"/>
                      <a:r>
                        <a:rPr lang="en-US" sz="1000" u="none" strike="noStrike">
                          <a:effectLst/>
                        </a:rPr>
                        <a:t>Kamuoyunu Bilgilendirme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Mithat Eser</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661837901"/>
                  </a:ext>
                </a:extLst>
              </a:tr>
              <a:tr h="154560">
                <a:tc>
                  <a:txBody>
                    <a:bodyPr/>
                    <a:lstStyle/>
                    <a:p>
                      <a:pPr algn="l" fontAlgn="b"/>
                      <a:r>
                        <a:rPr lang="en-US" sz="1000" u="none" strike="noStrike">
                          <a:effectLst/>
                        </a:rPr>
                        <a:t>Yönetimin Etkinliği ve Hesap Verebilirliği </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Mithat Eser</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3349452305"/>
                  </a:ext>
                </a:extLst>
              </a:tr>
              <a:tr h="154560">
                <a:tc>
                  <a:txBody>
                    <a:bodyPr/>
                    <a:lstStyle/>
                    <a:p>
                      <a:pPr algn="l" fontAlgn="b"/>
                      <a:r>
                        <a:rPr lang="en-US" sz="1000" b="1" u="none" strike="noStrike" dirty="0">
                          <a:effectLst/>
                        </a:rPr>
                        <a:t>E. </a:t>
                      </a:r>
                      <a:r>
                        <a:rPr lang="en-US" sz="1000" b="1" u="none" strike="noStrike" dirty="0" err="1">
                          <a:effectLst/>
                        </a:rPr>
                        <a:t>Sonuç</a:t>
                      </a:r>
                      <a:r>
                        <a:rPr lang="en-US" sz="1000" b="1" u="none" strike="noStrike" dirty="0">
                          <a:effectLst/>
                        </a:rPr>
                        <a:t> </a:t>
                      </a:r>
                      <a:r>
                        <a:rPr lang="en-US" sz="1000" b="1" u="none" strike="noStrike" dirty="0" err="1">
                          <a:effectLst/>
                        </a:rPr>
                        <a:t>ve</a:t>
                      </a:r>
                      <a:r>
                        <a:rPr lang="en-US" sz="1000" b="1" u="none" strike="noStrike" dirty="0">
                          <a:effectLst/>
                        </a:rPr>
                        <a:t> </a:t>
                      </a:r>
                      <a:r>
                        <a:rPr lang="en-US" sz="1000" b="1" u="none" strike="noStrike" dirty="0" err="1">
                          <a:effectLst/>
                        </a:rPr>
                        <a:t>Değerlendirme</a:t>
                      </a:r>
                      <a:endParaRPr lang="en-US" sz="1000" b="1" i="0" u="none" strike="noStrike" dirty="0">
                        <a:solidFill>
                          <a:srgbClr val="000000"/>
                        </a:solidFill>
                        <a:effectLst/>
                        <a:latin typeface="Times New Roman" panose="02020603050405020304" pitchFamily="18"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292078312"/>
                  </a:ext>
                </a:extLst>
              </a:tr>
              <a:tr h="226679">
                <a:tc>
                  <a:txBody>
                    <a:bodyPr/>
                    <a:lstStyle/>
                    <a:p>
                      <a:pPr algn="l" fontAlgn="b"/>
                      <a:r>
                        <a:rPr lang="en-US" sz="1000" u="none" strike="noStrike" dirty="0" err="1">
                          <a:effectLst/>
                        </a:rPr>
                        <a:t>Kalite</a:t>
                      </a:r>
                      <a:r>
                        <a:rPr lang="en-US" sz="1000" u="none" strike="noStrike" dirty="0">
                          <a:effectLst/>
                        </a:rPr>
                        <a:t> </a:t>
                      </a:r>
                      <a:r>
                        <a:rPr lang="en-US" sz="1000" u="none" strike="noStrike" dirty="0" err="1">
                          <a:effectLst/>
                        </a:rPr>
                        <a:t>Güvencesi</a:t>
                      </a:r>
                      <a:endParaRPr lang="en-US" sz="1000" b="0" i="0" u="none" strike="noStrike" dirty="0">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dirty="0">
                          <a:effectLst/>
                        </a:rPr>
                        <a:t>KAVDEM (Semih </a:t>
                      </a:r>
                      <a:r>
                        <a:rPr lang="en-US" sz="900" u="none" strike="noStrike" dirty="0" err="1" smtClean="0">
                          <a:effectLst/>
                        </a:rPr>
                        <a:t>Coşkun</a:t>
                      </a:r>
                      <a:r>
                        <a:rPr lang="tr-TR" sz="900" u="none" strike="noStrike" dirty="0" smtClean="0">
                          <a:effectLst/>
                        </a:rPr>
                        <a:t>)</a:t>
                      </a:r>
                      <a:endParaRPr lang="en-US" sz="900" b="0" i="0" u="none" strike="noStrike" dirty="0">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1308180144"/>
                  </a:ext>
                </a:extLst>
              </a:tr>
              <a:tr h="154560">
                <a:tc>
                  <a:txBody>
                    <a:bodyPr/>
                    <a:lstStyle/>
                    <a:p>
                      <a:pPr algn="l" fontAlgn="b"/>
                      <a:r>
                        <a:rPr lang="en-US" sz="1000" u="none" strike="noStrike">
                          <a:effectLst/>
                        </a:rPr>
                        <a:t>Eğitim Öğretim</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Hasan Çallıoğlu</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4075429771"/>
                  </a:ext>
                </a:extLst>
              </a:tr>
              <a:tr h="154560">
                <a:tc>
                  <a:txBody>
                    <a:bodyPr/>
                    <a:lstStyle/>
                    <a:p>
                      <a:pPr algn="l" fontAlgn="b"/>
                      <a:r>
                        <a:rPr lang="en-US" sz="1000" u="none" strike="noStrike">
                          <a:effectLst/>
                        </a:rPr>
                        <a:t>Araştırma Geliştirme</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Mehmet İnel</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478137131"/>
                  </a:ext>
                </a:extLst>
              </a:tr>
              <a:tr h="154560">
                <a:tc>
                  <a:txBody>
                    <a:bodyPr/>
                    <a:lstStyle/>
                    <a:p>
                      <a:pPr algn="l" fontAlgn="b"/>
                      <a:r>
                        <a:rPr lang="en-US" sz="1000" u="none" strike="noStrike">
                          <a:effectLst/>
                        </a:rPr>
                        <a:t>Yönetim Sistemi</a:t>
                      </a:r>
                      <a:endParaRPr lang="en-US" sz="1000" b="0" i="0" u="none" strike="noStrike">
                        <a:solidFill>
                          <a:srgbClr val="000000"/>
                        </a:solidFill>
                        <a:effectLst/>
                        <a:latin typeface="Times New Roman" panose="02020603050405020304" pitchFamily="18" charset="0"/>
                      </a:endParaRPr>
                    </a:p>
                  </a:txBody>
                  <a:tcPr marL="48026" marR="5336" marT="5336" marB="0" anchor="b"/>
                </a:tc>
                <a:tc>
                  <a:txBody>
                    <a:bodyPr/>
                    <a:lstStyle/>
                    <a:p>
                      <a:pPr algn="l" fontAlgn="b"/>
                      <a:r>
                        <a:rPr lang="en-US" sz="900" u="none" strike="noStrike">
                          <a:effectLst/>
                        </a:rPr>
                        <a:t>Hakan Sarıtaş</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5336" marR="5336" marT="5336"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5336" marR="5336" marT="5336" marB="0" anchor="b"/>
                </a:tc>
                <a:extLst>
                  <a:ext uri="{0D108BD9-81ED-4DB2-BD59-A6C34878D82A}">
                    <a16:rowId xmlns:a16="http://schemas.microsoft.com/office/drawing/2014/main" val="2199208344"/>
                  </a:ext>
                </a:extLst>
              </a:tr>
            </a:tbl>
          </a:graphicData>
        </a:graphic>
      </p:graphicFrame>
      <p:sp>
        <p:nvSpPr>
          <p:cNvPr id="4" name="Rectangle 2"/>
          <p:cNvSpPr txBox="1">
            <a:spLocks noChangeArrowheads="1"/>
          </p:cNvSpPr>
          <p:nvPr/>
        </p:nvSpPr>
        <p:spPr>
          <a:xfrm>
            <a:off x="117229" y="180514"/>
            <a:ext cx="2265461" cy="2312382"/>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algn="l" eaLnBrk="1" hangingPunct="1"/>
            <a:r>
              <a:rPr lang="tr-TR" altLang="en-US" sz="3200" b="0" kern="0" dirty="0" smtClean="0">
                <a:solidFill>
                  <a:srgbClr val="990000"/>
                </a:solidFill>
                <a:latin typeface="Comic Sans MS" panose="030F0702030302020204" pitchFamily="66" charset="0"/>
              </a:rPr>
              <a:t>Kalite Komisyonu:</a:t>
            </a:r>
          </a:p>
          <a:p>
            <a:pPr algn="l" eaLnBrk="1" hangingPunct="1"/>
            <a:r>
              <a:rPr lang="tr-TR" altLang="en-US" sz="3200" b="0" kern="0" dirty="0" smtClean="0">
                <a:solidFill>
                  <a:srgbClr val="990000"/>
                </a:solidFill>
                <a:latin typeface="Comic Sans MS" panose="030F0702030302020204" pitchFamily="66" charset="0"/>
              </a:rPr>
              <a:t>Görev dağılımı</a:t>
            </a:r>
            <a:endParaRPr lang="en-US" altLang="en-US" sz="1600" b="0" kern="0" dirty="0" smtClean="0">
              <a:solidFill>
                <a:srgbClr val="990000"/>
              </a:solidFill>
            </a:endParaRPr>
          </a:p>
        </p:txBody>
      </p:sp>
    </p:spTree>
    <p:extLst>
      <p:ext uri="{BB962C8B-B14F-4D97-AF65-F5344CB8AC3E}">
        <p14:creationId xmlns:p14="http://schemas.microsoft.com/office/powerpoint/2010/main" val="3964928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462980" y="764704"/>
            <a:ext cx="9358313" cy="1500187"/>
          </a:xfrm>
          <a:noFill/>
        </p:spPr>
        <p:txBody>
          <a:bodyPr/>
          <a:lstStyle/>
          <a:p>
            <a:pPr eaLnBrk="1" hangingPunct="1"/>
            <a:r>
              <a:rPr lang="tr-TR" altLang="en-US" sz="4400" dirty="0" smtClean="0">
                <a:solidFill>
                  <a:srgbClr val="990000"/>
                </a:solidFill>
                <a:latin typeface="Comic Sans MS" panose="030F0702030302020204" pitchFamily="66" charset="0"/>
              </a:rPr>
              <a:t>Bilgi İçin</a:t>
            </a:r>
            <a:endParaRPr lang="en-US" altLang="en-US" sz="2400" dirty="0" smtClean="0">
              <a:solidFill>
                <a:srgbClr val="990000"/>
              </a:solidFill>
            </a:endParaRPr>
          </a:p>
        </p:txBody>
      </p:sp>
      <p:sp>
        <p:nvSpPr>
          <p:cNvPr id="4" name="Rectangle 1"/>
          <p:cNvSpPr>
            <a:spLocks noChangeArrowheads="1"/>
          </p:cNvSpPr>
          <p:nvPr/>
        </p:nvSpPr>
        <p:spPr bwMode="auto">
          <a:xfrm>
            <a:off x="3343300" y="2668270"/>
            <a:ext cx="3816424" cy="1138773"/>
          </a:xfrm>
          <a:prstGeom prst="rect">
            <a:avLst/>
          </a:prstGeom>
          <a:noFill/>
          <a:ln w="9525">
            <a:noFill/>
            <a:miter lim="800000"/>
            <a:headEnd/>
            <a:tailEnd/>
          </a:ln>
          <a:effectLst/>
        </p:spPr>
        <p:txBody>
          <a:bodyPr wrap="square" anchor="ctr">
            <a:spAutoFit/>
          </a:bodyPr>
          <a:lstStyle>
            <a:lvl1pPr marL="342900" indent="-342900"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0" indent="0" algn="ctr">
              <a:spcBef>
                <a:spcPct val="20000"/>
              </a:spcBef>
            </a:pPr>
            <a:r>
              <a:rPr lang="tr-TR" altLang="en-US" sz="2000" b="0" dirty="0" smtClean="0">
                <a:solidFill>
                  <a:srgbClr val="003399"/>
                </a:solidFill>
                <a:latin typeface="Comic Sans MS" panose="030F0702030302020204" pitchFamily="66" charset="0"/>
              </a:rPr>
              <a:t>Komisyon Sekreteryası</a:t>
            </a:r>
          </a:p>
          <a:p>
            <a:pPr marL="0" indent="0" algn="ctr">
              <a:spcBef>
                <a:spcPct val="20000"/>
              </a:spcBef>
            </a:pPr>
            <a:r>
              <a:rPr lang="tr-TR" altLang="en-US" sz="2000" b="0" dirty="0" smtClean="0">
                <a:solidFill>
                  <a:srgbClr val="003399"/>
                </a:solidFill>
                <a:latin typeface="Comic Sans MS" panose="030F0702030302020204" pitchFamily="66" charset="0"/>
              </a:rPr>
              <a:t>Strateji Daire Başkanlığı</a:t>
            </a:r>
          </a:p>
          <a:p>
            <a:pPr marL="0" indent="0" algn="ctr">
              <a:spcBef>
                <a:spcPct val="20000"/>
              </a:spcBef>
            </a:pPr>
            <a:r>
              <a:rPr lang="tr-TR" altLang="en-US" sz="2000" b="0" dirty="0" smtClean="0">
                <a:solidFill>
                  <a:srgbClr val="003399"/>
                </a:solidFill>
                <a:latin typeface="Comic Sans MS" panose="030F0702030302020204" pitchFamily="66" charset="0"/>
              </a:rPr>
              <a:t>Kalite Komisyonu Web Sitesi</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Slayt Numarası Yer Tutucusu"/>
          <p:cNvSpPr>
            <a:spLocks noGrp="1"/>
          </p:cNvSpPr>
          <p:nvPr>
            <p:ph type="sldNum" sz="quarter" idx="12"/>
          </p:nvPr>
        </p:nvSpPr>
        <p:spPr/>
        <p:txBody>
          <a:bodyPr/>
          <a:lstStyle>
            <a:lvl1pPr defTabSz="912813" eaLnBrk="0" hangingPunct="0">
              <a:defRPr b="1">
                <a:solidFill>
                  <a:schemeClr val="tx1"/>
                </a:solidFill>
                <a:latin typeface="Tahoma" panose="020B0604030504040204" pitchFamily="34" charset="0"/>
              </a:defRPr>
            </a:lvl1pPr>
            <a:lvl2pPr marL="742950" indent="-285750" defTabSz="912813" eaLnBrk="0" hangingPunct="0">
              <a:defRPr b="1">
                <a:solidFill>
                  <a:schemeClr val="tx1"/>
                </a:solidFill>
                <a:latin typeface="Tahoma" panose="020B0604030504040204" pitchFamily="34" charset="0"/>
              </a:defRPr>
            </a:lvl2pPr>
            <a:lvl3pPr marL="1143000" indent="-228600" defTabSz="912813" eaLnBrk="0" hangingPunct="0">
              <a:defRPr b="1">
                <a:solidFill>
                  <a:schemeClr val="tx1"/>
                </a:solidFill>
                <a:latin typeface="Tahoma" panose="020B0604030504040204" pitchFamily="34" charset="0"/>
              </a:defRPr>
            </a:lvl3pPr>
            <a:lvl4pPr marL="1600200" indent="-228600" defTabSz="912813" eaLnBrk="0" hangingPunct="0">
              <a:defRPr b="1">
                <a:solidFill>
                  <a:schemeClr val="tx1"/>
                </a:solidFill>
                <a:latin typeface="Tahoma" panose="020B0604030504040204" pitchFamily="34" charset="0"/>
              </a:defRPr>
            </a:lvl4pPr>
            <a:lvl5pPr marL="2057400" indent="-228600" defTabSz="912813" eaLnBrk="0" hangingPunct="0">
              <a:defRPr b="1">
                <a:solidFill>
                  <a:schemeClr val="tx1"/>
                </a:solidFill>
                <a:latin typeface="Tahoma" panose="020B0604030504040204" pitchFamily="34" charset="0"/>
              </a:defRPr>
            </a:lvl5pPr>
            <a:lvl6pPr marL="2514600" indent="-228600" defTabSz="912813" eaLnBrk="0" fontAlgn="base" hangingPunct="0">
              <a:spcBef>
                <a:spcPct val="0"/>
              </a:spcBef>
              <a:spcAft>
                <a:spcPct val="0"/>
              </a:spcAft>
              <a:defRPr b="1">
                <a:solidFill>
                  <a:schemeClr val="tx1"/>
                </a:solidFill>
                <a:latin typeface="Tahoma" panose="020B0604030504040204" pitchFamily="34" charset="0"/>
              </a:defRPr>
            </a:lvl6pPr>
            <a:lvl7pPr marL="2971800" indent="-228600" defTabSz="912813" eaLnBrk="0" fontAlgn="base" hangingPunct="0">
              <a:spcBef>
                <a:spcPct val="0"/>
              </a:spcBef>
              <a:spcAft>
                <a:spcPct val="0"/>
              </a:spcAft>
              <a:defRPr b="1">
                <a:solidFill>
                  <a:schemeClr val="tx1"/>
                </a:solidFill>
                <a:latin typeface="Tahoma" panose="020B0604030504040204" pitchFamily="34" charset="0"/>
              </a:defRPr>
            </a:lvl7pPr>
            <a:lvl8pPr marL="3429000" indent="-228600" defTabSz="912813" eaLnBrk="0" fontAlgn="base" hangingPunct="0">
              <a:spcBef>
                <a:spcPct val="0"/>
              </a:spcBef>
              <a:spcAft>
                <a:spcPct val="0"/>
              </a:spcAft>
              <a:defRPr b="1">
                <a:solidFill>
                  <a:schemeClr val="tx1"/>
                </a:solidFill>
                <a:latin typeface="Tahoma" panose="020B0604030504040204" pitchFamily="34" charset="0"/>
              </a:defRPr>
            </a:lvl8pPr>
            <a:lvl9pPr marL="3886200" indent="-228600" defTabSz="912813" eaLnBrk="0" fontAlgn="base" hangingPunct="0">
              <a:spcBef>
                <a:spcPct val="0"/>
              </a:spcBef>
              <a:spcAft>
                <a:spcPct val="0"/>
              </a:spcAft>
              <a:defRPr b="1">
                <a:solidFill>
                  <a:schemeClr val="tx1"/>
                </a:solidFill>
                <a:latin typeface="Tahoma" panose="020B0604030504040204" pitchFamily="34" charset="0"/>
              </a:defRPr>
            </a:lvl9pPr>
          </a:lstStyle>
          <a:p>
            <a:pPr eaLnBrk="1" hangingPunct="1"/>
            <a:fld id="{D5CA041C-8B48-4BD1-B513-7404009B7505}" type="slidenum">
              <a:rPr lang="tr-TR" altLang="en-US" b="0">
                <a:latin typeface="Times New Roman" panose="02020603050405020304" pitchFamily="18" charset="0"/>
              </a:rPr>
              <a:pPr eaLnBrk="1" hangingPunct="1"/>
              <a:t>29</a:t>
            </a:fld>
            <a:endParaRPr lang="tr-TR" altLang="en-US" b="0">
              <a:latin typeface="Times New Roman" panose="02020603050405020304" pitchFamily="18" charset="0"/>
            </a:endParaRPr>
          </a:p>
        </p:txBody>
      </p:sp>
      <p:sp>
        <p:nvSpPr>
          <p:cNvPr id="5" name="Rectangle 2"/>
          <p:cNvSpPr txBox="1">
            <a:spLocks noChangeArrowheads="1"/>
          </p:cNvSpPr>
          <p:nvPr/>
        </p:nvSpPr>
        <p:spPr bwMode="auto">
          <a:xfrm>
            <a:off x="0" y="2571750"/>
            <a:ext cx="10287000" cy="1285875"/>
          </a:xfrm>
          <a:prstGeom prst="rect">
            <a:avLst/>
          </a:prstGeom>
          <a:noFill/>
          <a:ln w="9525">
            <a:noFill/>
            <a:miter lim="800000"/>
            <a:headEnd/>
            <a:tailEnd/>
          </a:ln>
          <a:effectLst/>
        </p:spPr>
        <p:txBody>
          <a:bodyPr lIns="91420" tIns="45709" rIns="91420" bIns="45709" anchor="ctr">
            <a:scene3d>
              <a:camera prst="orthographicFront"/>
              <a:lightRig rig="threePt" dir="t"/>
            </a:scene3d>
            <a:sp3d extrusionH="57150" contourW="12700">
              <a:extrusionClr>
                <a:srgbClr val="003399"/>
              </a:extrusionClr>
              <a:contourClr>
                <a:srgbClr val="003399"/>
              </a:contourClr>
            </a:sp3d>
          </a:bodyPr>
          <a:lstStyle/>
          <a:p>
            <a:pPr algn="ctr" defTabSz="912813">
              <a:defRPr/>
            </a:pPr>
            <a:r>
              <a:rPr lang="tr-TR" sz="4400" b="0" kern="0" dirty="0" smtClean="0">
                <a:solidFill>
                  <a:srgbClr val="990000"/>
                </a:solidFill>
                <a:latin typeface="Comic Sans MS" pitchFamily="66" charset="0"/>
                <a:ea typeface="+mj-ea"/>
                <a:cs typeface="+mj-cs"/>
              </a:rPr>
              <a:t>Teşekkürler</a:t>
            </a:r>
          </a:p>
          <a:p>
            <a:pPr algn="ctr" defTabSz="912813">
              <a:defRPr/>
            </a:pPr>
            <a:r>
              <a:rPr lang="tr-TR" sz="4400" b="0" kern="0" dirty="0" smtClean="0">
                <a:solidFill>
                  <a:srgbClr val="990000"/>
                </a:solidFill>
                <a:latin typeface="Comic Sans MS" pitchFamily="66" charset="0"/>
                <a:ea typeface="+mj-ea"/>
                <a:cs typeface="+mj-cs"/>
              </a:rPr>
              <a:t>Kolaylıklar</a:t>
            </a:r>
            <a:endParaRPr lang="tr-TR" sz="4400" b="0" kern="0" dirty="0">
              <a:solidFill>
                <a:srgbClr val="990000"/>
              </a:solidFill>
              <a:latin typeface="Comic Sans MS" pitchFamily="66" charset="0"/>
              <a:ea typeface="+mj-ea"/>
              <a:cs typeface="+mj-cs"/>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28625" y="412750"/>
            <a:ext cx="8715375" cy="1071563"/>
          </a:xfrm>
          <a:noFill/>
        </p:spPr>
        <p:txBody>
          <a:bodyPr/>
          <a:lstStyle/>
          <a:p>
            <a:pPr eaLnBrk="1" hangingPunct="1"/>
            <a:r>
              <a:rPr lang="tr-TR" altLang="en-US" sz="4800" dirty="0" smtClean="0">
                <a:solidFill>
                  <a:srgbClr val="990000"/>
                </a:solidFill>
                <a:latin typeface="Comic Sans MS" panose="030F0702030302020204" pitchFamily="66" charset="0"/>
              </a:rPr>
              <a:t>İçerik</a:t>
            </a:r>
            <a:endParaRPr lang="en-US" altLang="en-US" sz="2800" dirty="0" smtClean="0">
              <a:solidFill>
                <a:srgbClr val="990000"/>
              </a:solidFill>
            </a:endParaRPr>
          </a:p>
        </p:txBody>
      </p:sp>
      <p:sp>
        <p:nvSpPr>
          <p:cNvPr id="71681" name="Rectangle 1"/>
          <p:cNvSpPr>
            <a:spLocks noChangeArrowheads="1"/>
          </p:cNvSpPr>
          <p:nvPr/>
        </p:nvSpPr>
        <p:spPr bwMode="auto">
          <a:xfrm>
            <a:off x="1183060" y="1705803"/>
            <a:ext cx="8539228" cy="4462760"/>
          </a:xfrm>
          <a:prstGeom prst="rect">
            <a:avLst/>
          </a:prstGeom>
          <a:noFill/>
          <a:ln w="9525">
            <a:noFill/>
            <a:miter lim="800000"/>
            <a:headEnd/>
            <a:tailEnd/>
          </a:ln>
          <a:effectLst/>
        </p:spPr>
        <p:txBody>
          <a:bodyPr wrap="square" anchor="ctr">
            <a:spAutoFit/>
          </a:bodyPr>
          <a:lstStyle>
            <a:lvl1pPr marL="342900" indent="-342900" eaLnBrk="0" hangingPunct="0">
              <a:defRPr b="1">
                <a:solidFill>
                  <a:schemeClr val="tx1"/>
                </a:solidFill>
                <a:latin typeface="Tahoma" panose="020B0604030504040204" pitchFamily="34" charset="0"/>
              </a:defRPr>
            </a:lvl1pPr>
            <a:lvl2pPr marL="742950" indent="-285750" eaLnBrk="0" hangingPunct="0">
              <a:defRPr b="1">
                <a:solidFill>
                  <a:schemeClr val="tx1"/>
                </a:solidFill>
                <a:latin typeface="Tahoma" panose="020B0604030504040204" pitchFamily="34" charset="0"/>
              </a:defRPr>
            </a:lvl2pPr>
            <a:lvl3pPr marL="1143000" indent="-228600" eaLnBrk="0" hangingPunct="0">
              <a:defRPr b="1">
                <a:solidFill>
                  <a:schemeClr val="tx1"/>
                </a:solidFill>
                <a:latin typeface="Tahoma" panose="020B0604030504040204" pitchFamily="34" charset="0"/>
              </a:defRPr>
            </a:lvl3pPr>
            <a:lvl4pPr marL="1600200" indent="-228600" eaLnBrk="0" hangingPunct="0">
              <a:defRPr b="1">
                <a:solidFill>
                  <a:schemeClr val="tx1"/>
                </a:solidFill>
                <a:latin typeface="Tahoma" panose="020B0604030504040204" pitchFamily="34" charset="0"/>
              </a:defRPr>
            </a:lvl4pPr>
            <a:lvl5pPr marL="2057400" indent="-228600" eaLnBrk="0" hangingPunct="0">
              <a:defRPr b="1">
                <a:solidFill>
                  <a:schemeClr val="tx1"/>
                </a:solidFill>
                <a:latin typeface="Tahoma" panose="020B0604030504040204" pitchFamily="34" charset="0"/>
              </a:defRPr>
            </a:lvl5pPr>
            <a:lvl6pPr marL="2514600" indent="-228600" eaLnBrk="0" fontAlgn="base" hangingPunct="0">
              <a:spcBef>
                <a:spcPct val="0"/>
              </a:spcBef>
              <a:spcAft>
                <a:spcPct val="0"/>
              </a:spcAft>
              <a:defRPr b="1">
                <a:solidFill>
                  <a:schemeClr val="tx1"/>
                </a:solidFill>
                <a:latin typeface="Tahoma" panose="020B0604030504040204" pitchFamily="34" charset="0"/>
              </a:defRPr>
            </a:lvl6pPr>
            <a:lvl7pPr marL="2971800" indent="-228600" eaLnBrk="0" fontAlgn="base" hangingPunct="0">
              <a:spcBef>
                <a:spcPct val="0"/>
              </a:spcBef>
              <a:spcAft>
                <a:spcPct val="0"/>
              </a:spcAft>
              <a:defRPr b="1">
                <a:solidFill>
                  <a:schemeClr val="tx1"/>
                </a:solidFill>
                <a:latin typeface="Tahoma" panose="020B0604030504040204" pitchFamily="34" charset="0"/>
              </a:defRPr>
            </a:lvl7pPr>
            <a:lvl8pPr marL="3429000" indent="-228600" eaLnBrk="0" fontAlgn="base" hangingPunct="0">
              <a:spcBef>
                <a:spcPct val="0"/>
              </a:spcBef>
              <a:spcAft>
                <a:spcPct val="0"/>
              </a:spcAft>
              <a:defRPr b="1">
                <a:solidFill>
                  <a:schemeClr val="tx1"/>
                </a:solidFill>
                <a:latin typeface="Tahoma" panose="020B0604030504040204" pitchFamily="34" charset="0"/>
              </a:defRPr>
            </a:lvl8pPr>
            <a:lvl9pPr marL="3886200" indent="-228600" eaLnBrk="0" fontAlgn="base" hangingPunct="0">
              <a:spcBef>
                <a:spcPct val="0"/>
              </a:spcBef>
              <a:spcAft>
                <a:spcPct val="0"/>
              </a:spcAft>
              <a:defRPr b="1">
                <a:solidFill>
                  <a:schemeClr val="tx1"/>
                </a:solidFill>
                <a:latin typeface="Tahoma" panose="020B0604030504040204" pitchFamily="34" charset="0"/>
              </a:defRPr>
            </a:lvl9pPr>
          </a:lstStyle>
          <a:p>
            <a:pPr marL="0" indent="0">
              <a:spcBef>
                <a:spcPct val="20000"/>
              </a:spcBef>
            </a:pPr>
            <a:r>
              <a:rPr lang="tr-TR" altLang="en-US" sz="2000" b="0" dirty="0" smtClean="0">
                <a:solidFill>
                  <a:srgbClr val="003399"/>
                </a:solidFill>
                <a:latin typeface="Comic Sans MS" panose="030F0702030302020204" pitchFamily="66" charset="0"/>
              </a:rPr>
              <a:t>Kurum İç Değerlendirme Raporu (KİDR) Hazırlama Süreci</a:t>
            </a:r>
          </a:p>
          <a:p>
            <a:pPr marL="0" indent="0">
              <a:spcBef>
                <a:spcPct val="20000"/>
              </a:spcBef>
            </a:pPr>
            <a:r>
              <a:rPr lang="tr-TR" altLang="en-US" sz="2000" b="0" dirty="0" smtClean="0">
                <a:solidFill>
                  <a:srgbClr val="003399"/>
                </a:solidFill>
                <a:latin typeface="Comic Sans MS" panose="030F0702030302020204" pitchFamily="66" charset="0"/>
              </a:rPr>
              <a:t>PAÜ planı</a:t>
            </a:r>
          </a:p>
          <a:p>
            <a:pPr marL="0" indent="0">
              <a:spcBef>
                <a:spcPct val="20000"/>
              </a:spcBef>
            </a:pPr>
            <a:r>
              <a:rPr lang="tr-TR" altLang="en-US" sz="2000" b="0" dirty="0" smtClean="0">
                <a:solidFill>
                  <a:srgbClr val="003399"/>
                </a:solidFill>
                <a:latin typeface="Comic Sans MS" panose="030F0702030302020204" pitchFamily="66" charset="0"/>
              </a:rPr>
              <a:t>KİDR-2015 hakkında bilgi</a:t>
            </a:r>
          </a:p>
          <a:p>
            <a:pPr marL="0" indent="0">
              <a:spcBef>
                <a:spcPct val="20000"/>
              </a:spcBef>
            </a:pPr>
            <a:r>
              <a:rPr lang="tr-TR" altLang="en-US" sz="2000" b="0" dirty="0" smtClean="0">
                <a:solidFill>
                  <a:srgbClr val="003399"/>
                </a:solidFill>
                <a:latin typeface="Comic Sans MS" panose="030F0702030302020204" pitchFamily="66" charset="0"/>
              </a:rPr>
              <a:t>Kurum İç Değerlendirme Raporu Hazırlık Kılavuzu</a:t>
            </a:r>
          </a:p>
          <a:p>
            <a:pPr marL="0" indent="0">
              <a:spcBef>
                <a:spcPct val="20000"/>
              </a:spcBef>
            </a:pPr>
            <a:r>
              <a:rPr lang="tr-TR" altLang="en-US" sz="2000" b="0" dirty="0" smtClean="0">
                <a:solidFill>
                  <a:srgbClr val="003399"/>
                </a:solidFill>
                <a:latin typeface="Comic Sans MS" panose="030F0702030302020204" pitchFamily="66" charset="0"/>
              </a:rPr>
              <a:t>Dış Değerlendirme ölçütleri</a:t>
            </a:r>
          </a:p>
          <a:p>
            <a:pPr marL="0" indent="0">
              <a:spcBef>
                <a:spcPct val="20000"/>
              </a:spcBef>
            </a:pPr>
            <a:r>
              <a:rPr lang="tr-TR" altLang="en-US" sz="2000" b="0" dirty="0" smtClean="0">
                <a:solidFill>
                  <a:srgbClr val="003399"/>
                </a:solidFill>
                <a:latin typeface="Comic Sans MS" panose="030F0702030302020204" pitchFamily="66" charset="0"/>
              </a:rPr>
              <a:t>İç değerlendirme soruları ve yanıtlanmaları</a:t>
            </a:r>
          </a:p>
          <a:p>
            <a:pPr marL="0" indent="0">
              <a:spcBef>
                <a:spcPct val="20000"/>
              </a:spcBef>
            </a:pPr>
            <a:r>
              <a:rPr lang="tr-TR" altLang="en-US" sz="2000" b="0" dirty="0" smtClean="0">
                <a:solidFill>
                  <a:srgbClr val="003399"/>
                </a:solidFill>
                <a:latin typeface="Comic Sans MS" panose="030F0702030302020204" pitchFamily="66" charset="0"/>
              </a:rPr>
              <a:t>Yükseköğretim kurumlarında süreçler</a:t>
            </a:r>
          </a:p>
          <a:p>
            <a:pPr marL="0" indent="0">
              <a:spcBef>
                <a:spcPct val="20000"/>
              </a:spcBef>
            </a:pPr>
            <a:r>
              <a:rPr lang="tr-TR" altLang="en-US" sz="2000" b="0" dirty="0" smtClean="0">
                <a:solidFill>
                  <a:srgbClr val="003399"/>
                </a:solidFill>
                <a:latin typeface="Comic Sans MS" panose="030F0702030302020204" pitchFamily="66" charset="0"/>
              </a:rPr>
              <a:t>Süreç iyileştirme yaklaşımı</a:t>
            </a:r>
          </a:p>
          <a:p>
            <a:pPr marL="0" indent="0">
              <a:spcBef>
                <a:spcPct val="20000"/>
              </a:spcBef>
            </a:pPr>
            <a:r>
              <a:rPr lang="tr-TR" altLang="en-US" sz="2000" b="0" dirty="0" smtClean="0">
                <a:solidFill>
                  <a:srgbClr val="003399"/>
                </a:solidFill>
                <a:latin typeface="Comic Sans MS" panose="030F0702030302020204" pitchFamily="66" charset="0"/>
              </a:rPr>
              <a:t>PAÜ Süreç Yönetim Bilgi Sistemi</a:t>
            </a:r>
          </a:p>
          <a:p>
            <a:pPr marL="0" indent="0">
              <a:spcBef>
                <a:spcPct val="20000"/>
              </a:spcBef>
            </a:pPr>
            <a:r>
              <a:rPr lang="tr-TR" altLang="en-US" sz="2000" b="0" dirty="0" smtClean="0">
                <a:solidFill>
                  <a:srgbClr val="003399"/>
                </a:solidFill>
                <a:latin typeface="Comic Sans MS" panose="030F0702030302020204" pitchFamily="66" charset="0"/>
              </a:rPr>
              <a:t>PAÜ Stratejik Yönetim Bilgi Sistemi </a:t>
            </a:r>
          </a:p>
          <a:p>
            <a:pPr marL="0" indent="0">
              <a:spcBef>
                <a:spcPct val="20000"/>
              </a:spcBef>
            </a:pPr>
            <a:r>
              <a:rPr lang="tr-TR" altLang="en-US" sz="2000" b="0" dirty="0" smtClean="0">
                <a:solidFill>
                  <a:srgbClr val="003399"/>
                </a:solidFill>
                <a:latin typeface="Comic Sans MS" panose="030F0702030302020204" pitchFamily="66" charset="0"/>
              </a:rPr>
              <a:t>Özdeğerlendirme Anketleri (Akademik, İdari, Öğrenci)</a:t>
            </a:r>
          </a:p>
          <a:p>
            <a:pPr marL="0" indent="0">
              <a:spcBef>
                <a:spcPct val="20000"/>
              </a:spcBef>
            </a:pPr>
            <a:endParaRPr lang="tr-TR" altLang="en-US" sz="2000" b="0" dirty="0">
              <a:solidFill>
                <a:srgbClr val="003399"/>
              </a:solidFill>
              <a:latin typeface="Comic Sans MS" panose="030F0702030302020204" pitchFamily="66"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74948" y="148632"/>
            <a:ext cx="9607996" cy="785813"/>
          </a:xfrm>
          <a:noFill/>
        </p:spPr>
        <p:txBody>
          <a:bodyPr/>
          <a:lstStyle/>
          <a:p>
            <a:pPr eaLnBrk="1" hangingPunct="1"/>
            <a:r>
              <a:rPr lang="tr-TR" altLang="en-US" sz="4000" dirty="0" smtClean="0">
                <a:solidFill>
                  <a:srgbClr val="990000"/>
                </a:solidFill>
                <a:latin typeface="Comic Sans MS" panose="030F0702030302020204" pitchFamily="66" charset="0"/>
              </a:rPr>
              <a:t>Kurum İç Değerlendirme Raporu-2015</a:t>
            </a:r>
            <a:endParaRPr lang="en-US" altLang="en-US" sz="2000" dirty="0" smtClean="0">
              <a:solidFill>
                <a:srgbClr val="990000"/>
              </a:solidFill>
            </a:endParaRPr>
          </a:p>
        </p:txBody>
      </p:sp>
      <p:pic>
        <p:nvPicPr>
          <p:cNvPr id="4" name="Picture 3"/>
          <p:cNvPicPr>
            <a:picLocks noChangeAspect="1"/>
          </p:cNvPicPr>
          <p:nvPr/>
        </p:nvPicPr>
        <p:blipFill>
          <a:blip r:embed="rId3"/>
          <a:stretch>
            <a:fillRect/>
          </a:stretch>
        </p:blipFill>
        <p:spPr>
          <a:xfrm>
            <a:off x="318964" y="913553"/>
            <a:ext cx="8266667" cy="4904762"/>
          </a:xfrm>
          <a:prstGeom prst="rect">
            <a:avLst/>
          </a:prstGeom>
        </p:spPr>
      </p:pic>
      <p:sp>
        <p:nvSpPr>
          <p:cNvPr id="5" name="Oval 4"/>
          <p:cNvSpPr/>
          <p:nvPr/>
        </p:nvSpPr>
        <p:spPr bwMode="auto">
          <a:xfrm>
            <a:off x="318964" y="4653136"/>
            <a:ext cx="3744416" cy="1008112"/>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
        <p:nvSpPr>
          <p:cNvPr id="9" name="3 Dikdörtgen"/>
          <p:cNvSpPr>
            <a:spLocks noChangeArrowheads="1"/>
          </p:cNvSpPr>
          <p:nvPr/>
        </p:nvSpPr>
        <p:spPr bwMode="auto">
          <a:xfrm>
            <a:off x="4207396" y="4869160"/>
            <a:ext cx="5575548" cy="1643527"/>
          </a:xfrm>
          <a:prstGeom prst="rect">
            <a:avLst/>
          </a:prstGeom>
          <a:noFill/>
          <a:ln w="9525">
            <a:noFill/>
            <a:miter lim="800000"/>
            <a:headEnd/>
            <a:tailEnd/>
          </a:ln>
        </p:spPr>
        <p:txBody>
          <a:bodyPr wrap="square">
            <a:spAutoFit/>
          </a:bodyPr>
          <a:lstStyle/>
          <a:p>
            <a:pPr>
              <a:lnSpc>
                <a:spcPct val="120000"/>
              </a:lnSpc>
              <a:defRPr/>
            </a:pPr>
            <a:r>
              <a:rPr lang="tr-TR" sz="2800" b="0" dirty="0" smtClean="0">
                <a:solidFill>
                  <a:srgbClr val="003399"/>
                </a:solidFill>
                <a:latin typeface="Comic Sans MS" pitchFamily="66" charset="0"/>
              </a:rPr>
              <a:t>Gönderilmesi gereken tarih: </a:t>
            </a:r>
          </a:p>
          <a:p>
            <a:pPr>
              <a:lnSpc>
                <a:spcPct val="120000"/>
              </a:lnSpc>
              <a:defRPr/>
            </a:pPr>
            <a:r>
              <a:rPr lang="tr-TR" sz="2800" b="0" dirty="0" smtClean="0">
                <a:solidFill>
                  <a:srgbClr val="003399"/>
                </a:solidFill>
                <a:latin typeface="Comic Sans MS" pitchFamily="66" charset="0"/>
              </a:rPr>
              <a:t>2 Mayıs 2017 </a:t>
            </a:r>
          </a:p>
          <a:p>
            <a:pPr>
              <a:lnSpc>
                <a:spcPct val="120000"/>
              </a:lnSpc>
              <a:defRPr/>
            </a:pPr>
            <a:r>
              <a:rPr lang="tr-TR" sz="2800" b="0" dirty="0" smtClean="0">
                <a:solidFill>
                  <a:srgbClr val="003399"/>
                </a:solidFill>
                <a:latin typeface="Comic Sans MS" pitchFamily="66" charset="0"/>
              </a:rPr>
              <a:t>En fazla 50 sayfa (ekler hariç)</a:t>
            </a:r>
            <a:endParaRPr lang="tr-TR" sz="2800" b="0" dirty="0">
              <a:solidFill>
                <a:srgbClr val="003399"/>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5</a:t>
            </a:fld>
            <a:endParaRPr lang="en-US" altLang="en-US"/>
          </a:p>
        </p:txBody>
      </p:sp>
      <p:sp>
        <p:nvSpPr>
          <p:cNvPr id="5" name="Rectangle 2"/>
          <p:cNvSpPr txBox="1">
            <a:spLocks noChangeArrowheads="1"/>
          </p:cNvSpPr>
          <p:nvPr/>
        </p:nvSpPr>
        <p:spPr>
          <a:xfrm>
            <a:off x="174948" y="148632"/>
            <a:ext cx="9607996" cy="785813"/>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4000" b="0" kern="0" dirty="0" smtClean="0">
                <a:solidFill>
                  <a:srgbClr val="990000"/>
                </a:solidFill>
                <a:latin typeface="Comic Sans MS" panose="030F0702030302020204" pitchFamily="66" charset="0"/>
              </a:rPr>
              <a:t>Kurum İç Değerlendirme Raporu-2015</a:t>
            </a:r>
            <a:endParaRPr lang="en-US" altLang="en-US" sz="2000" b="0" kern="0" dirty="0" smtClean="0">
              <a:solidFill>
                <a:srgbClr val="990000"/>
              </a:solidFill>
            </a:endParaRPr>
          </a:p>
        </p:txBody>
      </p:sp>
      <p:pic>
        <p:nvPicPr>
          <p:cNvPr id="6" name="Picture 5"/>
          <p:cNvPicPr>
            <a:picLocks noChangeAspect="1"/>
          </p:cNvPicPr>
          <p:nvPr/>
        </p:nvPicPr>
        <p:blipFill>
          <a:blip r:embed="rId2"/>
          <a:stretch>
            <a:fillRect/>
          </a:stretch>
        </p:blipFill>
        <p:spPr>
          <a:xfrm>
            <a:off x="390972" y="1411264"/>
            <a:ext cx="9657143" cy="4361905"/>
          </a:xfrm>
          <a:prstGeom prst="rect">
            <a:avLst/>
          </a:prstGeom>
        </p:spPr>
      </p:pic>
      <p:sp>
        <p:nvSpPr>
          <p:cNvPr id="7" name="Oval 6"/>
          <p:cNvSpPr/>
          <p:nvPr/>
        </p:nvSpPr>
        <p:spPr bwMode="auto">
          <a:xfrm>
            <a:off x="2911252" y="4869160"/>
            <a:ext cx="5688632" cy="792088"/>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38374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6</a:t>
            </a:fld>
            <a:endParaRPr lang="en-US" altLang="en-US"/>
          </a:p>
        </p:txBody>
      </p:sp>
      <p:pic>
        <p:nvPicPr>
          <p:cNvPr id="7" name="Picture 6"/>
          <p:cNvPicPr>
            <a:picLocks noChangeAspect="1"/>
          </p:cNvPicPr>
          <p:nvPr/>
        </p:nvPicPr>
        <p:blipFill>
          <a:blip r:embed="rId2"/>
          <a:stretch>
            <a:fillRect/>
          </a:stretch>
        </p:blipFill>
        <p:spPr>
          <a:xfrm>
            <a:off x="2119164" y="4134191"/>
            <a:ext cx="7904762" cy="2723809"/>
          </a:xfrm>
          <a:prstGeom prst="rect">
            <a:avLst/>
          </a:prstGeom>
        </p:spPr>
      </p:pic>
      <p:sp>
        <p:nvSpPr>
          <p:cNvPr id="8" name="Rectangle 2"/>
          <p:cNvSpPr txBox="1">
            <a:spLocks noChangeArrowheads="1"/>
          </p:cNvSpPr>
          <p:nvPr/>
        </p:nvSpPr>
        <p:spPr>
          <a:xfrm>
            <a:off x="174948" y="148632"/>
            <a:ext cx="9607996" cy="785813"/>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4000" b="0" kern="0" dirty="0" smtClean="0">
                <a:solidFill>
                  <a:srgbClr val="990000"/>
                </a:solidFill>
                <a:latin typeface="Comic Sans MS" panose="030F0702030302020204" pitchFamily="66" charset="0"/>
              </a:rPr>
              <a:t>KİDR Hazırlama Soruları</a:t>
            </a:r>
            <a:endParaRPr lang="en-US" altLang="en-US" sz="2000" b="0" kern="0" dirty="0" smtClean="0">
              <a:solidFill>
                <a:srgbClr val="990000"/>
              </a:solidFill>
            </a:endParaRPr>
          </a:p>
        </p:txBody>
      </p:sp>
      <p:pic>
        <p:nvPicPr>
          <p:cNvPr id="5" name="Picture 4"/>
          <p:cNvPicPr>
            <a:picLocks noChangeAspect="1"/>
          </p:cNvPicPr>
          <p:nvPr/>
        </p:nvPicPr>
        <p:blipFill>
          <a:blip r:embed="rId3"/>
          <a:stretch>
            <a:fillRect/>
          </a:stretch>
        </p:blipFill>
        <p:spPr>
          <a:xfrm>
            <a:off x="895028" y="1052736"/>
            <a:ext cx="6766530" cy="3257676"/>
          </a:xfrm>
          <a:prstGeom prst="rect">
            <a:avLst/>
          </a:prstGeom>
        </p:spPr>
      </p:pic>
      <p:sp>
        <p:nvSpPr>
          <p:cNvPr id="9" name="Oval 8"/>
          <p:cNvSpPr/>
          <p:nvPr/>
        </p:nvSpPr>
        <p:spPr bwMode="auto">
          <a:xfrm>
            <a:off x="2623220" y="3717032"/>
            <a:ext cx="3744416" cy="593380"/>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
        <p:nvSpPr>
          <p:cNvPr id="10" name="Oval 9"/>
          <p:cNvSpPr/>
          <p:nvPr/>
        </p:nvSpPr>
        <p:spPr bwMode="auto">
          <a:xfrm>
            <a:off x="4146595" y="6110633"/>
            <a:ext cx="3744416" cy="593380"/>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371121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7</a:t>
            </a:fld>
            <a:endParaRPr lang="en-US" altLang="en-US"/>
          </a:p>
        </p:txBody>
      </p:sp>
      <p:pic>
        <p:nvPicPr>
          <p:cNvPr id="4" name="Picture 3"/>
          <p:cNvPicPr>
            <a:picLocks noChangeAspect="1"/>
          </p:cNvPicPr>
          <p:nvPr/>
        </p:nvPicPr>
        <p:blipFill>
          <a:blip r:embed="rId2"/>
          <a:stretch>
            <a:fillRect/>
          </a:stretch>
        </p:blipFill>
        <p:spPr>
          <a:xfrm>
            <a:off x="102940" y="689267"/>
            <a:ext cx="5112568" cy="5568285"/>
          </a:xfrm>
          <a:prstGeom prst="rect">
            <a:avLst/>
          </a:prstGeom>
        </p:spPr>
      </p:pic>
      <p:pic>
        <p:nvPicPr>
          <p:cNvPr id="5" name="Picture 4"/>
          <p:cNvPicPr>
            <a:picLocks noChangeAspect="1"/>
          </p:cNvPicPr>
          <p:nvPr/>
        </p:nvPicPr>
        <p:blipFill>
          <a:blip r:embed="rId3"/>
          <a:stretch>
            <a:fillRect/>
          </a:stretch>
        </p:blipFill>
        <p:spPr>
          <a:xfrm>
            <a:off x="3565828" y="2780928"/>
            <a:ext cx="6557718" cy="3811239"/>
          </a:xfrm>
          <a:prstGeom prst="rect">
            <a:avLst/>
          </a:prstGeom>
        </p:spPr>
      </p:pic>
      <p:sp>
        <p:nvSpPr>
          <p:cNvPr id="6" name="Rectangle 2"/>
          <p:cNvSpPr txBox="1">
            <a:spLocks noChangeArrowheads="1"/>
          </p:cNvSpPr>
          <p:nvPr/>
        </p:nvSpPr>
        <p:spPr>
          <a:xfrm>
            <a:off x="318964" y="0"/>
            <a:ext cx="9607996" cy="785813"/>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4000" b="0" kern="0" dirty="0" smtClean="0">
                <a:solidFill>
                  <a:srgbClr val="990000"/>
                </a:solidFill>
                <a:latin typeface="Comic Sans MS" panose="030F0702030302020204" pitchFamily="66" charset="0"/>
              </a:rPr>
              <a:t>KİDR Hazırlama Soruları</a:t>
            </a:r>
            <a:endParaRPr lang="en-US" altLang="en-US" sz="2000" b="0" kern="0" dirty="0" smtClean="0">
              <a:solidFill>
                <a:srgbClr val="990000"/>
              </a:solidFill>
            </a:endParaRPr>
          </a:p>
        </p:txBody>
      </p:sp>
    </p:spTree>
    <p:extLst>
      <p:ext uri="{BB962C8B-B14F-4D97-AF65-F5344CB8AC3E}">
        <p14:creationId xmlns:p14="http://schemas.microsoft.com/office/powerpoint/2010/main" val="143238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8</a:t>
            </a:fld>
            <a:endParaRPr lang="en-US" altLang="en-US"/>
          </a:p>
        </p:txBody>
      </p:sp>
      <p:graphicFrame>
        <p:nvGraphicFramePr>
          <p:cNvPr id="3" name="Table 2"/>
          <p:cNvGraphicFramePr>
            <a:graphicFrameLocks noGrp="1"/>
          </p:cNvGraphicFramePr>
          <p:nvPr>
            <p:extLst>
              <p:ext uri="{D42A27DB-BD31-4B8C-83A1-F6EECF244321}">
                <p14:modId xmlns:p14="http://schemas.microsoft.com/office/powerpoint/2010/main" val="2685251988"/>
              </p:ext>
            </p:extLst>
          </p:nvPr>
        </p:nvGraphicFramePr>
        <p:xfrm>
          <a:off x="823020" y="1237408"/>
          <a:ext cx="9217025" cy="5683727"/>
        </p:xfrm>
        <a:graphic>
          <a:graphicData uri="http://schemas.openxmlformats.org/drawingml/2006/table">
            <a:tbl>
              <a:tblPr>
                <a:tableStyleId>{5C22544A-7EE6-4342-B048-85BDC9FD1C3A}</a:tableStyleId>
              </a:tblPr>
              <a:tblGrid>
                <a:gridCol w="405042">
                  <a:extLst>
                    <a:ext uri="{9D8B030D-6E8A-4147-A177-3AD203B41FA5}">
                      <a16:colId xmlns:a16="http://schemas.microsoft.com/office/drawing/2014/main" val="168890708"/>
                    </a:ext>
                  </a:extLst>
                </a:gridCol>
                <a:gridCol w="1841104">
                  <a:extLst>
                    <a:ext uri="{9D8B030D-6E8A-4147-A177-3AD203B41FA5}">
                      <a16:colId xmlns:a16="http://schemas.microsoft.com/office/drawing/2014/main" val="3585729528"/>
                    </a:ext>
                  </a:extLst>
                </a:gridCol>
                <a:gridCol w="379727">
                  <a:extLst>
                    <a:ext uri="{9D8B030D-6E8A-4147-A177-3AD203B41FA5}">
                      <a16:colId xmlns:a16="http://schemas.microsoft.com/office/drawing/2014/main" val="1308280775"/>
                    </a:ext>
                  </a:extLst>
                </a:gridCol>
                <a:gridCol w="2846735">
                  <a:extLst>
                    <a:ext uri="{9D8B030D-6E8A-4147-A177-3AD203B41FA5}">
                      <a16:colId xmlns:a16="http://schemas.microsoft.com/office/drawing/2014/main" val="3793921748"/>
                    </a:ext>
                  </a:extLst>
                </a:gridCol>
                <a:gridCol w="347580">
                  <a:extLst>
                    <a:ext uri="{9D8B030D-6E8A-4147-A177-3AD203B41FA5}">
                      <a16:colId xmlns:a16="http://schemas.microsoft.com/office/drawing/2014/main" val="1581739637"/>
                    </a:ext>
                  </a:extLst>
                </a:gridCol>
                <a:gridCol w="764059">
                  <a:extLst>
                    <a:ext uri="{9D8B030D-6E8A-4147-A177-3AD203B41FA5}">
                      <a16:colId xmlns:a16="http://schemas.microsoft.com/office/drawing/2014/main" val="128372353"/>
                    </a:ext>
                  </a:extLst>
                </a:gridCol>
                <a:gridCol w="708825">
                  <a:extLst>
                    <a:ext uri="{9D8B030D-6E8A-4147-A177-3AD203B41FA5}">
                      <a16:colId xmlns:a16="http://schemas.microsoft.com/office/drawing/2014/main" val="2227321191"/>
                    </a:ext>
                  </a:extLst>
                </a:gridCol>
                <a:gridCol w="708825">
                  <a:extLst>
                    <a:ext uri="{9D8B030D-6E8A-4147-A177-3AD203B41FA5}">
                      <a16:colId xmlns:a16="http://schemas.microsoft.com/office/drawing/2014/main" val="862158598"/>
                    </a:ext>
                  </a:extLst>
                </a:gridCol>
                <a:gridCol w="1215128">
                  <a:extLst>
                    <a:ext uri="{9D8B030D-6E8A-4147-A177-3AD203B41FA5}">
                      <a16:colId xmlns:a16="http://schemas.microsoft.com/office/drawing/2014/main" val="259676790"/>
                    </a:ext>
                  </a:extLst>
                </a:gridCol>
              </a:tblGrid>
              <a:tr h="197318">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900" u="none" strike="noStrike">
                          <a:effectLst/>
                        </a:rPr>
                        <a:t>İç Değerlendirme soruları ve değerlendirici yanıtları</a:t>
                      </a:r>
                      <a:endParaRPr lang="en-US" sz="9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749810854"/>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Değerlendirme Tarihi:</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418574834"/>
                  </a:ext>
                </a:extLst>
              </a:tr>
              <a:tr h="172330">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Değerlendirmeyi yapan birimin adı belirtilmelidir (Rektörlük Makamı, Rektörlük Birimleri, Akademik Birimler, Programlar)</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066822518"/>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it-IT" sz="800" u="none" strike="noStrike">
                          <a:effectLst/>
                        </a:rPr>
                        <a:t>1.1 Değerlendirici (Akademik personel) Ad-Soyad:</a:t>
                      </a:r>
                      <a:endParaRPr lang="it-IT"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881936557"/>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1.2 Değerlendirici (Akademik personel) Ünvanı:</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664988507"/>
                  </a:ext>
                </a:extLst>
              </a:tr>
              <a:tr h="155959">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1.3 Değerlendirici (Akademik personel) Görev Birimi ve Programı:</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4265210498"/>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it-IT" sz="800" u="none" strike="noStrike">
                          <a:effectLst/>
                        </a:rPr>
                        <a:t>2.1 Değerlendirici (İdari personel) Ad-Soyad:</a:t>
                      </a:r>
                      <a:endParaRPr lang="it-IT"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1921505138"/>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it-IT" sz="800" u="none" strike="noStrike">
                          <a:effectLst/>
                        </a:rPr>
                        <a:t>2.2 Değerlendirici (İdari personel) Ünvanı:</a:t>
                      </a:r>
                      <a:endParaRPr lang="it-IT"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2662919404"/>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it-IT" sz="800" u="none" strike="noStrike">
                          <a:effectLst/>
                        </a:rPr>
                        <a:t>2.3 Değerlendirici (İdari personel) Görev Birimi:</a:t>
                      </a:r>
                      <a:endParaRPr lang="it-IT"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584895752"/>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3.1 Değerlendirici (Öğrenci) Ad-Soyad:</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472571147"/>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it-IT" sz="800" u="none" strike="noStrike">
                          <a:effectLst/>
                        </a:rPr>
                        <a:t>3.2 Değerlendirici (Öğrenci) Birimi, Programı:</a:t>
                      </a:r>
                      <a:endParaRPr lang="it-IT"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637002677"/>
                  </a:ext>
                </a:extLst>
              </a:tr>
              <a:tr h="90473">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3.3 Değerlendirici (Öğrenci) Sınıfı:</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791340058"/>
                  </a:ext>
                </a:extLst>
              </a:tr>
              <a:tr h="155959">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fr-FR" sz="800" u="none" strike="noStrike">
                          <a:effectLst/>
                        </a:rPr>
                        <a:t>Değerlendirmelerin yapılmasından birimin en üst yöneticisi sorumludur.  </a:t>
                      </a:r>
                      <a:endParaRPr lang="fr-FR"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4199613276"/>
                  </a:ext>
                </a:extLst>
              </a:tr>
              <a:tr h="155959">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Değerlendirme sonuçları</a:t>
                      </a:r>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2737626699"/>
                  </a:ext>
                </a:extLst>
              </a:tr>
              <a:tr h="426517">
                <a:tc>
                  <a:txBody>
                    <a:bodyPr/>
                    <a:lstStyle/>
                    <a:p>
                      <a:pPr algn="l" fontAlgn="ctr"/>
                      <a:r>
                        <a:rPr lang="en-US" sz="800" u="none" strike="noStrike">
                          <a:effectLst/>
                        </a:rPr>
                        <a:t>Soru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KİDR Hazırlama Kılavuzundaki sorular</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KİDR Hazırlama Kılavuzuna göre hazırlanan sorular</a:t>
                      </a:r>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*Var/Uygun/Yeterli/Evet</a:t>
                      </a:r>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**Kısmen/ İyileştirmeye açık</a:t>
                      </a:r>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***Yok/Uygun değil/Yeterli değil/Hayır</a:t>
                      </a:r>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Gürevimle ilgi değil</a:t>
                      </a:r>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ctr" fontAlgn="b"/>
                      <a:r>
                        <a:rPr lang="en-US" sz="800" u="none" strike="noStrike">
                          <a:effectLst/>
                        </a:rPr>
                        <a:t>Açıklayıcı bilgiler (Gözlemler, Geliştirme / Düzeltme Önerileri)</a:t>
                      </a:r>
                      <a:endParaRPr lang="en-US" sz="800" b="1"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2036429099"/>
                  </a:ext>
                </a:extLst>
              </a:tr>
              <a:tr h="236954">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it-IT" sz="800" u="none" strike="noStrike">
                          <a:effectLst/>
                        </a:rPr>
                        <a:t>KİDRHK- B. Kalite Güvencesi Sistemi </a:t>
                      </a:r>
                      <a:endParaRPr lang="it-IT"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1" i="0" u="none" strike="noStrike">
                        <a:solidFill>
                          <a:srgbClr val="000000"/>
                        </a:solidFill>
                        <a:effectLst/>
                        <a:latin typeface="Times New Roman" panose="02020603050405020304" pitchFamily="18" charset="0"/>
                      </a:endParaRPr>
                    </a:p>
                  </a:txBody>
                  <a:tcPr marL="4308" marR="4308" marT="4308" marB="0" anchor="b"/>
                </a:tc>
                <a:tc>
                  <a:txBody>
                    <a:bodyPr/>
                    <a:lstStyle/>
                    <a:p>
                      <a:pPr algn="ctr" fontAlgn="b"/>
                      <a:endParaRPr lang="en-US" sz="800" b="1"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665314951"/>
                  </a:ext>
                </a:extLst>
              </a:tr>
              <a:tr h="491140">
                <a:tc>
                  <a:txBody>
                    <a:bodyPr/>
                    <a:lstStyle/>
                    <a:p>
                      <a:pPr algn="r" fontAlgn="ctr"/>
                      <a:r>
                        <a:rPr lang="en-US" sz="800" u="none" strike="noStrike">
                          <a:effectLst/>
                        </a:rPr>
                        <a:t>1</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KİDRHK- B1.   Kurum misyon, vizyon ve hedeflerine nasıl ulaşmaya çalışıyor?”  sorusunun cevabını verebilmek üzere, kurumun kalite güvencesi süreçleri, iç değerlendirme süreçleri ve eylem planları,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B1.1</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dirty="0" err="1">
                          <a:effectLst/>
                        </a:rPr>
                        <a:t>Biriminizin</a:t>
                      </a:r>
                      <a:r>
                        <a:rPr lang="en-US" sz="800" u="none" strike="noStrike" dirty="0">
                          <a:effectLst/>
                        </a:rPr>
                        <a:t> </a:t>
                      </a:r>
                      <a:r>
                        <a:rPr lang="en-US" sz="800" u="none" strike="noStrike" dirty="0" err="1">
                          <a:effectLst/>
                        </a:rPr>
                        <a:t>ve</a:t>
                      </a:r>
                      <a:r>
                        <a:rPr lang="en-US" sz="800" u="none" strike="noStrike" dirty="0">
                          <a:effectLst/>
                        </a:rPr>
                        <a:t> </a:t>
                      </a:r>
                      <a:r>
                        <a:rPr lang="en-US" sz="800" u="none" strike="noStrike" dirty="0" err="1">
                          <a:effectLst/>
                        </a:rPr>
                        <a:t>PAÜ'nün</a:t>
                      </a:r>
                      <a:r>
                        <a:rPr lang="en-US" sz="800" u="none" strike="noStrike" dirty="0">
                          <a:effectLst/>
                        </a:rPr>
                        <a:t> </a:t>
                      </a:r>
                      <a:r>
                        <a:rPr lang="en-US" sz="800" u="none" strike="noStrike" dirty="0" err="1">
                          <a:effectLst/>
                        </a:rPr>
                        <a:t>misyon</a:t>
                      </a:r>
                      <a:r>
                        <a:rPr lang="en-US" sz="800" u="none" strike="noStrike" dirty="0">
                          <a:effectLst/>
                        </a:rPr>
                        <a:t>, </a:t>
                      </a:r>
                      <a:r>
                        <a:rPr lang="en-US" sz="800" u="none" strike="noStrike" dirty="0" err="1">
                          <a:effectLst/>
                        </a:rPr>
                        <a:t>vizyon</a:t>
                      </a:r>
                      <a:r>
                        <a:rPr lang="en-US" sz="800" u="none" strike="noStrike" dirty="0">
                          <a:effectLst/>
                        </a:rPr>
                        <a:t> </a:t>
                      </a:r>
                      <a:r>
                        <a:rPr lang="en-US" sz="800" u="none" strike="noStrike" dirty="0" err="1">
                          <a:effectLst/>
                        </a:rPr>
                        <a:t>ve</a:t>
                      </a:r>
                      <a:r>
                        <a:rPr lang="en-US" sz="800" u="none" strike="noStrike" dirty="0">
                          <a:effectLst/>
                        </a:rPr>
                        <a:t> </a:t>
                      </a:r>
                      <a:r>
                        <a:rPr lang="en-US" sz="800" u="none" strike="noStrike" dirty="0" err="1">
                          <a:effectLst/>
                        </a:rPr>
                        <a:t>hedeflerine</a:t>
                      </a:r>
                      <a:r>
                        <a:rPr lang="en-US" sz="800" u="none" strike="noStrike" dirty="0">
                          <a:effectLst/>
                        </a:rPr>
                        <a:t> </a:t>
                      </a:r>
                      <a:r>
                        <a:rPr lang="en-US" sz="800" u="none" strike="noStrike" dirty="0" err="1">
                          <a:effectLst/>
                        </a:rPr>
                        <a:t>ulaşma</a:t>
                      </a:r>
                      <a:r>
                        <a:rPr lang="en-US" sz="800" u="none" strike="noStrike" dirty="0">
                          <a:effectLst/>
                        </a:rPr>
                        <a:t> </a:t>
                      </a:r>
                      <a:r>
                        <a:rPr lang="en-US" sz="800" u="none" strike="noStrike" dirty="0" err="1">
                          <a:effectLst/>
                        </a:rPr>
                        <a:t>durumunu</a:t>
                      </a:r>
                      <a:r>
                        <a:rPr lang="en-US" sz="800" u="none" strike="noStrike" dirty="0">
                          <a:effectLst/>
                        </a:rPr>
                        <a:t> </a:t>
                      </a:r>
                      <a:r>
                        <a:rPr lang="en-US" sz="800" u="none" strike="noStrike" dirty="0" err="1">
                          <a:effectLst/>
                        </a:rPr>
                        <a:t>izleyen</a:t>
                      </a:r>
                      <a:r>
                        <a:rPr lang="en-US" sz="800" u="none" strike="noStrike" dirty="0">
                          <a:effectLst/>
                        </a:rPr>
                        <a:t> </a:t>
                      </a:r>
                      <a:r>
                        <a:rPr lang="en-US" sz="800" u="none" strike="noStrike" dirty="0" err="1">
                          <a:effectLst/>
                        </a:rPr>
                        <a:t>sistem</a:t>
                      </a:r>
                      <a:r>
                        <a:rPr lang="en-US" sz="800" u="none" strike="noStrike" dirty="0">
                          <a:effectLst/>
                        </a:rPr>
                        <a:t> </a:t>
                      </a:r>
                      <a:r>
                        <a:rPr lang="en-US" sz="800" u="none" strike="noStrike" dirty="0" err="1">
                          <a:effectLst/>
                        </a:rPr>
                        <a:t>var</a:t>
                      </a:r>
                      <a:r>
                        <a:rPr lang="en-US" sz="800" u="none" strike="noStrike" dirty="0">
                          <a:effectLst/>
                        </a:rPr>
                        <a:t> </a:t>
                      </a:r>
                      <a:r>
                        <a:rPr lang="en-US" sz="800" u="none" strike="noStrike" dirty="0" err="1">
                          <a:effectLst/>
                        </a:rPr>
                        <a:t>mıdır</a:t>
                      </a:r>
                      <a:r>
                        <a:rPr lang="en-US" sz="800" u="none" strike="noStrike" dirty="0">
                          <a:effectLst/>
                        </a:rPr>
                        <a:t>? </a:t>
                      </a:r>
                      <a:endParaRPr lang="en-US" sz="800" b="0" i="0" u="none" strike="noStrike" dirty="0">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1397062836"/>
                  </a:ext>
                </a:extLst>
              </a:tr>
              <a:tr h="183244">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dirty="0" err="1">
                          <a:effectLst/>
                        </a:rPr>
                        <a:t>Yanıtınız</a:t>
                      </a:r>
                      <a:r>
                        <a:rPr lang="en-US" sz="800" u="none" strike="noStrike" dirty="0">
                          <a:effectLst/>
                        </a:rPr>
                        <a:t> </a:t>
                      </a:r>
                      <a:r>
                        <a:rPr lang="en-US" sz="800" u="none" strike="noStrike" dirty="0" err="1">
                          <a:effectLst/>
                        </a:rPr>
                        <a:t>olumlu</a:t>
                      </a:r>
                      <a:r>
                        <a:rPr lang="en-US" sz="800" u="none" strike="noStrike" dirty="0">
                          <a:effectLst/>
                        </a:rPr>
                        <a:t> </a:t>
                      </a:r>
                      <a:r>
                        <a:rPr lang="en-US" sz="800" u="none" strike="noStrike" dirty="0" err="1">
                          <a:effectLst/>
                        </a:rPr>
                        <a:t>ise</a:t>
                      </a:r>
                      <a:r>
                        <a:rPr lang="en-US" sz="800" u="none" strike="noStrike" dirty="0">
                          <a:effectLst/>
                        </a:rPr>
                        <a:t> </a:t>
                      </a:r>
                      <a:r>
                        <a:rPr lang="en-US" sz="800" u="none" strike="noStrike" dirty="0" err="1">
                          <a:effectLst/>
                        </a:rPr>
                        <a:t>bilgi</a:t>
                      </a:r>
                      <a:r>
                        <a:rPr lang="en-US" sz="800" u="none" strike="noStrike" dirty="0">
                          <a:effectLst/>
                        </a:rPr>
                        <a:t> </a:t>
                      </a:r>
                      <a:r>
                        <a:rPr lang="en-US" sz="800" u="none" strike="noStrike" dirty="0" err="1">
                          <a:effectLst/>
                        </a:rPr>
                        <a:t>veren</a:t>
                      </a:r>
                      <a:r>
                        <a:rPr lang="en-US" sz="800" u="none" strike="noStrike" dirty="0">
                          <a:effectLst/>
                        </a:rPr>
                        <a:t> </a:t>
                      </a:r>
                      <a:r>
                        <a:rPr lang="en-US" sz="800" u="none" strike="noStrike" dirty="0" err="1">
                          <a:effectLst/>
                        </a:rPr>
                        <a:t>bağlantıyı</a:t>
                      </a:r>
                      <a:r>
                        <a:rPr lang="en-US" sz="800" u="none" strike="noStrike" dirty="0">
                          <a:effectLst/>
                        </a:rPr>
                        <a:t> </a:t>
                      </a:r>
                      <a:r>
                        <a:rPr lang="en-US" sz="800" u="none" strike="noStrike" dirty="0" err="1">
                          <a:effectLst/>
                        </a:rPr>
                        <a:t>belirtiniz</a:t>
                      </a:r>
                      <a:r>
                        <a:rPr lang="en-US" sz="800" u="none" strike="noStrike" dirty="0">
                          <a:effectLst/>
                        </a:rPr>
                        <a:t> (URL, </a:t>
                      </a:r>
                      <a:r>
                        <a:rPr lang="en-US" sz="800" u="none" strike="noStrike" dirty="0" err="1">
                          <a:effectLst/>
                        </a:rPr>
                        <a:t>dosya</a:t>
                      </a:r>
                      <a:r>
                        <a:rPr lang="en-US" sz="800" u="none" strike="noStrike" dirty="0">
                          <a:effectLst/>
                        </a:rPr>
                        <a:t> no vb. </a:t>
                      </a:r>
                      <a:r>
                        <a:rPr lang="en-US" sz="800" u="none" strike="noStrike" dirty="0" err="1">
                          <a:effectLst/>
                        </a:rPr>
                        <a:t>bağlantılar</a:t>
                      </a:r>
                      <a:r>
                        <a:rPr lang="en-US" sz="800" u="none" strike="noStrike" dirty="0">
                          <a:effectLst/>
                        </a:rPr>
                        <a:t>) </a:t>
                      </a:r>
                      <a:r>
                        <a:rPr lang="en-US" sz="800" u="none" strike="noStrike" dirty="0" err="1">
                          <a:effectLst/>
                        </a:rPr>
                        <a:t>ve</a:t>
                      </a:r>
                      <a:r>
                        <a:rPr lang="en-US" sz="800" u="none" strike="noStrike" dirty="0">
                          <a:effectLst/>
                        </a:rPr>
                        <a:t> </a:t>
                      </a:r>
                      <a:r>
                        <a:rPr lang="en-US" sz="800" u="none" strike="noStrike" dirty="0" err="1">
                          <a:effectLst/>
                        </a:rPr>
                        <a:t>içeriğini</a:t>
                      </a:r>
                      <a:r>
                        <a:rPr lang="en-US" sz="800" u="none" strike="noStrike" dirty="0">
                          <a:effectLst/>
                        </a:rPr>
                        <a:t> </a:t>
                      </a:r>
                      <a:r>
                        <a:rPr lang="en-US" sz="800" u="none" strike="noStrike" dirty="0" err="1">
                          <a:effectLst/>
                        </a:rPr>
                        <a:t>kısaca</a:t>
                      </a:r>
                      <a:r>
                        <a:rPr lang="en-US" sz="800" u="none" strike="noStrike" dirty="0">
                          <a:effectLst/>
                        </a:rPr>
                        <a:t> </a:t>
                      </a:r>
                      <a:r>
                        <a:rPr lang="en-US" sz="800" u="none" strike="noStrike" dirty="0" err="1">
                          <a:effectLst/>
                        </a:rPr>
                        <a:t>özetleyiniz</a:t>
                      </a:r>
                      <a:r>
                        <a:rPr lang="en-US" sz="800" u="none" strike="noStrike" dirty="0">
                          <a:effectLst/>
                        </a:rPr>
                        <a:t>.</a:t>
                      </a:r>
                      <a:endParaRPr lang="en-US" sz="800" b="0" i="0" u="none" strike="noStrike" dirty="0">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4064457942"/>
                  </a:ext>
                </a:extLst>
              </a:tr>
              <a:tr h="163713">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dirty="0" err="1">
                          <a:effectLst/>
                        </a:rPr>
                        <a:t>Yanıtınız</a:t>
                      </a:r>
                      <a:r>
                        <a:rPr lang="en-US" sz="800" u="none" strike="noStrike" dirty="0">
                          <a:effectLst/>
                        </a:rPr>
                        <a:t> </a:t>
                      </a:r>
                      <a:r>
                        <a:rPr lang="en-US" sz="800" u="none" strike="noStrike" dirty="0" err="1">
                          <a:effectLst/>
                        </a:rPr>
                        <a:t>olumlu</a:t>
                      </a:r>
                      <a:r>
                        <a:rPr lang="en-US" sz="800" u="none" strike="noStrike" dirty="0">
                          <a:effectLst/>
                        </a:rPr>
                        <a:t> </a:t>
                      </a:r>
                      <a:r>
                        <a:rPr lang="en-US" sz="800" u="none" strike="noStrike" dirty="0" err="1">
                          <a:effectLst/>
                        </a:rPr>
                        <a:t>ise</a:t>
                      </a:r>
                      <a:r>
                        <a:rPr lang="en-US" sz="800" u="none" strike="noStrike" dirty="0">
                          <a:effectLst/>
                        </a:rPr>
                        <a:t> </a:t>
                      </a:r>
                      <a:r>
                        <a:rPr lang="en-US" sz="800" u="none" strike="noStrike" dirty="0" err="1">
                          <a:effectLst/>
                        </a:rPr>
                        <a:t>planlama</a:t>
                      </a:r>
                      <a:r>
                        <a:rPr lang="en-US" sz="800" u="none" strike="noStrike" dirty="0">
                          <a:effectLst/>
                        </a:rPr>
                        <a:t> </a:t>
                      </a:r>
                      <a:r>
                        <a:rPr lang="en-US" sz="800" u="none" strike="noStrike" dirty="0" err="1">
                          <a:effectLst/>
                        </a:rPr>
                        <a:t>kayıtlarınıza</a:t>
                      </a:r>
                      <a:r>
                        <a:rPr lang="en-US" sz="800" u="none" strike="noStrike" dirty="0">
                          <a:effectLst/>
                        </a:rPr>
                        <a:t> </a:t>
                      </a:r>
                      <a:r>
                        <a:rPr lang="en-US" sz="800" u="none" strike="noStrike" dirty="0" err="1">
                          <a:effectLst/>
                        </a:rPr>
                        <a:t>erişimi</a:t>
                      </a:r>
                      <a:r>
                        <a:rPr lang="en-US" sz="800" u="none" strike="noStrike" dirty="0">
                          <a:effectLst/>
                        </a:rPr>
                        <a:t> </a:t>
                      </a:r>
                      <a:r>
                        <a:rPr lang="en-US" sz="800" u="none" strike="noStrike" dirty="0" err="1">
                          <a:effectLst/>
                        </a:rPr>
                        <a:t>gösteren</a:t>
                      </a:r>
                      <a:r>
                        <a:rPr lang="en-US" sz="800" u="none" strike="noStrike" dirty="0">
                          <a:effectLst/>
                        </a:rPr>
                        <a:t> </a:t>
                      </a:r>
                      <a:r>
                        <a:rPr lang="en-US" sz="800" u="none" strike="noStrike" dirty="0" err="1">
                          <a:effectLst/>
                        </a:rPr>
                        <a:t>bağlantı</a:t>
                      </a:r>
                      <a:r>
                        <a:rPr lang="en-US" sz="800" u="none" strike="noStrike" dirty="0">
                          <a:effectLst/>
                        </a:rPr>
                        <a:t>/</a:t>
                      </a:r>
                      <a:r>
                        <a:rPr lang="en-US" sz="800" u="none" strike="noStrike" dirty="0" err="1">
                          <a:effectLst/>
                        </a:rPr>
                        <a:t>ları</a:t>
                      </a:r>
                      <a:r>
                        <a:rPr lang="en-US" sz="800" u="none" strike="noStrike" dirty="0">
                          <a:effectLst/>
                        </a:rPr>
                        <a:t> </a:t>
                      </a:r>
                      <a:r>
                        <a:rPr lang="en-US" sz="800" u="none" strike="noStrike" dirty="0" err="1">
                          <a:effectLst/>
                        </a:rPr>
                        <a:t>belirtiniz</a:t>
                      </a:r>
                      <a:r>
                        <a:rPr lang="en-US" sz="800" u="none" strike="noStrike" dirty="0">
                          <a:effectLst/>
                        </a:rPr>
                        <a:t> (URL, </a:t>
                      </a:r>
                      <a:r>
                        <a:rPr lang="en-US" sz="800" u="none" strike="noStrike" dirty="0" err="1">
                          <a:effectLst/>
                        </a:rPr>
                        <a:t>dosya</a:t>
                      </a:r>
                      <a:r>
                        <a:rPr lang="en-US" sz="800" u="none" strike="noStrike" dirty="0">
                          <a:effectLst/>
                        </a:rPr>
                        <a:t> no vb. </a:t>
                      </a:r>
                      <a:r>
                        <a:rPr lang="en-US" sz="800" u="none" strike="noStrike" dirty="0" err="1">
                          <a:effectLst/>
                        </a:rPr>
                        <a:t>bağlantılar</a:t>
                      </a:r>
                      <a:r>
                        <a:rPr lang="en-US" sz="800" u="none" strike="noStrike" dirty="0">
                          <a:effectLst/>
                        </a:rPr>
                        <a:t>)</a:t>
                      </a:r>
                      <a:endParaRPr lang="en-US" sz="800" b="0" i="0" u="none" strike="noStrike" dirty="0">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2859997709"/>
                  </a:ext>
                </a:extLst>
              </a:tr>
              <a:tr h="178936">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dirty="0" err="1">
                          <a:effectLst/>
                        </a:rPr>
                        <a:t>Yanıtınız</a:t>
                      </a:r>
                      <a:r>
                        <a:rPr lang="en-US" sz="800" u="none" strike="noStrike" dirty="0">
                          <a:effectLst/>
                        </a:rPr>
                        <a:t> </a:t>
                      </a:r>
                      <a:r>
                        <a:rPr lang="en-US" sz="800" u="none" strike="noStrike" dirty="0" err="1">
                          <a:effectLst/>
                        </a:rPr>
                        <a:t>olumlu</a:t>
                      </a:r>
                      <a:r>
                        <a:rPr lang="en-US" sz="800" u="none" strike="noStrike" dirty="0">
                          <a:effectLst/>
                        </a:rPr>
                        <a:t> </a:t>
                      </a:r>
                      <a:r>
                        <a:rPr lang="en-US" sz="800" u="none" strike="noStrike" dirty="0" err="1">
                          <a:effectLst/>
                        </a:rPr>
                        <a:t>ise</a:t>
                      </a:r>
                      <a:r>
                        <a:rPr lang="en-US" sz="800" u="none" strike="noStrike" dirty="0">
                          <a:effectLst/>
                        </a:rPr>
                        <a:t> </a:t>
                      </a:r>
                      <a:r>
                        <a:rPr lang="en-US" sz="800" u="none" strike="noStrike" dirty="0" err="1">
                          <a:effectLst/>
                        </a:rPr>
                        <a:t>uygulama</a:t>
                      </a:r>
                      <a:r>
                        <a:rPr lang="en-US" sz="800" u="none" strike="noStrike" dirty="0">
                          <a:effectLst/>
                        </a:rPr>
                        <a:t> </a:t>
                      </a:r>
                      <a:r>
                        <a:rPr lang="en-US" sz="800" u="none" strike="noStrike" dirty="0" err="1">
                          <a:effectLst/>
                        </a:rPr>
                        <a:t>kayıtlarınıza</a:t>
                      </a:r>
                      <a:r>
                        <a:rPr lang="en-US" sz="800" u="none" strike="noStrike" dirty="0">
                          <a:effectLst/>
                        </a:rPr>
                        <a:t> </a:t>
                      </a:r>
                      <a:r>
                        <a:rPr lang="en-US" sz="800" u="none" strike="noStrike" dirty="0" err="1">
                          <a:effectLst/>
                        </a:rPr>
                        <a:t>erişimi</a:t>
                      </a:r>
                      <a:r>
                        <a:rPr lang="en-US" sz="800" u="none" strike="noStrike" dirty="0">
                          <a:effectLst/>
                        </a:rPr>
                        <a:t> </a:t>
                      </a:r>
                      <a:r>
                        <a:rPr lang="en-US" sz="800" u="none" strike="noStrike" dirty="0" err="1">
                          <a:effectLst/>
                        </a:rPr>
                        <a:t>gösteren</a:t>
                      </a:r>
                      <a:r>
                        <a:rPr lang="en-US" sz="800" u="none" strike="noStrike" dirty="0">
                          <a:effectLst/>
                        </a:rPr>
                        <a:t> </a:t>
                      </a:r>
                      <a:r>
                        <a:rPr lang="en-US" sz="800" u="none" strike="noStrike" dirty="0" err="1">
                          <a:effectLst/>
                        </a:rPr>
                        <a:t>bağlantı</a:t>
                      </a:r>
                      <a:r>
                        <a:rPr lang="en-US" sz="800" u="none" strike="noStrike" dirty="0">
                          <a:effectLst/>
                        </a:rPr>
                        <a:t>/</a:t>
                      </a:r>
                      <a:r>
                        <a:rPr lang="en-US" sz="800" u="none" strike="noStrike" dirty="0" err="1">
                          <a:effectLst/>
                        </a:rPr>
                        <a:t>ları</a:t>
                      </a:r>
                      <a:r>
                        <a:rPr lang="en-US" sz="800" u="none" strike="noStrike" dirty="0">
                          <a:effectLst/>
                        </a:rPr>
                        <a:t> </a:t>
                      </a:r>
                      <a:r>
                        <a:rPr lang="en-US" sz="800" u="none" strike="noStrike" dirty="0" err="1">
                          <a:effectLst/>
                        </a:rPr>
                        <a:t>belirtiniz</a:t>
                      </a:r>
                      <a:r>
                        <a:rPr lang="en-US" sz="800" u="none" strike="noStrike" dirty="0">
                          <a:effectLst/>
                        </a:rPr>
                        <a:t> (URL, </a:t>
                      </a:r>
                      <a:r>
                        <a:rPr lang="en-US" sz="800" u="none" strike="noStrike" dirty="0" err="1">
                          <a:effectLst/>
                        </a:rPr>
                        <a:t>dosya</a:t>
                      </a:r>
                      <a:r>
                        <a:rPr lang="en-US" sz="800" u="none" strike="noStrike" dirty="0">
                          <a:effectLst/>
                        </a:rPr>
                        <a:t> no vb. </a:t>
                      </a:r>
                      <a:r>
                        <a:rPr lang="en-US" sz="800" u="none" strike="noStrike" dirty="0" err="1">
                          <a:effectLst/>
                        </a:rPr>
                        <a:t>bağlantılar</a:t>
                      </a:r>
                      <a:r>
                        <a:rPr lang="en-US" sz="800" u="none" strike="noStrike" dirty="0">
                          <a:effectLst/>
                        </a:rPr>
                        <a:t>)</a:t>
                      </a:r>
                      <a:endParaRPr lang="en-US" sz="800" b="0" i="0" u="none" strike="noStrike" dirty="0">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104470447"/>
                  </a:ext>
                </a:extLst>
              </a:tr>
              <a:tr h="172330">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dirty="0" err="1">
                          <a:effectLst/>
                        </a:rPr>
                        <a:t>Yanıtınız</a:t>
                      </a:r>
                      <a:r>
                        <a:rPr lang="en-US" sz="800" u="none" strike="noStrike" dirty="0">
                          <a:effectLst/>
                        </a:rPr>
                        <a:t> </a:t>
                      </a:r>
                      <a:r>
                        <a:rPr lang="en-US" sz="800" u="none" strike="noStrike" dirty="0" err="1">
                          <a:effectLst/>
                        </a:rPr>
                        <a:t>olumlu</a:t>
                      </a:r>
                      <a:r>
                        <a:rPr lang="en-US" sz="800" u="none" strike="noStrike" dirty="0">
                          <a:effectLst/>
                        </a:rPr>
                        <a:t> </a:t>
                      </a:r>
                      <a:r>
                        <a:rPr lang="en-US" sz="800" u="none" strike="noStrike" dirty="0" err="1">
                          <a:effectLst/>
                        </a:rPr>
                        <a:t>ise</a:t>
                      </a:r>
                      <a:r>
                        <a:rPr lang="en-US" sz="800" u="none" strike="noStrike" dirty="0">
                          <a:effectLst/>
                        </a:rPr>
                        <a:t> </a:t>
                      </a:r>
                      <a:r>
                        <a:rPr lang="en-US" sz="800" u="none" strike="noStrike" dirty="0" err="1">
                          <a:effectLst/>
                        </a:rPr>
                        <a:t>değerlendirme</a:t>
                      </a:r>
                      <a:r>
                        <a:rPr lang="en-US" sz="800" u="none" strike="noStrike" dirty="0">
                          <a:effectLst/>
                        </a:rPr>
                        <a:t> </a:t>
                      </a:r>
                      <a:r>
                        <a:rPr lang="en-US" sz="800" u="none" strike="noStrike" dirty="0" err="1">
                          <a:effectLst/>
                        </a:rPr>
                        <a:t>kayıtlarınıza</a:t>
                      </a:r>
                      <a:r>
                        <a:rPr lang="en-US" sz="800" u="none" strike="noStrike" dirty="0">
                          <a:effectLst/>
                        </a:rPr>
                        <a:t> </a:t>
                      </a:r>
                      <a:r>
                        <a:rPr lang="en-US" sz="800" u="none" strike="noStrike" dirty="0" err="1">
                          <a:effectLst/>
                        </a:rPr>
                        <a:t>erişimi</a:t>
                      </a:r>
                      <a:r>
                        <a:rPr lang="en-US" sz="800" u="none" strike="noStrike" dirty="0">
                          <a:effectLst/>
                        </a:rPr>
                        <a:t> </a:t>
                      </a:r>
                      <a:r>
                        <a:rPr lang="en-US" sz="800" u="none" strike="noStrike" dirty="0" err="1">
                          <a:effectLst/>
                        </a:rPr>
                        <a:t>gösteren</a:t>
                      </a:r>
                      <a:r>
                        <a:rPr lang="en-US" sz="800" u="none" strike="noStrike" dirty="0">
                          <a:effectLst/>
                        </a:rPr>
                        <a:t> </a:t>
                      </a:r>
                      <a:r>
                        <a:rPr lang="en-US" sz="800" u="none" strike="noStrike" dirty="0" err="1">
                          <a:effectLst/>
                        </a:rPr>
                        <a:t>bağlantı</a:t>
                      </a:r>
                      <a:r>
                        <a:rPr lang="en-US" sz="800" u="none" strike="noStrike" dirty="0">
                          <a:effectLst/>
                        </a:rPr>
                        <a:t>/</a:t>
                      </a:r>
                      <a:r>
                        <a:rPr lang="en-US" sz="800" u="none" strike="noStrike" dirty="0" err="1">
                          <a:effectLst/>
                        </a:rPr>
                        <a:t>ları</a:t>
                      </a:r>
                      <a:r>
                        <a:rPr lang="en-US" sz="800" u="none" strike="noStrike" dirty="0">
                          <a:effectLst/>
                        </a:rPr>
                        <a:t> </a:t>
                      </a:r>
                      <a:r>
                        <a:rPr lang="en-US" sz="800" u="none" strike="noStrike" dirty="0" err="1">
                          <a:effectLst/>
                        </a:rPr>
                        <a:t>belirtiniz</a:t>
                      </a:r>
                      <a:r>
                        <a:rPr lang="en-US" sz="800" u="none" strike="noStrike" dirty="0">
                          <a:effectLst/>
                        </a:rPr>
                        <a:t> (URL, </a:t>
                      </a:r>
                      <a:r>
                        <a:rPr lang="en-US" sz="800" u="none" strike="noStrike" dirty="0" err="1">
                          <a:effectLst/>
                        </a:rPr>
                        <a:t>dosya</a:t>
                      </a:r>
                      <a:r>
                        <a:rPr lang="en-US" sz="800" u="none" strike="noStrike" dirty="0">
                          <a:effectLst/>
                        </a:rPr>
                        <a:t> no vb. </a:t>
                      </a:r>
                      <a:r>
                        <a:rPr lang="en-US" sz="800" u="none" strike="noStrike" dirty="0" err="1">
                          <a:effectLst/>
                        </a:rPr>
                        <a:t>bağlantılar</a:t>
                      </a:r>
                      <a:r>
                        <a:rPr lang="en-US" sz="800" u="none" strike="noStrike" dirty="0">
                          <a:effectLst/>
                        </a:rPr>
                        <a:t>)</a:t>
                      </a:r>
                      <a:endParaRPr lang="en-US" sz="800" b="0" i="0" u="none" strike="noStrike" dirty="0">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402529643"/>
                  </a:ext>
                </a:extLst>
              </a:tr>
              <a:tr h="258495">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dirty="0" err="1">
                          <a:effectLst/>
                        </a:rPr>
                        <a:t>Yanıtınız</a:t>
                      </a:r>
                      <a:r>
                        <a:rPr lang="en-US" sz="800" u="none" strike="noStrike" dirty="0">
                          <a:effectLst/>
                        </a:rPr>
                        <a:t> </a:t>
                      </a:r>
                      <a:r>
                        <a:rPr lang="en-US" sz="800" u="none" strike="noStrike" dirty="0" err="1">
                          <a:effectLst/>
                        </a:rPr>
                        <a:t>olumlu</a:t>
                      </a:r>
                      <a:r>
                        <a:rPr lang="en-US" sz="800" u="none" strike="noStrike" dirty="0">
                          <a:effectLst/>
                        </a:rPr>
                        <a:t> </a:t>
                      </a:r>
                      <a:r>
                        <a:rPr lang="en-US" sz="800" u="none" strike="noStrike" dirty="0" err="1">
                          <a:effectLst/>
                        </a:rPr>
                        <a:t>ise</a:t>
                      </a:r>
                      <a:r>
                        <a:rPr lang="en-US" sz="800" u="none" strike="noStrike" dirty="0">
                          <a:effectLst/>
                        </a:rPr>
                        <a:t> </a:t>
                      </a:r>
                      <a:r>
                        <a:rPr lang="en-US" sz="800" u="none" strike="noStrike" dirty="0" err="1">
                          <a:effectLst/>
                        </a:rPr>
                        <a:t>sürekli</a:t>
                      </a:r>
                      <a:r>
                        <a:rPr lang="en-US" sz="800" u="none" strike="noStrike" dirty="0">
                          <a:effectLst/>
                        </a:rPr>
                        <a:t> </a:t>
                      </a:r>
                      <a:r>
                        <a:rPr lang="en-US" sz="800" u="none" strike="noStrike" dirty="0" err="1">
                          <a:effectLst/>
                        </a:rPr>
                        <a:t>iyileştirici</a:t>
                      </a:r>
                      <a:r>
                        <a:rPr lang="en-US" sz="800" u="none" strike="noStrike" dirty="0">
                          <a:effectLst/>
                        </a:rPr>
                        <a:t> (</a:t>
                      </a:r>
                      <a:r>
                        <a:rPr lang="en-US" sz="800" u="none" strike="noStrike" dirty="0" err="1">
                          <a:effectLst/>
                        </a:rPr>
                        <a:t>düzeltici</a:t>
                      </a:r>
                      <a:r>
                        <a:rPr lang="en-US" sz="800" u="none" strike="noStrike" dirty="0">
                          <a:effectLst/>
                        </a:rPr>
                        <a:t>/</a:t>
                      </a:r>
                      <a:r>
                        <a:rPr lang="en-US" sz="800" u="none" strike="noStrike" dirty="0" err="1">
                          <a:effectLst/>
                        </a:rPr>
                        <a:t>önleyici</a:t>
                      </a:r>
                      <a:r>
                        <a:rPr lang="en-US" sz="800" u="none" strike="noStrike" dirty="0">
                          <a:effectLst/>
                        </a:rPr>
                        <a:t> </a:t>
                      </a:r>
                      <a:r>
                        <a:rPr lang="en-US" sz="800" u="none" strike="noStrike" dirty="0" err="1">
                          <a:effectLst/>
                        </a:rPr>
                        <a:t>eylem</a:t>
                      </a:r>
                      <a:r>
                        <a:rPr lang="en-US" sz="800" u="none" strike="noStrike" dirty="0">
                          <a:effectLst/>
                        </a:rPr>
                        <a:t>) </a:t>
                      </a:r>
                      <a:r>
                        <a:rPr lang="en-US" sz="800" u="none" strike="noStrike" dirty="0" err="1">
                          <a:effectLst/>
                        </a:rPr>
                        <a:t>kayıtlarınıza</a:t>
                      </a:r>
                      <a:r>
                        <a:rPr lang="en-US" sz="800" u="none" strike="noStrike" dirty="0">
                          <a:effectLst/>
                        </a:rPr>
                        <a:t> </a:t>
                      </a:r>
                      <a:r>
                        <a:rPr lang="en-US" sz="800" u="none" strike="noStrike" dirty="0" err="1">
                          <a:effectLst/>
                        </a:rPr>
                        <a:t>erişimi</a:t>
                      </a:r>
                      <a:r>
                        <a:rPr lang="en-US" sz="800" u="none" strike="noStrike" dirty="0">
                          <a:effectLst/>
                        </a:rPr>
                        <a:t> </a:t>
                      </a:r>
                      <a:r>
                        <a:rPr lang="en-US" sz="800" u="none" strike="noStrike" dirty="0" err="1">
                          <a:effectLst/>
                        </a:rPr>
                        <a:t>gösteren</a:t>
                      </a:r>
                      <a:r>
                        <a:rPr lang="en-US" sz="800" u="none" strike="noStrike" dirty="0">
                          <a:effectLst/>
                        </a:rPr>
                        <a:t> </a:t>
                      </a:r>
                      <a:r>
                        <a:rPr lang="en-US" sz="800" u="none" strike="noStrike" dirty="0" err="1">
                          <a:effectLst/>
                        </a:rPr>
                        <a:t>bağlantı</a:t>
                      </a:r>
                      <a:r>
                        <a:rPr lang="en-US" sz="800" u="none" strike="noStrike" dirty="0">
                          <a:effectLst/>
                        </a:rPr>
                        <a:t>/</a:t>
                      </a:r>
                      <a:r>
                        <a:rPr lang="en-US" sz="800" u="none" strike="noStrike" dirty="0" err="1">
                          <a:effectLst/>
                        </a:rPr>
                        <a:t>ları</a:t>
                      </a:r>
                      <a:r>
                        <a:rPr lang="en-US" sz="800" u="none" strike="noStrike" dirty="0">
                          <a:effectLst/>
                        </a:rPr>
                        <a:t> </a:t>
                      </a:r>
                      <a:r>
                        <a:rPr lang="en-US" sz="800" u="none" strike="noStrike" dirty="0" err="1">
                          <a:effectLst/>
                        </a:rPr>
                        <a:t>belirtiniz</a:t>
                      </a:r>
                      <a:r>
                        <a:rPr lang="en-US" sz="800" u="none" strike="noStrike" dirty="0">
                          <a:effectLst/>
                        </a:rPr>
                        <a:t> (URL, </a:t>
                      </a:r>
                      <a:r>
                        <a:rPr lang="en-US" sz="800" u="none" strike="noStrike" dirty="0" err="1">
                          <a:effectLst/>
                        </a:rPr>
                        <a:t>dosya</a:t>
                      </a:r>
                      <a:r>
                        <a:rPr lang="en-US" sz="800" u="none" strike="noStrike" dirty="0">
                          <a:effectLst/>
                        </a:rPr>
                        <a:t> no vb. </a:t>
                      </a:r>
                      <a:r>
                        <a:rPr lang="en-US" sz="800" u="none" strike="noStrike" dirty="0" err="1">
                          <a:effectLst/>
                        </a:rPr>
                        <a:t>bağlantılar</a:t>
                      </a:r>
                      <a:r>
                        <a:rPr lang="en-US" sz="800" u="none" strike="noStrike" dirty="0">
                          <a:effectLst/>
                        </a:rPr>
                        <a:t>)</a:t>
                      </a:r>
                      <a:endParaRPr lang="en-US" sz="800" b="0" i="0" u="none" strike="noStrike" dirty="0">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782497263"/>
                  </a:ext>
                </a:extLst>
              </a:tr>
              <a:tr h="172330">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Yanıtınız "Kısmen/İyileştirmeye açık" ise şu andaki durumu açıklayacak bilgiye erişim bağlantısını belirtiniz.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711316844"/>
                  </a:ext>
                </a:extLst>
              </a:tr>
              <a:tr h="90473">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Yanıtınız olumsuz ise ve varsa planınızı açıklayınız.</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1477584090"/>
                  </a:ext>
                </a:extLst>
              </a:tr>
              <a:tr h="90473">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1"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ctr"/>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ctr"/>
                </a:tc>
                <a:tc>
                  <a:txBody>
                    <a:bodyPr/>
                    <a:lstStyle/>
                    <a:p>
                      <a:pPr algn="l" fontAlgn="b"/>
                      <a:r>
                        <a:rPr lang="en-US" sz="800" u="none" strike="noStrike">
                          <a:effectLst/>
                        </a:rPr>
                        <a:t>Eklemek istedikleriniz varsa kısaca yazınız.</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a:effectLst/>
                        </a:rPr>
                        <a:t> </a:t>
                      </a:r>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endParaRPr lang="en-US" sz="800" b="0" i="0" u="none" strike="noStrike">
                        <a:solidFill>
                          <a:srgbClr val="000000"/>
                        </a:solidFill>
                        <a:effectLst/>
                        <a:latin typeface="Times New Roman" panose="02020603050405020304" pitchFamily="18" charset="0"/>
                      </a:endParaRPr>
                    </a:p>
                  </a:txBody>
                  <a:tcPr marL="4308" marR="4308" marT="4308" marB="0" anchor="b"/>
                </a:tc>
                <a:tc>
                  <a:txBody>
                    <a:bodyPr/>
                    <a:lstStyle/>
                    <a:p>
                      <a:pPr algn="l" fontAlgn="b"/>
                      <a:r>
                        <a:rPr lang="en-US" sz="800" u="none" strike="noStrike" dirty="0">
                          <a:effectLst/>
                        </a:rPr>
                        <a:t> </a:t>
                      </a:r>
                      <a:endParaRPr lang="en-US" sz="800" b="0" i="0" u="none" strike="noStrike" dirty="0">
                        <a:solidFill>
                          <a:srgbClr val="000000"/>
                        </a:solidFill>
                        <a:effectLst/>
                        <a:latin typeface="Times New Roman" panose="02020603050405020304" pitchFamily="18" charset="0"/>
                      </a:endParaRPr>
                    </a:p>
                  </a:txBody>
                  <a:tcPr marL="4308" marR="4308" marT="4308" marB="0" anchor="b"/>
                </a:tc>
                <a:extLst>
                  <a:ext uri="{0D108BD9-81ED-4DB2-BD59-A6C34878D82A}">
                    <a16:rowId xmlns:a16="http://schemas.microsoft.com/office/drawing/2014/main" val="3114294600"/>
                  </a:ext>
                </a:extLst>
              </a:tr>
            </a:tbl>
          </a:graphicData>
        </a:graphic>
      </p:graphicFrame>
      <p:sp>
        <p:nvSpPr>
          <p:cNvPr id="4" name="Rectangle 2"/>
          <p:cNvSpPr txBox="1">
            <a:spLocks noChangeArrowheads="1"/>
          </p:cNvSpPr>
          <p:nvPr/>
        </p:nvSpPr>
        <p:spPr>
          <a:xfrm>
            <a:off x="432048" y="116632"/>
            <a:ext cx="9607996" cy="1088776"/>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3600" b="0" kern="0" dirty="0" smtClean="0">
                <a:solidFill>
                  <a:srgbClr val="990000"/>
                </a:solidFill>
                <a:latin typeface="Comic Sans MS" panose="030F0702030302020204" pitchFamily="66" charset="0"/>
              </a:rPr>
              <a:t>KİDR Hazırlama Soruları: MS Excel’de</a:t>
            </a:r>
          </a:p>
          <a:p>
            <a:pPr eaLnBrk="1" hangingPunct="1"/>
            <a:r>
              <a:rPr lang="tr-TR" altLang="en-US" sz="3600" b="0" kern="0" dirty="0">
                <a:solidFill>
                  <a:srgbClr val="990000"/>
                </a:solidFill>
                <a:latin typeface="Comic Sans MS" panose="030F0702030302020204" pitchFamily="66" charset="0"/>
              </a:rPr>
              <a:t>k</a:t>
            </a:r>
            <a:r>
              <a:rPr lang="tr-TR" altLang="en-US" sz="3600" b="0" kern="0" dirty="0" smtClean="0">
                <a:solidFill>
                  <a:srgbClr val="990000"/>
                </a:solidFill>
                <a:latin typeface="Comic Sans MS" panose="030F0702030302020204" pitchFamily="66" charset="0"/>
              </a:rPr>
              <a:t>idr.pau.edu.tr</a:t>
            </a:r>
          </a:p>
          <a:p>
            <a:pPr eaLnBrk="1" hangingPunct="1"/>
            <a:endParaRPr lang="en-US" altLang="en-US" sz="1800" b="0" kern="0" dirty="0" smtClean="0">
              <a:solidFill>
                <a:srgbClr val="990000"/>
              </a:solidFill>
            </a:endParaRPr>
          </a:p>
        </p:txBody>
      </p:sp>
    </p:spTree>
    <p:extLst>
      <p:ext uri="{BB962C8B-B14F-4D97-AF65-F5344CB8AC3E}">
        <p14:creationId xmlns:p14="http://schemas.microsoft.com/office/powerpoint/2010/main" val="3562407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4C4CBD-28B9-46BB-8BF4-B5761B19814A}" type="slidenum">
              <a:rPr lang="en-US" altLang="en-US" smtClean="0"/>
              <a:pPr/>
              <a:t>9</a:t>
            </a:fld>
            <a:endParaRPr lang="en-US" altLang="en-US"/>
          </a:p>
        </p:txBody>
      </p:sp>
      <p:graphicFrame>
        <p:nvGraphicFramePr>
          <p:cNvPr id="3" name="Table 2"/>
          <p:cNvGraphicFramePr>
            <a:graphicFrameLocks noGrp="1"/>
          </p:cNvGraphicFramePr>
          <p:nvPr>
            <p:extLst>
              <p:ext uri="{D42A27DB-BD31-4B8C-83A1-F6EECF244321}">
                <p14:modId xmlns:p14="http://schemas.microsoft.com/office/powerpoint/2010/main" val="3428698080"/>
              </p:ext>
            </p:extLst>
          </p:nvPr>
        </p:nvGraphicFramePr>
        <p:xfrm>
          <a:off x="1831132" y="1772816"/>
          <a:ext cx="7200800" cy="4302998"/>
        </p:xfrm>
        <a:graphic>
          <a:graphicData uri="http://schemas.openxmlformats.org/drawingml/2006/table">
            <a:tbl>
              <a:tblPr>
                <a:tableStyleId>{5C22544A-7EE6-4342-B048-85BDC9FD1C3A}</a:tableStyleId>
              </a:tblPr>
              <a:tblGrid>
                <a:gridCol w="2428926">
                  <a:extLst>
                    <a:ext uri="{9D8B030D-6E8A-4147-A177-3AD203B41FA5}">
                      <a16:colId xmlns:a16="http://schemas.microsoft.com/office/drawing/2014/main" val="1655927953"/>
                    </a:ext>
                  </a:extLst>
                </a:gridCol>
                <a:gridCol w="4771874">
                  <a:extLst>
                    <a:ext uri="{9D8B030D-6E8A-4147-A177-3AD203B41FA5}">
                      <a16:colId xmlns:a16="http://schemas.microsoft.com/office/drawing/2014/main" val="2908650171"/>
                    </a:ext>
                  </a:extLst>
                </a:gridCol>
              </a:tblGrid>
              <a:tr h="92399">
                <a:tc>
                  <a:txBody>
                    <a:bodyPr/>
                    <a:lstStyle/>
                    <a:p>
                      <a:pPr algn="l" fontAlgn="b"/>
                      <a:r>
                        <a:rPr lang="en-US" sz="700" u="none" strike="noStrike">
                          <a:effectLst/>
                        </a:rPr>
                        <a:t>Açıklamalar</a:t>
                      </a:r>
                      <a:endParaRPr lang="en-US" sz="700" b="0" i="0" u="none" strike="noStrike">
                        <a:solidFill>
                          <a:srgbClr val="000000"/>
                        </a:solidFill>
                        <a:effectLst/>
                        <a:latin typeface="Calibri" panose="020F0502020204030204" pitchFamily="34" charset="0"/>
                      </a:endParaRPr>
                    </a:p>
                  </a:txBody>
                  <a:tcPr marL="4620" marR="4620" marT="4620" marB="0" anchor="b"/>
                </a:tc>
                <a:tc>
                  <a:txBody>
                    <a:bodyPr/>
                    <a:lstStyle/>
                    <a:p>
                      <a:pPr algn="l" fontAlgn="b"/>
                      <a:endParaRPr lang="en-US" sz="700" b="0" i="0" u="none" strike="noStrike">
                        <a:solidFill>
                          <a:srgbClr val="000000"/>
                        </a:solidFill>
                        <a:effectLst/>
                        <a:latin typeface="Calibri" panose="020F0502020204030204" pitchFamily="34" charset="0"/>
                      </a:endParaRPr>
                    </a:p>
                  </a:txBody>
                  <a:tcPr marL="4620" marR="4620" marT="4620" marB="0" anchor="b"/>
                </a:tc>
                <a:extLst>
                  <a:ext uri="{0D108BD9-81ED-4DB2-BD59-A6C34878D82A}">
                    <a16:rowId xmlns:a16="http://schemas.microsoft.com/office/drawing/2014/main" val="1297212560"/>
                  </a:ext>
                </a:extLst>
              </a:tr>
              <a:tr h="277198">
                <a:tc>
                  <a:txBody>
                    <a:bodyPr/>
                    <a:lstStyle/>
                    <a:p>
                      <a:pPr algn="l" fontAlgn="b"/>
                      <a:r>
                        <a:rPr lang="en-US" sz="700" u="none" strike="noStrike">
                          <a:effectLst/>
                        </a:rPr>
                        <a:t>"Birimizin/PAÜ'nün"</a:t>
                      </a:r>
                      <a:endParaRPr lang="en-US" sz="700" b="0" i="0" u="none" strike="noStrike">
                        <a:solidFill>
                          <a:srgbClr val="000000"/>
                        </a:solidFill>
                        <a:effectLst/>
                        <a:latin typeface="Calibri" panose="020F0502020204030204" pitchFamily="34" charset="0"/>
                      </a:endParaRPr>
                    </a:p>
                  </a:txBody>
                  <a:tcPr marL="4620" marR="4620" marT="4620" marB="0" anchor="b"/>
                </a:tc>
                <a:tc>
                  <a:txBody>
                    <a:bodyPr/>
                    <a:lstStyle/>
                    <a:p>
                      <a:pPr algn="l" fontAlgn="b"/>
                      <a:r>
                        <a:rPr lang="en-US" sz="700" u="none" strike="noStrike">
                          <a:effectLst/>
                        </a:rPr>
                        <a:t>Bu sorulara yanıtlar akademik birim, Rektörlük Makamı veya Rektörlük idari birimleri tarafından verileceği için birimlere göre değerlendirilecektir. Biriminizin durumunu açıklayacak şekilde yanıt verilmelidir. Her birim kendi sisteminden sorumludur. </a:t>
                      </a:r>
                      <a:endParaRPr lang="en-US" sz="700" b="0" i="0" u="none" strike="noStrike">
                        <a:solidFill>
                          <a:srgbClr val="000000"/>
                        </a:solidFill>
                        <a:effectLst/>
                        <a:latin typeface="Calibri" panose="020F0502020204030204" pitchFamily="34" charset="0"/>
                      </a:endParaRPr>
                    </a:p>
                  </a:txBody>
                  <a:tcPr marL="4620" marR="4620" marT="4620" marB="0" anchor="b"/>
                </a:tc>
                <a:extLst>
                  <a:ext uri="{0D108BD9-81ED-4DB2-BD59-A6C34878D82A}">
                    <a16:rowId xmlns:a16="http://schemas.microsoft.com/office/drawing/2014/main" val="1730266520"/>
                  </a:ext>
                </a:extLst>
              </a:tr>
              <a:tr h="184799">
                <a:tc>
                  <a:txBody>
                    <a:bodyPr/>
                    <a:lstStyle/>
                    <a:p>
                      <a:pPr algn="l" fontAlgn="b"/>
                      <a:r>
                        <a:rPr lang="en-US" sz="700" u="none" strike="noStrike">
                          <a:effectLst/>
                        </a:rPr>
                        <a:t>Açıklayıcı bilgiler (Gözlemler, Geliştirme / Düzeltme Önerileri)</a:t>
                      </a:r>
                      <a:endParaRPr lang="en-US" sz="700" b="0" i="0" u="none" strike="noStrike">
                        <a:solidFill>
                          <a:srgbClr val="000000"/>
                        </a:solidFill>
                        <a:effectLst/>
                        <a:latin typeface="Calibri" panose="020F0502020204030204" pitchFamily="34" charset="0"/>
                      </a:endParaRPr>
                    </a:p>
                  </a:txBody>
                  <a:tcPr marL="4620" marR="4620" marT="4620" marB="0" anchor="b"/>
                </a:tc>
                <a:tc>
                  <a:txBody>
                    <a:bodyPr/>
                    <a:lstStyle/>
                    <a:p>
                      <a:pPr algn="l" fontAlgn="b"/>
                      <a:r>
                        <a:rPr lang="en-US" sz="700" u="none" strike="noStrike">
                          <a:effectLst/>
                        </a:rPr>
                        <a:t>Bu kolona belirtmeniz gereken konuları kısaca yazınız.</a:t>
                      </a:r>
                      <a:endParaRPr lang="en-US" sz="700" b="0" i="0" u="none" strike="noStrike">
                        <a:solidFill>
                          <a:srgbClr val="000000"/>
                        </a:solidFill>
                        <a:effectLst/>
                        <a:latin typeface="Calibri" panose="020F0502020204030204" pitchFamily="34" charset="0"/>
                      </a:endParaRPr>
                    </a:p>
                  </a:txBody>
                  <a:tcPr marL="4620" marR="4620" marT="4620" marB="0" anchor="b"/>
                </a:tc>
                <a:extLst>
                  <a:ext uri="{0D108BD9-81ED-4DB2-BD59-A6C34878D82A}">
                    <a16:rowId xmlns:a16="http://schemas.microsoft.com/office/drawing/2014/main" val="2945407378"/>
                  </a:ext>
                </a:extLst>
              </a:tr>
              <a:tr h="184799">
                <a:tc>
                  <a:txBody>
                    <a:bodyPr/>
                    <a:lstStyle/>
                    <a:p>
                      <a:pPr algn="l" fontAlgn="b"/>
                      <a:r>
                        <a:rPr lang="en-US" sz="700" u="none" strike="noStrike">
                          <a:effectLst/>
                        </a:rPr>
                        <a:t>Görüşülen/Formu dolduran ilgili kişiler ve görevleri (Açıklamalara bakınız)</a:t>
                      </a:r>
                      <a:endParaRPr lang="en-US" sz="700" b="0" i="0" u="none" strike="noStrike">
                        <a:solidFill>
                          <a:srgbClr val="000000"/>
                        </a:solidFill>
                        <a:effectLst/>
                        <a:latin typeface="Calibri" panose="020F0502020204030204" pitchFamily="34" charset="0"/>
                      </a:endParaRPr>
                    </a:p>
                  </a:txBody>
                  <a:tcPr marL="4620" marR="4620" marT="4620" marB="0" anchor="b"/>
                </a:tc>
                <a:tc>
                  <a:txBody>
                    <a:bodyPr/>
                    <a:lstStyle/>
                    <a:p>
                      <a:pPr algn="l" fontAlgn="b"/>
                      <a:r>
                        <a:rPr lang="en-US" sz="700" u="none" strike="noStrike">
                          <a:effectLst/>
                        </a:rPr>
                        <a:t>Bu kolonda her soru karşısına kişinin ad soyadının yazılmasına gerek yoktur. Ancak görevi mutlaka net yazılmalıdır. </a:t>
                      </a:r>
                      <a:endParaRPr lang="en-US" sz="700" b="0" i="0" u="none" strike="noStrike">
                        <a:solidFill>
                          <a:srgbClr val="000000"/>
                        </a:solidFill>
                        <a:effectLst/>
                        <a:latin typeface="Calibri" panose="020F0502020204030204" pitchFamily="34" charset="0"/>
                      </a:endParaRPr>
                    </a:p>
                  </a:txBody>
                  <a:tcPr marL="4620" marR="4620" marT="4620" marB="0" anchor="b"/>
                </a:tc>
                <a:extLst>
                  <a:ext uri="{0D108BD9-81ED-4DB2-BD59-A6C34878D82A}">
                    <a16:rowId xmlns:a16="http://schemas.microsoft.com/office/drawing/2014/main" val="2310326912"/>
                  </a:ext>
                </a:extLst>
              </a:tr>
              <a:tr h="461996">
                <a:tc>
                  <a:txBody>
                    <a:bodyPr/>
                    <a:lstStyle/>
                    <a:p>
                      <a:pPr algn="l" fontAlgn="b"/>
                      <a:r>
                        <a:rPr lang="en-US" sz="700" u="none" strike="noStrike">
                          <a:effectLst/>
                        </a:rPr>
                        <a:t>Açıklayıcı bilgilerle ilgili</a:t>
                      </a:r>
                      <a:endParaRPr lang="en-US" sz="700" b="0" i="0" u="none" strike="noStrike">
                        <a:solidFill>
                          <a:srgbClr val="000000"/>
                        </a:solidFill>
                        <a:effectLst/>
                        <a:latin typeface="Calibri" panose="020F0502020204030204" pitchFamily="34" charset="0"/>
                      </a:endParaRPr>
                    </a:p>
                  </a:txBody>
                  <a:tcPr marL="4620" marR="4620" marT="4620" marB="0" anchor="b"/>
                </a:tc>
                <a:tc>
                  <a:txBody>
                    <a:bodyPr/>
                    <a:lstStyle/>
                    <a:p>
                      <a:pPr algn="l" fontAlgn="b"/>
                      <a:r>
                        <a:rPr lang="en-US" sz="700" u="none" strike="noStrike">
                          <a:effectLst/>
                        </a:rPr>
                        <a:t>Bilindiği gibi Üniversitemizin IT altyapısı bilgilerin didjtal ortamda saklanması ve erişilmesi için yeterlidir. Bu nedenle yanıtlarda URL adresleri istenmektedir. Bir URL adresiyle birden çok sorunun yanıtı bulunabilir. Bu durumda uRL adreslerinin yanına sorudaki bilgiyle ilgili erişim bilgisini de veriniz. Bu bilgi karar maddesi, prosedür maddesi veya kılavuz maddei olabilir. Erişimi kolaylaştıracak şekilde izlenebilir olmalıdır.</a:t>
                      </a:r>
                      <a:endParaRPr lang="en-US" sz="700" b="0" i="0" u="none" strike="noStrike">
                        <a:solidFill>
                          <a:srgbClr val="000000"/>
                        </a:solidFill>
                        <a:effectLst/>
                        <a:latin typeface="Calibri" panose="020F0502020204030204" pitchFamily="34" charset="0"/>
                      </a:endParaRPr>
                    </a:p>
                  </a:txBody>
                  <a:tcPr marL="4620" marR="4620" marT="4620" marB="0" anchor="b"/>
                </a:tc>
                <a:extLst>
                  <a:ext uri="{0D108BD9-81ED-4DB2-BD59-A6C34878D82A}">
                    <a16:rowId xmlns:a16="http://schemas.microsoft.com/office/drawing/2014/main" val="1238549047"/>
                  </a:ext>
                </a:extLst>
              </a:tr>
              <a:tr h="646795">
                <a:tc>
                  <a:txBody>
                    <a:bodyPr/>
                    <a:lstStyle/>
                    <a:p>
                      <a:pPr algn="l" fontAlgn="b"/>
                      <a:r>
                        <a:rPr lang="en-US" sz="700" u="none" strike="noStrike">
                          <a:effectLst/>
                        </a:rPr>
                        <a:t>Aşağıda listelenen ve çoğunlukla soruların altında gözlenen yönlendirmelerle ilgili</a:t>
                      </a:r>
                      <a:endParaRPr lang="en-US" sz="700" b="0" i="0" u="none" strike="noStrike">
                        <a:solidFill>
                          <a:srgbClr val="000000"/>
                        </a:solidFill>
                        <a:effectLst/>
                        <a:latin typeface="Calibri" panose="020F0502020204030204" pitchFamily="34" charset="0"/>
                      </a:endParaRPr>
                    </a:p>
                  </a:txBody>
                  <a:tcPr marL="4620" marR="4620" marT="4620" marB="0" anchor="b"/>
                </a:tc>
                <a:tc>
                  <a:txBody>
                    <a:bodyPr/>
                    <a:lstStyle/>
                    <a:p>
                      <a:pPr algn="l" fontAlgn="b"/>
                      <a:r>
                        <a:rPr lang="en-US" sz="700" u="none" strike="noStrike">
                          <a:effectLst/>
                        </a:rPr>
                        <a:t>Her faaliyet veya sürece planla-Uygulama-Kontrol et-Önlem al (PUKÖ) Dögüsüyle yaklaşılmaktadır. Bu bağlamda süreç veya faaliyet uygulanıyor olsa da  planlama, izleme, değerlendirme ve sürekli iyileştirmek için yapılanların kayıtlarına yönlendirme yapılması gerekmektedir. Üniversitemiz dış değerlendirme sürecinde dış değerlendiricilerin bu açıklamaları kanıta dayalı olarak göstermeleri gerekmektedir. Mevzuat bulunsa ve uygulanıyor olsa da belirli sürelerde yapılan gözden geçirme kayıtlarına mutlaka gönderme yapılmalıdır.</a:t>
                      </a:r>
                      <a:endParaRPr lang="en-US" sz="700" b="0" i="0" u="none" strike="noStrike">
                        <a:solidFill>
                          <a:srgbClr val="000000"/>
                        </a:solidFill>
                        <a:effectLst/>
                        <a:latin typeface="Calibri" panose="020F0502020204030204" pitchFamily="34" charset="0"/>
                      </a:endParaRPr>
                    </a:p>
                  </a:txBody>
                  <a:tcPr marL="4620" marR="4620" marT="4620" marB="0" anchor="b"/>
                </a:tc>
                <a:extLst>
                  <a:ext uri="{0D108BD9-81ED-4DB2-BD59-A6C34878D82A}">
                    <a16:rowId xmlns:a16="http://schemas.microsoft.com/office/drawing/2014/main" val="1380962528"/>
                  </a:ext>
                </a:extLst>
              </a:tr>
              <a:tr h="291058">
                <a:tc>
                  <a:txBody>
                    <a:bodyPr/>
                    <a:lstStyle/>
                    <a:p>
                      <a:pPr algn="l" fontAlgn="b"/>
                      <a:r>
                        <a:rPr lang="en-US" sz="700" u="none" strike="noStrike">
                          <a:effectLst/>
                        </a:rPr>
                        <a:t>*Yanıtınız olumlu ise bilgi veren bağlantıyı belirtiniz (URL, dosya no vb. bağlantılar)</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a:effectLst/>
                        </a:rPr>
                        <a:t>İlgi değerlendirme kriterine ilişkin sistem tanımlanmış, uygulamalar etkin olarak sürdürülmekte ve yönetimin gözden geçirmeleri ile gerekli iyileştirmeler sağlanarak sürdürülebilirlik sağlanmakta ise bu seçeneği tercih ediniz.</a:t>
                      </a:r>
                      <a:endParaRPr lang="en-US" sz="800" b="0" i="0" u="none" strike="noStrike">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2740734785"/>
                  </a:ext>
                </a:extLst>
              </a:tr>
              <a:tr h="277198">
                <a:tc>
                  <a:txBody>
                    <a:bodyPr/>
                    <a:lstStyle/>
                    <a:p>
                      <a:pPr algn="l" fontAlgn="b"/>
                      <a:r>
                        <a:rPr lang="en-US" sz="700" u="none" strike="noStrike">
                          <a:effectLst/>
                        </a:rPr>
                        <a:t>Yanıtınız olumlu ise planlama kayıtlarınıza erişimi gösteren bağlantı/ları belirtiniz (URL, dosya no vb. bağlantılar)</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a:effectLst/>
                        </a:rPr>
                        <a:t>İlgi değerlendirme kriterine ilişkin sistematik uygulamaların önceden planlandığını gösteren kayıtları ekleyiniz.</a:t>
                      </a:r>
                      <a:endParaRPr lang="en-US" sz="800" b="0" i="0" u="none" strike="noStrike">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1608422122"/>
                  </a:ext>
                </a:extLst>
              </a:tr>
              <a:tr h="277198">
                <a:tc>
                  <a:txBody>
                    <a:bodyPr/>
                    <a:lstStyle/>
                    <a:p>
                      <a:pPr algn="l" fontAlgn="b"/>
                      <a:r>
                        <a:rPr lang="en-US" sz="700" u="none" strike="noStrike">
                          <a:effectLst/>
                        </a:rPr>
                        <a:t>Yanıtınız olumlu ise uygulama kayıtlarınıza erişimi gösteren bağlantı/ları belirtiniz (URL, dosya no vb. bağlantılar)</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a:effectLst/>
                        </a:rPr>
                        <a:t>İlgi değerlendirme kriterine ilişkin sistematik uygulamaların planlandığı şekilde gerçekleştirildiğini gösteren kayıtları ekleyiniz.</a:t>
                      </a:r>
                      <a:endParaRPr lang="en-US" sz="800" b="0" i="0" u="none" strike="noStrike">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2244723982"/>
                  </a:ext>
                </a:extLst>
              </a:tr>
              <a:tr h="277198">
                <a:tc>
                  <a:txBody>
                    <a:bodyPr/>
                    <a:lstStyle/>
                    <a:p>
                      <a:pPr algn="l" fontAlgn="b"/>
                      <a:r>
                        <a:rPr lang="en-US" sz="700" u="none" strike="noStrike">
                          <a:effectLst/>
                        </a:rPr>
                        <a:t>Yanıtınız olumlu ise değerlendirme kayıtlarınıza erişimi gösteren bağlantı/ları belirtiniz (URL, dosya no vb. bağlantılar)</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a:effectLst/>
                        </a:rPr>
                        <a:t>İlgi değerlendirme kriterine ilişkin sistematik uygulamaların etkinliklerinin kontrol edildiğini, gözden geçirmelerin gerçekleştirildiğini gösteren kayıtları ekleyiniz.</a:t>
                      </a:r>
                      <a:endParaRPr lang="en-US" sz="800" b="0" i="0" u="none" strike="noStrike">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3073613882"/>
                  </a:ext>
                </a:extLst>
              </a:tr>
              <a:tr h="369597">
                <a:tc>
                  <a:txBody>
                    <a:bodyPr/>
                    <a:lstStyle/>
                    <a:p>
                      <a:pPr algn="l" fontAlgn="b"/>
                      <a:r>
                        <a:rPr lang="en-US" sz="700" u="none" strike="noStrike">
                          <a:effectLst/>
                        </a:rPr>
                        <a:t>Yanıtınız olumlu ise sürekli iyileştirici (düzeltici/önleyici eylem) kayıtlarınıza erişimi gösteren bağlantı/ları belirtiniz (URL, dosya no vb. bağlantılar)</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a:effectLst/>
                        </a:rPr>
                        <a:t>İlgi değerlendirme kriterine ilişkin sistematik uygulamaların geliştirilmesine yönelik karşılaşılan uygunsuz durumların iyileştirildiğine dair düzeltmeleri ve /veya uygulamaların etkinliğini artırmak, olası uygunsuzlukları önlemek adına yapılan faaliyetleri gösteren kayıtları ekleyiniz.</a:t>
                      </a:r>
                      <a:endParaRPr lang="en-US" sz="800" b="0" i="0" u="none" strike="noStrike">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831464915"/>
                  </a:ext>
                </a:extLst>
              </a:tr>
              <a:tr h="291058">
                <a:tc>
                  <a:txBody>
                    <a:bodyPr/>
                    <a:lstStyle/>
                    <a:p>
                      <a:pPr algn="l" fontAlgn="b"/>
                      <a:r>
                        <a:rPr lang="en-US" sz="700" u="none" strike="noStrike">
                          <a:effectLst/>
                        </a:rPr>
                        <a:t>**Yanıtınız "Kısmen/İyileştirmeye açık" ise şu andaki durumu açıklayacak sisteme erişim bağlantısını belirtiniz. </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a:effectLst/>
                        </a:rPr>
                        <a:t>İlgi değerlendirme kriterine ilişkin sistematik uygulamaların planlanması, uygulanması ve değerlendirilmesi aşamalarında gördüğünüz eksiklikleri, riskli alanları gösteren kayıtları ekleyiniz.</a:t>
                      </a:r>
                      <a:endParaRPr lang="en-US" sz="800" b="0" i="0" u="none" strike="noStrike">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649500148"/>
                  </a:ext>
                </a:extLst>
              </a:tr>
              <a:tr h="291058">
                <a:tc>
                  <a:txBody>
                    <a:bodyPr/>
                    <a:lstStyle/>
                    <a:p>
                      <a:pPr algn="l" fontAlgn="b"/>
                      <a:r>
                        <a:rPr lang="en-US" sz="700" u="none" strike="noStrike">
                          <a:effectLst/>
                        </a:rPr>
                        <a:t>***Yanıtınız olumsuz ise ve varsa planınızı açıklayınız.</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a:effectLst/>
                        </a:rPr>
                        <a:t>İlgi değerlendirme kriterine ilişkin sistematik uygulamalara ilişkin planlama, uygulama ya da değerlendirme aşamalarından bir ya da birkaçının hiçbir şekilde gerçekleştirilmediği durumlarda bu seçeneği tercih ediniz ve gerekçenizi açıklayınız.</a:t>
                      </a:r>
                      <a:endParaRPr lang="en-US" sz="800" b="0" i="0" u="none" strike="noStrike">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2906142238"/>
                  </a:ext>
                </a:extLst>
              </a:tr>
              <a:tr h="194038">
                <a:tc>
                  <a:txBody>
                    <a:bodyPr/>
                    <a:lstStyle/>
                    <a:p>
                      <a:pPr algn="l" fontAlgn="b"/>
                      <a:r>
                        <a:rPr lang="en-US" sz="700" u="none" strike="noStrike">
                          <a:effectLst/>
                        </a:rPr>
                        <a:t>Eklemek istedikleriniz varsa kısaca yazınız.</a:t>
                      </a:r>
                      <a:endParaRPr lang="en-US" sz="700" b="0" i="0" u="none" strike="noStrike">
                        <a:solidFill>
                          <a:srgbClr val="000000"/>
                        </a:solidFill>
                        <a:effectLst/>
                        <a:latin typeface="Times New Roman" panose="02020603050405020304" pitchFamily="18" charset="0"/>
                      </a:endParaRPr>
                    </a:p>
                  </a:txBody>
                  <a:tcPr marL="41580" marR="4620" marT="4620" marB="0" anchor="b"/>
                </a:tc>
                <a:tc>
                  <a:txBody>
                    <a:bodyPr/>
                    <a:lstStyle/>
                    <a:p>
                      <a:pPr algn="l" fontAlgn="ctr"/>
                      <a:r>
                        <a:rPr lang="en-US" sz="800" u="none" strike="noStrike" dirty="0" err="1">
                          <a:effectLst/>
                        </a:rPr>
                        <a:t>İlgili</a:t>
                      </a:r>
                      <a:r>
                        <a:rPr lang="en-US" sz="800" u="none" strike="noStrike" dirty="0">
                          <a:effectLst/>
                        </a:rPr>
                        <a:t> </a:t>
                      </a:r>
                      <a:r>
                        <a:rPr lang="en-US" sz="800" u="none" strike="noStrike" dirty="0" err="1">
                          <a:effectLst/>
                        </a:rPr>
                        <a:t>değerlendirme</a:t>
                      </a:r>
                      <a:r>
                        <a:rPr lang="en-US" sz="800" u="none" strike="noStrike" dirty="0">
                          <a:effectLst/>
                        </a:rPr>
                        <a:t> </a:t>
                      </a:r>
                      <a:r>
                        <a:rPr lang="en-US" sz="800" u="none" strike="noStrike" dirty="0" err="1">
                          <a:effectLst/>
                        </a:rPr>
                        <a:t>kriterine</a:t>
                      </a:r>
                      <a:r>
                        <a:rPr lang="en-US" sz="800" u="none" strike="noStrike" dirty="0">
                          <a:effectLst/>
                        </a:rPr>
                        <a:t> </a:t>
                      </a:r>
                      <a:r>
                        <a:rPr lang="en-US" sz="800" u="none" strike="noStrike" dirty="0" err="1">
                          <a:effectLst/>
                        </a:rPr>
                        <a:t>ilişkin</a:t>
                      </a:r>
                      <a:r>
                        <a:rPr lang="en-US" sz="800" u="none" strike="noStrike" dirty="0">
                          <a:effectLst/>
                        </a:rPr>
                        <a:t> </a:t>
                      </a:r>
                      <a:r>
                        <a:rPr lang="en-US" sz="800" u="none" strike="noStrike" dirty="0" err="1">
                          <a:effectLst/>
                        </a:rPr>
                        <a:t>tespit</a:t>
                      </a:r>
                      <a:r>
                        <a:rPr lang="en-US" sz="800" u="none" strike="noStrike" dirty="0">
                          <a:effectLst/>
                        </a:rPr>
                        <a:t> </a:t>
                      </a:r>
                      <a:r>
                        <a:rPr lang="en-US" sz="800" u="none" strike="noStrike" dirty="0" err="1">
                          <a:effectLst/>
                        </a:rPr>
                        <a:t>ettiğiniz</a:t>
                      </a:r>
                      <a:r>
                        <a:rPr lang="en-US" sz="800" u="none" strike="noStrike" dirty="0">
                          <a:effectLst/>
                        </a:rPr>
                        <a:t> </a:t>
                      </a:r>
                      <a:r>
                        <a:rPr lang="en-US" sz="800" u="none" strike="noStrike" dirty="0" err="1">
                          <a:effectLst/>
                        </a:rPr>
                        <a:t>fırsat</a:t>
                      </a:r>
                      <a:r>
                        <a:rPr lang="en-US" sz="800" u="none" strike="noStrike" dirty="0">
                          <a:effectLst/>
                        </a:rPr>
                        <a:t> </a:t>
                      </a:r>
                      <a:r>
                        <a:rPr lang="en-US" sz="800" u="none" strike="noStrike" dirty="0" err="1">
                          <a:effectLst/>
                        </a:rPr>
                        <a:t>niteliğindeki</a:t>
                      </a:r>
                      <a:r>
                        <a:rPr lang="en-US" sz="800" u="none" strike="noStrike" dirty="0">
                          <a:effectLst/>
                        </a:rPr>
                        <a:t> </a:t>
                      </a:r>
                      <a:r>
                        <a:rPr lang="en-US" sz="800" u="none" strike="noStrike" dirty="0" err="1">
                          <a:effectLst/>
                        </a:rPr>
                        <a:t>olumlu</a:t>
                      </a:r>
                      <a:r>
                        <a:rPr lang="en-US" sz="800" u="none" strike="noStrike" dirty="0">
                          <a:effectLst/>
                        </a:rPr>
                        <a:t> </a:t>
                      </a:r>
                      <a:r>
                        <a:rPr lang="en-US" sz="800" u="none" strike="noStrike" dirty="0" err="1">
                          <a:effectLst/>
                        </a:rPr>
                        <a:t>koşulları</a:t>
                      </a:r>
                      <a:r>
                        <a:rPr lang="en-US" sz="800" u="none" strike="noStrike" dirty="0">
                          <a:effectLst/>
                        </a:rPr>
                        <a:t> </a:t>
                      </a:r>
                      <a:r>
                        <a:rPr lang="en-US" sz="800" u="none" strike="noStrike" dirty="0" err="1">
                          <a:effectLst/>
                        </a:rPr>
                        <a:t>ve</a:t>
                      </a:r>
                      <a:r>
                        <a:rPr lang="en-US" sz="800" u="none" strike="noStrike" dirty="0">
                          <a:effectLst/>
                        </a:rPr>
                        <a:t> </a:t>
                      </a:r>
                      <a:r>
                        <a:rPr lang="en-US" sz="800" u="none" strike="noStrike" dirty="0" err="1">
                          <a:effectLst/>
                        </a:rPr>
                        <a:t>ilgili</a:t>
                      </a:r>
                      <a:r>
                        <a:rPr lang="en-US" sz="800" u="none" strike="noStrike" dirty="0">
                          <a:effectLst/>
                        </a:rPr>
                        <a:t> </a:t>
                      </a:r>
                      <a:r>
                        <a:rPr lang="en-US" sz="800" u="none" strike="noStrike" dirty="0" err="1">
                          <a:effectLst/>
                        </a:rPr>
                        <a:t>süreçleri</a:t>
                      </a:r>
                      <a:r>
                        <a:rPr lang="en-US" sz="800" u="none" strike="noStrike" dirty="0">
                          <a:effectLst/>
                        </a:rPr>
                        <a:t> </a:t>
                      </a:r>
                      <a:r>
                        <a:rPr lang="en-US" sz="800" u="none" strike="noStrike" dirty="0" err="1">
                          <a:effectLst/>
                        </a:rPr>
                        <a:t>olumsuz</a:t>
                      </a:r>
                      <a:r>
                        <a:rPr lang="en-US" sz="800" u="none" strike="noStrike" dirty="0">
                          <a:effectLst/>
                        </a:rPr>
                        <a:t> </a:t>
                      </a:r>
                      <a:r>
                        <a:rPr lang="en-US" sz="800" u="none" strike="noStrike" dirty="0" err="1">
                          <a:effectLst/>
                        </a:rPr>
                        <a:t>etkileyeceğini</a:t>
                      </a:r>
                      <a:r>
                        <a:rPr lang="en-US" sz="800" u="none" strike="noStrike" dirty="0">
                          <a:effectLst/>
                        </a:rPr>
                        <a:t> </a:t>
                      </a:r>
                      <a:r>
                        <a:rPr lang="en-US" sz="800" u="none" strike="noStrike" dirty="0" err="1">
                          <a:effectLst/>
                        </a:rPr>
                        <a:t>düşündüğünüz</a:t>
                      </a:r>
                      <a:r>
                        <a:rPr lang="en-US" sz="800" u="none" strike="noStrike" dirty="0">
                          <a:effectLst/>
                        </a:rPr>
                        <a:t> risk </a:t>
                      </a:r>
                      <a:r>
                        <a:rPr lang="en-US" sz="800" u="none" strike="noStrike" dirty="0" err="1">
                          <a:effectLst/>
                        </a:rPr>
                        <a:t>faktörlerini</a:t>
                      </a:r>
                      <a:r>
                        <a:rPr lang="en-US" sz="800" u="none" strike="noStrike" dirty="0">
                          <a:effectLst/>
                        </a:rPr>
                        <a:t> </a:t>
                      </a:r>
                      <a:r>
                        <a:rPr lang="en-US" sz="800" u="none" strike="noStrike" dirty="0" err="1">
                          <a:effectLst/>
                        </a:rPr>
                        <a:t>bu</a:t>
                      </a:r>
                      <a:r>
                        <a:rPr lang="en-US" sz="800" u="none" strike="noStrike" dirty="0">
                          <a:effectLst/>
                        </a:rPr>
                        <a:t> </a:t>
                      </a:r>
                      <a:r>
                        <a:rPr lang="en-US" sz="800" u="none" strike="noStrike" dirty="0" err="1">
                          <a:effectLst/>
                        </a:rPr>
                        <a:t>alanda</a:t>
                      </a:r>
                      <a:r>
                        <a:rPr lang="en-US" sz="800" u="none" strike="noStrike" dirty="0">
                          <a:effectLst/>
                        </a:rPr>
                        <a:t> </a:t>
                      </a:r>
                      <a:r>
                        <a:rPr lang="en-US" sz="800" u="none" strike="noStrike" dirty="0" err="1">
                          <a:effectLst/>
                        </a:rPr>
                        <a:t>belirtiniz</a:t>
                      </a:r>
                      <a:r>
                        <a:rPr lang="en-US" sz="800" u="none" strike="noStrike" dirty="0">
                          <a:effectLst/>
                        </a:rPr>
                        <a:t>.</a:t>
                      </a:r>
                      <a:endParaRPr lang="en-US" sz="800" b="0" i="0" u="none" strike="noStrike" dirty="0">
                        <a:solidFill>
                          <a:srgbClr val="000000"/>
                        </a:solidFill>
                        <a:effectLst/>
                        <a:latin typeface="Times New Roman" panose="02020603050405020304" pitchFamily="18" charset="0"/>
                      </a:endParaRPr>
                    </a:p>
                  </a:txBody>
                  <a:tcPr marL="4620" marR="4620" marT="4620" marB="0" anchor="ctr"/>
                </a:tc>
                <a:extLst>
                  <a:ext uri="{0D108BD9-81ED-4DB2-BD59-A6C34878D82A}">
                    <a16:rowId xmlns:a16="http://schemas.microsoft.com/office/drawing/2014/main" val="592988921"/>
                  </a:ext>
                </a:extLst>
              </a:tr>
            </a:tbl>
          </a:graphicData>
        </a:graphic>
      </p:graphicFrame>
      <p:sp>
        <p:nvSpPr>
          <p:cNvPr id="4" name="Rectangle 2"/>
          <p:cNvSpPr txBox="1">
            <a:spLocks noChangeArrowheads="1"/>
          </p:cNvSpPr>
          <p:nvPr/>
        </p:nvSpPr>
        <p:spPr>
          <a:xfrm>
            <a:off x="174948" y="148632"/>
            <a:ext cx="9607996" cy="1251769"/>
          </a:xfrm>
          <a:prstGeom prst="rect">
            <a:avLst/>
          </a:prstGeom>
          <a:noFill/>
        </p:spPr>
        <p:txBody>
          <a:bodyPr/>
          <a:lstStyle>
            <a:lvl1pPr algn="ctr" defTabSz="912813" rtl="0" eaLnBrk="0" fontAlgn="base" hangingPunct="0">
              <a:spcBef>
                <a:spcPct val="0"/>
              </a:spcBef>
              <a:spcAft>
                <a:spcPct val="0"/>
              </a:spcAft>
              <a:defRPr sz="4500">
                <a:solidFill>
                  <a:schemeClr val="tx2"/>
                </a:solidFill>
                <a:latin typeface="+mj-lt"/>
                <a:ea typeface="+mj-ea"/>
                <a:cs typeface="+mj-cs"/>
              </a:defRPr>
            </a:lvl1pPr>
            <a:lvl2pPr algn="ctr" defTabSz="912813" rtl="0" eaLnBrk="0" fontAlgn="base" hangingPunct="0">
              <a:spcBef>
                <a:spcPct val="0"/>
              </a:spcBef>
              <a:spcAft>
                <a:spcPct val="0"/>
              </a:spcAft>
              <a:defRPr sz="4500">
                <a:solidFill>
                  <a:schemeClr val="tx2"/>
                </a:solidFill>
                <a:latin typeface="Times New Roman" pitchFamily="18" charset="0"/>
              </a:defRPr>
            </a:lvl2pPr>
            <a:lvl3pPr algn="ctr" defTabSz="912813" rtl="0" eaLnBrk="0" fontAlgn="base" hangingPunct="0">
              <a:spcBef>
                <a:spcPct val="0"/>
              </a:spcBef>
              <a:spcAft>
                <a:spcPct val="0"/>
              </a:spcAft>
              <a:defRPr sz="4500">
                <a:solidFill>
                  <a:schemeClr val="tx2"/>
                </a:solidFill>
                <a:latin typeface="Times New Roman" pitchFamily="18" charset="0"/>
              </a:defRPr>
            </a:lvl3pPr>
            <a:lvl4pPr algn="ctr" defTabSz="912813" rtl="0" eaLnBrk="0" fontAlgn="base" hangingPunct="0">
              <a:spcBef>
                <a:spcPct val="0"/>
              </a:spcBef>
              <a:spcAft>
                <a:spcPct val="0"/>
              </a:spcAft>
              <a:defRPr sz="4500">
                <a:solidFill>
                  <a:schemeClr val="tx2"/>
                </a:solidFill>
                <a:latin typeface="Times New Roman" pitchFamily="18" charset="0"/>
              </a:defRPr>
            </a:lvl4pPr>
            <a:lvl5pPr algn="ctr" defTabSz="912813" rtl="0" eaLnBrk="0" fontAlgn="base" hangingPunct="0">
              <a:spcBef>
                <a:spcPct val="0"/>
              </a:spcBef>
              <a:spcAft>
                <a:spcPct val="0"/>
              </a:spcAft>
              <a:defRPr sz="4500">
                <a:solidFill>
                  <a:schemeClr val="tx2"/>
                </a:solidFill>
                <a:latin typeface="Times New Roman" pitchFamily="18" charset="0"/>
              </a:defRPr>
            </a:lvl5pPr>
            <a:lvl6pPr marL="457200" algn="ctr" defTabSz="912813" rtl="0" fontAlgn="base">
              <a:spcBef>
                <a:spcPct val="0"/>
              </a:spcBef>
              <a:spcAft>
                <a:spcPct val="0"/>
              </a:spcAft>
              <a:defRPr sz="4500">
                <a:solidFill>
                  <a:schemeClr val="tx2"/>
                </a:solidFill>
                <a:latin typeface="Times New Roman" pitchFamily="18" charset="0"/>
              </a:defRPr>
            </a:lvl6pPr>
            <a:lvl7pPr marL="914400" algn="ctr" defTabSz="912813" rtl="0" fontAlgn="base">
              <a:spcBef>
                <a:spcPct val="0"/>
              </a:spcBef>
              <a:spcAft>
                <a:spcPct val="0"/>
              </a:spcAft>
              <a:defRPr sz="4500">
                <a:solidFill>
                  <a:schemeClr val="tx2"/>
                </a:solidFill>
                <a:latin typeface="Times New Roman" pitchFamily="18" charset="0"/>
              </a:defRPr>
            </a:lvl7pPr>
            <a:lvl8pPr marL="1371600" algn="ctr" defTabSz="912813" rtl="0" fontAlgn="base">
              <a:spcBef>
                <a:spcPct val="0"/>
              </a:spcBef>
              <a:spcAft>
                <a:spcPct val="0"/>
              </a:spcAft>
              <a:defRPr sz="4500">
                <a:solidFill>
                  <a:schemeClr val="tx2"/>
                </a:solidFill>
                <a:latin typeface="Times New Roman" pitchFamily="18" charset="0"/>
              </a:defRPr>
            </a:lvl8pPr>
            <a:lvl9pPr marL="1828800" algn="ctr" defTabSz="912813" rtl="0" fontAlgn="base">
              <a:spcBef>
                <a:spcPct val="0"/>
              </a:spcBef>
              <a:spcAft>
                <a:spcPct val="0"/>
              </a:spcAft>
              <a:defRPr sz="4500">
                <a:solidFill>
                  <a:schemeClr val="tx2"/>
                </a:solidFill>
                <a:latin typeface="Times New Roman" pitchFamily="18" charset="0"/>
              </a:defRPr>
            </a:lvl9pPr>
          </a:lstStyle>
          <a:p>
            <a:pPr eaLnBrk="1" hangingPunct="1"/>
            <a:r>
              <a:rPr lang="tr-TR" altLang="en-US" sz="3600" b="0" kern="0" dirty="0" smtClean="0">
                <a:solidFill>
                  <a:srgbClr val="990000"/>
                </a:solidFill>
                <a:latin typeface="Comic Sans MS" panose="030F0702030302020204" pitchFamily="66" charset="0"/>
              </a:rPr>
              <a:t>KİDR Hazırlama Soruları: Açıklamaları</a:t>
            </a:r>
          </a:p>
          <a:p>
            <a:pPr eaLnBrk="1" hangingPunct="1"/>
            <a:r>
              <a:rPr lang="tr-TR" altLang="en-US" sz="3600" b="0" kern="0" dirty="0">
                <a:solidFill>
                  <a:srgbClr val="990000"/>
                </a:solidFill>
                <a:latin typeface="Comic Sans MS" panose="030F0702030302020204" pitchFamily="66" charset="0"/>
              </a:rPr>
              <a:t>k</a:t>
            </a:r>
            <a:r>
              <a:rPr lang="tr-TR" altLang="en-US" sz="3600" b="0" kern="0" dirty="0" smtClean="0">
                <a:solidFill>
                  <a:srgbClr val="990000"/>
                </a:solidFill>
                <a:latin typeface="Comic Sans MS" panose="030F0702030302020204" pitchFamily="66" charset="0"/>
              </a:rPr>
              <a:t>idr.pau.edu.tr </a:t>
            </a:r>
            <a:endParaRPr lang="en-US" altLang="en-US" sz="1800" b="0" kern="0" dirty="0" smtClean="0">
              <a:solidFill>
                <a:srgbClr val="990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972" y="1400401"/>
            <a:ext cx="9534525" cy="4762500"/>
          </a:xfrm>
          <a:prstGeom prst="rect">
            <a:avLst/>
          </a:prstGeom>
        </p:spPr>
      </p:pic>
    </p:spTree>
    <p:extLst>
      <p:ext uri="{BB962C8B-B14F-4D97-AF65-F5344CB8AC3E}">
        <p14:creationId xmlns:p14="http://schemas.microsoft.com/office/powerpoint/2010/main" val="380629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Özel 4">
      <a:dk1>
        <a:srgbClr val="000000"/>
      </a:dk1>
      <a:lt1>
        <a:srgbClr val="FFFFFF"/>
      </a:lt1>
      <a:dk2>
        <a:srgbClr val="000000"/>
      </a:dk2>
      <a:lt2>
        <a:srgbClr val="808080"/>
      </a:lt2>
      <a:accent1>
        <a:srgbClr val="0070C0"/>
      </a:accent1>
      <a:accent2>
        <a:srgbClr val="3333CC"/>
      </a:accent2>
      <a:accent3>
        <a:srgbClr val="FFFFFF"/>
      </a:accent3>
      <a:accent4>
        <a:srgbClr val="000000"/>
      </a:accent4>
      <a:accent5>
        <a:srgbClr val="AAE2CA"/>
      </a:accent5>
      <a:accent6>
        <a:srgbClr val="2D2DB9"/>
      </a:accent6>
      <a:hlink>
        <a:srgbClr val="0070C0"/>
      </a:hlink>
      <a:folHlink>
        <a:srgbClr val="0070C0"/>
      </a:folHlink>
    </a:clrScheme>
    <a:fontScheme name="Default Desig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1687</TotalTime>
  <Words>1542</Words>
  <Application>Microsoft Office PowerPoint</Application>
  <PresentationFormat>35 mm Slayt</PresentationFormat>
  <Paragraphs>445</Paragraphs>
  <Slides>29</Slides>
  <Notes>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29</vt:i4>
      </vt:variant>
    </vt:vector>
  </HeadingPairs>
  <TitlesOfParts>
    <vt:vector size="35" baseType="lpstr">
      <vt:lpstr>Arial</vt:lpstr>
      <vt:lpstr>Calibri</vt:lpstr>
      <vt:lpstr>Comic Sans MS</vt:lpstr>
      <vt:lpstr>Tahoma</vt:lpstr>
      <vt:lpstr>Times New Roman</vt:lpstr>
      <vt:lpstr>Default Design</vt:lpstr>
      <vt:lpstr>PowerPoint Sunusu</vt:lpstr>
      <vt:lpstr>Toplantının Amacı</vt:lpstr>
      <vt:lpstr>İçerik</vt:lpstr>
      <vt:lpstr>Kurum İç Değerlendirme Raporu-2015</vt:lpstr>
      <vt:lpstr>PowerPoint Sunusu</vt:lpstr>
      <vt:lpstr>PowerPoint Sunusu</vt:lpstr>
      <vt:lpstr>PowerPoint Sunusu</vt:lpstr>
      <vt:lpstr>PowerPoint Sunusu</vt:lpstr>
      <vt:lpstr>PowerPoint Sunusu</vt:lpstr>
      <vt:lpstr>PowerPoint Sunusu</vt:lpstr>
      <vt:lpstr>PowerPoint Sunusu</vt:lpstr>
      <vt:lpstr>PowerPoint Sunusu</vt:lpstr>
      <vt:lpstr>Yükseköğretim Kurumu Süreçler</vt:lpstr>
      <vt:lpstr>Kalite Geliştirme Ana süreç haritası ve Stratejik Plan</vt:lpstr>
      <vt:lpstr>Kurumsal Hedefler-Bireysel Hedefler</vt:lpstr>
      <vt:lpstr>Kalite Geliştirme Süreci</vt:lpstr>
      <vt:lpstr>PowerPoint Sunusu</vt:lpstr>
      <vt:lpstr>PowerPoint Sunusu</vt:lpstr>
      <vt:lpstr>İçerik</vt:lpstr>
      <vt:lpstr>PowerPoint Sunusu</vt:lpstr>
      <vt:lpstr>PowerPoint Sunusu</vt:lpstr>
      <vt:lpstr>PowerPoint Sunusu</vt:lpstr>
      <vt:lpstr>PowerPoint Sunusu</vt:lpstr>
      <vt:lpstr>PowerPoint Sunusu</vt:lpstr>
      <vt:lpstr>PowerPoint Sunusu</vt:lpstr>
      <vt:lpstr>Plan</vt:lpstr>
      <vt:lpstr>PowerPoint Sunusu</vt:lpstr>
      <vt:lpstr>Bilgi İçin</vt:lpstr>
      <vt:lpstr>PowerPoint Sunusu</vt:lpstr>
    </vt:vector>
  </TitlesOfParts>
  <Company>DEVLET HASTANESI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Diler</dc:creator>
  <cp:lastModifiedBy>Windows Kullanıcısı</cp:lastModifiedBy>
  <cp:revision>245</cp:revision>
  <dcterms:created xsi:type="dcterms:W3CDTF">2000-03-01T03:42:05Z</dcterms:created>
  <dcterms:modified xsi:type="dcterms:W3CDTF">2018-09-25T10:52:24Z</dcterms:modified>
</cp:coreProperties>
</file>