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7" r:id="rId2"/>
    <p:sldId id="331" r:id="rId3"/>
    <p:sldId id="418" r:id="rId4"/>
    <p:sldId id="422" r:id="rId5"/>
    <p:sldId id="436" r:id="rId6"/>
    <p:sldId id="437" r:id="rId7"/>
    <p:sldId id="438" r:id="rId8"/>
    <p:sldId id="450" r:id="rId9"/>
    <p:sldId id="451" r:id="rId10"/>
    <p:sldId id="435" r:id="rId11"/>
    <p:sldId id="452" r:id="rId12"/>
    <p:sldId id="453" r:id="rId13"/>
    <p:sldId id="455" r:id="rId14"/>
    <p:sldId id="456" r:id="rId15"/>
    <p:sldId id="457" r:id="rId16"/>
    <p:sldId id="458" r:id="rId17"/>
    <p:sldId id="459" r:id="rId18"/>
    <p:sldId id="461" r:id="rId19"/>
    <p:sldId id="465" r:id="rId20"/>
    <p:sldId id="466" r:id="rId21"/>
    <p:sldId id="467" r:id="rId22"/>
    <p:sldId id="468" r:id="rId23"/>
    <p:sldId id="469" r:id="rId24"/>
    <p:sldId id="470" r:id="rId25"/>
    <p:sldId id="471" r:id="rId26"/>
    <p:sldId id="464" r:id="rId27"/>
    <p:sldId id="454" r:id="rId28"/>
    <p:sldId id="421" r:id="rId29"/>
    <p:sldId id="355" r:id="rId30"/>
  </p:sldIdLst>
  <p:sldSz cx="10287000" cy="6858000" type="35mm"/>
  <p:notesSz cx="6858000" cy="9144000"/>
  <p:defaultTextStyle>
    <a:defPPr>
      <a:defRPr lang="en-US"/>
    </a:defPPr>
    <a:lvl1pPr algn="l" rtl="0" fontAlgn="base">
      <a:spcBef>
        <a:spcPct val="0"/>
      </a:spcBef>
      <a:spcAft>
        <a:spcPct val="0"/>
      </a:spcAft>
      <a:defRPr b="1"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b="1"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b="1"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b="1"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b="1" kern="1200">
        <a:solidFill>
          <a:schemeClr val="tx1"/>
        </a:solidFill>
        <a:latin typeface="Tahoma" panose="020B0604030504040204" pitchFamily="34" charset="0"/>
        <a:ea typeface="+mn-ea"/>
        <a:cs typeface="+mn-cs"/>
      </a:defRPr>
    </a:lvl5pPr>
    <a:lvl6pPr marL="2286000" algn="l" defTabSz="914400" rtl="0" eaLnBrk="1" latinLnBrk="0" hangingPunct="1">
      <a:defRPr b="1" kern="1200">
        <a:solidFill>
          <a:schemeClr val="tx1"/>
        </a:solidFill>
        <a:latin typeface="Tahoma" panose="020B0604030504040204" pitchFamily="34" charset="0"/>
        <a:ea typeface="+mn-ea"/>
        <a:cs typeface="+mn-cs"/>
      </a:defRPr>
    </a:lvl6pPr>
    <a:lvl7pPr marL="2743200" algn="l" defTabSz="914400" rtl="0" eaLnBrk="1" latinLnBrk="0" hangingPunct="1">
      <a:defRPr b="1" kern="1200">
        <a:solidFill>
          <a:schemeClr val="tx1"/>
        </a:solidFill>
        <a:latin typeface="Tahoma" panose="020B0604030504040204" pitchFamily="34" charset="0"/>
        <a:ea typeface="+mn-ea"/>
        <a:cs typeface="+mn-cs"/>
      </a:defRPr>
    </a:lvl7pPr>
    <a:lvl8pPr marL="3200400" algn="l" defTabSz="914400" rtl="0" eaLnBrk="1" latinLnBrk="0" hangingPunct="1">
      <a:defRPr b="1" kern="1200">
        <a:solidFill>
          <a:schemeClr val="tx1"/>
        </a:solidFill>
        <a:latin typeface="Tahoma" panose="020B0604030504040204" pitchFamily="34" charset="0"/>
        <a:ea typeface="+mn-ea"/>
        <a:cs typeface="+mn-cs"/>
      </a:defRPr>
    </a:lvl8pPr>
    <a:lvl9pPr marL="3657600" algn="l" defTabSz="914400" rtl="0" eaLnBrk="1" latinLnBrk="0" hangingPunct="1">
      <a:defRPr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61" autoAdjust="0"/>
    <p:restoredTop sz="73926" autoAdjust="0"/>
  </p:normalViewPr>
  <p:slideViewPr>
    <p:cSldViewPr>
      <p:cViewPr varScale="1">
        <p:scale>
          <a:sx n="85" d="100"/>
          <a:sy n="85" d="100"/>
        </p:scale>
        <p:origin x="1548" y="9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0D1102-D481-42C1-A7E4-F2E71B567F2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2B380E-8B23-40E2-A454-4D12FDF1EA9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a:ln/>
        </p:spPr>
      </p:sp>
      <p:sp>
        <p:nvSpPr>
          <p:cNvPr id="2457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smtClean="0"/>
          </a:p>
        </p:txBody>
      </p:sp>
      <p:sp>
        <p:nvSpPr>
          <p:cNvPr id="2458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124E9A4B-7157-4EA0-9FE5-253910A70044}" type="slidenum">
              <a:rPr lang="en-US" altLang="en-US"/>
              <a:pPr eaLnBrk="1" hangingPunct="1"/>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Görüntüsü Yer Tutucusu"/>
          <p:cNvSpPr>
            <a:spLocks noGrp="1" noRot="1" noChangeAspect="1" noTextEdit="1"/>
          </p:cNvSpPr>
          <p:nvPr>
            <p:ph type="sldImg"/>
          </p:nvPr>
        </p:nvSpPr>
        <p:spPr>
          <a:ln/>
        </p:spPr>
      </p:sp>
      <p:sp>
        <p:nvSpPr>
          <p:cNvPr id="2355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2355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A72A8360-6F67-4955-B277-ADFD277BA4E7}" type="slidenum">
              <a:rPr lang="en-US" altLang="en-US"/>
              <a:pPr eaLnBrk="1" hangingPunct="1"/>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a:ln/>
        </p:spPr>
      </p:sp>
      <p:sp>
        <p:nvSpPr>
          <p:cNvPr id="256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smtClean="0"/>
          </a:p>
        </p:txBody>
      </p:sp>
      <p:sp>
        <p:nvSpPr>
          <p:cNvPr id="256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AB279CCF-6B9E-4D64-A8AC-8628B3AD6BFC}" type="slidenum">
              <a:rPr lang="en-US" altLang="en-US"/>
              <a:pPr eaLnBrk="1" hangingPunct="1"/>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Görüntüsü Yer Tutucusu"/>
          <p:cNvSpPr>
            <a:spLocks noGrp="1" noRot="1" noChangeAspect="1" noTextEdit="1"/>
          </p:cNvSpPr>
          <p:nvPr>
            <p:ph type="sldImg"/>
          </p:nvPr>
        </p:nvSpPr>
        <p:spPr>
          <a:ln/>
        </p:spPr>
      </p:sp>
      <p:sp>
        <p:nvSpPr>
          <p:cNvPr id="2355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2355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A72A8360-6F67-4955-B277-ADFD277BA4E7}" type="slidenum">
              <a:rPr lang="en-US" altLang="en-US"/>
              <a:pPr eaLnBrk="1" hangingPunct="1"/>
              <a:t>19</a:t>
            </a:fld>
            <a:endParaRPr lang="en-US" altLang="en-US"/>
          </a:p>
        </p:txBody>
      </p:sp>
    </p:spTree>
    <p:extLst>
      <p:ext uri="{BB962C8B-B14F-4D97-AF65-F5344CB8AC3E}">
        <p14:creationId xmlns:p14="http://schemas.microsoft.com/office/powerpoint/2010/main" val="107739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Görüntüsü Yer Tutucusu"/>
          <p:cNvSpPr>
            <a:spLocks noGrp="1" noRot="1" noChangeAspect="1" noTextEdit="1"/>
          </p:cNvSpPr>
          <p:nvPr>
            <p:ph type="sldImg"/>
          </p:nvPr>
        </p:nvSpPr>
        <p:spPr>
          <a:ln/>
        </p:spPr>
      </p:sp>
      <p:sp>
        <p:nvSpPr>
          <p:cNvPr id="2355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smtClean="0"/>
          </a:p>
        </p:txBody>
      </p:sp>
      <p:sp>
        <p:nvSpPr>
          <p:cNvPr id="2355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A72A8360-6F67-4955-B277-ADFD277BA4E7}" type="slidenum">
              <a:rPr lang="en-US" altLang="en-US"/>
              <a:pPr eaLnBrk="1" hangingPunct="1"/>
              <a:t>26</a:t>
            </a:fld>
            <a:endParaRPr lang="en-US" altLang="en-US"/>
          </a:p>
        </p:txBody>
      </p:sp>
    </p:spTree>
    <p:extLst>
      <p:ext uri="{BB962C8B-B14F-4D97-AF65-F5344CB8AC3E}">
        <p14:creationId xmlns:p14="http://schemas.microsoft.com/office/powerpoint/2010/main" val="262587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a:ln/>
        </p:spPr>
      </p:sp>
      <p:sp>
        <p:nvSpPr>
          <p:cNvPr id="3277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smtClean="0"/>
          </a:p>
        </p:txBody>
      </p:sp>
      <p:sp>
        <p:nvSpPr>
          <p:cNvPr id="3277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9C5AEE7A-746D-4AF0-B3A1-44E5FAF3D169}" type="slidenum">
              <a:rPr lang="en-US" altLang="en-US"/>
              <a:pPr eaLnBrk="1" hangingPunct="1"/>
              <a:t>28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771525" y="2130425"/>
            <a:ext cx="874395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4D4B913F-0D16-46BB-93A4-25AF3F875DFE}" type="slidenum">
              <a:rPr lang="en-US" altLang="en-US"/>
              <a:pPr/>
              <a:t>‹#›</a:t>
            </a:fld>
            <a:endParaRPr lang="en-US" altLang="en-US"/>
          </a:p>
        </p:txBody>
      </p:sp>
    </p:spTree>
    <p:extLst>
      <p:ext uri="{BB962C8B-B14F-4D97-AF65-F5344CB8AC3E}">
        <p14:creationId xmlns:p14="http://schemas.microsoft.com/office/powerpoint/2010/main" val="236108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89BD31E8-C851-44E1-B7C6-83E9CFC912ED}" type="slidenum">
              <a:rPr lang="en-US" altLang="en-US"/>
              <a:pPr/>
              <a:t>‹#›</a:t>
            </a:fld>
            <a:endParaRPr lang="en-US" altLang="en-US"/>
          </a:p>
        </p:txBody>
      </p:sp>
    </p:spTree>
    <p:extLst>
      <p:ext uri="{BB962C8B-B14F-4D97-AF65-F5344CB8AC3E}">
        <p14:creationId xmlns:p14="http://schemas.microsoft.com/office/powerpoint/2010/main" val="54381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329488" y="606425"/>
            <a:ext cx="2184400" cy="548798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773113" y="606425"/>
            <a:ext cx="6403975" cy="54879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3D4BC9FD-9584-42E1-AA57-3C2EEE6D5663}" type="slidenum">
              <a:rPr lang="en-US" altLang="en-US"/>
              <a:pPr/>
              <a:t>‹#›</a:t>
            </a:fld>
            <a:endParaRPr lang="en-US" altLang="en-US"/>
          </a:p>
        </p:txBody>
      </p:sp>
    </p:spTree>
    <p:extLst>
      <p:ext uri="{BB962C8B-B14F-4D97-AF65-F5344CB8AC3E}">
        <p14:creationId xmlns:p14="http://schemas.microsoft.com/office/powerpoint/2010/main" val="45367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9E5C74E5-939F-4B74-B98B-62D60C28DDA9}" type="slidenum">
              <a:rPr lang="en-US" altLang="en-US"/>
              <a:pPr/>
              <a:t>‹#›</a:t>
            </a:fld>
            <a:endParaRPr lang="en-US" altLang="en-US"/>
          </a:p>
        </p:txBody>
      </p:sp>
    </p:spTree>
    <p:extLst>
      <p:ext uri="{BB962C8B-B14F-4D97-AF65-F5344CB8AC3E}">
        <p14:creationId xmlns:p14="http://schemas.microsoft.com/office/powerpoint/2010/main" val="284465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12800" y="4406900"/>
            <a:ext cx="874395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63E46B70-AE2D-4BB1-8CFC-B8B7A6279202}" type="slidenum">
              <a:rPr lang="en-US" altLang="en-US"/>
              <a:pPr/>
              <a:t>‹#›</a:t>
            </a:fld>
            <a:endParaRPr lang="en-US" altLang="en-US"/>
          </a:p>
        </p:txBody>
      </p:sp>
    </p:spTree>
    <p:extLst>
      <p:ext uri="{BB962C8B-B14F-4D97-AF65-F5344CB8AC3E}">
        <p14:creationId xmlns:p14="http://schemas.microsoft.com/office/powerpoint/2010/main" val="144767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773113" y="1978025"/>
            <a:ext cx="4294187"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219700" y="1978025"/>
            <a:ext cx="4294188"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9FB3614E-96FC-4451-9DBB-194AE2355C0F}" type="slidenum">
              <a:rPr lang="en-US" altLang="en-US"/>
              <a:pPr/>
              <a:t>‹#›</a:t>
            </a:fld>
            <a:endParaRPr lang="en-US" altLang="en-US"/>
          </a:p>
        </p:txBody>
      </p:sp>
    </p:spTree>
    <p:extLst>
      <p:ext uri="{BB962C8B-B14F-4D97-AF65-F5344CB8AC3E}">
        <p14:creationId xmlns:p14="http://schemas.microsoft.com/office/powerpoint/2010/main" val="345272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14350" y="274638"/>
            <a:ext cx="92583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DA9F2328-205B-44C9-84DE-F29E235AB7B6}" type="slidenum">
              <a:rPr lang="en-US" altLang="en-US"/>
              <a:pPr/>
              <a:t>‹#›</a:t>
            </a:fld>
            <a:endParaRPr lang="en-US" altLang="en-US"/>
          </a:p>
        </p:txBody>
      </p:sp>
    </p:spTree>
    <p:extLst>
      <p:ext uri="{BB962C8B-B14F-4D97-AF65-F5344CB8AC3E}">
        <p14:creationId xmlns:p14="http://schemas.microsoft.com/office/powerpoint/2010/main" val="169680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4EBFE6D2-FB94-49BC-974F-B8664191F615}" type="slidenum">
              <a:rPr lang="en-US" altLang="en-US"/>
              <a:pPr/>
              <a:t>‹#›</a:t>
            </a:fld>
            <a:endParaRPr lang="en-US" altLang="en-US"/>
          </a:p>
        </p:txBody>
      </p:sp>
    </p:spTree>
    <p:extLst>
      <p:ext uri="{BB962C8B-B14F-4D97-AF65-F5344CB8AC3E}">
        <p14:creationId xmlns:p14="http://schemas.microsoft.com/office/powerpoint/2010/main" val="219188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fld id="{C94C4CBD-28B9-46BB-8BF4-B5761B19814A}" type="slidenum">
              <a:rPr lang="en-US" altLang="en-US"/>
              <a:pPr/>
              <a:t>‹#›</a:t>
            </a:fld>
            <a:endParaRPr lang="en-US" altLang="en-US"/>
          </a:p>
        </p:txBody>
      </p:sp>
    </p:spTree>
    <p:extLst>
      <p:ext uri="{BB962C8B-B14F-4D97-AF65-F5344CB8AC3E}">
        <p14:creationId xmlns:p14="http://schemas.microsoft.com/office/powerpoint/2010/main" val="123833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14350" y="273050"/>
            <a:ext cx="3384550"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2721C9BD-D652-49A6-9BDE-43652312A4EB}" type="slidenum">
              <a:rPr lang="en-US" altLang="en-US"/>
              <a:pPr/>
              <a:t>‹#›</a:t>
            </a:fld>
            <a:endParaRPr lang="en-US" altLang="en-US"/>
          </a:p>
        </p:txBody>
      </p:sp>
    </p:spTree>
    <p:extLst>
      <p:ext uri="{BB962C8B-B14F-4D97-AF65-F5344CB8AC3E}">
        <p14:creationId xmlns:p14="http://schemas.microsoft.com/office/powerpoint/2010/main" val="429201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16125" y="4800600"/>
            <a:ext cx="6172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97FFFAA5-E948-451C-B709-62C02E24FE1B}" type="slidenum">
              <a:rPr lang="en-US" altLang="en-US"/>
              <a:pPr/>
              <a:t>‹#›</a:t>
            </a:fld>
            <a:endParaRPr lang="en-US" altLang="en-US"/>
          </a:p>
        </p:txBody>
      </p:sp>
    </p:spTree>
    <p:extLst>
      <p:ext uri="{BB962C8B-B14F-4D97-AF65-F5344CB8AC3E}">
        <p14:creationId xmlns:p14="http://schemas.microsoft.com/office/powerpoint/2010/main" val="96863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3113" y="606425"/>
            <a:ext cx="8740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09" rIns="91420" bIns="4570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73113" y="1978025"/>
            <a:ext cx="8740775"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09" rIns="91420"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3113" y="6249988"/>
            <a:ext cx="2143125" cy="454025"/>
          </a:xfrm>
          <a:prstGeom prst="rect">
            <a:avLst/>
          </a:prstGeom>
          <a:noFill/>
          <a:ln w="9525">
            <a:noFill/>
            <a:miter lim="800000"/>
            <a:headEnd/>
            <a:tailEnd/>
          </a:ln>
          <a:effectLst/>
        </p:spPr>
        <p:txBody>
          <a:bodyPr vert="horz" wrap="square" lIns="91420" tIns="45709" rIns="91420" bIns="45709" numCol="1" anchor="t" anchorCtr="0" compatLnSpc="1">
            <a:prstTxWarp prst="textNoShape">
              <a:avLst/>
            </a:prstTxWarp>
          </a:bodyPr>
          <a:lstStyle>
            <a:lvl1pPr>
              <a:defRPr sz="1300" b="0">
                <a:latin typeface="Times New Roman" pitchFamily="18" charset="0"/>
              </a:defRPr>
            </a:lvl1pPr>
          </a:lstStyle>
          <a:p>
            <a:pPr>
              <a:defRPr/>
            </a:pPr>
            <a:endParaRPr lang="tr-TR"/>
          </a:p>
        </p:txBody>
      </p:sp>
      <p:sp>
        <p:nvSpPr>
          <p:cNvPr id="1029" name="Rectangle 5"/>
          <p:cNvSpPr>
            <a:spLocks noGrp="1" noChangeArrowheads="1"/>
          </p:cNvSpPr>
          <p:nvPr>
            <p:ph type="ftr" sz="quarter" idx="3"/>
          </p:nvPr>
        </p:nvSpPr>
        <p:spPr bwMode="auto">
          <a:xfrm>
            <a:off x="3513138" y="6249988"/>
            <a:ext cx="3260725" cy="454025"/>
          </a:xfrm>
          <a:prstGeom prst="rect">
            <a:avLst/>
          </a:prstGeom>
          <a:noFill/>
          <a:ln w="9525">
            <a:noFill/>
            <a:miter lim="800000"/>
            <a:headEnd/>
            <a:tailEnd/>
          </a:ln>
          <a:effectLst/>
        </p:spPr>
        <p:txBody>
          <a:bodyPr vert="horz" wrap="square" lIns="91420" tIns="45709" rIns="91420" bIns="45709" numCol="1" anchor="t" anchorCtr="0" compatLnSpc="1">
            <a:prstTxWarp prst="textNoShape">
              <a:avLst/>
            </a:prstTxWarp>
          </a:bodyPr>
          <a:lstStyle>
            <a:lvl1pPr algn="ctr">
              <a:defRPr sz="1300" b="0">
                <a:latin typeface="Times New Roman" pitchFamily="18" charset="0"/>
              </a:defRPr>
            </a:lvl1pPr>
          </a:lstStyle>
          <a:p>
            <a:pPr>
              <a:defRPr/>
            </a:pPr>
            <a:endParaRPr lang="tr-TR"/>
          </a:p>
        </p:txBody>
      </p:sp>
      <p:sp>
        <p:nvSpPr>
          <p:cNvPr id="1030" name="Rectangle 6"/>
          <p:cNvSpPr>
            <a:spLocks noGrp="1" noChangeArrowheads="1"/>
          </p:cNvSpPr>
          <p:nvPr>
            <p:ph type="sldNum" sz="quarter" idx="4"/>
          </p:nvPr>
        </p:nvSpPr>
        <p:spPr bwMode="auto">
          <a:xfrm>
            <a:off x="7370763" y="6249988"/>
            <a:ext cx="2143125" cy="454025"/>
          </a:xfrm>
          <a:prstGeom prst="rect">
            <a:avLst/>
          </a:prstGeom>
          <a:noFill/>
          <a:ln w="9525">
            <a:noFill/>
            <a:miter lim="800000"/>
            <a:headEnd/>
            <a:tailEnd/>
          </a:ln>
          <a:effectLst/>
        </p:spPr>
        <p:txBody>
          <a:bodyPr vert="horz" wrap="square" lIns="91420" tIns="45709" rIns="91420" bIns="45709" numCol="1" anchor="t" anchorCtr="0" compatLnSpc="1">
            <a:prstTxWarp prst="textNoShape">
              <a:avLst/>
            </a:prstTxWarp>
          </a:bodyPr>
          <a:lstStyle>
            <a:lvl1pPr algn="r">
              <a:defRPr sz="1300" b="0">
                <a:latin typeface="Times New Roman" panose="02020603050405020304" pitchFamily="18" charset="0"/>
              </a:defRPr>
            </a:lvl1pPr>
          </a:lstStyle>
          <a:p>
            <a:fld id="{E8125A6A-EC37-41AD-98E7-E5EC9C4246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4538" indent="-285750" algn="l" defTabSz="912813" rtl="0" eaLnBrk="0" fontAlgn="base" hangingPunct="0">
        <a:spcBef>
          <a:spcPct val="20000"/>
        </a:spcBef>
        <a:spcAft>
          <a:spcPct val="0"/>
        </a:spcAft>
        <a:buChar char="–"/>
        <a:defRPr sz="2700">
          <a:solidFill>
            <a:schemeClr val="tx1"/>
          </a:solidFill>
          <a:latin typeface="+mn-lt"/>
        </a:defRPr>
      </a:lvl2pPr>
      <a:lvl3pPr marL="1143000" indent="-230188" algn="l" defTabSz="912813" rtl="0" eaLnBrk="0" fontAlgn="base" hangingPunct="0">
        <a:spcBef>
          <a:spcPct val="20000"/>
        </a:spcBef>
        <a:spcAft>
          <a:spcPct val="0"/>
        </a:spcAft>
        <a:buChar char="•"/>
        <a:defRPr sz="2300">
          <a:solidFill>
            <a:schemeClr val="tx1"/>
          </a:solidFill>
          <a:latin typeface="+mn-lt"/>
        </a:defRPr>
      </a:lvl3pPr>
      <a:lvl4pPr marL="1600200" indent="-230188" algn="l" defTabSz="912813" rtl="0" eaLnBrk="0" fontAlgn="base" hangingPunct="0">
        <a:spcBef>
          <a:spcPct val="20000"/>
        </a:spcBef>
        <a:spcAft>
          <a:spcPct val="0"/>
        </a:spcAft>
        <a:buChar char="–"/>
        <a:defRPr sz="1900">
          <a:solidFill>
            <a:schemeClr val="tx1"/>
          </a:solidFill>
          <a:latin typeface="+mn-lt"/>
        </a:defRPr>
      </a:lvl4pPr>
      <a:lvl5pPr marL="2057400" indent="-228600" algn="l" defTabSz="912813" rtl="0" eaLnBrk="0" fontAlgn="base" hangingPunct="0">
        <a:spcBef>
          <a:spcPct val="20000"/>
        </a:spcBef>
        <a:spcAft>
          <a:spcPct val="0"/>
        </a:spcAft>
        <a:buChar char="»"/>
        <a:defRPr sz="1900">
          <a:solidFill>
            <a:schemeClr val="tx1"/>
          </a:solidFill>
          <a:latin typeface="+mn-lt"/>
        </a:defRPr>
      </a:lvl5pPr>
      <a:lvl6pPr marL="2514600" indent="-228600" algn="l" defTabSz="912813" rtl="0" fontAlgn="base">
        <a:spcBef>
          <a:spcPct val="20000"/>
        </a:spcBef>
        <a:spcAft>
          <a:spcPct val="0"/>
        </a:spcAft>
        <a:buChar char="»"/>
        <a:defRPr sz="1900">
          <a:solidFill>
            <a:schemeClr val="tx1"/>
          </a:solidFill>
          <a:latin typeface="+mn-lt"/>
        </a:defRPr>
      </a:lvl6pPr>
      <a:lvl7pPr marL="2971800" indent="-228600" algn="l" defTabSz="912813" rtl="0" fontAlgn="base">
        <a:spcBef>
          <a:spcPct val="20000"/>
        </a:spcBef>
        <a:spcAft>
          <a:spcPct val="0"/>
        </a:spcAft>
        <a:buChar char="»"/>
        <a:defRPr sz="1900">
          <a:solidFill>
            <a:schemeClr val="tx1"/>
          </a:solidFill>
          <a:latin typeface="+mn-lt"/>
        </a:defRPr>
      </a:lvl7pPr>
      <a:lvl8pPr marL="3429000" indent="-228600" algn="l" defTabSz="912813" rtl="0" fontAlgn="base">
        <a:spcBef>
          <a:spcPct val="20000"/>
        </a:spcBef>
        <a:spcAft>
          <a:spcPct val="0"/>
        </a:spcAft>
        <a:buChar char="»"/>
        <a:defRPr sz="1900">
          <a:solidFill>
            <a:schemeClr val="tx1"/>
          </a:solidFill>
          <a:latin typeface="+mn-lt"/>
        </a:defRPr>
      </a:lvl8pPr>
      <a:lvl9pPr marL="3886200" indent="-228600" algn="l" defTabSz="912813" rtl="0" fontAlgn="base">
        <a:spcBef>
          <a:spcPct val="20000"/>
        </a:spcBef>
        <a:spcAft>
          <a:spcPct val="0"/>
        </a:spcAft>
        <a:buChar char="»"/>
        <a:defRPr sz="19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hyperlink" Target="https://goo.gl/forms/YDSQDwLrQPbDpDb93" TargetMode="External"/><Relationship Id="rId2" Type="http://schemas.openxmlformats.org/officeDocument/2006/relationships/hyperlink" Target="https://goo.gl/forms/9Ev5O6dSwmuibCkG2" TargetMode="Externa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hyperlink" Target="https://goo.gl/forms/nPMdhHfRWXKydyd93"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12"/>
          </p:nvPr>
        </p:nvSpPr>
        <p:spPr/>
        <p:txBody>
          <a:bodyPr/>
          <a:lstStyle>
            <a:lvl1pPr defTabSz="912813" eaLnBrk="0" hangingPunct="0">
              <a:defRPr b="1">
                <a:solidFill>
                  <a:schemeClr val="tx1"/>
                </a:solidFill>
                <a:latin typeface="Tahoma" panose="020B0604030504040204" pitchFamily="34" charset="0"/>
              </a:defRPr>
            </a:lvl1pPr>
            <a:lvl2pPr marL="742950" indent="-285750" defTabSz="912813" eaLnBrk="0" hangingPunct="0">
              <a:defRPr b="1">
                <a:solidFill>
                  <a:schemeClr val="tx1"/>
                </a:solidFill>
                <a:latin typeface="Tahoma" panose="020B0604030504040204" pitchFamily="34" charset="0"/>
              </a:defRPr>
            </a:lvl2pPr>
            <a:lvl3pPr marL="1143000" indent="-228600" defTabSz="912813" eaLnBrk="0" hangingPunct="0">
              <a:defRPr b="1">
                <a:solidFill>
                  <a:schemeClr val="tx1"/>
                </a:solidFill>
                <a:latin typeface="Tahoma" panose="020B0604030504040204" pitchFamily="34" charset="0"/>
              </a:defRPr>
            </a:lvl3pPr>
            <a:lvl4pPr marL="1600200" indent="-228600" defTabSz="912813" eaLnBrk="0" hangingPunct="0">
              <a:defRPr b="1">
                <a:solidFill>
                  <a:schemeClr val="tx1"/>
                </a:solidFill>
                <a:latin typeface="Tahoma" panose="020B0604030504040204" pitchFamily="34" charset="0"/>
              </a:defRPr>
            </a:lvl4pPr>
            <a:lvl5pPr marL="2057400" indent="-228600" defTabSz="912813" eaLnBrk="0" hangingPunct="0">
              <a:defRPr b="1">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b="1">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b="1">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b="1">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99E4332F-5AFB-487E-BEC0-142FD071297C}" type="slidenum">
              <a:rPr lang="en-US" altLang="en-US" b="0">
                <a:latin typeface="Times New Roman" panose="02020603050405020304" pitchFamily="18" charset="0"/>
              </a:rPr>
              <a:pPr eaLnBrk="1" hangingPunct="1"/>
              <a:t>1</a:t>
            </a:fld>
            <a:endParaRPr lang="en-US" altLang="en-US" b="0">
              <a:latin typeface="Times New Roman" panose="02020603050405020304" pitchFamily="18" charset="0"/>
            </a:endParaRPr>
          </a:p>
        </p:txBody>
      </p:sp>
      <p:sp>
        <p:nvSpPr>
          <p:cNvPr id="2051" name="Rectangle 5"/>
          <p:cNvSpPr>
            <a:spLocks noChangeArrowheads="1"/>
          </p:cNvSpPr>
          <p:nvPr/>
        </p:nvSpPr>
        <p:spPr bwMode="auto">
          <a:xfrm>
            <a:off x="893762" y="188640"/>
            <a:ext cx="839311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nchor="ctr"/>
          <a:lstStyle>
            <a:lvl1pPr marL="342900" indent="-342900"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algn="ctr">
              <a:spcBef>
                <a:spcPct val="20000"/>
              </a:spcBef>
            </a:pPr>
            <a:r>
              <a:rPr lang="tr-TR" altLang="en-US" sz="3600" b="0" dirty="0">
                <a:solidFill>
                  <a:srgbClr val="990000"/>
                </a:solidFill>
                <a:latin typeface="Comic Sans MS" panose="030F0702030302020204" pitchFamily="66" charset="0"/>
              </a:rPr>
              <a:t>PAÜ </a:t>
            </a:r>
            <a:r>
              <a:rPr lang="tr-TR" altLang="en-US" sz="3600" b="0" dirty="0" smtClean="0">
                <a:solidFill>
                  <a:srgbClr val="990000"/>
                </a:solidFill>
                <a:latin typeface="Comic Sans MS" panose="030F0702030302020204" pitchFamily="66" charset="0"/>
              </a:rPr>
              <a:t>Kurum İç Değerlendirme Raporu Hazırlıkları</a:t>
            </a:r>
            <a:endParaRPr lang="en-US" altLang="en-US" sz="3600" b="0" dirty="0">
              <a:solidFill>
                <a:srgbClr val="990000"/>
              </a:solidFill>
              <a:latin typeface="Comic Sans MS" panose="030F0702030302020204" pitchFamily="66" charset="0"/>
            </a:endParaRPr>
          </a:p>
        </p:txBody>
      </p:sp>
      <p:sp>
        <p:nvSpPr>
          <p:cNvPr id="97286" name="Rectangle 6"/>
          <p:cNvSpPr>
            <a:spLocks noChangeArrowheads="1"/>
          </p:cNvSpPr>
          <p:nvPr/>
        </p:nvSpPr>
        <p:spPr bwMode="auto">
          <a:xfrm>
            <a:off x="606996" y="2636912"/>
            <a:ext cx="9323388"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lstStyle>
            <a:lvl1pPr marL="342900" indent="-342900"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algn="ctr" eaLnBrk="1" hangingPunct="1">
              <a:spcBef>
                <a:spcPct val="20000"/>
              </a:spcBef>
            </a:pPr>
            <a:r>
              <a:rPr lang="tr-TR" altLang="en-US" sz="2800" b="0" dirty="0">
                <a:solidFill>
                  <a:srgbClr val="003399"/>
                </a:solidFill>
                <a:latin typeface="Comic Sans MS" panose="030F0702030302020204" pitchFamily="66" charset="0"/>
              </a:rPr>
              <a:t>Diler ASLAN</a:t>
            </a:r>
          </a:p>
          <a:p>
            <a:pPr algn="ctr" eaLnBrk="1" hangingPunct="1">
              <a:spcBef>
                <a:spcPct val="20000"/>
              </a:spcBef>
            </a:pPr>
            <a:r>
              <a:rPr lang="tr-TR" altLang="en-US" sz="2800" b="0" dirty="0">
                <a:solidFill>
                  <a:srgbClr val="003399"/>
                </a:solidFill>
                <a:latin typeface="Comic Sans MS" panose="030F0702030302020204" pitchFamily="66" charset="0"/>
              </a:rPr>
              <a:t>PAÜ </a:t>
            </a:r>
          </a:p>
          <a:p>
            <a:pPr algn="ctr" eaLnBrk="1" hangingPunct="1">
              <a:spcBef>
                <a:spcPct val="20000"/>
              </a:spcBef>
            </a:pPr>
            <a:r>
              <a:rPr lang="tr-TR" altLang="en-US" sz="2800" b="0" dirty="0" smtClean="0">
                <a:solidFill>
                  <a:srgbClr val="003399"/>
                </a:solidFill>
                <a:latin typeface="Comic Sans MS" panose="030F0702030302020204" pitchFamily="66" charset="0"/>
              </a:rPr>
              <a:t>Kalite Komisyonu Üyesi</a:t>
            </a:r>
          </a:p>
          <a:p>
            <a:pPr algn="ctr" eaLnBrk="1" hangingPunct="1">
              <a:spcBef>
                <a:spcPct val="20000"/>
              </a:spcBef>
            </a:pPr>
            <a:r>
              <a:rPr lang="tr-TR" altLang="en-US" sz="2800" b="0" dirty="0" smtClean="0">
                <a:solidFill>
                  <a:srgbClr val="003399"/>
                </a:solidFill>
                <a:latin typeface="Comic Sans MS" panose="030F0702030302020204" pitchFamily="66" charset="0"/>
              </a:rPr>
              <a:t>Kalite Yönetimi ve Veri Değerlendirme Araştırma ve Uygulama Merkezi (KAVDEM) Müdürü</a:t>
            </a:r>
            <a:endParaRPr lang="tr-TR" altLang="en-US" sz="2800" b="0" dirty="0">
              <a:solidFill>
                <a:srgbClr val="003399"/>
              </a:solidFill>
              <a:latin typeface="Comic Sans MS" panose="030F0702030302020204" pitchFamily="66" charset="0"/>
            </a:endParaRPr>
          </a:p>
          <a:p>
            <a:pPr algn="ctr" eaLnBrk="1" hangingPunct="1">
              <a:spcBef>
                <a:spcPct val="20000"/>
              </a:spcBef>
            </a:pPr>
            <a:endParaRPr lang="tr-TR" altLang="en-US" sz="3200" b="0" dirty="0">
              <a:solidFill>
                <a:srgbClr val="003399"/>
              </a:solidFill>
              <a:latin typeface="Comic Sans MS" panose="030F0702030302020204" pitchFamily="66" charset="0"/>
            </a:endParaRPr>
          </a:p>
          <a:p>
            <a:pPr algn="ctr" eaLnBrk="1" hangingPunct="1">
              <a:spcBef>
                <a:spcPct val="20000"/>
              </a:spcBef>
            </a:pPr>
            <a:r>
              <a:rPr lang="tr-TR" altLang="en-US" sz="2800" b="0" dirty="0" smtClean="0">
                <a:solidFill>
                  <a:srgbClr val="003399"/>
                </a:solidFill>
                <a:latin typeface="Comic Sans MS" panose="030F0702030302020204" pitchFamily="66" charset="0"/>
              </a:rPr>
              <a:t>10 Mart 2017, </a:t>
            </a:r>
            <a:r>
              <a:rPr lang="tr-TR" altLang="en-US" sz="2800" b="0" dirty="0">
                <a:solidFill>
                  <a:srgbClr val="003399"/>
                </a:solidFill>
                <a:latin typeface="Comic Sans MS" panose="030F0702030302020204" pitchFamily="66" charset="0"/>
              </a:rPr>
              <a:t>Denizli</a:t>
            </a:r>
          </a:p>
          <a:p>
            <a:pPr eaLnBrk="1" hangingPunct="1">
              <a:spcBef>
                <a:spcPct val="20000"/>
              </a:spcBef>
              <a:buFontTx/>
              <a:buChar char="•"/>
            </a:pPr>
            <a:endParaRPr lang="en-US" altLang="en-US" sz="3200" b="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72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2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28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10</a:t>
            </a:fld>
            <a:endParaRPr lang="en-US" altLang="en-US"/>
          </a:p>
        </p:txBody>
      </p:sp>
      <p:grpSp>
        <p:nvGrpSpPr>
          <p:cNvPr id="3" name="Group 2"/>
          <p:cNvGrpSpPr>
            <a:grpSpLocks/>
          </p:cNvGrpSpPr>
          <p:nvPr/>
        </p:nvGrpSpPr>
        <p:grpSpPr bwMode="auto">
          <a:xfrm>
            <a:off x="6296794" y="3352212"/>
            <a:ext cx="3486150" cy="3322637"/>
            <a:chOff x="5562600" y="2171700"/>
            <a:chExt cx="4572000" cy="4114800"/>
          </a:xfrm>
        </p:grpSpPr>
        <p:sp>
          <p:nvSpPr>
            <p:cNvPr id="4"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3600" b="1" dirty="0">
                  <a:solidFill>
                    <a:schemeClr val="bg1"/>
                  </a:solidFill>
                  <a:effectLst>
                    <a:outerShdw blurRad="38100" dist="38100" dir="2700000" algn="tl">
                      <a:srgbClr val="000000"/>
                    </a:outerShdw>
                  </a:effectLst>
                </a:rPr>
                <a:t> </a:t>
              </a:r>
              <a:r>
                <a:rPr lang="tr-TR" sz="2800" b="1" dirty="0">
                  <a:solidFill>
                    <a:schemeClr val="bg1"/>
                  </a:solidFill>
                  <a:effectLst>
                    <a:outerShdw blurRad="38100" dist="38100" dir="2700000" algn="tl">
                      <a:srgbClr val="000000"/>
                    </a:outerShdw>
                  </a:effectLst>
                </a:rPr>
                <a:t>PUKÖ</a:t>
              </a:r>
              <a:endParaRPr lang="en-US" sz="2800" b="1" dirty="0">
                <a:solidFill>
                  <a:schemeClr val="bg1"/>
                </a:solidFill>
                <a:effectLst>
                  <a:outerShdw blurRad="38100" dist="38100" dir="2700000" algn="tl">
                    <a:srgbClr val="000000"/>
                  </a:outerShdw>
                </a:effectLst>
              </a:endParaRPr>
            </a:p>
          </p:txBody>
        </p:sp>
        <p:sp>
          <p:nvSpPr>
            <p:cNvPr id="5"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a:solidFill>
                    <a:schemeClr val="tx1"/>
                  </a:solidFill>
                  <a:latin typeface="Times New Roman" panose="02020603050405020304" pitchFamily="18" charset="0"/>
                </a:rPr>
                <a:t>Uygula</a:t>
              </a:r>
              <a:endParaRPr lang="en-US" altLang="en-US">
                <a:solidFill>
                  <a:schemeClr val="tx1"/>
                </a:solidFill>
                <a:latin typeface="Times New Roman" panose="02020603050405020304" pitchFamily="18" charset="0"/>
              </a:endParaRPr>
            </a:p>
          </p:txBody>
        </p:sp>
        <p:sp>
          <p:nvSpPr>
            <p:cNvPr id="6"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dirty="0"/>
                <a:t>Kontrol </a:t>
              </a:r>
            </a:p>
            <a:p>
              <a:pPr algn="ctr" eaLnBrk="0" hangingPunct="0">
                <a:defRPr/>
              </a:pPr>
              <a:r>
                <a:rPr lang="tr-TR" dirty="0"/>
                <a:t>Et/Ölç</a:t>
              </a:r>
              <a:endParaRPr lang="en-US" dirty="0"/>
            </a:p>
          </p:txBody>
        </p:sp>
        <p:sp>
          <p:nvSpPr>
            <p:cNvPr id="7"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b="1">
                  <a:solidFill>
                    <a:schemeClr val="bg1"/>
                  </a:solidFill>
                  <a:latin typeface="Times New Roman" panose="02020603050405020304" pitchFamily="18" charset="0"/>
                </a:rPr>
                <a:t>Planla</a:t>
              </a:r>
              <a:endParaRPr lang="en-US" altLang="en-US" b="1">
                <a:solidFill>
                  <a:schemeClr val="bg1"/>
                </a:solidFill>
                <a:latin typeface="Times New Roman" panose="02020603050405020304" pitchFamily="18" charset="0"/>
              </a:endParaRPr>
            </a:p>
          </p:txBody>
        </p:sp>
        <p:sp>
          <p:nvSpPr>
            <p:cNvPr id="8"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1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b="1">
                  <a:solidFill>
                    <a:schemeClr val="bg1"/>
                  </a:solidFill>
                  <a:latin typeface="Times New Roman" panose="02020603050405020304" pitchFamily="18" charset="0"/>
                </a:rPr>
                <a:t>Planla</a:t>
              </a:r>
              <a:endParaRPr lang="en-US" altLang="en-US" b="1">
                <a:solidFill>
                  <a:schemeClr val="bg1"/>
                </a:solidFill>
                <a:latin typeface="Times New Roman" panose="02020603050405020304" pitchFamily="18" charset="0"/>
              </a:endParaRPr>
            </a:p>
          </p:txBody>
        </p:sp>
        <p:sp>
          <p:nvSpPr>
            <p:cNvPr id="13"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2000">
                  <a:solidFill>
                    <a:schemeClr val="tx1"/>
                  </a:solidFill>
                  <a:latin typeface="Times New Roman" panose="02020603050405020304" pitchFamily="18" charset="0"/>
                </a:rPr>
                <a:t>Değerlendir</a:t>
              </a:r>
              <a:endParaRPr lang="en-US" altLang="en-US" sz="2000">
                <a:solidFill>
                  <a:schemeClr val="tx1"/>
                </a:solidFill>
                <a:latin typeface="Times New Roman" panose="02020603050405020304" pitchFamily="18" charset="0"/>
              </a:endParaRPr>
            </a:p>
          </p:txBody>
        </p:sp>
      </p:grpSp>
      <p:graphicFrame>
        <p:nvGraphicFramePr>
          <p:cNvPr id="14" name="Table 13"/>
          <p:cNvGraphicFramePr>
            <a:graphicFrameLocks noGrp="1"/>
          </p:cNvGraphicFramePr>
          <p:nvPr>
            <p:extLst>
              <p:ext uri="{D42A27DB-BD31-4B8C-83A1-F6EECF244321}">
                <p14:modId xmlns:p14="http://schemas.microsoft.com/office/powerpoint/2010/main" val="1987193573"/>
              </p:ext>
            </p:extLst>
          </p:nvPr>
        </p:nvGraphicFramePr>
        <p:xfrm>
          <a:off x="791221" y="1276655"/>
          <a:ext cx="8712969" cy="1926689"/>
        </p:xfrm>
        <a:graphic>
          <a:graphicData uri="http://schemas.openxmlformats.org/drawingml/2006/table">
            <a:tbl>
              <a:tblPr>
                <a:tableStyleId>{5C22544A-7EE6-4342-B048-85BDC9FD1C3A}</a:tableStyleId>
              </a:tblPr>
              <a:tblGrid>
                <a:gridCol w="8712969">
                  <a:extLst>
                    <a:ext uri="{9D8B030D-6E8A-4147-A177-3AD203B41FA5}">
                      <a16:colId xmlns:a16="http://schemas.microsoft.com/office/drawing/2014/main" val="213306278"/>
                    </a:ext>
                  </a:extLst>
                </a:gridCol>
              </a:tblGrid>
              <a:tr h="456890">
                <a:tc>
                  <a:txBody>
                    <a:bodyPr/>
                    <a:lstStyle/>
                    <a:p>
                      <a:pPr algn="l" fontAlgn="b"/>
                      <a:r>
                        <a:rPr lang="en-US" sz="1200" u="none" strike="noStrike" dirty="0" err="1">
                          <a:effectLst/>
                        </a:rPr>
                        <a:t>Yanıtınız</a:t>
                      </a:r>
                      <a:r>
                        <a:rPr lang="en-US" sz="1200" u="none" strike="noStrike" dirty="0">
                          <a:effectLst/>
                        </a:rPr>
                        <a:t> </a:t>
                      </a:r>
                      <a:r>
                        <a:rPr lang="en-US" sz="1200" u="none" strike="noStrike" dirty="0" err="1">
                          <a:effectLst/>
                        </a:rPr>
                        <a:t>olumlu</a:t>
                      </a:r>
                      <a:r>
                        <a:rPr lang="en-US" sz="1200" u="none" strike="noStrike" dirty="0">
                          <a:effectLst/>
                        </a:rPr>
                        <a:t> </a:t>
                      </a:r>
                      <a:r>
                        <a:rPr lang="en-US" sz="1200" u="none" strike="noStrike" dirty="0" err="1">
                          <a:effectLst/>
                        </a:rPr>
                        <a:t>ise</a:t>
                      </a:r>
                      <a:r>
                        <a:rPr lang="en-US" sz="1200" u="none" strike="noStrike" dirty="0">
                          <a:effectLst/>
                        </a:rPr>
                        <a:t> </a:t>
                      </a:r>
                      <a:r>
                        <a:rPr lang="en-US" sz="1200" u="none" strike="noStrike" dirty="0" err="1">
                          <a:effectLst/>
                        </a:rPr>
                        <a:t>bilgi</a:t>
                      </a:r>
                      <a:r>
                        <a:rPr lang="en-US" sz="1200" u="none" strike="noStrike" dirty="0">
                          <a:effectLst/>
                        </a:rPr>
                        <a:t> </a:t>
                      </a:r>
                      <a:r>
                        <a:rPr lang="en-US" sz="1200" u="none" strike="noStrike" dirty="0" err="1">
                          <a:effectLst/>
                        </a:rPr>
                        <a:t>veren</a:t>
                      </a:r>
                      <a:r>
                        <a:rPr lang="en-US" sz="1200" u="none" strike="noStrike" dirty="0">
                          <a:effectLst/>
                        </a:rPr>
                        <a:t> </a:t>
                      </a:r>
                      <a:r>
                        <a:rPr lang="en-US" sz="1200" u="none" strike="noStrike" dirty="0" err="1">
                          <a:effectLst/>
                        </a:rPr>
                        <a:t>bağlantıyı</a:t>
                      </a:r>
                      <a:r>
                        <a:rPr lang="en-US" sz="1200" u="none" strike="noStrike" dirty="0">
                          <a:effectLst/>
                        </a:rPr>
                        <a:t> </a:t>
                      </a:r>
                      <a:r>
                        <a:rPr lang="en-US" sz="1200" u="none" strike="noStrike" dirty="0" err="1">
                          <a:effectLst/>
                        </a:rPr>
                        <a:t>belirtiniz</a:t>
                      </a:r>
                      <a:r>
                        <a:rPr lang="en-US" sz="1200" u="none" strike="noStrike" dirty="0">
                          <a:effectLst/>
                        </a:rPr>
                        <a:t> (URL, </a:t>
                      </a:r>
                      <a:r>
                        <a:rPr lang="en-US" sz="1200" u="none" strike="noStrike" dirty="0" err="1">
                          <a:effectLst/>
                        </a:rPr>
                        <a:t>dosya</a:t>
                      </a:r>
                      <a:r>
                        <a:rPr lang="en-US" sz="1200" u="none" strike="noStrike" dirty="0">
                          <a:effectLst/>
                        </a:rPr>
                        <a:t> no vb. </a:t>
                      </a:r>
                      <a:r>
                        <a:rPr lang="en-US" sz="1200" u="none" strike="noStrike" dirty="0" err="1">
                          <a:effectLst/>
                        </a:rPr>
                        <a:t>bağlantılar</a:t>
                      </a:r>
                      <a:r>
                        <a:rPr lang="en-US" sz="1200" u="none" strike="noStrike" dirty="0">
                          <a:effectLst/>
                        </a:rPr>
                        <a:t>) </a:t>
                      </a:r>
                      <a:r>
                        <a:rPr lang="en-US" sz="1200" u="none" strike="noStrike" dirty="0" err="1">
                          <a:effectLst/>
                        </a:rPr>
                        <a:t>ve</a:t>
                      </a:r>
                      <a:r>
                        <a:rPr lang="en-US" sz="1200" u="none" strike="noStrike" dirty="0">
                          <a:effectLst/>
                        </a:rPr>
                        <a:t> </a:t>
                      </a:r>
                      <a:r>
                        <a:rPr lang="en-US" sz="1200" u="none" strike="noStrike" dirty="0" err="1">
                          <a:effectLst/>
                        </a:rPr>
                        <a:t>içeriğini</a:t>
                      </a:r>
                      <a:r>
                        <a:rPr lang="en-US" sz="1200" u="none" strike="noStrike" dirty="0">
                          <a:effectLst/>
                        </a:rPr>
                        <a:t> </a:t>
                      </a:r>
                      <a:r>
                        <a:rPr lang="en-US" sz="1200" u="none" strike="noStrike" dirty="0" err="1">
                          <a:effectLst/>
                        </a:rPr>
                        <a:t>kısaca</a:t>
                      </a:r>
                      <a:r>
                        <a:rPr lang="en-US" sz="1200" u="none" strike="noStrike" dirty="0">
                          <a:effectLst/>
                        </a:rPr>
                        <a:t> </a:t>
                      </a:r>
                      <a:r>
                        <a:rPr lang="en-US" sz="1200" u="none" strike="noStrike" dirty="0" err="1">
                          <a:effectLst/>
                        </a:rPr>
                        <a:t>özetleyiniz</a:t>
                      </a:r>
                      <a:r>
                        <a:rPr lang="en-US" sz="1200" u="none" strike="noStrike" dirty="0">
                          <a:effectLst/>
                        </a:rPr>
                        <a:t>.</a:t>
                      </a:r>
                      <a:endParaRPr lang="en-US" sz="1200" b="0" i="0" u="none" strike="noStrike" dirty="0">
                        <a:solidFill>
                          <a:srgbClr val="000000"/>
                        </a:solidFill>
                        <a:effectLst/>
                        <a:latin typeface="Times New Roman" panose="02020603050405020304" pitchFamily="18" charset="0"/>
                      </a:endParaRPr>
                    </a:p>
                  </a:txBody>
                  <a:tcPr marL="4308" marR="4308" marT="4308" marB="0" anchor="ctr"/>
                </a:tc>
                <a:extLst>
                  <a:ext uri="{0D108BD9-81ED-4DB2-BD59-A6C34878D82A}">
                    <a16:rowId xmlns:a16="http://schemas.microsoft.com/office/drawing/2014/main" val="1920311258"/>
                  </a:ext>
                </a:extLst>
              </a:tr>
              <a:tr h="349171">
                <a:tc>
                  <a:txBody>
                    <a:bodyPr/>
                    <a:lstStyle/>
                    <a:p>
                      <a:pPr algn="l" fontAlgn="b"/>
                      <a:r>
                        <a:rPr lang="en-US" sz="1200" u="none" strike="noStrike" dirty="0" err="1">
                          <a:effectLst/>
                        </a:rPr>
                        <a:t>Yanıtınız</a:t>
                      </a:r>
                      <a:r>
                        <a:rPr lang="en-US" sz="1200" u="none" strike="noStrike" dirty="0">
                          <a:effectLst/>
                        </a:rPr>
                        <a:t> </a:t>
                      </a:r>
                      <a:r>
                        <a:rPr lang="en-US" sz="1200" u="none" strike="noStrike" dirty="0" err="1">
                          <a:effectLst/>
                        </a:rPr>
                        <a:t>olumlu</a:t>
                      </a:r>
                      <a:r>
                        <a:rPr lang="en-US" sz="1200" u="none" strike="noStrike" dirty="0">
                          <a:effectLst/>
                        </a:rPr>
                        <a:t> </a:t>
                      </a:r>
                      <a:r>
                        <a:rPr lang="en-US" sz="1200" u="none" strike="noStrike" dirty="0" err="1">
                          <a:effectLst/>
                        </a:rPr>
                        <a:t>ise</a:t>
                      </a:r>
                      <a:r>
                        <a:rPr lang="en-US" sz="1200" u="none" strike="noStrike" dirty="0">
                          <a:effectLst/>
                        </a:rPr>
                        <a:t> </a:t>
                      </a:r>
                      <a:r>
                        <a:rPr lang="en-US" sz="1400" b="1" u="none" strike="noStrike" dirty="0" err="1">
                          <a:effectLst/>
                        </a:rPr>
                        <a:t>planlama</a:t>
                      </a:r>
                      <a:r>
                        <a:rPr lang="en-US" sz="1200" u="none" strike="noStrike" dirty="0">
                          <a:effectLst/>
                        </a:rPr>
                        <a:t> </a:t>
                      </a:r>
                      <a:r>
                        <a:rPr lang="en-US" sz="1200" u="none" strike="noStrike" dirty="0" err="1">
                          <a:effectLst/>
                        </a:rPr>
                        <a:t>kayıtlarınıza</a:t>
                      </a:r>
                      <a:r>
                        <a:rPr lang="en-US" sz="1200" u="none" strike="noStrike" dirty="0">
                          <a:effectLst/>
                        </a:rPr>
                        <a:t> </a:t>
                      </a:r>
                      <a:r>
                        <a:rPr lang="en-US" sz="1200" u="none" strike="noStrike" dirty="0" err="1">
                          <a:effectLst/>
                        </a:rPr>
                        <a:t>erişimi</a:t>
                      </a:r>
                      <a:r>
                        <a:rPr lang="en-US" sz="1200" u="none" strike="noStrike" dirty="0">
                          <a:effectLst/>
                        </a:rPr>
                        <a:t> </a:t>
                      </a:r>
                      <a:r>
                        <a:rPr lang="en-US" sz="1200" u="none" strike="noStrike" dirty="0" err="1">
                          <a:effectLst/>
                        </a:rPr>
                        <a:t>gösteren</a:t>
                      </a:r>
                      <a:r>
                        <a:rPr lang="en-US" sz="1200" u="none" strike="noStrike" dirty="0">
                          <a:effectLst/>
                        </a:rPr>
                        <a:t> </a:t>
                      </a:r>
                      <a:r>
                        <a:rPr lang="en-US" sz="1200" u="none" strike="noStrike" dirty="0" err="1">
                          <a:effectLst/>
                        </a:rPr>
                        <a:t>bağlantı</a:t>
                      </a:r>
                      <a:r>
                        <a:rPr lang="en-US" sz="1200" u="none" strike="noStrike" dirty="0">
                          <a:effectLst/>
                        </a:rPr>
                        <a:t>/</a:t>
                      </a:r>
                      <a:r>
                        <a:rPr lang="en-US" sz="1200" u="none" strike="noStrike" dirty="0" err="1">
                          <a:effectLst/>
                        </a:rPr>
                        <a:t>ları</a:t>
                      </a:r>
                      <a:r>
                        <a:rPr lang="en-US" sz="1200" u="none" strike="noStrike" dirty="0">
                          <a:effectLst/>
                        </a:rPr>
                        <a:t> </a:t>
                      </a:r>
                      <a:r>
                        <a:rPr lang="en-US" sz="1200" u="none" strike="noStrike" dirty="0" err="1">
                          <a:effectLst/>
                        </a:rPr>
                        <a:t>belirtiniz</a:t>
                      </a:r>
                      <a:r>
                        <a:rPr lang="en-US" sz="1200" u="none" strike="noStrike" dirty="0">
                          <a:effectLst/>
                        </a:rPr>
                        <a:t> (URL, </a:t>
                      </a:r>
                      <a:r>
                        <a:rPr lang="en-US" sz="1200" u="none" strike="noStrike" dirty="0" err="1">
                          <a:effectLst/>
                        </a:rPr>
                        <a:t>dosya</a:t>
                      </a:r>
                      <a:r>
                        <a:rPr lang="en-US" sz="1200" u="none" strike="noStrike" dirty="0">
                          <a:effectLst/>
                        </a:rPr>
                        <a:t> no vb. </a:t>
                      </a:r>
                      <a:r>
                        <a:rPr lang="en-US" sz="1200" u="none" strike="noStrike" dirty="0" err="1">
                          <a:effectLst/>
                        </a:rPr>
                        <a:t>bağlantılar</a:t>
                      </a:r>
                      <a:r>
                        <a:rPr lang="en-US" sz="1200" u="none" strike="noStrike" dirty="0">
                          <a:effectLst/>
                        </a:rPr>
                        <a:t>)</a:t>
                      </a:r>
                      <a:endParaRPr lang="en-US" sz="1200" b="0" i="0" u="none" strike="noStrike" dirty="0">
                        <a:solidFill>
                          <a:srgbClr val="000000"/>
                        </a:solidFill>
                        <a:effectLst/>
                        <a:latin typeface="Times New Roman" panose="02020603050405020304" pitchFamily="18" charset="0"/>
                      </a:endParaRPr>
                    </a:p>
                  </a:txBody>
                  <a:tcPr marL="4308" marR="4308" marT="4308" marB="0" anchor="ctr"/>
                </a:tc>
                <a:extLst>
                  <a:ext uri="{0D108BD9-81ED-4DB2-BD59-A6C34878D82A}">
                    <a16:rowId xmlns:a16="http://schemas.microsoft.com/office/drawing/2014/main" val="2827763645"/>
                  </a:ext>
                </a:extLst>
              </a:tr>
              <a:tr h="360040">
                <a:tc>
                  <a:txBody>
                    <a:bodyPr/>
                    <a:lstStyle/>
                    <a:p>
                      <a:pPr algn="l" fontAlgn="b"/>
                      <a:r>
                        <a:rPr lang="en-US" sz="1200" u="none" strike="noStrike" dirty="0" err="1">
                          <a:effectLst/>
                        </a:rPr>
                        <a:t>Yanıtınız</a:t>
                      </a:r>
                      <a:r>
                        <a:rPr lang="en-US" sz="1200" u="none" strike="noStrike" dirty="0">
                          <a:effectLst/>
                        </a:rPr>
                        <a:t> </a:t>
                      </a:r>
                      <a:r>
                        <a:rPr lang="en-US" sz="1200" u="none" strike="noStrike" dirty="0" err="1">
                          <a:effectLst/>
                        </a:rPr>
                        <a:t>olumlu</a:t>
                      </a:r>
                      <a:r>
                        <a:rPr lang="en-US" sz="1200" u="none" strike="noStrike" dirty="0">
                          <a:effectLst/>
                        </a:rPr>
                        <a:t> </a:t>
                      </a:r>
                      <a:r>
                        <a:rPr lang="en-US" sz="1200" u="none" strike="noStrike" dirty="0" err="1">
                          <a:effectLst/>
                        </a:rPr>
                        <a:t>ise</a:t>
                      </a:r>
                      <a:r>
                        <a:rPr lang="en-US" sz="1200" u="none" strike="noStrike" dirty="0">
                          <a:effectLst/>
                        </a:rPr>
                        <a:t> </a:t>
                      </a:r>
                      <a:r>
                        <a:rPr lang="en-US" sz="1400" b="1" u="none" strike="noStrike" dirty="0" err="1">
                          <a:effectLst/>
                        </a:rPr>
                        <a:t>uygulama</a:t>
                      </a:r>
                      <a:r>
                        <a:rPr lang="en-US" sz="1200" u="none" strike="noStrike" dirty="0">
                          <a:effectLst/>
                        </a:rPr>
                        <a:t> </a:t>
                      </a:r>
                      <a:r>
                        <a:rPr lang="en-US" sz="1200" u="none" strike="noStrike" dirty="0" err="1">
                          <a:effectLst/>
                        </a:rPr>
                        <a:t>kayıtlarınıza</a:t>
                      </a:r>
                      <a:r>
                        <a:rPr lang="en-US" sz="1200" u="none" strike="noStrike" dirty="0">
                          <a:effectLst/>
                        </a:rPr>
                        <a:t> </a:t>
                      </a:r>
                      <a:r>
                        <a:rPr lang="en-US" sz="1200" u="none" strike="noStrike" dirty="0" err="1">
                          <a:effectLst/>
                        </a:rPr>
                        <a:t>erişimi</a:t>
                      </a:r>
                      <a:r>
                        <a:rPr lang="en-US" sz="1200" u="none" strike="noStrike" dirty="0">
                          <a:effectLst/>
                        </a:rPr>
                        <a:t> </a:t>
                      </a:r>
                      <a:r>
                        <a:rPr lang="en-US" sz="1200" u="none" strike="noStrike" dirty="0" err="1">
                          <a:effectLst/>
                        </a:rPr>
                        <a:t>gösteren</a:t>
                      </a:r>
                      <a:r>
                        <a:rPr lang="en-US" sz="1200" u="none" strike="noStrike" dirty="0">
                          <a:effectLst/>
                        </a:rPr>
                        <a:t> </a:t>
                      </a:r>
                      <a:r>
                        <a:rPr lang="en-US" sz="1200" u="none" strike="noStrike" dirty="0" err="1">
                          <a:effectLst/>
                        </a:rPr>
                        <a:t>bağlantı</a:t>
                      </a:r>
                      <a:r>
                        <a:rPr lang="en-US" sz="1200" u="none" strike="noStrike" dirty="0">
                          <a:effectLst/>
                        </a:rPr>
                        <a:t>/</a:t>
                      </a:r>
                      <a:r>
                        <a:rPr lang="en-US" sz="1200" u="none" strike="noStrike" dirty="0" err="1">
                          <a:effectLst/>
                        </a:rPr>
                        <a:t>ları</a:t>
                      </a:r>
                      <a:r>
                        <a:rPr lang="en-US" sz="1200" u="none" strike="noStrike" dirty="0">
                          <a:effectLst/>
                        </a:rPr>
                        <a:t> </a:t>
                      </a:r>
                      <a:r>
                        <a:rPr lang="en-US" sz="1200" u="none" strike="noStrike" dirty="0" err="1">
                          <a:effectLst/>
                        </a:rPr>
                        <a:t>belirtiniz</a:t>
                      </a:r>
                      <a:r>
                        <a:rPr lang="en-US" sz="1200" u="none" strike="noStrike" dirty="0">
                          <a:effectLst/>
                        </a:rPr>
                        <a:t> (URL, </a:t>
                      </a:r>
                      <a:r>
                        <a:rPr lang="en-US" sz="1200" u="none" strike="noStrike" dirty="0" err="1">
                          <a:effectLst/>
                        </a:rPr>
                        <a:t>dosya</a:t>
                      </a:r>
                      <a:r>
                        <a:rPr lang="en-US" sz="1200" u="none" strike="noStrike" dirty="0">
                          <a:effectLst/>
                        </a:rPr>
                        <a:t> no vb. </a:t>
                      </a:r>
                      <a:r>
                        <a:rPr lang="en-US" sz="1200" u="none" strike="noStrike" dirty="0" err="1">
                          <a:effectLst/>
                        </a:rPr>
                        <a:t>bağlantılar</a:t>
                      </a:r>
                      <a:r>
                        <a:rPr lang="en-US" sz="1200" u="none" strike="noStrike" dirty="0">
                          <a:effectLst/>
                        </a:rPr>
                        <a:t>)</a:t>
                      </a:r>
                      <a:endParaRPr lang="en-US" sz="1200" b="0" i="0" u="none" strike="noStrike" dirty="0">
                        <a:solidFill>
                          <a:srgbClr val="000000"/>
                        </a:solidFill>
                        <a:effectLst/>
                        <a:latin typeface="Times New Roman" panose="02020603050405020304" pitchFamily="18" charset="0"/>
                      </a:endParaRPr>
                    </a:p>
                  </a:txBody>
                  <a:tcPr marL="4308" marR="4308" marT="4308" marB="0" anchor="ctr"/>
                </a:tc>
                <a:extLst>
                  <a:ext uri="{0D108BD9-81ED-4DB2-BD59-A6C34878D82A}">
                    <a16:rowId xmlns:a16="http://schemas.microsoft.com/office/drawing/2014/main" val="1407203190"/>
                  </a:ext>
                </a:extLst>
              </a:tr>
              <a:tr h="360040">
                <a:tc>
                  <a:txBody>
                    <a:bodyPr/>
                    <a:lstStyle/>
                    <a:p>
                      <a:pPr algn="l" fontAlgn="b"/>
                      <a:r>
                        <a:rPr lang="en-US" sz="1200" u="none" strike="noStrike" dirty="0" err="1">
                          <a:effectLst/>
                        </a:rPr>
                        <a:t>Yanıtınız</a:t>
                      </a:r>
                      <a:r>
                        <a:rPr lang="en-US" sz="1200" u="none" strike="noStrike" dirty="0">
                          <a:effectLst/>
                        </a:rPr>
                        <a:t> </a:t>
                      </a:r>
                      <a:r>
                        <a:rPr lang="en-US" sz="1200" u="none" strike="noStrike" dirty="0" err="1">
                          <a:effectLst/>
                        </a:rPr>
                        <a:t>olumlu</a:t>
                      </a:r>
                      <a:r>
                        <a:rPr lang="en-US" sz="1200" u="none" strike="noStrike" dirty="0">
                          <a:effectLst/>
                        </a:rPr>
                        <a:t> </a:t>
                      </a:r>
                      <a:r>
                        <a:rPr lang="en-US" sz="1200" u="none" strike="noStrike" dirty="0" err="1">
                          <a:effectLst/>
                        </a:rPr>
                        <a:t>ise</a:t>
                      </a:r>
                      <a:r>
                        <a:rPr lang="en-US" sz="1200" u="none" strike="noStrike" dirty="0">
                          <a:effectLst/>
                        </a:rPr>
                        <a:t> </a:t>
                      </a:r>
                      <a:r>
                        <a:rPr lang="en-US" sz="1400" b="1" u="none" strike="noStrike" dirty="0" err="1">
                          <a:effectLst/>
                        </a:rPr>
                        <a:t>değerlendirme</a:t>
                      </a:r>
                      <a:r>
                        <a:rPr lang="en-US" sz="1200" u="none" strike="noStrike" dirty="0">
                          <a:effectLst/>
                        </a:rPr>
                        <a:t> </a:t>
                      </a:r>
                      <a:r>
                        <a:rPr lang="en-US" sz="1200" u="none" strike="noStrike" dirty="0" err="1">
                          <a:effectLst/>
                        </a:rPr>
                        <a:t>kayıtlarınıza</a:t>
                      </a:r>
                      <a:r>
                        <a:rPr lang="en-US" sz="1200" u="none" strike="noStrike" dirty="0">
                          <a:effectLst/>
                        </a:rPr>
                        <a:t> </a:t>
                      </a:r>
                      <a:r>
                        <a:rPr lang="en-US" sz="1200" u="none" strike="noStrike" dirty="0" err="1">
                          <a:effectLst/>
                        </a:rPr>
                        <a:t>erişimi</a:t>
                      </a:r>
                      <a:r>
                        <a:rPr lang="en-US" sz="1200" u="none" strike="noStrike" dirty="0">
                          <a:effectLst/>
                        </a:rPr>
                        <a:t> </a:t>
                      </a:r>
                      <a:r>
                        <a:rPr lang="en-US" sz="1200" u="none" strike="noStrike" dirty="0" err="1">
                          <a:effectLst/>
                        </a:rPr>
                        <a:t>gösteren</a:t>
                      </a:r>
                      <a:r>
                        <a:rPr lang="en-US" sz="1200" u="none" strike="noStrike" dirty="0">
                          <a:effectLst/>
                        </a:rPr>
                        <a:t> </a:t>
                      </a:r>
                      <a:r>
                        <a:rPr lang="en-US" sz="1200" u="none" strike="noStrike" dirty="0" err="1">
                          <a:effectLst/>
                        </a:rPr>
                        <a:t>bağlantı</a:t>
                      </a:r>
                      <a:r>
                        <a:rPr lang="en-US" sz="1200" u="none" strike="noStrike" dirty="0">
                          <a:effectLst/>
                        </a:rPr>
                        <a:t>/</a:t>
                      </a:r>
                      <a:r>
                        <a:rPr lang="en-US" sz="1200" u="none" strike="noStrike" dirty="0" err="1">
                          <a:effectLst/>
                        </a:rPr>
                        <a:t>ları</a:t>
                      </a:r>
                      <a:r>
                        <a:rPr lang="en-US" sz="1200" u="none" strike="noStrike" dirty="0">
                          <a:effectLst/>
                        </a:rPr>
                        <a:t> </a:t>
                      </a:r>
                      <a:r>
                        <a:rPr lang="en-US" sz="1200" u="none" strike="noStrike" dirty="0" err="1">
                          <a:effectLst/>
                        </a:rPr>
                        <a:t>belirtiniz</a:t>
                      </a:r>
                      <a:r>
                        <a:rPr lang="en-US" sz="1200" u="none" strike="noStrike" dirty="0">
                          <a:effectLst/>
                        </a:rPr>
                        <a:t> (URL, </a:t>
                      </a:r>
                      <a:r>
                        <a:rPr lang="en-US" sz="1200" u="none" strike="noStrike" dirty="0" err="1">
                          <a:effectLst/>
                        </a:rPr>
                        <a:t>dosya</a:t>
                      </a:r>
                      <a:r>
                        <a:rPr lang="en-US" sz="1200" u="none" strike="noStrike" dirty="0">
                          <a:effectLst/>
                        </a:rPr>
                        <a:t> no vb. </a:t>
                      </a:r>
                      <a:r>
                        <a:rPr lang="en-US" sz="1200" u="none" strike="noStrike" dirty="0" err="1">
                          <a:effectLst/>
                        </a:rPr>
                        <a:t>bağlantılar</a:t>
                      </a:r>
                      <a:r>
                        <a:rPr lang="en-US" sz="1200" u="none" strike="noStrike" dirty="0">
                          <a:effectLst/>
                        </a:rPr>
                        <a:t>)</a:t>
                      </a:r>
                      <a:endParaRPr lang="en-US" sz="1200" b="0" i="0" u="none" strike="noStrike" dirty="0">
                        <a:solidFill>
                          <a:srgbClr val="000000"/>
                        </a:solidFill>
                        <a:effectLst/>
                        <a:latin typeface="Times New Roman" panose="02020603050405020304" pitchFamily="18" charset="0"/>
                      </a:endParaRPr>
                    </a:p>
                  </a:txBody>
                  <a:tcPr marL="4308" marR="4308" marT="4308" marB="0" anchor="ctr"/>
                </a:tc>
                <a:extLst>
                  <a:ext uri="{0D108BD9-81ED-4DB2-BD59-A6C34878D82A}">
                    <a16:rowId xmlns:a16="http://schemas.microsoft.com/office/drawing/2014/main" val="1211231312"/>
                  </a:ext>
                </a:extLst>
              </a:tr>
              <a:tr h="288032">
                <a:tc>
                  <a:txBody>
                    <a:bodyPr/>
                    <a:lstStyle/>
                    <a:p>
                      <a:pPr algn="l" fontAlgn="b"/>
                      <a:r>
                        <a:rPr lang="en-US" sz="1200" u="none" strike="noStrike" dirty="0" err="1">
                          <a:effectLst/>
                        </a:rPr>
                        <a:t>Yanıtınız</a:t>
                      </a:r>
                      <a:r>
                        <a:rPr lang="en-US" sz="1200" u="none" strike="noStrike" dirty="0">
                          <a:effectLst/>
                        </a:rPr>
                        <a:t> </a:t>
                      </a:r>
                      <a:r>
                        <a:rPr lang="en-US" sz="1200" u="none" strike="noStrike" dirty="0" err="1">
                          <a:effectLst/>
                        </a:rPr>
                        <a:t>olumlu</a:t>
                      </a:r>
                      <a:r>
                        <a:rPr lang="en-US" sz="1200" u="none" strike="noStrike" dirty="0">
                          <a:effectLst/>
                        </a:rPr>
                        <a:t> </a:t>
                      </a:r>
                      <a:r>
                        <a:rPr lang="en-US" sz="1200" u="none" strike="noStrike" dirty="0" err="1">
                          <a:effectLst/>
                        </a:rPr>
                        <a:t>ise</a:t>
                      </a:r>
                      <a:r>
                        <a:rPr lang="en-US" sz="1200" u="none" strike="noStrike" dirty="0">
                          <a:effectLst/>
                        </a:rPr>
                        <a:t> </a:t>
                      </a:r>
                      <a:r>
                        <a:rPr lang="en-US" sz="1400" b="1" u="none" strike="noStrike" dirty="0" err="1">
                          <a:effectLst/>
                        </a:rPr>
                        <a:t>sürekli</a:t>
                      </a:r>
                      <a:r>
                        <a:rPr lang="en-US" sz="1400" b="1" u="none" strike="noStrike" dirty="0">
                          <a:effectLst/>
                        </a:rPr>
                        <a:t> </a:t>
                      </a:r>
                      <a:r>
                        <a:rPr lang="en-US" sz="1400" b="1" u="none" strike="noStrike" dirty="0" err="1">
                          <a:effectLst/>
                        </a:rPr>
                        <a:t>iyileştirici</a:t>
                      </a:r>
                      <a:r>
                        <a:rPr lang="en-US" sz="1400" b="1" u="none" strike="noStrike" dirty="0">
                          <a:effectLst/>
                        </a:rPr>
                        <a:t> </a:t>
                      </a:r>
                      <a:r>
                        <a:rPr lang="en-US" sz="1200" u="none" strike="noStrike" dirty="0">
                          <a:effectLst/>
                        </a:rPr>
                        <a:t>(</a:t>
                      </a:r>
                      <a:r>
                        <a:rPr lang="en-US" sz="1200" u="none" strike="noStrike" dirty="0" err="1">
                          <a:effectLst/>
                        </a:rPr>
                        <a:t>düzeltici</a:t>
                      </a:r>
                      <a:r>
                        <a:rPr lang="en-US" sz="1200" u="none" strike="noStrike" dirty="0">
                          <a:effectLst/>
                        </a:rPr>
                        <a:t>/</a:t>
                      </a:r>
                      <a:r>
                        <a:rPr lang="en-US" sz="1200" u="none" strike="noStrike" dirty="0" err="1">
                          <a:effectLst/>
                        </a:rPr>
                        <a:t>önleyici</a:t>
                      </a:r>
                      <a:r>
                        <a:rPr lang="en-US" sz="1200" u="none" strike="noStrike" dirty="0">
                          <a:effectLst/>
                        </a:rPr>
                        <a:t> </a:t>
                      </a:r>
                      <a:r>
                        <a:rPr lang="en-US" sz="1200" u="none" strike="noStrike" dirty="0" err="1">
                          <a:effectLst/>
                        </a:rPr>
                        <a:t>eylem</a:t>
                      </a:r>
                      <a:r>
                        <a:rPr lang="en-US" sz="1200" u="none" strike="noStrike" dirty="0">
                          <a:effectLst/>
                        </a:rPr>
                        <a:t>) </a:t>
                      </a:r>
                      <a:r>
                        <a:rPr lang="en-US" sz="1200" u="none" strike="noStrike" dirty="0" err="1">
                          <a:effectLst/>
                        </a:rPr>
                        <a:t>kayıtlarınıza</a:t>
                      </a:r>
                      <a:r>
                        <a:rPr lang="en-US" sz="1200" u="none" strike="noStrike" dirty="0">
                          <a:effectLst/>
                        </a:rPr>
                        <a:t> </a:t>
                      </a:r>
                      <a:r>
                        <a:rPr lang="en-US" sz="1200" u="none" strike="noStrike" dirty="0" err="1">
                          <a:effectLst/>
                        </a:rPr>
                        <a:t>erişimi</a:t>
                      </a:r>
                      <a:r>
                        <a:rPr lang="en-US" sz="1200" u="none" strike="noStrike" dirty="0">
                          <a:effectLst/>
                        </a:rPr>
                        <a:t> </a:t>
                      </a:r>
                      <a:r>
                        <a:rPr lang="en-US" sz="1200" u="none" strike="noStrike" dirty="0" err="1">
                          <a:effectLst/>
                        </a:rPr>
                        <a:t>gösteren</a:t>
                      </a:r>
                      <a:r>
                        <a:rPr lang="en-US" sz="1200" u="none" strike="noStrike" dirty="0">
                          <a:effectLst/>
                        </a:rPr>
                        <a:t> </a:t>
                      </a:r>
                      <a:r>
                        <a:rPr lang="en-US" sz="1200" u="none" strike="noStrike" dirty="0" err="1">
                          <a:effectLst/>
                        </a:rPr>
                        <a:t>bağlantı</a:t>
                      </a:r>
                      <a:r>
                        <a:rPr lang="en-US" sz="1200" u="none" strike="noStrike" dirty="0">
                          <a:effectLst/>
                        </a:rPr>
                        <a:t>/</a:t>
                      </a:r>
                      <a:r>
                        <a:rPr lang="en-US" sz="1200" u="none" strike="noStrike" dirty="0" err="1">
                          <a:effectLst/>
                        </a:rPr>
                        <a:t>ları</a:t>
                      </a:r>
                      <a:r>
                        <a:rPr lang="en-US" sz="1200" u="none" strike="noStrike" dirty="0">
                          <a:effectLst/>
                        </a:rPr>
                        <a:t> </a:t>
                      </a:r>
                      <a:r>
                        <a:rPr lang="en-US" sz="1200" u="none" strike="noStrike" dirty="0" err="1">
                          <a:effectLst/>
                        </a:rPr>
                        <a:t>belirtiniz</a:t>
                      </a:r>
                      <a:r>
                        <a:rPr lang="en-US" sz="1200" u="none" strike="noStrike" dirty="0">
                          <a:effectLst/>
                        </a:rPr>
                        <a:t> (URL, </a:t>
                      </a:r>
                      <a:r>
                        <a:rPr lang="en-US" sz="1200" u="none" strike="noStrike" dirty="0" err="1">
                          <a:effectLst/>
                        </a:rPr>
                        <a:t>dosya</a:t>
                      </a:r>
                      <a:r>
                        <a:rPr lang="en-US" sz="1200" u="none" strike="noStrike" dirty="0">
                          <a:effectLst/>
                        </a:rPr>
                        <a:t> no vb. </a:t>
                      </a:r>
                      <a:r>
                        <a:rPr lang="en-US" sz="1200" u="none" strike="noStrike" dirty="0" err="1">
                          <a:effectLst/>
                        </a:rPr>
                        <a:t>bağlantılar</a:t>
                      </a:r>
                      <a:r>
                        <a:rPr lang="en-US" sz="1200" u="none" strike="noStrike" dirty="0">
                          <a:effectLst/>
                        </a:rPr>
                        <a:t>)</a:t>
                      </a:r>
                      <a:endParaRPr lang="en-US" sz="1200" b="0" i="0" u="none" strike="noStrike" dirty="0">
                        <a:solidFill>
                          <a:srgbClr val="000000"/>
                        </a:solidFill>
                        <a:effectLst/>
                        <a:latin typeface="Times New Roman" panose="02020603050405020304" pitchFamily="18" charset="0"/>
                      </a:endParaRPr>
                    </a:p>
                  </a:txBody>
                  <a:tcPr marL="4308" marR="4308" marT="4308" marB="0" anchor="ctr"/>
                </a:tc>
                <a:extLst>
                  <a:ext uri="{0D108BD9-81ED-4DB2-BD59-A6C34878D82A}">
                    <a16:rowId xmlns:a16="http://schemas.microsoft.com/office/drawing/2014/main" val="2959131997"/>
                  </a:ext>
                </a:extLst>
              </a:tr>
            </a:tbl>
          </a:graphicData>
        </a:graphic>
      </p:graphicFrame>
      <p:sp>
        <p:nvSpPr>
          <p:cNvPr id="15" name="Rectangle 2"/>
          <p:cNvSpPr txBox="1">
            <a:spLocks noChangeArrowheads="1"/>
          </p:cNvSpPr>
          <p:nvPr/>
        </p:nvSpPr>
        <p:spPr>
          <a:xfrm>
            <a:off x="174949" y="275736"/>
            <a:ext cx="9607996" cy="785813"/>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4000" b="0" kern="0" dirty="0" smtClean="0">
                <a:solidFill>
                  <a:srgbClr val="990000"/>
                </a:solidFill>
                <a:latin typeface="Comic Sans MS" panose="030F0702030302020204" pitchFamily="66" charset="0"/>
              </a:rPr>
              <a:t>Sürekli iyileştirme yaklaşımı</a:t>
            </a:r>
            <a:endParaRPr lang="en-US" altLang="en-US" sz="2000" b="0" kern="0" dirty="0" smtClean="0">
              <a:solidFill>
                <a:srgbClr val="990000"/>
              </a:solidFill>
            </a:endParaRPr>
          </a:p>
        </p:txBody>
      </p:sp>
    </p:spTree>
    <p:extLst>
      <p:ext uri="{BB962C8B-B14F-4D97-AF65-F5344CB8AC3E}">
        <p14:creationId xmlns:p14="http://schemas.microsoft.com/office/powerpoint/2010/main" val="220678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11</a:t>
            </a:fld>
            <a:endParaRPr lang="en-US" altLang="en-US"/>
          </a:p>
        </p:txBody>
      </p:sp>
      <p:pic>
        <p:nvPicPr>
          <p:cNvPr id="4" name="Picture 3"/>
          <p:cNvPicPr>
            <a:picLocks noChangeAspect="1"/>
          </p:cNvPicPr>
          <p:nvPr/>
        </p:nvPicPr>
        <p:blipFill>
          <a:blip r:embed="rId2"/>
          <a:stretch>
            <a:fillRect/>
          </a:stretch>
        </p:blipFill>
        <p:spPr>
          <a:xfrm>
            <a:off x="1903140" y="1110227"/>
            <a:ext cx="6104923" cy="5366774"/>
          </a:xfrm>
          <a:prstGeom prst="rect">
            <a:avLst/>
          </a:prstGeom>
        </p:spPr>
      </p:pic>
      <p:sp>
        <p:nvSpPr>
          <p:cNvPr id="5" name="Rectangle 2"/>
          <p:cNvSpPr txBox="1">
            <a:spLocks noChangeArrowheads="1"/>
          </p:cNvSpPr>
          <p:nvPr/>
        </p:nvSpPr>
        <p:spPr>
          <a:xfrm>
            <a:off x="174949" y="275736"/>
            <a:ext cx="9607996" cy="785813"/>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3200" b="0" kern="0" dirty="0" smtClean="0">
                <a:solidFill>
                  <a:srgbClr val="990000"/>
                </a:solidFill>
                <a:latin typeface="Comic Sans MS" panose="030F0702030302020204" pitchFamily="66" charset="0"/>
              </a:rPr>
              <a:t>İç Değerlendirme Soruları Elektronik Ortamda</a:t>
            </a:r>
            <a:endParaRPr lang="en-US" altLang="en-US" sz="1600" b="0" kern="0" dirty="0" smtClean="0">
              <a:solidFill>
                <a:srgbClr val="990000"/>
              </a:solidFill>
            </a:endParaRPr>
          </a:p>
        </p:txBody>
      </p:sp>
      <p:sp>
        <p:nvSpPr>
          <p:cNvPr id="6" name="Oval 5"/>
          <p:cNvSpPr/>
          <p:nvPr/>
        </p:nvSpPr>
        <p:spPr bwMode="auto">
          <a:xfrm>
            <a:off x="1903140" y="878364"/>
            <a:ext cx="3240360" cy="60642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406479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12</a:t>
            </a:fld>
            <a:endParaRPr lang="en-US" altLang="en-US"/>
          </a:p>
        </p:txBody>
      </p:sp>
      <p:pic>
        <p:nvPicPr>
          <p:cNvPr id="3" name="Picture 2"/>
          <p:cNvPicPr>
            <a:picLocks noChangeAspect="1"/>
          </p:cNvPicPr>
          <p:nvPr/>
        </p:nvPicPr>
        <p:blipFill>
          <a:blip r:embed="rId2"/>
          <a:stretch>
            <a:fillRect/>
          </a:stretch>
        </p:blipFill>
        <p:spPr>
          <a:xfrm>
            <a:off x="2983260" y="476672"/>
            <a:ext cx="4929657" cy="6070296"/>
          </a:xfrm>
          <a:prstGeom prst="rect">
            <a:avLst/>
          </a:prstGeom>
        </p:spPr>
      </p:pic>
    </p:spTree>
    <p:extLst>
      <p:ext uri="{BB962C8B-B14F-4D97-AF65-F5344CB8AC3E}">
        <p14:creationId xmlns:p14="http://schemas.microsoft.com/office/powerpoint/2010/main" val="2740764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61" y="1844824"/>
            <a:ext cx="8283102" cy="450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823020" y="248594"/>
            <a:ext cx="8740775" cy="1143000"/>
          </a:xfrm>
        </p:spPr>
        <p:txBody>
          <a:bodyPr/>
          <a:lstStyle/>
          <a:p>
            <a:pPr eaLnBrk="1" hangingPunct="1"/>
            <a:r>
              <a:rPr lang="tr-TR" sz="4000" dirty="0">
                <a:solidFill>
                  <a:srgbClr val="990000"/>
                </a:solidFill>
                <a:latin typeface="Comic Sans MS" panose="030F0702030302020204" pitchFamily="66" charset="0"/>
              </a:rPr>
              <a:t>Yükseköğretim Kurumu Süreçler</a:t>
            </a:r>
            <a:endParaRPr lang="en-US" sz="4000" dirty="0">
              <a:solidFill>
                <a:srgbClr val="990000"/>
              </a:solidFill>
              <a:latin typeface="Comic Sans MS" panose="030F0702030302020204" pitchFamily="66" charset="0"/>
            </a:endParaRPr>
          </a:p>
        </p:txBody>
      </p:sp>
      <p:sp>
        <p:nvSpPr>
          <p:cNvPr id="4" name="TextBox 3"/>
          <p:cNvSpPr txBox="1"/>
          <p:nvPr/>
        </p:nvSpPr>
        <p:spPr>
          <a:xfrm>
            <a:off x="8743900" y="6468343"/>
            <a:ext cx="1090363" cy="276999"/>
          </a:xfrm>
          <a:prstGeom prst="rect">
            <a:avLst/>
          </a:prstGeom>
          <a:noFill/>
        </p:spPr>
        <p:txBody>
          <a:bodyPr wrap="none" rtlCol="0">
            <a:spAutoFit/>
          </a:bodyPr>
          <a:lstStyle/>
          <a:p>
            <a:r>
              <a:rPr lang="tr-TR" sz="1200" b="0" dirty="0" smtClean="0"/>
              <a:t>YÖDEK, 2001</a:t>
            </a:r>
            <a:endParaRPr lang="en-US" sz="1200" b="0" dirty="0"/>
          </a:p>
        </p:txBody>
      </p:sp>
    </p:spTree>
    <p:extLst>
      <p:ext uri="{BB962C8B-B14F-4D97-AF65-F5344CB8AC3E}">
        <p14:creationId xmlns:p14="http://schemas.microsoft.com/office/powerpoint/2010/main" val="3121514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020" y="248594"/>
            <a:ext cx="8740775" cy="1143000"/>
          </a:xfrm>
        </p:spPr>
        <p:txBody>
          <a:bodyPr/>
          <a:lstStyle/>
          <a:p>
            <a:pPr eaLnBrk="1" hangingPunct="1"/>
            <a:r>
              <a:rPr lang="tr-TR" sz="3200" dirty="0" smtClean="0">
                <a:solidFill>
                  <a:srgbClr val="990000"/>
                </a:solidFill>
                <a:latin typeface="Comic Sans MS" panose="030F0702030302020204" pitchFamily="66" charset="0"/>
              </a:rPr>
              <a:t>Kalite Geliştirme Ana </a:t>
            </a:r>
            <a:r>
              <a:rPr lang="tr-TR" sz="3200" dirty="0">
                <a:solidFill>
                  <a:srgbClr val="990000"/>
                </a:solidFill>
                <a:latin typeface="Comic Sans MS" panose="030F0702030302020204" pitchFamily="66" charset="0"/>
              </a:rPr>
              <a:t>süreç </a:t>
            </a:r>
            <a:r>
              <a:rPr lang="tr-TR" sz="3200" dirty="0" smtClean="0">
                <a:solidFill>
                  <a:srgbClr val="990000"/>
                </a:solidFill>
                <a:latin typeface="Comic Sans MS" panose="030F0702030302020204" pitchFamily="66" charset="0"/>
              </a:rPr>
              <a:t>haritası ve Stratejik Plan</a:t>
            </a:r>
            <a:endParaRPr lang="en-US" sz="3200" dirty="0">
              <a:solidFill>
                <a:srgbClr val="990000"/>
              </a:solidFill>
              <a:latin typeface="Comic Sans MS" panose="030F0702030302020204"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3080" y="1464133"/>
            <a:ext cx="7128792" cy="534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5071492" y="2246562"/>
            <a:ext cx="1872208"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ahoma" pitchFamily="34" charset="0"/>
              </a:rPr>
              <a:t>Kalite Komisyonu</a:t>
            </a:r>
            <a:endParaRPr kumimoji="0" lang="en-US" sz="1400" b="1" i="0" u="none" strike="noStrike" cap="none" normalizeH="0" baseline="0" dirty="0" smtClean="0">
              <a:ln>
                <a:noFill/>
              </a:ln>
              <a:solidFill>
                <a:schemeClr val="tx1"/>
              </a:solidFill>
              <a:effectLst/>
              <a:latin typeface="Tahoma" pitchFamily="34" charset="0"/>
            </a:endParaRPr>
          </a:p>
        </p:txBody>
      </p:sp>
      <p:sp>
        <p:nvSpPr>
          <p:cNvPr id="4" name="TextBox 3"/>
          <p:cNvSpPr txBox="1"/>
          <p:nvPr/>
        </p:nvSpPr>
        <p:spPr>
          <a:xfrm>
            <a:off x="8743900" y="6468343"/>
            <a:ext cx="1090363" cy="276999"/>
          </a:xfrm>
          <a:prstGeom prst="rect">
            <a:avLst/>
          </a:prstGeom>
          <a:noFill/>
        </p:spPr>
        <p:txBody>
          <a:bodyPr wrap="none" rtlCol="0">
            <a:spAutoFit/>
          </a:bodyPr>
          <a:lstStyle/>
          <a:p>
            <a:r>
              <a:rPr lang="tr-TR" sz="1200" b="0" dirty="0" smtClean="0"/>
              <a:t>YÖDEK, 2001</a:t>
            </a:r>
            <a:endParaRPr lang="en-US" sz="1200" b="0" dirty="0"/>
          </a:p>
        </p:txBody>
      </p:sp>
      <p:sp>
        <p:nvSpPr>
          <p:cNvPr id="6" name="Oval 5"/>
          <p:cNvSpPr/>
          <p:nvPr/>
        </p:nvSpPr>
        <p:spPr bwMode="auto">
          <a:xfrm>
            <a:off x="3847356" y="2852936"/>
            <a:ext cx="1057664" cy="1872208"/>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2429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96" y="548680"/>
            <a:ext cx="8740775" cy="1143000"/>
          </a:xfrm>
        </p:spPr>
        <p:txBody>
          <a:bodyPr/>
          <a:lstStyle/>
          <a:p>
            <a:pPr eaLnBrk="1" hangingPunct="1"/>
            <a:r>
              <a:rPr lang="tr-TR" sz="3200" dirty="0">
                <a:solidFill>
                  <a:srgbClr val="990000"/>
                </a:solidFill>
                <a:latin typeface="Comic Sans MS" panose="030F0702030302020204" pitchFamily="66" charset="0"/>
              </a:rPr>
              <a:t>Kurumsal Hedefler-Bireysel Hedefler</a:t>
            </a:r>
            <a:endParaRPr lang="en-US" sz="3200" dirty="0">
              <a:solidFill>
                <a:srgbClr val="990000"/>
              </a:solidFill>
              <a:latin typeface="Comic Sans MS" panose="030F0702030302020204"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124" y="1907834"/>
            <a:ext cx="6402956" cy="456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743900" y="6468343"/>
            <a:ext cx="1090363" cy="276999"/>
          </a:xfrm>
          <a:prstGeom prst="rect">
            <a:avLst/>
          </a:prstGeom>
          <a:noFill/>
        </p:spPr>
        <p:txBody>
          <a:bodyPr wrap="none" rtlCol="0">
            <a:spAutoFit/>
          </a:bodyPr>
          <a:lstStyle/>
          <a:p>
            <a:r>
              <a:rPr lang="tr-TR" sz="1200" b="0" dirty="0" smtClean="0"/>
              <a:t>YÖDEK, 2001</a:t>
            </a:r>
            <a:endParaRPr lang="en-US" sz="1200" b="0" dirty="0"/>
          </a:p>
        </p:txBody>
      </p:sp>
    </p:spTree>
    <p:extLst>
      <p:ext uri="{BB962C8B-B14F-4D97-AF65-F5344CB8AC3E}">
        <p14:creationId xmlns:p14="http://schemas.microsoft.com/office/powerpoint/2010/main" val="419367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100" y="1609105"/>
            <a:ext cx="7272808" cy="518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606996" y="548680"/>
            <a:ext cx="8740775" cy="1143000"/>
          </a:xfrm>
        </p:spPr>
        <p:txBody>
          <a:bodyPr/>
          <a:lstStyle/>
          <a:p>
            <a:pPr eaLnBrk="1" hangingPunct="1"/>
            <a:r>
              <a:rPr lang="tr-TR" sz="3200" dirty="0">
                <a:solidFill>
                  <a:srgbClr val="990000"/>
                </a:solidFill>
                <a:latin typeface="Comic Sans MS" panose="030F0702030302020204" pitchFamily="66" charset="0"/>
              </a:rPr>
              <a:t>Kalite Geliştirme Süreci</a:t>
            </a:r>
            <a:endParaRPr lang="en-US" sz="3200" dirty="0">
              <a:solidFill>
                <a:srgbClr val="990000"/>
              </a:solidFill>
              <a:latin typeface="Comic Sans MS" panose="030F0702030302020204" pitchFamily="66" charset="0"/>
            </a:endParaRPr>
          </a:p>
        </p:txBody>
      </p:sp>
      <p:sp>
        <p:nvSpPr>
          <p:cNvPr id="4" name="Oval 3"/>
          <p:cNvSpPr/>
          <p:nvPr/>
        </p:nvSpPr>
        <p:spPr bwMode="auto">
          <a:xfrm>
            <a:off x="6583660" y="4509120"/>
            <a:ext cx="2016224" cy="534412"/>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40998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17</a:t>
            </a:fld>
            <a:endParaRPr lang="en-US" altLang="en-US"/>
          </a:p>
        </p:txBody>
      </p:sp>
      <p:pic>
        <p:nvPicPr>
          <p:cNvPr id="3" name="Picture 2"/>
          <p:cNvPicPr>
            <a:picLocks noChangeAspect="1"/>
          </p:cNvPicPr>
          <p:nvPr/>
        </p:nvPicPr>
        <p:blipFill>
          <a:blip r:embed="rId2"/>
          <a:stretch>
            <a:fillRect/>
          </a:stretch>
        </p:blipFill>
        <p:spPr>
          <a:xfrm>
            <a:off x="1795881" y="1595666"/>
            <a:ext cx="6695238" cy="3666667"/>
          </a:xfrm>
          <a:prstGeom prst="rect">
            <a:avLst/>
          </a:prstGeom>
        </p:spPr>
      </p:pic>
      <p:pic>
        <p:nvPicPr>
          <p:cNvPr id="4" name="Picture 3"/>
          <p:cNvPicPr>
            <a:picLocks noChangeAspect="1"/>
          </p:cNvPicPr>
          <p:nvPr/>
        </p:nvPicPr>
        <p:blipFill>
          <a:blip r:embed="rId3"/>
          <a:stretch>
            <a:fillRect/>
          </a:stretch>
        </p:blipFill>
        <p:spPr>
          <a:xfrm>
            <a:off x="318964" y="233761"/>
            <a:ext cx="9857143" cy="6390476"/>
          </a:xfrm>
          <a:prstGeom prst="rect">
            <a:avLst/>
          </a:prstGeom>
        </p:spPr>
      </p:pic>
      <p:sp>
        <p:nvSpPr>
          <p:cNvPr id="5" name="Oval 4"/>
          <p:cNvSpPr/>
          <p:nvPr/>
        </p:nvSpPr>
        <p:spPr bwMode="auto">
          <a:xfrm>
            <a:off x="2263180" y="641942"/>
            <a:ext cx="3240360" cy="60642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07887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18</a:t>
            </a:fld>
            <a:endParaRPr lang="en-US" altLang="en-US"/>
          </a:p>
        </p:txBody>
      </p:sp>
      <p:pic>
        <p:nvPicPr>
          <p:cNvPr id="3" name="Picture 2"/>
          <p:cNvPicPr>
            <a:picLocks noChangeAspect="1"/>
          </p:cNvPicPr>
          <p:nvPr/>
        </p:nvPicPr>
        <p:blipFill>
          <a:blip r:embed="rId2"/>
          <a:stretch>
            <a:fillRect/>
          </a:stretch>
        </p:blipFill>
        <p:spPr>
          <a:xfrm>
            <a:off x="1111052" y="116632"/>
            <a:ext cx="8959924" cy="6615271"/>
          </a:xfrm>
          <a:prstGeom prst="rect">
            <a:avLst/>
          </a:prstGeom>
        </p:spPr>
      </p:pic>
      <p:sp>
        <p:nvSpPr>
          <p:cNvPr id="4" name="Oval 3"/>
          <p:cNvSpPr/>
          <p:nvPr/>
        </p:nvSpPr>
        <p:spPr bwMode="auto">
          <a:xfrm>
            <a:off x="4711452" y="1484784"/>
            <a:ext cx="3384376" cy="504056"/>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428910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625" y="412750"/>
            <a:ext cx="8715375" cy="1071563"/>
          </a:xfrm>
          <a:noFill/>
        </p:spPr>
        <p:txBody>
          <a:bodyPr/>
          <a:lstStyle/>
          <a:p>
            <a:pPr eaLnBrk="1" hangingPunct="1"/>
            <a:r>
              <a:rPr lang="tr-TR" altLang="en-US" sz="4800" dirty="0" smtClean="0">
                <a:solidFill>
                  <a:srgbClr val="990000"/>
                </a:solidFill>
                <a:latin typeface="Comic Sans MS" panose="030F0702030302020204" pitchFamily="66" charset="0"/>
              </a:rPr>
              <a:t>İçerik</a:t>
            </a:r>
            <a:endParaRPr lang="en-US" altLang="en-US" sz="2800" dirty="0" smtClean="0">
              <a:solidFill>
                <a:srgbClr val="990000"/>
              </a:solidFill>
            </a:endParaRPr>
          </a:p>
        </p:txBody>
      </p:sp>
      <p:sp>
        <p:nvSpPr>
          <p:cNvPr id="71681" name="Rectangle 1"/>
          <p:cNvSpPr>
            <a:spLocks noChangeArrowheads="1"/>
          </p:cNvSpPr>
          <p:nvPr/>
        </p:nvSpPr>
        <p:spPr bwMode="auto">
          <a:xfrm>
            <a:off x="1183060" y="1705803"/>
            <a:ext cx="8539228" cy="4462760"/>
          </a:xfrm>
          <a:prstGeom prst="rect">
            <a:avLst/>
          </a:prstGeom>
          <a:noFill/>
          <a:ln w="9525">
            <a:noFill/>
            <a:miter lim="800000"/>
            <a:headEnd/>
            <a:tailEnd/>
          </a:ln>
          <a:effectLst/>
        </p:spPr>
        <p:txBody>
          <a:bodyPr wrap="square" anchor="ctr">
            <a:spAutoFit/>
          </a:bodyPr>
          <a:lstStyle>
            <a:lvl1pPr marL="342900" indent="-342900"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marL="0" indent="0">
              <a:spcBef>
                <a:spcPct val="20000"/>
              </a:spcBef>
            </a:pPr>
            <a:r>
              <a:rPr lang="tr-TR" altLang="en-US" sz="2000" b="0" dirty="0" smtClean="0">
                <a:solidFill>
                  <a:schemeClr val="accent6">
                    <a:lumMod val="40000"/>
                    <a:lumOff val="60000"/>
                  </a:schemeClr>
                </a:solidFill>
                <a:latin typeface="Comic Sans MS" panose="030F0702030302020204" pitchFamily="66" charset="0"/>
              </a:rPr>
              <a:t>Kurum İç Değerlendirme Raporu (KİDR) Hazırlama Süreci</a:t>
            </a:r>
          </a:p>
          <a:p>
            <a:pPr marL="0" indent="0">
              <a:spcBef>
                <a:spcPct val="20000"/>
              </a:spcBef>
            </a:pPr>
            <a:r>
              <a:rPr lang="tr-TR" altLang="en-US" sz="2000" b="0" dirty="0" smtClean="0">
                <a:solidFill>
                  <a:schemeClr val="accent6">
                    <a:lumMod val="40000"/>
                    <a:lumOff val="60000"/>
                  </a:schemeClr>
                </a:solidFill>
                <a:latin typeface="Comic Sans MS" panose="030F0702030302020204" pitchFamily="66" charset="0"/>
              </a:rPr>
              <a:t>PAÜ planı</a:t>
            </a:r>
          </a:p>
          <a:p>
            <a:pPr marL="0" indent="0">
              <a:spcBef>
                <a:spcPct val="20000"/>
              </a:spcBef>
            </a:pPr>
            <a:r>
              <a:rPr lang="tr-TR" altLang="en-US" sz="2000" b="0" dirty="0" smtClean="0">
                <a:solidFill>
                  <a:schemeClr val="accent6">
                    <a:lumMod val="40000"/>
                    <a:lumOff val="60000"/>
                  </a:schemeClr>
                </a:solidFill>
                <a:latin typeface="Comic Sans MS" panose="030F0702030302020204" pitchFamily="66" charset="0"/>
              </a:rPr>
              <a:t>KİDR-2015 hakkında bilgi</a:t>
            </a:r>
          </a:p>
          <a:p>
            <a:pPr marL="0" indent="0">
              <a:spcBef>
                <a:spcPct val="20000"/>
              </a:spcBef>
            </a:pPr>
            <a:r>
              <a:rPr lang="tr-TR" altLang="en-US" sz="2000" b="0" dirty="0" smtClean="0">
                <a:solidFill>
                  <a:schemeClr val="accent6">
                    <a:lumMod val="40000"/>
                    <a:lumOff val="60000"/>
                  </a:schemeClr>
                </a:solidFill>
                <a:latin typeface="Comic Sans MS" panose="030F0702030302020204" pitchFamily="66" charset="0"/>
              </a:rPr>
              <a:t>Kurum İç Değerlendirme Raporu Hazırlık Kılavuzu</a:t>
            </a:r>
          </a:p>
          <a:p>
            <a:pPr marL="0" indent="0">
              <a:spcBef>
                <a:spcPct val="20000"/>
              </a:spcBef>
            </a:pPr>
            <a:r>
              <a:rPr lang="tr-TR" altLang="en-US" sz="2000" b="0" dirty="0" smtClean="0">
                <a:solidFill>
                  <a:schemeClr val="accent6">
                    <a:lumMod val="40000"/>
                    <a:lumOff val="60000"/>
                  </a:schemeClr>
                </a:solidFill>
                <a:latin typeface="Comic Sans MS" panose="030F0702030302020204" pitchFamily="66" charset="0"/>
              </a:rPr>
              <a:t>Dış Değerlendirme ölçütleri</a:t>
            </a:r>
          </a:p>
          <a:p>
            <a:pPr marL="0" indent="0">
              <a:spcBef>
                <a:spcPct val="20000"/>
              </a:spcBef>
            </a:pPr>
            <a:r>
              <a:rPr lang="tr-TR" altLang="en-US" sz="2000" b="0" dirty="0" smtClean="0">
                <a:solidFill>
                  <a:schemeClr val="accent6">
                    <a:lumMod val="40000"/>
                    <a:lumOff val="60000"/>
                  </a:schemeClr>
                </a:solidFill>
                <a:latin typeface="Comic Sans MS" panose="030F0702030302020204" pitchFamily="66" charset="0"/>
              </a:rPr>
              <a:t>İç değerlendirme soruları ve yanıtlanmaları</a:t>
            </a:r>
          </a:p>
          <a:p>
            <a:pPr marL="0" indent="0">
              <a:spcBef>
                <a:spcPct val="20000"/>
              </a:spcBef>
            </a:pPr>
            <a:r>
              <a:rPr lang="tr-TR" altLang="en-US" sz="2000" b="0" dirty="0" smtClean="0">
                <a:solidFill>
                  <a:schemeClr val="accent6">
                    <a:lumMod val="40000"/>
                    <a:lumOff val="60000"/>
                  </a:schemeClr>
                </a:solidFill>
                <a:latin typeface="Comic Sans MS" panose="030F0702030302020204" pitchFamily="66" charset="0"/>
              </a:rPr>
              <a:t>Yükseköğretim kurumlarında süreçler</a:t>
            </a:r>
          </a:p>
          <a:p>
            <a:pPr marL="0" indent="0">
              <a:spcBef>
                <a:spcPct val="20000"/>
              </a:spcBef>
            </a:pPr>
            <a:r>
              <a:rPr lang="tr-TR" altLang="en-US" sz="2000" b="0" dirty="0" smtClean="0">
                <a:solidFill>
                  <a:schemeClr val="accent6">
                    <a:lumMod val="40000"/>
                    <a:lumOff val="60000"/>
                  </a:schemeClr>
                </a:solidFill>
                <a:latin typeface="Comic Sans MS" panose="030F0702030302020204" pitchFamily="66" charset="0"/>
              </a:rPr>
              <a:t>Süreç iyileştirme yaklaşımı</a:t>
            </a:r>
          </a:p>
          <a:p>
            <a:pPr marL="0" indent="0">
              <a:spcBef>
                <a:spcPct val="20000"/>
              </a:spcBef>
            </a:pPr>
            <a:r>
              <a:rPr lang="tr-TR" altLang="en-US" sz="2000" b="0" dirty="0" smtClean="0">
                <a:solidFill>
                  <a:schemeClr val="accent6">
                    <a:lumMod val="40000"/>
                    <a:lumOff val="60000"/>
                  </a:schemeClr>
                </a:solidFill>
                <a:latin typeface="Comic Sans MS" panose="030F0702030302020204" pitchFamily="66" charset="0"/>
              </a:rPr>
              <a:t>PAÜ Süreç Yönetim Bilgi Sistemi</a:t>
            </a:r>
          </a:p>
          <a:p>
            <a:pPr marL="0" indent="0">
              <a:spcBef>
                <a:spcPct val="20000"/>
              </a:spcBef>
            </a:pPr>
            <a:r>
              <a:rPr lang="tr-TR" altLang="en-US" sz="2000" b="0" dirty="0" smtClean="0">
                <a:solidFill>
                  <a:schemeClr val="accent6">
                    <a:lumMod val="40000"/>
                    <a:lumOff val="60000"/>
                  </a:schemeClr>
                </a:solidFill>
                <a:latin typeface="Comic Sans MS" panose="030F0702030302020204" pitchFamily="66" charset="0"/>
              </a:rPr>
              <a:t>PAÜ Stratejik Yönetimi Bilgi Sistemi </a:t>
            </a:r>
          </a:p>
          <a:p>
            <a:pPr marL="0" indent="0">
              <a:spcBef>
                <a:spcPct val="20000"/>
              </a:spcBef>
            </a:pPr>
            <a:r>
              <a:rPr lang="tr-TR" altLang="en-US" sz="2000" b="0" dirty="0" smtClean="0">
                <a:solidFill>
                  <a:srgbClr val="003399"/>
                </a:solidFill>
                <a:latin typeface="Comic Sans MS" panose="030F0702030302020204" pitchFamily="66" charset="0"/>
              </a:rPr>
              <a:t>Özdeğerlendirme Anketleri (Akademik, İdari, Öğrenci)</a:t>
            </a:r>
          </a:p>
          <a:p>
            <a:pPr marL="0" indent="0">
              <a:spcBef>
                <a:spcPct val="20000"/>
              </a:spcBef>
            </a:pPr>
            <a:endParaRPr lang="tr-TR" altLang="en-US" sz="2000" b="0" dirty="0">
              <a:solidFill>
                <a:srgbClr val="003399"/>
              </a:solidFill>
              <a:latin typeface="Comic Sans MS" panose="030F0702030302020204" pitchFamily="66" charset="0"/>
            </a:endParaRPr>
          </a:p>
        </p:txBody>
      </p:sp>
    </p:spTree>
    <p:extLst>
      <p:ext uri="{BB962C8B-B14F-4D97-AF65-F5344CB8AC3E}">
        <p14:creationId xmlns:p14="http://schemas.microsoft.com/office/powerpoint/2010/main" val="28436871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85750" y="714375"/>
            <a:ext cx="5572125" cy="1500188"/>
          </a:xfrm>
          <a:noFill/>
        </p:spPr>
        <p:txBody>
          <a:bodyPr/>
          <a:lstStyle/>
          <a:p>
            <a:pPr eaLnBrk="1" hangingPunct="1"/>
            <a:r>
              <a:rPr lang="tr-TR" altLang="en-US" sz="4800" smtClean="0">
                <a:solidFill>
                  <a:srgbClr val="990000"/>
                </a:solidFill>
                <a:latin typeface="Comic Sans MS" panose="030F0702030302020204" pitchFamily="66" charset="0"/>
              </a:rPr>
              <a:t>Toplantının Amacı</a:t>
            </a:r>
            <a:endParaRPr lang="en-US" altLang="en-US" sz="2800" smtClean="0">
              <a:solidFill>
                <a:srgbClr val="990000"/>
              </a:solidFill>
            </a:endParaRPr>
          </a:p>
        </p:txBody>
      </p:sp>
      <p:sp>
        <p:nvSpPr>
          <p:cNvPr id="4099" name="3 Dikdörtgen"/>
          <p:cNvSpPr>
            <a:spLocks noChangeArrowheads="1"/>
          </p:cNvSpPr>
          <p:nvPr/>
        </p:nvSpPr>
        <p:spPr bwMode="auto">
          <a:xfrm>
            <a:off x="1143000" y="2690813"/>
            <a:ext cx="8143875" cy="1126462"/>
          </a:xfrm>
          <a:prstGeom prst="rect">
            <a:avLst/>
          </a:prstGeom>
          <a:noFill/>
          <a:ln w="9525">
            <a:noFill/>
            <a:miter lim="800000"/>
            <a:headEnd/>
            <a:tailEnd/>
          </a:ln>
        </p:spPr>
        <p:txBody>
          <a:bodyPr>
            <a:spAutoFit/>
          </a:bodyPr>
          <a:lstStyle/>
          <a:p>
            <a:pPr>
              <a:lnSpc>
                <a:spcPct val="120000"/>
              </a:lnSpc>
              <a:defRPr/>
            </a:pPr>
            <a:r>
              <a:rPr lang="tr-TR" sz="2800" b="0" dirty="0" smtClean="0">
                <a:solidFill>
                  <a:srgbClr val="003399"/>
                </a:solidFill>
                <a:latin typeface="Comic Sans MS" pitchFamily="66" charset="0"/>
              </a:rPr>
              <a:t>Kurum İç Değerlendirme Raporu için hazırlanan iç değerlendirme sorularının yanıtlanması</a:t>
            </a:r>
            <a:endParaRPr lang="tr-TR" sz="2800" b="0" dirty="0">
              <a:solidFill>
                <a:srgbClr val="003399"/>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20</a:t>
            </a:fld>
            <a:endParaRPr lang="en-US" altLang="en-US"/>
          </a:p>
        </p:txBody>
      </p:sp>
      <p:pic>
        <p:nvPicPr>
          <p:cNvPr id="3" name="Picture 2"/>
          <p:cNvPicPr>
            <a:picLocks noChangeAspect="1"/>
          </p:cNvPicPr>
          <p:nvPr/>
        </p:nvPicPr>
        <p:blipFill>
          <a:blip r:embed="rId2"/>
          <a:stretch>
            <a:fillRect/>
          </a:stretch>
        </p:blipFill>
        <p:spPr>
          <a:xfrm>
            <a:off x="2407196" y="1711152"/>
            <a:ext cx="5628120" cy="5112568"/>
          </a:xfrm>
          <a:prstGeom prst="rect">
            <a:avLst/>
          </a:prstGeom>
        </p:spPr>
      </p:pic>
      <p:sp>
        <p:nvSpPr>
          <p:cNvPr id="4" name="Rectangle 2"/>
          <p:cNvSpPr txBox="1">
            <a:spLocks noChangeArrowheads="1"/>
          </p:cNvSpPr>
          <p:nvPr/>
        </p:nvSpPr>
        <p:spPr>
          <a:xfrm>
            <a:off x="428625" y="412751"/>
            <a:ext cx="9395395" cy="856010"/>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4400" b="0" kern="0" dirty="0" smtClean="0">
                <a:solidFill>
                  <a:srgbClr val="990000"/>
                </a:solidFill>
                <a:latin typeface="Comic Sans MS" panose="030F0702030302020204" pitchFamily="66" charset="0"/>
              </a:rPr>
              <a:t>Özdeğerlendirme Anketi-2016</a:t>
            </a:r>
            <a:endParaRPr lang="en-US" altLang="en-US" sz="2400" b="0" kern="0" dirty="0" smtClean="0">
              <a:solidFill>
                <a:srgbClr val="990000"/>
              </a:solidFill>
            </a:endParaRPr>
          </a:p>
        </p:txBody>
      </p:sp>
    </p:spTree>
    <p:extLst>
      <p:ext uri="{BB962C8B-B14F-4D97-AF65-F5344CB8AC3E}">
        <p14:creationId xmlns:p14="http://schemas.microsoft.com/office/powerpoint/2010/main" val="1830779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21</a:t>
            </a:fld>
            <a:endParaRPr lang="en-US" altLang="en-US"/>
          </a:p>
        </p:txBody>
      </p:sp>
      <p:pic>
        <p:nvPicPr>
          <p:cNvPr id="3" name="Picture 2"/>
          <p:cNvPicPr>
            <a:picLocks noChangeAspect="1"/>
          </p:cNvPicPr>
          <p:nvPr/>
        </p:nvPicPr>
        <p:blipFill>
          <a:blip r:embed="rId2"/>
          <a:stretch>
            <a:fillRect/>
          </a:stretch>
        </p:blipFill>
        <p:spPr>
          <a:xfrm>
            <a:off x="3055268" y="1123708"/>
            <a:ext cx="4838191" cy="5717862"/>
          </a:xfrm>
          <a:prstGeom prst="rect">
            <a:avLst/>
          </a:prstGeom>
        </p:spPr>
      </p:pic>
      <p:sp>
        <p:nvSpPr>
          <p:cNvPr id="4" name="Rectangle 2"/>
          <p:cNvSpPr txBox="1">
            <a:spLocks noChangeArrowheads="1"/>
          </p:cNvSpPr>
          <p:nvPr/>
        </p:nvSpPr>
        <p:spPr>
          <a:xfrm>
            <a:off x="462980" y="164218"/>
            <a:ext cx="9395395" cy="856010"/>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3600" b="0" kern="0" dirty="0" smtClean="0">
                <a:solidFill>
                  <a:srgbClr val="990000"/>
                </a:solidFill>
                <a:latin typeface="Comic Sans MS" panose="030F0702030302020204" pitchFamily="66" charset="0"/>
              </a:rPr>
              <a:t>Özdeğerlendirme Anketi-2016</a:t>
            </a:r>
            <a:endParaRPr lang="en-US" altLang="en-US" sz="1800" b="0" kern="0" dirty="0" smtClean="0">
              <a:solidFill>
                <a:srgbClr val="990000"/>
              </a:solidFill>
            </a:endParaRPr>
          </a:p>
        </p:txBody>
      </p:sp>
    </p:spTree>
    <p:extLst>
      <p:ext uri="{BB962C8B-B14F-4D97-AF65-F5344CB8AC3E}">
        <p14:creationId xmlns:p14="http://schemas.microsoft.com/office/powerpoint/2010/main" val="675613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22</a:t>
            </a:fld>
            <a:endParaRPr lang="en-US" altLang="en-US"/>
          </a:p>
        </p:txBody>
      </p:sp>
      <p:pic>
        <p:nvPicPr>
          <p:cNvPr id="9" name="Picture 8"/>
          <p:cNvPicPr>
            <a:picLocks noChangeAspect="1"/>
          </p:cNvPicPr>
          <p:nvPr/>
        </p:nvPicPr>
        <p:blipFill>
          <a:blip r:embed="rId2"/>
          <a:stretch>
            <a:fillRect/>
          </a:stretch>
        </p:blipFill>
        <p:spPr>
          <a:xfrm>
            <a:off x="180280" y="116632"/>
            <a:ext cx="6516460" cy="1368152"/>
          </a:xfrm>
          <a:prstGeom prst="rect">
            <a:avLst/>
          </a:prstGeom>
        </p:spPr>
      </p:pic>
      <p:pic>
        <p:nvPicPr>
          <p:cNvPr id="10" name="Picture 9"/>
          <p:cNvPicPr>
            <a:picLocks noChangeAspect="1"/>
          </p:cNvPicPr>
          <p:nvPr/>
        </p:nvPicPr>
        <p:blipFill>
          <a:blip r:embed="rId3"/>
          <a:stretch>
            <a:fillRect/>
          </a:stretch>
        </p:blipFill>
        <p:spPr>
          <a:xfrm>
            <a:off x="1471092" y="1052736"/>
            <a:ext cx="6264570" cy="1844842"/>
          </a:xfrm>
          <a:prstGeom prst="rect">
            <a:avLst/>
          </a:prstGeom>
        </p:spPr>
      </p:pic>
      <p:pic>
        <p:nvPicPr>
          <p:cNvPr id="11" name="Picture 10"/>
          <p:cNvPicPr>
            <a:picLocks noChangeAspect="1"/>
          </p:cNvPicPr>
          <p:nvPr/>
        </p:nvPicPr>
        <p:blipFill>
          <a:blip r:embed="rId4"/>
          <a:stretch>
            <a:fillRect/>
          </a:stretch>
        </p:blipFill>
        <p:spPr>
          <a:xfrm>
            <a:off x="2371190" y="1916832"/>
            <a:ext cx="6624736" cy="1429273"/>
          </a:xfrm>
          <a:prstGeom prst="rect">
            <a:avLst/>
          </a:prstGeom>
        </p:spPr>
      </p:pic>
      <p:pic>
        <p:nvPicPr>
          <p:cNvPr id="12" name="Picture 11"/>
          <p:cNvPicPr>
            <a:picLocks noChangeAspect="1"/>
          </p:cNvPicPr>
          <p:nvPr/>
        </p:nvPicPr>
        <p:blipFill>
          <a:blip r:embed="rId5"/>
          <a:stretch>
            <a:fillRect/>
          </a:stretch>
        </p:blipFill>
        <p:spPr>
          <a:xfrm>
            <a:off x="2695228" y="3068960"/>
            <a:ext cx="7488832" cy="837334"/>
          </a:xfrm>
          <a:prstGeom prst="rect">
            <a:avLst/>
          </a:prstGeom>
        </p:spPr>
      </p:pic>
      <p:pic>
        <p:nvPicPr>
          <p:cNvPr id="13" name="Picture 12"/>
          <p:cNvPicPr>
            <a:picLocks noChangeAspect="1"/>
          </p:cNvPicPr>
          <p:nvPr/>
        </p:nvPicPr>
        <p:blipFill>
          <a:blip r:embed="rId6"/>
          <a:stretch>
            <a:fillRect/>
          </a:stretch>
        </p:blipFill>
        <p:spPr>
          <a:xfrm>
            <a:off x="3782648" y="3575744"/>
            <a:ext cx="5851732" cy="1437431"/>
          </a:xfrm>
          <a:prstGeom prst="rect">
            <a:avLst/>
          </a:prstGeom>
        </p:spPr>
      </p:pic>
      <p:pic>
        <p:nvPicPr>
          <p:cNvPr id="14" name="Picture 13"/>
          <p:cNvPicPr>
            <a:picLocks noChangeAspect="1"/>
          </p:cNvPicPr>
          <p:nvPr/>
        </p:nvPicPr>
        <p:blipFill>
          <a:blip r:embed="rId7"/>
          <a:stretch>
            <a:fillRect/>
          </a:stretch>
        </p:blipFill>
        <p:spPr>
          <a:xfrm>
            <a:off x="2911252" y="4691416"/>
            <a:ext cx="7296942" cy="1329872"/>
          </a:xfrm>
          <a:prstGeom prst="rect">
            <a:avLst/>
          </a:prstGeom>
        </p:spPr>
      </p:pic>
      <p:pic>
        <p:nvPicPr>
          <p:cNvPr id="15" name="Picture 14"/>
          <p:cNvPicPr>
            <a:picLocks noChangeAspect="1"/>
          </p:cNvPicPr>
          <p:nvPr/>
        </p:nvPicPr>
        <p:blipFill>
          <a:blip r:embed="rId8"/>
          <a:stretch>
            <a:fillRect/>
          </a:stretch>
        </p:blipFill>
        <p:spPr>
          <a:xfrm>
            <a:off x="390971" y="5864906"/>
            <a:ext cx="7365285" cy="948470"/>
          </a:xfrm>
          <a:prstGeom prst="rect">
            <a:avLst/>
          </a:prstGeom>
        </p:spPr>
      </p:pic>
      <p:sp>
        <p:nvSpPr>
          <p:cNvPr id="16" name="Rectangle 2"/>
          <p:cNvSpPr txBox="1">
            <a:spLocks noChangeArrowheads="1"/>
          </p:cNvSpPr>
          <p:nvPr/>
        </p:nvSpPr>
        <p:spPr>
          <a:xfrm>
            <a:off x="2839244" y="-98809"/>
            <a:ext cx="7968994" cy="856010"/>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3200" b="0" kern="0" dirty="0" smtClean="0">
                <a:solidFill>
                  <a:srgbClr val="990000"/>
                </a:solidFill>
                <a:latin typeface="Comic Sans MS" panose="030F0702030302020204" pitchFamily="66" charset="0"/>
              </a:rPr>
              <a:t>Özdeğerlendirme Anketi-2016</a:t>
            </a:r>
            <a:endParaRPr lang="en-US" altLang="en-US" sz="1600" b="0" kern="0" dirty="0" smtClean="0">
              <a:solidFill>
                <a:srgbClr val="990000"/>
              </a:solidFill>
            </a:endParaRPr>
          </a:p>
        </p:txBody>
      </p:sp>
    </p:spTree>
    <p:extLst>
      <p:ext uri="{BB962C8B-B14F-4D97-AF65-F5344CB8AC3E}">
        <p14:creationId xmlns:p14="http://schemas.microsoft.com/office/powerpoint/2010/main" val="629544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23</a:t>
            </a:fld>
            <a:endParaRPr lang="en-US" altLang="en-US"/>
          </a:p>
        </p:txBody>
      </p:sp>
      <p:pic>
        <p:nvPicPr>
          <p:cNvPr id="3" name="Picture 2"/>
          <p:cNvPicPr>
            <a:picLocks noChangeAspect="1"/>
          </p:cNvPicPr>
          <p:nvPr/>
        </p:nvPicPr>
        <p:blipFill>
          <a:blip r:embed="rId2"/>
          <a:stretch>
            <a:fillRect/>
          </a:stretch>
        </p:blipFill>
        <p:spPr>
          <a:xfrm>
            <a:off x="2850203" y="-84052"/>
            <a:ext cx="7045825" cy="2204864"/>
          </a:xfrm>
          <a:prstGeom prst="rect">
            <a:avLst/>
          </a:prstGeom>
        </p:spPr>
      </p:pic>
      <p:pic>
        <p:nvPicPr>
          <p:cNvPr id="4" name="Picture 3"/>
          <p:cNvPicPr>
            <a:picLocks noChangeAspect="1"/>
          </p:cNvPicPr>
          <p:nvPr/>
        </p:nvPicPr>
        <p:blipFill>
          <a:blip r:embed="rId3"/>
          <a:stretch>
            <a:fillRect/>
          </a:stretch>
        </p:blipFill>
        <p:spPr>
          <a:xfrm>
            <a:off x="3060253" y="1988840"/>
            <a:ext cx="6788575" cy="2088232"/>
          </a:xfrm>
          <a:prstGeom prst="rect">
            <a:avLst/>
          </a:prstGeom>
        </p:spPr>
      </p:pic>
      <p:pic>
        <p:nvPicPr>
          <p:cNvPr id="5" name="Picture 4"/>
          <p:cNvPicPr>
            <a:picLocks noChangeAspect="1"/>
          </p:cNvPicPr>
          <p:nvPr/>
        </p:nvPicPr>
        <p:blipFill>
          <a:blip r:embed="rId4"/>
          <a:stretch>
            <a:fillRect/>
          </a:stretch>
        </p:blipFill>
        <p:spPr>
          <a:xfrm>
            <a:off x="3348285" y="3907130"/>
            <a:ext cx="6408712" cy="2796883"/>
          </a:xfrm>
          <a:prstGeom prst="rect">
            <a:avLst/>
          </a:prstGeom>
        </p:spPr>
      </p:pic>
      <p:sp>
        <p:nvSpPr>
          <p:cNvPr id="6" name="Rectangle 2"/>
          <p:cNvSpPr txBox="1">
            <a:spLocks noChangeArrowheads="1"/>
          </p:cNvSpPr>
          <p:nvPr/>
        </p:nvSpPr>
        <p:spPr>
          <a:xfrm>
            <a:off x="11866" y="332656"/>
            <a:ext cx="3128250" cy="856010"/>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algn="l" eaLnBrk="1" hangingPunct="1"/>
            <a:r>
              <a:rPr lang="tr-TR" altLang="en-US" sz="2800" b="0" kern="0" dirty="0" smtClean="0">
                <a:solidFill>
                  <a:srgbClr val="990000"/>
                </a:solidFill>
                <a:latin typeface="Comic Sans MS" panose="030F0702030302020204" pitchFamily="66" charset="0"/>
              </a:rPr>
              <a:t>Özdeğerlendirme Anketi-2016</a:t>
            </a:r>
            <a:endParaRPr lang="en-US" altLang="en-US" sz="1400" b="0" kern="0" dirty="0" smtClean="0">
              <a:solidFill>
                <a:srgbClr val="990000"/>
              </a:solidFill>
            </a:endParaRPr>
          </a:p>
        </p:txBody>
      </p:sp>
    </p:spTree>
    <p:extLst>
      <p:ext uri="{BB962C8B-B14F-4D97-AF65-F5344CB8AC3E}">
        <p14:creationId xmlns:p14="http://schemas.microsoft.com/office/powerpoint/2010/main" val="1462317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24</a:t>
            </a:fld>
            <a:endParaRPr lang="en-US" altLang="en-US"/>
          </a:p>
        </p:txBody>
      </p:sp>
      <p:pic>
        <p:nvPicPr>
          <p:cNvPr id="3" name="Picture 2"/>
          <p:cNvPicPr>
            <a:picLocks noChangeAspect="1"/>
          </p:cNvPicPr>
          <p:nvPr/>
        </p:nvPicPr>
        <p:blipFill>
          <a:blip r:embed="rId2"/>
          <a:stretch>
            <a:fillRect/>
          </a:stretch>
        </p:blipFill>
        <p:spPr>
          <a:xfrm>
            <a:off x="281022" y="116632"/>
            <a:ext cx="4286148" cy="3240360"/>
          </a:xfrm>
          <a:prstGeom prst="rect">
            <a:avLst/>
          </a:prstGeom>
        </p:spPr>
      </p:pic>
      <p:pic>
        <p:nvPicPr>
          <p:cNvPr id="4" name="Picture 3"/>
          <p:cNvPicPr>
            <a:picLocks noChangeAspect="1"/>
          </p:cNvPicPr>
          <p:nvPr/>
        </p:nvPicPr>
        <p:blipFill>
          <a:blip r:embed="rId3"/>
          <a:stretch>
            <a:fillRect/>
          </a:stretch>
        </p:blipFill>
        <p:spPr>
          <a:xfrm>
            <a:off x="4948274" y="1556792"/>
            <a:ext cx="4737111" cy="3528392"/>
          </a:xfrm>
          <a:prstGeom prst="rect">
            <a:avLst/>
          </a:prstGeom>
        </p:spPr>
      </p:pic>
      <p:pic>
        <p:nvPicPr>
          <p:cNvPr id="5" name="Picture 4"/>
          <p:cNvPicPr>
            <a:picLocks noChangeAspect="1"/>
          </p:cNvPicPr>
          <p:nvPr/>
        </p:nvPicPr>
        <p:blipFill>
          <a:blip r:embed="rId4"/>
          <a:stretch>
            <a:fillRect/>
          </a:stretch>
        </p:blipFill>
        <p:spPr>
          <a:xfrm>
            <a:off x="281022" y="3436875"/>
            <a:ext cx="4248472" cy="3299976"/>
          </a:xfrm>
          <a:prstGeom prst="rect">
            <a:avLst/>
          </a:prstGeom>
        </p:spPr>
      </p:pic>
      <p:sp>
        <p:nvSpPr>
          <p:cNvPr id="6" name="Rectangle 2"/>
          <p:cNvSpPr txBox="1">
            <a:spLocks noChangeArrowheads="1"/>
          </p:cNvSpPr>
          <p:nvPr/>
        </p:nvSpPr>
        <p:spPr>
          <a:xfrm>
            <a:off x="4994499" y="188640"/>
            <a:ext cx="4752528" cy="856010"/>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3200" b="0" kern="0" dirty="0" smtClean="0">
                <a:solidFill>
                  <a:srgbClr val="990000"/>
                </a:solidFill>
                <a:latin typeface="Comic Sans MS" panose="030F0702030302020204" pitchFamily="66" charset="0"/>
              </a:rPr>
              <a:t>Özdeğerlendirme Anketi-2016</a:t>
            </a:r>
            <a:endParaRPr lang="en-US" altLang="en-US" sz="1600" b="0" kern="0" dirty="0" smtClean="0">
              <a:solidFill>
                <a:srgbClr val="990000"/>
              </a:solidFill>
            </a:endParaRPr>
          </a:p>
        </p:txBody>
      </p:sp>
    </p:spTree>
    <p:extLst>
      <p:ext uri="{BB962C8B-B14F-4D97-AF65-F5344CB8AC3E}">
        <p14:creationId xmlns:p14="http://schemas.microsoft.com/office/powerpoint/2010/main" val="4083687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25</a:t>
            </a:fld>
            <a:endParaRPr lang="en-US" altLang="en-US"/>
          </a:p>
        </p:txBody>
      </p:sp>
      <p:sp>
        <p:nvSpPr>
          <p:cNvPr id="6" name="Rectangle 2"/>
          <p:cNvSpPr txBox="1">
            <a:spLocks noChangeArrowheads="1"/>
          </p:cNvSpPr>
          <p:nvPr/>
        </p:nvSpPr>
        <p:spPr>
          <a:xfrm>
            <a:off x="429468" y="300695"/>
            <a:ext cx="9356055" cy="856010"/>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3600" b="0" kern="0" dirty="0" smtClean="0">
                <a:solidFill>
                  <a:srgbClr val="990000"/>
                </a:solidFill>
                <a:latin typeface="Comic Sans MS" panose="030F0702030302020204" pitchFamily="66" charset="0"/>
              </a:rPr>
              <a:t>Özdeğerlendirme Anketi-2016</a:t>
            </a:r>
            <a:endParaRPr lang="en-US" altLang="en-US" sz="1800" b="0" kern="0" dirty="0" smtClean="0">
              <a:solidFill>
                <a:srgbClr val="990000"/>
              </a:solidFill>
            </a:endParaRPr>
          </a:p>
        </p:txBody>
      </p:sp>
      <p:sp>
        <p:nvSpPr>
          <p:cNvPr id="7" name="Rectangle 6"/>
          <p:cNvSpPr/>
          <p:nvPr/>
        </p:nvSpPr>
        <p:spPr>
          <a:xfrm>
            <a:off x="1327076" y="1268760"/>
            <a:ext cx="6912768" cy="369332"/>
          </a:xfrm>
          <a:prstGeom prst="rect">
            <a:avLst/>
          </a:prstGeom>
        </p:spPr>
        <p:txBody>
          <a:bodyPr wrap="square">
            <a:spAutoFit/>
          </a:bodyPr>
          <a:lstStyle/>
          <a:p>
            <a:r>
              <a:rPr lang="en-US" dirty="0" err="1">
                <a:latin typeface="Times New Roman" panose="02020603050405020304" pitchFamily="18" charset="0"/>
                <a:ea typeface="Calibri" panose="020F0502020204030204" pitchFamily="34" charset="0"/>
              </a:rPr>
              <a:t>Öğrenciler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için</a:t>
            </a:r>
            <a:r>
              <a:rPr lang="en-US" dirty="0">
                <a:latin typeface="Times New Roman" panose="02020603050405020304" pitchFamily="18" charset="0"/>
                <a:ea typeface="Calibri" panose="020F0502020204030204" pitchFamily="34" charset="0"/>
              </a:rPr>
              <a:t>: </a:t>
            </a:r>
            <a:r>
              <a:rPr lang="en-US" u="sng" dirty="0">
                <a:solidFill>
                  <a:srgbClr val="0000FF"/>
                </a:solidFill>
                <a:latin typeface="Times New Roman" panose="02020603050405020304" pitchFamily="18" charset="0"/>
                <a:ea typeface="Calibri" panose="020F0502020204030204" pitchFamily="34" charset="0"/>
                <a:hlinkClick r:id="rId2"/>
              </a:rPr>
              <a:t>https://goo.gl/forms/9Ev5O6dSwmuibCkG2</a:t>
            </a:r>
            <a:endParaRPr lang="en-US" dirty="0"/>
          </a:p>
        </p:txBody>
      </p:sp>
      <p:sp>
        <p:nvSpPr>
          <p:cNvPr id="8" name="Rectangle 7"/>
          <p:cNvSpPr/>
          <p:nvPr/>
        </p:nvSpPr>
        <p:spPr>
          <a:xfrm>
            <a:off x="1327076" y="1862202"/>
            <a:ext cx="7560840" cy="523220"/>
          </a:xfrm>
          <a:prstGeom prst="rect">
            <a:avLst/>
          </a:prstGeom>
        </p:spPr>
        <p:txBody>
          <a:bodyPr wrap="square">
            <a:spAutoFit/>
          </a:bodyPr>
          <a:lstStyle/>
          <a:p>
            <a:pPr marL="0" marR="0"/>
            <a:r>
              <a:rPr lang="en-US" dirty="0" err="1">
                <a:latin typeface="Times New Roman" panose="02020603050405020304" pitchFamily="18" charset="0"/>
                <a:ea typeface="Calibri" panose="020F0502020204030204" pitchFamily="34" charset="0"/>
              </a:rPr>
              <a:t>Akademik</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Personel</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için</a:t>
            </a:r>
            <a:r>
              <a:rPr lang="en-US" dirty="0">
                <a:latin typeface="Times New Roman" panose="02020603050405020304" pitchFamily="18" charset="0"/>
                <a:ea typeface="Calibri" panose="020F0502020204030204" pitchFamily="34" charset="0"/>
              </a:rPr>
              <a:t>: </a:t>
            </a:r>
            <a:r>
              <a:rPr lang="en-US" u="sng" dirty="0">
                <a:solidFill>
                  <a:srgbClr val="0000FF"/>
                </a:solidFill>
                <a:latin typeface="Times New Roman" panose="02020603050405020304" pitchFamily="18" charset="0"/>
                <a:ea typeface="Calibri" panose="020F0502020204030204" pitchFamily="34" charset="0"/>
                <a:hlinkClick r:id="rId3"/>
              </a:rPr>
              <a:t>https://goo.gl/forms/YDSQDwLrQPbDpDb93</a:t>
            </a:r>
            <a:endParaRPr lang="en-US" sz="2800" dirty="0">
              <a:effectLst/>
              <a:latin typeface="Times New Roman" panose="02020603050405020304" pitchFamily="18" charset="0"/>
              <a:ea typeface="Calibri" panose="020F0502020204030204" pitchFamily="34" charset="0"/>
            </a:endParaRPr>
          </a:p>
        </p:txBody>
      </p:sp>
      <p:sp>
        <p:nvSpPr>
          <p:cNvPr id="9" name="Rectangle 8"/>
          <p:cNvSpPr/>
          <p:nvPr/>
        </p:nvSpPr>
        <p:spPr>
          <a:xfrm>
            <a:off x="1327076" y="2624339"/>
            <a:ext cx="6676206" cy="523220"/>
          </a:xfrm>
          <a:prstGeom prst="rect">
            <a:avLst/>
          </a:prstGeom>
        </p:spPr>
        <p:txBody>
          <a:bodyPr wrap="square">
            <a:spAutoFit/>
          </a:bodyPr>
          <a:lstStyle/>
          <a:p>
            <a:pPr marL="0" marR="0"/>
            <a:r>
              <a:rPr lang="en-US">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İdari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Personel</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için</a:t>
            </a:r>
            <a:r>
              <a:rPr lang="en-US" dirty="0">
                <a:latin typeface="Times New Roman" panose="02020603050405020304" pitchFamily="18" charset="0"/>
                <a:ea typeface="Calibri" panose="020F0502020204030204" pitchFamily="34" charset="0"/>
              </a:rPr>
              <a:t>: </a:t>
            </a:r>
            <a:r>
              <a:rPr lang="en-US" u="sng" dirty="0">
                <a:solidFill>
                  <a:srgbClr val="0000FF"/>
                </a:solidFill>
                <a:latin typeface="Times New Roman" panose="02020603050405020304" pitchFamily="18" charset="0"/>
                <a:ea typeface="Calibri" panose="020F0502020204030204" pitchFamily="34" charset="0"/>
                <a:hlinkClick r:id="rId4"/>
              </a:rPr>
              <a:t>https://goo.gl/forms/nPMdhHfRWXKydyd93</a:t>
            </a:r>
            <a:endParaRPr lang="en-US" sz="2800" dirty="0">
              <a:effectLst/>
              <a:latin typeface="Times New Roman" panose="02020603050405020304" pitchFamily="18" charset="0"/>
              <a:ea typeface="Calibri" panose="020F0502020204030204" pitchFamily="34" charset="0"/>
            </a:endParaRPr>
          </a:p>
        </p:txBody>
      </p:sp>
      <p:pic>
        <p:nvPicPr>
          <p:cNvPr id="10" name="Picture 9"/>
          <p:cNvPicPr>
            <a:picLocks noChangeAspect="1"/>
          </p:cNvPicPr>
          <p:nvPr/>
        </p:nvPicPr>
        <p:blipFill>
          <a:blip r:embed="rId5"/>
          <a:stretch>
            <a:fillRect/>
          </a:stretch>
        </p:blipFill>
        <p:spPr>
          <a:xfrm>
            <a:off x="1573607" y="3739033"/>
            <a:ext cx="7674349" cy="2737967"/>
          </a:xfrm>
          <a:prstGeom prst="rect">
            <a:avLst/>
          </a:prstGeom>
        </p:spPr>
      </p:pic>
    </p:spTree>
    <p:extLst>
      <p:ext uri="{BB962C8B-B14F-4D97-AF65-F5344CB8AC3E}">
        <p14:creationId xmlns:p14="http://schemas.microsoft.com/office/powerpoint/2010/main" val="1667446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625" y="412750"/>
            <a:ext cx="8715375" cy="1071563"/>
          </a:xfrm>
          <a:noFill/>
        </p:spPr>
        <p:txBody>
          <a:bodyPr/>
          <a:lstStyle/>
          <a:p>
            <a:pPr eaLnBrk="1" hangingPunct="1"/>
            <a:r>
              <a:rPr lang="tr-TR" altLang="en-US" sz="4800" dirty="0" smtClean="0">
                <a:solidFill>
                  <a:srgbClr val="990000"/>
                </a:solidFill>
                <a:latin typeface="Comic Sans MS" panose="030F0702030302020204" pitchFamily="66" charset="0"/>
              </a:rPr>
              <a:t>Plan</a:t>
            </a:r>
          </a:p>
        </p:txBody>
      </p:sp>
      <p:sp>
        <p:nvSpPr>
          <p:cNvPr id="71681" name="Rectangle 1"/>
          <p:cNvSpPr>
            <a:spLocks noChangeArrowheads="1"/>
          </p:cNvSpPr>
          <p:nvPr/>
        </p:nvSpPr>
        <p:spPr bwMode="auto">
          <a:xfrm>
            <a:off x="1183060" y="1222535"/>
            <a:ext cx="8971276" cy="5583067"/>
          </a:xfrm>
          <a:prstGeom prst="rect">
            <a:avLst/>
          </a:prstGeom>
          <a:noFill/>
          <a:ln w="9525">
            <a:noFill/>
            <a:miter lim="800000"/>
            <a:headEnd/>
            <a:tailEnd/>
          </a:ln>
          <a:effectLst/>
        </p:spPr>
        <p:txBody>
          <a:bodyPr wrap="square" anchor="ctr">
            <a:spAutoFit/>
          </a:bodyPr>
          <a:lstStyle>
            <a:lvl1pPr marL="342900" indent="-342900"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marL="0" indent="0">
              <a:spcBef>
                <a:spcPct val="20000"/>
              </a:spcBef>
            </a:pPr>
            <a:r>
              <a:rPr lang="tr-TR" altLang="en-US" sz="2000" b="0" dirty="0" smtClean="0">
                <a:solidFill>
                  <a:srgbClr val="003399"/>
                </a:solidFill>
                <a:latin typeface="Comic Sans MS" panose="030F0702030302020204" pitchFamily="66" charset="0"/>
              </a:rPr>
              <a:t>Gerçekleştirilenler:</a:t>
            </a:r>
          </a:p>
          <a:p>
            <a:pPr marL="0" indent="0">
              <a:spcBef>
                <a:spcPct val="20000"/>
              </a:spcBef>
            </a:pPr>
            <a:r>
              <a:rPr lang="tr-TR" altLang="en-US" sz="2000" b="0" dirty="0" smtClean="0">
                <a:solidFill>
                  <a:srgbClr val="003399"/>
                </a:solidFill>
                <a:latin typeface="Comic Sans MS" panose="030F0702030302020204" pitchFamily="66" charset="0"/>
              </a:rPr>
              <a:t>16 Şubat 2017 – 10 Mart 2017</a:t>
            </a:r>
          </a:p>
          <a:p>
            <a:pPr lvl="1" indent="-342900">
              <a:spcBef>
                <a:spcPct val="20000"/>
              </a:spcBef>
              <a:buFont typeface="Arial" panose="020B0604020202020204" pitchFamily="34" charset="0"/>
              <a:buChar char="•"/>
            </a:pPr>
            <a:r>
              <a:rPr lang="tr-TR" altLang="en-US" sz="2000" b="0" dirty="0" smtClean="0">
                <a:solidFill>
                  <a:srgbClr val="003399"/>
                </a:solidFill>
                <a:latin typeface="Comic Sans MS" panose="030F0702030302020204" pitchFamily="66" charset="0"/>
              </a:rPr>
              <a:t>İç Değerlendirme soruları hazırlandı </a:t>
            </a:r>
          </a:p>
          <a:p>
            <a:pPr lvl="1" indent="-342900">
              <a:spcBef>
                <a:spcPct val="20000"/>
              </a:spcBef>
              <a:buFont typeface="Arial" panose="020B0604020202020204" pitchFamily="34" charset="0"/>
              <a:buChar char="•"/>
            </a:pPr>
            <a:r>
              <a:rPr lang="tr-TR" altLang="en-US" sz="2000" b="0" dirty="0" smtClean="0">
                <a:solidFill>
                  <a:srgbClr val="003399"/>
                </a:solidFill>
                <a:latin typeface="Comic Sans MS" panose="030F0702030302020204" pitchFamily="66" charset="0"/>
              </a:rPr>
              <a:t>Sorular elektronik ortamda yanıtlanabilir hale getirildi.</a:t>
            </a:r>
          </a:p>
          <a:p>
            <a:pPr lvl="1" indent="-342900">
              <a:spcBef>
                <a:spcPct val="20000"/>
              </a:spcBef>
              <a:buFont typeface="Arial" panose="020B0604020202020204" pitchFamily="34" charset="0"/>
              <a:buChar char="•"/>
            </a:pPr>
            <a:r>
              <a:rPr lang="tr-TR" altLang="en-US" sz="2000" b="0" dirty="0" smtClean="0">
                <a:solidFill>
                  <a:srgbClr val="003399"/>
                </a:solidFill>
                <a:latin typeface="Comic Sans MS" panose="030F0702030302020204" pitchFamily="66" charset="0"/>
              </a:rPr>
              <a:t>İlgili birimlere iletildi.</a:t>
            </a:r>
          </a:p>
          <a:p>
            <a:pPr marL="0" indent="0">
              <a:spcBef>
                <a:spcPct val="20000"/>
              </a:spcBef>
            </a:pPr>
            <a:r>
              <a:rPr lang="tr-TR" altLang="en-US" sz="2000" b="0" dirty="0" smtClean="0">
                <a:solidFill>
                  <a:srgbClr val="003399"/>
                </a:solidFill>
                <a:latin typeface="Comic Sans MS" panose="030F0702030302020204" pitchFamily="66" charset="0"/>
              </a:rPr>
              <a:t>Planlananlar:</a:t>
            </a:r>
          </a:p>
          <a:p>
            <a:pPr lvl="1" indent="-342900">
              <a:spcBef>
                <a:spcPct val="20000"/>
              </a:spcBef>
              <a:buFont typeface="Arial" panose="020B0604020202020204" pitchFamily="34" charset="0"/>
              <a:buChar char="•"/>
            </a:pPr>
            <a:r>
              <a:rPr lang="tr-TR" altLang="en-US" sz="2000" b="0" dirty="0" smtClean="0">
                <a:solidFill>
                  <a:srgbClr val="003399"/>
                </a:solidFill>
                <a:latin typeface="Comic Sans MS" panose="030F0702030302020204" pitchFamily="66" charset="0"/>
              </a:rPr>
              <a:t>Bilgilendirme toplantısı (10 Mart 2017)</a:t>
            </a:r>
          </a:p>
          <a:p>
            <a:pPr lvl="1" indent="-342900">
              <a:spcBef>
                <a:spcPct val="20000"/>
              </a:spcBef>
              <a:buFont typeface="Arial" panose="020B0604020202020204" pitchFamily="34" charset="0"/>
              <a:buChar char="•"/>
            </a:pPr>
            <a:r>
              <a:rPr lang="tr-TR" altLang="en-US" sz="2400" b="0" dirty="0" smtClean="0">
                <a:solidFill>
                  <a:srgbClr val="C00000"/>
                </a:solidFill>
                <a:latin typeface="Comic Sans MS" panose="030F0702030302020204" pitchFamily="66" charset="0"/>
              </a:rPr>
              <a:t>Soruların birimler tarafından son yanıtlanma tarihi (20 Mart 2017)</a:t>
            </a:r>
          </a:p>
          <a:p>
            <a:pPr lvl="1" indent="-342900">
              <a:spcBef>
                <a:spcPct val="20000"/>
              </a:spcBef>
              <a:buFont typeface="Arial" panose="020B0604020202020204" pitchFamily="34" charset="0"/>
              <a:buChar char="•"/>
            </a:pPr>
            <a:r>
              <a:rPr lang="tr-TR" altLang="en-US" sz="2000" b="0" dirty="0" smtClean="0">
                <a:solidFill>
                  <a:srgbClr val="003399"/>
                </a:solidFill>
                <a:latin typeface="Comic Sans MS" panose="030F0702030302020204" pitchFamily="66" charset="0"/>
              </a:rPr>
              <a:t>Yanıtların Kalite Komisyonu ve KAVDEM YK üyeleri tarafından derlenmesi (20 Mart 2017-30 Mart 2017)</a:t>
            </a:r>
          </a:p>
          <a:p>
            <a:pPr lvl="1" indent="-342900">
              <a:spcBef>
                <a:spcPct val="20000"/>
              </a:spcBef>
              <a:buFont typeface="Arial" panose="020B0604020202020204" pitchFamily="34" charset="0"/>
              <a:buChar char="•"/>
            </a:pPr>
            <a:r>
              <a:rPr lang="tr-TR" altLang="en-US" sz="2000" b="0" dirty="0" smtClean="0">
                <a:solidFill>
                  <a:srgbClr val="003399"/>
                </a:solidFill>
                <a:latin typeface="Comic Sans MS" panose="030F0702030302020204" pitchFamily="66" charset="0"/>
              </a:rPr>
              <a:t>Rapor taslağının yazılması (30 Mart 2017 – 15 Nisan 2017)</a:t>
            </a:r>
          </a:p>
          <a:p>
            <a:pPr lvl="1" indent="-342900">
              <a:spcBef>
                <a:spcPct val="20000"/>
              </a:spcBef>
              <a:buFont typeface="Arial" panose="020B0604020202020204" pitchFamily="34" charset="0"/>
              <a:buChar char="•"/>
            </a:pPr>
            <a:r>
              <a:rPr lang="tr-TR" altLang="en-US" sz="2000" b="0" dirty="0" smtClean="0">
                <a:solidFill>
                  <a:srgbClr val="003399"/>
                </a:solidFill>
                <a:latin typeface="Comic Sans MS" panose="030F0702030302020204" pitchFamily="66" charset="0"/>
              </a:rPr>
              <a:t>Taslağın Rektör onayına sunulması (15 Nisan 2017)</a:t>
            </a:r>
          </a:p>
          <a:p>
            <a:pPr>
              <a:spcBef>
                <a:spcPct val="20000"/>
              </a:spcBef>
              <a:buFont typeface="Arial" panose="020B0604020202020204" pitchFamily="34" charset="0"/>
              <a:buChar char="•"/>
            </a:pPr>
            <a:r>
              <a:rPr lang="tr-TR" altLang="en-US" sz="2000" b="0" dirty="0" smtClean="0">
                <a:solidFill>
                  <a:srgbClr val="003399"/>
                </a:solidFill>
                <a:latin typeface="Comic Sans MS" panose="030F0702030302020204" pitchFamily="66" charset="0"/>
              </a:rPr>
              <a:t>Özdeğerlendirme anketlerinin uygulanması</a:t>
            </a:r>
          </a:p>
          <a:p>
            <a:pPr marL="0" indent="0">
              <a:spcBef>
                <a:spcPct val="20000"/>
              </a:spcBef>
            </a:pPr>
            <a:endParaRPr lang="tr-TR" altLang="en-US" sz="2000" b="0" dirty="0">
              <a:solidFill>
                <a:srgbClr val="003399"/>
              </a:solidFill>
              <a:latin typeface="Comic Sans MS" panose="030F0702030302020204" pitchFamily="66" charset="0"/>
            </a:endParaRPr>
          </a:p>
        </p:txBody>
      </p:sp>
    </p:spTree>
    <p:extLst>
      <p:ext uri="{BB962C8B-B14F-4D97-AF65-F5344CB8AC3E}">
        <p14:creationId xmlns:p14="http://schemas.microsoft.com/office/powerpoint/2010/main" val="31339598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27</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632948234"/>
              </p:ext>
            </p:extLst>
          </p:nvPr>
        </p:nvGraphicFramePr>
        <p:xfrm>
          <a:off x="2407196" y="188640"/>
          <a:ext cx="7682756" cy="6392544"/>
        </p:xfrm>
        <a:graphic>
          <a:graphicData uri="http://schemas.openxmlformats.org/drawingml/2006/table">
            <a:tbl>
              <a:tblPr>
                <a:tableStyleId>{5C22544A-7EE6-4342-B048-85BDC9FD1C3A}</a:tableStyleId>
              </a:tblPr>
              <a:tblGrid>
                <a:gridCol w="3012876">
                  <a:extLst>
                    <a:ext uri="{9D8B030D-6E8A-4147-A177-3AD203B41FA5}">
                      <a16:colId xmlns:a16="http://schemas.microsoft.com/office/drawing/2014/main" val="3702340141"/>
                    </a:ext>
                  </a:extLst>
                </a:gridCol>
                <a:gridCol w="2016224">
                  <a:extLst>
                    <a:ext uri="{9D8B030D-6E8A-4147-A177-3AD203B41FA5}">
                      <a16:colId xmlns:a16="http://schemas.microsoft.com/office/drawing/2014/main" val="151536689"/>
                    </a:ext>
                  </a:extLst>
                </a:gridCol>
                <a:gridCol w="792088">
                  <a:extLst>
                    <a:ext uri="{9D8B030D-6E8A-4147-A177-3AD203B41FA5}">
                      <a16:colId xmlns:a16="http://schemas.microsoft.com/office/drawing/2014/main" val="542311364"/>
                    </a:ext>
                  </a:extLst>
                </a:gridCol>
                <a:gridCol w="864096">
                  <a:extLst>
                    <a:ext uri="{9D8B030D-6E8A-4147-A177-3AD203B41FA5}">
                      <a16:colId xmlns:a16="http://schemas.microsoft.com/office/drawing/2014/main" val="147835561"/>
                    </a:ext>
                  </a:extLst>
                </a:gridCol>
                <a:gridCol w="997472">
                  <a:extLst>
                    <a:ext uri="{9D8B030D-6E8A-4147-A177-3AD203B41FA5}">
                      <a16:colId xmlns:a16="http://schemas.microsoft.com/office/drawing/2014/main" val="3819478196"/>
                    </a:ext>
                  </a:extLst>
                </a:gridCol>
              </a:tblGrid>
              <a:tr h="258272">
                <a:tc>
                  <a:txBody>
                    <a:bodyPr/>
                    <a:lstStyle/>
                    <a:p>
                      <a:pPr algn="l" fontAlgn="b"/>
                      <a:r>
                        <a:rPr lang="en-US" sz="1000" b="1" u="none" strike="noStrike" dirty="0">
                          <a:effectLst/>
                        </a:rPr>
                        <a:t>İÇ DEĞERLENDİRME RAPORU-2017  </a:t>
                      </a:r>
                      <a:r>
                        <a:rPr lang="en-US" sz="1000" b="1" u="none" strike="noStrike" dirty="0" err="1">
                          <a:effectLst/>
                        </a:rPr>
                        <a:t>Hazırlıkları</a:t>
                      </a:r>
                      <a:r>
                        <a:rPr lang="en-US" sz="1000" b="1" u="none" strike="noStrike" dirty="0">
                          <a:effectLst/>
                        </a:rPr>
                        <a:t> </a:t>
                      </a:r>
                      <a:endParaRPr lang="en-US" sz="1000" b="1" i="0" u="none" strike="noStrike" dirty="0">
                        <a:solidFill>
                          <a:srgbClr val="000000"/>
                        </a:solidFill>
                        <a:effectLst/>
                        <a:latin typeface="Times New Roman" panose="02020603050405020304" pitchFamily="18"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46292075"/>
                  </a:ext>
                </a:extLst>
              </a:tr>
              <a:tr h="331862">
                <a:tc>
                  <a:txBody>
                    <a:bodyPr/>
                    <a:lstStyle/>
                    <a:p>
                      <a:pPr algn="l" fontAlgn="b"/>
                      <a:r>
                        <a:rPr lang="en-US" sz="1000" b="1" u="none" strike="noStrike">
                          <a:effectLst/>
                        </a:rPr>
                        <a:t>Maddeler</a:t>
                      </a:r>
                      <a:endParaRPr lang="en-US" sz="1000" b="1" i="0" u="none" strike="noStrike">
                        <a:solidFill>
                          <a:srgbClr val="000000"/>
                        </a:solidFill>
                        <a:effectLst/>
                        <a:latin typeface="Times New Roman" panose="02020603050405020304" pitchFamily="18" charset="0"/>
                      </a:endParaRPr>
                    </a:p>
                  </a:txBody>
                  <a:tcPr marL="5336" marR="5336" marT="5336" marB="0" anchor="b"/>
                </a:tc>
                <a:tc>
                  <a:txBody>
                    <a:bodyPr/>
                    <a:lstStyle/>
                    <a:p>
                      <a:pPr algn="l" fontAlgn="b"/>
                      <a:r>
                        <a:rPr lang="en-US" sz="900" b="1" u="none" strike="noStrike" dirty="0" err="1">
                          <a:effectLst/>
                        </a:rPr>
                        <a:t>Görev</a:t>
                      </a:r>
                      <a:r>
                        <a:rPr lang="en-US" sz="900" b="1" u="none" strike="noStrike" dirty="0">
                          <a:effectLst/>
                        </a:rPr>
                        <a:t> </a:t>
                      </a:r>
                      <a:r>
                        <a:rPr lang="en-US" sz="900" b="1" u="none" strike="noStrike" dirty="0" err="1">
                          <a:effectLst/>
                        </a:rPr>
                        <a:t>dağılımı</a:t>
                      </a:r>
                      <a:endParaRPr lang="en-US" sz="900" b="1" i="0" u="none" strike="noStrike" dirty="0">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Gönderme durumu</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Gönderme Tarihi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Açıklamalar</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553157473"/>
                  </a:ext>
                </a:extLst>
              </a:tr>
              <a:tr h="154560">
                <a:tc>
                  <a:txBody>
                    <a:bodyPr/>
                    <a:lstStyle/>
                    <a:p>
                      <a:pPr algn="l" fontAlgn="b"/>
                      <a:r>
                        <a:rPr lang="en-US" sz="1000" b="1" u="none" strike="noStrike" dirty="0">
                          <a:effectLst/>
                        </a:rPr>
                        <a:t>A. </a:t>
                      </a:r>
                      <a:r>
                        <a:rPr lang="en-US" sz="1000" b="1" u="none" strike="noStrike" dirty="0" err="1">
                          <a:effectLst/>
                        </a:rPr>
                        <a:t>Kurum</a:t>
                      </a:r>
                      <a:r>
                        <a:rPr lang="en-US" sz="1000" b="1" u="none" strike="noStrike" dirty="0">
                          <a:effectLst/>
                        </a:rPr>
                        <a:t> </a:t>
                      </a:r>
                      <a:r>
                        <a:rPr lang="en-US" sz="1000" b="1" u="none" strike="noStrike" dirty="0" err="1">
                          <a:effectLst/>
                        </a:rPr>
                        <a:t>Hakkında</a:t>
                      </a:r>
                      <a:r>
                        <a:rPr lang="en-US" sz="1000" b="1" u="none" strike="noStrike" dirty="0">
                          <a:effectLst/>
                        </a:rPr>
                        <a:t> </a:t>
                      </a:r>
                      <a:r>
                        <a:rPr lang="en-US" sz="1000" b="1" u="none" strike="noStrike" dirty="0" err="1">
                          <a:effectLst/>
                        </a:rPr>
                        <a:t>Bilgiler</a:t>
                      </a:r>
                      <a:r>
                        <a:rPr lang="en-US" sz="1000" b="1" u="none" strike="noStrike" dirty="0">
                          <a:effectLst/>
                        </a:rPr>
                        <a:t>   </a:t>
                      </a:r>
                      <a:endParaRPr lang="en-US" sz="1000" b="1" i="0" u="none" strike="noStrike" dirty="0">
                        <a:solidFill>
                          <a:srgbClr val="000000"/>
                        </a:solidFill>
                        <a:effectLst/>
                        <a:latin typeface="Times New Roman" panose="02020603050405020304" pitchFamily="18" charset="0"/>
                      </a:endParaRPr>
                    </a:p>
                  </a:txBody>
                  <a:tcPr marL="5336" marR="5336" marT="5336" marB="0" anchor="b"/>
                </a:tc>
                <a:tc>
                  <a:txBody>
                    <a:bodyPr/>
                    <a:lstStyle/>
                    <a:p>
                      <a:pPr algn="l" fontAlgn="b"/>
                      <a:r>
                        <a:rPr lang="en-US" sz="900" u="none" strike="noStrike">
                          <a:effectLst/>
                        </a:rPr>
                        <a:t>KAVDEM</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3465866304"/>
                  </a:ext>
                </a:extLst>
              </a:tr>
              <a:tr h="154560">
                <a:tc>
                  <a:txBody>
                    <a:bodyPr/>
                    <a:lstStyle/>
                    <a:p>
                      <a:pPr algn="l" fontAlgn="b"/>
                      <a:r>
                        <a:rPr lang="en-US" sz="1000" u="none" strike="noStrike" dirty="0" err="1">
                          <a:effectLst/>
                        </a:rPr>
                        <a:t>İletişim</a:t>
                      </a:r>
                      <a:r>
                        <a:rPr lang="en-US" sz="1000" u="none" strike="noStrike" dirty="0">
                          <a:effectLst/>
                        </a:rPr>
                        <a:t> </a:t>
                      </a:r>
                      <a:r>
                        <a:rPr lang="en-US" sz="1000" u="none" strike="noStrike" dirty="0" err="1">
                          <a:effectLst/>
                        </a:rPr>
                        <a:t>Bilgileri</a:t>
                      </a:r>
                      <a:r>
                        <a:rPr lang="en-US" sz="1000" u="none" strike="noStrike" dirty="0">
                          <a:effectLst/>
                        </a:rPr>
                        <a:t> </a:t>
                      </a:r>
                      <a:endParaRPr lang="en-US" sz="1000" b="0" i="0" u="none" strike="noStrike" dirty="0">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KAVDEM</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3539672538"/>
                  </a:ext>
                </a:extLst>
              </a:tr>
              <a:tr h="154560">
                <a:tc>
                  <a:txBody>
                    <a:bodyPr/>
                    <a:lstStyle/>
                    <a:p>
                      <a:pPr algn="l" fontAlgn="b"/>
                      <a:r>
                        <a:rPr lang="en-US" sz="1000" u="none" strike="noStrike" dirty="0" err="1">
                          <a:effectLst/>
                        </a:rPr>
                        <a:t>Tarihsel</a:t>
                      </a:r>
                      <a:r>
                        <a:rPr lang="en-US" sz="1000" u="none" strike="noStrike" dirty="0">
                          <a:effectLst/>
                        </a:rPr>
                        <a:t> </a:t>
                      </a:r>
                      <a:r>
                        <a:rPr lang="en-US" sz="1000" u="none" strike="noStrike" dirty="0" err="1">
                          <a:effectLst/>
                        </a:rPr>
                        <a:t>Gelişimi</a:t>
                      </a:r>
                      <a:r>
                        <a:rPr lang="en-US" sz="1000" u="none" strike="noStrike" dirty="0">
                          <a:effectLst/>
                        </a:rPr>
                        <a:t>   </a:t>
                      </a:r>
                      <a:endParaRPr lang="en-US" sz="1000" b="0" i="0" u="none" strike="noStrike" dirty="0">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KAVDEM</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1418525453"/>
                  </a:ext>
                </a:extLst>
              </a:tr>
              <a:tr h="154560">
                <a:tc>
                  <a:txBody>
                    <a:bodyPr/>
                    <a:lstStyle/>
                    <a:p>
                      <a:pPr algn="l" fontAlgn="b"/>
                      <a:r>
                        <a:rPr lang="en-US" sz="1000" u="none" strike="noStrike" dirty="0" err="1">
                          <a:effectLst/>
                        </a:rPr>
                        <a:t>Misyonu</a:t>
                      </a:r>
                      <a:r>
                        <a:rPr lang="en-US" sz="1000" u="none" strike="noStrike" dirty="0">
                          <a:effectLst/>
                        </a:rPr>
                        <a:t>, </a:t>
                      </a:r>
                      <a:r>
                        <a:rPr lang="en-US" sz="1000" u="none" strike="noStrike" dirty="0" err="1">
                          <a:effectLst/>
                        </a:rPr>
                        <a:t>Vizyonu</a:t>
                      </a:r>
                      <a:r>
                        <a:rPr lang="en-US" sz="1000" u="none" strike="noStrike" dirty="0">
                          <a:effectLst/>
                        </a:rPr>
                        <a:t>, </a:t>
                      </a:r>
                      <a:r>
                        <a:rPr lang="en-US" sz="1000" u="none" strike="noStrike" dirty="0" err="1">
                          <a:effectLst/>
                        </a:rPr>
                        <a:t>Değerleri</a:t>
                      </a:r>
                      <a:r>
                        <a:rPr lang="en-US" sz="1000" u="none" strike="noStrike" dirty="0">
                          <a:effectLst/>
                        </a:rPr>
                        <a:t> </a:t>
                      </a:r>
                      <a:r>
                        <a:rPr lang="en-US" sz="1000" u="none" strike="noStrike" dirty="0" err="1">
                          <a:effectLst/>
                        </a:rPr>
                        <a:t>ve</a:t>
                      </a:r>
                      <a:r>
                        <a:rPr lang="en-US" sz="1000" u="none" strike="noStrike" dirty="0">
                          <a:effectLst/>
                        </a:rPr>
                        <a:t> </a:t>
                      </a:r>
                      <a:r>
                        <a:rPr lang="en-US" sz="1000" u="none" strike="noStrike" dirty="0" err="1">
                          <a:effectLst/>
                        </a:rPr>
                        <a:t>Hedefleri</a:t>
                      </a:r>
                      <a:r>
                        <a:rPr lang="en-US" sz="1000" u="none" strike="noStrike" dirty="0">
                          <a:effectLst/>
                        </a:rPr>
                        <a:t> </a:t>
                      </a:r>
                      <a:endParaRPr lang="en-US" sz="1000" b="0" i="0" u="none" strike="noStrike" dirty="0">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KAVDEM</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3755716768"/>
                  </a:ext>
                </a:extLst>
              </a:tr>
              <a:tr h="154560">
                <a:tc>
                  <a:txBody>
                    <a:bodyPr/>
                    <a:lstStyle/>
                    <a:p>
                      <a:pPr algn="l" fontAlgn="b"/>
                      <a:r>
                        <a:rPr lang="en-US" sz="1000" u="none" strike="noStrike">
                          <a:effectLst/>
                        </a:rPr>
                        <a:t>Eğitim-Öğretim Hizmeti Sunan Birimleri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KAVDEM</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925678157"/>
                  </a:ext>
                </a:extLst>
              </a:tr>
              <a:tr h="154560">
                <a:tc>
                  <a:txBody>
                    <a:bodyPr/>
                    <a:lstStyle/>
                    <a:p>
                      <a:pPr algn="l" fontAlgn="b"/>
                      <a:r>
                        <a:rPr lang="en-US" sz="1000" u="none" strike="noStrike">
                          <a:effectLst/>
                        </a:rPr>
                        <a:t>Araştırma Faaliyetinin Yürütüldüğü Birimleri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KAVDEM</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1770795768"/>
                  </a:ext>
                </a:extLst>
              </a:tr>
              <a:tr h="154560">
                <a:tc>
                  <a:txBody>
                    <a:bodyPr/>
                    <a:lstStyle/>
                    <a:p>
                      <a:pPr algn="l" fontAlgn="b"/>
                      <a:r>
                        <a:rPr lang="en-US" sz="1000" u="none" strike="noStrike">
                          <a:effectLst/>
                        </a:rPr>
                        <a:t>İyileştirmeye Yönelik Çalışmalar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KAVDEM</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2626947938"/>
                  </a:ext>
                </a:extLst>
              </a:tr>
              <a:tr h="154560">
                <a:tc>
                  <a:txBody>
                    <a:bodyPr/>
                    <a:lstStyle/>
                    <a:p>
                      <a:pPr algn="l" fontAlgn="b"/>
                      <a:r>
                        <a:rPr lang="en-US" sz="1000" b="1" u="none" strike="noStrike" dirty="0">
                          <a:effectLst/>
                        </a:rPr>
                        <a:t>B. </a:t>
                      </a:r>
                      <a:r>
                        <a:rPr lang="en-US" sz="1000" b="1" u="none" strike="noStrike" dirty="0" err="1">
                          <a:effectLst/>
                        </a:rPr>
                        <a:t>Kalite</a:t>
                      </a:r>
                      <a:r>
                        <a:rPr lang="en-US" sz="1000" b="1" u="none" strike="noStrike" dirty="0">
                          <a:effectLst/>
                        </a:rPr>
                        <a:t> </a:t>
                      </a:r>
                      <a:r>
                        <a:rPr lang="en-US" sz="1000" b="1" u="none" strike="noStrike" dirty="0" err="1">
                          <a:effectLst/>
                        </a:rPr>
                        <a:t>Güvencesi</a:t>
                      </a:r>
                      <a:r>
                        <a:rPr lang="en-US" sz="1000" b="1" u="none" strike="noStrike" dirty="0">
                          <a:effectLst/>
                        </a:rPr>
                        <a:t> </a:t>
                      </a:r>
                      <a:r>
                        <a:rPr lang="en-US" sz="1000" b="1" u="none" strike="noStrike" dirty="0" err="1">
                          <a:effectLst/>
                        </a:rPr>
                        <a:t>Sistemi</a:t>
                      </a:r>
                      <a:r>
                        <a:rPr lang="en-US" sz="1000" b="1" u="none" strike="noStrike" dirty="0">
                          <a:effectLst/>
                        </a:rPr>
                        <a:t>  </a:t>
                      </a:r>
                      <a:endParaRPr lang="en-US" sz="1000" b="1" i="0" u="none" strike="noStrike" dirty="0">
                        <a:solidFill>
                          <a:srgbClr val="000000"/>
                        </a:solidFill>
                        <a:effectLst/>
                        <a:latin typeface="Times New Roman" panose="02020603050405020304" pitchFamily="18" charset="0"/>
                      </a:endParaRPr>
                    </a:p>
                  </a:txBody>
                  <a:tcPr marL="5336" marR="5336" marT="5336" marB="0" anchor="b"/>
                </a:tc>
                <a:tc>
                  <a:txBody>
                    <a:bodyPr/>
                    <a:lstStyle/>
                    <a:p>
                      <a:pPr algn="l" fontAlgn="b"/>
                      <a:r>
                        <a:rPr lang="en-US" sz="900" u="none" strike="noStrike">
                          <a:effectLst/>
                        </a:rPr>
                        <a:t>Diler Aslan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3961456687"/>
                  </a:ext>
                </a:extLst>
              </a:tr>
              <a:tr h="154560">
                <a:tc>
                  <a:txBody>
                    <a:bodyPr/>
                    <a:lstStyle/>
                    <a:p>
                      <a:pPr algn="l" fontAlgn="b"/>
                      <a:r>
                        <a:rPr lang="en-US" sz="1000" b="1" u="none" strike="noStrike" dirty="0">
                          <a:effectLst/>
                        </a:rPr>
                        <a:t>C. </a:t>
                      </a:r>
                      <a:r>
                        <a:rPr lang="en-US" sz="1000" b="1" u="none" strike="noStrike" dirty="0" err="1">
                          <a:effectLst/>
                        </a:rPr>
                        <a:t>Eğitim</a:t>
                      </a:r>
                      <a:r>
                        <a:rPr lang="en-US" sz="1000" b="1" u="none" strike="noStrike" dirty="0">
                          <a:effectLst/>
                        </a:rPr>
                        <a:t> </a:t>
                      </a:r>
                      <a:r>
                        <a:rPr lang="en-US" sz="1000" b="1" u="none" strike="noStrike" dirty="0" err="1">
                          <a:effectLst/>
                        </a:rPr>
                        <a:t>ve</a:t>
                      </a:r>
                      <a:r>
                        <a:rPr lang="en-US" sz="1000" b="1" u="none" strike="noStrike" dirty="0">
                          <a:effectLst/>
                        </a:rPr>
                        <a:t> </a:t>
                      </a:r>
                      <a:r>
                        <a:rPr lang="en-US" sz="1000" b="1" u="none" strike="noStrike" dirty="0" err="1">
                          <a:effectLst/>
                        </a:rPr>
                        <a:t>Öğretim</a:t>
                      </a:r>
                      <a:r>
                        <a:rPr lang="en-US" sz="1000" b="1" u="none" strike="noStrike" dirty="0">
                          <a:effectLst/>
                        </a:rPr>
                        <a:t> </a:t>
                      </a:r>
                      <a:endParaRPr lang="en-US" sz="1000" b="1" i="0" u="none" strike="noStrike" dirty="0">
                        <a:solidFill>
                          <a:srgbClr val="000000"/>
                        </a:solidFill>
                        <a:effectLst/>
                        <a:latin typeface="Times New Roman" panose="02020603050405020304" pitchFamily="18"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2153097171"/>
                  </a:ext>
                </a:extLst>
              </a:tr>
              <a:tr h="154560">
                <a:tc>
                  <a:txBody>
                    <a:bodyPr/>
                    <a:lstStyle/>
                    <a:p>
                      <a:pPr algn="l" fontAlgn="b"/>
                      <a:r>
                        <a:rPr lang="en-US" sz="1000" u="none" strike="noStrike">
                          <a:effectLst/>
                        </a:rPr>
                        <a:t>Programların Tasarımı ve Onayı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Hülya Çetin</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4152212747"/>
                  </a:ext>
                </a:extLst>
              </a:tr>
              <a:tr h="303891">
                <a:tc>
                  <a:txBody>
                    <a:bodyPr/>
                    <a:lstStyle/>
                    <a:p>
                      <a:pPr algn="l" fontAlgn="b"/>
                      <a:r>
                        <a:rPr lang="en-US" sz="1000" u="none" strike="noStrike">
                          <a:effectLst/>
                        </a:rPr>
                        <a:t>Öğrenci Merkezli Öğrenme, Öğretme ve Değerlendirme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Hülya Çetin</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123306283"/>
                  </a:ext>
                </a:extLst>
              </a:tr>
              <a:tr h="303891">
                <a:tc>
                  <a:txBody>
                    <a:bodyPr/>
                    <a:lstStyle/>
                    <a:p>
                      <a:pPr algn="l" fontAlgn="b"/>
                      <a:r>
                        <a:rPr lang="en-US" sz="1000" u="none" strike="noStrike">
                          <a:effectLst/>
                        </a:rPr>
                        <a:t>Öğrencinin Kabulü ve Gelişimi, Tanınma ve Sertifikalandırma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Işıl Uçman Altınışık</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3955637982"/>
                  </a:ext>
                </a:extLst>
              </a:tr>
              <a:tr h="154560">
                <a:tc>
                  <a:txBody>
                    <a:bodyPr/>
                    <a:lstStyle/>
                    <a:p>
                      <a:pPr algn="l" fontAlgn="b"/>
                      <a:r>
                        <a:rPr lang="en-US" sz="1000" u="none" strike="noStrike">
                          <a:effectLst/>
                        </a:rPr>
                        <a:t>Eğitim-Öğretim Kadrosu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Işıl Uçman Altınışık</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1959486759"/>
                  </a:ext>
                </a:extLst>
              </a:tr>
              <a:tr h="154560">
                <a:tc>
                  <a:txBody>
                    <a:bodyPr/>
                    <a:lstStyle/>
                    <a:p>
                      <a:pPr algn="l" fontAlgn="b"/>
                      <a:r>
                        <a:rPr lang="en-US" sz="1000" u="none" strike="noStrike">
                          <a:effectLst/>
                        </a:rPr>
                        <a:t>Öğrenme Kaynakları, Erişilebilirlik ve Destekler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Hasan Çallıoğlu</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1902825354"/>
                  </a:ext>
                </a:extLst>
              </a:tr>
              <a:tr h="221842">
                <a:tc>
                  <a:txBody>
                    <a:bodyPr/>
                    <a:lstStyle/>
                    <a:p>
                      <a:pPr algn="l" fontAlgn="b"/>
                      <a:r>
                        <a:rPr lang="en-US" sz="1000" u="none" strike="noStrike" dirty="0" err="1">
                          <a:effectLst/>
                        </a:rPr>
                        <a:t>Programların</a:t>
                      </a:r>
                      <a:r>
                        <a:rPr lang="en-US" sz="1000" u="none" strike="noStrike" dirty="0">
                          <a:effectLst/>
                        </a:rPr>
                        <a:t> </a:t>
                      </a:r>
                      <a:r>
                        <a:rPr lang="en-US" sz="1000" u="none" strike="noStrike" dirty="0" err="1">
                          <a:effectLst/>
                        </a:rPr>
                        <a:t>Sürekli</a:t>
                      </a:r>
                      <a:r>
                        <a:rPr lang="en-US" sz="1000" u="none" strike="noStrike" dirty="0">
                          <a:effectLst/>
                        </a:rPr>
                        <a:t> </a:t>
                      </a:r>
                      <a:r>
                        <a:rPr lang="en-US" sz="1000" u="none" strike="noStrike" dirty="0" err="1">
                          <a:effectLst/>
                        </a:rPr>
                        <a:t>İzlenmesi</a:t>
                      </a:r>
                      <a:r>
                        <a:rPr lang="en-US" sz="1000" u="none" strike="noStrike" dirty="0">
                          <a:effectLst/>
                        </a:rPr>
                        <a:t> </a:t>
                      </a:r>
                      <a:r>
                        <a:rPr lang="en-US" sz="1000" u="none" strike="noStrike" dirty="0" err="1">
                          <a:effectLst/>
                        </a:rPr>
                        <a:t>ve</a:t>
                      </a:r>
                      <a:r>
                        <a:rPr lang="en-US" sz="1000" u="none" strike="noStrike" dirty="0">
                          <a:effectLst/>
                        </a:rPr>
                        <a:t> </a:t>
                      </a:r>
                      <a:r>
                        <a:rPr lang="en-US" sz="1000" u="none" strike="noStrike" dirty="0" err="1">
                          <a:effectLst/>
                        </a:rPr>
                        <a:t>Güncellenmesi</a:t>
                      </a:r>
                      <a:r>
                        <a:rPr lang="en-US" sz="1000" u="none" strike="noStrike" dirty="0">
                          <a:effectLst/>
                        </a:rPr>
                        <a:t>  </a:t>
                      </a:r>
                      <a:endParaRPr lang="en-US" sz="1000" b="0" i="0" u="none" strike="noStrike" dirty="0">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Hasan Çallıoğlu</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273880042"/>
                  </a:ext>
                </a:extLst>
              </a:tr>
              <a:tr h="162026">
                <a:tc>
                  <a:txBody>
                    <a:bodyPr/>
                    <a:lstStyle/>
                    <a:p>
                      <a:pPr algn="l" fontAlgn="b"/>
                      <a:r>
                        <a:rPr lang="en-US" sz="1050" b="1" u="none" strike="noStrike" dirty="0">
                          <a:effectLst/>
                        </a:rPr>
                        <a:t>Ç. </a:t>
                      </a:r>
                      <a:r>
                        <a:rPr lang="en-US" sz="1050" b="1" u="none" strike="noStrike" dirty="0" err="1">
                          <a:effectLst/>
                        </a:rPr>
                        <a:t>Araştırma</a:t>
                      </a:r>
                      <a:r>
                        <a:rPr lang="en-US" sz="1050" b="1" u="none" strike="noStrike" dirty="0">
                          <a:effectLst/>
                        </a:rPr>
                        <a:t> </a:t>
                      </a:r>
                      <a:r>
                        <a:rPr lang="en-US" sz="1050" b="1" u="none" strike="noStrike" dirty="0" err="1">
                          <a:effectLst/>
                        </a:rPr>
                        <a:t>ve</a:t>
                      </a:r>
                      <a:r>
                        <a:rPr lang="en-US" sz="1050" b="1" u="none" strike="noStrike" dirty="0">
                          <a:effectLst/>
                        </a:rPr>
                        <a:t> </a:t>
                      </a:r>
                      <a:r>
                        <a:rPr lang="en-US" sz="1050" b="1" u="none" strike="noStrike" dirty="0" err="1">
                          <a:effectLst/>
                        </a:rPr>
                        <a:t>Geliştirme</a:t>
                      </a:r>
                      <a:r>
                        <a:rPr lang="en-US" sz="1050" b="1" u="none" strike="noStrike" dirty="0">
                          <a:effectLst/>
                        </a:rPr>
                        <a:t> </a:t>
                      </a:r>
                      <a:endParaRPr lang="en-US" sz="1050" b="1" i="0" u="none" strike="noStrike" dirty="0">
                        <a:solidFill>
                          <a:srgbClr val="000000"/>
                        </a:solidFill>
                        <a:effectLst/>
                        <a:latin typeface="Times New Roman" panose="02020603050405020304" pitchFamily="18"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4197903209"/>
                  </a:ext>
                </a:extLst>
              </a:tr>
              <a:tr h="154560">
                <a:tc>
                  <a:txBody>
                    <a:bodyPr/>
                    <a:lstStyle/>
                    <a:p>
                      <a:pPr algn="l" fontAlgn="b"/>
                      <a:r>
                        <a:rPr lang="en-US" sz="1000" u="none" strike="noStrike">
                          <a:effectLst/>
                        </a:rPr>
                        <a:t>Araştırma Stratejisi ve Hedefleri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Mehmet İnel</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1691616992"/>
                  </a:ext>
                </a:extLst>
              </a:tr>
              <a:tr h="154560">
                <a:tc>
                  <a:txBody>
                    <a:bodyPr/>
                    <a:lstStyle/>
                    <a:p>
                      <a:pPr algn="l" fontAlgn="b"/>
                      <a:r>
                        <a:rPr lang="en-US" sz="1000" u="none" strike="noStrike">
                          <a:effectLst/>
                        </a:rPr>
                        <a:t>Araştırma Kaynakları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Mehmet İnel</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4249959273"/>
                  </a:ext>
                </a:extLst>
              </a:tr>
              <a:tr h="154560">
                <a:tc>
                  <a:txBody>
                    <a:bodyPr/>
                    <a:lstStyle/>
                    <a:p>
                      <a:pPr algn="l" fontAlgn="b"/>
                      <a:r>
                        <a:rPr lang="en-US" sz="1000" u="none" strike="noStrike">
                          <a:effectLst/>
                        </a:rPr>
                        <a:t>Araştırma Kadrosu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Nurten Sarıca</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2963212217"/>
                  </a:ext>
                </a:extLst>
              </a:tr>
              <a:tr h="303891">
                <a:tc>
                  <a:txBody>
                    <a:bodyPr/>
                    <a:lstStyle/>
                    <a:p>
                      <a:pPr algn="l" fontAlgn="b"/>
                      <a:r>
                        <a:rPr lang="en-US" sz="1000" u="none" strike="noStrike">
                          <a:effectLst/>
                        </a:rPr>
                        <a:t>Araştırma Performansının İzlenmesi ve İyileştirilmesi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Nurten Sarıca</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2429634028"/>
                  </a:ext>
                </a:extLst>
              </a:tr>
              <a:tr h="154560">
                <a:tc>
                  <a:txBody>
                    <a:bodyPr/>
                    <a:lstStyle/>
                    <a:p>
                      <a:pPr algn="l" fontAlgn="b"/>
                      <a:r>
                        <a:rPr lang="en-US" sz="1000" b="1" u="none" strike="noStrike" dirty="0">
                          <a:effectLst/>
                        </a:rPr>
                        <a:t>D. </a:t>
                      </a:r>
                      <a:r>
                        <a:rPr lang="en-US" sz="1000" b="1" u="none" strike="noStrike" dirty="0" err="1">
                          <a:effectLst/>
                        </a:rPr>
                        <a:t>Yönetim</a:t>
                      </a:r>
                      <a:r>
                        <a:rPr lang="en-US" sz="1000" b="1" u="none" strike="noStrike" dirty="0">
                          <a:effectLst/>
                        </a:rPr>
                        <a:t> </a:t>
                      </a:r>
                      <a:r>
                        <a:rPr lang="en-US" sz="1000" b="1" u="none" strike="noStrike" dirty="0" err="1">
                          <a:effectLst/>
                        </a:rPr>
                        <a:t>Sistemi</a:t>
                      </a:r>
                      <a:r>
                        <a:rPr lang="en-US" sz="1000" b="1" u="none" strike="noStrike" dirty="0">
                          <a:effectLst/>
                        </a:rPr>
                        <a:t> </a:t>
                      </a:r>
                      <a:endParaRPr lang="en-US" sz="1000" b="1" i="0" u="none" strike="noStrike" dirty="0">
                        <a:solidFill>
                          <a:srgbClr val="000000"/>
                        </a:solidFill>
                        <a:effectLst/>
                        <a:latin typeface="Times New Roman" panose="02020603050405020304" pitchFamily="18"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2001256216"/>
                  </a:ext>
                </a:extLst>
              </a:tr>
              <a:tr h="154560">
                <a:tc>
                  <a:txBody>
                    <a:bodyPr/>
                    <a:lstStyle/>
                    <a:p>
                      <a:pPr algn="l" fontAlgn="b"/>
                      <a:r>
                        <a:rPr lang="en-US" sz="1000" u="none" strike="noStrike" dirty="0" err="1">
                          <a:effectLst/>
                        </a:rPr>
                        <a:t>Yönetim</a:t>
                      </a:r>
                      <a:r>
                        <a:rPr lang="en-US" sz="1000" u="none" strike="noStrike" dirty="0">
                          <a:effectLst/>
                        </a:rPr>
                        <a:t> </a:t>
                      </a:r>
                      <a:r>
                        <a:rPr lang="en-US" sz="1000" u="none" strike="noStrike" dirty="0" err="1">
                          <a:effectLst/>
                        </a:rPr>
                        <a:t>ve</a:t>
                      </a:r>
                      <a:r>
                        <a:rPr lang="en-US" sz="1000" u="none" strike="noStrike" dirty="0">
                          <a:effectLst/>
                        </a:rPr>
                        <a:t> </a:t>
                      </a:r>
                      <a:r>
                        <a:rPr lang="en-US" sz="1000" u="none" strike="noStrike" dirty="0" err="1">
                          <a:effectLst/>
                        </a:rPr>
                        <a:t>İdari</a:t>
                      </a:r>
                      <a:r>
                        <a:rPr lang="en-US" sz="1000" u="none" strike="noStrike" dirty="0">
                          <a:effectLst/>
                        </a:rPr>
                        <a:t> </a:t>
                      </a:r>
                      <a:r>
                        <a:rPr lang="en-US" sz="1000" u="none" strike="noStrike" dirty="0" err="1">
                          <a:effectLst/>
                        </a:rPr>
                        <a:t>Birimlerin</a:t>
                      </a:r>
                      <a:r>
                        <a:rPr lang="en-US" sz="1000" u="none" strike="noStrike" dirty="0">
                          <a:effectLst/>
                        </a:rPr>
                        <a:t> </a:t>
                      </a:r>
                      <a:r>
                        <a:rPr lang="en-US" sz="1000" u="none" strike="noStrike" dirty="0" err="1">
                          <a:effectLst/>
                        </a:rPr>
                        <a:t>Yapısı</a:t>
                      </a:r>
                      <a:endParaRPr lang="en-US" sz="1000" b="0" i="0" u="none" strike="noStrike" dirty="0">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Hakan Sarıtaş</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3623217916"/>
                  </a:ext>
                </a:extLst>
              </a:tr>
              <a:tr h="154560">
                <a:tc>
                  <a:txBody>
                    <a:bodyPr/>
                    <a:lstStyle/>
                    <a:p>
                      <a:pPr algn="l" fontAlgn="b"/>
                      <a:r>
                        <a:rPr lang="en-US" sz="1000" u="none" strike="noStrike">
                          <a:effectLst/>
                        </a:rPr>
                        <a:t>Kaynakların Yönetimi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Hakan Sarıtaş</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3138673772"/>
                  </a:ext>
                </a:extLst>
              </a:tr>
              <a:tr h="226679">
                <a:tc>
                  <a:txBody>
                    <a:bodyPr/>
                    <a:lstStyle/>
                    <a:p>
                      <a:pPr algn="l" fontAlgn="b"/>
                      <a:r>
                        <a:rPr lang="en-US" sz="1000" u="none" strike="noStrike">
                          <a:effectLst/>
                        </a:rPr>
                        <a:t>Bilgi Yönetim Sistemi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KAVDEM (Bilgi işlem Daire Başkanlığı)</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3129953927"/>
                  </a:ext>
                </a:extLst>
              </a:tr>
              <a:tr h="258272">
                <a:tc>
                  <a:txBody>
                    <a:bodyPr/>
                    <a:lstStyle/>
                    <a:p>
                      <a:pPr algn="l" fontAlgn="b"/>
                      <a:r>
                        <a:rPr lang="en-US" sz="1000" u="none" strike="noStrike">
                          <a:effectLst/>
                        </a:rPr>
                        <a:t>Kurum Dışından Tedarik Edilen Hizmetlerin Kalitesi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KAVDEM (Genel Sekreterlik)</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2086162962"/>
                  </a:ext>
                </a:extLst>
              </a:tr>
              <a:tr h="154560">
                <a:tc>
                  <a:txBody>
                    <a:bodyPr/>
                    <a:lstStyle/>
                    <a:p>
                      <a:pPr algn="l" fontAlgn="b"/>
                      <a:r>
                        <a:rPr lang="en-US" sz="1000" u="none" strike="noStrike">
                          <a:effectLst/>
                        </a:rPr>
                        <a:t>Kamuoyunu Bilgilendirme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Mithat Eser</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661837901"/>
                  </a:ext>
                </a:extLst>
              </a:tr>
              <a:tr h="154560">
                <a:tc>
                  <a:txBody>
                    <a:bodyPr/>
                    <a:lstStyle/>
                    <a:p>
                      <a:pPr algn="l" fontAlgn="b"/>
                      <a:r>
                        <a:rPr lang="en-US" sz="1000" u="none" strike="noStrike">
                          <a:effectLst/>
                        </a:rPr>
                        <a:t>Yönetimin Etkinliği ve Hesap Verebilirliği </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Mithat Eser</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3349452305"/>
                  </a:ext>
                </a:extLst>
              </a:tr>
              <a:tr h="154560">
                <a:tc>
                  <a:txBody>
                    <a:bodyPr/>
                    <a:lstStyle/>
                    <a:p>
                      <a:pPr algn="l" fontAlgn="b"/>
                      <a:r>
                        <a:rPr lang="en-US" sz="1000" b="1" u="none" strike="noStrike" dirty="0">
                          <a:effectLst/>
                        </a:rPr>
                        <a:t>E. </a:t>
                      </a:r>
                      <a:r>
                        <a:rPr lang="en-US" sz="1000" b="1" u="none" strike="noStrike" dirty="0" err="1">
                          <a:effectLst/>
                        </a:rPr>
                        <a:t>Sonuç</a:t>
                      </a:r>
                      <a:r>
                        <a:rPr lang="en-US" sz="1000" b="1" u="none" strike="noStrike" dirty="0">
                          <a:effectLst/>
                        </a:rPr>
                        <a:t> </a:t>
                      </a:r>
                      <a:r>
                        <a:rPr lang="en-US" sz="1000" b="1" u="none" strike="noStrike" dirty="0" err="1">
                          <a:effectLst/>
                        </a:rPr>
                        <a:t>ve</a:t>
                      </a:r>
                      <a:r>
                        <a:rPr lang="en-US" sz="1000" b="1" u="none" strike="noStrike" dirty="0">
                          <a:effectLst/>
                        </a:rPr>
                        <a:t> </a:t>
                      </a:r>
                      <a:r>
                        <a:rPr lang="en-US" sz="1000" b="1" u="none" strike="noStrike" dirty="0" err="1">
                          <a:effectLst/>
                        </a:rPr>
                        <a:t>Değerlendirme</a:t>
                      </a:r>
                      <a:endParaRPr lang="en-US" sz="1000" b="1" i="0" u="none" strike="noStrike" dirty="0">
                        <a:solidFill>
                          <a:srgbClr val="000000"/>
                        </a:solidFill>
                        <a:effectLst/>
                        <a:latin typeface="Times New Roman" panose="02020603050405020304" pitchFamily="18"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1292078312"/>
                  </a:ext>
                </a:extLst>
              </a:tr>
              <a:tr h="226679">
                <a:tc>
                  <a:txBody>
                    <a:bodyPr/>
                    <a:lstStyle/>
                    <a:p>
                      <a:pPr algn="l" fontAlgn="b"/>
                      <a:r>
                        <a:rPr lang="en-US" sz="1000" u="none" strike="noStrike" dirty="0" err="1">
                          <a:effectLst/>
                        </a:rPr>
                        <a:t>Kalite</a:t>
                      </a:r>
                      <a:r>
                        <a:rPr lang="en-US" sz="1000" u="none" strike="noStrike" dirty="0">
                          <a:effectLst/>
                        </a:rPr>
                        <a:t> </a:t>
                      </a:r>
                      <a:r>
                        <a:rPr lang="en-US" sz="1000" u="none" strike="noStrike" dirty="0" err="1">
                          <a:effectLst/>
                        </a:rPr>
                        <a:t>Güvencesi</a:t>
                      </a:r>
                      <a:endParaRPr lang="en-US" sz="1000" b="0" i="0" u="none" strike="noStrike" dirty="0">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dirty="0">
                          <a:effectLst/>
                        </a:rPr>
                        <a:t>KAVDEM (Semih </a:t>
                      </a:r>
                      <a:r>
                        <a:rPr lang="en-US" sz="900" u="none" strike="noStrike" dirty="0" err="1" smtClean="0">
                          <a:effectLst/>
                        </a:rPr>
                        <a:t>Coşkun</a:t>
                      </a:r>
                      <a:r>
                        <a:rPr lang="tr-TR" sz="900" u="none" strike="noStrike" dirty="0" smtClean="0">
                          <a:effectLst/>
                        </a:rPr>
                        <a:t>)</a:t>
                      </a:r>
                      <a:endParaRPr lang="en-US" sz="900" b="0" i="0" u="none" strike="noStrike" dirty="0">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1308180144"/>
                  </a:ext>
                </a:extLst>
              </a:tr>
              <a:tr h="154560">
                <a:tc>
                  <a:txBody>
                    <a:bodyPr/>
                    <a:lstStyle/>
                    <a:p>
                      <a:pPr algn="l" fontAlgn="b"/>
                      <a:r>
                        <a:rPr lang="en-US" sz="1000" u="none" strike="noStrike">
                          <a:effectLst/>
                        </a:rPr>
                        <a:t>Eğitim Öğretim</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Hasan Çallıoğlu</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4075429771"/>
                  </a:ext>
                </a:extLst>
              </a:tr>
              <a:tr h="154560">
                <a:tc>
                  <a:txBody>
                    <a:bodyPr/>
                    <a:lstStyle/>
                    <a:p>
                      <a:pPr algn="l" fontAlgn="b"/>
                      <a:r>
                        <a:rPr lang="en-US" sz="1000" u="none" strike="noStrike">
                          <a:effectLst/>
                        </a:rPr>
                        <a:t>Araştırma Geliştirme</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Mehmet İnel</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2478137131"/>
                  </a:ext>
                </a:extLst>
              </a:tr>
              <a:tr h="154560">
                <a:tc>
                  <a:txBody>
                    <a:bodyPr/>
                    <a:lstStyle/>
                    <a:p>
                      <a:pPr algn="l" fontAlgn="b"/>
                      <a:r>
                        <a:rPr lang="en-US" sz="1000" u="none" strike="noStrike">
                          <a:effectLst/>
                        </a:rPr>
                        <a:t>Yönetim Sistemi</a:t>
                      </a:r>
                      <a:endParaRPr lang="en-US" sz="1000" b="0" i="0" u="none" strike="noStrike">
                        <a:solidFill>
                          <a:srgbClr val="000000"/>
                        </a:solidFill>
                        <a:effectLst/>
                        <a:latin typeface="Times New Roman" panose="02020603050405020304" pitchFamily="18" charset="0"/>
                      </a:endParaRPr>
                    </a:p>
                  </a:txBody>
                  <a:tcPr marL="48026" marR="5336" marT="5336" marB="0" anchor="b"/>
                </a:tc>
                <a:tc>
                  <a:txBody>
                    <a:bodyPr/>
                    <a:lstStyle/>
                    <a:p>
                      <a:pPr algn="l" fontAlgn="b"/>
                      <a:r>
                        <a:rPr lang="en-US" sz="900" u="none" strike="noStrike">
                          <a:effectLst/>
                        </a:rPr>
                        <a:t>Hakan Sarıtaş</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6" marR="5336" marT="5336"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36" marR="5336" marT="5336" marB="0" anchor="b"/>
                </a:tc>
                <a:extLst>
                  <a:ext uri="{0D108BD9-81ED-4DB2-BD59-A6C34878D82A}">
                    <a16:rowId xmlns:a16="http://schemas.microsoft.com/office/drawing/2014/main" val="2199208344"/>
                  </a:ext>
                </a:extLst>
              </a:tr>
            </a:tbl>
          </a:graphicData>
        </a:graphic>
      </p:graphicFrame>
      <p:sp>
        <p:nvSpPr>
          <p:cNvPr id="4" name="Rectangle 2"/>
          <p:cNvSpPr txBox="1">
            <a:spLocks noChangeArrowheads="1"/>
          </p:cNvSpPr>
          <p:nvPr/>
        </p:nvSpPr>
        <p:spPr>
          <a:xfrm>
            <a:off x="117229" y="180514"/>
            <a:ext cx="2265461" cy="2312382"/>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algn="l" eaLnBrk="1" hangingPunct="1"/>
            <a:r>
              <a:rPr lang="tr-TR" altLang="en-US" sz="3200" b="0" kern="0" dirty="0" smtClean="0">
                <a:solidFill>
                  <a:srgbClr val="990000"/>
                </a:solidFill>
                <a:latin typeface="Comic Sans MS" panose="030F0702030302020204" pitchFamily="66" charset="0"/>
              </a:rPr>
              <a:t>Kalite Komisyonu:</a:t>
            </a:r>
          </a:p>
          <a:p>
            <a:pPr algn="l" eaLnBrk="1" hangingPunct="1"/>
            <a:r>
              <a:rPr lang="tr-TR" altLang="en-US" sz="3200" b="0" kern="0" dirty="0" smtClean="0">
                <a:solidFill>
                  <a:srgbClr val="990000"/>
                </a:solidFill>
                <a:latin typeface="Comic Sans MS" panose="030F0702030302020204" pitchFamily="66" charset="0"/>
              </a:rPr>
              <a:t>Görev dağılımı</a:t>
            </a:r>
            <a:endParaRPr lang="en-US" altLang="en-US" sz="1600" b="0" kern="0" dirty="0" smtClean="0">
              <a:solidFill>
                <a:srgbClr val="990000"/>
              </a:solidFill>
            </a:endParaRPr>
          </a:p>
        </p:txBody>
      </p:sp>
    </p:spTree>
    <p:extLst>
      <p:ext uri="{BB962C8B-B14F-4D97-AF65-F5344CB8AC3E}">
        <p14:creationId xmlns:p14="http://schemas.microsoft.com/office/powerpoint/2010/main" val="396492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62980" y="764704"/>
            <a:ext cx="9358313" cy="1500187"/>
          </a:xfrm>
          <a:noFill/>
        </p:spPr>
        <p:txBody>
          <a:bodyPr/>
          <a:lstStyle/>
          <a:p>
            <a:pPr eaLnBrk="1" hangingPunct="1"/>
            <a:r>
              <a:rPr lang="tr-TR" altLang="en-US" sz="4400" dirty="0" smtClean="0">
                <a:solidFill>
                  <a:srgbClr val="990000"/>
                </a:solidFill>
                <a:latin typeface="Comic Sans MS" panose="030F0702030302020204" pitchFamily="66" charset="0"/>
              </a:rPr>
              <a:t>Bilgi İçin</a:t>
            </a:r>
            <a:endParaRPr lang="en-US" altLang="en-US" sz="2400" dirty="0" smtClean="0">
              <a:solidFill>
                <a:srgbClr val="990000"/>
              </a:solidFill>
            </a:endParaRPr>
          </a:p>
        </p:txBody>
      </p:sp>
      <p:sp>
        <p:nvSpPr>
          <p:cNvPr id="4" name="Rectangle 1"/>
          <p:cNvSpPr>
            <a:spLocks noChangeArrowheads="1"/>
          </p:cNvSpPr>
          <p:nvPr/>
        </p:nvSpPr>
        <p:spPr bwMode="auto">
          <a:xfrm>
            <a:off x="3343300" y="2668270"/>
            <a:ext cx="3816424" cy="1138773"/>
          </a:xfrm>
          <a:prstGeom prst="rect">
            <a:avLst/>
          </a:prstGeom>
          <a:noFill/>
          <a:ln w="9525">
            <a:noFill/>
            <a:miter lim="800000"/>
            <a:headEnd/>
            <a:tailEnd/>
          </a:ln>
          <a:effectLst/>
        </p:spPr>
        <p:txBody>
          <a:bodyPr wrap="square" anchor="ctr">
            <a:spAutoFit/>
          </a:bodyPr>
          <a:lstStyle>
            <a:lvl1pPr marL="342900" indent="-342900"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marL="0" indent="0" algn="ctr">
              <a:spcBef>
                <a:spcPct val="20000"/>
              </a:spcBef>
            </a:pPr>
            <a:r>
              <a:rPr lang="tr-TR" altLang="en-US" sz="2000" b="0" dirty="0" smtClean="0">
                <a:solidFill>
                  <a:srgbClr val="003399"/>
                </a:solidFill>
                <a:latin typeface="Comic Sans MS" panose="030F0702030302020204" pitchFamily="66" charset="0"/>
              </a:rPr>
              <a:t>Komisyon Sekreteryası</a:t>
            </a:r>
          </a:p>
          <a:p>
            <a:pPr marL="0" indent="0" algn="ctr">
              <a:spcBef>
                <a:spcPct val="20000"/>
              </a:spcBef>
            </a:pPr>
            <a:r>
              <a:rPr lang="tr-TR" altLang="en-US" sz="2000" b="0" dirty="0" smtClean="0">
                <a:solidFill>
                  <a:srgbClr val="003399"/>
                </a:solidFill>
                <a:latin typeface="Comic Sans MS" panose="030F0702030302020204" pitchFamily="66" charset="0"/>
              </a:rPr>
              <a:t>Strateji Daire Başkanlığı</a:t>
            </a:r>
          </a:p>
          <a:p>
            <a:pPr marL="0" indent="0" algn="ctr">
              <a:spcBef>
                <a:spcPct val="20000"/>
              </a:spcBef>
            </a:pPr>
            <a:r>
              <a:rPr lang="tr-TR" altLang="en-US" sz="2000" b="0" dirty="0" smtClean="0">
                <a:solidFill>
                  <a:srgbClr val="003399"/>
                </a:solidFill>
                <a:latin typeface="Comic Sans MS" panose="030F0702030302020204" pitchFamily="66" charset="0"/>
              </a:rPr>
              <a:t>Kalite Komisyonu Web Sitesi</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Slayt Numarası Yer Tutucusu"/>
          <p:cNvSpPr>
            <a:spLocks noGrp="1"/>
          </p:cNvSpPr>
          <p:nvPr>
            <p:ph type="sldNum" sz="quarter" idx="12"/>
          </p:nvPr>
        </p:nvSpPr>
        <p:spPr/>
        <p:txBody>
          <a:bodyPr/>
          <a:lstStyle>
            <a:lvl1pPr defTabSz="912813" eaLnBrk="0" hangingPunct="0">
              <a:defRPr b="1">
                <a:solidFill>
                  <a:schemeClr val="tx1"/>
                </a:solidFill>
                <a:latin typeface="Tahoma" panose="020B0604030504040204" pitchFamily="34" charset="0"/>
              </a:defRPr>
            </a:lvl1pPr>
            <a:lvl2pPr marL="742950" indent="-285750" defTabSz="912813" eaLnBrk="0" hangingPunct="0">
              <a:defRPr b="1">
                <a:solidFill>
                  <a:schemeClr val="tx1"/>
                </a:solidFill>
                <a:latin typeface="Tahoma" panose="020B0604030504040204" pitchFamily="34" charset="0"/>
              </a:defRPr>
            </a:lvl2pPr>
            <a:lvl3pPr marL="1143000" indent="-228600" defTabSz="912813" eaLnBrk="0" hangingPunct="0">
              <a:defRPr b="1">
                <a:solidFill>
                  <a:schemeClr val="tx1"/>
                </a:solidFill>
                <a:latin typeface="Tahoma" panose="020B0604030504040204" pitchFamily="34" charset="0"/>
              </a:defRPr>
            </a:lvl3pPr>
            <a:lvl4pPr marL="1600200" indent="-228600" defTabSz="912813" eaLnBrk="0" hangingPunct="0">
              <a:defRPr b="1">
                <a:solidFill>
                  <a:schemeClr val="tx1"/>
                </a:solidFill>
                <a:latin typeface="Tahoma" panose="020B0604030504040204" pitchFamily="34" charset="0"/>
              </a:defRPr>
            </a:lvl4pPr>
            <a:lvl5pPr marL="2057400" indent="-228600" defTabSz="912813" eaLnBrk="0" hangingPunct="0">
              <a:defRPr b="1">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b="1">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b="1">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b="1">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D5CA041C-8B48-4BD1-B513-7404009B7505}" type="slidenum">
              <a:rPr lang="tr-TR" altLang="en-US" b="0">
                <a:latin typeface="Times New Roman" panose="02020603050405020304" pitchFamily="18" charset="0"/>
              </a:rPr>
              <a:pPr eaLnBrk="1" hangingPunct="1"/>
              <a:t>29</a:t>
            </a:fld>
            <a:endParaRPr lang="tr-TR" altLang="en-US" b="0">
              <a:latin typeface="Times New Roman" panose="02020603050405020304" pitchFamily="18" charset="0"/>
            </a:endParaRPr>
          </a:p>
        </p:txBody>
      </p:sp>
      <p:sp>
        <p:nvSpPr>
          <p:cNvPr id="5" name="Rectangle 2"/>
          <p:cNvSpPr txBox="1">
            <a:spLocks noChangeArrowheads="1"/>
          </p:cNvSpPr>
          <p:nvPr/>
        </p:nvSpPr>
        <p:spPr bwMode="auto">
          <a:xfrm>
            <a:off x="0" y="2571750"/>
            <a:ext cx="10287000" cy="1285875"/>
          </a:xfrm>
          <a:prstGeom prst="rect">
            <a:avLst/>
          </a:prstGeom>
          <a:noFill/>
          <a:ln w="9525">
            <a:noFill/>
            <a:miter lim="800000"/>
            <a:headEnd/>
            <a:tailEnd/>
          </a:ln>
          <a:effectLst/>
        </p:spPr>
        <p:txBody>
          <a:bodyPr lIns="91420" tIns="45709" rIns="91420" bIns="45709" anchor="ctr">
            <a:scene3d>
              <a:camera prst="orthographicFront"/>
              <a:lightRig rig="threePt" dir="t"/>
            </a:scene3d>
            <a:sp3d extrusionH="57150" contourW="12700">
              <a:extrusionClr>
                <a:srgbClr val="003399"/>
              </a:extrusionClr>
              <a:contourClr>
                <a:srgbClr val="003399"/>
              </a:contourClr>
            </a:sp3d>
          </a:bodyPr>
          <a:lstStyle/>
          <a:p>
            <a:pPr algn="ctr" defTabSz="912813">
              <a:defRPr/>
            </a:pPr>
            <a:r>
              <a:rPr lang="tr-TR" sz="4400" b="0" kern="0" dirty="0" smtClean="0">
                <a:solidFill>
                  <a:srgbClr val="990000"/>
                </a:solidFill>
                <a:latin typeface="Comic Sans MS" pitchFamily="66" charset="0"/>
                <a:ea typeface="+mj-ea"/>
                <a:cs typeface="+mj-cs"/>
              </a:rPr>
              <a:t>Teşekkürler</a:t>
            </a:r>
          </a:p>
          <a:p>
            <a:pPr algn="ctr" defTabSz="912813">
              <a:defRPr/>
            </a:pPr>
            <a:r>
              <a:rPr lang="tr-TR" sz="4400" b="0" kern="0" dirty="0" smtClean="0">
                <a:solidFill>
                  <a:srgbClr val="990000"/>
                </a:solidFill>
                <a:latin typeface="Comic Sans MS" pitchFamily="66" charset="0"/>
                <a:ea typeface="+mj-ea"/>
                <a:cs typeface="+mj-cs"/>
              </a:rPr>
              <a:t>Kolaylıklar</a:t>
            </a:r>
            <a:endParaRPr lang="tr-TR" sz="4400" b="0" kern="0" dirty="0">
              <a:solidFill>
                <a:srgbClr val="990000"/>
              </a:solidFill>
              <a:latin typeface="Comic Sans MS" pitchFamily="66" charset="0"/>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625" y="412750"/>
            <a:ext cx="8715375" cy="1071563"/>
          </a:xfrm>
          <a:noFill/>
        </p:spPr>
        <p:txBody>
          <a:bodyPr/>
          <a:lstStyle/>
          <a:p>
            <a:pPr eaLnBrk="1" hangingPunct="1"/>
            <a:r>
              <a:rPr lang="tr-TR" altLang="en-US" sz="4800" dirty="0" smtClean="0">
                <a:solidFill>
                  <a:srgbClr val="990000"/>
                </a:solidFill>
                <a:latin typeface="Comic Sans MS" panose="030F0702030302020204" pitchFamily="66" charset="0"/>
              </a:rPr>
              <a:t>İçerik</a:t>
            </a:r>
            <a:endParaRPr lang="en-US" altLang="en-US" sz="2800" dirty="0" smtClean="0">
              <a:solidFill>
                <a:srgbClr val="990000"/>
              </a:solidFill>
            </a:endParaRPr>
          </a:p>
        </p:txBody>
      </p:sp>
      <p:sp>
        <p:nvSpPr>
          <p:cNvPr id="71681" name="Rectangle 1"/>
          <p:cNvSpPr>
            <a:spLocks noChangeArrowheads="1"/>
          </p:cNvSpPr>
          <p:nvPr/>
        </p:nvSpPr>
        <p:spPr bwMode="auto">
          <a:xfrm>
            <a:off x="1183060" y="1705803"/>
            <a:ext cx="8539228" cy="4462760"/>
          </a:xfrm>
          <a:prstGeom prst="rect">
            <a:avLst/>
          </a:prstGeom>
          <a:noFill/>
          <a:ln w="9525">
            <a:noFill/>
            <a:miter lim="800000"/>
            <a:headEnd/>
            <a:tailEnd/>
          </a:ln>
          <a:effectLst/>
        </p:spPr>
        <p:txBody>
          <a:bodyPr wrap="square" anchor="ctr">
            <a:spAutoFit/>
          </a:bodyPr>
          <a:lstStyle>
            <a:lvl1pPr marL="342900" indent="-342900"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marL="0" indent="0">
              <a:spcBef>
                <a:spcPct val="20000"/>
              </a:spcBef>
            </a:pPr>
            <a:r>
              <a:rPr lang="tr-TR" altLang="en-US" sz="2000" b="0" dirty="0" smtClean="0">
                <a:solidFill>
                  <a:srgbClr val="003399"/>
                </a:solidFill>
                <a:latin typeface="Comic Sans MS" panose="030F0702030302020204" pitchFamily="66" charset="0"/>
              </a:rPr>
              <a:t>Kurum İç Değerlendirme Raporu (KİDR) Hazırlama Süreci</a:t>
            </a:r>
          </a:p>
          <a:p>
            <a:pPr marL="0" indent="0">
              <a:spcBef>
                <a:spcPct val="20000"/>
              </a:spcBef>
            </a:pPr>
            <a:r>
              <a:rPr lang="tr-TR" altLang="en-US" sz="2000" b="0" dirty="0" smtClean="0">
                <a:solidFill>
                  <a:srgbClr val="003399"/>
                </a:solidFill>
                <a:latin typeface="Comic Sans MS" panose="030F0702030302020204" pitchFamily="66" charset="0"/>
              </a:rPr>
              <a:t>PAÜ planı</a:t>
            </a:r>
          </a:p>
          <a:p>
            <a:pPr marL="0" indent="0">
              <a:spcBef>
                <a:spcPct val="20000"/>
              </a:spcBef>
            </a:pPr>
            <a:r>
              <a:rPr lang="tr-TR" altLang="en-US" sz="2000" b="0" dirty="0" smtClean="0">
                <a:solidFill>
                  <a:srgbClr val="003399"/>
                </a:solidFill>
                <a:latin typeface="Comic Sans MS" panose="030F0702030302020204" pitchFamily="66" charset="0"/>
              </a:rPr>
              <a:t>KİDR-2015 hakkında bilgi</a:t>
            </a:r>
          </a:p>
          <a:p>
            <a:pPr marL="0" indent="0">
              <a:spcBef>
                <a:spcPct val="20000"/>
              </a:spcBef>
            </a:pPr>
            <a:r>
              <a:rPr lang="tr-TR" altLang="en-US" sz="2000" b="0" dirty="0" smtClean="0">
                <a:solidFill>
                  <a:srgbClr val="003399"/>
                </a:solidFill>
                <a:latin typeface="Comic Sans MS" panose="030F0702030302020204" pitchFamily="66" charset="0"/>
              </a:rPr>
              <a:t>Kurum İç Değerlendirme Raporu Hazırlık Kılavuzu</a:t>
            </a:r>
          </a:p>
          <a:p>
            <a:pPr marL="0" indent="0">
              <a:spcBef>
                <a:spcPct val="20000"/>
              </a:spcBef>
            </a:pPr>
            <a:r>
              <a:rPr lang="tr-TR" altLang="en-US" sz="2000" b="0" dirty="0" smtClean="0">
                <a:solidFill>
                  <a:srgbClr val="003399"/>
                </a:solidFill>
                <a:latin typeface="Comic Sans MS" panose="030F0702030302020204" pitchFamily="66" charset="0"/>
              </a:rPr>
              <a:t>Dış Değerlendirme ölçütleri</a:t>
            </a:r>
          </a:p>
          <a:p>
            <a:pPr marL="0" indent="0">
              <a:spcBef>
                <a:spcPct val="20000"/>
              </a:spcBef>
            </a:pPr>
            <a:r>
              <a:rPr lang="tr-TR" altLang="en-US" sz="2000" b="0" dirty="0" smtClean="0">
                <a:solidFill>
                  <a:srgbClr val="003399"/>
                </a:solidFill>
                <a:latin typeface="Comic Sans MS" panose="030F0702030302020204" pitchFamily="66" charset="0"/>
              </a:rPr>
              <a:t>İç değerlendirme soruları ve yanıtlanmaları</a:t>
            </a:r>
          </a:p>
          <a:p>
            <a:pPr marL="0" indent="0">
              <a:spcBef>
                <a:spcPct val="20000"/>
              </a:spcBef>
            </a:pPr>
            <a:r>
              <a:rPr lang="tr-TR" altLang="en-US" sz="2000" b="0" dirty="0" smtClean="0">
                <a:solidFill>
                  <a:srgbClr val="003399"/>
                </a:solidFill>
                <a:latin typeface="Comic Sans MS" panose="030F0702030302020204" pitchFamily="66" charset="0"/>
              </a:rPr>
              <a:t>Yükseköğretim kurumlarında süreçler</a:t>
            </a:r>
          </a:p>
          <a:p>
            <a:pPr marL="0" indent="0">
              <a:spcBef>
                <a:spcPct val="20000"/>
              </a:spcBef>
            </a:pPr>
            <a:r>
              <a:rPr lang="tr-TR" altLang="en-US" sz="2000" b="0" dirty="0" smtClean="0">
                <a:solidFill>
                  <a:srgbClr val="003399"/>
                </a:solidFill>
                <a:latin typeface="Comic Sans MS" panose="030F0702030302020204" pitchFamily="66" charset="0"/>
              </a:rPr>
              <a:t>Süreç iyileştirme yaklaşımı</a:t>
            </a:r>
          </a:p>
          <a:p>
            <a:pPr marL="0" indent="0">
              <a:spcBef>
                <a:spcPct val="20000"/>
              </a:spcBef>
            </a:pPr>
            <a:r>
              <a:rPr lang="tr-TR" altLang="en-US" sz="2000" b="0" dirty="0" smtClean="0">
                <a:solidFill>
                  <a:srgbClr val="003399"/>
                </a:solidFill>
                <a:latin typeface="Comic Sans MS" panose="030F0702030302020204" pitchFamily="66" charset="0"/>
              </a:rPr>
              <a:t>PAÜ Süreç Yönetim Bilgi Sistemi</a:t>
            </a:r>
          </a:p>
          <a:p>
            <a:pPr marL="0" indent="0">
              <a:spcBef>
                <a:spcPct val="20000"/>
              </a:spcBef>
            </a:pPr>
            <a:r>
              <a:rPr lang="tr-TR" altLang="en-US" sz="2000" b="0" dirty="0" smtClean="0">
                <a:solidFill>
                  <a:srgbClr val="003399"/>
                </a:solidFill>
                <a:latin typeface="Comic Sans MS" panose="030F0702030302020204" pitchFamily="66" charset="0"/>
              </a:rPr>
              <a:t>PAÜ Stratejik Yönetim Bilgi Sistemi </a:t>
            </a:r>
          </a:p>
          <a:p>
            <a:pPr marL="0" indent="0">
              <a:spcBef>
                <a:spcPct val="20000"/>
              </a:spcBef>
            </a:pPr>
            <a:r>
              <a:rPr lang="tr-TR" altLang="en-US" sz="2000" b="0" dirty="0" smtClean="0">
                <a:solidFill>
                  <a:srgbClr val="003399"/>
                </a:solidFill>
                <a:latin typeface="Comic Sans MS" panose="030F0702030302020204" pitchFamily="66" charset="0"/>
              </a:rPr>
              <a:t>Özdeğerlendirme Anketleri (Akademik, İdari, Öğrenci)</a:t>
            </a:r>
          </a:p>
          <a:p>
            <a:pPr marL="0" indent="0">
              <a:spcBef>
                <a:spcPct val="20000"/>
              </a:spcBef>
            </a:pPr>
            <a:endParaRPr lang="tr-TR" altLang="en-US" sz="2000" b="0" dirty="0">
              <a:solidFill>
                <a:srgbClr val="003399"/>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4948" y="148632"/>
            <a:ext cx="9607996" cy="785813"/>
          </a:xfrm>
          <a:noFill/>
        </p:spPr>
        <p:txBody>
          <a:bodyPr/>
          <a:lstStyle/>
          <a:p>
            <a:pPr eaLnBrk="1" hangingPunct="1"/>
            <a:r>
              <a:rPr lang="tr-TR" altLang="en-US" sz="4000" dirty="0" smtClean="0">
                <a:solidFill>
                  <a:srgbClr val="990000"/>
                </a:solidFill>
                <a:latin typeface="Comic Sans MS" panose="030F0702030302020204" pitchFamily="66" charset="0"/>
              </a:rPr>
              <a:t>Kurum İç Değerlendirme Raporu-2015</a:t>
            </a:r>
            <a:endParaRPr lang="en-US" altLang="en-US" sz="2000" dirty="0" smtClean="0">
              <a:solidFill>
                <a:srgbClr val="990000"/>
              </a:solidFill>
            </a:endParaRPr>
          </a:p>
        </p:txBody>
      </p:sp>
      <p:pic>
        <p:nvPicPr>
          <p:cNvPr id="4" name="Picture 3"/>
          <p:cNvPicPr>
            <a:picLocks noChangeAspect="1"/>
          </p:cNvPicPr>
          <p:nvPr/>
        </p:nvPicPr>
        <p:blipFill>
          <a:blip r:embed="rId3"/>
          <a:stretch>
            <a:fillRect/>
          </a:stretch>
        </p:blipFill>
        <p:spPr>
          <a:xfrm>
            <a:off x="318964" y="913553"/>
            <a:ext cx="8266667" cy="4904762"/>
          </a:xfrm>
          <a:prstGeom prst="rect">
            <a:avLst/>
          </a:prstGeom>
        </p:spPr>
      </p:pic>
      <p:sp>
        <p:nvSpPr>
          <p:cNvPr id="5" name="Oval 4"/>
          <p:cNvSpPr/>
          <p:nvPr/>
        </p:nvSpPr>
        <p:spPr bwMode="auto">
          <a:xfrm>
            <a:off x="318964" y="4653136"/>
            <a:ext cx="3744416" cy="1008112"/>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9" name="3 Dikdörtgen"/>
          <p:cNvSpPr>
            <a:spLocks noChangeArrowheads="1"/>
          </p:cNvSpPr>
          <p:nvPr/>
        </p:nvSpPr>
        <p:spPr bwMode="auto">
          <a:xfrm>
            <a:off x="4207396" y="4869160"/>
            <a:ext cx="5575548" cy="1643527"/>
          </a:xfrm>
          <a:prstGeom prst="rect">
            <a:avLst/>
          </a:prstGeom>
          <a:noFill/>
          <a:ln w="9525">
            <a:noFill/>
            <a:miter lim="800000"/>
            <a:headEnd/>
            <a:tailEnd/>
          </a:ln>
        </p:spPr>
        <p:txBody>
          <a:bodyPr wrap="square">
            <a:spAutoFit/>
          </a:bodyPr>
          <a:lstStyle/>
          <a:p>
            <a:pPr>
              <a:lnSpc>
                <a:spcPct val="120000"/>
              </a:lnSpc>
              <a:defRPr/>
            </a:pPr>
            <a:r>
              <a:rPr lang="tr-TR" sz="2800" b="0" dirty="0" smtClean="0">
                <a:solidFill>
                  <a:srgbClr val="003399"/>
                </a:solidFill>
                <a:latin typeface="Comic Sans MS" pitchFamily="66" charset="0"/>
              </a:rPr>
              <a:t>Gönderilmesi gereken tarih: </a:t>
            </a:r>
          </a:p>
          <a:p>
            <a:pPr>
              <a:lnSpc>
                <a:spcPct val="120000"/>
              </a:lnSpc>
              <a:defRPr/>
            </a:pPr>
            <a:r>
              <a:rPr lang="tr-TR" sz="2800" b="0" dirty="0" smtClean="0">
                <a:solidFill>
                  <a:srgbClr val="003399"/>
                </a:solidFill>
                <a:latin typeface="Comic Sans MS" pitchFamily="66" charset="0"/>
              </a:rPr>
              <a:t>2 Mayıs 2017 </a:t>
            </a:r>
          </a:p>
          <a:p>
            <a:pPr>
              <a:lnSpc>
                <a:spcPct val="120000"/>
              </a:lnSpc>
              <a:defRPr/>
            </a:pPr>
            <a:r>
              <a:rPr lang="tr-TR" sz="2800" b="0" dirty="0" smtClean="0">
                <a:solidFill>
                  <a:srgbClr val="003399"/>
                </a:solidFill>
                <a:latin typeface="Comic Sans MS" pitchFamily="66" charset="0"/>
              </a:rPr>
              <a:t>En fazla 50 sayfa (ekler hariç)</a:t>
            </a:r>
            <a:endParaRPr lang="tr-TR" sz="2800" b="0" dirty="0">
              <a:solidFill>
                <a:srgbClr val="003399"/>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5</a:t>
            </a:fld>
            <a:endParaRPr lang="en-US" altLang="en-US"/>
          </a:p>
        </p:txBody>
      </p:sp>
      <p:sp>
        <p:nvSpPr>
          <p:cNvPr id="5" name="Rectangle 2"/>
          <p:cNvSpPr txBox="1">
            <a:spLocks noChangeArrowheads="1"/>
          </p:cNvSpPr>
          <p:nvPr/>
        </p:nvSpPr>
        <p:spPr>
          <a:xfrm>
            <a:off x="174948" y="148632"/>
            <a:ext cx="9607996" cy="785813"/>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4000" b="0" kern="0" dirty="0" smtClean="0">
                <a:solidFill>
                  <a:srgbClr val="990000"/>
                </a:solidFill>
                <a:latin typeface="Comic Sans MS" panose="030F0702030302020204" pitchFamily="66" charset="0"/>
              </a:rPr>
              <a:t>Kurum İç Değerlendirme Raporu-2015</a:t>
            </a:r>
            <a:endParaRPr lang="en-US" altLang="en-US" sz="2000" b="0" kern="0" dirty="0" smtClean="0">
              <a:solidFill>
                <a:srgbClr val="990000"/>
              </a:solidFill>
            </a:endParaRPr>
          </a:p>
        </p:txBody>
      </p:sp>
      <p:pic>
        <p:nvPicPr>
          <p:cNvPr id="6" name="Picture 5"/>
          <p:cNvPicPr>
            <a:picLocks noChangeAspect="1"/>
          </p:cNvPicPr>
          <p:nvPr/>
        </p:nvPicPr>
        <p:blipFill>
          <a:blip r:embed="rId2"/>
          <a:stretch>
            <a:fillRect/>
          </a:stretch>
        </p:blipFill>
        <p:spPr>
          <a:xfrm>
            <a:off x="390972" y="1411264"/>
            <a:ext cx="9657143" cy="4361905"/>
          </a:xfrm>
          <a:prstGeom prst="rect">
            <a:avLst/>
          </a:prstGeom>
        </p:spPr>
      </p:pic>
      <p:sp>
        <p:nvSpPr>
          <p:cNvPr id="7" name="Oval 6"/>
          <p:cNvSpPr/>
          <p:nvPr/>
        </p:nvSpPr>
        <p:spPr bwMode="auto">
          <a:xfrm>
            <a:off x="2911252" y="4869160"/>
            <a:ext cx="5688632" cy="792088"/>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8374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6</a:t>
            </a:fld>
            <a:endParaRPr lang="en-US" altLang="en-US"/>
          </a:p>
        </p:txBody>
      </p:sp>
      <p:pic>
        <p:nvPicPr>
          <p:cNvPr id="7" name="Picture 6"/>
          <p:cNvPicPr>
            <a:picLocks noChangeAspect="1"/>
          </p:cNvPicPr>
          <p:nvPr/>
        </p:nvPicPr>
        <p:blipFill>
          <a:blip r:embed="rId2"/>
          <a:stretch>
            <a:fillRect/>
          </a:stretch>
        </p:blipFill>
        <p:spPr>
          <a:xfrm>
            <a:off x="2119164" y="4134191"/>
            <a:ext cx="7904762" cy="2723809"/>
          </a:xfrm>
          <a:prstGeom prst="rect">
            <a:avLst/>
          </a:prstGeom>
        </p:spPr>
      </p:pic>
      <p:sp>
        <p:nvSpPr>
          <p:cNvPr id="8" name="Rectangle 2"/>
          <p:cNvSpPr txBox="1">
            <a:spLocks noChangeArrowheads="1"/>
          </p:cNvSpPr>
          <p:nvPr/>
        </p:nvSpPr>
        <p:spPr>
          <a:xfrm>
            <a:off x="174948" y="148632"/>
            <a:ext cx="9607996" cy="785813"/>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4000" b="0" kern="0" dirty="0" smtClean="0">
                <a:solidFill>
                  <a:srgbClr val="990000"/>
                </a:solidFill>
                <a:latin typeface="Comic Sans MS" panose="030F0702030302020204" pitchFamily="66" charset="0"/>
              </a:rPr>
              <a:t>KİDR Hazırlama Soruları</a:t>
            </a:r>
            <a:endParaRPr lang="en-US" altLang="en-US" sz="2000" b="0" kern="0" dirty="0" smtClean="0">
              <a:solidFill>
                <a:srgbClr val="990000"/>
              </a:solidFill>
            </a:endParaRPr>
          </a:p>
        </p:txBody>
      </p:sp>
      <p:pic>
        <p:nvPicPr>
          <p:cNvPr id="5" name="Picture 4"/>
          <p:cNvPicPr>
            <a:picLocks noChangeAspect="1"/>
          </p:cNvPicPr>
          <p:nvPr/>
        </p:nvPicPr>
        <p:blipFill>
          <a:blip r:embed="rId3"/>
          <a:stretch>
            <a:fillRect/>
          </a:stretch>
        </p:blipFill>
        <p:spPr>
          <a:xfrm>
            <a:off x="895028" y="1052736"/>
            <a:ext cx="6766530" cy="3257676"/>
          </a:xfrm>
          <a:prstGeom prst="rect">
            <a:avLst/>
          </a:prstGeom>
        </p:spPr>
      </p:pic>
      <p:sp>
        <p:nvSpPr>
          <p:cNvPr id="9" name="Oval 8"/>
          <p:cNvSpPr/>
          <p:nvPr/>
        </p:nvSpPr>
        <p:spPr bwMode="auto">
          <a:xfrm>
            <a:off x="2623220" y="3717032"/>
            <a:ext cx="3744416" cy="59338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10" name="Oval 9"/>
          <p:cNvSpPr/>
          <p:nvPr/>
        </p:nvSpPr>
        <p:spPr bwMode="auto">
          <a:xfrm>
            <a:off x="4146595" y="6110633"/>
            <a:ext cx="3744416" cy="59338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7112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7</a:t>
            </a:fld>
            <a:endParaRPr lang="en-US" altLang="en-US"/>
          </a:p>
        </p:txBody>
      </p:sp>
      <p:pic>
        <p:nvPicPr>
          <p:cNvPr id="4" name="Picture 3"/>
          <p:cNvPicPr>
            <a:picLocks noChangeAspect="1"/>
          </p:cNvPicPr>
          <p:nvPr/>
        </p:nvPicPr>
        <p:blipFill>
          <a:blip r:embed="rId2"/>
          <a:stretch>
            <a:fillRect/>
          </a:stretch>
        </p:blipFill>
        <p:spPr>
          <a:xfrm>
            <a:off x="102940" y="689267"/>
            <a:ext cx="5112568" cy="5568285"/>
          </a:xfrm>
          <a:prstGeom prst="rect">
            <a:avLst/>
          </a:prstGeom>
        </p:spPr>
      </p:pic>
      <p:pic>
        <p:nvPicPr>
          <p:cNvPr id="5" name="Picture 4"/>
          <p:cNvPicPr>
            <a:picLocks noChangeAspect="1"/>
          </p:cNvPicPr>
          <p:nvPr/>
        </p:nvPicPr>
        <p:blipFill>
          <a:blip r:embed="rId3"/>
          <a:stretch>
            <a:fillRect/>
          </a:stretch>
        </p:blipFill>
        <p:spPr>
          <a:xfrm>
            <a:off x="3565828" y="2780928"/>
            <a:ext cx="6557718" cy="3811239"/>
          </a:xfrm>
          <a:prstGeom prst="rect">
            <a:avLst/>
          </a:prstGeom>
        </p:spPr>
      </p:pic>
      <p:sp>
        <p:nvSpPr>
          <p:cNvPr id="6" name="Rectangle 2"/>
          <p:cNvSpPr txBox="1">
            <a:spLocks noChangeArrowheads="1"/>
          </p:cNvSpPr>
          <p:nvPr/>
        </p:nvSpPr>
        <p:spPr>
          <a:xfrm>
            <a:off x="318964" y="0"/>
            <a:ext cx="9607996" cy="785813"/>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4000" b="0" kern="0" dirty="0" smtClean="0">
                <a:solidFill>
                  <a:srgbClr val="990000"/>
                </a:solidFill>
                <a:latin typeface="Comic Sans MS" panose="030F0702030302020204" pitchFamily="66" charset="0"/>
              </a:rPr>
              <a:t>KİDR Hazırlama Soruları</a:t>
            </a:r>
            <a:endParaRPr lang="en-US" altLang="en-US" sz="2000" b="0" kern="0" dirty="0" smtClean="0">
              <a:solidFill>
                <a:srgbClr val="990000"/>
              </a:solidFill>
            </a:endParaRPr>
          </a:p>
        </p:txBody>
      </p:sp>
    </p:spTree>
    <p:extLst>
      <p:ext uri="{BB962C8B-B14F-4D97-AF65-F5344CB8AC3E}">
        <p14:creationId xmlns:p14="http://schemas.microsoft.com/office/powerpoint/2010/main" val="143238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8</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2685251988"/>
              </p:ext>
            </p:extLst>
          </p:nvPr>
        </p:nvGraphicFramePr>
        <p:xfrm>
          <a:off x="823020" y="1237408"/>
          <a:ext cx="9217025" cy="5683727"/>
        </p:xfrm>
        <a:graphic>
          <a:graphicData uri="http://schemas.openxmlformats.org/drawingml/2006/table">
            <a:tbl>
              <a:tblPr>
                <a:tableStyleId>{5C22544A-7EE6-4342-B048-85BDC9FD1C3A}</a:tableStyleId>
              </a:tblPr>
              <a:tblGrid>
                <a:gridCol w="405042">
                  <a:extLst>
                    <a:ext uri="{9D8B030D-6E8A-4147-A177-3AD203B41FA5}">
                      <a16:colId xmlns:a16="http://schemas.microsoft.com/office/drawing/2014/main" val="168890708"/>
                    </a:ext>
                  </a:extLst>
                </a:gridCol>
                <a:gridCol w="1841104">
                  <a:extLst>
                    <a:ext uri="{9D8B030D-6E8A-4147-A177-3AD203B41FA5}">
                      <a16:colId xmlns:a16="http://schemas.microsoft.com/office/drawing/2014/main" val="3585729528"/>
                    </a:ext>
                  </a:extLst>
                </a:gridCol>
                <a:gridCol w="379727">
                  <a:extLst>
                    <a:ext uri="{9D8B030D-6E8A-4147-A177-3AD203B41FA5}">
                      <a16:colId xmlns:a16="http://schemas.microsoft.com/office/drawing/2014/main" val="1308280775"/>
                    </a:ext>
                  </a:extLst>
                </a:gridCol>
                <a:gridCol w="2846735">
                  <a:extLst>
                    <a:ext uri="{9D8B030D-6E8A-4147-A177-3AD203B41FA5}">
                      <a16:colId xmlns:a16="http://schemas.microsoft.com/office/drawing/2014/main" val="3793921748"/>
                    </a:ext>
                  </a:extLst>
                </a:gridCol>
                <a:gridCol w="347580">
                  <a:extLst>
                    <a:ext uri="{9D8B030D-6E8A-4147-A177-3AD203B41FA5}">
                      <a16:colId xmlns:a16="http://schemas.microsoft.com/office/drawing/2014/main" val="1581739637"/>
                    </a:ext>
                  </a:extLst>
                </a:gridCol>
                <a:gridCol w="764059">
                  <a:extLst>
                    <a:ext uri="{9D8B030D-6E8A-4147-A177-3AD203B41FA5}">
                      <a16:colId xmlns:a16="http://schemas.microsoft.com/office/drawing/2014/main" val="128372353"/>
                    </a:ext>
                  </a:extLst>
                </a:gridCol>
                <a:gridCol w="708825">
                  <a:extLst>
                    <a:ext uri="{9D8B030D-6E8A-4147-A177-3AD203B41FA5}">
                      <a16:colId xmlns:a16="http://schemas.microsoft.com/office/drawing/2014/main" val="2227321191"/>
                    </a:ext>
                  </a:extLst>
                </a:gridCol>
                <a:gridCol w="708825">
                  <a:extLst>
                    <a:ext uri="{9D8B030D-6E8A-4147-A177-3AD203B41FA5}">
                      <a16:colId xmlns:a16="http://schemas.microsoft.com/office/drawing/2014/main" val="862158598"/>
                    </a:ext>
                  </a:extLst>
                </a:gridCol>
                <a:gridCol w="1215128">
                  <a:extLst>
                    <a:ext uri="{9D8B030D-6E8A-4147-A177-3AD203B41FA5}">
                      <a16:colId xmlns:a16="http://schemas.microsoft.com/office/drawing/2014/main" val="259676790"/>
                    </a:ext>
                  </a:extLst>
                </a:gridCol>
              </a:tblGrid>
              <a:tr h="197318">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900" u="none" strike="noStrike">
                          <a:effectLst/>
                        </a:rPr>
                        <a:t>İç Değerlendirme soruları ve değerlendirici yanıtları</a:t>
                      </a:r>
                      <a:endParaRPr lang="en-US" sz="900" b="1"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3749810854"/>
                  </a:ext>
                </a:extLst>
              </a:tr>
              <a:tr h="90473">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Değerlendirme Tarihi:</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3418574834"/>
                  </a:ext>
                </a:extLst>
              </a:tr>
              <a:tr h="172330">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Değerlendirmeyi yapan birimin adı belirtilmelidir (Rektörlük Makamı, Rektörlük Birimleri, Akademik Birimler, Programlar)</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3066822518"/>
                  </a:ext>
                </a:extLst>
              </a:tr>
              <a:tr h="90473">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it-IT" sz="800" u="none" strike="noStrike">
                          <a:effectLst/>
                        </a:rPr>
                        <a:t>1.1 Değerlendirici (Akademik personel) Ad-Soyad:</a:t>
                      </a:r>
                      <a:endParaRPr lang="it-IT"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3881936557"/>
                  </a:ext>
                </a:extLst>
              </a:tr>
              <a:tr h="90473">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1.2 Değerlendirici (Akademik personel) Ünvanı:</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664988507"/>
                  </a:ext>
                </a:extLst>
              </a:tr>
              <a:tr h="155959">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1.3 Değerlendirici (Akademik personel) Görev Birimi ve Programı:</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4265210498"/>
                  </a:ext>
                </a:extLst>
              </a:tr>
              <a:tr h="90473">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it-IT" sz="800" u="none" strike="noStrike">
                          <a:effectLst/>
                        </a:rPr>
                        <a:t>2.1 Değerlendirici (İdari personel) Ad-Soyad:</a:t>
                      </a:r>
                      <a:endParaRPr lang="it-IT"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1921505138"/>
                  </a:ext>
                </a:extLst>
              </a:tr>
              <a:tr h="90473">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it-IT" sz="800" u="none" strike="noStrike">
                          <a:effectLst/>
                        </a:rPr>
                        <a:t>2.2 Değerlendirici (İdari personel) Ünvanı:</a:t>
                      </a:r>
                      <a:endParaRPr lang="it-IT"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2662919404"/>
                  </a:ext>
                </a:extLst>
              </a:tr>
              <a:tr h="90473">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it-IT" sz="800" u="none" strike="noStrike">
                          <a:effectLst/>
                        </a:rPr>
                        <a:t>2.3 Değerlendirici (İdari personel) Görev Birimi:</a:t>
                      </a:r>
                      <a:endParaRPr lang="it-IT"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584895752"/>
                  </a:ext>
                </a:extLst>
              </a:tr>
              <a:tr h="90473">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3.1 Değerlendirici (Öğrenci) Ad-Soyad:</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472571147"/>
                  </a:ext>
                </a:extLst>
              </a:tr>
              <a:tr h="90473">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it-IT" sz="800" u="none" strike="noStrike">
                          <a:effectLst/>
                        </a:rPr>
                        <a:t>3.2 Değerlendirici (Öğrenci) Birimi, Programı:</a:t>
                      </a:r>
                      <a:endParaRPr lang="it-IT"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637002677"/>
                  </a:ext>
                </a:extLst>
              </a:tr>
              <a:tr h="90473">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3.3 Değerlendirici (Öğrenci) Sınıfı:</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3791340058"/>
                  </a:ext>
                </a:extLst>
              </a:tr>
              <a:tr h="155959">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fr-FR" sz="800" u="none" strike="noStrike">
                          <a:effectLst/>
                        </a:rPr>
                        <a:t>Değerlendirmelerin yapılmasından birimin en üst yöneticisi sorumludur.  </a:t>
                      </a:r>
                      <a:endParaRPr lang="fr-FR"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4199613276"/>
                  </a:ext>
                </a:extLst>
              </a:tr>
              <a:tr h="155959">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Değerlendirme sonuçları</a:t>
                      </a:r>
                      <a:endParaRPr lang="en-US" sz="800" b="1"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2737626699"/>
                  </a:ext>
                </a:extLst>
              </a:tr>
              <a:tr h="426517">
                <a:tc>
                  <a:txBody>
                    <a:bodyPr/>
                    <a:lstStyle/>
                    <a:p>
                      <a:pPr algn="l" fontAlgn="ctr"/>
                      <a:r>
                        <a:rPr lang="en-US" sz="800" u="none" strike="noStrike">
                          <a:effectLst/>
                        </a:rPr>
                        <a:t>Soru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KİDR Hazırlama Kılavuzundaki sorular</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KİDR Hazırlama Kılavuzuna göre hazırlanan sorular</a:t>
                      </a:r>
                      <a:endParaRPr lang="en-US" sz="800" b="1"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*Var/Uygun/Yeterli/Evet</a:t>
                      </a:r>
                      <a:endParaRPr lang="en-US" sz="800" b="1"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**Kısmen/ İyileştirmeye açık</a:t>
                      </a:r>
                      <a:endParaRPr lang="en-US" sz="800" b="1"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***Yok/Uygun değil/Yeterli değil/Hayır</a:t>
                      </a:r>
                      <a:endParaRPr lang="en-US" sz="800" b="1"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Gürevimle ilgi değil</a:t>
                      </a:r>
                      <a:endParaRPr lang="en-US" sz="800" b="1" i="0" u="none" strike="noStrike">
                        <a:solidFill>
                          <a:srgbClr val="000000"/>
                        </a:solidFill>
                        <a:effectLst/>
                        <a:latin typeface="Times New Roman" panose="02020603050405020304" pitchFamily="18" charset="0"/>
                      </a:endParaRPr>
                    </a:p>
                  </a:txBody>
                  <a:tcPr marL="4308" marR="4308" marT="4308" marB="0" anchor="b"/>
                </a:tc>
                <a:tc>
                  <a:txBody>
                    <a:bodyPr/>
                    <a:lstStyle/>
                    <a:p>
                      <a:pPr algn="ctr" fontAlgn="b"/>
                      <a:r>
                        <a:rPr lang="en-US" sz="800" u="none" strike="noStrike">
                          <a:effectLst/>
                        </a:rPr>
                        <a:t>Açıklayıcı bilgiler (Gözlemler, Geliştirme / Düzeltme Önerileri)</a:t>
                      </a:r>
                      <a:endParaRPr lang="en-US" sz="800" b="1"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2036429099"/>
                  </a:ext>
                </a:extLst>
              </a:tr>
              <a:tr h="236954">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it-IT" sz="800" u="none" strike="noStrike">
                          <a:effectLst/>
                        </a:rPr>
                        <a:t>KİDRHK- B. Kalite Güvencesi Sistemi </a:t>
                      </a:r>
                      <a:endParaRPr lang="it-IT"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1"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1"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1" i="0" u="none" strike="noStrike">
                        <a:solidFill>
                          <a:srgbClr val="000000"/>
                        </a:solidFill>
                        <a:effectLst/>
                        <a:latin typeface="Times New Roman" panose="02020603050405020304" pitchFamily="18" charset="0"/>
                      </a:endParaRPr>
                    </a:p>
                  </a:txBody>
                  <a:tcPr marL="4308" marR="4308" marT="4308" marB="0" anchor="b"/>
                </a:tc>
                <a:tc>
                  <a:txBody>
                    <a:bodyPr/>
                    <a:lstStyle/>
                    <a:p>
                      <a:pPr algn="ctr" fontAlgn="b"/>
                      <a:endParaRPr lang="en-US" sz="800" b="1"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3665314951"/>
                  </a:ext>
                </a:extLst>
              </a:tr>
              <a:tr h="491140">
                <a:tc>
                  <a:txBody>
                    <a:bodyPr/>
                    <a:lstStyle/>
                    <a:p>
                      <a:pPr algn="r" fontAlgn="ctr"/>
                      <a:r>
                        <a:rPr lang="en-US" sz="800" u="none" strike="noStrike">
                          <a:effectLst/>
                        </a:rPr>
                        <a:t>1</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KİDRHK- B1.   Kurum misyon, vizyon ve hedeflerine nasıl ulaşmaya çalışıyor?”  sorusunun cevabını verebilmek üzere, kurumun kalite güvencesi süreçleri, iç değerlendirme süreçleri ve eylem planları,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B1.1</a:t>
                      </a: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dirty="0" err="1">
                          <a:effectLst/>
                        </a:rPr>
                        <a:t>Biriminizin</a:t>
                      </a:r>
                      <a:r>
                        <a:rPr lang="en-US" sz="800" u="none" strike="noStrike" dirty="0">
                          <a:effectLst/>
                        </a:rPr>
                        <a:t> </a:t>
                      </a:r>
                      <a:r>
                        <a:rPr lang="en-US" sz="800" u="none" strike="noStrike" dirty="0" err="1">
                          <a:effectLst/>
                        </a:rPr>
                        <a:t>ve</a:t>
                      </a:r>
                      <a:r>
                        <a:rPr lang="en-US" sz="800" u="none" strike="noStrike" dirty="0">
                          <a:effectLst/>
                        </a:rPr>
                        <a:t> </a:t>
                      </a:r>
                      <a:r>
                        <a:rPr lang="en-US" sz="800" u="none" strike="noStrike" dirty="0" err="1">
                          <a:effectLst/>
                        </a:rPr>
                        <a:t>PAÜ'nün</a:t>
                      </a:r>
                      <a:r>
                        <a:rPr lang="en-US" sz="800" u="none" strike="noStrike" dirty="0">
                          <a:effectLst/>
                        </a:rPr>
                        <a:t> </a:t>
                      </a:r>
                      <a:r>
                        <a:rPr lang="en-US" sz="800" u="none" strike="noStrike" dirty="0" err="1">
                          <a:effectLst/>
                        </a:rPr>
                        <a:t>misyon</a:t>
                      </a:r>
                      <a:r>
                        <a:rPr lang="en-US" sz="800" u="none" strike="noStrike" dirty="0">
                          <a:effectLst/>
                        </a:rPr>
                        <a:t>, </a:t>
                      </a:r>
                      <a:r>
                        <a:rPr lang="en-US" sz="800" u="none" strike="noStrike" dirty="0" err="1">
                          <a:effectLst/>
                        </a:rPr>
                        <a:t>vizyon</a:t>
                      </a:r>
                      <a:r>
                        <a:rPr lang="en-US" sz="800" u="none" strike="noStrike" dirty="0">
                          <a:effectLst/>
                        </a:rPr>
                        <a:t> </a:t>
                      </a:r>
                      <a:r>
                        <a:rPr lang="en-US" sz="800" u="none" strike="noStrike" dirty="0" err="1">
                          <a:effectLst/>
                        </a:rPr>
                        <a:t>ve</a:t>
                      </a:r>
                      <a:r>
                        <a:rPr lang="en-US" sz="800" u="none" strike="noStrike" dirty="0">
                          <a:effectLst/>
                        </a:rPr>
                        <a:t> </a:t>
                      </a:r>
                      <a:r>
                        <a:rPr lang="en-US" sz="800" u="none" strike="noStrike" dirty="0" err="1">
                          <a:effectLst/>
                        </a:rPr>
                        <a:t>hedeflerine</a:t>
                      </a:r>
                      <a:r>
                        <a:rPr lang="en-US" sz="800" u="none" strike="noStrike" dirty="0">
                          <a:effectLst/>
                        </a:rPr>
                        <a:t> </a:t>
                      </a:r>
                      <a:r>
                        <a:rPr lang="en-US" sz="800" u="none" strike="noStrike" dirty="0" err="1">
                          <a:effectLst/>
                        </a:rPr>
                        <a:t>ulaşma</a:t>
                      </a:r>
                      <a:r>
                        <a:rPr lang="en-US" sz="800" u="none" strike="noStrike" dirty="0">
                          <a:effectLst/>
                        </a:rPr>
                        <a:t> </a:t>
                      </a:r>
                      <a:r>
                        <a:rPr lang="en-US" sz="800" u="none" strike="noStrike" dirty="0" err="1">
                          <a:effectLst/>
                        </a:rPr>
                        <a:t>durumunu</a:t>
                      </a:r>
                      <a:r>
                        <a:rPr lang="en-US" sz="800" u="none" strike="noStrike" dirty="0">
                          <a:effectLst/>
                        </a:rPr>
                        <a:t> </a:t>
                      </a:r>
                      <a:r>
                        <a:rPr lang="en-US" sz="800" u="none" strike="noStrike" dirty="0" err="1">
                          <a:effectLst/>
                        </a:rPr>
                        <a:t>izleyen</a:t>
                      </a:r>
                      <a:r>
                        <a:rPr lang="en-US" sz="800" u="none" strike="noStrike" dirty="0">
                          <a:effectLst/>
                        </a:rPr>
                        <a:t> </a:t>
                      </a:r>
                      <a:r>
                        <a:rPr lang="en-US" sz="800" u="none" strike="noStrike" dirty="0" err="1">
                          <a:effectLst/>
                        </a:rPr>
                        <a:t>sistem</a:t>
                      </a:r>
                      <a:r>
                        <a:rPr lang="en-US" sz="800" u="none" strike="noStrike" dirty="0">
                          <a:effectLst/>
                        </a:rPr>
                        <a:t> </a:t>
                      </a:r>
                      <a:r>
                        <a:rPr lang="en-US" sz="800" u="none" strike="noStrike" dirty="0" err="1">
                          <a:effectLst/>
                        </a:rPr>
                        <a:t>var</a:t>
                      </a:r>
                      <a:r>
                        <a:rPr lang="en-US" sz="800" u="none" strike="noStrike" dirty="0">
                          <a:effectLst/>
                        </a:rPr>
                        <a:t> </a:t>
                      </a:r>
                      <a:r>
                        <a:rPr lang="en-US" sz="800" u="none" strike="noStrike" dirty="0" err="1">
                          <a:effectLst/>
                        </a:rPr>
                        <a:t>mıdır</a:t>
                      </a:r>
                      <a:r>
                        <a:rPr lang="en-US" sz="800" u="none" strike="noStrike" dirty="0">
                          <a:effectLst/>
                        </a:rPr>
                        <a:t>? </a:t>
                      </a:r>
                      <a:endParaRPr lang="en-US" sz="800" b="0" i="0" u="none" strike="noStrike" dirty="0">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1397062836"/>
                  </a:ext>
                </a:extLst>
              </a:tr>
              <a:tr h="183244">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a:t>
                      </a: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dirty="0" err="1">
                          <a:effectLst/>
                        </a:rPr>
                        <a:t>Yanıtınız</a:t>
                      </a:r>
                      <a:r>
                        <a:rPr lang="en-US" sz="800" u="none" strike="noStrike" dirty="0">
                          <a:effectLst/>
                        </a:rPr>
                        <a:t> </a:t>
                      </a:r>
                      <a:r>
                        <a:rPr lang="en-US" sz="800" u="none" strike="noStrike" dirty="0" err="1">
                          <a:effectLst/>
                        </a:rPr>
                        <a:t>olumlu</a:t>
                      </a:r>
                      <a:r>
                        <a:rPr lang="en-US" sz="800" u="none" strike="noStrike" dirty="0">
                          <a:effectLst/>
                        </a:rPr>
                        <a:t> </a:t>
                      </a:r>
                      <a:r>
                        <a:rPr lang="en-US" sz="800" u="none" strike="noStrike" dirty="0" err="1">
                          <a:effectLst/>
                        </a:rPr>
                        <a:t>ise</a:t>
                      </a:r>
                      <a:r>
                        <a:rPr lang="en-US" sz="800" u="none" strike="noStrike" dirty="0">
                          <a:effectLst/>
                        </a:rPr>
                        <a:t> </a:t>
                      </a:r>
                      <a:r>
                        <a:rPr lang="en-US" sz="800" u="none" strike="noStrike" dirty="0" err="1">
                          <a:effectLst/>
                        </a:rPr>
                        <a:t>bilgi</a:t>
                      </a:r>
                      <a:r>
                        <a:rPr lang="en-US" sz="800" u="none" strike="noStrike" dirty="0">
                          <a:effectLst/>
                        </a:rPr>
                        <a:t> </a:t>
                      </a:r>
                      <a:r>
                        <a:rPr lang="en-US" sz="800" u="none" strike="noStrike" dirty="0" err="1">
                          <a:effectLst/>
                        </a:rPr>
                        <a:t>veren</a:t>
                      </a:r>
                      <a:r>
                        <a:rPr lang="en-US" sz="800" u="none" strike="noStrike" dirty="0">
                          <a:effectLst/>
                        </a:rPr>
                        <a:t> </a:t>
                      </a:r>
                      <a:r>
                        <a:rPr lang="en-US" sz="800" u="none" strike="noStrike" dirty="0" err="1">
                          <a:effectLst/>
                        </a:rPr>
                        <a:t>bağlantıyı</a:t>
                      </a:r>
                      <a:r>
                        <a:rPr lang="en-US" sz="800" u="none" strike="noStrike" dirty="0">
                          <a:effectLst/>
                        </a:rPr>
                        <a:t> </a:t>
                      </a:r>
                      <a:r>
                        <a:rPr lang="en-US" sz="800" u="none" strike="noStrike" dirty="0" err="1">
                          <a:effectLst/>
                        </a:rPr>
                        <a:t>belirtiniz</a:t>
                      </a:r>
                      <a:r>
                        <a:rPr lang="en-US" sz="800" u="none" strike="noStrike" dirty="0">
                          <a:effectLst/>
                        </a:rPr>
                        <a:t> (URL, </a:t>
                      </a:r>
                      <a:r>
                        <a:rPr lang="en-US" sz="800" u="none" strike="noStrike" dirty="0" err="1">
                          <a:effectLst/>
                        </a:rPr>
                        <a:t>dosya</a:t>
                      </a:r>
                      <a:r>
                        <a:rPr lang="en-US" sz="800" u="none" strike="noStrike" dirty="0">
                          <a:effectLst/>
                        </a:rPr>
                        <a:t> no vb. </a:t>
                      </a:r>
                      <a:r>
                        <a:rPr lang="en-US" sz="800" u="none" strike="noStrike" dirty="0" err="1">
                          <a:effectLst/>
                        </a:rPr>
                        <a:t>bağlantılar</a:t>
                      </a:r>
                      <a:r>
                        <a:rPr lang="en-US" sz="800" u="none" strike="noStrike" dirty="0">
                          <a:effectLst/>
                        </a:rPr>
                        <a:t>) </a:t>
                      </a:r>
                      <a:r>
                        <a:rPr lang="en-US" sz="800" u="none" strike="noStrike" dirty="0" err="1">
                          <a:effectLst/>
                        </a:rPr>
                        <a:t>ve</a:t>
                      </a:r>
                      <a:r>
                        <a:rPr lang="en-US" sz="800" u="none" strike="noStrike" dirty="0">
                          <a:effectLst/>
                        </a:rPr>
                        <a:t> </a:t>
                      </a:r>
                      <a:r>
                        <a:rPr lang="en-US" sz="800" u="none" strike="noStrike" dirty="0" err="1">
                          <a:effectLst/>
                        </a:rPr>
                        <a:t>içeriğini</a:t>
                      </a:r>
                      <a:r>
                        <a:rPr lang="en-US" sz="800" u="none" strike="noStrike" dirty="0">
                          <a:effectLst/>
                        </a:rPr>
                        <a:t> </a:t>
                      </a:r>
                      <a:r>
                        <a:rPr lang="en-US" sz="800" u="none" strike="noStrike" dirty="0" err="1">
                          <a:effectLst/>
                        </a:rPr>
                        <a:t>kısaca</a:t>
                      </a:r>
                      <a:r>
                        <a:rPr lang="en-US" sz="800" u="none" strike="noStrike" dirty="0">
                          <a:effectLst/>
                        </a:rPr>
                        <a:t> </a:t>
                      </a:r>
                      <a:r>
                        <a:rPr lang="en-US" sz="800" u="none" strike="noStrike" dirty="0" err="1">
                          <a:effectLst/>
                        </a:rPr>
                        <a:t>özetleyiniz</a:t>
                      </a:r>
                      <a:r>
                        <a:rPr lang="en-US" sz="800" u="none" strike="noStrike" dirty="0">
                          <a:effectLst/>
                        </a:rPr>
                        <a:t>.</a:t>
                      </a:r>
                      <a:endParaRPr lang="en-US" sz="800" b="0" i="0" u="none" strike="noStrike" dirty="0">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4064457942"/>
                  </a:ext>
                </a:extLst>
              </a:tr>
              <a:tr h="163713">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dirty="0" err="1">
                          <a:effectLst/>
                        </a:rPr>
                        <a:t>Yanıtınız</a:t>
                      </a:r>
                      <a:r>
                        <a:rPr lang="en-US" sz="800" u="none" strike="noStrike" dirty="0">
                          <a:effectLst/>
                        </a:rPr>
                        <a:t> </a:t>
                      </a:r>
                      <a:r>
                        <a:rPr lang="en-US" sz="800" u="none" strike="noStrike" dirty="0" err="1">
                          <a:effectLst/>
                        </a:rPr>
                        <a:t>olumlu</a:t>
                      </a:r>
                      <a:r>
                        <a:rPr lang="en-US" sz="800" u="none" strike="noStrike" dirty="0">
                          <a:effectLst/>
                        </a:rPr>
                        <a:t> </a:t>
                      </a:r>
                      <a:r>
                        <a:rPr lang="en-US" sz="800" u="none" strike="noStrike" dirty="0" err="1">
                          <a:effectLst/>
                        </a:rPr>
                        <a:t>ise</a:t>
                      </a:r>
                      <a:r>
                        <a:rPr lang="en-US" sz="800" u="none" strike="noStrike" dirty="0">
                          <a:effectLst/>
                        </a:rPr>
                        <a:t> </a:t>
                      </a:r>
                      <a:r>
                        <a:rPr lang="en-US" sz="800" u="none" strike="noStrike" dirty="0" err="1">
                          <a:effectLst/>
                        </a:rPr>
                        <a:t>planlama</a:t>
                      </a:r>
                      <a:r>
                        <a:rPr lang="en-US" sz="800" u="none" strike="noStrike" dirty="0">
                          <a:effectLst/>
                        </a:rPr>
                        <a:t> </a:t>
                      </a:r>
                      <a:r>
                        <a:rPr lang="en-US" sz="800" u="none" strike="noStrike" dirty="0" err="1">
                          <a:effectLst/>
                        </a:rPr>
                        <a:t>kayıtlarınıza</a:t>
                      </a:r>
                      <a:r>
                        <a:rPr lang="en-US" sz="800" u="none" strike="noStrike" dirty="0">
                          <a:effectLst/>
                        </a:rPr>
                        <a:t> </a:t>
                      </a:r>
                      <a:r>
                        <a:rPr lang="en-US" sz="800" u="none" strike="noStrike" dirty="0" err="1">
                          <a:effectLst/>
                        </a:rPr>
                        <a:t>erişimi</a:t>
                      </a:r>
                      <a:r>
                        <a:rPr lang="en-US" sz="800" u="none" strike="noStrike" dirty="0">
                          <a:effectLst/>
                        </a:rPr>
                        <a:t> </a:t>
                      </a:r>
                      <a:r>
                        <a:rPr lang="en-US" sz="800" u="none" strike="noStrike" dirty="0" err="1">
                          <a:effectLst/>
                        </a:rPr>
                        <a:t>gösteren</a:t>
                      </a:r>
                      <a:r>
                        <a:rPr lang="en-US" sz="800" u="none" strike="noStrike" dirty="0">
                          <a:effectLst/>
                        </a:rPr>
                        <a:t> </a:t>
                      </a:r>
                      <a:r>
                        <a:rPr lang="en-US" sz="800" u="none" strike="noStrike" dirty="0" err="1">
                          <a:effectLst/>
                        </a:rPr>
                        <a:t>bağlantı</a:t>
                      </a:r>
                      <a:r>
                        <a:rPr lang="en-US" sz="800" u="none" strike="noStrike" dirty="0">
                          <a:effectLst/>
                        </a:rPr>
                        <a:t>/</a:t>
                      </a:r>
                      <a:r>
                        <a:rPr lang="en-US" sz="800" u="none" strike="noStrike" dirty="0" err="1">
                          <a:effectLst/>
                        </a:rPr>
                        <a:t>ları</a:t>
                      </a:r>
                      <a:r>
                        <a:rPr lang="en-US" sz="800" u="none" strike="noStrike" dirty="0">
                          <a:effectLst/>
                        </a:rPr>
                        <a:t> </a:t>
                      </a:r>
                      <a:r>
                        <a:rPr lang="en-US" sz="800" u="none" strike="noStrike" dirty="0" err="1">
                          <a:effectLst/>
                        </a:rPr>
                        <a:t>belirtiniz</a:t>
                      </a:r>
                      <a:r>
                        <a:rPr lang="en-US" sz="800" u="none" strike="noStrike" dirty="0">
                          <a:effectLst/>
                        </a:rPr>
                        <a:t> (URL, </a:t>
                      </a:r>
                      <a:r>
                        <a:rPr lang="en-US" sz="800" u="none" strike="noStrike" dirty="0" err="1">
                          <a:effectLst/>
                        </a:rPr>
                        <a:t>dosya</a:t>
                      </a:r>
                      <a:r>
                        <a:rPr lang="en-US" sz="800" u="none" strike="noStrike" dirty="0">
                          <a:effectLst/>
                        </a:rPr>
                        <a:t> no vb. </a:t>
                      </a:r>
                      <a:r>
                        <a:rPr lang="en-US" sz="800" u="none" strike="noStrike" dirty="0" err="1">
                          <a:effectLst/>
                        </a:rPr>
                        <a:t>bağlantılar</a:t>
                      </a:r>
                      <a:r>
                        <a:rPr lang="en-US" sz="800" u="none" strike="noStrike" dirty="0">
                          <a:effectLst/>
                        </a:rPr>
                        <a:t>)</a:t>
                      </a:r>
                      <a:endParaRPr lang="en-US" sz="800" b="0" i="0" u="none" strike="noStrike" dirty="0">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2859997709"/>
                  </a:ext>
                </a:extLst>
              </a:tr>
              <a:tr h="178936">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dirty="0" err="1">
                          <a:effectLst/>
                        </a:rPr>
                        <a:t>Yanıtınız</a:t>
                      </a:r>
                      <a:r>
                        <a:rPr lang="en-US" sz="800" u="none" strike="noStrike" dirty="0">
                          <a:effectLst/>
                        </a:rPr>
                        <a:t> </a:t>
                      </a:r>
                      <a:r>
                        <a:rPr lang="en-US" sz="800" u="none" strike="noStrike" dirty="0" err="1">
                          <a:effectLst/>
                        </a:rPr>
                        <a:t>olumlu</a:t>
                      </a:r>
                      <a:r>
                        <a:rPr lang="en-US" sz="800" u="none" strike="noStrike" dirty="0">
                          <a:effectLst/>
                        </a:rPr>
                        <a:t> </a:t>
                      </a:r>
                      <a:r>
                        <a:rPr lang="en-US" sz="800" u="none" strike="noStrike" dirty="0" err="1">
                          <a:effectLst/>
                        </a:rPr>
                        <a:t>ise</a:t>
                      </a:r>
                      <a:r>
                        <a:rPr lang="en-US" sz="800" u="none" strike="noStrike" dirty="0">
                          <a:effectLst/>
                        </a:rPr>
                        <a:t> </a:t>
                      </a:r>
                      <a:r>
                        <a:rPr lang="en-US" sz="800" u="none" strike="noStrike" dirty="0" err="1">
                          <a:effectLst/>
                        </a:rPr>
                        <a:t>uygulama</a:t>
                      </a:r>
                      <a:r>
                        <a:rPr lang="en-US" sz="800" u="none" strike="noStrike" dirty="0">
                          <a:effectLst/>
                        </a:rPr>
                        <a:t> </a:t>
                      </a:r>
                      <a:r>
                        <a:rPr lang="en-US" sz="800" u="none" strike="noStrike" dirty="0" err="1">
                          <a:effectLst/>
                        </a:rPr>
                        <a:t>kayıtlarınıza</a:t>
                      </a:r>
                      <a:r>
                        <a:rPr lang="en-US" sz="800" u="none" strike="noStrike" dirty="0">
                          <a:effectLst/>
                        </a:rPr>
                        <a:t> </a:t>
                      </a:r>
                      <a:r>
                        <a:rPr lang="en-US" sz="800" u="none" strike="noStrike" dirty="0" err="1">
                          <a:effectLst/>
                        </a:rPr>
                        <a:t>erişimi</a:t>
                      </a:r>
                      <a:r>
                        <a:rPr lang="en-US" sz="800" u="none" strike="noStrike" dirty="0">
                          <a:effectLst/>
                        </a:rPr>
                        <a:t> </a:t>
                      </a:r>
                      <a:r>
                        <a:rPr lang="en-US" sz="800" u="none" strike="noStrike" dirty="0" err="1">
                          <a:effectLst/>
                        </a:rPr>
                        <a:t>gösteren</a:t>
                      </a:r>
                      <a:r>
                        <a:rPr lang="en-US" sz="800" u="none" strike="noStrike" dirty="0">
                          <a:effectLst/>
                        </a:rPr>
                        <a:t> </a:t>
                      </a:r>
                      <a:r>
                        <a:rPr lang="en-US" sz="800" u="none" strike="noStrike" dirty="0" err="1">
                          <a:effectLst/>
                        </a:rPr>
                        <a:t>bağlantı</a:t>
                      </a:r>
                      <a:r>
                        <a:rPr lang="en-US" sz="800" u="none" strike="noStrike" dirty="0">
                          <a:effectLst/>
                        </a:rPr>
                        <a:t>/</a:t>
                      </a:r>
                      <a:r>
                        <a:rPr lang="en-US" sz="800" u="none" strike="noStrike" dirty="0" err="1">
                          <a:effectLst/>
                        </a:rPr>
                        <a:t>ları</a:t>
                      </a:r>
                      <a:r>
                        <a:rPr lang="en-US" sz="800" u="none" strike="noStrike" dirty="0">
                          <a:effectLst/>
                        </a:rPr>
                        <a:t> </a:t>
                      </a:r>
                      <a:r>
                        <a:rPr lang="en-US" sz="800" u="none" strike="noStrike" dirty="0" err="1">
                          <a:effectLst/>
                        </a:rPr>
                        <a:t>belirtiniz</a:t>
                      </a:r>
                      <a:r>
                        <a:rPr lang="en-US" sz="800" u="none" strike="noStrike" dirty="0">
                          <a:effectLst/>
                        </a:rPr>
                        <a:t> (URL, </a:t>
                      </a:r>
                      <a:r>
                        <a:rPr lang="en-US" sz="800" u="none" strike="noStrike" dirty="0" err="1">
                          <a:effectLst/>
                        </a:rPr>
                        <a:t>dosya</a:t>
                      </a:r>
                      <a:r>
                        <a:rPr lang="en-US" sz="800" u="none" strike="noStrike" dirty="0">
                          <a:effectLst/>
                        </a:rPr>
                        <a:t> no vb. </a:t>
                      </a:r>
                      <a:r>
                        <a:rPr lang="en-US" sz="800" u="none" strike="noStrike" dirty="0" err="1">
                          <a:effectLst/>
                        </a:rPr>
                        <a:t>bağlantılar</a:t>
                      </a:r>
                      <a:r>
                        <a:rPr lang="en-US" sz="800" u="none" strike="noStrike" dirty="0">
                          <a:effectLst/>
                        </a:rPr>
                        <a:t>)</a:t>
                      </a:r>
                      <a:endParaRPr lang="en-US" sz="800" b="0" i="0" u="none" strike="noStrike" dirty="0">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3104470447"/>
                  </a:ext>
                </a:extLst>
              </a:tr>
              <a:tr h="172330">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dirty="0" err="1">
                          <a:effectLst/>
                        </a:rPr>
                        <a:t>Yanıtınız</a:t>
                      </a:r>
                      <a:r>
                        <a:rPr lang="en-US" sz="800" u="none" strike="noStrike" dirty="0">
                          <a:effectLst/>
                        </a:rPr>
                        <a:t> </a:t>
                      </a:r>
                      <a:r>
                        <a:rPr lang="en-US" sz="800" u="none" strike="noStrike" dirty="0" err="1">
                          <a:effectLst/>
                        </a:rPr>
                        <a:t>olumlu</a:t>
                      </a:r>
                      <a:r>
                        <a:rPr lang="en-US" sz="800" u="none" strike="noStrike" dirty="0">
                          <a:effectLst/>
                        </a:rPr>
                        <a:t> </a:t>
                      </a:r>
                      <a:r>
                        <a:rPr lang="en-US" sz="800" u="none" strike="noStrike" dirty="0" err="1">
                          <a:effectLst/>
                        </a:rPr>
                        <a:t>ise</a:t>
                      </a:r>
                      <a:r>
                        <a:rPr lang="en-US" sz="800" u="none" strike="noStrike" dirty="0">
                          <a:effectLst/>
                        </a:rPr>
                        <a:t> </a:t>
                      </a:r>
                      <a:r>
                        <a:rPr lang="en-US" sz="800" u="none" strike="noStrike" dirty="0" err="1">
                          <a:effectLst/>
                        </a:rPr>
                        <a:t>değerlendirme</a:t>
                      </a:r>
                      <a:r>
                        <a:rPr lang="en-US" sz="800" u="none" strike="noStrike" dirty="0">
                          <a:effectLst/>
                        </a:rPr>
                        <a:t> </a:t>
                      </a:r>
                      <a:r>
                        <a:rPr lang="en-US" sz="800" u="none" strike="noStrike" dirty="0" err="1">
                          <a:effectLst/>
                        </a:rPr>
                        <a:t>kayıtlarınıza</a:t>
                      </a:r>
                      <a:r>
                        <a:rPr lang="en-US" sz="800" u="none" strike="noStrike" dirty="0">
                          <a:effectLst/>
                        </a:rPr>
                        <a:t> </a:t>
                      </a:r>
                      <a:r>
                        <a:rPr lang="en-US" sz="800" u="none" strike="noStrike" dirty="0" err="1">
                          <a:effectLst/>
                        </a:rPr>
                        <a:t>erişimi</a:t>
                      </a:r>
                      <a:r>
                        <a:rPr lang="en-US" sz="800" u="none" strike="noStrike" dirty="0">
                          <a:effectLst/>
                        </a:rPr>
                        <a:t> </a:t>
                      </a:r>
                      <a:r>
                        <a:rPr lang="en-US" sz="800" u="none" strike="noStrike" dirty="0" err="1">
                          <a:effectLst/>
                        </a:rPr>
                        <a:t>gösteren</a:t>
                      </a:r>
                      <a:r>
                        <a:rPr lang="en-US" sz="800" u="none" strike="noStrike" dirty="0">
                          <a:effectLst/>
                        </a:rPr>
                        <a:t> </a:t>
                      </a:r>
                      <a:r>
                        <a:rPr lang="en-US" sz="800" u="none" strike="noStrike" dirty="0" err="1">
                          <a:effectLst/>
                        </a:rPr>
                        <a:t>bağlantı</a:t>
                      </a:r>
                      <a:r>
                        <a:rPr lang="en-US" sz="800" u="none" strike="noStrike" dirty="0">
                          <a:effectLst/>
                        </a:rPr>
                        <a:t>/</a:t>
                      </a:r>
                      <a:r>
                        <a:rPr lang="en-US" sz="800" u="none" strike="noStrike" dirty="0" err="1">
                          <a:effectLst/>
                        </a:rPr>
                        <a:t>ları</a:t>
                      </a:r>
                      <a:r>
                        <a:rPr lang="en-US" sz="800" u="none" strike="noStrike" dirty="0">
                          <a:effectLst/>
                        </a:rPr>
                        <a:t> </a:t>
                      </a:r>
                      <a:r>
                        <a:rPr lang="en-US" sz="800" u="none" strike="noStrike" dirty="0" err="1">
                          <a:effectLst/>
                        </a:rPr>
                        <a:t>belirtiniz</a:t>
                      </a:r>
                      <a:r>
                        <a:rPr lang="en-US" sz="800" u="none" strike="noStrike" dirty="0">
                          <a:effectLst/>
                        </a:rPr>
                        <a:t> (URL, </a:t>
                      </a:r>
                      <a:r>
                        <a:rPr lang="en-US" sz="800" u="none" strike="noStrike" dirty="0" err="1">
                          <a:effectLst/>
                        </a:rPr>
                        <a:t>dosya</a:t>
                      </a:r>
                      <a:r>
                        <a:rPr lang="en-US" sz="800" u="none" strike="noStrike" dirty="0">
                          <a:effectLst/>
                        </a:rPr>
                        <a:t> no vb. </a:t>
                      </a:r>
                      <a:r>
                        <a:rPr lang="en-US" sz="800" u="none" strike="noStrike" dirty="0" err="1">
                          <a:effectLst/>
                        </a:rPr>
                        <a:t>bağlantılar</a:t>
                      </a:r>
                      <a:r>
                        <a:rPr lang="en-US" sz="800" u="none" strike="noStrike" dirty="0">
                          <a:effectLst/>
                        </a:rPr>
                        <a:t>)</a:t>
                      </a:r>
                      <a:endParaRPr lang="en-US" sz="800" b="0" i="0" u="none" strike="noStrike" dirty="0">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3402529643"/>
                  </a:ext>
                </a:extLst>
              </a:tr>
              <a:tr h="258495">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dirty="0" err="1">
                          <a:effectLst/>
                        </a:rPr>
                        <a:t>Yanıtınız</a:t>
                      </a:r>
                      <a:r>
                        <a:rPr lang="en-US" sz="800" u="none" strike="noStrike" dirty="0">
                          <a:effectLst/>
                        </a:rPr>
                        <a:t> </a:t>
                      </a:r>
                      <a:r>
                        <a:rPr lang="en-US" sz="800" u="none" strike="noStrike" dirty="0" err="1">
                          <a:effectLst/>
                        </a:rPr>
                        <a:t>olumlu</a:t>
                      </a:r>
                      <a:r>
                        <a:rPr lang="en-US" sz="800" u="none" strike="noStrike" dirty="0">
                          <a:effectLst/>
                        </a:rPr>
                        <a:t> </a:t>
                      </a:r>
                      <a:r>
                        <a:rPr lang="en-US" sz="800" u="none" strike="noStrike" dirty="0" err="1">
                          <a:effectLst/>
                        </a:rPr>
                        <a:t>ise</a:t>
                      </a:r>
                      <a:r>
                        <a:rPr lang="en-US" sz="800" u="none" strike="noStrike" dirty="0">
                          <a:effectLst/>
                        </a:rPr>
                        <a:t> </a:t>
                      </a:r>
                      <a:r>
                        <a:rPr lang="en-US" sz="800" u="none" strike="noStrike" dirty="0" err="1">
                          <a:effectLst/>
                        </a:rPr>
                        <a:t>sürekli</a:t>
                      </a:r>
                      <a:r>
                        <a:rPr lang="en-US" sz="800" u="none" strike="noStrike" dirty="0">
                          <a:effectLst/>
                        </a:rPr>
                        <a:t> </a:t>
                      </a:r>
                      <a:r>
                        <a:rPr lang="en-US" sz="800" u="none" strike="noStrike" dirty="0" err="1">
                          <a:effectLst/>
                        </a:rPr>
                        <a:t>iyileştirici</a:t>
                      </a:r>
                      <a:r>
                        <a:rPr lang="en-US" sz="800" u="none" strike="noStrike" dirty="0">
                          <a:effectLst/>
                        </a:rPr>
                        <a:t> (</a:t>
                      </a:r>
                      <a:r>
                        <a:rPr lang="en-US" sz="800" u="none" strike="noStrike" dirty="0" err="1">
                          <a:effectLst/>
                        </a:rPr>
                        <a:t>düzeltici</a:t>
                      </a:r>
                      <a:r>
                        <a:rPr lang="en-US" sz="800" u="none" strike="noStrike" dirty="0">
                          <a:effectLst/>
                        </a:rPr>
                        <a:t>/</a:t>
                      </a:r>
                      <a:r>
                        <a:rPr lang="en-US" sz="800" u="none" strike="noStrike" dirty="0" err="1">
                          <a:effectLst/>
                        </a:rPr>
                        <a:t>önleyici</a:t>
                      </a:r>
                      <a:r>
                        <a:rPr lang="en-US" sz="800" u="none" strike="noStrike" dirty="0">
                          <a:effectLst/>
                        </a:rPr>
                        <a:t> </a:t>
                      </a:r>
                      <a:r>
                        <a:rPr lang="en-US" sz="800" u="none" strike="noStrike" dirty="0" err="1">
                          <a:effectLst/>
                        </a:rPr>
                        <a:t>eylem</a:t>
                      </a:r>
                      <a:r>
                        <a:rPr lang="en-US" sz="800" u="none" strike="noStrike" dirty="0">
                          <a:effectLst/>
                        </a:rPr>
                        <a:t>) </a:t>
                      </a:r>
                      <a:r>
                        <a:rPr lang="en-US" sz="800" u="none" strike="noStrike" dirty="0" err="1">
                          <a:effectLst/>
                        </a:rPr>
                        <a:t>kayıtlarınıza</a:t>
                      </a:r>
                      <a:r>
                        <a:rPr lang="en-US" sz="800" u="none" strike="noStrike" dirty="0">
                          <a:effectLst/>
                        </a:rPr>
                        <a:t> </a:t>
                      </a:r>
                      <a:r>
                        <a:rPr lang="en-US" sz="800" u="none" strike="noStrike" dirty="0" err="1">
                          <a:effectLst/>
                        </a:rPr>
                        <a:t>erişimi</a:t>
                      </a:r>
                      <a:r>
                        <a:rPr lang="en-US" sz="800" u="none" strike="noStrike" dirty="0">
                          <a:effectLst/>
                        </a:rPr>
                        <a:t> </a:t>
                      </a:r>
                      <a:r>
                        <a:rPr lang="en-US" sz="800" u="none" strike="noStrike" dirty="0" err="1">
                          <a:effectLst/>
                        </a:rPr>
                        <a:t>gösteren</a:t>
                      </a:r>
                      <a:r>
                        <a:rPr lang="en-US" sz="800" u="none" strike="noStrike" dirty="0">
                          <a:effectLst/>
                        </a:rPr>
                        <a:t> </a:t>
                      </a:r>
                      <a:r>
                        <a:rPr lang="en-US" sz="800" u="none" strike="noStrike" dirty="0" err="1">
                          <a:effectLst/>
                        </a:rPr>
                        <a:t>bağlantı</a:t>
                      </a:r>
                      <a:r>
                        <a:rPr lang="en-US" sz="800" u="none" strike="noStrike" dirty="0">
                          <a:effectLst/>
                        </a:rPr>
                        <a:t>/</a:t>
                      </a:r>
                      <a:r>
                        <a:rPr lang="en-US" sz="800" u="none" strike="noStrike" dirty="0" err="1">
                          <a:effectLst/>
                        </a:rPr>
                        <a:t>ları</a:t>
                      </a:r>
                      <a:r>
                        <a:rPr lang="en-US" sz="800" u="none" strike="noStrike" dirty="0">
                          <a:effectLst/>
                        </a:rPr>
                        <a:t> </a:t>
                      </a:r>
                      <a:r>
                        <a:rPr lang="en-US" sz="800" u="none" strike="noStrike" dirty="0" err="1">
                          <a:effectLst/>
                        </a:rPr>
                        <a:t>belirtiniz</a:t>
                      </a:r>
                      <a:r>
                        <a:rPr lang="en-US" sz="800" u="none" strike="noStrike" dirty="0">
                          <a:effectLst/>
                        </a:rPr>
                        <a:t> (URL, </a:t>
                      </a:r>
                      <a:r>
                        <a:rPr lang="en-US" sz="800" u="none" strike="noStrike" dirty="0" err="1">
                          <a:effectLst/>
                        </a:rPr>
                        <a:t>dosya</a:t>
                      </a:r>
                      <a:r>
                        <a:rPr lang="en-US" sz="800" u="none" strike="noStrike" dirty="0">
                          <a:effectLst/>
                        </a:rPr>
                        <a:t> no vb. </a:t>
                      </a:r>
                      <a:r>
                        <a:rPr lang="en-US" sz="800" u="none" strike="noStrike" dirty="0" err="1">
                          <a:effectLst/>
                        </a:rPr>
                        <a:t>bağlantılar</a:t>
                      </a:r>
                      <a:r>
                        <a:rPr lang="en-US" sz="800" u="none" strike="noStrike" dirty="0">
                          <a:effectLst/>
                        </a:rPr>
                        <a:t>)</a:t>
                      </a:r>
                      <a:endParaRPr lang="en-US" sz="800" b="0" i="0" u="none" strike="noStrike" dirty="0">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782497263"/>
                  </a:ext>
                </a:extLst>
              </a:tr>
              <a:tr h="172330">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a:t>
                      </a: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Yanıtınız "Kısmen/İyileştirmeye açık" ise şu andaki durumu açıklayacak bilgiye erişim bağlantısını belirtiniz.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711316844"/>
                  </a:ext>
                </a:extLst>
              </a:tr>
              <a:tr h="90473">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a:t>
                      </a: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Yanıtınız olumsuz ise ve varsa planınızı açıklayınız.</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1477584090"/>
                  </a:ext>
                </a:extLst>
              </a:tr>
              <a:tr h="90473">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ctr"/>
                </a:tc>
                <a:tc>
                  <a:txBody>
                    <a:bodyPr/>
                    <a:lstStyle/>
                    <a:p>
                      <a:pPr algn="l" fontAlgn="b"/>
                      <a:r>
                        <a:rPr lang="en-US" sz="800" u="none" strike="noStrike">
                          <a:effectLst/>
                        </a:rPr>
                        <a:t>Eklemek istedikleriniz varsa kısaca yazınız.</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4308" marR="4308" marT="4308" marB="0" anchor="b"/>
                </a:tc>
                <a:tc>
                  <a:txBody>
                    <a:bodyPr/>
                    <a:lstStyle/>
                    <a:p>
                      <a:pPr algn="l" fontAlgn="b"/>
                      <a:r>
                        <a:rPr lang="en-US" sz="800" u="none" strike="noStrike" dirty="0">
                          <a:effectLst/>
                        </a:rPr>
                        <a:t> </a:t>
                      </a:r>
                      <a:endParaRPr lang="en-US" sz="800" b="0" i="0" u="none" strike="noStrike" dirty="0">
                        <a:solidFill>
                          <a:srgbClr val="000000"/>
                        </a:solidFill>
                        <a:effectLst/>
                        <a:latin typeface="Times New Roman" panose="02020603050405020304" pitchFamily="18" charset="0"/>
                      </a:endParaRPr>
                    </a:p>
                  </a:txBody>
                  <a:tcPr marL="4308" marR="4308" marT="4308" marB="0" anchor="b"/>
                </a:tc>
                <a:extLst>
                  <a:ext uri="{0D108BD9-81ED-4DB2-BD59-A6C34878D82A}">
                    <a16:rowId xmlns:a16="http://schemas.microsoft.com/office/drawing/2014/main" val="3114294600"/>
                  </a:ext>
                </a:extLst>
              </a:tr>
            </a:tbl>
          </a:graphicData>
        </a:graphic>
      </p:graphicFrame>
      <p:sp>
        <p:nvSpPr>
          <p:cNvPr id="4" name="Rectangle 2"/>
          <p:cNvSpPr txBox="1">
            <a:spLocks noChangeArrowheads="1"/>
          </p:cNvSpPr>
          <p:nvPr/>
        </p:nvSpPr>
        <p:spPr>
          <a:xfrm>
            <a:off x="432048" y="116632"/>
            <a:ext cx="9607996" cy="1088776"/>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3600" b="0" kern="0" dirty="0" smtClean="0">
                <a:solidFill>
                  <a:srgbClr val="990000"/>
                </a:solidFill>
                <a:latin typeface="Comic Sans MS" panose="030F0702030302020204" pitchFamily="66" charset="0"/>
              </a:rPr>
              <a:t>KİDR Hazırlama Soruları: MS Excel’de</a:t>
            </a:r>
          </a:p>
          <a:p>
            <a:pPr eaLnBrk="1" hangingPunct="1"/>
            <a:r>
              <a:rPr lang="tr-TR" altLang="en-US" sz="3600" b="0" kern="0" dirty="0">
                <a:solidFill>
                  <a:srgbClr val="990000"/>
                </a:solidFill>
                <a:latin typeface="Comic Sans MS" panose="030F0702030302020204" pitchFamily="66" charset="0"/>
              </a:rPr>
              <a:t>k</a:t>
            </a:r>
            <a:r>
              <a:rPr lang="tr-TR" altLang="en-US" sz="3600" b="0" kern="0" dirty="0" smtClean="0">
                <a:solidFill>
                  <a:srgbClr val="990000"/>
                </a:solidFill>
                <a:latin typeface="Comic Sans MS" panose="030F0702030302020204" pitchFamily="66" charset="0"/>
              </a:rPr>
              <a:t>idr.pau.edu.tr</a:t>
            </a:r>
          </a:p>
          <a:p>
            <a:pPr eaLnBrk="1" hangingPunct="1"/>
            <a:endParaRPr lang="en-US" altLang="en-US" sz="1800" b="0" kern="0" dirty="0" smtClean="0">
              <a:solidFill>
                <a:srgbClr val="990000"/>
              </a:solidFill>
            </a:endParaRPr>
          </a:p>
        </p:txBody>
      </p:sp>
    </p:spTree>
    <p:extLst>
      <p:ext uri="{BB962C8B-B14F-4D97-AF65-F5344CB8AC3E}">
        <p14:creationId xmlns:p14="http://schemas.microsoft.com/office/powerpoint/2010/main" val="3562407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4C4CBD-28B9-46BB-8BF4-B5761B19814A}" type="slidenum">
              <a:rPr lang="en-US" altLang="en-US" smtClean="0"/>
              <a:pPr/>
              <a:t>9</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3428698080"/>
              </p:ext>
            </p:extLst>
          </p:nvPr>
        </p:nvGraphicFramePr>
        <p:xfrm>
          <a:off x="1831132" y="1772816"/>
          <a:ext cx="7200800" cy="4302998"/>
        </p:xfrm>
        <a:graphic>
          <a:graphicData uri="http://schemas.openxmlformats.org/drawingml/2006/table">
            <a:tbl>
              <a:tblPr>
                <a:tableStyleId>{5C22544A-7EE6-4342-B048-85BDC9FD1C3A}</a:tableStyleId>
              </a:tblPr>
              <a:tblGrid>
                <a:gridCol w="2428926">
                  <a:extLst>
                    <a:ext uri="{9D8B030D-6E8A-4147-A177-3AD203B41FA5}">
                      <a16:colId xmlns:a16="http://schemas.microsoft.com/office/drawing/2014/main" val="1655927953"/>
                    </a:ext>
                  </a:extLst>
                </a:gridCol>
                <a:gridCol w="4771874">
                  <a:extLst>
                    <a:ext uri="{9D8B030D-6E8A-4147-A177-3AD203B41FA5}">
                      <a16:colId xmlns:a16="http://schemas.microsoft.com/office/drawing/2014/main" val="2908650171"/>
                    </a:ext>
                  </a:extLst>
                </a:gridCol>
              </a:tblGrid>
              <a:tr h="92399">
                <a:tc>
                  <a:txBody>
                    <a:bodyPr/>
                    <a:lstStyle/>
                    <a:p>
                      <a:pPr algn="l" fontAlgn="b"/>
                      <a:r>
                        <a:rPr lang="en-US" sz="700" u="none" strike="noStrike">
                          <a:effectLst/>
                        </a:rPr>
                        <a:t>Açıklamalar</a:t>
                      </a:r>
                      <a:endParaRPr lang="en-US" sz="7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297212560"/>
                  </a:ext>
                </a:extLst>
              </a:tr>
              <a:tr h="277198">
                <a:tc>
                  <a:txBody>
                    <a:bodyPr/>
                    <a:lstStyle/>
                    <a:p>
                      <a:pPr algn="l" fontAlgn="b"/>
                      <a:r>
                        <a:rPr lang="en-US" sz="700" u="none" strike="noStrike">
                          <a:effectLst/>
                        </a:rPr>
                        <a:t>"Birimizin/PAÜ'nün"</a:t>
                      </a:r>
                      <a:endParaRPr lang="en-US" sz="7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r>
                        <a:rPr lang="en-US" sz="700" u="none" strike="noStrike">
                          <a:effectLst/>
                        </a:rPr>
                        <a:t>Bu sorulara yanıtlar akademik birim, Rektörlük Makamı veya Rektörlük idari birimleri tarafından verileceği için birimlere göre değerlendirilecektir. Biriminizin durumunu açıklayacak şekilde yanıt verilmelidir. Her birim kendi sisteminden sorumludur. </a:t>
                      </a:r>
                      <a:endParaRPr lang="en-US" sz="7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730266520"/>
                  </a:ext>
                </a:extLst>
              </a:tr>
              <a:tr h="184799">
                <a:tc>
                  <a:txBody>
                    <a:bodyPr/>
                    <a:lstStyle/>
                    <a:p>
                      <a:pPr algn="l" fontAlgn="b"/>
                      <a:r>
                        <a:rPr lang="en-US" sz="700" u="none" strike="noStrike">
                          <a:effectLst/>
                        </a:rPr>
                        <a:t>Açıklayıcı bilgiler (Gözlemler, Geliştirme / Düzeltme Önerileri)</a:t>
                      </a:r>
                      <a:endParaRPr lang="en-US" sz="7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r>
                        <a:rPr lang="en-US" sz="700" u="none" strike="noStrike">
                          <a:effectLst/>
                        </a:rPr>
                        <a:t>Bu kolona belirtmeniz gereken konuları kısaca yazınız.</a:t>
                      </a:r>
                      <a:endParaRPr lang="en-US" sz="7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945407378"/>
                  </a:ext>
                </a:extLst>
              </a:tr>
              <a:tr h="184799">
                <a:tc>
                  <a:txBody>
                    <a:bodyPr/>
                    <a:lstStyle/>
                    <a:p>
                      <a:pPr algn="l" fontAlgn="b"/>
                      <a:r>
                        <a:rPr lang="en-US" sz="700" u="none" strike="noStrike">
                          <a:effectLst/>
                        </a:rPr>
                        <a:t>Görüşülen/Formu dolduran ilgili kişiler ve görevleri (Açıklamalara bakınız)</a:t>
                      </a:r>
                      <a:endParaRPr lang="en-US" sz="7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r>
                        <a:rPr lang="en-US" sz="700" u="none" strike="noStrike">
                          <a:effectLst/>
                        </a:rPr>
                        <a:t>Bu kolonda her soru karşısına kişinin ad soyadının yazılmasına gerek yoktur. Ancak görevi mutlaka net yazılmalıdır. </a:t>
                      </a:r>
                      <a:endParaRPr lang="en-US" sz="7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310326912"/>
                  </a:ext>
                </a:extLst>
              </a:tr>
              <a:tr h="461996">
                <a:tc>
                  <a:txBody>
                    <a:bodyPr/>
                    <a:lstStyle/>
                    <a:p>
                      <a:pPr algn="l" fontAlgn="b"/>
                      <a:r>
                        <a:rPr lang="en-US" sz="700" u="none" strike="noStrike">
                          <a:effectLst/>
                        </a:rPr>
                        <a:t>Açıklayıcı bilgilerle ilgili</a:t>
                      </a:r>
                      <a:endParaRPr lang="en-US" sz="7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r>
                        <a:rPr lang="en-US" sz="700" u="none" strike="noStrike">
                          <a:effectLst/>
                        </a:rPr>
                        <a:t>Bilindiği gibi Üniversitemizin IT altyapısı bilgilerin didjtal ortamda saklanması ve erişilmesi için yeterlidir. Bu nedenle yanıtlarda URL adresleri istenmektedir. Bir URL adresiyle birden çok sorunun yanıtı bulunabilir. Bu durumda uRL adreslerinin yanına sorudaki bilgiyle ilgili erişim bilgisini de veriniz. Bu bilgi karar maddesi, prosedür maddesi veya kılavuz maddei olabilir. Erişimi kolaylaştıracak şekilde izlenebilir olmalıdır.</a:t>
                      </a:r>
                      <a:endParaRPr lang="en-US" sz="7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238549047"/>
                  </a:ext>
                </a:extLst>
              </a:tr>
              <a:tr h="646795">
                <a:tc>
                  <a:txBody>
                    <a:bodyPr/>
                    <a:lstStyle/>
                    <a:p>
                      <a:pPr algn="l" fontAlgn="b"/>
                      <a:r>
                        <a:rPr lang="en-US" sz="700" u="none" strike="noStrike">
                          <a:effectLst/>
                        </a:rPr>
                        <a:t>Aşağıda listelenen ve çoğunlukla soruların altında gözlenen yönlendirmelerle ilgili</a:t>
                      </a:r>
                      <a:endParaRPr lang="en-US" sz="7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r>
                        <a:rPr lang="en-US" sz="700" u="none" strike="noStrike">
                          <a:effectLst/>
                        </a:rPr>
                        <a:t>Her faaliyet veya sürece planla-Uygulama-Kontrol et-Önlem al (PUKÖ) Dögüsüyle yaklaşılmaktadır. Bu bağlamda süreç veya faaliyet uygulanıyor olsa da  planlama, izleme, değerlendirme ve sürekli iyileştirmek için yapılanların kayıtlarına yönlendirme yapılması gerekmektedir. Üniversitemiz dış değerlendirme sürecinde dış değerlendiricilerin bu açıklamaları kanıta dayalı olarak göstermeleri gerekmektedir. Mevzuat bulunsa ve uygulanıyor olsa da belirli sürelerde yapılan gözden geçirme kayıtlarına mutlaka gönderme yapılmalıdır.</a:t>
                      </a:r>
                      <a:endParaRPr lang="en-US" sz="7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380962528"/>
                  </a:ext>
                </a:extLst>
              </a:tr>
              <a:tr h="291058">
                <a:tc>
                  <a:txBody>
                    <a:bodyPr/>
                    <a:lstStyle/>
                    <a:p>
                      <a:pPr algn="l" fontAlgn="b"/>
                      <a:r>
                        <a:rPr lang="en-US" sz="700" u="none" strike="noStrike">
                          <a:effectLst/>
                        </a:rPr>
                        <a:t>*Yanıtınız olumlu ise bilgi veren bağlantıyı belirtiniz (URL, dosya no vb. bağlantılar)</a:t>
                      </a:r>
                      <a:endParaRPr lang="en-US" sz="700" b="0" i="0" u="none" strike="noStrike">
                        <a:solidFill>
                          <a:srgbClr val="000000"/>
                        </a:solidFill>
                        <a:effectLst/>
                        <a:latin typeface="Times New Roman" panose="02020603050405020304" pitchFamily="18" charset="0"/>
                      </a:endParaRPr>
                    </a:p>
                  </a:txBody>
                  <a:tcPr marL="41580" marR="4620" marT="4620" marB="0" anchor="b"/>
                </a:tc>
                <a:tc>
                  <a:txBody>
                    <a:bodyPr/>
                    <a:lstStyle/>
                    <a:p>
                      <a:pPr algn="l" fontAlgn="ctr"/>
                      <a:r>
                        <a:rPr lang="en-US" sz="800" u="none" strike="noStrike">
                          <a:effectLst/>
                        </a:rPr>
                        <a:t>İlgi değerlendirme kriterine ilişkin sistem tanımlanmış, uygulamalar etkin olarak sürdürülmekte ve yönetimin gözden geçirmeleri ile gerekli iyileştirmeler sağlanarak sürdürülebilirlik sağlanmakta ise bu seçeneği tercih ediniz.</a:t>
                      </a:r>
                      <a:endParaRPr lang="en-US" sz="800" b="0" i="0" u="none" strike="noStrike">
                        <a:solidFill>
                          <a:srgbClr val="000000"/>
                        </a:solidFill>
                        <a:effectLst/>
                        <a:latin typeface="Times New Roman" panose="02020603050405020304" pitchFamily="18" charset="0"/>
                      </a:endParaRPr>
                    </a:p>
                  </a:txBody>
                  <a:tcPr marL="4620" marR="4620" marT="4620" marB="0" anchor="ctr"/>
                </a:tc>
                <a:extLst>
                  <a:ext uri="{0D108BD9-81ED-4DB2-BD59-A6C34878D82A}">
                    <a16:rowId xmlns:a16="http://schemas.microsoft.com/office/drawing/2014/main" val="2740734785"/>
                  </a:ext>
                </a:extLst>
              </a:tr>
              <a:tr h="277198">
                <a:tc>
                  <a:txBody>
                    <a:bodyPr/>
                    <a:lstStyle/>
                    <a:p>
                      <a:pPr algn="l" fontAlgn="b"/>
                      <a:r>
                        <a:rPr lang="en-US" sz="700" u="none" strike="noStrike">
                          <a:effectLst/>
                        </a:rPr>
                        <a:t>Yanıtınız olumlu ise planlama kayıtlarınıza erişimi gösteren bağlantı/ları belirtiniz (URL, dosya no vb. bağlantılar)</a:t>
                      </a:r>
                      <a:endParaRPr lang="en-US" sz="700" b="0" i="0" u="none" strike="noStrike">
                        <a:solidFill>
                          <a:srgbClr val="000000"/>
                        </a:solidFill>
                        <a:effectLst/>
                        <a:latin typeface="Times New Roman" panose="02020603050405020304" pitchFamily="18" charset="0"/>
                      </a:endParaRPr>
                    </a:p>
                  </a:txBody>
                  <a:tcPr marL="41580" marR="4620" marT="4620" marB="0" anchor="b"/>
                </a:tc>
                <a:tc>
                  <a:txBody>
                    <a:bodyPr/>
                    <a:lstStyle/>
                    <a:p>
                      <a:pPr algn="l" fontAlgn="ctr"/>
                      <a:r>
                        <a:rPr lang="en-US" sz="800" u="none" strike="noStrike">
                          <a:effectLst/>
                        </a:rPr>
                        <a:t>İlgi değerlendirme kriterine ilişkin sistematik uygulamaların önceden planlandığını gösteren kayıtları ekleyiniz.</a:t>
                      </a:r>
                      <a:endParaRPr lang="en-US" sz="800" b="0" i="0" u="none" strike="noStrike">
                        <a:solidFill>
                          <a:srgbClr val="000000"/>
                        </a:solidFill>
                        <a:effectLst/>
                        <a:latin typeface="Times New Roman" panose="02020603050405020304" pitchFamily="18" charset="0"/>
                      </a:endParaRPr>
                    </a:p>
                  </a:txBody>
                  <a:tcPr marL="4620" marR="4620" marT="4620" marB="0" anchor="ctr"/>
                </a:tc>
                <a:extLst>
                  <a:ext uri="{0D108BD9-81ED-4DB2-BD59-A6C34878D82A}">
                    <a16:rowId xmlns:a16="http://schemas.microsoft.com/office/drawing/2014/main" val="1608422122"/>
                  </a:ext>
                </a:extLst>
              </a:tr>
              <a:tr h="277198">
                <a:tc>
                  <a:txBody>
                    <a:bodyPr/>
                    <a:lstStyle/>
                    <a:p>
                      <a:pPr algn="l" fontAlgn="b"/>
                      <a:r>
                        <a:rPr lang="en-US" sz="700" u="none" strike="noStrike">
                          <a:effectLst/>
                        </a:rPr>
                        <a:t>Yanıtınız olumlu ise uygulama kayıtlarınıza erişimi gösteren bağlantı/ları belirtiniz (URL, dosya no vb. bağlantılar)</a:t>
                      </a:r>
                      <a:endParaRPr lang="en-US" sz="700" b="0" i="0" u="none" strike="noStrike">
                        <a:solidFill>
                          <a:srgbClr val="000000"/>
                        </a:solidFill>
                        <a:effectLst/>
                        <a:latin typeface="Times New Roman" panose="02020603050405020304" pitchFamily="18" charset="0"/>
                      </a:endParaRPr>
                    </a:p>
                  </a:txBody>
                  <a:tcPr marL="41580" marR="4620" marT="4620" marB="0" anchor="b"/>
                </a:tc>
                <a:tc>
                  <a:txBody>
                    <a:bodyPr/>
                    <a:lstStyle/>
                    <a:p>
                      <a:pPr algn="l" fontAlgn="ctr"/>
                      <a:r>
                        <a:rPr lang="en-US" sz="800" u="none" strike="noStrike">
                          <a:effectLst/>
                        </a:rPr>
                        <a:t>İlgi değerlendirme kriterine ilişkin sistematik uygulamaların planlandığı şekilde gerçekleştirildiğini gösteren kayıtları ekleyiniz.</a:t>
                      </a:r>
                      <a:endParaRPr lang="en-US" sz="800" b="0" i="0" u="none" strike="noStrike">
                        <a:solidFill>
                          <a:srgbClr val="000000"/>
                        </a:solidFill>
                        <a:effectLst/>
                        <a:latin typeface="Times New Roman" panose="02020603050405020304" pitchFamily="18" charset="0"/>
                      </a:endParaRPr>
                    </a:p>
                  </a:txBody>
                  <a:tcPr marL="4620" marR="4620" marT="4620" marB="0" anchor="ctr"/>
                </a:tc>
                <a:extLst>
                  <a:ext uri="{0D108BD9-81ED-4DB2-BD59-A6C34878D82A}">
                    <a16:rowId xmlns:a16="http://schemas.microsoft.com/office/drawing/2014/main" val="2244723982"/>
                  </a:ext>
                </a:extLst>
              </a:tr>
              <a:tr h="277198">
                <a:tc>
                  <a:txBody>
                    <a:bodyPr/>
                    <a:lstStyle/>
                    <a:p>
                      <a:pPr algn="l" fontAlgn="b"/>
                      <a:r>
                        <a:rPr lang="en-US" sz="700" u="none" strike="noStrike">
                          <a:effectLst/>
                        </a:rPr>
                        <a:t>Yanıtınız olumlu ise değerlendirme kayıtlarınıza erişimi gösteren bağlantı/ları belirtiniz (URL, dosya no vb. bağlantılar)</a:t>
                      </a:r>
                      <a:endParaRPr lang="en-US" sz="700" b="0" i="0" u="none" strike="noStrike">
                        <a:solidFill>
                          <a:srgbClr val="000000"/>
                        </a:solidFill>
                        <a:effectLst/>
                        <a:latin typeface="Times New Roman" panose="02020603050405020304" pitchFamily="18" charset="0"/>
                      </a:endParaRPr>
                    </a:p>
                  </a:txBody>
                  <a:tcPr marL="41580" marR="4620" marT="4620" marB="0" anchor="b"/>
                </a:tc>
                <a:tc>
                  <a:txBody>
                    <a:bodyPr/>
                    <a:lstStyle/>
                    <a:p>
                      <a:pPr algn="l" fontAlgn="ctr"/>
                      <a:r>
                        <a:rPr lang="en-US" sz="800" u="none" strike="noStrike">
                          <a:effectLst/>
                        </a:rPr>
                        <a:t>İlgi değerlendirme kriterine ilişkin sistematik uygulamaların etkinliklerinin kontrol edildiğini, gözden geçirmelerin gerçekleştirildiğini gösteren kayıtları ekleyiniz.</a:t>
                      </a:r>
                      <a:endParaRPr lang="en-US" sz="800" b="0" i="0" u="none" strike="noStrike">
                        <a:solidFill>
                          <a:srgbClr val="000000"/>
                        </a:solidFill>
                        <a:effectLst/>
                        <a:latin typeface="Times New Roman" panose="02020603050405020304" pitchFamily="18" charset="0"/>
                      </a:endParaRPr>
                    </a:p>
                  </a:txBody>
                  <a:tcPr marL="4620" marR="4620" marT="4620" marB="0" anchor="ctr"/>
                </a:tc>
                <a:extLst>
                  <a:ext uri="{0D108BD9-81ED-4DB2-BD59-A6C34878D82A}">
                    <a16:rowId xmlns:a16="http://schemas.microsoft.com/office/drawing/2014/main" val="3073613882"/>
                  </a:ext>
                </a:extLst>
              </a:tr>
              <a:tr h="369597">
                <a:tc>
                  <a:txBody>
                    <a:bodyPr/>
                    <a:lstStyle/>
                    <a:p>
                      <a:pPr algn="l" fontAlgn="b"/>
                      <a:r>
                        <a:rPr lang="en-US" sz="700" u="none" strike="noStrike">
                          <a:effectLst/>
                        </a:rPr>
                        <a:t>Yanıtınız olumlu ise sürekli iyileştirici (düzeltici/önleyici eylem) kayıtlarınıza erişimi gösteren bağlantı/ları belirtiniz (URL, dosya no vb. bağlantılar)</a:t>
                      </a:r>
                      <a:endParaRPr lang="en-US" sz="700" b="0" i="0" u="none" strike="noStrike">
                        <a:solidFill>
                          <a:srgbClr val="000000"/>
                        </a:solidFill>
                        <a:effectLst/>
                        <a:latin typeface="Times New Roman" panose="02020603050405020304" pitchFamily="18" charset="0"/>
                      </a:endParaRPr>
                    </a:p>
                  </a:txBody>
                  <a:tcPr marL="41580" marR="4620" marT="4620" marB="0" anchor="b"/>
                </a:tc>
                <a:tc>
                  <a:txBody>
                    <a:bodyPr/>
                    <a:lstStyle/>
                    <a:p>
                      <a:pPr algn="l" fontAlgn="ctr"/>
                      <a:r>
                        <a:rPr lang="en-US" sz="800" u="none" strike="noStrike">
                          <a:effectLst/>
                        </a:rPr>
                        <a:t>İlgi değerlendirme kriterine ilişkin sistematik uygulamaların geliştirilmesine yönelik karşılaşılan uygunsuz durumların iyileştirildiğine dair düzeltmeleri ve /veya uygulamaların etkinliğini artırmak, olası uygunsuzlukları önlemek adına yapılan faaliyetleri gösteren kayıtları ekleyiniz.</a:t>
                      </a:r>
                      <a:endParaRPr lang="en-US" sz="800" b="0" i="0" u="none" strike="noStrike">
                        <a:solidFill>
                          <a:srgbClr val="000000"/>
                        </a:solidFill>
                        <a:effectLst/>
                        <a:latin typeface="Times New Roman" panose="02020603050405020304" pitchFamily="18" charset="0"/>
                      </a:endParaRPr>
                    </a:p>
                  </a:txBody>
                  <a:tcPr marL="4620" marR="4620" marT="4620" marB="0" anchor="ctr"/>
                </a:tc>
                <a:extLst>
                  <a:ext uri="{0D108BD9-81ED-4DB2-BD59-A6C34878D82A}">
                    <a16:rowId xmlns:a16="http://schemas.microsoft.com/office/drawing/2014/main" val="831464915"/>
                  </a:ext>
                </a:extLst>
              </a:tr>
              <a:tr h="291058">
                <a:tc>
                  <a:txBody>
                    <a:bodyPr/>
                    <a:lstStyle/>
                    <a:p>
                      <a:pPr algn="l" fontAlgn="b"/>
                      <a:r>
                        <a:rPr lang="en-US" sz="700" u="none" strike="noStrike">
                          <a:effectLst/>
                        </a:rPr>
                        <a:t>**Yanıtınız "Kısmen/İyileştirmeye açık" ise şu andaki durumu açıklayacak sisteme erişim bağlantısını belirtiniz. </a:t>
                      </a:r>
                      <a:endParaRPr lang="en-US" sz="700" b="0" i="0" u="none" strike="noStrike">
                        <a:solidFill>
                          <a:srgbClr val="000000"/>
                        </a:solidFill>
                        <a:effectLst/>
                        <a:latin typeface="Times New Roman" panose="02020603050405020304" pitchFamily="18" charset="0"/>
                      </a:endParaRPr>
                    </a:p>
                  </a:txBody>
                  <a:tcPr marL="41580" marR="4620" marT="4620" marB="0" anchor="b"/>
                </a:tc>
                <a:tc>
                  <a:txBody>
                    <a:bodyPr/>
                    <a:lstStyle/>
                    <a:p>
                      <a:pPr algn="l" fontAlgn="ctr"/>
                      <a:r>
                        <a:rPr lang="en-US" sz="800" u="none" strike="noStrike">
                          <a:effectLst/>
                        </a:rPr>
                        <a:t>İlgi değerlendirme kriterine ilişkin sistematik uygulamaların planlanması, uygulanması ve değerlendirilmesi aşamalarında gördüğünüz eksiklikleri, riskli alanları gösteren kayıtları ekleyiniz.</a:t>
                      </a:r>
                      <a:endParaRPr lang="en-US" sz="800" b="0" i="0" u="none" strike="noStrike">
                        <a:solidFill>
                          <a:srgbClr val="000000"/>
                        </a:solidFill>
                        <a:effectLst/>
                        <a:latin typeface="Times New Roman" panose="02020603050405020304" pitchFamily="18" charset="0"/>
                      </a:endParaRPr>
                    </a:p>
                  </a:txBody>
                  <a:tcPr marL="4620" marR="4620" marT="4620" marB="0" anchor="ctr"/>
                </a:tc>
                <a:extLst>
                  <a:ext uri="{0D108BD9-81ED-4DB2-BD59-A6C34878D82A}">
                    <a16:rowId xmlns:a16="http://schemas.microsoft.com/office/drawing/2014/main" val="649500148"/>
                  </a:ext>
                </a:extLst>
              </a:tr>
              <a:tr h="291058">
                <a:tc>
                  <a:txBody>
                    <a:bodyPr/>
                    <a:lstStyle/>
                    <a:p>
                      <a:pPr algn="l" fontAlgn="b"/>
                      <a:r>
                        <a:rPr lang="en-US" sz="700" u="none" strike="noStrike">
                          <a:effectLst/>
                        </a:rPr>
                        <a:t>***Yanıtınız olumsuz ise ve varsa planınızı açıklayınız.</a:t>
                      </a:r>
                      <a:endParaRPr lang="en-US" sz="700" b="0" i="0" u="none" strike="noStrike">
                        <a:solidFill>
                          <a:srgbClr val="000000"/>
                        </a:solidFill>
                        <a:effectLst/>
                        <a:latin typeface="Times New Roman" panose="02020603050405020304" pitchFamily="18" charset="0"/>
                      </a:endParaRPr>
                    </a:p>
                  </a:txBody>
                  <a:tcPr marL="41580" marR="4620" marT="4620" marB="0" anchor="b"/>
                </a:tc>
                <a:tc>
                  <a:txBody>
                    <a:bodyPr/>
                    <a:lstStyle/>
                    <a:p>
                      <a:pPr algn="l" fontAlgn="ctr"/>
                      <a:r>
                        <a:rPr lang="en-US" sz="800" u="none" strike="noStrike">
                          <a:effectLst/>
                        </a:rPr>
                        <a:t>İlgi değerlendirme kriterine ilişkin sistematik uygulamalara ilişkin planlama, uygulama ya da değerlendirme aşamalarından bir ya da birkaçının hiçbir şekilde gerçekleştirilmediği durumlarda bu seçeneği tercih ediniz ve gerekçenizi açıklayınız.</a:t>
                      </a:r>
                      <a:endParaRPr lang="en-US" sz="800" b="0" i="0" u="none" strike="noStrike">
                        <a:solidFill>
                          <a:srgbClr val="000000"/>
                        </a:solidFill>
                        <a:effectLst/>
                        <a:latin typeface="Times New Roman" panose="02020603050405020304" pitchFamily="18" charset="0"/>
                      </a:endParaRPr>
                    </a:p>
                  </a:txBody>
                  <a:tcPr marL="4620" marR="4620" marT="4620" marB="0" anchor="ctr"/>
                </a:tc>
                <a:extLst>
                  <a:ext uri="{0D108BD9-81ED-4DB2-BD59-A6C34878D82A}">
                    <a16:rowId xmlns:a16="http://schemas.microsoft.com/office/drawing/2014/main" val="2906142238"/>
                  </a:ext>
                </a:extLst>
              </a:tr>
              <a:tr h="194038">
                <a:tc>
                  <a:txBody>
                    <a:bodyPr/>
                    <a:lstStyle/>
                    <a:p>
                      <a:pPr algn="l" fontAlgn="b"/>
                      <a:r>
                        <a:rPr lang="en-US" sz="700" u="none" strike="noStrike">
                          <a:effectLst/>
                        </a:rPr>
                        <a:t>Eklemek istedikleriniz varsa kısaca yazınız.</a:t>
                      </a:r>
                      <a:endParaRPr lang="en-US" sz="700" b="0" i="0" u="none" strike="noStrike">
                        <a:solidFill>
                          <a:srgbClr val="000000"/>
                        </a:solidFill>
                        <a:effectLst/>
                        <a:latin typeface="Times New Roman" panose="02020603050405020304" pitchFamily="18" charset="0"/>
                      </a:endParaRPr>
                    </a:p>
                  </a:txBody>
                  <a:tcPr marL="41580" marR="4620" marT="4620" marB="0" anchor="b"/>
                </a:tc>
                <a:tc>
                  <a:txBody>
                    <a:bodyPr/>
                    <a:lstStyle/>
                    <a:p>
                      <a:pPr algn="l" fontAlgn="ctr"/>
                      <a:r>
                        <a:rPr lang="en-US" sz="800" u="none" strike="noStrike" dirty="0" err="1">
                          <a:effectLst/>
                        </a:rPr>
                        <a:t>İlgili</a:t>
                      </a:r>
                      <a:r>
                        <a:rPr lang="en-US" sz="800" u="none" strike="noStrike" dirty="0">
                          <a:effectLst/>
                        </a:rPr>
                        <a:t> </a:t>
                      </a:r>
                      <a:r>
                        <a:rPr lang="en-US" sz="800" u="none" strike="noStrike" dirty="0" err="1">
                          <a:effectLst/>
                        </a:rPr>
                        <a:t>değerlendirme</a:t>
                      </a:r>
                      <a:r>
                        <a:rPr lang="en-US" sz="800" u="none" strike="noStrike" dirty="0">
                          <a:effectLst/>
                        </a:rPr>
                        <a:t> </a:t>
                      </a:r>
                      <a:r>
                        <a:rPr lang="en-US" sz="800" u="none" strike="noStrike" dirty="0" err="1">
                          <a:effectLst/>
                        </a:rPr>
                        <a:t>kriterine</a:t>
                      </a:r>
                      <a:r>
                        <a:rPr lang="en-US" sz="800" u="none" strike="noStrike" dirty="0">
                          <a:effectLst/>
                        </a:rPr>
                        <a:t> </a:t>
                      </a:r>
                      <a:r>
                        <a:rPr lang="en-US" sz="800" u="none" strike="noStrike" dirty="0" err="1">
                          <a:effectLst/>
                        </a:rPr>
                        <a:t>ilişkin</a:t>
                      </a:r>
                      <a:r>
                        <a:rPr lang="en-US" sz="800" u="none" strike="noStrike" dirty="0">
                          <a:effectLst/>
                        </a:rPr>
                        <a:t> </a:t>
                      </a:r>
                      <a:r>
                        <a:rPr lang="en-US" sz="800" u="none" strike="noStrike" dirty="0" err="1">
                          <a:effectLst/>
                        </a:rPr>
                        <a:t>tespit</a:t>
                      </a:r>
                      <a:r>
                        <a:rPr lang="en-US" sz="800" u="none" strike="noStrike" dirty="0">
                          <a:effectLst/>
                        </a:rPr>
                        <a:t> </a:t>
                      </a:r>
                      <a:r>
                        <a:rPr lang="en-US" sz="800" u="none" strike="noStrike" dirty="0" err="1">
                          <a:effectLst/>
                        </a:rPr>
                        <a:t>ettiğiniz</a:t>
                      </a:r>
                      <a:r>
                        <a:rPr lang="en-US" sz="800" u="none" strike="noStrike" dirty="0">
                          <a:effectLst/>
                        </a:rPr>
                        <a:t> </a:t>
                      </a:r>
                      <a:r>
                        <a:rPr lang="en-US" sz="800" u="none" strike="noStrike" dirty="0" err="1">
                          <a:effectLst/>
                        </a:rPr>
                        <a:t>fırsat</a:t>
                      </a:r>
                      <a:r>
                        <a:rPr lang="en-US" sz="800" u="none" strike="noStrike" dirty="0">
                          <a:effectLst/>
                        </a:rPr>
                        <a:t> </a:t>
                      </a:r>
                      <a:r>
                        <a:rPr lang="en-US" sz="800" u="none" strike="noStrike" dirty="0" err="1">
                          <a:effectLst/>
                        </a:rPr>
                        <a:t>niteliğindeki</a:t>
                      </a:r>
                      <a:r>
                        <a:rPr lang="en-US" sz="800" u="none" strike="noStrike" dirty="0">
                          <a:effectLst/>
                        </a:rPr>
                        <a:t> </a:t>
                      </a:r>
                      <a:r>
                        <a:rPr lang="en-US" sz="800" u="none" strike="noStrike" dirty="0" err="1">
                          <a:effectLst/>
                        </a:rPr>
                        <a:t>olumlu</a:t>
                      </a:r>
                      <a:r>
                        <a:rPr lang="en-US" sz="800" u="none" strike="noStrike" dirty="0">
                          <a:effectLst/>
                        </a:rPr>
                        <a:t> </a:t>
                      </a:r>
                      <a:r>
                        <a:rPr lang="en-US" sz="800" u="none" strike="noStrike" dirty="0" err="1">
                          <a:effectLst/>
                        </a:rPr>
                        <a:t>koşulları</a:t>
                      </a:r>
                      <a:r>
                        <a:rPr lang="en-US" sz="800" u="none" strike="noStrike" dirty="0">
                          <a:effectLst/>
                        </a:rPr>
                        <a:t> </a:t>
                      </a:r>
                      <a:r>
                        <a:rPr lang="en-US" sz="800" u="none" strike="noStrike" dirty="0" err="1">
                          <a:effectLst/>
                        </a:rPr>
                        <a:t>ve</a:t>
                      </a:r>
                      <a:r>
                        <a:rPr lang="en-US" sz="800" u="none" strike="noStrike" dirty="0">
                          <a:effectLst/>
                        </a:rPr>
                        <a:t> </a:t>
                      </a:r>
                      <a:r>
                        <a:rPr lang="en-US" sz="800" u="none" strike="noStrike" dirty="0" err="1">
                          <a:effectLst/>
                        </a:rPr>
                        <a:t>ilgili</a:t>
                      </a:r>
                      <a:r>
                        <a:rPr lang="en-US" sz="800" u="none" strike="noStrike" dirty="0">
                          <a:effectLst/>
                        </a:rPr>
                        <a:t> </a:t>
                      </a:r>
                      <a:r>
                        <a:rPr lang="en-US" sz="800" u="none" strike="noStrike" dirty="0" err="1">
                          <a:effectLst/>
                        </a:rPr>
                        <a:t>süreçleri</a:t>
                      </a:r>
                      <a:r>
                        <a:rPr lang="en-US" sz="800" u="none" strike="noStrike" dirty="0">
                          <a:effectLst/>
                        </a:rPr>
                        <a:t> </a:t>
                      </a:r>
                      <a:r>
                        <a:rPr lang="en-US" sz="800" u="none" strike="noStrike" dirty="0" err="1">
                          <a:effectLst/>
                        </a:rPr>
                        <a:t>olumsuz</a:t>
                      </a:r>
                      <a:r>
                        <a:rPr lang="en-US" sz="800" u="none" strike="noStrike" dirty="0">
                          <a:effectLst/>
                        </a:rPr>
                        <a:t> </a:t>
                      </a:r>
                      <a:r>
                        <a:rPr lang="en-US" sz="800" u="none" strike="noStrike" dirty="0" err="1">
                          <a:effectLst/>
                        </a:rPr>
                        <a:t>etkileyeceğini</a:t>
                      </a:r>
                      <a:r>
                        <a:rPr lang="en-US" sz="800" u="none" strike="noStrike" dirty="0">
                          <a:effectLst/>
                        </a:rPr>
                        <a:t> </a:t>
                      </a:r>
                      <a:r>
                        <a:rPr lang="en-US" sz="800" u="none" strike="noStrike" dirty="0" err="1">
                          <a:effectLst/>
                        </a:rPr>
                        <a:t>düşündüğünüz</a:t>
                      </a:r>
                      <a:r>
                        <a:rPr lang="en-US" sz="800" u="none" strike="noStrike" dirty="0">
                          <a:effectLst/>
                        </a:rPr>
                        <a:t> risk </a:t>
                      </a:r>
                      <a:r>
                        <a:rPr lang="en-US" sz="800" u="none" strike="noStrike" dirty="0" err="1">
                          <a:effectLst/>
                        </a:rPr>
                        <a:t>faktörlerini</a:t>
                      </a:r>
                      <a:r>
                        <a:rPr lang="en-US" sz="800" u="none" strike="noStrike" dirty="0">
                          <a:effectLst/>
                        </a:rPr>
                        <a:t> </a:t>
                      </a:r>
                      <a:r>
                        <a:rPr lang="en-US" sz="800" u="none" strike="noStrike" dirty="0" err="1">
                          <a:effectLst/>
                        </a:rPr>
                        <a:t>bu</a:t>
                      </a:r>
                      <a:r>
                        <a:rPr lang="en-US" sz="800" u="none" strike="noStrike" dirty="0">
                          <a:effectLst/>
                        </a:rPr>
                        <a:t> </a:t>
                      </a:r>
                      <a:r>
                        <a:rPr lang="en-US" sz="800" u="none" strike="noStrike" dirty="0" err="1">
                          <a:effectLst/>
                        </a:rPr>
                        <a:t>alanda</a:t>
                      </a:r>
                      <a:r>
                        <a:rPr lang="en-US" sz="800" u="none" strike="noStrike" dirty="0">
                          <a:effectLst/>
                        </a:rPr>
                        <a:t> </a:t>
                      </a:r>
                      <a:r>
                        <a:rPr lang="en-US" sz="800" u="none" strike="noStrike" dirty="0" err="1">
                          <a:effectLst/>
                        </a:rPr>
                        <a:t>belirtiniz</a:t>
                      </a:r>
                      <a:r>
                        <a:rPr lang="en-US" sz="800" u="none" strike="noStrike" dirty="0">
                          <a:effectLst/>
                        </a:rPr>
                        <a:t>.</a:t>
                      </a:r>
                      <a:endParaRPr lang="en-US" sz="800" b="0" i="0" u="none" strike="noStrike" dirty="0">
                        <a:solidFill>
                          <a:srgbClr val="000000"/>
                        </a:solidFill>
                        <a:effectLst/>
                        <a:latin typeface="Times New Roman" panose="02020603050405020304" pitchFamily="18" charset="0"/>
                      </a:endParaRPr>
                    </a:p>
                  </a:txBody>
                  <a:tcPr marL="4620" marR="4620" marT="4620" marB="0" anchor="ctr"/>
                </a:tc>
                <a:extLst>
                  <a:ext uri="{0D108BD9-81ED-4DB2-BD59-A6C34878D82A}">
                    <a16:rowId xmlns:a16="http://schemas.microsoft.com/office/drawing/2014/main" val="592988921"/>
                  </a:ext>
                </a:extLst>
              </a:tr>
            </a:tbl>
          </a:graphicData>
        </a:graphic>
      </p:graphicFrame>
      <p:sp>
        <p:nvSpPr>
          <p:cNvPr id="4" name="Rectangle 2"/>
          <p:cNvSpPr txBox="1">
            <a:spLocks noChangeArrowheads="1"/>
          </p:cNvSpPr>
          <p:nvPr/>
        </p:nvSpPr>
        <p:spPr>
          <a:xfrm>
            <a:off x="174948" y="148632"/>
            <a:ext cx="9607996" cy="1251769"/>
          </a:xfrm>
          <a:prstGeom prst="rect">
            <a:avLst/>
          </a:prstGeom>
          <a:noFill/>
        </p:spPr>
        <p:txBody>
          <a:bodyPr/>
          <a:lstStyle>
            <a:lvl1pPr algn="ctr" defTabSz="912813" rtl="0" eaLnBrk="0" fontAlgn="base" hangingPunct="0">
              <a:spcBef>
                <a:spcPct val="0"/>
              </a:spcBef>
              <a:spcAft>
                <a:spcPct val="0"/>
              </a:spcAft>
              <a:defRPr sz="4500">
                <a:solidFill>
                  <a:schemeClr val="tx2"/>
                </a:solidFill>
                <a:latin typeface="+mj-lt"/>
                <a:ea typeface="+mj-ea"/>
                <a:cs typeface="+mj-cs"/>
              </a:defRPr>
            </a:lvl1pPr>
            <a:lvl2pPr algn="ctr" defTabSz="912813" rtl="0" eaLnBrk="0" fontAlgn="base" hangingPunct="0">
              <a:spcBef>
                <a:spcPct val="0"/>
              </a:spcBef>
              <a:spcAft>
                <a:spcPct val="0"/>
              </a:spcAft>
              <a:defRPr sz="4500">
                <a:solidFill>
                  <a:schemeClr val="tx2"/>
                </a:solidFill>
                <a:latin typeface="Times New Roman" pitchFamily="18" charset="0"/>
              </a:defRPr>
            </a:lvl2pPr>
            <a:lvl3pPr algn="ctr" defTabSz="912813" rtl="0" eaLnBrk="0" fontAlgn="base" hangingPunct="0">
              <a:spcBef>
                <a:spcPct val="0"/>
              </a:spcBef>
              <a:spcAft>
                <a:spcPct val="0"/>
              </a:spcAft>
              <a:defRPr sz="4500">
                <a:solidFill>
                  <a:schemeClr val="tx2"/>
                </a:solidFill>
                <a:latin typeface="Times New Roman" pitchFamily="18" charset="0"/>
              </a:defRPr>
            </a:lvl3pPr>
            <a:lvl4pPr algn="ctr" defTabSz="912813" rtl="0" eaLnBrk="0" fontAlgn="base" hangingPunct="0">
              <a:spcBef>
                <a:spcPct val="0"/>
              </a:spcBef>
              <a:spcAft>
                <a:spcPct val="0"/>
              </a:spcAft>
              <a:defRPr sz="4500">
                <a:solidFill>
                  <a:schemeClr val="tx2"/>
                </a:solidFill>
                <a:latin typeface="Times New Roman" pitchFamily="18" charset="0"/>
              </a:defRPr>
            </a:lvl4pPr>
            <a:lvl5pPr algn="ctr" defTabSz="912813" rtl="0" eaLnBrk="0" fontAlgn="base" hangingPunct="0">
              <a:spcBef>
                <a:spcPct val="0"/>
              </a:spcBef>
              <a:spcAft>
                <a:spcPct val="0"/>
              </a:spcAft>
              <a:defRPr sz="4500">
                <a:solidFill>
                  <a:schemeClr val="tx2"/>
                </a:solidFill>
                <a:latin typeface="Times New Roman" pitchFamily="18" charset="0"/>
              </a:defRPr>
            </a:lvl5pPr>
            <a:lvl6pPr marL="457200" algn="ctr" defTabSz="912813" rtl="0" fontAlgn="base">
              <a:spcBef>
                <a:spcPct val="0"/>
              </a:spcBef>
              <a:spcAft>
                <a:spcPct val="0"/>
              </a:spcAft>
              <a:defRPr sz="4500">
                <a:solidFill>
                  <a:schemeClr val="tx2"/>
                </a:solidFill>
                <a:latin typeface="Times New Roman" pitchFamily="18" charset="0"/>
              </a:defRPr>
            </a:lvl6pPr>
            <a:lvl7pPr marL="914400" algn="ctr" defTabSz="912813" rtl="0" fontAlgn="base">
              <a:spcBef>
                <a:spcPct val="0"/>
              </a:spcBef>
              <a:spcAft>
                <a:spcPct val="0"/>
              </a:spcAft>
              <a:defRPr sz="4500">
                <a:solidFill>
                  <a:schemeClr val="tx2"/>
                </a:solidFill>
                <a:latin typeface="Times New Roman" pitchFamily="18" charset="0"/>
              </a:defRPr>
            </a:lvl7pPr>
            <a:lvl8pPr marL="1371600" algn="ctr" defTabSz="912813" rtl="0" fontAlgn="base">
              <a:spcBef>
                <a:spcPct val="0"/>
              </a:spcBef>
              <a:spcAft>
                <a:spcPct val="0"/>
              </a:spcAft>
              <a:defRPr sz="4500">
                <a:solidFill>
                  <a:schemeClr val="tx2"/>
                </a:solidFill>
                <a:latin typeface="Times New Roman" pitchFamily="18" charset="0"/>
              </a:defRPr>
            </a:lvl8pPr>
            <a:lvl9pPr marL="1828800" algn="ctr" defTabSz="912813" rtl="0" fontAlgn="base">
              <a:spcBef>
                <a:spcPct val="0"/>
              </a:spcBef>
              <a:spcAft>
                <a:spcPct val="0"/>
              </a:spcAft>
              <a:defRPr sz="4500">
                <a:solidFill>
                  <a:schemeClr val="tx2"/>
                </a:solidFill>
                <a:latin typeface="Times New Roman" pitchFamily="18" charset="0"/>
              </a:defRPr>
            </a:lvl9pPr>
          </a:lstStyle>
          <a:p>
            <a:pPr eaLnBrk="1" hangingPunct="1"/>
            <a:r>
              <a:rPr lang="tr-TR" altLang="en-US" sz="3600" b="0" kern="0" dirty="0" smtClean="0">
                <a:solidFill>
                  <a:srgbClr val="990000"/>
                </a:solidFill>
                <a:latin typeface="Comic Sans MS" panose="030F0702030302020204" pitchFamily="66" charset="0"/>
              </a:rPr>
              <a:t>KİDR Hazırlama Soruları: Açıklamaları</a:t>
            </a:r>
          </a:p>
          <a:p>
            <a:pPr eaLnBrk="1" hangingPunct="1"/>
            <a:r>
              <a:rPr lang="tr-TR" altLang="en-US" sz="3600" b="0" kern="0" dirty="0">
                <a:solidFill>
                  <a:srgbClr val="990000"/>
                </a:solidFill>
                <a:latin typeface="Comic Sans MS" panose="030F0702030302020204" pitchFamily="66" charset="0"/>
              </a:rPr>
              <a:t>k</a:t>
            </a:r>
            <a:r>
              <a:rPr lang="tr-TR" altLang="en-US" sz="3600" b="0" kern="0" dirty="0" smtClean="0">
                <a:solidFill>
                  <a:srgbClr val="990000"/>
                </a:solidFill>
                <a:latin typeface="Comic Sans MS" panose="030F0702030302020204" pitchFamily="66" charset="0"/>
              </a:rPr>
              <a:t>idr.pau.edu.tr </a:t>
            </a:r>
            <a:endParaRPr lang="en-US" altLang="en-US" sz="1800" b="0" kern="0" dirty="0" smtClean="0">
              <a:solidFill>
                <a:srgbClr val="99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72" y="1400401"/>
            <a:ext cx="9534525" cy="4762500"/>
          </a:xfrm>
          <a:prstGeom prst="rect">
            <a:avLst/>
          </a:prstGeom>
        </p:spPr>
      </p:pic>
    </p:spTree>
    <p:extLst>
      <p:ext uri="{BB962C8B-B14F-4D97-AF65-F5344CB8AC3E}">
        <p14:creationId xmlns:p14="http://schemas.microsoft.com/office/powerpoint/2010/main" val="380629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Özel 4">
      <a:dk1>
        <a:srgbClr val="000000"/>
      </a:dk1>
      <a:lt1>
        <a:srgbClr val="FFFFFF"/>
      </a:lt1>
      <a:dk2>
        <a:srgbClr val="000000"/>
      </a:dk2>
      <a:lt2>
        <a:srgbClr val="808080"/>
      </a:lt2>
      <a:accent1>
        <a:srgbClr val="0070C0"/>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Default Design">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1542</Words>
  <Application>Microsoft Office PowerPoint</Application>
  <PresentationFormat>35 mm Slayt</PresentationFormat>
  <Paragraphs>445</Paragraphs>
  <Slides>29</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29</vt:i4>
      </vt:variant>
    </vt:vector>
  </HeadingPairs>
  <TitlesOfParts>
    <vt:vector size="35" baseType="lpstr">
      <vt:lpstr>Arial</vt:lpstr>
      <vt:lpstr>Calibri</vt:lpstr>
      <vt:lpstr>Comic Sans MS</vt:lpstr>
      <vt:lpstr>Tahoma</vt:lpstr>
      <vt:lpstr>Times New Roman</vt:lpstr>
      <vt:lpstr>Default Design</vt:lpstr>
      <vt:lpstr>PowerPoint Sunusu</vt:lpstr>
      <vt:lpstr>Toplantının Amacı</vt:lpstr>
      <vt:lpstr>İçerik</vt:lpstr>
      <vt:lpstr>Kurum İç Değerlendirme Raporu-2015</vt:lpstr>
      <vt:lpstr>PowerPoint Sunusu</vt:lpstr>
      <vt:lpstr>PowerPoint Sunusu</vt:lpstr>
      <vt:lpstr>PowerPoint Sunusu</vt:lpstr>
      <vt:lpstr>PowerPoint Sunusu</vt:lpstr>
      <vt:lpstr>PowerPoint Sunusu</vt:lpstr>
      <vt:lpstr>PowerPoint Sunusu</vt:lpstr>
      <vt:lpstr>PowerPoint Sunusu</vt:lpstr>
      <vt:lpstr>PowerPoint Sunusu</vt:lpstr>
      <vt:lpstr>Yükseköğretim Kurumu Süreçler</vt:lpstr>
      <vt:lpstr>Kalite Geliştirme Ana süreç haritası ve Stratejik Plan</vt:lpstr>
      <vt:lpstr>Kurumsal Hedefler-Bireysel Hedefler</vt:lpstr>
      <vt:lpstr>Kalite Geliştirme Süreci</vt:lpstr>
      <vt:lpstr>PowerPoint Sunusu</vt:lpstr>
      <vt:lpstr>PowerPoint Sunusu</vt:lpstr>
      <vt:lpstr>İçerik</vt:lpstr>
      <vt:lpstr>PowerPoint Sunusu</vt:lpstr>
      <vt:lpstr>PowerPoint Sunusu</vt:lpstr>
      <vt:lpstr>PowerPoint Sunusu</vt:lpstr>
      <vt:lpstr>PowerPoint Sunusu</vt:lpstr>
      <vt:lpstr>PowerPoint Sunusu</vt:lpstr>
      <vt:lpstr>PowerPoint Sunusu</vt:lpstr>
      <vt:lpstr>Plan</vt:lpstr>
      <vt:lpstr>PowerPoint Sunusu</vt:lpstr>
      <vt:lpstr>Bilgi İçin</vt:lpstr>
      <vt:lpstr>PowerPoint Sunusu</vt:lpstr>
    </vt:vector>
  </TitlesOfParts>
  <Company>DEVLET HASTANESI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Diler</dc:creator>
  <cp:lastModifiedBy>Windows Kullanıcısı</cp:lastModifiedBy>
  <cp:revision>245</cp:revision>
  <dcterms:created xsi:type="dcterms:W3CDTF">2000-03-01T03:42:05Z</dcterms:created>
  <dcterms:modified xsi:type="dcterms:W3CDTF">2018-09-25T10:52:24Z</dcterms:modified>
</cp:coreProperties>
</file>