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85"/>
  </p:notesMasterIdLst>
  <p:handoutMasterIdLst>
    <p:handoutMasterId r:id="rId86"/>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278" r:id="rId55"/>
    <p:sldId id="411" r:id="rId56"/>
    <p:sldId id="413" r:id="rId57"/>
    <p:sldId id="388" r:id="rId58"/>
    <p:sldId id="403" r:id="rId59"/>
    <p:sldId id="412" r:id="rId60"/>
    <p:sldId id="283" r:id="rId61"/>
    <p:sldId id="374" r:id="rId62"/>
    <p:sldId id="386" r:id="rId63"/>
    <p:sldId id="375" r:id="rId64"/>
    <p:sldId id="385" r:id="rId65"/>
    <p:sldId id="404" r:id="rId66"/>
    <p:sldId id="423" r:id="rId67"/>
    <p:sldId id="415" r:id="rId68"/>
    <p:sldId id="421" r:id="rId69"/>
    <p:sldId id="416" r:id="rId70"/>
    <p:sldId id="426" r:id="rId71"/>
    <p:sldId id="417" r:id="rId72"/>
    <p:sldId id="468" r:id="rId73"/>
    <p:sldId id="475" r:id="rId74"/>
    <p:sldId id="477" r:id="rId75"/>
    <p:sldId id="470" r:id="rId76"/>
    <p:sldId id="471" r:id="rId77"/>
    <p:sldId id="410" r:id="rId78"/>
    <p:sldId id="472" r:id="rId79"/>
    <p:sldId id="476" r:id="rId80"/>
    <p:sldId id="473" r:id="rId81"/>
    <p:sldId id="474" r:id="rId82"/>
    <p:sldId id="469" r:id="rId83"/>
    <p:sldId id="419" r:id="rId84"/>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002" autoAdjust="0"/>
  </p:normalViewPr>
  <p:slideViewPr>
    <p:cSldViewPr snapToGrid="0">
      <p:cViewPr varScale="1">
        <p:scale>
          <a:sx n="106" d="100"/>
          <a:sy n="106" d="100"/>
        </p:scale>
        <p:origin x="79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Durmuş AKALIN</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Tamer CEYLAN</a:t>
          </a: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0_1" csCatId="mainScheme" phldr="1"/>
      <dgm:spPr/>
      <dgm:t>
        <a:bodyPr/>
        <a:lstStyle/>
        <a:p>
          <a:endParaRPr lang="tr-TR"/>
        </a:p>
      </dgm:t>
    </dgm:pt>
    <dgm:pt modelId="{3ADE898B-3499-4786-A297-02479B17B3A6}">
      <dgm:prSet phldrT="[Metin]" custT="1"/>
      <dgm:spPr/>
      <dgm:t>
        <a:bodyPr/>
        <a:lstStyle/>
        <a:p>
          <a:r>
            <a:rPr lang="tr-TR" sz="2000" b="1" dirty="0"/>
            <a:t>DEKAN</a:t>
          </a:r>
        </a:p>
        <a:p>
          <a:r>
            <a:rPr lang="tr-TR" sz="2000" dirty="0"/>
            <a:t>Prof. Dr. Yunus Arslan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custT="1"/>
      <dgm:spPr/>
      <dgm:t>
        <a:bodyPr/>
        <a:lstStyle/>
        <a:p>
          <a:r>
            <a:rPr lang="tr-TR" sz="1800" b="1" dirty="0"/>
            <a:t>DEKAN YARDIMCISI</a:t>
          </a:r>
        </a:p>
        <a:p>
          <a:r>
            <a:rPr lang="tr-TR" sz="1800" dirty="0"/>
            <a:t>Doç. Dr. Hüseyin Gökçe</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DF3161-7F3E-42DA-9444-8B153DFCACCF}">
      <dgm:prSet/>
      <dgm:spPr/>
      <dgm:t>
        <a:bodyPr/>
        <a:lstStyle/>
        <a:p>
          <a:r>
            <a:rPr lang="tr-TR" b="1" dirty="0"/>
            <a:t>DEKAN YARDIMCISI</a:t>
          </a:r>
        </a:p>
        <a:p>
          <a:r>
            <a:rPr lang="tr-TR" dirty="0"/>
            <a:t>Dr. </a:t>
          </a:r>
          <a:r>
            <a:rPr lang="tr-TR" dirty="0" err="1"/>
            <a:t>Öğr</a:t>
          </a:r>
          <a:r>
            <a:rPr lang="tr-TR" dirty="0"/>
            <a:t>. Üyesi Berna </a:t>
          </a:r>
          <a:r>
            <a:rPr lang="tr-TR" dirty="0" err="1"/>
            <a:t>Ramanlı</a:t>
          </a:r>
          <a:endParaRPr lang="tr-TR" dirty="0"/>
        </a:p>
      </dgm:t>
    </dgm:pt>
    <dgm:pt modelId="{C33E597B-9936-456E-92BB-9079485EA62C}" type="parTrans" cxnId="{98F51949-D92B-4E8C-A37E-3505CB57AA54}">
      <dgm:prSet/>
      <dgm:spPr/>
      <dgm:t>
        <a:bodyPr/>
        <a:lstStyle/>
        <a:p>
          <a:endParaRPr lang="tr-TR"/>
        </a:p>
      </dgm:t>
    </dgm:pt>
    <dgm:pt modelId="{8869918B-178F-4180-B44E-50D0208292C1}" type="sibTrans" cxnId="{98F51949-D92B-4E8C-A37E-3505CB57AA54}">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53650" custScaleY="33825" custLinFactNeighborX="-18276" custLinFactNeighborY="2371">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X="27170" custScaleY="41417" custLinFactNeighborX="-53178" custLinFactNeighborY="-43287">
        <dgm:presLayoutVars>
          <dgm:chPref val="3"/>
        </dgm:presLayoutVars>
      </dgm:prSet>
      <dgm:spPr/>
    </dgm:pt>
    <dgm:pt modelId="{A335C440-440F-4EF7-9C06-7339961FDB1B}" type="pres">
      <dgm:prSet presAssocID="{F35B3B63-A517-43E2-B8F4-D4F24259DAD0}" presName="hierChild3" presStyleCnt="0"/>
      <dgm:spPr/>
    </dgm:pt>
    <dgm:pt modelId="{94EAFBFA-34ED-4D98-849B-C4DBEADD5E36}" type="pres">
      <dgm:prSet presAssocID="{C33E597B-9936-456E-92BB-9079485EA62C}" presName="Name10" presStyleLbl="parChTrans1D2" presStyleIdx="1" presStyleCnt="2"/>
      <dgm:spPr/>
    </dgm:pt>
    <dgm:pt modelId="{F8F7979C-6CCD-4A53-AA2B-CE911DF3A381}" type="pres">
      <dgm:prSet presAssocID="{93DF3161-7F3E-42DA-9444-8B153DFCACCF}" presName="hierRoot2" presStyleCnt="0"/>
      <dgm:spPr/>
    </dgm:pt>
    <dgm:pt modelId="{3F901238-0733-402A-A85E-2EF9A3FEE402}" type="pres">
      <dgm:prSet presAssocID="{93DF3161-7F3E-42DA-9444-8B153DFCACCF}" presName="composite2" presStyleCnt="0"/>
      <dgm:spPr/>
    </dgm:pt>
    <dgm:pt modelId="{CE910764-CDE1-43AE-A1C3-FA3C3215860C}" type="pres">
      <dgm:prSet presAssocID="{93DF3161-7F3E-42DA-9444-8B153DFCACCF}" presName="background2" presStyleLbl="node2" presStyleIdx="1" presStyleCnt="2"/>
      <dgm:spPr/>
    </dgm:pt>
    <dgm:pt modelId="{3664F7C6-593F-4AA2-9123-F0B2BEFB53C2}" type="pres">
      <dgm:prSet presAssocID="{93DF3161-7F3E-42DA-9444-8B153DFCACCF}" presName="text2" presStyleLbl="fgAcc2" presStyleIdx="1" presStyleCnt="2" custScaleX="32264" custScaleY="43498" custLinFactNeighborX="52355" custLinFactNeighborY="-44302">
        <dgm:presLayoutVars>
          <dgm:chPref val="3"/>
        </dgm:presLayoutVars>
      </dgm:prSet>
      <dgm:spPr/>
    </dgm:pt>
    <dgm:pt modelId="{D2ED84C4-EA10-475A-AF3D-806F9E7CFAFD}" type="pres">
      <dgm:prSet presAssocID="{93DF3161-7F3E-42DA-9444-8B153DFCACCF}" presName="hierChild3" presStyleCnt="0"/>
      <dgm:spPr/>
    </dgm:pt>
  </dgm:ptLst>
  <dgm:cxnLst>
    <dgm:cxn modelId="{378A5809-8311-4A41-BF48-2B386CBEEB90}" type="presOf" srcId="{93DF3161-7F3E-42DA-9444-8B153DFCACCF}" destId="{3664F7C6-593F-4AA2-9123-F0B2BEFB53C2}" srcOrd="0" destOrd="0" presId="urn:microsoft.com/office/officeart/2005/8/layout/hierarchy1"/>
    <dgm:cxn modelId="{95DF8027-6803-4222-9CA9-CA33927E7C5B}" type="presOf" srcId="{2C96B739-9F97-46C0-B76A-2CB52DFE04E6}" destId="{4C22544B-E17B-4FC6-BCE1-BCFBCB2168D5}" srcOrd="0" destOrd="0" presId="urn:microsoft.com/office/officeart/2005/8/layout/hierarchy1"/>
    <dgm:cxn modelId="{85111835-9C93-42BC-BFDF-57425987606B}" type="presOf" srcId="{3ADE898B-3499-4786-A297-02479B17B3A6}" destId="{B72984D9-24C2-4724-8522-BEC87656CF6C}" srcOrd="0" destOrd="0" presId="urn:microsoft.com/office/officeart/2005/8/layout/hierarchy1"/>
    <dgm:cxn modelId="{98F51949-D92B-4E8C-A37E-3505CB57AA54}" srcId="{3ADE898B-3499-4786-A297-02479B17B3A6}" destId="{93DF3161-7F3E-42DA-9444-8B153DFCACCF}" srcOrd="1" destOrd="0" parTransId="{C33E597B-9936-456E-92BB-9079485EA62C}" sibTransId="{8869918B-178F-4180-B44E-50D0208292C1}"/>
    <dgm:cxn modelId="{DB60EE7C-13F3-4111-BCC2-10EC55377842}" type="presOf" srcId="{C33E597B-9936-456E-92BB-9079485EA62C}" destId="{94EAFBFA-34ED-4D98-849B-C4DBEADD5E36}"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D2000490-E4F7-44AF-83BE-EFFADE8AF518}" type="presOf" srcId="{F35B3B63-A517-43E2-B8F4-D4F24259DAD0}" destId="{4B10727F-1291-4BCB-9E65-61C5D28F851F}"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C4D339CC-8C8F-4074-AF21-1C5DE350CF3D}" type="presOf" srcId="{B8000792-2B1B-4AB5-8A13-3AF23A929897}" destId="{D9753188-1936-4EE5-8CEA-93FE745C7FE8}" srcOrd="0" destOrd="0" presId="urn:microsoft.com/office/officeart/2005/8/layout/hierarchy1"/>
    <dgm:cxn modelId="{8D342C33-6291-4C60-9F9C-708D08CEB07F}" type="presParOf" srcId="{4C22544B-E17B-4FC6-BCE1-BCFBCB2168D5}" destId="{CAEE46B8-DE92-4967-B8E7-AD2F648EB40E}" srcOrd="0" destOrd="0" presId="urn:microsoft.com/office/officeart/2005/8/layout/hierarchy1"/>
    <dgm:cxn modelId="{A0548B31-F3A9-45A7-8473-C4EABEA664FA}" type="presParOf" srcId="{CAEE46B8-DE92-4967-B8E7-AD2F648EB40E}" destId="{3DE78937-AE13-4118-8126-FB3DF6E08DFD}" srcOrd="0" destOrd="0" presId="urn:microsoft.com/office/officeart/2005/8/layout/hierarchy1"/>
    <dgm:cxn modelId="{48D90BA8-9183-48F9-918E-FF45DE0F791C}" type="presParOf" srcId="{3DE78937-AE13-4118-8126-FB3DF6E08DFD}" destId="{34FD37A4-28A6-49BE-B5CF-E10558B2A02E}" srcOrd="0" destOrd="0" presId="urn:microsoft.com/office/officeart/2005/8/layout/hierarchy1"/>
    <dgm:cxn modelId="{8342B064-6BE0-424B-8521-E4F1B626A594}" type="presParOf" srcId="{3DE78937-AE13-4118-8126-FB3DF6E08DFD}" destId="{B72984D9-24C2-4724-8522-BEC87656CF6C}" srcOrd="1" destOrd="0" presId="urn:microsoft.com/office/officeart/2005/8/layout/hierarchy1"/>
    <dgm:cxn modelId="{24D80FD9-E660-4D25-A4CA-070BDC054F22}" type="presParOf" srcId="{CAEE46B8-DE92-4967-B8E7-AD2F648EB40E}" destId="{29C742F7-BBE2-4230-8764-2CF804B22C33}" srcOrd="1" destOrd="0" presId="urn:microsoft.com/office/officeart/2005/8/layout/hierarchy1"/>
    <dgm:cxn modelId="{E4F96AB5-C34C-4A36-A051-502E1F5D5923}" type="presParOf" srcId="{29C742F7-BBE2-4230-8764-2CF804B22C33}" destId="{D9753188-1936-4EE5-8CEA-93FE745C7FE8}" srcOrd="0" destOrd="0" presId="urn:microsoft.com/office/officeart/2005/8/layout/hierarchy1"/>
    <dgm:cxn modelId="{D2D7F9B2-ACEC-4843-9250-1A425C3C19D0}" type="presParOf" srcId="{29C742F7-BBE2-4230-8764-2CF804B22C33}" destId="{5F3DB532-7ADB-4E6F-ADD4-B3057A4BCA72}" srcOrd="1" destOrd="0" presId="urn:microsoft.com/office/officeart/2005/8/layout/hierarchy1"/>
    <dgm:cxn modelId="{CB91E2BF-495D-4044-A6DC-E3079E4972D7}" type="presParOf" srcId="{5F3DB532-7ADB-4E6F-ADD4-B3057A4BCA72}" destId="{5CACF998-6723-47E9-8A18-3035EE0AB62B}" srcOrd="0" destOrd="0" presId="urn:microsoft.com/office/officeart/2005/8/layout/hierarchy1"/>
    <dgm:cxn modelId="{1644FC53-D888-4B18-955A-158133882C8E}" type="presParOf" srcId="{5CACF998-6723-47E9-8A18-3035EE0AB62B}" destId="{9B2645A0-4323-45E6-A1A0-C5BE84282623}" srcOrd="0" destOrd="0" presId="urn:microsoft.com/office/officeart/2005/8/layout/hierarchy1"/>
    <dgm:cxn modelId="{1E938F1C-7D07-440C-9E1B-62A28B30129C}" type="presParOf" srcId="{5CACF998-6723-47E9-8A18-3035EE0AB62B}" destId="{4B10727F-1291-4BCB-9E65-61C5D28F851F}" srcOrd="1" destOrd="0" presId="urn:microsoft.com/office/officeart/2005/8/layout/hierarchy1"/>
    <dgm:cxn modelId="{FE6C6EDA-81BD-4F99-80B6-CA49DBC454B6}" type="presParOf" srcId="{5F3DB532-7ADB-4E6F-ADD4-B3057A4BCA72}" destId="{A335C440-440F-4EF7-9C06-7339961FDB1B}" srcOrd="1" destOrd="0" presId="urn:microsoft.com/office/officeart/2005/8/layout/hierarchy1"/>
    <dgm:cxn modelId="{9B3E3ADB-5211-43ED-8746-5B8E63D7965A}" type="presParOf" srcId="{29C742F7-BBE2-4230-8764-2CF804B22C33}" destId="{94EAFBFA-34ED-4D98-849B-C4DBEADD5E36}" srcOrd="2" destOrd="0" presId="urn:microsoft.com/office/officeart/2005/8/layout/hierarchy1"/>
    <dgm:cxn modelId="{66EE3CC5-2E8F-4E4C-847F-747B1FF7A13F}" type="presParOf" srcId="{29C742F7-BBE2-4230-8764-2CF804B22C33}" destId="{F8F7979C-6CCD-4A53-AA2B-CE911DF3A381}" srcOrd="3" destOrd="0" presId="urn:microsoft.com/office/officeart/2005/8/layout/hierarchy1"/>
    <dgm:cxn modelId="{86638FE5-14C0-4DAC-BF22-7B2FF80E771A}" type="presParOf" srcId="{F8F7979C-6CCD-4A53-AA2B-CE911DF3A381}" destId="{3F901238-0733-402A-A85E-2EF9A3FEE402}" srcOrd="0" destOrd="0" presId="urn:microsoft.com/office/officeart/2005/8/layout/hierarchy1"/>
    <dgm:cxn modelId="{6DD39A34-0B81-4967-9855-8104B4D94B16}" type="presParOf" srcId="{3F901238-0733-402A-A85E-2EF9A3FEE402}" destId="{CE910764-CDE1-43AE-A1C3-FA3C3215860C}" srcOrd="0" destOrd="0" presId="urn:microsoft.com/office/officeart/2005/8/layout/hierarchy1"/>
    <dgm:cxn modelId="{A8444702-64A0-463B-B2C8-3366461079CB}" type="presParOf" srcId="{3F901238-0733-402A-A85E-2EF9A3FEE402}" destId="{3664F7C6-593F-4AA2-9123-F0B2BEFB53C2}" srcOrd="1" destOrd="0" presId="urn:microsoft.com/office/officeart/2005/8/layout/hierarchy1"/>
    <dgm:cxn modelId="{9FE7FB47-4974-41E5-9E68-58F8D1B6E286}" type="presParOf" srcId="{F8F7979C-6CCD-4A53-AA2B-CE911DF3A381}" destId="{D2ED84C4-EA10-475A-AF3D-806F9E7CFAF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0_1" csCatId="mainScheme"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2000" b="1" dirty="0"/>
            <a:t>Fakülte Sekreteri </a:t>
          </a:r>
          <a:r>
            <a:rPr lang="tr-TR" sz="2000" b="0" dirty="0"/>
            <a:t>Necip Halaza</a:t>
          </a:r>
        </a:p>
        <a:p>
          <a:pPr defTabSz="488950">
            <a:lnSpc>
              <a:spcPct val="90000"/>
            </a:lnSpc>
            <a:spcBef>
              <a:spcPct val="0"/>
            </a:spcBef>
            <a:spcAft>
              <a:spcPct val="35000"/>
            </a:spcAft>
          </a:pPr>
          <a:endParaRPr lang="tr-TR" sz="2000" b="0" dirty="0"/>
        </a:p>
      </dgm:t>
    </dgm:pt>
    <dgm:pt modelId="{CD9F39B1-DA29-4F60-80BB-960FF67B35FA}" type="parTrans" cxnId="{6272FD15-0277-4C76-ADC5-EC8F311D2551}">
      <dgm:prSet/>
      <dgm:spPr/>
      <dgm:t>
        <a:bodyPr/>
        <a:lstStyle/>
        <a:p>
          <a:endParaRPr lang="tr-TR" sz="2000"/>
        </a:p>
      </dgm:t>
    </dgm:pt>
    <dgm:pt modelId="{92E82F9E-C7CA-4010-95AF-F9943BE30A3E}" type="sibTrans" cxnId="{6272FD15-0277-4C76-ADC5-EC8F311D2551}">
      <dgm:prSet/>
      <dgm:spPr/>
      <dgm:t>
        <a:bodyPr/>
        <a:lstStyle/>
        <a:p>
          <a:endParaRPr lang="tr-TR" sz="2000"/>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Y="-21585" custLinFactNeighborX="-23284" custLinFactNeighborY="-100000">
        <dgm:presLayoutVars>
          <dgm:chPref val="3"/>
        </dgm:presLayoutVars>
      </dgm:prSet>
      <dgm:spPr/>
    </dgm:pt>
    <dgm:pt modelId="{75587390-8673-41C8-8D7A-AE8A1A868B86}" type="pres">
      <dgm:prSet presAssocID="{F76407AB-A8B6-479B-AC50-673315482A80}" presName="hierChild2" presStyleCnt="0"/>
      <dgm:spPr/>
    </dgm:pt>
  </dgm:ptLst>
  <dgm:cxnLst>
    <dgm:cxn modelId="{D526E30D-85A8-4289-B9C4-EAAD5F44B644}" type="presOf" srcId="{F76407AB-A8B6-479B-AC50-673315482A80}" destId="{19719BC8-C68C-48B1-B044-67FC60C2E7F2}" srcOrd="0" destOrd="0" presId="urn:microsoft.com/office/officeart/2005/8/layout/hierarchy1"/>
    <dgm:cxn modelId="{42E13315-F110-40CA-9ED5-285858F7533A}" type="presOf" srcId="{410FC9CE-874D-4A57-B41D-1C78A8AA00EA}" destId="{7CC40248-6516-45E1-8BA1-4AAA8A822BCF}" srcOrd="0" destOrd="0" presId="urn:microsoft.com/office/officeart/2005/8/layout/hierarchy1"/>
    <dgm:cxn modelId="{6272FD15-0277-4C76-ADC5-EC8F311D2551}" srcId="{410FC9CE-874D-4A57-B41D-1C78A8AA00EA}" destId="{F76407AB-A8B6-479B-AC50-673315482A80}" srcOrd="0" destOrd="0" parTransId="{CD9F39B1-DA29-4F60-80BB-960FF67B35FA}" sibTransId="{92E82F9E-C7CA-4010-95AF-F9943BE30A3E}"/>
    <dgm:cxn modelId="{9953133E-F9B2-4B2C-B6BF-EB63CC14A8FA}" type="presParOf" srcId="{7CC40248-6516-45E1-8BA1-4AAA8A822BCF}" destId="{5DF2F2EE-16F0-4E1E-A5A9-E2DD858B163A}" srcOrd="0" destOrd="0" presId="urn:microsoft.com/office/officeart/2005/8/layout/hierarchy1"/>
    <dgm:cxn modelId="{9EE54A3F-6F9D-4DF2-B180-91F9D5D92DFE}" type="presParOf" srcId="{5DF2F2EE-16F0-4E1E-A5A9-E2DD858B163A}" destId="{8A2FBFEE-E881-43FB-A34F-6C58E4FC49B0}" srcOrd="0" destOrd="0" presId="urn:microsoft.com/office/officeart/2005/8/layout/hierarchy1"/>
    <dgm:cxn modelId="{B6C83F6F-39BE-44D9-A008-ADC1C1869510}" type="presParOf" srcId="{8A2FBFEE-E881-43FB-A34F-6C58E4FC49B0}" destId="{1C9659BB-655F-4D74-B3DD-3BF682B1B87B}" srcOrd="0" destOrd="0" presId="urn:microsoft.com/office/officeart/2005/8/layout/hierarchy1"/>
    <dgm:cxn modelId="{C32379EA-CE90-4FF7-9EF0-0A09D20E2BFB}" type="presParOf" srcId="{8A2FBFEE-E881-43FB-A34F-6C58E4FC49B0}" destId="{19719BC8-C68C-48B1-B044-67FC60C2E7F2}" srcOrd="1" destOrd="0" presId="urn:microsoft.com/office/officeart/2005/8/layout/hierarchy1"/>
    <dgm:cxn modelId="{BB97B291-6C71-4139-9C72-E08026B37F17}"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Durmuş AKALIN</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Tamer CEYLAN</a:t>
          </a: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AFBFA-34ED-4D98-849B-C4DBEADD5E36}">
      <dsp:nvSpPr>
        <dsp:cNvPr id="0" name=""/>
        <dsp:cNvSpPr/>
      </dsp:nvSpPr>
      <dsp:spPr>
        <a:xfrm>
          <a:off x="4739985" y="1230886"/>
          <a:ext cx="5424109" cy="91440"/>
        </a:xfrm>
        <a:custGeom>
          <a:avLst/>
          <a:gdLst/>
          <a:ahLst/>
          <a:cxnLst/>
          <a:rect l="0" t="0" r="0" b="0"/>
          <a:pathLst>
            <a:path>
              <a:moveTo>
                <a:pt x="0" y="77243"/>
              </a:moveTo>
              <a:lnTo>
                <a:pt x="5424109" y="45720"/>
              </a:lnTo>
            </a:path>
          </a:pathLst>
        </a:custGeom>
        <a:noFill/>
        <a:ln w="127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203930" y="1262410"/>
          <a:ext cx="3536054" cy="91440"/>
        </a:xfrm>
        <a:custGeom>
          <a:avLst/>
          <a:gdLst/>
          <a:ahLst/>
          <a:cxnLst/>
          <a:rect l="0" t="0" r="0" b="0"/>
          <a:pathLst>
            <a:path>
              <a:moveTo>
                <a:pt x="3536054" y="45720"/>
              </a:moveTo>
              <a:lnTo>
                <a:pt x="0" y="45720"/>
              </a:lnTo>
              <a:lnTo>
                <a:pt x="0" y="50869"/>
              </a:lnTo>
            </a:path>
          </a:pathLst>
        </a:custGeom>
        <a:noFill/>
        <a:ln w="127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3213643" y="85983"/>
          <a:ext cx="3052683" cy="1222147"/>
        </a:xfrm>
        <a:prstGeom prst="roundRect">
          <a:avLst>
            <a:gd name="adj" fmla="val 10000"/>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3845865" y="686594"/>
          <a:ext cx="3052683" cy="1222147"/>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kern="1200" dirty="0"/>
            <a:t>DEKAN</a:t>
          </a:r>
        </a:p>
        <a:p>
          <a:pPr marL="0" lvl="0" indent="0" algn="ctr" defTabSz="889000">
            <a:lnSpc>
              <a:spcPct val="90000"/>
            </a:lnSpc>
            <a:spcBef>
              <a:spcPct val="0"/>
            </a:spcBef>
            <a:spcAft>
              <a:spcPct val="35000"/>
            </a:spcAft>
            <a:buNone/>
          </a:pPr>
          <a:r>
            <a:rPr lang="tr-TR" sz="2000" kern="1200" dirty="0"/>
            <a:t>Prof. Dr. Yunus Arslan</a:t>
          </a:r>
        </a:p>
      </dsp:txBody>
      <dsp:txXfrm>
        <a:off x="3881660" y="722389"/>
        <a:ext cx="2981093" cy="1150557"/>
      </dsp:txXfrm>
    </dsp:sp>
    <dsp:sp modelId="{9B2645A0-4323-45E6-A1A0-C5BE84282623}">
      <dsp:nvSpPr>
        <dsp:cNvPr id="0" name=""/>
        <dsp:cNvSpPr/>
      </dsp:nvSpPr>
      <dsp:spPr>
        <a:xfrm>
          <a:off x="430944" y="1313280"/>
          <a:ext cx="1545972" cy="1496457"/>
        </a:xfrm>
        <a:prstGeom prst="roundRect">
          <a:avLst>
            <a:gd name="adj" fmla="val 10000"/>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063166" y="1913890"/>
          <a:ext cx="1545972" cy="1496457"/>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t>DEKAN YARDIMCISI</a:t>
          </a:r>
        </a:p>
        <a:p>
          <a:pPr marL="0" lvl="0" indent="0" algn="ctr" defTabSz="800100">
            <a:lnSpc>
              <a:spcPct val="90000"/>
            </a:lnSpc>
            <a:spcBef>
              <a:spcPct val="0"/>
            </a:spcBef>
            <a:spcAft>
              <a:spcPct val="35000"/>
            </a:spcAft>
            <a:buNone/>
          </a:pPr>
          <a:r>
            <a:rPr lang="tr-TR" sz="1800" kern="1200" dirty="0"/>
            <a:t>Doç. Dr. Hüseyin Gökçe</a:t>
          </a:r>
        </a:p>
      </dsp:txBody>
      <dsp:txXfrm>
        <a:off x="1106996" y="1957720"/>
        <a:ext cx="1458312" cy="1408797"/>
      </dsp:txXfrm>
    </dsp:sp>
    <dsp:sp modelId="{CE910764-CDE1-43AE-A1C3-FA3C3215860C}">
      <dsp:nvSpPr>
        <dsp:cNvPr id="0" name=""/>
        <dsp:cNvSpPr/>
      </dsp:nvSpPr>
      <dsp:spPr>
        <a:xfrm>
          <a:off x="9246184" y="1276606"/>
          <a:ext cx="1835820" cy="1571647"/>
        </a:xfrm>
        <a:prstGeom prst="roundRect">
          <a:avLst>
            <a:gd name="adj" fmla="val 10000"/>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64F7C6-593F-4AA2-9123-F0B2BEFB53C2}">
      <dsp:nvSpPr>
        <dsp:cNvPr id="0" name=""/>
        <dsp:cNvSpPr/>
      </dsp:nvSpPr>
      <dsp:spPr>
        <a:xfrm>
          <a:off x="9878406" y="1877217"/>
          <a:ext cx="1835820" cy="1571647"/>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1" kern="1200" dirty="0"/>
            <a:t>DEKAN YARDIMCISI</a:t>
          </a:r>
        </a:p>
        <a:p>
          <a:pPr marL="0" lvl="0" indent="0" algn="ctr" defTabSz="800100">
            <a:lnSpc>
              <a:spcPct val="90000"/>
            </a:lnSpc>
            <a:spcBef>
              <a:spcPct val="0"/>
            </a:spcBef>
            <a:spcAft>
              <a:spcPct val="35000"/>
            </a:spcAft>
            <a:buNone/>
          </a:pPr>
          <a:r>
            <a:rPr lang="tr-TR" sz="1800" kern="1200" dirty="0"/>
            <a:t>Dr. </a:t>
          </a:r>
          <a:r>
            <a:rPr lang="tr-TR" sz="1800" kern="1200" dirty="0" err="1"/>
            <a:t>Öğr</a:t>
          </a:r>
          <a:r>
            <a:rPr lang="tr-TR" sz="1800" kern="1200" dirty="0"/>
            <a:t>. Üyesi Berna </a:t>
          </a:r>
          <a:r>
            <a:rPr lang="tr-TR" sz="1800" kern="1200" dirty="0" err="1"/>
            <a:t>Ramanlı</a:t>
          </a:r>
          <a:endParaRPr lang="tr-TR" sz="1800" kern="1200" dirty="0"/>
        </a:p>
      </dsp:txBody>
      <dsp:txXfrm>
        <a:off x="9924438" y="1923249"/>
        <a:ext cx="1743756" cy="14795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863567" y="-212094"/>
          <a:ext cx="2009316" cy="1275915"/>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086825" y="0"/>
          <a:ext cx="2009316" cy="1275915"/>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2000" b="1" kern="1200" dirty="0"/>
            <a:t>Fakülte Sekreteri </a:t>
          </a:r>
          <a:r>
            <a:rPr lang="tr-TR" sz="2000" b="0" kern="1200" dirty="0"/>
            <a:t>Necip Halaza</a:t>
          </a:r>
        </a:p>
        <a:p>
          <a:pPr lvl="0" algn="ctr" defTabSz="488950">
            <a:lnSpc>
              <a:spcPct val="90000"/>
            </a:lnSpc>
            <a:spcBef>
              <a:spcPct val="0"/>
            </a:spcBef>
            <a:spcAft>
              <a:spcPct val="35000"/>
            </a:spcAft>
            <a:buNone/>
          </a:pPr>
          <a:endParaRPr lang="tr-TR" sz="2000" b="0" kern="1200" dirty="0"/>
        </a:p>
      </dsp:txBody>
      <dsp:txXfrm>
        <a:off x="1124195" y="37370"/>
        <a:ext cx="1934576" cy="12011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3.10.2023</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3.10.2023</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 Fak</a:t>
            </a:r>
            <a:r>
              <a:rPr lang="tr-TR" dirty="0"/>
              <a:t>ülte</a:t>
            </a:r>
            <a:endParaRPr lang="en-GB" dirty="0"/>
          </a:p>
        </p:txBody>
      </p:sp>
      <p:sp>
        <p:nvSpPr>
          <p:cNvPr id="4" name="Slide Number Placeholder 3"/>
          <p:cNvSpPr>
            <a:spLocks noGrp="1"/>
          </p:cNvSpPr>
          <p:nvPr>
            <p:ph type="sldNum" sz="quarter" idx="5"/>
          </p:nvPr>
        </p:nvSpPr>
        <p:spPr/>
        <p:txBody>
          <a:bodyPr/>
          <a:lstStyle/>
          <a:p>
            <a:fld id="{B111B67E-9989-4556-A9D5-2FDB13DC093C}" type="slidenum">
              <a:rPr lang="tr-TR" smtClean="0"/>
              <a:t>6</a:t>
            </a:fld>
            <a:endParaRPr lang="tr-TR"/>
          </a:p>
        </p:txBody>
      </p:sp>
    </p:spTree>
    <p:extLst>
      <p:ext uri="{BB962C8B-B14F-4D97-AF65-F5344CB8AC3E}">
        <p14:creationId xmlns:p14="http://schemas.microsoft.com/office/powerpoint/2010/main" val="3455493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17 MYO</a:t>
            </a:r>
            <a:endParaRPr lang="en-GB" dirty="0"/>
          </a:p>
        </p:txBody>
      </p:sp>
      <p:sp>
        <p:nvSpPr>
          <p:cNvPr id="4" name="Slide Number Placeholder 3"/>
          <p:cNvSpPr>
            <a:spLocks noGrp="1"/>
          </p:cNvSpPr>
          <p:nvPr>
            <p:ph type="sldNum" sz="quarter" idx="5"/>
          </p:nvPr>
        </p:nvSpPr>
        <p:spPr/>
        <p:txBody>
          <a:bodyPr/>
          <a:lstStyle/>
          <a:p>
            <a:fld id="{B111B67E-9989-4556-A9D5-2FDB13DC093C}" type="slidenum">
              <a:rPr lang="tr-TR" smtClean="0"/>
              <a:t>7</a:t>
            </a:fld>
            <a:endParaRPr lang="tr-TR"/>
          </a:p>
        </p:txBody>
      </p:sp>
    </p:spTree>
    <p:extLst>
      <p:ext uri="{BB962C8B-B14F-4D97-AF65-F5344CB8AC3E}">
        <p14:creationId xmlns:p14="http://schemas.microsoft.com/office/powerpoint/2010/main" val="1183172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6 Enstitü</a:t>
            </a:r>
            <a:endParaRPr lang="en-GB" dirty="0"/>
          </a:p>
        </p:txBody>
      </p:sp>
      <p:sp>
        <p:nvSpPr>
          <p:cNvPr id="4" name="Slide Number Placeholder 3"/>
          <p:cNvSpPr>
            <a:spLocks noGrp="1"/>
          </p:cNvSpPr>
          <p:nvPr>
            <p:ph type="sldNum" sz="quarter" idx="5"/>
          </p:nvPr>
        </p:nvSpPr>
        <p:spPr/>
        <p:txBody>
          <a:bodyPr/>
          <a:lstStyle/>
          <a:p>
            <a:fld id="{B111B67E-9989-4556-A9D5-2FDB13DC093C}" type="slidenum">
              <a:rPr lang="tr-TR" smtClean="0"/>
              <a:t>8</a:t>
            </a:fld>
            <a:endParaRPr lang="tr-TR"/>
          </a:p>
        </p:txBody>
      </p:sp>
    </p:spTree>
    <p:extLst>
      <p:ext uri="{BB962C8B-B14F-4D97-AF65-F5344CB8AC3E}">
        <p14:creationId xmlns:p14="http://schemas.microsoft.com/office/powerpoint/2010/main" val="504751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44 Araştırma Merkezi</a:t>
            </a:r>
            <a:endParaRPr lang="en-GB" dirty="0"/>
          </a:p>
        </p:txBody>
      </p:sp>
      <p:sp>
        <p:nvSpPr>
          <p:cNvPr id="4" name="Slide Number Placeholder 3"/>
          <p:cNvSpPr>
            <a:spLocks noGrp="1"/>
          </p:cNvSpPr>
          <p:nvPr>
            <p:ph type="sldNum" sz="quarter" idx="5"/>
          </p:nvPr>
        </p:nvSpPr>
        <p:spPr/>
        <p:txBody>
          <a:bodyPr/>
          <a:lstStyle/>
          <a:p>
            <a:fld id="{B111B67E-9989-4556-A9D5-2FDB13DC093C}" type="slidenum">
              <a:rPr lang="tr-TR" smtClean="0"/>
              <a:t>10</a:t>
            </a:fld>
            <a:endParaRPr lang="tr-TR"/>
          </a:p>
        </p:txBody>
      </p:sp>
    </p:spTree>
    <p:extLst>
      <p:ext uri="{BB962C8B-B14F-4D97-AF65-F5344CB8AC3E}">
        <p14:creationId xmlns:p14="http://schemas.microsoft.com/office/powerpoint/2010/main" val="2028515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11B67E-9989-4556-A9D5-2FDB13DC093C}" type="slidenum">
              <a:rPr lang="tr-TR" smtClean="0"/>
              <a:t>12</a:t>
            </a:fld>
            <a:endParaRPr lang="tr-TR"/>
          </a:p>
        </p:txBody>
      </p:sp>
    </p:spTree>
    <p:extLst>
      <p:ext uri="{BB962C8B-B14F-4D97-AF65-F5344CB8AC3E}">
        <p14:creationId xmlns:p14="http://schemas.microsoft.com/office/powerpoint/2010/main" val="3356720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71</a:t>
            </a:fld>
            <a:endParaRPr lang="tr-TR"/>
          </a:p>
        </p:txBody>
      </p:sp>
    </p:spTree>
    <p:extLst>
      <p:ext uri="{BB962C8B-B14F-4D97-AF65-F5344CB8AC3E}">
        <p14:creationId xmlns:p14="http://schemas.microsoft.com/office/powerpoint/2010/main" val="41212931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3.10.2023</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3.10.2023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3.10.2023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3.10.2023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3.10.2023</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3.10.2023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3.10.2023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3.10.2023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3.10.2023</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3.10.2023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3.10.2023</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3.10.2023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3.10.2023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3.10.2023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3.10.2023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3.10.2023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3.10.2023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3.10.2023</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5.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jpeg"/><Relationship Id="rId15" Type="http://schemas.openxmlformats.org/officeDocument/2006/relationships/image" Target="../media/image5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png"/><Relationship Id="rId7" Type="http://schemas.openxmlformats.org/officeDocument/2006/relationships/image" Target="../media/image79.jp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76.png"/><Relationship Id="rId9"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4.wdp"/></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jpeg"/><Relationship Id="rId7" Type="http://schemas.openxmlformats.org/officeDocument/2006/relationships/image" Target="../media/image111.jp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6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7.xml"/><Relationship Id="rId4" Type="http://schemas.microsoft.com/office/2007/relationships/hdphoto" Target="../media/hdphoto13.wdp"/></Relationships>
</file>

<file path=ppt/slides/_rels/slide6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122.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6.xml"/><Relationship Id="rId16"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image" Target="../media/image124.png"/><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12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5.wdp"/></Relationships>
</file>

<file path=ppt/slides/_rels/slide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04 EKİM 2023</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Bilimleri Teknolojisi Araştırma 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2023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highlight>
                  <a:srgbClr val="00FFFF"/>
                </a:highlight>
              </a:rPr>
              <a:t>Akademik takvim, üniversitelerin kayıt yenileme, ders ekle-sil, oryantasyon programı, akademik konular ile ilgili son başvuru tarihleri, sınav başlangıç-bitiş tarihleri ve resmi tatil günleri vb. bilgileri içeren takvimdir</a:t>
            </a:r>
            <a:r>
              <a:rPr lang="tr-TR" sz="2000" dirty="0"/>
              <a:t>.</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
        <p:nvSpPr>
          <p:cNvPr id="3" name="Action Button: Go to End 2">
            <a:hlinkClick r:id="" action="ppaction://hlinkshowjump?jump=lastslide" highlightClick="1"/>
            <a:extLst>
              <a:ext uri="{FF2B5EF4-FFF2-40B4-BE49-F238E27FC236}">
                <a16:creationId xmlns:a16="http://schemas.microsoft.com/office/drawing/2014/main" id="{AAB24D8C-63DE-22B0-9523-3B2901E7F7AE}"/>
              </a:ext>
            </a:extLst>
          </p:cNvPr>
          <p:cNvSpPr/>
          <p:nvPr/>
        </p:nvSpPr>
        <p:spPr>
          <a:xfrm>
            <a:off x="5441132" y="1167386"/>
            <a:ext cx="1042416" cy="1042416"/>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highlight>
                  <a:srgbClr val="FFFF00"/>
                </a:highlight>
              </a:rPr>
              <a:t>Öğrenciler </a:t>
            </a:r>
            <a:r>
              <a:rPr lang="tr-TR" altLang="tr-TR" sz="1600" b="1" dirty="0">
                <a:highlight>
                  <a:srgbClr val="FFFF00"/>
                </a:highlight>
              </a:rPr>
              <a:t>ilk ders kayıt işlemlerini kendileri</a:t>
            </a:r>
            <a:r>
              <a:rPr lang="tr-TR" altLang="tr-TR" sz="1600" b="1" dirty="0">
                <a:solidFill>
                  <a:srgbClr val="FF0000"/>
                </a:solidFill>
                <a:highlight>
                  <a:srgbClr val="FFFF00"/>
                </a:highlight>
              </a:rPr>
              <a:t> </a:t>
            </a:r>
            <a:r>
              <a:rPr lang="tr-TR" altLang="tr-TR" sz="1600" dirty="0">
                <a:solidFill>
                  <a:schemeClr val="tx1"/>
                </a:solidFill>
                <a:highlight>
                  <a:srgbClr val="FFFF00"/>
                </a:highlight>
              </a:rPr>
              <a:t>yapacaktır. </a:t>
            </a:r>
          </a:p>
          <a:p>
            <a:pPr marL="0" indent="0" algn="r">
              <a:lnSpc>
                <a:spcPct val="100000"/>
              </a:lnSpc>
              <a:spcBef>
                <a:spcPts val="0"/>
              </a:spcBef>
              <a:buNone/>
            </a:pPr>
            <a:r>
              <a:rPr lang="tr-TR" altLang="tr-TR" sz="1600" dirty="0">
                <a:solidFill>
                  <a:schemeClr val="tx1"/>
                </a:solidFill>
                <a:highlight>
                  <a:srgbClr val="FFFF00"/>
                </a:highlight>
              </a:rPr>
              <a:t>Öğrenimleri süresince de </a:t>
            </a:r>
            <a:r>
              <a:rPr lang="tr-TR" altLang="tr-TR" sz="1600" u="sng" dirty="0">
                <a:solidFill>
                  <a:schemeClr val="tx1"/>
                </a:solidFill>
                <a:highlight>
                  <a:srgbClr val="FFFF00"/>
                </a:highlight>
              </a:rPr>
              <a:t>güz ve bahar dönemleri başında</a:t>
            </a:r>
            <a:r>
              <a:rPr lang="tr-TR" altLang="tr-TR" sz="1600" dirty="0">
                <a:solidFill>
                  <a:schemeClr val="tx1"/>
                </a:solidFill>
                <a:highlight>
                  <a:srgbClr val="FFFF00"/>
                </a:highlight>
              </a:rPr>
              <a:t>, </a:t>
            </a:r>
          </a:p>
          <a:p>
            <a:pPr marL="0" indent="0" algn="r">
              <a:lnSpc>
                <a:spcPct val="100000"/>
              </a:lnSpc>
              <a:spcBef>
                <a:spcPts val="0"/>
              </a:spcBef>
              <a:buNone/>
            </a:pPr>
            <a:r>
              <a:rPr lang="tr-TR" altLang="tr-TR" sz="1600" dirty="0">
                <a:solidFill>
                  <a:schemeClr val="tx1"/>
                </a:solidFill>
                <a:highlight>
                  <a:srgbClr val="FFFF00"/>
                </a:highlight>
              </a:rPr>
              <a:t>akademik takvimde belirtilen süre içerisinde kayıt yenilemek zorundadırlar</a:t>
            </a:r>
            <a:r>
              <a:rPr lang="tr-TR" altLang="tr-TR" sz="1600" dirty="0">
                <a:solidFill>
                  <a:schemeClr val="tx1"/>
                </a:solidFill>
              </a:rPr>
              <a:t>.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highlight>
                  <a:srgbClr val="00FFFF"/>
                </a:highlight>
              </a:rPr>
              <a:t>Kayıt yenileme işlemi:</a:t>
            </a:r>
          </a:p>
          <a:p>
            <a:pPr lvl="1" algn="r">
              <a:lnSpc>
                <a:spcPct val="100000"/>
              </a:lnSpc>
              <a:spcBef>
                <a:spcPts val="0"/>
              </a:spcBef>
              <a:buFont typeface="Wingdings" panose="05000000000000000000" pitchFamily="2" charset="2"/>
              <a:buChar char="Ø"/>
            </a:pPr>
            <a:r>
              <a:rPr lang="tr-TR" altLang="tr-TR" sz="1600" dirty="0">
                <a:highlight>
                  <a:srgbClr val="00FFFF"/>
                </a:highlight>
              </a:rPr>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highlight>
                  <a:srgbClr val="00FFFF"/>
                </a:highlight>
              </a:rPr>
              <a:t>Ders kaydı:</a:t>
            </a:r>
          </a:p>
          <a:p>
            <a:pPr marL="0" indent="0" algn="r">
              <a:lnSpc>
                <a:spcPct val="100000"/>
              </a:lnSpc>
              <a:spcBef>
                <a:spcPts val="0"/>
              </a:spcBef>
              <a:buNone/>
            </a:pPr>
            <a:r>
              <a:rPr lang="tr-TR" sz="1600" dirty="0">
                <a:highlight>
                  <a:srgbClr val="00FFFF"/>
                </a:highlight>
              </a:rPr>
              <a:t>https://pusula.pau.edu.tr adresine kullanıcı adı ve şifreniz ile </a:t>
            </a:r>
          </a:p>
          <a:p>
            <a:pPr marL="0" indent="0" algn="r">
              <a:lnSpc>
                <a:spcPct val="100000"/>
              </a:lnSpc>
              <a:spcBef>
                <a:spcPts val="0"/>
              </a:spcBef>
              <a:buNone/>
            </a:pPr>
            <a:r>
              <a:rPr lang="tr-TR" sz="1600" dirty="0">
                <a:highlight>
                  <a:srgbClr val="00FFFF"/>
                </a:highlight>
              </a:rPr>
              <a:t>giriş yaptıktan sonra size uygun olan menüden ders kayıtlarınızı yapabilirsiniz. </a:t>
            </a:r>
          </a:p>
          <a:p>
            <a:pPr marL="0" indent="0" algn="r">
              <a:lnSpc>
                <a:spcPct val="100000"/>
              </a:lnSpc>
              <a:spcBef>
                <a:spcPts val="0"/>
              </a:spcBef>
              <a:buNone/>
            </a:pPr>
            <a:r>
              <a:rPr lang="tr-TR" sz="1600" dirty="0">
                <a:highlight>
                  <a:srgbClr val="00FFFF"/>
                </a:highlight>
              </a:rPr>
              <a:t>Ders kayıtlarının nasıl yapılacağı ile ilgili videoyu Pamukkale Üniversitesi </a:t>
            </a:r>
          </a:p>
          <a:p>
            <a:pPr marL="0" indent="0" algn="r">
              <a:lnSpc>
                <a:spcPct val="100000"/>
              </a:lnSpc>
              <a:spcBef>
                <a:spcPts val="0"/>
              </a:spcBef>
              <a:buNone/>
            </a:pPr>
            <a:r>
              <a:rPr lang="tr-TR" sz="1600" dirty="0">
                <a:highlight>
                  <a:srgbClr val="00FFFF"/>
                </a:highlight>
              </a:rPr>
              <a:t>Youtube Kanalından izleyebilirsiniz. </a:t>
            </a:r>
            <a:r>
              <a:rPr lang="tr-TR" sz="1600" dirty="0">
                <a:highlight>
                  <a:srgbClr val="00FFFF"/>
                </a:highlight>
                <a:hlinkClick r:id="rId2"/>
              </a:rPr>
              <a:t>https://www.youtube.com/watch?v=cQ2n1IOMPoY</a:t>
            </a:r>
            <a:r>
              <a:rPr lang="tr-TR" sz="1600" dirty="0">
                <a:highlight>
                  <a:srgbClr val="00FFFF"/>
                </a:highlight>
              </a:rPr>
              <a:t> </a:t>
            </a:r>
          </a:p>
          <a:p>
            <a:pPr algn="r">
              <a:lnSpc>
                <a:spcPct val="100000"/>
              </a:lnSpc>
              <a:spcBef>
                <a:spcPts val="0"/>
              </a:spcBef>
            </a:pPr>
            <a:endParaRPr lang="tr-TR" altLang="tr-TR" sz="1600" dirty="0">
              <a:highlight>
                <a:srgbClr val="00FFFF"/>
              </a:highlight>
            </a:endParaRPr>
          </a:p>
          <a:p>
            <a:pPr lvl="1" algn="r">
              <a:lnSpc>
                <a:spcPct val="100000"/>
              </a:lnSpc>
              <a:spcBef>
                <a:spcPts val="0"/>
              </a:spcBef>
              <a:buFont typeface="Wingdings" panose="05000000000000000000" pitchFamily="2" charset="2"/>
              <a:buChar char="Ø"/>
            </a:pPr>
            <a:r>
              <a:rPr lang="tr-TR" altLang="tr-TR" sz="1600" dirty="0">
                <a:highlight>
                  <a:srgbClr val="00FFFF"/>
                </a:highlight>
              </a:rPr>
              <a:t>Ekle-sil-onayla işlemlerinden oluşur. (26.09-28.09.2022</a:t>
            </a:r>
            <a:r>
              <a:rPr lang="tr-TR" altLang="tr-TR" sz="1600" dirty="0"/>
              <a:t>)</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Graphic 4" descr="Share with solid fill">
            <a:extLst>
              <a:ext uri="{FF2B5EF4-FFF2-40B4-BE49-F238E27FC236}">
                <a16:creationId xmlns:a16="http://schemas.microsoft.com/office/drawing/2014/main" id="{8D95133B-C4F1-8E66-87CE-EB6A47529F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2325" y="1874518"/>
            <a:ext cx="1353128" cy="1353128"/>
          </a:xfrm>
          <a:prstGeom prst="rect">
            <a:avLst/>
          </a:prstGeom>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16-22 Eylül 2023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highlight>
                  <a:srgbClr val="00FFFF"/>
                </a:highlight>
              </a:rPr>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highlight>
                  <a:srgbClr val="00FFFF"/>
                </a:highlight>
              </a:rPr>
              <a:t>Akademik ortalamasına göre;</a:t>
            </a:r>
          </a:p>
          <a:p>
            <a:pPr marL="0" lvl="2" indent="0">
              <a:lnSpc>
                <a:spcPct val="80000"/>
              </a:lnSpc>
              <a:buFont typeface="Wingdings" panose="05000000000000000000" pitchFamily="2" charset="2"/>
              <a:buChar char="Ø"/>
            </a:pPr>
            <a:r>
              <a:rPr lang="tr-TR" altLang="tr-TR" dirty="0">
                <a:highlight>
                  <a:srgbClr val="00FFFF"/>
                </a:highlight>
              </a:rPr>
              <a:t>2.00’ın altında olan öğrenciler için  en fazla 30 kredi,</a:t>
            </a:r>
            <a:r>
              <a:rPr lang="tr-TR" altLang="tr-TR" dirty="0">
                <a:solidFill>
                  <a:srgbClr val="FF0000"/>
                </a:solidFill>
                <a:highlight>
                  <a:srgbClr val="00FFFF"/>
                </a:highlight>
              </a:rPr>
              <a:t> </a:t>
            </a:r>
          </a:p>
          <a:p>
            <a:pPr marL="0" lvl="2" indent="0">
              <a:lnSpc>
                <a:spcPct val="80000"/>
              </a:lnSpc>
              <a:buFont typeface="Wingdings" panose="05000000000000000000" pitchFamily="2" charset="2"/>
              <a:buChar char="Ø"/>
            </a:pPr>
            <a:r>
              <a:rPr lang="tr-TR" altLang="tr-TR" dirty="0">
                <a:solidFill>
                  <a:schemeClr val="tx1"/>
                </a:solidFill>
                <a:highlight>
                  <a:srgbClr val="00FFFF"/>
                </a:highlight>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highlight>
                  <a:srgbClr val="00FFFF"/>
                </a:highlight>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highlight>
                  <a:srgbClr val="00FFFF"/>
                </a:highlight>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48.708 Öğrenci</a:t>
            </a:r>
          </a:p>
          <a:p>
            <a:pPr marL="0" indent="0">
              <a:buNone/>
            </a:pPr>
            <a:r>
              <a:rPr lang="tr-TR" dirty="0"/>
              <a:t>2196 Akademik Personel</a:t>
            </a:r>
          </a:p>
          <a:p>
            <a:pPr marL="0" indent="0">
              <a:buNone/>
            </a:pPr>
            <a:r>
              <a:rPr lang="tr-TR" dirty="0"/>
              <a:t>1990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174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781186" y="2075649"/>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highlight>
                  <a:srgbClr val="00FFFF"/>
                </a:highlight>
              </a:rPr>
              <a:t>Her </a:t>
            </a:r>
            <a:r>
              <a:rPr lang="tr-TR" sz="1800" b="1" dirty="0">
                <a:highlight>
                  <a:srgbClr val="00FFFF"/>
                </a:highlight>
              </a:rPr>
              <a:t>Ekim</a:t>
            </a:r>
            <a:r>
              <a:rPr lang="tr-TR" sz="1800" dirty="0">
                <a:highlight>
                  <a:srgbClr val="00FFFF"/>
                </a:highlight>
              </a:rPr>
              <a:t> ayında başvurusu yapılır,  ihtiyaç halinde </a:t>
            </a:r>
            <a:r>
              <a:rPr lang="tr-TR" sz="1800" b="1" dirty="0">
                <a:highlight>
                  <a:srgbClr val="00FFFF"/>
                </a:highlight>
              </a:rPr>
              <a:t>Şubat</a:t>
            </a:r>
            <a:r>
              <a:rPr lang="tr-TR" sz="1800" dirty="0">
                <a:highlight>
                  <a:srgbClr val="00FFFF"/>
                </a:highlight>
              </a:rPr>
              <a:t> ayında da ilana çıkılmaktadır. </a:t>
            </a:r>
          </a:p>
          <a:p>
            <a:pPr marL="0" indent="0">
              <a:buNone/>
            </a:pPr>
            <a:endParaRPr lang="tr-TR" sz="1800" dirty="0">
              <a:solidFill>
                <a:schemeClr val="tx1"/>
              </a:solidFill>
              <a:highlight>
                <a:srgbClr val="00FFFF"/>
              </a:highlight>
            </a:endParaRPr>
          </a:p>
          <a:p>
            <a:pPr marL="0" indent="0">
              <a:buNone/>
            </a:pPr>
            <a:r>
              <a:rPr lang="tr-TR" sz="1800" dirty="0">
                <a:solidFill>
                  <a:schemeClr val="tx1"/>
                </a:solidFill>
                <a:highlight>
                  <a:srgbClr val="00FFFF"/>
                </a:highlight>
              </a:rPr>
              <a:t>Başvurular için; </a:t>
            </a:r>
            <a:r>
              <a:rPr lang="tr-TR" sz="1800" dirty="0">
                <a:solidFill>
                  <a:schemeClr val="tx1"/>
                </a:solidFill>
                <a:highlight>
                  <a:srgbClr val="00FFFF"/>
                </a:highlight>
                <a:hlinkClick r:id="rId2"/>
              </a:rPr>
              <a:t>http://www.pau.edu.tr/sks/</a:t>
            </a:r>
            <a:r>
              <a:rPr lang="tr-TR" sz="1800" dirty="0">
                <a:solidFill>
                  <a:schemeClr val="tx1"/>
                </a:solidFill>
                <a:highlight>
                  <a:srgbClr val="00FFFF"/>
                </a:highlight>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1221944609"/>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3271867127"/>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1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dirty="0"/>
              <a:t>SPOR BİLİMLERİ VE TEKNOLOJİSİ UYGULAMA VE ARAŞTIRMA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dirty="0"/>
              <a:t>SPOR BİLİMLERİ VE TEKNOLOJİSİ UYGULAMA VE ARAŞTIRMA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KADIN-ERKEK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ve Spor Merkezi Giriş katında yer alan Kadın-Erkek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58</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59</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286251" y="1671638"/>
            <a:ext cx="7905750" cy="4957762"/>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t>İnsan ve Toplum Bilimleri </a:t>
            </a:r>
            <a:r>
              <a:rPr lang="tr-TR" sz="1500" dirty="0">
                <a:solidFill>
                  <a:schemeClr val="tx1"/>
                </a:solidFill>
              </a:rPr>
              <a:t>Fakültesi</a:t>
            </a:r>
          </a:p>
          <a:p>
            <a:pPr marL="0" indent="0" algn="r">
              <a:lnSpc>
                <a:spcPct val="170000"/>
              </a:lnSpc>
              <a:buNone/>
            </a:pPr>
            <a:r>
              <a:rPr lang="tr-TR" sz="1500" dirty="0">
                <a:solidFill>
                  <a:schemeClr val="tx1"/>
                </a:solidFill>
              </a:rPr>
              <a:t>Fen Fakültesi</a:t>
            </a:r>
          </a:p>
          <a:p>
            <a:pPr marL="0" indent="0" algn="r">
              <a:lnSpc>
                <a:spcPct val="170000"/>
              </a:lnSpc>
              <a:buNone/>
            </a:pPr>
            <a:r>
              <a:rPr lang="tr-TR" sz="1500" dirty="0"/>
              <a:t>Fizyoterapi ve Rehabilitasyon Fakültesi </a:t>
            </a:r>
            <a:endParaRPr lang="tr-TR" sz="1500" dirty="0">
              <a:solidFill>
                <a:schemeClr val="tx1"/>
              </a:solidFill>
            </a:endParaRP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r>
              <a:rPr lang="tr-TR" sz="1500" dirty="0"/>
              <a:t>Mimarlık ve Tasarım Fakültesi</a:t>
            </a:r>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gn="r">
              <a:lnSpc>
                <a:spcPct val="170000"/>
              </a:lnSpc>
              <a:buNone/>
            </a:pPr>
            <a:r>
              <a:rPr lang="tr-TR" sz="1500" dirty="0"/>
              <a:t>Uygulamalı Bilimler Fakültesi</a:t>
            </a:r>
          </a:p>
          <a:p>
            <a:pPr marL="0" indent="0" algn="r">
              <a:lnSpc>
                <a:spcPct val="170000"/>
              </a:lnSpc>
              <a:buNone/>
            </a:pPr>
            <a:r>
              <a:rPr lang="tr-TR" sz="15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Halkbank Kampüste uygulaması üzerinden para yükleyebilirsiniz. Tabldot yemek ücreti: 15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60</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64</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66</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11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68</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idx="4294967295"/>
          </p:nvPr>
        </p:nvSpPr>
        <p:spPr>
          <a:xfrm>
            <a:off x="995680" y="657778"/>
            <a:ext cx="9702800" cy="1296143"/>
          </a:xfrm>
        </p:spPr>
        <p:txBody>
          <a:bodyPr/>
          <a:lstStyle/>
          <a:p>
            <a:pPr algn="ctr"/>
            <a:r>
              <a:rPr lang="tr-TR" b="1" dirty="0"/>
              <a:t>PAÜ SPOR BİLİMLERİ FAKÜLTESİ</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746" y="1953921"/>
            <a:ext cx="6286500" cy="4472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10676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692401" y="297508"/>
            <a:ext cx="6070600" cy="942555"/>
          </a:xfrm>
        </p:spPr>
        <p:txBody>
          <a:bodyPr>
            <a:noAutofit/>
          </a:bodyPr>
          <a:lstStyle/>
          <a:p>
            <a:pPr algn="ctr"/>
            <a:r>
              <a:rPr lang="tr-TR" b="1" dirty="0"/>
              <a:t>FAKÜLTE YÖNETİMİ</a:t>
            </a:r>
          </a:p>
        </p:txBody>
      </p:sp>
      <p:graphicFrame>
        <p:nvGraphicFramePr>
          <p:cNvPr id="10" name="İçerik Yer Tutucusu 9"/>
          <p:cNvGraphicFramePr>
            <a:graphicFrameLocks noGrp="1"/>
          </p:cNvGraphicFramePr>
          <p:nvPr>
            <p:ph idx="1"/>
          </p:nvPr>
        </p:nvGraphicFramePr>
        <p:xfrm>
          <a:off x="0" y="1808123"/>
          <a:ext cx="12192000" cy="5049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yagram 10"/>
          <p:cNvGraphicFramePr/>
          <p:nvPr/>
        </p:nvGraphicFramePr>
        <p:xfrm>
          <a:off x="4004752" y="4027111"/>
          <a:ext cx="4895408" cy="14891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71</a:t>
            </a:fld>
            <a:endParaRPr lang="tr-TR"/>
          </a:p>
        </p:txBody>
      </p:sp>
      <p:pic>
        <p:nvPicPr>
          <p:cNvPr id="5" name="Resim 4">
            <a:extLst>
              <a:ext uri="{FF2B5EF4-FFF2-40B4-BE49-F238E27FC236}">
                <a16:creationId xmlns:a16="http://schemas.microsoft.com/office/drawing/2014/main" id="{95821FBD-8038-052D-436D-60039577D0E5}"/>
              </a:ext>
            </a:extLst>
          </p:cNvPr>
          <p:cNvPicPr>
            <a:picLocks noChangeAspect="1"/>
          </p:cNvPicPr>
          <p:nvPr/>
        </p:nvPicPr>
        <p:blipFill>
          <a:blip r:embed="rId13"/>
          <a:stretch>
            <a:fillRect/>
          </a:stretch>
        </p:blipFill>
        <p:spPr>
          <a:xfrm>
            <a:off x="4937030" y="959707"/>
            <a:ext cx="1158969" cy="1463960"/>
          </a:xfrm>
          <a:prstGeom prst="rect">
            <a:avLst/>
          </a:prstGeom>
        </p:spPr>
      </p:pic>
      <p:pic>
        <p:nvPicPr>
          <p:cNvPr id="7" name="Resim 6">
            <a:extLst>
              <a:ext uri="{FF2B5EF4-FFF2-40B4-BE49-F238E27FC236}">
                <a16:creationId xmlns:a16="http://schemas.microsoft.com/office/drawing/2014/main" id="{9D829579-C8F2-64C9-096B-C36EEE95564D}"/>
              </a:ext>
            </a:extLst>
          </p:cNvPr>
          <p:cNvPicPr>
            <a:picLocks noChangeAspect="1"/>
          </p:cNvPicPr>
          <p:nvPr/>
        </p:nvPicPr>
        <p:blipFill>
          <a:blip r:embed="rId14"/>
          <a:stretch>
            <a:fillRect/>
          </a:stretch>
        </p:blipFill>
        <p:spPr>
          <a:xfrm>
            <a:off x="10334468" y="5249113"/>
            <a:ext cx="1030313" cy="1518036"/>
          </a:xfrm>
          <a:prstGeom prst="rect">
            <a:avLst/>
          </a:prstGeom>
        </p:spPr>
      </p:pic>
      <p:pic>
        <p:nvPicPr>
          <p:cNvPr id="9" name="Resim 8">
            <a:extLst>
              <a:ext uri="{FF2B5EF4-FFF2-40B4-BE49-F238E27FC236}">
                <a16:creationId xmlns:a16="http://schemas.microsoft.com/office/drawing/2014/main" id="{0DBC4E86-CE98-CD77-D692-63900FFC54B4}"/>
              </a:ext>
            </a:extLst>
          </p:cNvPr>
          <p:cNvPicPr>
            <a:picLocks noChangeAspect="1"/>
          </p:cNvPicPr>
          <p:nvPr/>
        </p:nvPicPr>
        <p:blipFill>
          <a:blip r:embed="rId15"/>
          <a:stretch>
            <a:fillRect/>
          </a:stretch>
        </p:blipFill>
        <p:spPr>
          <a:xfrm>
            <a:off x="1635560" y="5368085"/>
            <a:ext cx="999831" cy="1365622"/>
          </a:xfrm>
          <a:prstGeom prst="rect">
            <a:avLst/>
          </a:prstGeom>
        </p:spPr>
      </p:pic>
      <p:pic>
        <p:nvPicPr>
          <p:cNvPr id="13" name="Resim 12">
            <a:extLst>
              <a:ext uri="{FF2B5EF4-FFF2-40B4-BE49-F238E27FC236}">
                <a16:creationId xmlns:a16="http://schemas.microsoft.com/office/drawing/2014/main" id="{1D4CCC65-77DD-AF73-F9A5-340AC1F8C93B}"/>
              </a:ext>
            </a:extLst>
          </p:cNvPr>
          <p:cNvPicPr>
            <a:picLocks noChangeAspect="1"/>
          </p:cNvPicPr>
          <p:nvPr/>
        </p:nvPicPr>
        <p:blipFill>
          <a:blip r:embed="rId16"/>
          <a:stretch>
            <a:fillRect/>
          </a:stretch>
        </p:blipFill>
        <p:spPr>
          <a:xfrm>
            <a:off x="5596084" y="5401527"/>
            <a:ext cx="999831" cy="1365622"/>
          </a:xfrm>
          <a:prstGeom prst="rect">
            <a:avLst/>
          </a:prstGeom>
        </p:spPr>
      </p:pic>
    </p:spTree>
    <p:extLst>
      <p:ext uri="{BB962C8B-B14F-4D97-AF65-F5344CB8AC3E}">
        <p14:creationId xmlns:p14="http://schemas.microsoft.com/office/powerpoint/2010/main" val="488076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135560" y="846317"/>
            <a:ext cx="7920880" cy="707886"/>
          </a:xfrm>
          <a:prstGeom prst="rect">
            <a:avLst/>
          </a:prstGeom>
          <a:noFill/>
        </p:spPr>
        <p:txBody>
          <a:bodyPr wrap="square" rtlCol="0">
            <a:spAutoFit/>
          </a:bodyPr>
          <a:lstStyle/>
          <a:p>
            <a:pPr algn="ctr"/>
            <a:r>
              <a:rPr lang="tr-TR" sz="4000" b="1" dirty="0">
                <a:solidFill>
                  <a:prstClr val="black"/>
                </a:solidFill>
              </a:rPr>
              <a:t>SPOR BİLİMLERİ FAKÜLTESİ</a:t>
            </a:r>
          </a:p>
        </p:txBody>
      </p:sp>
      <p:grpSp>
        <p:nvGrpSpPr>
          <p:cNvPr id="2" name="Grup 1">
            <a:extLst>
              <a:ext uri="{FF2B5EF4-FFF2-40B4-BE49-F238E27FC236}">
                <a16:creationId xmlns:a16="http://schemas.microsoft.com/office/drawing/2014/main" id="{03C6F7E8-B31A-48E6-C98E-87504D755419}"/>
              </a:ext>
            </a:extLst>
          </p:cNvPr>
          <p:cNvGrpSpPr/>
          <p:nvPr/>
        </p:nvGrpSpPr>
        <p:grpSpPr>
          <a:xfrm>
            <a:off x="1936839" y="1876182"/>
            <a:ext cx="7078372" cy="1774111"/>
            <a:chOff x="1982563" y="1340769"/>
            <a:chExt cx="7078372" cy="1774111"/>
          </a:xfrm>
        </p:grpSpPr>
        <p:sp>
          <p:nvSpPr>
            <p:cNvPr id="5" name="Aşağı Ok 4"/>
            <p:cNvSpPr/>
            <p:nvPr/>
          </p:nvSpPr>
          <p:spPr>
            <a:xfrm>
              <a:off x="2887510"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solidFill>
                  <a:prstClr val="black"/>
                </a:solidFill>
              </a:endParaRPr>
            </a:p>
          </p:txBody>
        </p:sp>
        <p:cxnSp>
          <p:nvCxnSpPr>
            <p:cNvPr id="7" name="Düz Bağlayıcı 6"/>
            <p:cNvCxnSpPr/>
            <p:nvPr/>
          </p:nvCxnSpPr>
          <p:spPr>
            <a:xfrm>
              <a:off x="3068418" y="1340769"/>
              <a:ext cx="569276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Metin kutusu 7"/>
            <p:cNvSpPr txBox="1"/>
            <p:nvPr/>
          </p:nvSpPr>
          <p:spPr>
            <a:xfrm>
              <a:off x="1982563" y="2745548"/>
              <a:ext cx="3096344" cy="369332"/>
            </a:xfrm>
            <a:prstGeom prst="rect">
              <a:avLst/>
            </a:prstGeom>
            <a:noFill/>
          </p:spPr>
          <p:txBody>
            <a:bodyPr wrap="square" rtlCol="0">
              <a:spAutoFit/>
            </a:bodyPr>
            <a:lstStyle/>
            <a:p>
              <a:r>
                <a:rPr lang="tr-TR" b="1" dirty="0">
                  <a:solidFill>
                    <a:prstClr val="black"/>
                  </a:solidFill>
                </a:rPr>
                <a:t>AKADEMİK BİRİMLER</a:t>
              </a:r>
            </a:p>
          </p:txBody>
        </p:sp>
        <p:sp>
          <p:nvSpPr>
            <p:cNvPr id="9" name="Aşağı Ok 8"/>
            <p:cNvSpPr/>
            <p:nvPr/>
          </p:nvSpPr>
          <p:spPr>
            <a:xfrm>
              <a:off x="8556879"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solidFill>
                  <a:prstClr val="black"/>
                </a:solidFill>
              </a:endParaRPr>
            </a:p>
          </p:txBody>
        </p:sp>
      </p:grpSp>
      <p:sp>
        <p:nvSpPr>
          <p:cNvPr id="11" name="Dikdörtgen 10"/>
          <p:cNvSpPr/>
          <p:nvPr/>
        </p:nvSpPr>
        <p:spPr>
          <a:xfrm>
            <a:off x="7302834" y="3207707"/>
            <a:ext cx="2952327" cy="369332"/>
          </a:xfrm>
          <a:prstGeom prst="rect">
            <a:avLst/>
          </a:prstGeom>
        </p:spPr>
        <p:txBody>
          <a:bodyPr wrap="square">
            <a:spAutoFit/>
          </a:bodyPr>
          <a:lstStyle/>
          <a:p>
            <a:pPr algn="ctr"/>
            <a:r>
              <a:rPr lang="tr-TR" b="1" dirty="0">
                <a:solidFill>
                  <a:prstClr val="black"/>
                </a:solidFill>
              </a:rPr>
              <a:t>İDARİ BİRİMLER</a:t>
            </a:r>
          </a:p>
        </p:txBody>
      </p:sp>
      <p:sp>
        <p:nvSpPr>
          <p:cNvPr id="12" name="Metin kutusu 11"/>
          <p:cNvSpPr txBox="1"/>
          <p:nvPr/>
        </p:nvSpPr>
        <p:spPr>
          <a:xfrm>
            <a:off x="1278577" y="3788545"/>
            <a:ext cx="4752527" cy="1446550"/>
          </a:xfrm>
          <a:prstGeom prst="rect">
            <a:avLst/>
          </a:prstGeom>
          <a:noFill/>
        </p:spPr>
        <p:txBody>
          <a:bodyPr wrap="square" rtlCol="0">
            <a:spAutoFit/>
          </a:bodyPr>
          <a:lstStyle/>
          <a:p>
            <a:pPr marL="285750" indent="-285750">
              <a:spcBef>
                <a:spcPct val="50000"/>
              </a:spcBef>
              <a:buFont typeface="Wingdings" panose="05000000000000000000" pitchFamily="2" charset="2"/>
              <a:buChar char="ü"/>
            </a:pPr>
            <a:r>
              <a:rPr lang="tr-TR" altLang="tr-TR" sz="1600" dirty="0">
                <a:solidFill>
                  <a:prstClr val="black"/>
                </a:solidFill>
              </a:rPr>
              <a:t>Antrenörlük Eğitimi Bölümü</a:t>
            </a:r>
          </a:p>
          <a:p>
            <a:pPr marL="285750" indent="-285750">
              <a:spcBef>
                <a:spcPct val="50000"/>
              </a:spcBef>
              <a:buFont typeface="Wingdings" panose="05000000000000000000" pitchFamily="2" charset="2"/>
              <a:buChar char="ü"/>
            </a:pPr>
            <a:r>
              <a:rPr lang="tr-TR" altLang="tr-TR" sz="1600" dirty="0">
                <a:solidFill>
                  <a:prstClr val="black"/>
                </a:solidFill>
              </a:rPr>
              <a:t>Beden Eğitimi Öğretmenliği Bölümü</a:t>
            </a:r>
          </a:p>
          <a:p>
            <a:pPr marL="285750" indent="-285750">
              <a:spcBef>
                <a:spcPct val="50000"/>
              </a:spcBef>
              <a:buFont typeface="Wingdings" panose="05000000000000000000" pitchFamily="2" charset="2"/>
              <a:buChar char="ü"/>
            </a:pPr>
            <a:r>
              <a:rPr lang="tr-TR" altLang="tr-TR" sz="1600" dirty="0">
                <a:solidFill>
                  <a:prstClr val="black"/>
                </a:solidFill>
              </a:rPr>
              <a:t>Rekreasyon Bölümü</a:t>
            </a:r>
          </a:p>
          <a:p>
            <a:pPr marL="285750" indent="-285750">
              <a:spcBef>
                <a:spcPct val="50000"/>
              </a:spcBef>
              <a:buFont typeface="Wingdings" panose="05000000000000000000" pitchFamily="2" charset="2"/>
              <a:buChar char="ü"/>
            </a:pPr>
            <a:r>
              <a:rPr lang="tr-TR" altLang="tr-TR" sz="1600" dirty="0">
                <a:solidFill>
                  <a:prstClr val="black"/>
                </a:solidFill>
              </a:rPr>
              <a:t>Spor Yöneticiliği Bölümü</a:t>
            </a:r>
          </a:p>
        </p:txBody>
      </p:sp>
      <p:sp>
        <p:nvSpPr>
          <p:cNvPr id="13" name="Dikdörtgen 12"/>
          <p:cNvSpPr/>
          <p:nvPr/>
        </p:nvSpPr>
        <p:spPr>
          <a:xfrm>
            <a:off x="7611055" y="3650293"/>
            <a:ext cx="2808312" cy="707886"/>
          </a:xfrm>
          <a:prstGeom prst="rect">
            <a:avLst/>
          </a:prstGeom>
        </p:spPr>
        <p:txBody>
          <a:bodyPr wrap="square">
            <a:spAutoFit/>
          </a:bodyPr>
          <a:lstStyle/>
          <a:p>
            <a:pPr marL="285750" indent="-285750">
              <a:spcBef>
                <a:spcPct val="50000"/>
              </a:spcBef>
              <a:buFont typeface="Wingdings" panose="05000000000000000000" pitchFamily="2" charset="2"/>
              <a:buChar char="ü"/>
            </a:pPr>
            <a:r>
              <a:rPr lang="tr-TR" altLang="tr-TR" sz="1600" dirty="0">
                <a:solidFill>
                  <a:prstClr val="black"/>
                </a:solidFill>
              </a:rPr>
              <a:t>Fakülte Sekreterliği</a:t>
            </a:r>
          </a:p>
          <a:p>
            <a:pPr marL="285750" indent="-285750">
              <a:spcBef>
                <a:spcPct val="50000"/>
              </a:spcBef>
              <a:buFont typeface="Wingdings" panose="05000000000000000000" pitchFamily="2" charset="2"/>
              <a:buChar char="ü"/>
            </a:pPr>
            <a:r>
              <a:rPr lang="tr-TR" altLang="tr-TR" sz="1600" dirty="0">
                <a:solidFill>
                  <a:prstClr val="black"/>
                </a:solidFill>
              </a:rPr>
              <a:t>Öğrenci İşleri</a:t>
            </a:r>
          </a:p>
        </p:txBody>
      </p:sp>
    </p:spTree>
    <p:extLst>
      <p:ext uri="{BB962C8B-B14F-4D97-AF65-F5344CB8AC3E}">
        <p14:creationId xmlns:p14="http://schemas.microsoft.com/office/powerpoint/2010/main" val="1328474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79C359A-71C4-8CCC-25D5-4280E65B4F16}"/>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5" name="Rectangle 3">
            <a:extLst>
              <a:ext uri="{FF2B5EF4-FFF2-40B4-BE49-F238E27FC236}">
                <a16:creationId xmlns:a16="http://schemas.microsoft.com/office/drawing/2014/main" id="{7206C3F1-582E-38E5-97A1-D76E422B4F09}"/>
              </a:ext>
            </a:extLst>
          </p:cNvPr>
          <p:cNvSpPr>
            <a:spLocks noChangeArrowheads="1"/>
          </p:cNvSpPr>
          <p:nvPr/>
        </p:nvSpPr>
        <p:spPr bwMode="auto">
          <a:xfrm>
            <a:off x="6003634"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7" name="Metin kutusu 6">
            <a:extLst>
              <a:ext uri="{FF2B5EF4-FFF2-40B4-BE49-F238E27FC236}">
                <a16:creationId xmlns:a16="http://schemas.microsoft.com/office/drawing/2014/main" id="{757832C6-69D0-4A1D-49BA-EE96E7FADFB8}"/>
              </a:ext>
            </a:extLst>
          </p:cNvPr>
          <p:cNvSpPr txBox="1"/>
          <p:nvPr/>
        </p:nvSpPr>
        <p:spPr>
          <a:xfrm>
            <a:off x="927099" y="2593943"/>
            <a:ext cx="10337800" cy="304698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2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2400" b="1" i="1" u="none" strike="noStrike" cap="none" normalizeH="0" baseline="0" dirty="0">
                <a:ln>
                  <a:noFill/>
                </a:ln>
                <a:solidFill>
                  <a:schemeClr val="tx1"/>
                </a:solidFill>
                <a:effectLst/>
              </a:rPr>
              <a:t>Yüksek Lisans -</a:t>
            </a:r>
            <a:r>
              <a:rPr kumimoji="0" lang="tr-TR" altLang="tr-TR" sz="2400" b="1" i="0" u="none" strike="noStrike" cap="none" normalizeH="0" baseline="0" dirty="0">
                <a:ln>
                  <a:noFill/>
                </a:ln>
                <a:solidFill>
                  <a:schemeClr val="tx1"/>
                </a:solidFill>
                <a:effectLst/>
              </a:rPr>
              <a:t> 	</a:t>
            </a:r>
            <a:r>
              <a:rPr kumimoji="0" lang="tr-TR" altLang="tr-TR" sz="2400" b="0" i="0" u="none" strike="noStrike" cap="none" normalizeH="0" baseline="0" dirty="0">
                <a:ln>
                  <a:noFill/>
                </a:ln>
                <a:solidFill>
                  <a:schemeClr val="tx1"/>
                </a:solidFill>
                <a:effectLst/>
              </a:rPr>
              <a:t>Beden Eğitimi ve Spor,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chemeClr val="tx1"/>
                </a:solidFill>
                <a:effectLst/>
              </a:rPr>
              <a:t>			Antrenman ve Hareket,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chemeClr val="tx1"/>
                </a:solidFill>
                <a:effectLst/>
              </a:rPr>
              <a:t>			Sporda Psiko-Sosyal Alanlar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2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2400" b="1" i="1" u="none" strike="noStrike" cap="none" normalizeH="0" baseline="0" dirty="0">
                <a:ln>
                  <a:noFill/>
                </a:ln>
                <a:solidFill>
                  <a:srgbClr val="212529"/>
                </a:solidFill>
                <a:effectLst/>
              </a:rPr>
              <a:t>Doktora -</a:t>
            </a:r>
            <a:r>
              <a:rPr kumimoji="0" lang="tr-TR" altLang="tr-TR" sz="2400" b="1" i="0" u="none" strike="noStrike" cap="none" normalizeH="0" baseline="0" dirty="0">
                <a:ln>
                  <a:noFill/>
                </a:ln>
                <a:solidFill>
                  <a:srgbClr val="212529"/>
                </a:solidFill>
                <a:effectLst/>
              </a:rPr>
              <a:t> 		</a:t>
            </a:r>
            <a:r>
              <a:rPr kumimoji="0" lang="tr-TR" altLang="tr-TR" sz="2400" b="0" i="0" u="none" strike="noStrike" cap="none" normalizeH="0" baseline="0" dirty="0">
                <a:ln>
                  <a:noFill/>
                </a:ln>
                <a:solidFill>
                  <a:srgbClr val="212529"/>
                </a:solidFill>
                <a:effectLst/>
              </a:rPr>
              <a:t>Beden Eğitimi ve Spor Öğretimi</a:t>
            </a:r>
            <a:endParaRPr lang="tr-TR" altLang="tr-TR" sz="2400" dirty="0">
              <a:solidFill>
                <a:srgbClr val="212529"/>
              </a:solidFill>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2400" b="0" i="0" u="none" strike="noStrike" cap="none" normalizeH="0" baseline="0" dirty="0">
                <a:ln>
                  <a:noFill/>
                </a:ln>
                <a:solidFill>
                  <a:srgbClr val="212529"/>
                </a:solidFill>
                <a:effectLst/>
              </a:rPr>
              <a:t>			Antrenman ve Hareket</a:t>
            </a:r>
          </a:p>
          <a:p>
            <a:pPr marL="0" marR="0" lvl="0" indent="0" algn="just" defTabSz="914400" rtl="0" eaLnBrk="0" fontAlgn="base" latinLnBrk="0" hangingPunct="0">
              <a:lnSpc>
                <a:spcPct val="100000"/>
              </a:lnSpc>
              <a:spcBef>
                <a:spcPct val="0"/>
              </a:spcBef>
              <a:spcAft>
                <a:spcPct val="0"/>
              </a:spcAft>
              <a:buClrTx/>
              <a:buSzTx/>
              <a:buFontTx/>
              <a:buNone/>
              <a:tabLst/>
            </a:pPr>
            <a:r>
              <a:rPr lang="tr-TR" altLang="tr-TR" sz="2400" dirty="0">
                <a:solidFill>
                  <a:srgbClr val="212529"/>
                </a:solidFill>
              </a:rPr>
              <a:t>		           </a:t>
            </a:r>
            <a:r>
              <a:rPr kumimoji="0" lang="tr-TR" altLang="tr-TR" sz="2400" b="0" i="0" u="none" strike="noStrike" cap="none" normalizeH="0" baseline="0" dirty="0">
                <a:ln>
                  <a:noFill/>
                </a:ln>
                <a:solidFill>
                  <a:srgbClr val="212529"/>
                </a:solidFill>
                <a:effectLst/>
              </a:rPr>
              <a:t> Spor Yönetimi</a:t>
            </a:r>
            <a:endParaRPr kumimoji="0" lang="tr-TR" altLang="tr-TR" sz="2400" b="0" i="0" u="none" strike="noStrike" cap="none" normalizeH="0" baseline="0" dirty="0">
              <a:ln>
                <a:noFill/>
              </a:ln>
              <a:solidFill>
                <a:schemeClr val="tx1"/>
              </a:solidFill>
              <a:effectLst/>
            </a:endParaRPr>
          </a:p>
        </p:txBody>
      </p:sp>
      <p:sp>
        <p:nvSpPr>
          <p:cNvPr id="9" name="Metin kutusu 8">
            <a:extLst>
              <a:ext uri="{FF2B5EF4-FFF2-40B4-BE49-F238E27FC236}">
                <a16:creationId xmlns:a16="http://schemas.microsoft.com/office/drawing/2014/main" id="{C72D7BAE-881D-320B-67C3-0C9E46248CD0}"/>
              </a:ext>
            </a:extLst>
          </p:cNvPr>
          <p:cNvSpPr txBox="1"/>
          <p:nvPr/>
        </p:nvSpPr>
        <p:spPr>
          <a:xfrm>
            <a:off x="3538954" y="767327"/>
            <a:ext cx="7967246" cy="1323439"/>
          </a:xfrm>
          <a:prstGeom prst="rect">
            <a:avLst/>
          </a:prstGeom>
          <a:noFill/>
        </p:spPr>
        <p:txBody>
          <a:bodyPr wrap="none" rtlCol="0">
            <a:spAutoFit/>
          </a:bodyPr>
          <a:lstStyle/>
          <a:p>
            <a:r>
              <a:rPr lang="tr-TR" sz="4000" b="1" dirty="0"/>
              <a:t>HANGİ ALANLARDA LİSANSÜSTÜ</a:t>
            </a:r>
          </a:p>
          <a:p>
            <a:r>
              <a:rPr lang="tr-TR" sz="4000" b="1" dirty="0"/>
              <a:t> EĞİTİM VERİYORUZ?</a:t>
            </a:r>
          </a:p>
        </p:txBody>
      </p:sp>
    </p:spTree>
    <p:extLst>
      <p:ext uri="{BB962C8B-B14F-4D97-AF65-F5344CB8AC3E}">
        <p14:creationId xmlns:p14="http://schemas.microsoft.com/office/powerpoint/2010/main" val="21672326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38EBCE7F-916C-51D3-7762-82B83EB4B411}"/>
              </a:ext>
            </a:extLst>
          </p:cNvPr>
          <p:cNvSpPr>
            <a:spLocks noGrp="1"/>
          </p:cNvSpPr>
          <p:nvPr>
            <p:ph type="sldNum" sz="quarter" idx="12"/>
          </p:nvPr>
        </p:nvSpPr>
        <p:spPr/>
        <p:txBody>
          <a:bodyPr/>
          <a:lstStyle/>
          <a:p>
            <a:fld id="{F302176B-0E47-46AC-8F43-DAB4B8A37D06}" type="slidenum">
              <a:rPr lang="tr-TR" smtClean="0"/>
              <a:pPr/>
              <a:t>74</a:t>
            </a:fld>
            <a:endParaRPr lang="tr-TR"/>
          </a:p>
        </p:txBody>
      </p:sp>
      <p:pic>
        <p:nvPicPr>
          <p:cNvPr id="3" name="Resim 2">
            <a:extLst>
              <a:ext uri="{FF2B5EF4-FFF2-40B4-BE49-F238E27FC236}">
                <a16:creationId xmlns:a16="http://schemas.microsoft.com/office/drawing/2014/main" id="{7E5E81E4-6E97-5070-433D-20E5F46DD82E}"/>
              </a:ext>
            </a:extLst>
          </p:cNvPr>
          <p:cNvPicPr>
            <a:picLocks noChangeAspect="1"/>
          </p:cNvPicPr>
          <p:nvPr/>
        </p:nvPicPr>
        <p:blipFill>
          <a:blip r:embed="rId2"/>
          <a:stretch>
            <a:fillRect/>
          </a:stretch>
        </p:blipFill>
        <p:spPr>
          <a:xfrm>
            <a:off x="1391919" y="1958949"/>
            <a:ext cx="3183279" cy="4498959"/>
          </a:xfrm>
          <a:prstGeom prst="rect">
            <a:avLst/>
          </a:prstGeom>
        </p:spPr>
      </p:pic>
      <p:sp>
        <p:nvSpPr>
          <p:cNvPr id="5" name="Metin kutusu 4">
            <a:extLst>
              <a:ext uri="{FF2B5EF4-FFF2-40B4-BE49-F238E27FC236}">
                <a16:creationId xmlns:a16="http://schemas.microsoft.com/office/drawing/2014/main" id="{6E808895-645F-1704-D17C-24BCFCA6A57E}"/>
              </a:ext>
            </a:extLst>
          </p:cNvPr>
          <p:cNvSpPr txBox="1"/>
          <p:nvPr/>
        </p:nvSpPr>
        <p:spPr>
          <a:xfrm>
            <a:off x="5410200" y="2074317"/>
            <a:ext cx="6096000" cy="1477328"/>
          </a:xfrm>
          <a:prstGeom prst="rect">
            <a:avLst/>
          </a:prstGeom>
          <a:noFill/>
        </p:spPr>
        <p:txBody>
          <a:bodyPr wrap="square">
            <a:spAutoFit/>
          </a:bodyPr>
          <a:lstStyle/>
          <a:p>
            <a:pPr marL="0" indent="0" algn="just">
              <a:buNone/>
            </a:pPr>
            <a:r>
              <a:rPr lang="tr-TR" sz="1800" dirty="0"/>
              <a:t>Fakültemiz tarafından her yıl sonunda düzenlenmektedir. Etkinliklerde bir hafta boyunca alanında uzman ulusal ve uluslararası akademisyen ve spor insanlarını öğrencilerimizle buluşturduğumuz seminerler ve paneller düzenliyoruz. </a:t>
            </a:r>
          </a:p>
        </p:txBody>
      </p:sp>
      <p:sp>
        <p:nvSpPr>
          <p:cNvPr id="7" name="Metin kutusu 6">
            <a:extLst>
              <a:ext uri="{FF2B5EF4-FFF2-40B4-BE49-F238E27FC236}">
                <a16:creationId xmlns:a16="http://schemas.microsoft.com/office/drawing/2014/main" id="{1858AE97-0EAA-F9DB-E050-B52B2762A411}"/>
              </a:ext>
            </a:extLst>
          </p:cNvPr>
          <p:cNvSpPr txBox="1"/>
          <p:nvPr/>
        </p:nvSpPr>
        <p:spPr>
          <a:xfrm>
            <a:off x="2743200" y="746125"/>
            <a:ext cx="6096000" cy="707886"/>
          </a:xfrm>
          <a:prstGeom prst="rect">
            <a:avLst/>
          </a:prstGeom>
          <a:noFill/>
        </p:spPr>
        <p:txBody>
          <a:bodyPr wrap="square">
            <a:spAutoFit/>
          </a:bodyPr>
          <a:lstStyle/>
          <a:p>
            <a:pPr algn="ctr"/>
            <a:r>
              <a:rPr lang="tr-TR" sz="4000" b="1" dirty="0"/>
              <a:t>FAALİYETLERİMİZ</a:t>
            </a:r>
          </a:p>
        </p:txBody>
      </p:sp>
      <p:pic>
        <p:nvPicPr>
          <p:cNvPr id="8" name="Resim 7">
            <a:extLst>
              <a:ext uri="{FF2B5EF4-FFF2-40B4-BE49-F238E27FC236}">
                <a16:creationId xmlns:a16="http://schemas.microsoft.com/office/drawing/2014/main" id="{E19445A2-B634-3117-1A24-2DF123CB516B}"/>
              </a:ext>
            </a:extLst>
          </p:cNvPr>
          <p:cNvPicPr>
            <a:picLocks noChangeAspect="1"/>
          </p:cNvPicPr>
          <p:nvPr/>
        </p:nvPicPr>
        <p:blipFill>
          <a:blip r:embed="rId3"/>
          <a:stretch>
            <a:fillRect/>
          </a:stretch>
        </p:blipFill>
        <p:spPr>
          <a:xfrm>
            <a:off x="4922520" y="3895835"/>
            <a:ext cx="3336482" cy="1968003"/>
          </a:xfrm>
          <a:prstGeom prst="rect">
            <a:avLst/>
          </a:prstGeom>
        </p:spPr>
      </p:pic>
      <p:pic>
        <p:nvPicPr>
          <p:cNvPr id="9" name="Resim 8">
            <a:extLst>
              <a:ext uri="{FF2B5EF4-FFF2-40B4-BE49-F238E27FC236}">
                <a16:creationId xmlns:a16="http://schemas.microsoft.com/office/drawing/2014/main" id="{481493BA-1CAD-CE7C-1384-3FF5B2827539}"/>
              </a:ext>
            </a:extLst>
          </p:cNvPr>
          <p:cNvPicPr>
            <a:picLocks noChangeAspect="1"/>
          </p:cNvPicPr>
          <p:nvPr/>
        </p:nvPicPr>
        <p:blipFill>
          <a:blip r:embed="rId4"/>
          <a:stretch>
            <a:fillRect/>
          </a:stretch>
        </p:blipFill>
        <p:spPr>
          <a:xfrm>
            <a:off x="8606324" y="3895835"/>
            <a:ext cx="3336482" cy="2361919"/>
          </a:xfrm>
          <a:prstGeom prst="rect">
            <a:avLst/>
          </a:prstGeom>
        </p:spPr>
      </p:pic>
    </p:spTree>
    <p:extLst>
      <p:ext uri="{BB962C8B-B14F-4D97-AF65-F5344CB8AC3E}">
        <p14:creationId xmlns:p14="http://schemas.microsoft.com/office/powerpoint/2010/main" val="26836807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925471" y="2518336"/>
            <a:ext cx="7756263" cy="1054250"/>
          </a:xfrm>
        </p:spPr>
        <p:txBody>
          <a:bodyPr>
            <a:normAutofit fontScale="90000"/>
          </a:bodyPr>
          <a:lstStyle/>
          <a:p>
            <a:pPr algn="ctr"/>
            <a:r>
              <a:rPr lang="tr-TR" sz="4400" b="1" dirty="0"/>
              <a:t>FAKÜLTEMİZ</a:t>
            </a:r>
            <a:br>
              <a:rPr lang="tr-TR" sz="4400" b="1" dirty="0"/>
            </a:br>
            <a:r>
              <a:rPr lang="tr-TR" sz="4400" b="1" dirty="0"/>
              <a:t> SPOR SALONU VE LABORATUVARLARI</a:t>
            </a:r>
            <a:endParaRPr lang="en-US" sz="4400" b="1" dirty="0"/>
          </a:p>
        </p:txBody>
      </p:sp>
    </p:spTree>
    <p:extLst>
      <p:ext uri="{BB962C8B-B14F-4D97-AF65-F5344CB8AC3E}">
        <p14:creationId xmlns:p14="http://schemas.microsoft.com/office/powerpoint/2010/main" val="13215850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686560" y="723733"/>
            <a:ext cx="8610600" cy="1293028"/>
          </a:xfrm>
        </p:spPr>
        <p:txBody>
          <a:bodyPr/>
          <a:lstStyle/>
          <a:p>
            <a:pPr algn="ctr"/>
            <a:r>
              <a:rPr lang="tr-TR" b="1" dirty="0"/>
              <a:t>PAÜ SPOR SALONU(ARENA)</a:t>
            </a:r>
            <a:endParaRPr lang="en-US" b="1"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07356" y="2588261"/>
            <a:ext cx="3941657" cy="295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147" y="2425701"/>
            <a:ext cx="3874670" cy="3032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63082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374034" y="759614"/>
            <a:ext cx="8610600" cy="1293028"/>
          </a:xfrm>
        </p:spPr>
        <p:txBody>
          <a:bodyPr>
            <a:normAutofit/>
          </a:bodyPr>
          <a:lstStyle/>
          <a:p>
            <a:pPr algn="ctr"/>
            <a:r>
              <a:rPr lang="tr-TR" b="1" dirty="0"/>
              <a:t>DİĞER SPOR SALONLARIMIZ</a:t>
            </a:r>
            <a:endParaRPr lang="en-US" b="1"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19580" y="2209405"/>
            <a:ext cx="3621828" cy="2716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2021841" y="5267206"/>
            <a:ext cx="3041217" cy="369332"/>
          </a:xfrm>
          <a:prstGeom prst="rect">
            <a:avLst/>
          </a:prstGeom>
          <a:noFill/>
        </p:spPr>
        <p:txBody>
          <a:bodyPr wrap="none" rtlCol="0">
            <a:spAutoFit/>
          </a:bodyPr>
          <a:lstStyle/>
          <a:p>
            <a:r>
              <a:rPr lang="tr-TR" dirty="0"/>
              <a:t>Mücadele Sporları Salonu</a:t>
            </a:r>
            <a:endParaRPr lang="en-US"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2240" y="2105024"/>
            <a:ext cx="3759200" cy="2871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kutusu 6"/>
          <p:cNvSpPr txBox="1"/>
          <p:nvPr/>
        </p:nvSpPr>
        <p:spPr>
          <a:xfrm>
            <a:off x="7878384" y="5267206"/>
            <a:ext cx="1653017" cy="369332"/>
          </a:xfrm>
          <a:prstGeom prst="rect">
            <a:avLst/>
          </a:prstGeom>
          <a:noFill/>
        </p:spPr>
        <p:txBody>
          <a:bodyPr wrap="none" rtlCol="0">
            <a:spAutoFit/>
          </a:bodyPr>
          <a:lstStyle/>
          <a:p>
            <a:r>
              <a:rPr lang="tr-TR" dirty="0"/>
              <a:t>Güreş Salonu</a:t>
            </a:r>
            <a:endParaRPr lang="en-US" dirty="0"/>
          </a:p>
        </p:txBody>
      </p:sp>
    </p:spTree>
    <p:extLst>
      <p:ext uri="{BB962C8B-B14F-4D97-AF65-F5344CB8AC3E}">
        <p14:creationId xmlns:p14="http://schemas.microsoft.com/office/powerpoint/2010/main" val="15270544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584960" y="681901"/>
            <a:ext cx="8610600" cy="1293028"/>
          </a:xfrm>
        </p:spPr>
        <p:txBody>
          <a:bodyPr>
            <a:normAutofit/>
          </a:bodyPr>
          <a:lstStyle/>
          <a:p>
            <a:pPr algn="ctr"/>
            <a:r>
              <a:rPr lang="tr-TR" b="1" dirty="0"/>
              <a:t>LABORATUVARLARIMIZ</a:t>
            </a:r>
            <a:endParaRPr lang="en-US" b="1"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0873" y="2218094"/>
            <a:ext cx="4053839" cy="3040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2003131" y="5598160"/>
            <a:ext cx="2919389" cy="369332"/>
          </a:xfrm>
          <a:prstGeom prst="rect">
            <a:avLst/>
          </a:prstGeom>
          <a:noFill/>
        </p:spPr>
        <p:txBody>
          <a:bodyPr wrap="none" rtlCol="0">
            <a:spAutoFit/>
          </a:bodyPr>
          <a:lstStyle/>
          <a:p>
            <a:r>
              <a:rPr lang="tr-TR" dirty="0"/>
              <a:t>Performans Laboratuvarı</a:t>
            </a:r>
            <a:endParaRPr lang="en-US" dirty="0"/>
          </a:p>
        </p:txBody>
      </p:sp>
      <p:sp>
        <p:nvSpPr>
          <p:cNvPr id="6" name="Metin kutusu 5"/>
          <p:cNvSpPr txBox="1"/>
          <p:nvPr/>
        </p:nvSpPr>
        <p:spPr>
          <a:xfrm>
            <a:off x="7269481" y="5593080"/>
            <a:ext cx="3063659" cy="369332"/>
          </a:xfrm>
          <a:prstGeom prst="rect">
            <a:avLst/>
          </a:prstGeom>
          <a:noFill/>
        </p:spPr>
        <p:txBody>
          <a:bodyPr wrap="none" rtlCol="0">
            <a:spAutoFit/>
          </a:bodyPr>
          <a:lstStyle/>
          <a:p>
            <a:r>
              <a:rPr lang="tr-TR" dirty="0"/>
              <a:t>Biyomekanik Laboratuvarı</a:t>
            </a:r>
            <a:endParaRPr lang="en-US"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155856" y="1959014"/>
            <a:ext cx="3343832" cy="3558542"/>
          </a:xfrm>
          <a:prstGeom prst="rect">
            <a:avLst/>
          </a:prstGeom>
        </p:spPr>
      </p:pic>
    </p:spTree>
    <p:extLst>
      <p:ext uri="{BB962C8B-B14F-4D97-AF65-F5344CB8AC3E}">
        <p14:creationId xmlns:p14="http://schemas.microsoft.com/office/powerpoint/2010/main" val="23359493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847529" y="2132856"/>
            <a:ext cx="8424935" cy="4608512"/>
          </a:xfrm>
        </p:spPr>
        <p:txBody>
          <a:bodyPr>
            <a:normAutofit fontScale="62500" lnSpcReduction="20000"/>
          </a:bodyPr>
          <a:lstStyle/>
          <a:p>
            <a:pPr marL="0" indent="0" algn="ctr">
              <a:buNone/>
            </a:pPr>
            <a:r>
              <a:rPr lang="tr-TR" b="1" dirty="0"/>
              <a:t>TESİSLER</a:t>
            </a:r>
            <a:endParaRPr lang="tr-TR" dirty="0"/>
          </a:p>
          <a:p>
            <a:pPr marL="0" indent="0">
              <a:buNone/>
            </a:pPr>
            <a:r>
              <a:rPr lang="tr-TR" dirty="0"/>
              <a:t>Yüzme havuzu, </a:t>
            </a:r>
            <a:r>
              <a:rPr lang="tr-TR" dirty="0" err="1"/>
              <a:t>fitness</a:t>
            </a:r>
            <a:r>
              <a:rPr lang="tr-TR" dirty="0"/>
              <a:t>, </a:t>
            </a:r>
            <a:r>
              <a:rPr lang="tr-TR" dirty="0" err="1"/>
              <a:t>squash</a:t>
            </a:r>
            <a:r>
              <a:rPr lang="tr-TR" dirty="0"/>
              <a:t>, tenis kortları, tırmanma duvarı, </a:t>
            </a:r>
            <a:r>
              <a:rPr lang="tr-TR" dirty="0" err="1"/>
              <a:t>spinning</a:t>
            </a:r>
            <a:r>
              <a:rPr lang="tr-TR" dirty="0"/>
              <a:t> </a:t>
            </a:r>
            <a:r>
              <a:rPr lang="tr-TR" dirty="0" err="1"/>
              <a:t>bike</a:t>
            </a:r>
            <a:r>
              <a:rPr lang="tr-TR" dirty="0"/>
              <a:t> stüdyosu, step-aerobik ve </a:t>
            </a:r>
            <a:r>
              <a:rPr lang="tr-TR" dirty="0" err="1"/>
              <a:t>pilates</a:t>
            </a:r>
            <a:r>
              <a:rPr lang="tr-TR" dirty="0"/>
              <a:t> salonu, halı sahalar, ıslak zemin. </a:t>
            </a:r>
            <a:endParaRPr lang="tr-TR" b="1" dirty="0"/>
          </a:p>
          <a:p>
            <a:pPr marL="0" indent="0" algn="ctr">
              <a:buNone/>
            </a:pPr>
            <a:r>
              <a:rPr lang="tr-TR" b="1" dirty="0"/>
              <a:t>KURSLAR</a:t>
            </a:r>
            <a:endParaRPr lang="tr-TR" dirty="0"/>
          </a:p>
          <a:p>
            <a:pPr marL="0" indent="0">
              <a:buNone/>
            </a:pPr>
            <a:r>
              <a:rPr lang="tr-TR" dirty="0"/>
              <a:t>Yüzme, tenis, </a:t>
            </a:r>
            <a:r>
              <a:rPr lang="tr-TR" sz="2300" dirty="0"/>
              <a:t>step-aerobik-</a:t>
            </a:r>
            <a:r>
              <a:rPr lang="tr-TR" sz="2300" dirty="0" err="1"/>
              <a:t>pilates</a:t>
            </a:r>
            <a:r>
              <a:rPr lang="tr-TR" sz="2300" dirty="0"/>
              <a:t>-</a:t>
            </a:r>
            <a:r>
              <a:rPr lang="tr-TR" sz="2300" dirty="0" err="1"/>
              <a:t>zumba</a:t>
            </a:r>
            <a:r>
              <a:rPr lang="tr-TR" dirty="0"/>
              <a:t>, </a:t>
            </a:r>
            <a:r>
              <a:rPr lang="tr-TR" dirty="0" err="1"/>
              <a:t>squash</a:t>
            </a:r>
            <a:r>
              <a:rPr lang="tr-TR" dirty="0"/>
              <a:t>, </a:t>
            </a:r>
            <a:r>
              <a:rPr lang="tr-TR" dirty="0" err="1"/>
              <a:t>scuba-diving</a:t>
            </a:r>
            <a:r>
              <a:rPr lang="tr-TR" dirty="0"/>
              <a:t>, tırmanma, karate, jimnastik, </a:t>
            </a:r>
            <a:r>
              <a:rPr lang="tr-TR" dirty="0" err="1"/>
              <a:t>spinning</a:t>
            </a:r>
            <a:r>
              <a:rPr lang="tr-TR" dirty="0"/>
              <a:t>, basketbol ve voleybol kursları bulunmaktadır. </a:t>
            </a:r>
          </a:p>
          <a:p>
            <a:pPr marL="0" indent="0" algn="ctr">
              <a:buNone/>
            </a:pPr>
            <a:r>
              <a:rPr lang="tr-TR" b="1" dirty="0"/>
              <a:t>ÜYELİK</a:t>
            </a:r>
            <a:endParaRPr lang="tr-TR" dirty="0"/>
          </a:p>
          <a:p>
            <a:pPr marL="0" indent="0">
              <a:buNone/>
            </a:pPr>
            <a:r>
              <a:rPr lang="tr-TR" dirty="0"/>
              <a:t>Pamukkale Üniversitesi Mensupları (Akademik ve İdari Personel, Öğrenciler) Spor Merkezi'ni Üniversite kimlik kartları ile “günübirlik” kullanabilirler. Ayrıca Spor Merkezi'ni yıl içinde fazla kullanmak isteyen Üniversite mensupları için “Spor Paketi” hazırlanmıştır. Bu paketin amacı, Spor Merkezi'ni sürekli kullanan kullanıcılarımıza daha uygun fiyat seçeneği sunabilmektir. </a:t>
            </a:r>
          </a:p>
          <a:p>
            <a:pPr marL="0" indent="0">
              <a:buNone/>
            </a:pPr>
            <a:endParaRPr lang="tr-TR" dirty="0"/>
          </a:p>
          <a:p>
            <a:pPr marL="0" indent="0" algn="ctr">
              <a:lnSpc>
                <a:spcPct val="170000"/>
              </a:lnSpc>
              <a:buNone/>
            </a:pPr>
            <a:r>
              <a:rPr lang="tr-TR" sz="2600" b="1" dirty="0">
                <a:solidFill>
                  <a:srgbClr val="FF0000"/>
                </a:solidFill>
              </a:rPr>
              <a:t>SPOR BİLİMLERİ FAKÜLTESİ ÖĞRENCİLERİ HER GÜN 12:00-14:00 SAATLERİ ARASINDA ÜCRETSİZ FAYDALANABİLİRLER.</a:t>
            </a:r>
          </a:p>
          <a:p>
            <a:pPr marL="0" indent="0">
              <a:buNone/>
            </a:pPr>
            <a:r>
              <a:rPr lang="tr-TR" dirty="0"/>
              <a:t> </a:t>
            </a:r>
          </a:p>
          <a:p>
            <a:pPr marL="0" indent="0">
              <a:buNone/>
            </a:pPr>
            <a:r>
              <a:rPr lang="tr-TR" dirty="0"/>
              <a:t>Ayrıntılı bilgi için: </a:t>
            </a:r>
            <a:r>
              <a:rPr lang="tr-TR" u="sng" dirty="0">
                <a:hlinkClick r:id="rId2"/>
              </a:rPr>
              <a:t>http://spormerkezi.pau.edu.tr/</a:t>
            </a:r>
            <a:endParaRPr lang="tr-TR" dirty="0"/>
          </a:p>
          <a:p>
            <a:pPr marL="0" indent="0">
              <a:buNone/>
            </a:pPr>
            <a:r>
              <a:rPr lang="tr-TR" dirty="0"/>
              <a:t>Telefon: 0 258 296 28 68</a:t>
            </a:r>
          </a:p>
        </p:txBody>
      </p:sp>
      <p:sp>
        <p:nvSpPr>
          <p:cNvPr id="3" name="Başlık 2"/>
          <p:cNvSpPr>
            <a:spLocks noGrp="1"/>
          </p:cNvSpPr>
          <p:nvPr>
            <p:ph type="title"/>
          </p:nvPr>
        </p:nvSpPr>
        <p:spPr>
          <a:xfrm>
            <a:off x="2181864" y="746125"/>
            <a:ext cx="7756263" cy="1270274"/>
          </a:xfrm>
        </p:spPr>
        <p:txBody>
          <a:bodyPr/>
          <a:lstStyle/>
          <a:p>
            <a:pPr algn="ctr"/>
            <a:r>
              <a:rPr lang="tr-TR" sz="2800" b="1" dirty="0"/>
              <a:t>PAÜ</a:t>
            </a:r>
            <a:br>
              <a:rPr lang="tr-TR" sz="2800" b="1" dirty="0"/>
            </a:br>
            <a:r>
              <a:rPr lang="tr-TR" sz="2800" b="1" dirty="0"/>
              <a:t>SPOR BİLİMLERİ VE TEKNOLOJİSİ UYGULAMA VE ARAŞTIRMA MERKEZİ</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79</a:t>
            </a:fld>
            <a:endParaRPr lang="tr-TR"/>
          </a:p>
        </p:txBody>
      </p:sp>
    </p:spTree>
    <p:extLst>
      <p:ext uri="{BB962C8B-B14F-4D97-AF65-F5344CB8AC3E}">
        <p14:creationId xmlns:p14="http://schemas.microsoft.com/office/powerpoint/2010/main" val="78245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3">
            <a:extLst>
              <a:ext uri="{BEBA8EAE-BF5A-486C-A8C5-ECC9F3942E4B}">
                <a14:imgProps xmlns:a14="http://schemas.microsoft.com/office/drawing/2010/main">
                  <a14:imgLayer r:embed="rId4">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544320" y="711785"/>
            <a:ext cx="8610600" cy="1293028"/>
          </a:xfrm>
        </p:spPr>
        <p:txBody>
          <a:bodyPr/>
          <a:lstStyle/>
          <a:p>
            <a:pPr algn="ctr"/>
            <a:r>
              <a:rPr lang="tr-TR" b="1" dirty="0"/>
              <a:t>	DERSLİKLER</a:t>
            </a:r>
          </a:p>
        </p:txBody>
      </p:sp>
      <p:pic>
        <p:nvPicPr>
          <p:cNvPr id="2050" name="Picture 2" descr="C:\Users\Pau\Downloads\20170920_1422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09252" y="2773838"/>
            <a:ext cx="3068109" cy="3459322"/>
          </a:xfrm>
          <a:prstGeom prst="rect">
            <a:avLst/>
          </a:prstGeom>
          <a:noFill/>
          <a:extLst>
            <a:ext uri="{909E8E84-426E-40DD-AFC4-6F175D3DCCD1}">
              <a14:hiddenFill xmlns:a14="http://schemas.microsoft.com/office/drawing/2010/main">
                <a:solidFill>
                  <a:srgbClr val="FFFFFF"/>
                </a:solidFill>
              </a14:hiddenFill>
            </a:ext>
          </a:extLst>
        </p:spPr>
      </p:pic>
      <p:sp>
        <p:nvSpPr>
          <p:cNvPr id="4" name="Aşağı Ok 3"/>
          <p:cNvSpPr/>
          <p:nvPr/>
        </p:nvSpPr>
        <p:spPr>
          <a:xfrm>
            <a:off x="2212567" y="2559536"/>
            <a:ext cx="285750" cy="7292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5" name="Aşağı Ok 4"/>
          <p:cNvSpPr/>
          <p:nvPr/>
        </p:nvSpPr>
        <p:spPr>
          <a:xfrm rot="1984241">
            <a:off x="3664100" y="3300626"/>
            <a:ext cx="241584" cy="6672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575820"/>
            <a:ext cx="4341446" cy="365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5658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763520" y="815252"/>
            <a:ext cx="6624737" cy="1323439"/>
          </a:xfrm>
          <a:prstGeom prst="rect">
            <a:avLst/>
          </a:prstGeom>
          <a:noFill/>
        </p:spPr>
        <p:txBody>
          <a:bodyPr wrap="square" rtlCol="0">
            <a:spAutoFit/>
          </a:bodyPr>
          <a:lstStyle/>
          <a:p>
            <a:pPr algn="ctr"/>
            <a:r>
              <a:rPr lang="tr-TR" sz="4000" b="1" dirty="0">
                <a:solidFill>
                  <a:prstClr val="black"/>
                </a:solidFill>
              </a:rPr>
              <a:t>SPOR BİLİMLERİ FAKÜLTESİ DUYURULARI</a:t>
            </a:r>
          </a:p>
        </p:txBody>
      </p:sp>
      <p:sp>
        <p:nvSpPr>
          <p:cNvPr id="5" name="6-Noktalı Yıldız 4"/>
          <p:cNvSpPr/>
          <p:nvPr/>
        </p:nvSpPr>
        <p:spPr>
          <a:xfrm>
            <a:off x="779864" y="4016088"/>
            <a:ext cx="1983656" cy="1547876"/>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6" name="Metin kutusu 5"/>
          <p:cNvSpPr txBox="1"/>
          <p:nvPr/>
        </p:nvSpPr>
        <p:spPr>
          <a:xfrm>
            <a:off x="2552233" y="5210021"/>
            <a:ext cx="7087534" cy="707886"/>
          </a:xfrm>
          <a:prstGeom prst="rect">
            <a:avLst/>
          </a:prstGeom>
          <a:noFill/>
        </p:spPr>
        <p:txBody>
          <a:bodyPr wrap="square" rtlCol="0">
            <a:spAutoFit/>
          </a:bodyPr>
          <a:lstStyle/>
          <a:p>
            <a:pPr algn="ctr"/>
            <a:r>
              <a:rPr lang="tr-TR" sz="2000" b="1" dirty="0">
                <a:ln w="0"/>
                <a:solidFill>
                  <a:prstClr val="black"/>
                </a:solidFill>
                <a:effectLst>
                  <a:outerShdw blurRad="38100" dist="19050" dir="2700000" algn="tl" rotWithShape="0">
                    <a:prstClr val="black">
                      <a:alpha val="40000"/>
                    </a:prstClr>
                  </a:outerShdw>
                </a:effectLst>
              </a:rPr>
              <a:t>DUYURU PANOSUNU VE </a:t>
            </a:r>
            <a:r>
              <a:rPr lang="tr-TR" sz="2000" b="1" i="1" u="sng" dirty="0">
                <a:ln w="0"/>
                <a:solidFill>
                  <a:prstClr val="black"/>
                </a:solidFill>
                <a:effectLst>
                  <a:outerShdw blurRad="38100" dist="19050" dir="2700000" algn="tl" rotWithShape="0">
                    <a:prstClr val="black">
                      <a:alpha val="40000"/>
                    </a:prstClr>
                  </a:outerShdw>
                </a:effectLst>
              </a:rPr>
              <a:t>WEB SİTEMİZİ </a:t>
            </a:r>
            <a:r>
              <a:rPr lang="tr-TR" sz="2000" b="1" dirty="0">
                <a:ln w="0"/>
                <a:solidFill>
                  <a:prstClr val="black"/>
                </a:solidFill>
                <a:effectLst>
                  <a:outerShdw blurRad="38100" dist="19050" dir="2700000" algn="tl" rotWithShape="0">
                    <a:prstClr val="black">
                      <a:alpha val="40000"/>
                    </a:prstClr>
                  </a:outerShdw>
                </a:effectLst>
              </a:rPr>
              <a:t>TAKİP ETMEYİ UNUTMAYIN…</a:t>
            </a:r>
          </a:p>
        </p:txBody>
      </p:sp>
      <p:pic>
        <p:nvPicPr>
          <p:cNvPr id="1026" name="Picture 2" descr="C:\Users\Pau\Downloads\20170920_1420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3520" y="2307853"/>
            <a:ext cx="4151066" cy="230520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8F13DEB0-9A8E-BB99-EC75-C53AD56A00EF}"/>
              </a:ext>
            </a:extLst>
          </p:cNvPr>
          <p:cNvSpPr txBox="1"/>
          <p:nvPr/>
        </p:nvSpPr>
        <p:spPr>
          <a:xfrm>
            <a:off x="7833360" y="3212690"/>
            <a:ext cx="2763520" cy="461665"/>
          </a:xfrm>
          <a:prstGeom prst="rect">
            <a:avLst/>
          </a:prstGeom>
          <a:noFill/>
        </p:spPr>
        <p:txBody>
          <a:bodyPr wrap="square">
            <a:spAutoFit/>
          </a:bodyPr>
          <a:lstStyle/>
          <a:p>
            <a:r>
              <a:rPr lang="tr-TR" sz="2400" b="1" i="1" u="sng" dirty="0"/>
              <a:t>pau.edu.tr/</a:t>
            </a:r>
            <a:r>
              <a:rPr lang="tr-TR" sz="2400" b="1" i="1" u="sng" dirty="0" err="1"/>
              <a:t>sbf</a:t>
            </a:r>
            <a:r>
              <a:rPr lang="tr-TR" sz="2400" b="1" i="1" u="sng" dirty="0"/>
              <a:t>/tr</a:t>
            </a:r>
            <a:endParaRPr lang="tr-TR" sz="2400" b="1" dirty="0"/>
          </a:p>
        </p:txBody>
      </p:sp>
    </p:spTree>
    <p:extLst>
      <p:ext uri="{BB962C8B-B14F-4D97-AF65-F5344CB8AC3E}">
        <p14:creationId xmlns:p14="http://schemas.microsoft.com/office/powerpoint/2010/main" val="2552031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98558D15-2A6C-4381-CCEB-B8A8179EE8D2}"/>
              </a:ext>
            </a:extLst>
          </p:cNvPr>
          <p:cNvSpPr>
            <a:spLocks noGrp="1"/>
          </p:cNvSpPr>
          <p:nvPr>
            <p:ph type="sldNum" sz="quarter" idx="12"/>
          </p:nvPr>
        </p:nvSpPr>
        <p:spPr/>
        <p:txBody>
          <a:bodyPr/>
          <a:lstStyle/>
          <a:p>
            <a:fld id="{F302176B-0E47-46AC-8F43-DAB4B8A37D06}" type="slidenum">
              <a:rPr lang="tr-TR" smtClean="0"/>
              <a:pPr/>
              <a:t>82</a:t>
            </a:fld>
            <a:endParaRPr lang="tr-TR"/>
          </a:p>
        </p:txBody>
      </p:sp>
      <p:grpSp>
        <p:nvGrpSpPr>
          <p:cNvPr id="10" name="Grup 9">
            <a:extLst>
              <a:ext uri="{FF2B5EF4-FFF2-40B4-BE49-F238E27FC236}">
                <a16:creationId xmlns:a16="http://schemas.microsoft.com/office/drawing/2014/main" id="{7C30045E-A3FC-4A35-DFAA-A24207112125}"/>
              </a:ext>
            </a:extLst>
          </p:cNvPr>
          <p:cNvGrpSpPr/>
          <p:nvPr/>
        </p:nvGrpSpPr>
        <p:grpSpPr>
          <a:xfrm>
            <a:off x="1885189" y="2335582"/>
            <a:ext cx="9252411" cy="3794848"/>
            <a:chOff x="2901189" y="1329742"/>
            <a:chExt cx="9252411" cy="3794848"/>
          </a:xfrm>
        </p:grpSpPr>
        <p:pic>
          <p:nvPicPr>
            <p:cNvPr id="4" name="Resim 3">
              <a:extLst>
                <a:ext uri="{FF2B5EF4-FFF2-40B4-BE49-F238E27FC236}">
                  <a16:creationId xmlns:a16="http://schemas.microsoft.com/office/drawing/2014/main" id="{54FC49DE-0BF6-63B3-F8B6-E9039C35E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1189" y="1329742"/>
              <a:ext cx="1191402" cy="1230742"/>
            </a:xfrm>
            <a:prstGeom prst="rect">
              <a:avLst/>
            </a:prstGeom>
          </p:spPr>
        </p:pic>
        <p:sp>
          <p:nvSpPr>
            <p:cNvPr id="5" name="Metin kutusu 4">
              <a:extLst>
                <a:ext uri="{FF2B5EF4-FFF2-40B4-BE49-F238E27FC236}">
                  <a16:creationId xmlns:a16="http://schemas.microsoft.com/office/drawing/2014/main" id="{348796AB-9B1C-AA2C-2363-1E611555DDC0}"/>
                </a:ext>
              </a:extLst>
            </p:cNvPr>
            <p:cNvSpPr txBox="1"/>
            <p:nvPr/>
          </p:nvSpPr>
          <p:spPr>
            <a:xfrm>
              <a:off x="4101826" y="2821912"/>
              <a:ext cx="7439023" cy="707886"/>
            </a:xfrm>
            <a:prstGeom prst="rect">
              <a:avLst/>
            </a:prstGeom>
            <a:noFill/>
          </p:spPr>
          <p:txBody>
            <a:bodyPr wrap="square" rtlCol="0">
              <a:spAutoFit/>
            </a:bodyPr>
            <a:lstStyle/>
            <a:p>
              <a:r>
                <a:rPr lang="tr-TR" sz="4000" dirty="0"/>
                <a:t>@sporbilimlerietkinlikleri</a:t>
              </a:r>
              <a:endParaRPr lang="en-US" sz="4000" dirty="0"/>
            </a:p>
          </p:txBody>
        </p:sp>
        <p:pic>
          <p:nvPicPr>
            <p:cNvPr id="6" name="Resim 5">
              <a:extLst>
                <a:ext uri="{FF2B5EF4-FFF2-40B4-BE49-F238E27FC236}">
                  <a16:creationId xmlns:a16="http://schemas.microsoft.com/office/drawing/2014/main" id="{445F9020-1CCF-3280-60C8-F28CC003A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1189" y="2560484"/>
              <a:ext cx="1191402" cy="1230742"/>
            </a:xfrm>
            <a:prstGeom prst="rect">
              <a:avLst/>
            </a:prstGeom>
          </p:spPr>
        </p:pic>
        <p:sp>
          <p:nvSpPr>
            <p:cNvPr id="7" name="Metin kutusu 6">
              <a:extLst>
                <a:ext uri="{FF2B5EF4-FFF2-40B4-BE49-F238E27FC236}">
                  <a16:creationId xmlns:a16="http://schemas.microsoft.com/office/drawing/2014/main" id="{38D541DD-C418-ED85-597A-4107E0A7AA2A}"/>
                </a:ext>
              </a:extLst>
            </p:cNvPr>
            <p:cNvSpPr txBox="1"/>
            <p:nvPr/>
          </p:nvSpPr>
          <p:spPr>
            <a:xfrm>
              <a:off x="4092591" y="1662752"/>
              <a:ext cx="7961202" cy="707886"/>
            </a:xfrm>
            <a:prstGeom prst="rect">
              <a:avLst/>
            </a:prstGeom>
            <a:noFill/>
          </p:spPr>
          <p:txBody>
            <a:bodyPr wrap="square" rtlCol="0">
              <a:spAutoFit/>
            </a:bodyPr>
            <a:lstStyle/>
            <a:p>
              <a:r>
                <a:rPr lang="tr-TR" sz="4000" dirty="0"/>
                <a:t>@pausporbilimlerifakultesi</a:t>
              </a:r>
              <a:endParaRPr lang="en-US" sz="4000" dirty="0"/>
            </a:p>
          </p:txBody>
        </p:sp>
        <p:pic>
          <p:nvPicPr>
            <p:cNvPr id="8" name="Resim 7">
              <a:extLst>
                <a:ext uri="{FF2B5EF4-FFF2-40B4-BE49-F238E27FC236}">
                  <a16:creationId xmlns:a16="http://schemas.microsoft.com/office/drawing/2014/main" id="{3AEDAA6B-4224-1570-7609-4B6B9F72718B}"/>
                </a:ext>
              </a:extLst>
            </p:cNvPr>
            <p:cNvPicPr>
              <a:picLocks noChangeAspect="1"/>
            </p:cNvPicPr>
            <p:nvPr/>
          </p:nvPicPr>
          <p:blipFill>
            <a:blip r:embed="rId3"/>
            <a:stretch>
              <a:fillRect/>
            </a:stretch>
          </p:blipFill>
          <p:spPr>
            <a:xfrm>
              <a:off x="2974776" y="4058658"/>
              <a:ext cx="1044227" cy="1065932"/>
            </a:xfrm>
            <a:prstGeom prst="rect">
              <a:avLst/>
            </a:prstGeom>
          </p:spPr>
        </p:pic>
        <p:sp>
          <p:nvSpPr>
            <p:cNvPr id="9" name="Metin kutusu 8">
              <a:extLst>
                <a:ext uri="{FF2B5EF4-FFF2-40B4-BE49-F238E27FC236}">
                  <a16:creationId xmlns:a16="http://schemas.microsoft.com/office/drawing/2014/main" id="{342303FB-2860-5729-8930-5C74313F3E45}"/>
                </a:ext>
              </a:extLst>
            </p:cNvPr>
            <p:cNvSpPr txBox="1"/>
            <p:nvPr/>
          </p:nvSpPr>
          <p:spPr>
            <a:xfrm>
              <a:off x="4192398" y="4058658"/>
              <a:ext cx="7961202" cy="707886"/>
            </a:xfrm>
            <a:prstGeom prst="rect">
              <a:avLst/>
            </a:prstGeom>
            <a:noFill/>
          </p:spPr>
          <p:txBody>
            <a:bodyPr wrap="square" rtlCol="0">
              <a:spAutoFit/>
            </a:bodyPr>
            <a:lstStyle/>
            <a:p>
              <a:r>
                <a:rPr lang="tr-TR" sz="4000" dirty="0"/>
                <a:t>@spBilimEtkinlik</a:t>
              </a:r>
              <a:endParaRPr lang="en-US" sz="4000" dirty="0"/>
            </a:p>
          </p:txBody>
        </p:sp>
      </p:grpSp>
      <p:sp>
        <p:nvSpPr>
          <p:cNvPr id="11" name="Metin kutusu 10">
            <a:extLst>
              <a:ext uri="{FF2B5EF4-FFF2-40B4-BE49-F238E27FC236}">
                <a16:creationId xmlns:a16="http://schemas.microsoft.com/office/drawing/2014/main" id="{B218BE44-6556-D3F1-1DBB-62201BADD840}"/>
              </a:ext>
            </a:extLst>
          </p:cNvPr>
          <p:cNvSpPr txBox="1"/>
          <p:nvPr/>
        </p:nvSpPr>
        <p:spPr>
          <a:xfrm>
            <a:off x="2171369" y="1007553"/>
            <a:ext cx="7318071" cy="707886"/>
          </a:xfrm>
          <a:prstGeom prst="rect">
            <a:avLst/>
          </a:prstGeom>
          <a:noFill/>
        </p:spPr>
        <p:txBody>
          <a:bodyPr wrap="square" rtlCol="0">
            <a:spAutoFit/>
          </a:bodyPr>
          <a:lstStyle/>
          <a:p>
            <a:pPr algn="ctr"/>
            <a:r>
              <a:rPr lang="tr-TR" sz="4000" b="1" dirty="0">
                <a:solidFill>
                  <a:prstClr val="black"/>
                </a:solidFill>
              </a:rPr>
              <a:t>SOSYAL MEDYA HESAPLARI</a:t>
            </a:r>
          </a:p>
        </p:txBody>
      </p:sp>
    </p:spTree>
    <p:extLst>
      <p:ext uri="{BB962C8B-B14F-4D97-AF65-F5344CB8AC3E}">
        <p14:creationId xmlns:p14="http://schemas.microsoft.com/office/powerpoint/2010/main" val="35531514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83</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5071</TotalTime>
  <Words>4053</Words>
  <Application>Microsoft Office PowerPoint</Application>
  <PresentationFormat>Widescreen</PresentationFormat>
  <Paragraphs>660</Paragraphs>
  <Slides>83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Calibri</vt:lpstr>
      <vt:lpstr>Century Gothic</vt:lpstr>
      <vt:lpstr>Segoe Print</vt:lpstr>
      <vt:lpstr>Wingdings</vt:lpstr>
      <vt:lpstr>Uçak İzi</vt:lpstr>
      <vt:lpstr>PAMUKKALE ÜNİVERSİTESİ  oryantasyon programı 04 EKİM 2023</vt:lpstr>
      <vt:lpstr>PowerPoint Presentation</vt:lpstr>
      <vt:lpstr>ÜNİVERSİTEMİZ</vt:lpstr>
      <vt:lpstr>PowerPoint Presentation</vt:lpstr>
      <vt:lpstr>PowerPoint Presentation</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Presentation</vt:lpstr>
      <vt:lpstr>PowerPoint Presentation</vt:lpstr>
      <vt:lpstr>PowerPoint Presentation</vt:lpstr>
      <vt:lpstr>PowerPoint Presentation</vt:lpstr>
      <vt:lpstr>ÖĞRENCİ İŞLERİ</vt:lpstr>
      <vt:lpstr>PowerPoint Presentation</vt:lpstr>
      <vt:lpstr>ÖĞRENCİ TOPLULUKLARI</vt:lpstr>
      <vt:lpstr>ÖĞRENCİ TOPLULUKLARI</vt:lpstr>
      <vt:lpstr>ÖĞRENCİ TOPLULUKLARI</vt:lpstr>
      <vt:lpstr>PowerPoint Presentation</vt:lpstr>
      <vt:lpstr>PowerPoint Presentation</vt:lpstr>
      <vt:lpstr>PowerPoint Presentation</vt:lpstr>
      <vt:lpstr>  </vt:lpstr>
      <vt:lpstr>PowerPoint Presentation</vt:lpstr>
      <vt:lpstr>HASTANELER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PAÜ MERKEZ YEMEKHANELERİ</vt:lpstr>
      <vt:lpstr>PowerPoint Presentation</vt:lpstr>
      <vt:lpstr>PowerPoint Presentation</vt:lpstr>
      <vt:lpstr>PowerPoint Presentation</vt:lpstr>
      <vt:lpstr>PowerPoint Presentation</vt:lpstr>
      <vt:lpstr>PowerPoint Presentation</vt:lpstr>
      <vt:lpstr>BOTANİK BAHÇE</vt:lpstr>
      <vt:lpstr>PowerPoint Presentation</vt:lpstr>
      <vt:lpstr>PowerPoint Presentation</vt:lpstr>
      <vt:lpstr>PowerPoint Presentation</vt:lpstr>
      <vt:lpstr>PAÜ SPOR BİLİMLERİ FAKÜLTESİ</vt:lpstr>
      <vt:lpstr>FAKÜLTE YÖNETİMİ</vt:lpstr>
      <vt:lpstr>PowerPoint Presentation</vt:lpstr>
      <vt:lpstr>PowerPoint Presentation</vt:lpstr>
      <vt:lpstr>PowerPoint Presentation</vt:lpstr>
      <vt:lpstr>FAKÜLTEMİZ  SPOR SALONU VE LABORATUVARLARI</vt:lpstr>
      <vt:lpstr>PAÜ SPOR SALONU(ARENA)</vt:lpstr>
      <vt:lpstr>DİĞER SPOR SALONLARIMIZ</vt:lpstr>
      <vt:lpstr>LABORATUVARLARIMIZ</vt:lpstr>
      <vt:lpstr>PAÜ SPOR BİLİMLERİ VE TEKNOLOJİSİ UYGULAMA VE ARAŞTIRMA MERKEZİ</vt:lpstr>
      <vt:lpstr> DERSLİKLER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OZLEM KOKLU</cp:lastModifiedBy>
  <cp:revision>369</cp:revision>
  <dcterms:modified xsi:type="dcterms:W3CDTF">2023-10-03T13:15:21Z</dcterms:modified>
</cp:coreProperties>
</file>